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56" r:id="rId2"/>
  </p:sldIdLst>
  <p:sldSz cx="15113000" cy="21374100"/>
  <p:notesSz cx="6858000" cy="9144000"/>
  <p:embeddedFontLst>
    <p:embeddedFont>
      <p:font typeface="Asap" panose="020B0604020202020204" charset="-93"/>
      <p:regular r:id="rId4"/>
    </p:embeddedFont>
    <p:embeddedFont>
      <p:font typeface="Calibri" panose="020F0502020204030204" pitchFamily="34" charset="0"/>
      <p:regular r:id="rId5"/>
      <p:bold r:id="rId6"/>
      <p:italic r:id="rId7"/>
      <p:boldItalic r:id="rId8"/>
    </p:embeddedFont>
    <p:embeddedFont>
      <p:font typeface="Faustina Bold" panose="020B0604020202020204" charset="-93"/>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B3F2"/>
    <a:srgbClr val="009ED6"/>
    <a:srgbClr val="3399FF"/>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921" autoAdjust="0"/>
  </p:normalViewPr>
  <p:slideViewPr>
    <p:cSldViewPr>
      <p:cViewPr varScale="1">
        <p:scale>
          <a:sx n="30" d="100"/>
          <a:sy n="30" d="100"/>
        </p:scale>
        <p:origin x="259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49DCB-142B-40A1-A642-B69C4D8CB290}" type="datetimeFigureOut">
              <a:rPr lang="vi-VN" smtClean="0"/>
              <a:t>14/01/2025</a:t>
            </a:fld>
            <a:endParaRPr lang="vi-V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BD25A-ED3F-4BDC-A673-C00C234F3DA9}" type="slidenum">
              <a:rPr lang="vi-VN" smtClean="0"/>
              <a:t>‹#›</a:t>
            </a:fld>
            <a:endParaRPr lang="vi-VN"/>
          </a:p>
        </p:txBody>
      </p:sp>
    </p:spTree>
    <p:extLst>
      <p:ext uri="{BB962C8B-B14F-4D97-AF65-F5344CB8AC3E}">
        <p14:creationId xmlns:p14="http://schemas.microsoft.com/office/powerpoint/2010/main" val="264125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7FBD25A-ED3F-4BDC-A673-C00C234F3DA9}" type="slidenum">
              <a:rPr lang="vi-VN" smtClean="0"/>
              <a:t>1</a:t>
            </a:fld>
            <a:endParaRPr lang="vi-VN"/>
          </a:p>
        </p:txBody>
      </p:sp>
    </p:spTree>
    <p:extLst>
      <p:ext uri="{BB962C8B-B14F-4D97-AF65-F5344CB8AC3E}">
        <p14:creationId xmlns:p14="http://schemas.microsoft.com/office/powerpoint/2010/main" val="25972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1.png"/><Relationship Id="rId21" Type="http://schemas.openxmlformats.org/officeDocument/2006/relationships/image" Target="../media/image6.png"/><Relationship Id="rId17" Type="http://schemas.openxmlformats.org/officeDocument/2006/relationships/image" Target="../media/image4.png"/><Relationship Id="rId25" Type="http://schemas.openxmlformats.org/officeDocument/2006/relationships/image" Target="../media/image8.png"/><Relationship Id="rId7" Type="http://schemas.openxmlformats.org/officeDocument/2006/relationships/image" Target="../media/image6.svg"/><Relationship Id="rId33"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11.png"/><Relationship Id="rId1" Type="http://schemas.openxmlformats.org/officeDocument/2006/relationships/slideLayout" Target="../slideLayouts/slideLayout7.xml"/><Relationship Id="rId24" Type="http://schemas.openxmlformats.org/officeDocument/2006/relationships/image" Target="../media/image23.svg"/><Relationship Id="rId32" Type="http://schemas.openxmlformats.org/officeDocument/2006/relationships/image" Target="../media/image14.jpg"/><Relationship Id="rId5" Type="http://schemas.openxmlformats.org/officeDocument/2006/relationships/image" Target="../media/image2.png"/><Relationship Id="rId23" Type="http://schemas.openxmlformats.org/officeDocument/2006/relationships/image" Target="../media/image7.png"/><Relationship Id="rId28" Type="http://schemas.openxmlformats.org/officeDocument/2006/relationships/image" Target="../media/image10.jpg"/><Relationship Id="rId19" Type="http://schemas.openxmlformats.org/officeDocument/2006/relationships/image" Target="../media/image5.png"/><Relationship Id="rId31" Type="http://schemas.openxmlformats.org/officeDocument/2006/relationships/image" Target="../media/image13.jpg"/><Relationship Id="rId4" Type="http://schemas.openxmlformats.org/officeDocument/2006/relationships/image" Target="../media/image2.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9.jpg"/><Relationship Id="rId30"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3E4"/>
        </a:solidFill>
        <a:effectLst/>
      </p:bgPr>
    </p:bg>
    <p:spTree>
      <p:nvGrpSpPr>
        <p:cNvPr id="1" name=""/>
        <p:cNvGrpSpPr/>
        <p:nvPr/>
      </p:nvGrpSpPr>
      <p:grpSpPr>
        <a:xfrm>
          <a:off x="0" y="0"/>
          <a:ext cx="0" cy="0"/>
          <a:chOff x="0" y="0"/>
          <a:chExt cx="0" cy="0"/>
        </a:xfrm>
      </p:grpSpPr>
      <p:sp>
        <p:nvSpPr>
          <p:cNvPr id="2" name="AutoShape 2"/>
          <p:cNvSpPr/>
          <p:nvPr/>
        </p:nvSpPr>
        <p:spPr>
          <a:xfrm>
            <a:off x="0" y="439614"/>
            <a:ext cx="15113000" cy="1535636"/>
          </a:xfrm>
          <a:prstGeom prst="rect">
            <a:avLst/>
          </a:prstGeom>
          <a:solidFill>
            <a:srgbClr val="FFFAF5"/>
          </a:solidFill>
        </p:spPr>
      </p:sp>
      <p:sp>
        <p:nvSpPr>
          <p:cNvPr id="3" name="Freeform 3"/>
          <p:cNvSpPr/>
          <p:nvPr/>
        </p:nvSpPr>
        <p:spPr>
          <a:xfrm rot="987423">
            <a:off x="-285904" y="8986786"/>
            <a:ext cx="1329049" cy="1548680"/>
          </a:xfrm>
          <a:custGeom>
            <a:avLst/>
            <a:gdLst/>
            <a:ahLst/>
            <a:cxnLst/>
            <a:rect l="l" t="t" r="r" b="b"/>
            <a:pathLst>
              <a:path w="1329049" h="1548680">
                <a:moveTo>
                  <a:pt x="0" y="0"/>
                </a:moveTo>
                <a:lnTo>
                  <a:pt x="1329049" y="0"/>
                </a:lnTo>
                <a:lnTo>
                  <a:pt x="1329049" y="1548679"/>
                </a:lnTo>
                <a:lnTo>
                  <a:pt x="0" y="1548679"/>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4" name="Group 4"/>
          <p:cNvGrpSpPr/>
          <p:nvPr/>
        </p:nvGrpSpPr>
        <p:grpSpPr>
          <a:xfrm>
            <a:off x="1095057" y="6389441"/>
            <a:ext cx="5378105" cy="1939360"/>
            <a:chOff x="0" y="0"/>
            <a:chExt cx="5448687" cy="2931927"/>
          </a:xfrm>
        </p:grpSpPr>
        <p:sp>
          <p:nvSpPr>
            <p:cNvPr id="5" name="Freeform 5"/>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6" name="Freeform 6"/>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8" name="Group 8"/>
          <p:cNvGrpSpPr/>
          <p:nvPr/>
        </p:nvGrpSpPr>
        <p:grpSpPr>
          <a:xfrm>
            <a:off x="7847664" y="6064290"/>
            <a:ext cx="6188741" cy="7199301"/>
            <a:chOff x="0" y="0"/>
            <a:chExt cx="5448687" cy="6513948"/>
          </a:xfrm>
        </p:grpSpPr>
        <p:sp>
          <p:nvSpPr>
            <p:cNvPr id="9" name="Freeform 9"/>
            <p:cNvSpPr/>
            <p:nvPr/>
          </p:nvSpPr>
          <p:spPr>
            <a:xfrm>
              <a:off x="12700" y="12700"/>
              <a:ext cx="5381377" cy="6445368"/>
            </a:xfrm>
            <a:custGeom>
              <a:avLst/>
              <a:gdLst/>
              <a:ahLst/>
              <a:cxnLst/>
              <a:rect l="l" t="t" r="r" b="b"/>
              <a:pathLst>
                <a:path w="5381377" h="6445368">
                  <a:moveTo>
                    <a:pt x="43180" y="6445368"/>
                  </a:moveTo>
                  <a:lnTo>
                    <a:pt x="5338197" y="6445368"/>
                  </a:lnTo>
                  <a:cubicBezTo>
                    <a:pt x="5362327" y="6445368"/>
                    <a:pt x="5381377" y="6426318"/>
                    <a:pt x="5381377" y="6402188"/>
                  </a:cubicBezTo>
                  <a:lnTo>
                    <a:pt x="5381377" y="43180"/>
                  </a:lnTo>
                  <a:cubicBezTo>
                    <a:pt x="5381377" y="19050"/>
                    <a:pt x="5362327" y="0"/>
                    <a:pt x="5338197" y="0"/>
                  </a:cubicBezTo>
                  <a:lnTo>
                    <a:pt x="43180" y="0"/>
                  </a:lnTo>
                  <a:cubicBezTo>
                    <a:pt x="19050" y="0"/>
                    <a:pt x="0" y="19050"/>
                    <a:pt x="0" y="43180"/>
                  </a:cubicBezTo>
                  <a:lnTo>
                    <a:pt x="0" y="6402188"/>
                  </a:lnTo>
                  <a:cubicBezTo>
                    <a:pt x="0" y="6426318"/>
                    <a:pt x="19050" y="6445368"/>
                    <a:pt x="43180" y="6445368"/>
                  </a:cubicBezTo>
                  <a:close/>
                </a:path>
              </a:pathLst>
            </a:custGeom>
            <a:solidFill>
              <a:srgbClr val="FFFAF5"/>
            </a:solidFill>
          </p:spPr>
        </p:sp>
        <p:sp>
          <p:nvSpPr>
            <p:cNvPr id="10" name="Freeform 10"/>
            <p:cNvSpPr/>
            <p:nvPr/>
          </p:nvSpPr>
          <p:spPr>
            <a:xfrm>
              <a:off x="0" y="0"/>
              <a:ext cx="5448687" cy="6513947"/>
            </a:xfrm>
            <a:custGeom>
              <a:avLst/>
              <a:gdLst/>
              <a:ahLst/>
              <a:cxnLst/>
              <a:rect l="l" t="t" r="r" b="b"/>
              <a:pathLst>
                <a:path w="5448687" h="6513947">
                  <a:moveTo>
                    <a:pt x="5405507" y="44450"/>
                  </a:moveTo>
                  <a:cubicBezTo>
                    <a:pt x="5400427" y="19050"/>
                    <a:pt x="5377567" y="0"/>
                    <a:pt x="5350897" y="0"/>
                  </a:cubicBezTo>
                  <a:lnTo>
                    <a:pt x="55880" y="0"/>
                  </a:lnTo>
                  <a:cubicBezTo>
                    <a:pt x="25400" y="0"/>
                    <a:pt x="0" y="25400"/>
                    <a:pt x="0" y="55880"/>
                  </a:cubicBezTo>
                  <a:lnTo>
                    <a:pt x="0" y="6414888"/>
                  </a:lnTo>
                  <a:cubicBezTo>
                    <a:pt x="0" y="6441558"/>
                    <a:pt x="17780" y="6463148"/>
                    <a:pt x="43180" y="6469498"/>
                  </a:cubicBezTo>
                  <a:cubicBezTo>
                    <a:pt x="48260" y="6494898"/>
                    <a:pt x="71120" y="6513947"/>
                    <a:pt x="97790" y="6513947"/>
                  </a:cubicBezTo>
                  <a:lnTo>
                    <a:pt x="5392807" y="6513947"/>
                  </a:lnTo>
                  <a:cubicBezTo>
                    <a:pt x="5423287" y="6513947"/>
                    <a:pt x="5448687" y="6488548"/>
                    <a:pt x="5448687" y="6458068"/>
                  </a:cubicBezTo>
                  <a:lnTo>
                    <a:pt x="5448687" y="99060"/>
                  </a:lnTo>
                  <a:cubicBezTo>
                    <a:pt x="5448687" y="72390"/>
                    <a:pt x="5430907" y="50800"/>
                    <a:pt x="5405507" y="44450"/>
                  </a:cubicBezTo>
                  <a:close/>
                  <a:moveTo>
                    <a:pt x="12700" y="6414888"/>
                  </a:moveTo>
                  <a:lnTo>
                    <a:pt x="12700" y="55880"/>
                  </a:lnTo>
                  <a:cubicBezTo>
                    <a:pt x="12700" y="31750"/>
                    <a:pt x="31750" y="12700"/>
                    <a:pt x="55880" y="12700"/>
                  </a:cubicBezTo>
                  <a:lnTo>
                    <a:pt x="5350897" y="12700"/>
                  </a:lnTo>
                  <a:cubicBezTo>
                    <a:pt x="5375027" y="12700"/>
                    <a:pt x="5394077" y="31750"/>
                    <a:pt x="5394077" y="55880"/>
                  </a:cubicBezTo>
                  <a:lnTo>
                    <a:pt x="5394077" y="6414888"/>
                  </a:lnTo>
                  <a:cubicBezTo>
                    <a:pt x="5394077" y="6439018"/>
                    <a:pt x="5375027" y="6458068"/>
                    <a:pt x="5350897" y="6458068"/>
                  </a:cubicBezTo>
                  <a:lnTo>
                    <a:pt x="55880" y="6458068"/>
                  </a:lnTo>
                  <a:cubicBezTo>
                    <a:pt x="31750" y="6458068"/>
                    <a:pt x="12700" y="6439018"/>
                    <a:pt x="12700" y="6414888"/>
                  </a:cubicBezTo>
                  <a:close/>
                </a:path>
              </a:pathLst>
            </a:custGeom>
            <a:solidFill>
              <a:srgbClr val="000001"/>
            </a:solidFill>
          </p:spPr>
        </p:sp>
      </p:grpSp>
      <p:grpSp>
        <p:nvGrpSpPr>
          <p:cNvPr id="11" name="Group 11"/>
          <p:cNvGrpSpPr/>
          <p:nvPr/>
        </p:nvGrpSpPr>
        <p:grpSpPr>
          <a:xfrm>
            <a:off x="1154094" y="8743083"/>
            <a:ext cx="6188741" cy="1957031"/>
            <a:chOff x="0" y="0"/>
            <a:chExt cx="5448687" cy="2931927"/>
          </a:xfrm>
        </p:grpSpPr>
        <p:sp>
          <p:nvSpPr>
            <p:cNvPr id="12" name="Freeform 12"/>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13" name="Freeform 13"/>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sp>
        <p:nvSpPr>
          <p:cNvPr id="14" name="TextBox 14"/>
          <p:cNvSpPr txBox="1"/>
          <p:nvPr/>
        </p:nvSpPr>
        <p:spPr>
          <a:xfrm>
            <a:off x="1494617" y="9189636"/>
            <a:ext cx="5391445" cy="1333698"/>
          </a:xfrm>
          <a:prstGeom prst="rect">
            <a:avLst/>
          </a:prstGeom>
        </p:spPr>
        <p:txBody>
          <a:bodyPr wrap="square" lIns="0" tIns="0" rIns="0" bIns="0" rtlCol="0" anchor="t">
            <a:spAutoFit/>
          </a:bodyPr>
          <a:lstStyle/>
          <a:p>
            <a:pPr marL="342900" indent="-342900" algn="just">
              <a:lnSpc>
                <a:spcPts val="2627"/>
              </a:lnSpc>
              <a:buFont typeface="Arial" panose="020B0604020202020204" pitchFamily="34" charset="0"/>
              <a:buChar char="•"/>
            </a:pPr>
            <a:r>
              <a:rPr lang="vi-VN" sz="2000" dirty="0" smtClean="0">
                <a:solidFill>
                  <a:srgbClr val="000001"/>
                </a:solidFill>
                <a:ea typeface="Asap"/>
                <a:cs typeface="Asap"/>
                <a:sym typeface="Asap"/>
              </a:rPr>
              <a:t>Sử dụng HTML, </a:t>
            </a:r>
            <a:r>
              <a:rPr lang="vi-VN" sz="2000" dirty="0" smtClean="0">
                <a:solidFill>
                  <a:srgbClr val="000001"/>
                </a:solidFill>
                <a:ea typeface="Asap"/>
                <a:cs typeface="Asap"/>
                <a:sym typeface="Asap"/>
              </a:rPr>
              <a:t>BOOTSTRAP </a:t>
            </a:r>
            <a:r>
              <a:rPr lang="vi-VN" sz="2000" dirty="0" smtClean="0">
                <a:solidFill>
                  <a:srgbClr val="000001"/>
                </a:solidFill>
                <a:ea typeface="Asap"/>
                <a:cs typeface="Asap"/>
                <a:sym typeface="Asap"/>
              </a:rPr>
              <a:t>và  PHP, kết hợp cơ sở dữ liệu </a:t>
            </a:r>
            <a:r>
              <a:rPr lang="vi-VN" sz="2000" dirty="0" smtClean="0">
                <a:solidFill>
                  <a:srgbClr val="000001"/>
                </a:solidFill>
                <a:ea typeface="Asap"/>
                <a:cs typeface="Asap"/>
                <a:sym typeface="Asap"/>
              </a:rPr>
              <a:t>MySQL</a:t>
            </a:r>
            <a:r>
              <a:rPr lang="vi-VN" sz="2000" dirty="0" smtClean="0">
                <a:solidFill>
                  <a:srgbClr val="000001"/>
                </a:solidFill>
                <a:ea typeface="Asap"/>
                <a:cs typeface="Asap"/>
                <a:sym typeface="Asap"/>
              </a:rPr>
              <a:t>..</a:t>
            </a:r>
          </a:p>
          <a:p>
            <a:pPr marL="342900" indent="-342900" algn="just">
              <a:lnSpc>
                <a:spcPts val="2627"/>
              </a:lnSpc>
              <a:buFont typeface="Arial" panose="020B0604020202020204" pitchFamily="34" charset="0"/>
              <a:buChar char="•"/>
            </a:pPr>
            <a:r>
              <a:rPr lang="vi-VN" sz="2000" dirty="0" smtClean="0">
                <a:solidFill>
                  <a:srgbClr val="000001"/>
                </a:solidFill>
                <a:ea typeface="Asap"/>
                <a:cs typeface="Asap"/>
                <a:sym typeface="Asap"/>
              </a:rPr>
              <a:t>Xây dựng các chức năng chính như hiển thị thông tin sản phẩm, tìm kiếm, bán hàng.</a:t>
            </a:r>
            <a:endParaRPr lang="en-US" sz="2000" dirty="0">
              <a:solidFill>
                <a:srgbClr val="000001"/>
              </a:solidFill>
              <a:ea typeface="Asap"/>
              <a:cs typeface="Asap"/>
              <a:sym typeface="Asap"/>
            </a:endParaRPr>
          </a:p>
        </p:txBody>
      </p:sp>
      <p:grpSp>
        <p:nvGrpSpPr>
          <p:cNvPr id="15" name="Group 15"/>
          <p:cNvGrpSpPr/>
          <p:nvPr/>
        </p:nvGrpSpPr>
        <p:grpSpPr>
          <a:xfrm>
            <a:off x="1364176" y="6067724"/>
            <a:ext cx="2962943" cy="692253"/>
            <a:chOff x="0" y="0"/>
            <a:chExt cx="3950591" cy="1141547"/>
          </a:xfrm>
          <a:solidFill>
            <a:srgbClr val="00B3F2"/>
          </a:solidFill>
        </p:grpSpPr>
        <p:grpSp>
          <p:nvGrpSpPr>
            <p:cNvPr id="16" name="Group 16"/>
            <p:cNvGrpSpPr/>
            <p:nvPr/>
          </p:nvGrpSpPr>
          <p:grpSpPr>
            <a:xfrm>
              <a:off x="0" y="0"/>
              <a:ext cx="3950591" cy="1141547"/>
              <a:chOff x="0" y="0"/>
              <a:chExt cx="6631076" cy="1916090"/>
            </a:xfrm>
            <a:grpFill/>
          </p:grpSpPr>
          <p:sp>
            <p:nvSpPr>
              <p:cNvPr id="17" name="Freeform 17"/>
              <p:cNvSpPr/>
              <p:nvPr/>
            </p:nvSpPr>
            <p:spPr>
              <a:xfrm>
                <a:off x="12700" y="12700"/>
                <a:ext cx="6605677" cy="1890690"/>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grpFill/>
            </p:spPr>
          </p:sp>
          <p:sp>
            <p:nvSpPr>
              <p:cNvPr id="18" name="Freeform 18"/>
              <p:cNvSpPr/>
              <p:nvPr/>
            </p:nvSpPr>
            <p:spPr>
              <a:xfrm>
                <a:off x="0" y="0"/>
                <a:ext cx="6631077" cy="1916090"/>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grpFill/>
            </p:spPr>
          </p:sp>
        </p:grpSp>
        <p:sp>
          <p:nvSpPr>
            <p:cNvPr id="19" name="TextBox 19"/>
            <p:cNvSpPr txBox="1"/>
            <p:nvPr/>
          </p:nvSpPr>
          <p:spPr>
            <a:xfrm>
              <a:off x="182371" y="272696"/>
              <a:ext cx="3585848" cy="507318"/>
            </a:xfrm>
            <a:prstGeom prst="rect">
              <a:avLst/>
            </a:prstGeom>
            <a:grpFill/>
          </p:spPr>
          <p:txBody>
            <a:bodyPr lIns="0" tIns="0" rIns="0" bIns="0" rtlCol="0" anchor="t">
              <a:spAutoFit/>
            </a:bodyPr>
            <a:lstStyle/>
            <a:p>
              <a:pPr marL="0" lvl="0" indent="0" algn="ctr">
                <a:lnSpc>
                  <a:spcPts val="3334"/>
                </a:lnSpc>
                <a:spcBef>
                  <a:spcPct val="0"/>
                </a:spcBef>
              </a:pPr>
              <a:r>
                <a:rPr lang="vi-VN" sz="2400" b="1" u="none" dirty="0" smtClean="0">
                  <a:latin typeface="Faustina Bold"/>
                  <a:ea typeface="Faustina Bold"/>
                  <a:cs typeface="Faustina Bold"/>
                  <a:sym typeface="Faustina Bold"/>
                </a:rPr>
                <a:t>Tác giả thực hiện</a:t>
              </a:r>
              <a:endParaRPr lang="en-US" sz="2400" b="1" u="none" dirty="0">
                <a:latin typeface="Faustina Bold"/>
                <a:ea typeface="Faustina Bold"/>
                <a:cs typeface="Faustina Bold"/>
                <a:sym typeface="Faustina Bold"/>
              </a:endParaRPr>
            </a:p>
          </p:txBody>
        </p:sp>
      </p:grpSp>
      <p:grpSp>
        <p:nvGrpSpPr>
          <p:cNvPr id="21" name="Group 21"/>
          <p:cNvGrpSpPr/>
          <p:nvPr/>
        </p:nvGrpSpPr>
        <p:grpSpPr>
          <a:xfrm>
            <a:off x="1154094" y="11298715"/>
            <a:ext cx="6188741" cy="3170892"/>
            <a:chOff x="0" y="0"/>
            <a:chExt cx="5448687" cy="2931927"/>
          </a:xfrm>
        </p:grpSpPr>
        <p:sp>
          <p:nvSpPr>
            <p:cNvPr id="22" name="Freeform 22"/>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23" name="Freeform 23"/>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sp>
        <p:nvSpPr>
          <p:cNvPr id="24" name="TextBox 24"/>
          <p:cNvSpPr txBox="1"/>
          <p:nvPr/>
        </p:nvSpPr>
        <p:spPr>
          <a:xfrm>
            <a:off x="1508443" y="11789940"/>
            <a:ext cx="5409614" cy="2333972"/>
          </a:xfrm>
          <a:prstGeom prst="rect">
            <a:avLst/>
          </a:prstGeom>
        </p:spPr>
        <p:txBody>
          <a:bodyPr wrap="square" lIns="0" tIns="0" rIns="0" bIns="0" rtlCol="0" anchor="t">
            <a:spAutoFit/>
          </a:bodyPr>
          <a:lstStyle/>
          <a:p>
            <a:pPr marL="342900" indent="-342900" algn="just">
              <a:lnSpc>
                <a:spcPts val="2627"/>
              </a:lnSpc>
              <a:buFont typeface="Arial" panose="020B0604020202020204" pitchFamily="34" charset="0"/>
              <a:buChar char="•"/>
            </a:pPr>
            <a:r>
              <a:rPr lang="vi-VN" sz="2020" dirty="0">
                <a:solidFill>
                  <a:srgbClr val="000001"/>
                </a:solidFill>
                <a:ea typeface="Asap"/>
                <a:cs typeface="Asap"/>
                <a:sym typeface="Asap"/>
              </a:rPr>
              <a:t> </a:t>
            </a:r>
            <a:r>
              <a:rPr lang="vi-VN" sz="2000" dirty="0" smtClean="0">
                <a:solidFill>
                  <a:srgbClr val="000001"/>
                </a:solidFill>
                <a:ea typeface="Asap"/>
                <a:cs typeface="Asap"/>
                <a:sym typeface="Asap"/>
              </a:rPr>
              <a:t>Phương pháp nghiên cứu lý thuyết: Tìm hiểu ngôn ngữ PHP, MySQL, BOOTSTRAP và các nghiệp vụ liên quan đến bán hàng.</a:t>
            </a:r>
          </a:p>
          <a:p>
            <a:pPr marL="342900" indent="-342900" algn="just">
              <a:lnSpc>
                <a:spcPts val="2627"/>
              </a:lnSpc>
              <a:buFont typeface="Arial" panose="020B0604020202020204" pitchFamily="34" charset="0"/>
              <a:buChar char="•"/>
            </a:pPr>
            <a:r>
              <a:rPr lang="vi-VN" sz="2000" dirty="0" smtClean="0">
                <a:solidFill>
                  <a:srgbClr val="000001"/>
                </a:solidFill>
                <a:ea typeface="Asap"/>
                <a:cs typeface="Asap"/>
                <a:sym typeface="Asap"/>
              </a:rPr>
              <a:t>Phương </a:t>
            </a:r>
            <a:r>
              <a:rPr lang="vi-VN" sz="2000" dirty="0">
                <a:solidFill>
                  <a:srgbClr val="000001"/>
                </a:solidFill>
                <a:ea typeface="Asap"/>
                <a:cs typeface="Asap"/>
                <a:sym typeface="Asap"/>
              </a:rPr>
              <a:t>pháp thực nghiệm: Sử dụng ngôn ngữ PHP, </a:t>
            </a:r>
            <a:r>
              <a:rPr lang="vi-VN" sz="2000" dirty="0" smtClean="0">
                <a:solidFill>
                  <a:srgbClr val="000001"/>
                </a:solidFill>
                <a:ea typeface="Asap"/>
                <a:cs typeface="Asap"/>
                <a:sym typeface="Asap"/>
              </a:rPr>
              <a:t>MySQL, BOOTSTRAP </a:t>
            </a:r>
            <a:r>
              <a:rPr lang="vi-VN" sz="2000" dirty="0">
                <a:solidFill>
                  <a:srgbClr val="000001"/>
                </a:solidFill>
                <a:ea typeface="Asap"/>
                <a:cs typeface="Asap"/>
                <a:sym typeface="Asap"/>
              </a:rPr>
              <a:t>để xây dựng website và giao diện thân thiện với người </a:t>
            </a:r>
            <a:r>
              <a:rPr lang="vi-VN" sz="2000" dirty="0" smtClean="0">
                <a:solidFill>
                  <a:srgbClr val="000001"/>
                </a:solidFill>
                <a:ea typeface="Asap"/>
                <a:cs typeface="Asap"/>
                <a:sym typeface="Asap"/>
              </a:rPr>
              <a:t>dùng.</a:t>
            </a:r>
            <a:endParaRPr lang="en-US" sz="2000" dirty="0">
              <a:solidFill>
                <a:srgbClr val="000001"/>
              </a:solidFill>
              <a:ea typeface="Asap"/>
              <a:cs typeface="Asap"/>
              <a:sym typeface="Asap"/>
            </a:endParaRPr>
          </a:p>
        </p:txBody>
      </p:sp>
      <p:grpSp>
        <p:nvGrpSpPr>
          <p:cNvPr id="30" name="Group 30"/>
          <p:cNvGrpSpPr/>
          <p:nvPr/>
        </p:nvGrpSpPr>
        <p:grpSpPr>
          <a:xfrm>
            <a:off x="7847664" y="13501872"/>
            <a:ext cx="6188741" cy="3432291"/>
            <a:chOff x="0" y="0"/>
            <a:chExt cx="5448687" cy="2931927"/>
          </a:xfrm>
        </p:grpSpPr>
        <p:sp>
          <p:nvSpPr>
            <p:cNvPr id="31" name="Freeform 31"/>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32" name="Freeform 32"/>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49" name="Group 49"/>
          <p:cNvGrpSpPr/>
          <p:nvPr/>
        </p:nvGrpSpPr>
        <p:grpSpPr>
          <a:xfrm>
            <a:off x="2545061" y="1968865"/>
            <a:ext cx="10240871" cy="1390981"/>
            <a:chOff x="0" y="0"/>
            <a:chExt cx="7587922" cy="1569522"/>
          </a:xfrm>
          <a:solidFill>
            <a:srgbClr val="00B3F2"/>
          </a:solidFill>
        </p:grpSpPr>
        <p:grpSp>
          <p:nvGrpSpPr>
            <p:cNvPr id="50" name="Group 50"/>
            <p:cNvGrpSpPr/>
            <p:nvPr/>
          </p:nvGrpSpPr>
          <p:grpSpPr>
            <a:xfrm>
              <a:off x="157889" y="96433"/>
              <a:ext cx="7430033" cy="1473089"/>
              <a:chOff x="0" y="0"/>
              <a:chExt cx="11244805" cy="2229410"/>
            </a:xfrm>
            <a:grpFill/>
          </p:grpSpPr>
          <p:sp>
            <p:nvSpPr>
              <p:cNvPr id="51" name="Freeform 51"/>
              <p:cNvSpPr/>
              <p:nvPr/>
            </p:nvSpPr>
            <p:spPr>
              <a:xfrm>
                <a:off x="12700" y="12700"/>
                <a:ext cx="11219404" cy="2204010"/>
              </a:xfrm>
              <a:custGeom>
                <a:avLst/>
                <a:gdLst/>
                <a:ahLst/>
                <a:cxnLst/>
                <a:rect l="l" t="t" r="r" b="b"/>
                <a:pathLst>
                  <a:path w="11219404" h="2204010">
                    <a:moveTo>
                      <a:pt x="10262460" y="2204010"/>
                    </a:moveTo>
                    <a:lnTo>
                      <a:pt x="956945" y="2204010"/>
                    </a:lnTo>
                    <a:cubicBezTo>
                      <a:pt x="428371" y="2204010"/>
                      <a:pt x="0" y="1775513"/>
                      <a:pt x="0" y="1102005"/>
                    </a:cubicBezTo>
                    <a:cubicBezTo>
                      <a:pt x="0" y="428371"/>
                      <a:pt x="428371" y="0"/>
                      <a:pt x="956945" y="0"/>
                    </a:cubicBezTo>
                    <a:lnTo>
                      <a:pt x="10262460" y="0"/>
                    </a:lnTo>
                    <a:cubicBezTo>
                      <a:pt x="10790906" y="0"/>
                      <a:pt x="11219404" y="428371"/>
                      <a:pt x="11219404" y="1102005"/>
                    </a:cubicBezTo>
                    <a:cubicBezTo>
                      <a:pt x="11219404" y="1775513"/>
                      <a:pt x="10790906" y="2204010"/>
                      <a:pt x="10262460" y="2204010"/>
                    </a:cubicBezTo>
                    <a:close/>
                  </a:path>
                </a:pathLst>
              </a:custGeom>
              <a:grpFill/>
            </p:spPr>
          </p:sp>
          <p:sp>
            <p:nvSpPr>
              <p:cNvPr id="52" name="Freeform 52"/>
              <p:cNvSpPr/>
              <p:nvPr/>
            </p:nvSpPr>
            <p:spPr>
              <a:xfrm>
                <a:off x="0" y="0"/>
                <a:ext cx="11244804" cy="2229410"/>
              </a:xfrm>
              <a:custGeom>
                <a:avLst/>
                <a:gdLst/>
                <a:ahLst/>
                <a:cxnLst/>
                <a:rect l="l" t="t" r="r" b="b"/>
                <a:pathLst>
                  <a:path w="11244804" h="2229410">
                    <a:moveTo>
                      <a:pt x="10275160" y="0"/>
                    </a:moveTo>
                    <a:lnTo>
                      <a:pt x="969645" y="0"/>
                    </a:lnTo>
                    <a:cubicBezTo>
                      <a:pt x="434975" y="0"/>
                      <a:pt x="0" y="434975"/>
                      <a:pt x="0" y="1114705"/>
                    </a:cubicBezTo>
                    <a:cubicBezTo>
                      <a:pt x="0" y="1794435"/>
                      <a:pt x="434975" y="2229410"/>
                      <a:pt x="969645" y="2229410"/>
                    </a:cubicBezTo>
                    <a:lnTo>
                      <a:pt x="10275160" y="2229410"/>
                    </a:lnTo>
                    <a:cubicBezTo>
                      <a:pt x="10809829" y="2229410"/>
                      <a:pt x="11244804" y="1794435"/>
                      <a:pt x="11244804" y="1114705"/>
                    </a:cubicBezTo>
                    <a:cubicBezTo>
                      <a:pt x="11244804" y="434975"/>
                      <a:pt x="10809829" y="0"/>
                      <a:pt x="10275160" y="0"/>
                    </a:cubicBezTo>
                    <a:close/>
                    <a:moveTo>
                      <a:pt x="10275160" y="2204010"/>
                    </a:moveTo>
                    <a:lnTo>
                      <a:pt x="969645" y="2204010"/>
                    </a:lnTo>
                    <a:cubicBezTo>
                      <a:pt x="448945" y="2204010"/>
                      <a:pt x="25400" y="1780466"/>
                      <a:pt x="25400" y="1114705"/>
                    </a:cubicBezTo>
                    <a:cubicBezTo>
                      <a:pt x="25400" y="448945"/>
                      <a:pt x="448945" y="25400"/>
                      <a:pt x="969645" y="25400"/>
                    </a:cubicBezTo>
                    <a:lnTo>
                      <a:pt x="10275160" y="25400"/>
                    </a:lnTo>
                    <a:cubicBezTo>
                      <a:pt x="10795860" y="25400"/>
                      <a:pt x="11219404" y="448945"/>
                      <a:pt x="11219404" y="1114705"/>
                    </a:cubicBezTo>
                    <a:cubicBezTo>
                      <a:pt x="11219404" y="1780466"/>
                      <a:pt x="10795860" y="2204010"/>
                      <a:pt x="10275160" y="2204010"/>
                    </a:cubicBezTo>
                    <a:close/>
                  </a:path>
                </a:pathLst>
              </a:custGeom>
              <a:grpFill/>
            </p:spPr>
          </p:sp>
        </p:grpSp>
        <p:grpSp>
          <p:nvGrpSpPr>
            <p:cNvPr id="53" name="Group 53"/>
            <p:cNvGrpSpPr/>
            <p:nvPr/>
          </p:nvGrpSpPr>
          <p:grpSpPr>
            <a:xfrm>
              <a:off x="0" y="0"/>
              <a:ext cx="7482532" cy="1473089"/>
              <a:chOff x="0" y="0"/>
              <a:chExt cx="11324259" cy="2229410"/>
            </a:xfrm>
            <a:grpFill/>
          </p:grpSpPr>
          <p:sp>
            <p:nvSpPr>
              <p:cNvPr id="54" name="Freeform 54"/>
              <p:cNvSpPr/>
              <p:nvPr/>
            </p:nvSpPr>
            <p:spPr>
              <a:xfrm>
                <a:off x="12699" y="12700"/>
                <a:ext cx="11298859" cy="2204010"/>
              </a:xfrm>
              <a:custGeom>
                <a:avLst/>
                <a:gdLst/>
                <a:ahLst/>
                <a:cxnLst/>
                <a:rect l="l" t="t" r="r" b="b"/>
                <a:pathLst>
                  <a:path w="11298859" h="2204010">
                    <a:moveTo>
                      <a:pt x="10341914" y="2204010"/>
                    </a:moveTo>
                    <a:lnTo>
                      <a:pt x="956945" y="2204010"/>
                    </a:lnTo>
                    <a:cubicBezTo>
                      <a:pt x="428371" y="2204010"/>
                      <a:pt x="0" y="1775513"/>
                      <a:pt x="0" y="1102005"/>
                    </a:cubicBezTo>
                    <a:cubicBezTo>
                      <a:pt x="0" y="428371"/>
                      <a:pt x="428371" y="0"/>
                      <a:pt x="956945" y="0"/>
                    </a:cubicBezTo>
                    <a:lnTo>
                      <a:pt x="10341914" y="0"/>
                    </a:lnTo>
                    <a:cubicBezTo>
                      <a:pt x="10870361" y="0"/>
                      <a:pt x="11298859" y="428371"/>
                      <a:pt x="11298859" y="1102005"/>
                    </a:cubicBezTo>
                    <a:cubicBezTo>
                      <a:pt x="11298859" y="1775513"/>
                      <a:pt x="10870361" y="2204010"/>
                      <a:pt x="10341914" y="2204010"/>
                    </a:cubicBezTo>
                    <a:close/>
                  </a:path>
                </a:pathLst>
              </a:custGeom>
              <a:grpFill/>
            </p:spPr>
          </p:sp>
          <p:sp>
            <p:nvSpPr>
              <p:cNvPr id="55" name="Freeform 55"/>
              <p:cNvSpPr/>
              <p:nvPr/>
            </p:nvSpPr>
            <p:spPr>
              <a:xfrm>
                <a:off x="0" y="0"/>
                <a:ext cx="11324259" cy="2229410"/>
              </a:xfrm>
              <a:custGeom>
                <a:avLst/>
                <a:gdLst/>
                <a:ahLst/>
                <a:cxnLst/>
                <a:rect l="l" t="t" r="r" b="b"/>
                <a:pathLst>
                  <a:path w="11324259" h="2229410">
                    <a:moveTo>
                      <a:pt x="10354614" y="0"/>
                    </a:moveTo>
                    <a:lnTo>
                      <a:pt x="969645" y="0"/>
                    </a:lnTo>
                    <a:cubicBezTo>
                      <a:pt x="434975" y="0"/>
                      <a:pt x="0" y="434975"/>
                      <a:pt x="0" y="1114705"/>
                    </a:cubicBezTo>
                    <a:cubicBezTo>
                      <a:pt x="0" y="1794435"/>
                      <a:pt x="434975" y="2229410"/>
                      <a:pt x="969645" y="2229410"/>
                    </a:cubicBezTo>
                    <a:lnTo>
                      <a:pt x="10354614" y="2229410"/>
                    </a:lnTo>
                    <a:cubicBezTo>
                      <a:pt x="10889284" y="2229410"/>
                      <a:pt x="11324259" y="1794435"/>
                      <a:pt x="11324259" y="1114705"/>
                    </a:cubicBezTo>
                    <a:cubicBezTo>
                      <a:pt x="11324259" y="434975"/>
                      <a:pt x="10889284" y="0"/>
                      <a:pt x="10354614" y="0"/>
                    </a:cubicBezTo>
                    <a:close/>
                    <a:moveTo>
                      <a:pt x="10354614" y="2204010"/>
                    </a:moveTo>
                    <a:lnTo>
                      <a:pt x="969645" y="2204010"/>
                    </a:lnTo>
                    <a:cubicBezTo>
                      <a:pt x="448945" y="2204010"/>
                      <a:pt x="25400" y="1780466"/>
                      <a:pt x="25400" y="1114705"/>
                    </a:cubicBezTo>
                    <a:cubicBezTo>
                      <a:pt x="25400" y="448945"/>
                      <a:pt x="448945" y="25400"/>
                      <a:pt x="969645" y="25400"/>
                    </a:cubicBezTo>
                    <a:lnTo>
                      <a:pt x="10354614" y="25400"/>
                    </a:lnTo>
                    <a:cubicBezTo>
                      <a:pt x="10875314" y="25400"/>
                      <a:pt x="11298859" y="448945"/>
                      <a:pt x="11298859" y="1114705"/>
                    </a:cubicBezTo>
                    <a:cubicBezTo>
                      <a:pt x="11298859" y="1780466"/>
                      <a:pt x="10875314" y="2204010"/>
                      <a:pt x="10354614" y="2204010"/>
                    </a:cubicBezTo>
                    <a:close/>
                  </a:path>
                </a:pathLst>
              </a:custGeom>
              <a:grpFill/>
            </p:spPr>
          </p:sp>
        </p:grpSp>
        <p:sp>
          <p:nvSpPr>
            <p:cNvPr id="56" name="TextBox 56"/>
            <p:cNvSpPr txBox="1"/>
            <p:nvPr/>
          </p:nvSpPr>
          <p:spPr>
            <a:xfrm>
              <a:off x="1321751" y="1640"/>
              <a:ext cx="5307240" cy="1533826"/>
            </a:xfrm>
            <a:prstGeom prst="rect">
              <a:avLst/>
            </a:prstGeom>
            <a:grpFill/>
          </p:spPr>
          <p:txBody>
            <a:bodyPr wrap="square" lIns="0" tIns="0" rIns="0" bIns="0" rtlCol="0" anchor="t">
              <a:spAutoFit/>
            </a:bodyPr>
            <a:lstStyle/>
            <a:p>
              <a:pPr algn="ctr">
                <a:lnSpc>
                  <a:spcPts val="5323"/>
                </a:lnSpc>
              </a:pPr>
              <a:r>
                <a:rPr lang="vi-VN" sz="3800" b="1" dirty="0" smtClean="0">
                  <a:solidFill>
                    <a:srgbClr val="000001"/>
                  </a:solidFill>
                  <a:latin typeface="Faustina Bold"/>
                  <a:ea typeface="Faustina Bold"/>
                  <a:cs typeface="Faustina Bold"/>
                  <a:sym typeface="Faustina Bold"/>
                </a:rPr>
                <a:t>XÂY DỰNG WEBSITE </a:t>
              </a:r>
            </a:p>
            <a:p>
              <a:pPr algn="ctr">
                <a:lnSpc>
                  <a:spcPts val="5323"/>
                </a:lnSpc>
              </a:pPr>
              <a:r>
                <a:rPr lang="vi-VN" sz="3800" b="1" dirty="0" smtClean="0">
                  <a:solidFill>
                    <a:srgbClr val="000001"/>
                  </a:solidFill>
                  <a:latin typeface="Faustina Bold"/>
                  <a:ea typeface="Faustina Bold"/>
                  <a:cs typeface="Faustina Bold"/>
                  <a:sym typeface="Faustina Bold"/>
                </a:rPr>
                <a:t>BÁN PHỤ KIỆN THỜI TRANG</a:t>
              </a:r>
              <a:endParaRPr lang="en-US" sz="3800" b="1" dirty="0">
                <a:solidFill>
                  <a:srgbClr val="000001"/>
                </a:solidFill>
                <a:latin typeface="Faustina Bold"/>
                <a:ea typeface="Faustina Bold"/>
                <a:cs typeface="Faustina Bold"/>
                <a:sym typeface="Faustina Bold"/>
              </a:endParaRPr>
            </a:p>
          </p:txBody>
        </p:sp>
      </p:grpSp>
      <p:grpSp>
        <p:nvGrpSpPr>
          <p:cNvPr id="57" name="Group 57"/>
          <p:cNvGrpSpPr/>
          <p:nvPr/>
        </p:nvGrpSpPr>
        <p:grpSpPr>
          <a:xfrm>
            <a:off x="1871459" y="3670968"/>
            <a:ext cx="11588080" cy="2208188"/>
            <a:chOff x="-504211" y="0"/>
            <a:chExt cx="15268402" cy="2651263"/>
          </a:xfrm>
        </p:grpSpPr>
        <p:grpSp>
          <p:nvGrpSpPr>
            <p:cNvPr id="58" name="Group 58"/>
            <p:cNvGrpSpPr/>
            <p:nvPr/>
          </p:nvGrpSpPr>
          <p:grpSpPr>
            <a:xfrm>
              <a:off x="-504211" y="0"/>
              <a:ext cx="15268402" cy="2651263"/>
              <a:chOff x="-332938" y="0"/>
              <a:chExt cx="10081948" cy="1750667"/>
            </a:xfrm>
          </p:grpSpPr>
          <p:sp>
            <p:nvSpPr>
              <p:cNvPr id="59" name="Freeform 59"/>
              <p:cNvSpPr/>
              <p:nvPr/>
            </p:nvSpPr>
            <p:spPr>
              <a:xfrm>
                <a:off x="12700" y="12700"/>
                <a:ext cx="9070718" cy="882566"/>
              </a:xfrm>
              <a:custGeom>
                <a:avLst/>
                <a:gdLst/>
                <a:ahLst/>
                <a:cxnLst/>
                <a:rect l="l" t="t" r="r" b="b"/>
                <a:pathLst>
                  <a:path w="9070718" h="882566">
                    <a:moveTo>
                      <a:pt x="43180" y="882566"/>
                    </a:moveTo>
                    <a:lnTo>
                      <a:pt x="9027537" y="882566"/>
                    </a:lnTo>
                    <a:cubicBezTo>
                      <a:pt x="9051668" y="882566"/>
                      <a:pt x="9070718" y="863516"/>
                      <a:pt x="9070718" y="839386"/>
                    </a:cubicBezTo>
                    <a:lnTo>
                      <a:pt x="9070718" y="43180"/>
                    </a:lnTo>
                    <a:cubicBezTo>
                      <a:pt x="9070718" y="19050"/>
                      <a:pt x="9051668" y="0"/>
                      <a:pt x="9027537" y="0"/>
                    </a:cubicBezTo>
                    <a:lnTo>
                      <a:pt x="43180" y="0"/>
                    </a:lnTo>
                    <a:cubicBezTo>
                      <a:pt x="19050" y="0"/>
                      <a:pt x="0" y="19050"/>
                      <a:pt x="0" y="43180"/>
                    </a:cubicBezTo>
                    <a:lnTo>
                      <a:pt x="0" y="839386"/>
                    </a:lnTo>
                    <a:cubicBezTo>
                      <a:pt x="0" y="863516"/>
                      <a:pt x="19050" y="882566"/>
                      <a:pt x="43180" y="882566"/>
                    </a:cubicBezTo>
                    <a:close/>
                  </a:path>
                </a:pathLst>
              </a:custGeom>
              <a:solidFill>
                <a:srgbClr val="FFFAF5"/>
              </a:solidFill>
            </p:spPr>
          </p:sp>
          <p:sp>
            <p:nvSpPr>
              <p:cNvPr id="60" name="Freeform 60"/>
              <p:cNvSpPr/>
              <p:nvPr/>
            </p:nvSpPr>
            <p:spPr>
              <a:xfrm>
                <a:off x="-332938" y="0"/>
                <a:ext cx="10081948" cy="1750667"/>
              </a:xfrm>
              <a:custGeom>
                <a:avLst/>
                <a:gdLst/>
                <a:ahLst/>
                <a:cxnLst/>
                <a:rect l="l" t="t" r="r" b="b"/>
                <a:pathLst>
                  <a:path w="9138027" h="951146">
                    <a:moveTo>
                      <a:pt x="9094848" y="44450"/>
                    </a:moveTo>
                    <a:cubicBezTo>
                      <a:pt x="9089768" y="19050"/>
                      <a:pt x="9066908" y="0"/>
                      <a:pt x="9040237" y="0"/>
                    </a:cubicBezTo>
                    <a:lnTo>
                      <a:pt x="55880" y="0"/>
                    </a:lnTo>
                    <a:cubicBezTo>
                      <a:pt x="25400" y="0"/>
                      <a:pt x="0" y="25400"/>
                      <a:pt x="0" y="55880"/>
                    </a:cubicBezTo>
                    <a:lnTo>
                      <a:pt x="0" y="852086"/>
                    </a:lnTo>
                    <a:cubicBezTo>
                      <a:pt x="0" y="878756"/>
                      <a:pt x="17780" y="900346"/>
                      <a:pt x="43180" y="906696"/>
                    </a:cubicBezTo>
                    <a:cubicBezTo>
                      <a:pt x="48260" y="932096"/>
                      <a:pt x="71120" y="951146"/>
                      <a:pt x="97790" y="951146"/>
                    </a:cubicBezTo>
                    <a:lnTo>
                      <a:pt x="9082148" y="951146"/>
                    </a:lnTo>
                    <a:cubicBezTo>
                      <a:pt x="9112627" y="951146"/>
                      <a:pt x="9138027" y="925746"/>
                      <a:pt x="9138027" y="895266"/>
                    </a:cubicBezTo>
                    <a:lnTo>
                      <a:pt x="9138027" y="99060"/>
                    </a:lnTo>
                    <a:cubicBezTo>
                      <a:pt x="9138027" y="72390"/>
                      <a:pt x="9120248" y="50800"/>
                      <a:pt x="9094848" y="44450"/>
                    </a:cubicBezTo>
                    <a:close/>
                    <a:moveTo>
                      <a:pt x="12700" y="852086"/>
                    </a:moveTo>
                    <a:lnTo>
                      <a:pt x="12700" y="55880"/>
                    </a:lnTo>
                    <a:cubicBezTo>
                      <a:pt x="12700" y="31750"/>
                      <a:pt x="31750" y="12700"/>
                      <a:pt x="55880" y="12700"/>
                    </a:cubicBezTo>
                    <a:lnTo>
                      <a:pt x="9040237" y="12700"/>
                    </a:lnTo>
                    <a:cubicBezTo>
                      <a:pt x="9064368" y="12700"/>
                      <a:pt x="9083418" y="31750"/>
                      <a:pt x="9083418" y="55880"/>
                    </a:cubicBezTo>
                    <a:lnTo>
                      <a:pt x="9083418" y="852086"/>
                    </a:lnTo>
                    <a:cubicBezTo>
                      <a:pt x="9083418" y="876216"/>
                      <a:pt x="9064368" y="895266"/>
                      <a:pt x="9040237" y="895266"/>
                    </a:cubicBezTo>
                    <a:lnTo>
                      <a:pt x="55880" y="895266"/>
                    </a:lnTo>
                    <a:cubicBezTo>
                      <a:pt x="31750" y="895266"/>
                      <a:pt x="12700" y="876216"/>
                      <a:pt x="12700" y="852086"/>
                    </a:cubicBezTo>
                    <a:close/>
                  </a:path>
                </a:pathLst>
              </a:custGeom>
              <a:solidFill>
                <a:srgbClr val="000001"/>
              </a:solidFill>
            </p:spPr>
          </p:sp>
        </p:grpSp>
        <p:sp>
          <p:nvSpPr>
            <p:cNvPr id="61" name="TextBox 61"/>
            <p:cNvSpPr txBox="1"/>
            <p:nvPr/>
          </p:nvSpPr>
          <p:spPr>
            <a:xfrm>
              <a:off x="-98867" y="241192"/>
              <a:ext cx="14457711" cy="2217193"/>
            </a:xfrm>
            <a:prstGeom prst="rect">
              <a:avLst/>
            </a:prstGeom>
          </p:spPr>
          <p:txBody>
            <a:bodyPr wrap="square" lIns="0" tIns="0" rIns="0" bIns="0" rtlCol="0" anchor="t">
              <a:spAutoFit/>
            </a:bodyPr>
            <a:lstStyle/>
            <a:p>
              <a:pPr algn="just">
                <a:lnSpc>
                  <a:spcPts val="2353"/>
                </a:lnSpc>
              </a:pPr>
              <a:r>
                <a:rPr lang="vi-VN" sz="2000" dirty="0">
                  <a:solidFill>
                    <a:srgbClr val="000001"/>
                  </a:solidFill>
                  <a:ea typeface="Asap"/>
                  <a:cs typeface="Asap"/>
                  <a:sym typeface="Asap"/>
                </a:rPr>
                <a:t>Website được phát triển nhằm tạo ra một nền tảng mua bán trực tuyến hiện đại, đáp ứng tối đa nhu cầu của cả người quản trị và khách hàng. Với các tính năng quản lý sản phẩm, đơn hàng, người dùng, cùng thống kê và báo cáo chi tiết, hệ thống giúp quản trị viên vận hành hiệu quả. Về phía khách hàng, website mang đến trải nghiệm mượt mà với khả năng quản lý giỏ hàng, đơn hàng, đánh giá sản phẩm, và hỗ trợ trực tiếp qua chat tích hợp, tạo nên sự kết nối linh hoạt và tiện lợi.</a:t>
              </a:r>
            </a:p>
          </p:txBody>
        </p:sp>
      </p:grpSp>
      <p:sp>
        <p:nvSpPr>
          <p:cNvPr id="63" name="Freeform 63"/>
          <p:cNvSpPr/>
          <p:nvPr/>
        </p:nvSpPr>
        <p:spPr>
          <a:xfrm>
            <a:off x="523157" y="6522341"/>
            <a:ext cx="221121" cy="221121"/>
          </a:xfrm>
          <a:custGeom>
            <a:avLst/>
            <a:gdLst/>
            <a:ahLst/>
            <a:cxnLst/>
            <a:rect l="l" t="t" r="r" b="b"/>
            <a:pathLst>
              <a:path w="221121" h="221121">
                <a:moveTo>
                  <a:pt x="0" y="0"/>
                </a:moveTo>
                <a:lnTo>
                  <a:pt x="221121" y="0"/>
                </a:lnTo>
                <a:lnTo>
                  <a:pt x="221121" y="221121"/>
                </a:lnTo>
                <a:lnTo>
                  <a:pt x="0" y="221121"/>
                </a:lnTo>
                <a:lnTo>
                  <a:pt x="0" y="0"/>
                </a:lnTo>
                <a:close/>
              </a:path>
            </a:pathLst>
          </a:custGeom>
          <a:blipFill>
            <a:blip r:embed="rId5">
              <a:extLst>
                <a:ext uri="{96DAC541-7B7A-43D3-8B79-37D633B846F1}">
                  <asvg:svgBlip xmlns:asvg="http://schemas.microsoft.com/office/drawing/2016/SVG/main" xmlns="" r:embed="rId13"/>
                </a:ext>
              </a:extLst>
            </a:blip>
            <a:stretch>
              <a:fillRect/>
            </a:stretch>
          </a:blipFill>
        </p:spPr>
      </p:sp>
      <p:sp>
        <p:nvSpPr>
          <p:cNvPr id="65" name="TextBox 65"/>
          <p:cNvSpPr txBox="1"/>
          <p:nvPr/>
        </p:nvSpPr>
        <p:spPr>
          <a:xfrm>
            <a:off x="1377340" y="6840411"/>
            <a:ext cx="5054330" cy="1333698"/>
          </a:xfrm>
          <a:prstGeom prst="rect">
            <a:avLst/>
          </a:prstGeom>
        </p:spPr>
        <p:txBody>
          <a:bodyPr wrap="square" lIns="0" tIns="0" rIns="0" bIns="0" rtlCol="0" anchor="t">
            <a:spAutoFit/>
          </a:bodyPr>
          <a:lstStyle/>
          <a:p>
            <a:pPr algn="l">
              <a:lnSpc>
                <a:spcPts val="2627"/>
              </a:lnSpc>
            </a:pPr>
            <a:r>
              <a:rPr lang="vi-VN" sz="2000" dirty="0" smtClean="0">
                <a:solidFill>
                  <a:srgbClr val="000001"/>
                </a:solidFill>
                <a:ea typeface="Asap"/>
                <a:cs typeface="Asap"/>
                <a:sym typeface="Asap"/>
              </a:rPr>
              <a:t>Sinh viên thực hiện:</a:t>
            </a:r>
          </a:p>
          <a:p>
            <a:pPr algn="l">
              <a:lnSpc>
                <a:spcPts val="2627"/>
              </a:lnSpc>
            </a:pPr>
            <a:r>
              <a:rPr lang="vi-VN" sz="2000" b="1" dirty="0" smtClean="0">
                <a:solidFill>
                  <a:srgbClr val="000001"/>
                </a:solidFill>
                <a:ea typeface="Asap"/>
                <a:cs typeface="Asap"/>
                <a:sym typeface="Asap"/>
              </a:rPr>
              <a:t>	Nguyễn Thị Cẩm Tiên - DA21TTA</a:t>
            </a:r>
          </a:p>
          <a:p>
            <a:pPr algn="l">
              <a:lnSpc>
                <a:spcPts val="2627"/>
              </a:lnSpc>
            </a:pPr>
            <a:r>
              <a:rPr lang="vi-VN" sz="2000" dirty="0" smtClean="0">
                <a:solidFill>
                  <a:srgbClr val="000001"/>
                </a:solidFill>
                <a:ea typeface="Asap"/>
                <a:cs typeface="Asap"/>
                <a:sym typeface="Asap"/>
              </a:rPr>
              <a:t>Giảng viên hướng dẫn:</a:t>
            </a:r>
          </a:p>
          <a:p>
            <a:pPr algn="l">
              <a:lnSpc>
                <a:spcPts val="2627"/>
              </a:lnSpc>
            </a:pPr>
            <a:r>
              <a:rPr lang="vi-VN" sz="2000" b="1" dirty="0" smtClean="0">
                <a:solidFill>
                  <a:srgbClr val="000001"/>
                </a:solidFill>
                <a:ea typeface="Asap"/>
                <a:cs typeface="Asap"/>
                <a:sym typeface="Asap"/>
              </a:rPr>
              <a:t>	ThS. Phạm Thị Trúc Mai</a:t>
            </a:r>
            <a:endParaRPr lang="en-US" sz="2000" b="1" dirty="0">
              <a:solidFill>
                <a:srgbClr val="000001"/>
              </a:solidFill>
              <a:ea typeface="Asap"/>
              <a:cs typeface="Asap"/>
              <a:sym typeface="Asap"/>
            </a:endParaRPr>
          </a:p>
        </p:txBody>
      </p:sp>
      <p:sp>
        <p:nvSpPr>
          <p:cNvPr id="73" name="Freeform 73"/>
          <p:cNvSpPr/>
          <p:nvPr/>
        </p:nvSpPr>
        <p:spPr>
          <a:xfrm>
            <a:off x="523157" y="19616249"/>
            <a:ext cx="221121" cy="221121"/>
          </a:xfrm>
          <a:custGeom>
            <a:avLst/>
            <a:gdLst/>
            <a:ahLst/>
            <a:cxnLst/>
            <a:rect l="l" t="t" r="r" b="b"/>
            <a:pathLst>
              <a:path w="221121" h="221121">
                <a:moveTo>
                  <a:pt x="0" y="0"/>
                </a:moveTo>
                <a:lnTo>
                  <a:pt x="221121" y="0"/>
                </a:lnTo>
                <a:lnTo>
                  <a:pt x="221121" y="221121"/>
                </a:lnTo>
                <a:lnTo>
                  <a:pt x="0" y="221121"/>
                </a:lnTo>
                <a:lnTo>
                  <a:pt x="0" y="0"/>
                </a:lnTo>
                <a:close/>
              </a:path>
            </a:pathLst>
          </a:custGeom>
          <a:blipFill>
            <a:blip r:embed="rId14">
              <a:extLst>
                <a:ext uri="{96DAC541-7B7A-43D3-8B79-37D633B846F1}">
                  <asvg:svgBlip xmlns:asvg="http://schemas.microsoft.com/office/drawing/2016/SVG/main" xmlns="" r:embed="rId16"/>
                </a:ext>
              </a:extLst>
            </a:blip>
            <a:stretch>
              <a:fillRect/>
            </a:stretch>
          </a:blipFill>
        </p:spPr>
      </p:sp>
      <p:sp>
        <p:nvSpPr>
          <p:cNvPr id="74" name="Freeform 74"/>
          <p:cNvSpPr/>
          <p:nvPr/>
        </p:nvSpPr>
        <p:spPr>
          <a:xfrm>
            <a:off x="157500" y="12841793"/>
            <a:ext cx="221121" cy="221121"/>
          </a:xfrm>
          <a:custGeom>
            <a:avLst/>
            <a:gdLst/>
            <a:ahLst/>
            <a:cxnLst/>
            <a:rect l="l" t="t" r="r" b="b"/>
            <a:pathLst>
              <a:path w="221121" h="221121">
                <a:moveTo>
                  <a:pt x="0" y="0"/>
                </a:moveTo>
                <a:lnTo>
                  <a:pt x="221121" y="0"/>
                </a:lnTo>
                <a:lnTo>
                  <a:pt x="221121" y="221121"/>
                </a:lnTo>
                <a:lnTo>
                  <a:pt x="0" y="221121"/>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sp>
        <p:nvSpPr>
          <p:cNvPr id="75" name="Freeform 75"/>
          <p:cNvSpPr/>
          <p:nvPr/>
        </p:nvSpPr>
        <p:spPr>
          <a:xfrm rot="-5400000">
            <a:off x="13602436" y="4413498"/>
            <a:ext cx="2153228" cy="2153228"/>
          </a:xfrm>
          <a:custGeom>
            <a:avLst/>
            <a:gdLst/>
            <a:ahLst/>
            <a:cxnLst/>
            <a:rect l="l" t="t" r="r" b="b"/>
            <a:pathLst>
              <a:path w="2153228" h="2153228">
                <a:moveTo>
                  <a:pt x="0" y="0"/>
                </a:moveTo>
                <a:lnTo>
                  <a:pt x="2153228" y="0"/>
                </a:lnTo>
                <a:lnTo>
                  <a:pt x="2153228" y="2153228"/>
                </a:lnTo>
                <a:lnTo>
                  <a:pt x="0" y="2153228"/>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sp>
      <p:sp>
        <p:nvSpPr>
          <p:cNvPr id="76" name="Freeform 76"/>
          <p:cNvSpPr/>
          <p:nvPr/>
        </p:nvSpPr>
        <p:spPr>
          <a:xfrm>
            <a:off x="14679050" y="8264537"/>
            <a:ext cx="221121" cy="221121"/>
          </a:xfrm>
          <a:custGeom>
            <a:avLst/>
            <a:gdLst/>
            <a:ahLst/>
            <a:cxnLst/>
            <a:rect l="l" t="t" r="r" b="b"/>
            <a:pathLst>
              <a:path w="221121" h="221121">
                <a:moveTo>
                  <a:pt x="0" y="0"/>
                </a:moveTo>
                <a:lnTo>
                  <a:pt x="221120" y="0"/>
                </a:lnTo>
                <a:lnTo>
                  <a:pt x="221120" y="221120"/>
                </a:lnTo>
                <a:lnTo>
                  <a:pt x="0" y="221120"/>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sp>
      <p:sp>
        <p:nvSpPr>
          <p:cNvPr id="77" name="Freeform 77"/>
          <p:cNvSpPr/>
          <p:nvPr/>
        </p:nvSpPr>
        <p:spPr>
          <a:xfrm>
            <a:off x="14236632" y="3530035"/>
            <a:ext cx="221121" cy="221121"/>
          </a:xfrm>
          <a:custGeom>
            <a:avLst/>
            <a:gdLst/>
            <a:ahLst/>
            <a:cxnLst/>
            <a:rect l="l" t="t" r="r" b="b"/>
            <a:pathLst>
              <a:path w="221121" h="221121">
                <a:moveTo>
                  <a:pt x="0" y="0"/>
                </a:moveTo>
                <a:lnTo>
                  <a:pt x="221121" y="0"/>
                </a:lnTo>
                <a:lnTo>
                  <a:pt x="221121" y="221121"/>
                </a:lnTo>
                <a:lnTo>
                  <a:pt x="0" y="221121"/>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p:spPr>
      </p:sp>
      <p:sp>
        <p:nvSpPr>
          <p:cNvPr id="78" name="Freeform 78"/>
          <p:cNvSpPr/>
          <p:nvPr/>
        </p:nvSpPr>
        <p:spPr>
          <a:xfrm>
            <a:off x="14399693" y="16009245"/>
            <a:ext cx="221121" cy="221121"/>
          </a:xfrm>
          <a:custGeom>
            <a:avLst/>
            <a:gdLst/>
            <a:ahLst/>
            <a:cxnLst/>
            <a:rect l="l" t="t" r="r" b="b"/>
            <a:pathLst>
              <a:path w="221121" h="221121">
                <a:moveTo>
                  <a:pt x="0" y="0"/>
                </a:moveTo>
                <a:lnTo>
                  <a:pt x="221121" y="0"/>
                </a:lnTo>
                <a:lnTo>
                  <a:pt x="221121" y="221120"/>
                </a:lnTo>
                <a:lnTo>
                  <a:pt x="0" y="221120"/>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p:spPr>
      </p:sp>
      <p:grpSp>
        <p:nvGrpSpPr>
          <p:cNvPr id="82" name="Group 15"/>
          <p:cNvGrpSpPr/>
          <p:nvPr/>
        </p:nvGrpSpPr>
        <p:grpSpPr>
          <a:xfrm>
            <a:off x="1371665" y="8445906"/>
            <a:ext cx="2962943" cy="686476"/>
            <a:chOff x="0" y="0"/>
            <a:chExt cx="3950591" cy="1141547"/>
          </a:xfrm>
          <a:solidFill>
            <a:srgbClr val="00B3F2"/>
          </a:solidFill>
        </p:grpSpPr>
        <p:grpSp>
          <p:nvGrpSpPr>
            <p:cNvPr id="83" name="Group 16"/>
            <p:cNvGrpSpPr/>
            <p:nvPr/>
          </p:nvGrpSpPr>
          <p:grpSpPr>
            <a:xfrm>
              <a:off x="0" y="0"/>
              <a:ext cx="3950591" cy="1141547"/>
              <a:chOff x="0" y="0"/>
              <a:chExt cx="6631075" cy="1916090"/>
            </a:xfrm>
            <a:grpFill/>
          </p:grpSpPr>
          <p:sp>
            <p:nvSpPr>
              <p:cNvPr id="85" name="Freeform 17"/>
              <p:cNvSpPr/>
              <p:nvPr/>
            </p:nvSpPr>
            <p:spPr>
              <a:xfrm>
                <a:off x="12700" y="12700"/>
                <a:ext cx="6605677" cy="1890690"/>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grpFill/>
            </p:spPr>
          </p:sp>
          <p:sp>
            <p:nvSpPr>
              <p:cNvPr id="86" name="Freeform 18"/>
              <p:cNvSpPr/>
              <p:nvPr/>
            </p:nvSpPr>
            <p:spPr>
              <a:xfrm>
                <a:off x="0" y="0"/>
                <a:ext cx="6631075" cy="1916090"/>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grpFill/>
            </p:spPr>
          </p:sp>
        </p:grpSp>
        <p:sp>
          <p:nvSpPr>
            <p:cNvPr id="84" name="TextBox 19"/>
            <p:cNvSpPr txBox="1"/>
            <p:nvPr/>
          </p:nvSpPr>
          <p:spPr>
            <a:xfrm>
              <a:off x="182371" y="176257"/>
              <a:ext cx="3585848" cy="575235"/>
            </a:xfrm>
            <a:prstGeom prst="rect">
              <a:avLst/>
            </a:prstGeom>
            <a:grpFill/>
          </p:spPr>
          <p:txBody>
            <a:bodyPr lIns="0" tIns="0" rIns="0" bIns="0" rtlCol="0" anchor="t">
              <a:spAutoFit/>
            </a:bodyPr>
            <a:lstStyle/>
            <a:p>
              <a:pPr marL="0" lvl="0" indent="0" algn="ctr">
                <a:lnSpc>
                  <a:spcPts val="3334"/>
                </a:lnSpc>
                <a:spcBef>
                  <a:spcPct val="0"/>
                </a:spcBef>
              </a:pPr>
              <a:r>
                <a:rPr lang="vi-VN" sz="2400" b="1" u="none" dirty="0" smtClean="0">
                  <a:latin typeface="Faustina Bold"/>
                  <a:ea typeface="Faustina Bold"/>
                  <a:cs typeface="Faustina Bold"/>
                  <a:sym typeface="Faustina Bold"/>
                </a:rPr>
                <a:t>Mục tiêu</a:t>
              </a:r>
              <a:endParaRPr lang="en-US" sz="2400" b="1" u="none" dirty="0">
                <a:latin typeface="Faustina Bold"/>
                <a:ea typeface="Faustina Bold"/>
                <a:cs typeface="Faustina Bold"/>
                <a:sym typeface="Faustina Bold"/>
              </a:endParaRPr>
            </a:p>
          </p:txBody>
        </p:sp>
      </p:grpSp>
      <p:grpSp>
        <p:nvGrpSpPr>
          <p:cNvPr id="87" name="Group 15"/>
          <p:cNvGrpSpPr/>
          <p:nvPr/>
        </p:nvGrpSpPr>
        <p:grpSpPr>
          <a:xfrm>
            <a:off x="1364176" y="10817278"/>
            <a:ext cx="3797125" cy="823267"/>
            <a:chOff x="-1" y="0"/>
            <a:chExt cx="4222777" cy="1141547"/>
          </a:xfrm>
          <a:solidFill>
            <a:srgbClr val="00B3F2"/>
          </a:solidFill>
        </p:grpSpPr>
        <p:grpSp>
          <p:nvGrpSpPr>
            <p:cNvPr id="88" name="Group 16"/>
            <p:cNvGrpSpPr/>
            <p:nvPr/>
          </p:nvGrpSpPr>
          <p:grpSpPr>
            <a:xfrm>
              <a:off x="-1" y="0"/>
              <a:ext cx="4222777" cy="1141547"/>
              <a:chOff x="-2" y="0"/>
              <a:chExt cx="7087941" cy="1916090"/>
            </a:xfrm>
            <a:grpFill/>
          </p:grpSpPr>
          <p:sp>
            <p:nvSpPr>
              <p:cNvPr id="90" name="Freeform 17"/>
              <p:cNvSpPr/>
              <p:nvPr/>
            </p:nvSpPr>
            <p:spPr>
              <a:xfrm>
                <a:off x="12701" y="12701"/>
                <a:ext cx="7075238" cy="1890691"/>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grpFill/>
            </p:spPr>
          </p:sp>
          <p:sp>
            <p:nvSpPr>
              <p:cNvPr id="91" name="Freeform 18"/>
              <p:cNvSpPr/>
              <p:nvPr/>
            </p:nvSpPr>
            <p:spPr>
              <a:xfrm>
                <a:off x="-2" y="0"/>
                <a:ext cx="7087941" cy="1916090"/>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grpFill/>
            </p:spPr>
          </p:sp>
        </p:grpSp>
        <p:sp>
          <p:nvSpPr>
            <p:cNvPr id="89" name="TextBox 19"/>
            <p:cNvSpPr txBox="1"/>
            <p:nvPr/>
          </p:nvSpPr>
          <p:spPr>
            <a:xfrm>
              <a:off x="350959" y="218915"/>
              <a:ext cx="3585142" cy="586802"/>
            </a:xfrm>
            <a:prstGeom prst="rect">
              <a:avLst/>
            </a:prstGeom>
            <a:grpFill/>
          </p:spPr>
          <p:txBody>
            <a:bodyPr wrap="square" lIns="0" tIns="0" rIns="0" bIns="0" rtlCol="0" anchor="t">
              <a:spAutoFit/>
            </a:bodyPr>
            <a:lstStyle/>
            <a:p>
              <a:pPr marL="0" lvl="0" indent="0" algn="ctr">
                <a:lnSpc>
                  <a:spcPts val="3334"/>
                </a:lnSpc>
                <a:spcBef>
                  <a:spcPct val="0"/>
                </a:spcBef>
              </a:pPr>
              <a:r>
                <a:rPr lang="vi-VN" sz="2400" b="1" u="none" dirty="0" smtClean="0">
                  <a:latin typeface="Faustina Bold"/>
                  <a:ea typeface="Faustina Bold"/>
                  <a:cs typeface="Faustina Bold"/>
                  <a:sym typeface="Faustina Bold"/>
                </a:rPr>
                <a:t>Phương pháp thực hiện</a:t>
              </a:r>
              <a:endParaRPr lang="en-US" sz="2400" b="1" u="none" dirty="0">
                <a:latin typeface="Faustina Bold"/>
                <a:ea typeface="Faustina Bold"/>
                <a:cs typeface="Faustina Bold"/>
                <a:sym typeface="Faustina Bold"/>
              </a:endParaRPr>
            </a:p>
          </p:txBody>
        </p:sp>
      </p:grpSp>
      <p:grpSp>
        <p:nvGrpSpPr>
          <p:cNvPr id="107" name="Group 21"/>
          <p:cNvGrpSpPr/>
          <p:nvPr/>
        </p:nvGrpSpPr>
        <p:grpSpPr>
          <a:xfrm>
            <a:off x="1154094" y="15016648"/>
            <a:ext cx="6188741" cy="1923144"/>
            <a:chOff x="0" y="0"/>
            <a:chExt cx="5448687" cy="2931927"/>
          </a:xfrm>
        </p:grpSpPr>
        <p:sp>
          <p:nvSpPr>
            <p:cNvPr id="108" name="Freeform 22"/>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109" name="Freeform 23"/>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grpSp>
        <p:nvGrpSpPr>
          <p:cNvPr id="110" name="Group 15"/>
          <p:cNvGrpSpPr/>
          <p:nvPr/>
        </p:nvGrpSpPr>
        <p:grpSpPr>
          <a:xfrm>
            <a:off x="1377340" y="14632052"/>
            <a:ext cx="3611322" cy="823267"/>
            <a:chOff x="-1" y="0"/>
            <a:chExt cx="4222777" cy="1141547"/>
          </a:xfrm>
          <a:solidFill>
            <a:srgbClr val="00B3F2"/>
          </a:solidFill>
        </p:grpSpPr>
        <p:grpSp>
          <p:nvGrpSpPr>
            <p:cNvPr id="111" name="Group 16"/>
            <p:cNvGrpSpPr/>
            <p:nvPr/>
          </p:nvGrpSpPr>
          <p:grpSpPr>
            <a:xfrm>
              <a:off x="-1" y="0"/>
              <a:ext cx="4222777" cy="1141547"/>
              <a:chOff x="-2" y="0"/>
              <a:chExt cx="7087941" cy="1916090"/>
            </a:xfrm>
            <a:grpFill/>
          </p:grpSpPr>
          <p:sp>
            <p:nvSpPr>
              <p:cNvPr id="113" name="Freeform 17"/>
              <p:cNvSpPr/>
              <p:nvPr/>
            </p:nvSpPr>
            <p:spPr>
              <a:xfrm>
                <a:off x="12701" y="12701"/>
                <a:ext cx="7075238" cy="1890691"/>
              </a:xfrm>
              <a:custGeom>
                <a:avLst/>
                <a:gdLst/>
                <a:ahLst/>
                <a:cxnLst/>
                <a:rect l="l" t="t" r="r" b="b"/>
                <a:pathLst>
                  <a:path w="6605677" h="1890690">
                    <a:moveTo>
                      <a:pt x="5648731" y="1890690"/>
                    </a:moveTo>
                    <a:lnTo>
                      <a:pt x="956945" y="1890690"/>
                    </a:lnTo>
                    <a:cubicBezTo>
                      <a:pt x="428371" y="1890690"/>
                      <a:pt x="0" y="1462192"/>
                      <a:pt x="0" y="945345"/>
                    </a:cubicBezTo>
                    <a:cubicBezTo>
                      <a:pt x="0" y="428371"/>
                      <a:pt x="428371" y="0"/>
                      <a:pt x="956945" y="0"/>
                    </a:cubicBezTo>
                    <a:lnTo>
                      <a:pt x="5648731" y="0"/>
                    </a:lnTo>
                    <a:cubicBezTo>
                      <a:pt x="6177178" y="0"/>
                      <a:pt x="6605677" y="428371"/>
                      <a:pt x="6605677" y="945345"/>
                    </a:cubicBezTo>
                    <a:cubicBezTo>
                      <a:pt x="6605677" y="1462192"/>
                      <a:pt x="6177178" y="1890690"/>
                      <a:pt x="5648731" y="1890690"/>
                    </a:cubicBezTo>
                    <a:close/>
                  </a:path>
                </a:pathLst>
              </a:custGeom>
              <a:grpFill/>
            </p:spPr>
          </p:sp>
          <p:sp>
            <p:nvSpPr>
              <p:cNvPr id="114" name="Freeform 18"/>
              <p:cNvSpPr/>
              <p:nvPr/>
            </p:nvSpPr>
            <p:spPr>
              <a:xfrm>
                <a:off x="-2" y="0"/>
                <a:ext cx="7087941" cy="1916090"/>
              </a:xfrm>
              <a:custGeom>
                <a:avLst/>
                <a:gdLst/>
                <a:ahLst/>
                <a:cxnLst/>
                <a:rect l="l" t="t" r="r" b="b"/>
                <a:pathLst>
                  <a:path w="6631077" h="1916090">
                    <a:moveTo>
                      <a:pt x="5661431" y="0"/>
                    </a:moveTo>
                    <a:lnTo>
                      <a:pt x="969645" y="0"/>
                    </a:lnTo>
                    <a:cubicBezTo>
                      <a:pt x="434975" y="0"/>
                      <a:pt x="0" y="434975"/>
                      <a:pt x="0" y="958045"/>
                    </a:cubicBezTo>
                    <a:cubicBezTo>
                      <a:pt x="0" y="1481115"/>
                      <a:pt x="434975" y="1916090"/>
                      <a:pt x="969645" y="1916090"/>
                    </a:cubicBezTo>
                    <a:lnTo>
                      <a:pt x="5661431" y="1916090"/>
                    </a:lnTo>
                    <a:cubicBezTo>
                      <a:pt x="6196101" y="1916090"/>
                      <a:pt x="6631077" y="1481115"/>
                      <a:pt x="6631077" y="958045"/>
                    </a:cubicBezTo>
                    <a:cubicBezTo>
                      <a:pt x="6631077" y="434975"/>
                      <a:pt x="6196101" y="0"/>
                      <a:pt x="5661431" y="0"/>
                    </a:cubicBezTo>
                    <a:close/>
                    <a:moveTo>
                      <a:pt x="5661431" y="1890690"/>
                    </a:moveTo>
                    <a:lnTo>
                      <a:pt x="969645" y="1890690"/>
                    </a:lnTo>
                    <a:cubicBezTo>
                      <a:pt x="448945" y="1890690"/>
                      <a:pt x="25400" y="1467145"/>
                      <a:pt x="25400" y="958045"/>
                    </a:cubicBezTo>
                    <a:cubicBezTo>
                      <a:pt x="25400" y="448945"/>
                      <a:pt x="448945" y="25400"/>
                      <a:pt x="969645" y="25400"/>
                    </a:cubicBezTo>
                    <a:lnTo>
                      <a:pt x="5661431" y="25400"/>
                    </a:lnTo>
                    <a:cubicBezTo>
                      <a:pt x="6182131" y="25400"/>
                      <a:pt x="6605677" y="448945"/>
                      <a:pt x="6605677" y="958045"/>
                    </a:cubicBezTo>
                    <a:cubicBezTo>
                      <a:pt x="6605677" y="1467145"/>
                      <a:pt x="6182131" y="1890690"/>
                      <a:pt x="5661431" y="1890690"/>
                    </a:cubicBezTo>
                    <a:close/>
                  </a:path>
                </a:pathLst>
              </a:custGeom>
              <a:grpFill/>
            </p:spPr>
          </p:sp>
        </p:grpSp>
        <p:sp>
          <p:nvSpPr>
            <p:cNvPr id="112" name="TextBox 19"/>
            <p:cNvSpPr txBox="1"/>
            <p:nvPr/>
          </p:nvSpPr>
          <p:spPr>
            <a:xfrm>
              <a:off x="461443" y="340028"/>
              <a:ext cx="3302669" cy="586802"/>
            </a:xfrm>
            <a:prstGeom prst="rect">
              <a:avLst/>
            </a:prstGeom>
            <a:solidFill>
              <a:srgbClr val="00B3F2"/>
            </a:solidFill>
          </p:spPr>
          <p:txBody>
            <a:bodyPr wrap="square" lIns="0" tIns="0" rIns="0" bIns="0" rtlCol="0" anchor="t">
              <a:spAutoFit/>
            </a:bodyPr>
            <a:lstStyle/>
            <a:p>
              <a:pPr marL="0" lvl="0" indent="0" algn="ctr">
                <a:lnSpc>
                  <a:spcPts val="3334"/>
                </a:lnSpc>
                <a:spcBef>
                  <a:spcPct val="0"/>
                </a:spcBef>
              </a:pPr>
              <a:r>
                <a:rPr lang="vi-VN" sz="2400" b="1" u="none" dirty="0" smtClean="0">
                  <a:latin typeface="Faustina Bold"/>
                  <a:ea typeface="Faustina Bold"/>
                  <a:cs typeface="Faustina Bold"/>
                  <a:sym typeface="Faustina Bold"/>
                </a:rPr>
                <a:t>Kết luận</a:t>
              </a:r>
              <a:endParaRPr lang="en-US" sz="2400" b="1" u="none" dirty="0">
                <a:latin typeface="Faustina Bold"/>
                <a:ea typeface="Faustina Bold"/>
                <a:cs typeface="Faustina Bold"/>
                <a:sym typeface="Faustina Bold"/>
              </a:endParaRPr>
            </a:p>
          </p:txBody>
        </p:sp>
      </p:grpSp>
      <p:sp>
        <p:nvSpPr>
          <p:cNvPr id="115" name="TextBox 24"/>
          <p:cNvSpPr txBox="1"/>
          <p:nvPr/>
        </p:nvSpPr>
        <p:spPr>
          <a:xfrm>
            <a:off x="1377340" y="15495808"/>
            <a:ext cx="5391445" cy="1231106"/>
          </a:xfrm>
          <a:prstGeom prst="rect">
            <a:avLst/>
          </a:prstGeom>
        </p:spPr>
        <p:txBody>
          <a:bodyPr wrap="square" lIns="0" tIns="0" rIns="0" bIns="0" rtlCol="0" anchor="t">
            <a:spAutoFit/>
          </a:bodyPr>
          <a:lstStyle/>
          <a:p>
            <a:pPr algn="just"/>
            <a:r>
              <a:rPr lang="vi-VN" sz="2000" dirty="0">
                <a:solidFill>
                  <a:srgbClr val="000001"/>
                </a:solidFill>
                <a:latin typeface="Asap" panose="020B0604020202020204" charset="-93"/>
                <a:ea typeface="Asap"/>
                <a:cs typeface="Asap"/>
                <a:sym typeface="Asap"/>
              </a:rPr>
              <a:t> </a:t>
            </a:r>
            <a:r>
              <a:rPr lang="vi-VN" sz="2000" dirty="0"/>
              <a:t>Xây dựng thành công website bán phụ kiện thời trang với các chức năng như hiển thị thông tin sản phẩm, tiềm kiếm, bán hàng, giỏ hàng, đánh giá, bình luận và liên hệ hỗ trợ trực tuyến</a:t>
            </a:r>
            <a:r>
              <a:rPr lang="vi-VN" sz="2000" dirty="0">
                <a:latin typeface="Asap" panose="020B0604020202020204" charset="-93"/>
              </a:rPr>
              <a:t>.</a:t>
            </a:r>
          </a:p>
        </p:txBody>
      </p:sp>
      <p:pic>
        <p:nvPicPr>
          <p:cNvPr id="66" name="Picture 65"/>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873552" y="6078326"/>
            <a:ext cx="6096636" cy="7137542"/>
          </a:xfrm>
          <a:prstGeom prst="rect">
            <a:avLst/>
          </a:prstGeom>
          <a:ln>
            <a:noFill/>
          </a:ln>
          <a:effectLst>
            <a:softEdge rad="112500"/>
          </a:effectLst>
        </p:spPr>
      </p:pic>
      <p:pic>
        <p:nvPicPr>
          <p:cNvPr id="67" name="Picture 66"/>
          <p:cNvPicPr>
            <a:picLocks noChangeAspect="1"/>
          </p:cNvPicPr>
          <p:nvPr/>
        </p:nvPicPr>
        <p:blipFill rotWithShape="1">
          <a:blip r:embed="rId28">
            <a:extLst>
              <a:ext uri="{28A0092B-C50C-407E-A947-70E740481C1C}">
                <a14:useLocalDpi xmlns:a14="http://schemas.microsoft.com/office/drawing/2010/main" val="0"/>
              </a:ext>
            </a:extLst>
          </a:blip>
          <a:srcRect l="6103" r="2890"/>
          <a:stretch/>
        </p:blipFill>
        <p:spPr>
          <a:xfrm>
            <a:off x="8928100" y="13523490"/>
            <a:ext cx="3857831" cy="3203424"/>
          </a:xfrm>
          <a:prstGeom prst="rect">
            <a:avLst/>
          </a:prstGeom>
          <a:ln>
            <a:noFill/>
          </a:ln>
          <a:effectLst>
            <a:softEdge rad="112500"/>
          </a:effectLst>
        </p:spPr>
      </p:pic>
      <p:grpSp>
        <p:nvGrpSpPr>
          <p:cNvPr id="117" name="Group 21"/>
          <p:cNvGrpSpPr/>
          <p:nvPr/>
        </p:nvGrpSpPr>
        <p:grpSpPr>
          <a:xfrm>
            <a:off x="1095057" y="17211504"/>
            <a:ext cx="12964202" cy="3709730"/>
            <a:chOff x="0" y="0"/>
            <a:chExt cx="5448687" cy="2931927"/>
          </a:xfrm>
        </p:grpSpPr>
        <p:sp>
          <p:nvSpPr>
            <p:cNvPr id="118" name="Freeform 22"/>
            <p:cNvSpPr/>
            <p:nvPr/>
          </p:nvSpPr>
          <p:spPr>
            <a:xfrm>
              <a:off x="12700" y="12700"/>
              <a:ext cx="5381377" cy="2863347"/>
            </a:xfrm>
            <a:custGeom>
              <a:avLst/>
              <a:gdLst/>
              <a:ahLst/>
              <a:cxnLst/>
              <a:rect l="l" t="t" r="r" b="b"/>
              <a:pathLst>
                <a:path w="5381377" h="2863347">
                  <a:moveTo>
                    <a:pt x="43180" y="2863347"/>
                  </a:moveTo>
                  <a:lnTo>
                    <a:pt x="5338197" y="2863347"/>
                  </a:lnTo>
                  <a:cubicBezTo>
                    <a:pt x="5362327" y="2863347"/>
                    <a:pt x="5381377" y="2844297"/>
                    <a:pt x="5381377" y="2820167"/>
                  </a:cubicBezTo>
                  <a:lnTo>
                    <a:pt x="5381377" y="43180"/>
                  </a:lnTo>
                  <a:cubicBezTo>
                    <a:pt x="5381377" y="19050"/>
                    <a:pt x="5362327" y="0"/>
                    <a:pt x="5338197" y="0"/>
                  </a:cubicBezTo>
                  <a:lnTo>
                    <a:pt x="43180" y="0"/>
                  </a:lnTo>
                  <a:cubicBezTo>
                    <a:pt x="19050" y="0"/>
                    <a:pt x="0" y="19050"/>
                    <a:pt x="0" y="43180"/>
                  </a:cubicBezTo>
                  <a:lnTo>
                    <a:pt x="0" y="2820167"/>
                  </a:lnTo>
                  <a:cubicBezTo>
                    <a:pt x="0" y="2844297"/>
                    <a:pt x="19050" y="2863347"/>
                    <a:pt x="43180" y="2863347"/>
                  </a:cubicBezTo>
                  <a:close/>
                </a:path>
              </a:pathLst>
            </a:custGeom>
            <a:solidFill>
              <a:srgbClr val="FFFAF5"/>
            </a:solidFill>
          </p:spPr>
        </p:sp>
        <p:sp>
          <p:nvSpPr>
            <p:cNvPr id="119" name="Freeform 23"/>
            <p:cNvSpPr/>
            <p:nvPr/>
          </p:nvSpPr>
          <p:spPr>
            <a:xfrm>
              <a:off x="0" y="0"/>
              <a:ext cx="5448687" cy="2931927"/>
            </a:xfrm>
            <a:custGeom>
              <a:avLst/>
              <a:gdLst/>
              <a:ahLst/>
              <a:cxnLst/>
              <a:rect l="l" t="t" r="r" b="b"/>
              <a:pathLst>
                <a:path w="5448687" h="2931927">
                  <a:moveTo>
                    <a:pt x="5405507" y="44450"/>
                  </a:moveTo>
                  <a:cubicBezTo>
                    <a:pt x="5400427" y="19050"/>
                    <a:pt x="5377567" y="0"/>
                    <a:pt x="5350897" y="0"/>
                  </a:cubicBezTo>
                  <a:lnTo>
                    <a:pt x="55880" y="0"/>
                  </a:lnTo>
                  <a:cubicBezTo>
                    <a:pt x="25400" y="0"/>
                    <a:pt x="0" y="25400"/>
                    <a:pt x="0" y="55880"/>
                  </a:cubicBezTo>
                  <a:lnTo>
                    <a:pt x="0" y="2832867"/>
                  </a:lnTo>
                  <a:cubicBezTo>
                    <a:pt x="0" y="2859537"/>
                    <a:pt x="17780" y="2881127"/>
                    <a:pt x="43180" y="2887477"/>
                  </a:cubicBezTo>
                  <a:cubicBezTo>
                    <a:pt x="48260" y="2912877"/>
                    <a:pt x="71120" y="2931927"/>
                    <a:pt x="97790" y="2931927"/>
                  </a:cubicBezTo>
                  <a:lnTo>
                    <a:pt x="5392807" y="2931927"/>
                  </a:lnTo>
                  <a:cubicBezTo>
                    <a:pt x="5423287" y="2931927"/>
                    <a:pt x="5448687" y="2906527"/>
                    <a:pt x="5448687" y="2876047"/>
                  </a:cubicBezTo>
                  <a:lnTo>
                    <a:pt x="5448687" y="99060"/>
                  </a:lnTo>
                  <a:cubicBezTo>
                    <a:pt x="5448687" y="72390"/>
                    <a:pt x="5430907" y="50800"/>
                    <a:pt x="5405507" y="44450"/>
                  </a:cubicBezTo>
                  <a:close/>
                  <a:moveTo>
                    <a:pt x="12700" y="2832867"/>
                  </a:moveTo>
                  <a:lnTo>
                    <a:pt x="12700" y="55880"/>
                  </a:lnTo>
                  <a:cubicBezTo>
                    <a:pt x="12700" y="31750"/>
                    <a:pt x="31750" y="12700"/>
                    <a:pt x="55880" y="12700"/>
                  </a:cubicBezTo>
                  <a:lnTo>
                    <a:pt x="5350897" y="12700"/>
                  </a:lnTo>
                  <a:cubicBezTo>
                    <a:pt x="5375027" y="12700"/>
                    <a:pt x="5394077" y="31750"/>
                    <a:pt x="5394077" y="55880"/>
                  </a:cubicBezTo>
                  <a:lnTo>
                    <a:pt x="5394077" y="2832867"/>
                  </a:lnTo>
                  <a:cubicBezTo>
                    <a:pt x="5394077" y="2856997"/>
                    <a:pt x="5375027" y="2876047"/>
                    <a:pt x="5350897" y="2876047"/>
                  </a:cubicBezTo>
                  <a:lnTo>
                    <a:pt x="55880" y="2876047"/>
                  </a:lnTo>
                  <a:cubicBezTo>
                    <a:pt x="31750" y="2876047"/>
                    <a:pt x="12700" y="2856997"/>
                    <a:pt x="12700" y="2832867"/>
                  </a:cubicBezTo>
                  <a:close/>
                </a:path>
              </a:pathLst>
            </a:custGeom>
            <a:solidFill>
              <a:srgbClr val="000001"/>
            </a:solidFill>
          </p:spPr>
        </p:sp>
      </p:grpSp>
      <p:sp>
        <p:nvSpPr>
          <p:cNvPr id="120" name="Freeform 20"/>
          <p:cNvSpPr/>
          <p:nvPr/>
        </p:nvSpPr>
        <p:spPr>
          <a:xfrm rot="1895990">
            <a:off x="308429" y="15675810"/>
            <a:ext cx="848135" cy="1278391"/>
          </a:xfrm>
          <a:custGeom>
            <a:avLst/>
            <a:gdLst/>
            <a:ahLst/>
            <a:cxnLst/>
            <a:rect l="l" t="t" r="r" b="b"/>
            <a:pathLst>
              <a:path w="1212164" h="2150613">
                <a:moveTo>
                  <a:pt x="0" y="0"/>
                </a:moveTo>
                <a:lnTo>
                  <a:pt x="1212164" y="0"/>
                </a:lnTo>
                <a:lnTo>
                  <a:pt x="1212164" y="2150612"/>
                </a:lnTo>
                <a:lnTo>
                  <a:pt x="0" y="2150612"/>
                </a:lnTo>
                <a:lnTo>
                  <a:pt x="0" y="0"/>
                </a:lnTo>
                <a:close/>
              </a:path>
            </a:pathLst>
          </a:custGeom>
          <a:blipFill>
            <a:blip r:embed="rId29">
              <a:extLst>
                <a:ext uri="{96DAC541-7B7A-43D3-8B79-37D633B846F1}">
                  <asvg:svgBlip xmlns:asvg="http://schemas.microsoft.com/office/drawing/2016/SVG/main" xmlns="" r:embed="rId7"/>
                </a:ext>
              </a:extLst>
            </a:blip>
            <a:stretch>
              <a:fillRect/>
            </a:stretch>
          </a:blipFill>
        </p:spPr>
      </p:sp>
      <p:pic>
        <p:nvPicPr>
          <p:cNvPr id="80" name="Picture 79"/>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446704" y="17262932"/>
            <a:ext cx="4423766" cy="3553728"/>
          </a:xfrm>
          <a:prstGeom prst="rect">
            <a:avLst/>
          </a:prstGeom>
        </p:spPr>
      </p:pic>
      <p:pic>
        <p:nvPicPr>
          <p:cNvPr id="122" name="Picture 12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5319" y="17247885"/>
            <a:ext cx="4448569" cy="3568775"/>
          </a:xfrm>
          <a:prstGeom prst="rect">
            <a:avLst/>
          </a:prstGeom>
        </p:spPr>
      </p:pic>
      <p:pic>
        <p:nvPicPr>
          <p:cNvPr id="127" name="Picture 12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162616" y="17262932"/>
            <a:ext cx="3429888" cy="3553728"/>
          </a:xfrm>
          <a:prstGeom prst="rect">
            <a:avLst/>
          </a:prstGeom>
        </p:spPr>
      </p:pic>
      <p:sp>
        <p:nvSpPr>
          <p:cNvPr id="1024" name="Rectangle 1023"/>
          <p:cNvSpPr/>
          <p:nvPr/>
        </p:nvSpPr>
        <p:spPr>
          <a:xfrm>
            <a:off x="4736428" y="522640"/>
            <a:ext cx="7386958" cy="1169551"/>
          </a:xfrm>
          <a:prstGeom prst="rect">
            <a:avLst/>
          </a:prstGeom>
          <a:noFill/>
        </p:spPr>
        <p:txBody>
          <a:bodyPr wrap="none" lIns="91440" tIns="45720" rIns="91440" bIns="45720">
            <a:spAutoFit/>
          </a:bodyPr>
          <a:lstStyle/>
          <a:p>
            <a:pPr algn="ctr"/>
            <a:r>
              <a:rPr lang="vi-VN" sz="3200" b="1" dirty="0" smtClean="0">
                <a:ln w="0"/>
                <a:solidFill>
                  <a:srgbClr val="009ED6"/>
                </a:solidFill>
                <a:effectLst>
                  <a:outerShdw blurRad="38100" dist="25400" dir="5400000" algn="ctr" rotWithShape="0">
                    <a:srgbClr val="6E747A">
                      <a:alpha val="43000"/>
                    </a:srgbClr>
                  </a:outerShdw>
                </a:effectLst>
                <a:latin typeface="Faustina Bold" panose="020B0604020202020204" charset="-93"/>
              </a:rPr>
              <a:t>TRƯỜNG ĐẠI HỌC TRÀ VINH</a:t>
            </a:r>
          </a:p>
          <a:p>
            <a:pPr algn="ctr"/>
            <a:r>
              <a:rPr lang="vi-VN" sz="3800" b="1" cap="none" spc="0" dirty="0" smtClean="0">
                <a:ln w="0"/>
                <a:solidFill>
                  <a:srgbClr val="009ED6"/>
                </a:solidFill>
                <a:effectLst>
                  <a:outerShdw blurRad="38100" dist="25400" dir="5400000" algn="ctr" rotWithShape="0">
                    <a:srgbClr val="6E747A">
                      <a:alpha val="43000"/>
                    </a:srgbClr>
                  </a:outerShdw>
                </a:effectLst>
                <a:latin typeface="Faustina Bold" panose="020B0604020202020204" charset="-93"/>
              </a:rPr>
              <a:t>KHOA KỸ THUẬT VÀ CÔNG NGHỆ</a:t>
            </a:r>
            <a:endParaRPr lang="en-US" sz="3800" b="1" cap="none" spc="0" dirty="0">
              <a:ln w="0"/>
              <a:solidFill>
                <a:srgbClr val="009ED6"/>
              </a:solidFill>
              <a:effectLst>
                <a:outerShdw blurRad="38100" dist="25400" dir="5400000" algn="ctr" rotWithShape="0">
                  <a:srgbClr val="6E747A">
                    <a:alpha val="43000"/>
                  </a:srgbClr>
                </a:outerShdw>
              </a:effectLst>
              <a:latin typeface="Faustina Bold" panose="020B0604020202020204" charset="-93"/>
            </a:endParaRPr>
          </a:p>
        </p:txBody>
      </p:sp>
      <p:pic>
        <p:nvPicPr>
          <p:cNvPr id="7" name="Picture 6"/>
          <p:cNvPicPr>
            <a:picLocks noChangeAspect="1"/>
          </p:cNvPicPr>
          <p:nvPr/>
        </p:nvPicPr>
        <p:blipFill rotWithShape="1">
          <a:blip r:embed="rId33">
            <a:extLst>
              <a:ext uri="{28A0092B-C50C-407E-A947-70E740481C1C}">
                <a14:useLocalDpi xmlns:a14="http://schemas.microsoft.com/office/drawing/2010/main" val="0"/>
              </a:ext>
            </a:extLst>
          </a:blip>
          <a:srcRect b="16521"/>
          <a:stretch/>
        </p:blipFill>
        <p:spPr>
          <a:xfrm>
            <a:off x="1006214" y="570525"/>
            <a:ext cx="3533775" cy="108138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288</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Asap</vt:lpstr>
      <vt:lpstr>Calibri</vt:lpstr>
      <vt:lpstr>Faustina 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thông tin khoa học minh họa đầy màu sắc</dc:title>
  <dc:creator>TIÊN</dc:creator>
  <cp:lastModifiedBy>TIÊN</cp:lastModifiedBy>
  <cp:revision>37</cp:revision>
  <dcterms:created xsi:type="dcterms:W3CDTF">2006-08-16T00:00:00Z</dcterms:created>
  <dcterms:modified xsi:type="dcterms:W3CDTF">2025-01-14T01:06:50Z</dcterms:modified>
  <dc:identifier>DAGavlk_m-8</dc:identifier>
</cp:coreProperties>
</file>