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63" r:id="rId5"/>
    <p:sldId id="257" r:id="rId6"/>
    <p:sldId id="258" r:id="rId7"/>
    <p:sldId id="259" r:id="rId8"/>
    <p:sldId id="304" r:id="rId9"/>
    <p:sldId id="305" r:id="rId10"/>
    <p:sldId id="260" r:id="rId11"/>
    <p:sldId id="264" r:id="rId12"/>
    <p:sldId id="265" r:id="rId13"/>
    <p:sldId id="266" r:id="rId14"/>
    <p:sldId id="267" r:id="rId15"/>
    <p:sldId id="271" r:id="rId16"/>
    <p:sldId id="272" r:id="rId17"/>
    <p:sldId id="273" r:id="rId18"/>
    <p:sldId id="275" r:id="rId19"/>
    <p:sldId id="276" r:id="rId20"/>
    <p:sldId id="277" r:id="rId21"/>
    <p:sldId id="292" r:id="rId22"/>
    <p:sldId id="270" r:id="rId23"/>
    <p:sldId id="278" r:id="rId24"/>
    <p:sldId id="291" r:id="rId25"/>
    <p:sldId id="334" r:id="rId26"/>
    <p:sldId id="279" r:id="rId27"/>
    <p:sldId id="280" r:id="rId28"/>
    <p:sldId id="281" r:id="rId29"/>
    <p:sldId id="282" r:id="rId30"/>
    <p:sldId id="283" r:id="rId31"/>
    <p:sldId id="284" r:id="rId32"/>
    <p:sldId id="285" r:id="rId33"/>
    <p:sldId id="286" r:id="rId34"/>
    <p:sldId id="335" r:id="rId35"/>
    <p:sldId id="336" r:id="rId36"/>
    <p:sldId id="337" r:id="rId37"/>
    <p:sldId id="338" r:id="rId38"/>
    <p:sldId id="287" r:id="rId39"/>
    <p:sldId id="288" r:id="rId40"/>
    <p:sldId id="289" r:id="rId41"/>
    <p:sldId id="290" r:id="rId42"/>
    <p:sldId id="293" r:id="rId43"/>
    <p:sldId id="294" r:id="rId44"/>
    <p:sldId id="301" r:id="rId45"/>
    <p:sldId id="302" r:id="rId46"/>
    <p:sldId id="295" r:id="rId47"/>
    <p:sldId id="296" r:id="rId48"/>
    <p:sldId id="297" r:id="rId49"/>
    <p:sldId id="298" r:id="rId50"/>
    <p:sldId id="299" r:id="rId51"/>
    <p:sldId id="300" r:id="rId52"/>
    <p:sldId id="303" r:id="rId53"/>
    <p:sldId id="306" r:id="rId54"/>
    <p:sldId id="307" r:id="rId55"/>
    <p:sldId id="308" r:id="rId56"/>
    <p:sldId id="309" r:id="rId57"/>
    <p:sldId id="310" r:id="rId58"/>
    <p:sldId id="311" r:id="rId59"/>
    <p:sldId id="312" r:id="rId60"/>
    <p:sldId id="313" r:id="rId61"/>
    <p:sldId id="314" r:id="rId62"/>
    <p:sldId id="315" r:id="rId63"/>
    <p:sldId id="317" r:id="rId64"/>
    <p:sldId id="316" r:id="rId65"/>
    <p:sldId id="318" r:id="rId66"/>
    <p:sldId id="319" r:id="rId67"/>
    <p:sldId id="320" r:id="rId68"/>
    <p:sldId id="321" r:id="rId69"/>
    <p:sldId id="323" r:id="rId70"/>
    <p:sldId id="322" r:id="rId71"/>
    <p:sldId id="324" r:id="rId72"/>
    <p:sldId id="325" r:id="rId73"/>
    <p:sldId id="326" r:id="rId74"/>
    <p:sldId id="327" r:id="rId75"/>
    <p:sldId id="328" r:id="rId76"/>
    <p:sldId id="329" r:id="rId77"/>
    <p:sldId id="331" r:id="rId78"/>
    <p:sldId id="330" r:id="rId79"/>
    <p:sldId id="332" r:id="rId80"/>
    <p:sldId id="333" r:id="rId81"/>
    <p:sldId id="339" r:id="rId82"/>
    <p:sldId id="340" r:id="rId83"/>
    <p:sldId id="341" r:id="rId84"/>
    <p:sldId id="342" r:id="rId85"/>
    <p:sldId id="343" r:id="rId86"/>
    <p:sldId id="344" r:id="rId87"/>
    <p:sldId id="345" r:id="rId88"/>
    <p:sldId id="346" r:id="rId89"/>
    <p:sldId id="347" r:id="rId90"/>
    <p:sldId id="348" r:id="rId91"/>
    <p:sldId id="349"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74D37FCA-9432-4EDB-9B83-C499B9212B3D}" type="datetimeFigureOut">
              <a:rPr lang="en-IN" smtClean="0"/>
              <a:t>14-06-2017</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C2815F31-6F94-401E-90C0-80BBBE0BCF34}"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919987964"/>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D37FCA-9432-4EDB-9B83-C499B9212B3D}" type="datetimeFigureOut">
              <a:rPr lang="en-IN" smtClean="0"/>
              <a:t>14-06-2017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15F31-6F94-401E-90C0-80BBBE0BCF34}" type="slidenum">
              <a:rPr lang="en-IN" smtClean="0"/>
              <a:t>‹#›</a:t>
            </a:fld>
            <a:endParaRPr lang="en-IN"/>
          </a:p>
        </p:txBody>
      </p:sp>
    </p:spTree>
    <p:extLst>
      <p:ext uri="{BB962C8B-B14F-4D97-AF65-F5344CB8AC3E}">
        <p14:creationId xmlns:p14="http://schemas.microsoft.com/office/powerpoint/2010/main" val="1472733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74D37FCA-9432-4EDB-9B83-C499B9212B3D}" type="datetimeFigureOut">
              <a:rPr lang="en-IN" smtClean="0"/>
              <a:t>14-06-2017</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C2815F31-6F94-401E-90C0-80BBBE0BCF34}"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140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D37FCA-9432-4EDB-9B83-C499B9212B3D}" type="datetimeFigureOut">
              <a:rPr lang="en-IN" smtClean="0"/>
              <a:t>14-06-2017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15F31-6F94-401E-90C0-80BBBE0BCF34}" type="slidenum">
              <a:rPr lang="en-IN" smtClean="0"/>
              <a:t>‹#›</a:t>
            </a:fld>
            <a:endParaRPr lang="en-IN"/>
          </a:p>
        </p:txBody>
      </p:sp>
    </p:spTree>
    <p:extLst>
      <p:ext uri="{BB962C8B-B14F-4D97-AF65-F5344CB8AC3E}">
        <p14:creationId xmlns:p14="http://schemas.microsoft.com/office/powerpoint/2010/main" val="2459111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74D37FCA-9432-4EDB-9B83-C499B9212B3D}" type="datetimeFigureOut">
              <a:rPr lang="en-IN" smtClean="0"/>
              <a:t>14-06-2017</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C2815F31-6F94-401E-90C0-80BBBE0BCF34}"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462561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D37FCA-9432-4EDB-9B83-C499B9212B3D}" type="datetimeFigureOut">
              <a:rPr lang="en-IN" smtClean="0"/>
              <a:t>14-06-2017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815F31-6F94-401E-90C0-80BBBE0BCF34}" type="slidenum">
              <a:rPr lang="en-IN" smtClean="0"/>
              <a:t>‹#›</a:t>
            </a:fld>
            <a:endParaRPr lang="en-IN"/>
          </a:p>
        </p:txBody>
      </p:sp>
    </p:spTree>
    <p:extLst>
      <p:ext uri="{BB962C8B-B14F-4D97-AF65-F5344CB8AC3E}">
        <p14:creationId xmlns:p14="http://schemas.microsoft.com/office/powerpoint/2010/main" val="501971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D37FCA-9432-4EDB-9B83-C499B9212B3D}" type="datetimeFigureOut">
              <a:rPr lang="en-IN" smtClean="0"/>
              <a:t>14-06-2017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815F31-6F94-401E-90C0-80BBBE0BCF34}" type="slidenum">
              <a:rPr lang="en-IN" smtClean="0"/>
              <a:t>‹#›</a:t>
            </a:fld>
            <a:endParaRPr lang="en-IN"/>
          </a:p>
        </p:txBody>
      </p:sp>
    </p:spTree>
    <p:extLst>
      <p:ext uri="{BB962C8B-B14F-4D97-AF65-F5344CB8AC3E}">
        <p14:creationId xmlns:p14="http://schemas.microsoft.com/office/powerpoint/2010/main" val="3824334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D37FCA-9432-4EDB-9B83-C499B9212B3D}" type="datetimeFigureOut">
              <a:rPr lang="en-IN" smtClean="0"/>
              <a:t>14-06-2017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815F31-6F94-401E-90C0-80BBBE0BCF34}" type="slidenum">
              <a:rPr lang="en-IN" smtClean="0"/>
              <a:t>‹#›</a:t>
            </a:fld>
            <a:endParaRPr lang="en-IN"/>
          </a:p>
        </p:txBody>
      </p:sp>
    </p:spTree>
    <p:extLst>
      <p:ext uri="{BB962C8B-B14F-4D97-AF65-F5344CB8AC3E}">
        <p14:creationId xmlns:p14="http://schemas.microsoft.com/office/powerpoint/2010/main" val="904008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74D37FCA-9432-4EDB-9B83-C499B9212B3D}" type="datetimeFigureOut">
              <a:rPr lang="en-IN" smtClean="0"/>
              <a:t>14-06-2017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815F31-6F94-401E-90C0-80BBBE0BCF34}" type="slidenum">
              <a:rPr lang="en-IN" smtClean="0"/>
              <a:t>‹#›</a:t>
            </a:fld>
            <a:endParaRPr lang="en-IN"/>
          </a:p>
        </p:txBody>
      </p:sp>
    </p:spTree>
    <p:extLst>
      <p:ext uri="{BB962C8B-B14F-4D97-AF65-F5344CB8AC3E}">
        <p14:creationId xmlns:p14="http://schemas.microsoft.com/office/powerpoint/2010/main" val="4024594461"/>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74D37FCA-9432-4EDB-9B83-C499B9212B3D}" type="datetimeFigureOut">
              <a:rPr lang="en-IN" smtClean="0"/>
              <a:t>14-06-2017</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C2815F31-6F94-401E-90C0-80BBBE0BCF34}" type="slidenum">
              <a:rPr lang="en-IN" smtClean="0"/>
              <a:t>‹#›</a:t>
            </a:fld>
            <a:endParaRPr lang="en-IN"/>
          </a:p>
        </p:txBody>
      </p:sp>
    </p:spTree>
    <p:extLst>
      <p:ext uri="{BB962C8B-B14F-4D97-AF65-F5344CB8AC3E}">
        <p14:creationId xmlns:p14="http://schemas.microsoft.com/office/powerpoint/2010/main" val="1295062718"/>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74D37FCA-9432-4EDB-9B83-C499B9212B3D}" type="datetimeFigureOut">
              <a:rPr lang="en-IN" smtClean="0"/>
              <a:t>14-06-2017</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C2815F31-6F94-401E-90C0-80BBBE0BCF34}" type="slidenum">
              <a:rPr lang="en-IN" smtClean="0"/>
              <a:t>‹#›</a:t>
            </a:fld>
            <a:endParaRPr lang="en-IN"/>
          </a:p>
        </p:txBody>
      </p:sp>
    </p:spTree>
    <p:extLst>
      <p:ext uri="{BB962C8B-B14F-4D97-AF65-F5344CB8AC3E}">
        <p14:creationId xmlns:p14="http://schemas.microsoft.com/office/powerpoint/2010/main" val="41378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74D37FCA-9432-4EDB-9B83-C499B9212B3D}" type="datetimeFigureOut">
              <a:rPr lang="en-IN" smtClean="0"/>
              <a:t>14-06-2017</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C2815F31-6F94-401E-90C0-80BBBE0BCF34}"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38728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aws.amazon.com/elasticloadbalancing/applicationloadbalancer/" TargetMode="External"/><Relationship Id="rId2" Type="http://schemas.openxmlformats.org/officeDocument/2006/relationships/hyperlink" Target="https://aws.amazon.com/elasticloadbalancing/classicloadbalancer/"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en.wikipedia.org/wiki/Docker,_Inc."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hyperlink" Target="http://www.codingthearchitecture.com/2012/07/11/risk_storming.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cncf.io/"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tinfoilsecurity.com/blog/securing-your-microservices-via-bi-directional-tls" TargetMode="Externa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hyperlink" Target="https://tools.ietf.org/html/rfc7519"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Microservices</a:t>
            </a:r>
            <a:r>
              <a:rPr lang="en-IN" dirty="0" smtClean="0"/>
              <a:t> and Security</a:t>
            </a:r>
            <a:endParaRPr lang="en-IN" dirty="0"/>
          </a:p>
        </p:txBody>
      </p:sp>
      <p:sp>
        <p:nvSpPr>
          <p:cNvPr id="3" name="Subtitle 2"/>
          <p:cNvSpPr>
            <a:spLocks noGrp="1"/>
          </p:cNvSpPr>
          <p:nvPr>
            <p:ph type="subTitle" idx="1"/>
          </p:nvPr>
        </p:nvSpPr>
        <p:spPr/>
        <p:txBody>
          <a:bodyPr/>
          <a:lstStyle/>
          <a:p>
            <a:r>
              <a:rPr lang="en-IN" dirty="0" smtClean="0"/>
              <a:t>Parameswari </a:t>
            </a:r>
            <a:r>
              <a:rPr lang="en-IN" dirty="0" err="1" smtClean="0"/>
              <a:t>Ettiappan</a:t>
            </a:r>
            <a:endParaRPr lang="en-IN" dirty="0"/>
          </a:p>
        </p:txBody>
      </p:sp>
    </p:spTree>
    <p:extLst>
      <p:ext uri="{BB962C8B-B14F-4D97-AF65-F5344CB8AC3E}">
        <p14:creationId xmlns:p14="http://schemas.microsoft.com/office/powerpoint/2010/main" val="3470319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Organizational</a:t>
            </a:r>
            <a:endParaRPr lang="en-IN" dirty="0"/>
          </a:p>
        </p:txBody>
      </p:sp>
      <p:pic>
        <p:nvPicPr>
          <p:cNvPr id="3" name="Picture 2"/>
          <p:cNvPicPr>
            <a:picLocks noChangeAspect="1"/>
          </p:cNvPicPr>
          <p:nvPr/>
        </p:nvPicPr>
        <p:blipFill>
          <a:blip r:embed="rId2"/>
          <a:stretch>
            <a:fillRect/>
          </a:stretch>
        </p:blipFill>
        <p:spPr>
          <a:xfrm>
            <a:off x="2811439" y="2429301"/>
            <a:ext cx="9175203" cy="3734313"/>
          </a:xfrm>
          <a:prstGeom prst="rect">
            <a:avLst/>
          </a:prstGeom>
        </p:spPr>
      </p:pic>
    </p:spTree>
    <p:extLst>
      <p:ext uri="{BB962C8B-B14F-4D97-AF65-F5344CB8AC3E}">
        <p14:creationId xmlns:p14="http://schemas.microsoft.com/office/powerpoint/2010/main" val="9491804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849777"/>
          </a:xfrm>
        </p:spPr>
        <p:txBody>
          <a:bodyPr/>
          <a:lstStyle/>
          <a:p>
            <a:r>
              <a:rPr lang="en-IN" dirty="0" smtClean="0"/>
              <a:t> </a:t>
            </a:r>
            <a:r>
              <a:rPr lang="en-IN" dirty="0" err="1" smtClean="0"/>
              <a:t>Webservices</a:t>
            </a:r>
            <a:endParaRPr lang="en-IN" dirty="0"/>
          </a:p>
        </p:txBody>
      </p:sp>
      <p:pic>
        <p:nvPicPr>
          <p:cNvPr id="1026" name="Picture 2" descr="Figure 1 - Conventional Approa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3134" y="1418102"/>
            <a:ext cx="6769289" cy="5439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087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dirty="0" err="1" smtClean="0"/>
              <a:t>Microservices</a:t>
            </a:r>
            <a:endParaRPr lang="en-IN" dirty="0"/>
          </a:p>
        </p:txBody>
      </p:sp>
      <p:pic>
        <p:nvPicPr>
          <p:cNvPr id="2050" name="Picture 2" descr="Figure 2 - Micro Services Approa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383" y="1651380"/>
            <a:ext cx="5970097" cy="516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542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onolithic &amp; Micro services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6889" y="1428395"/>
            <a:ext cx="8905875"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8364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eb-Ser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596" y="580622"/>
            <a:ext cx="7145977" cy="586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628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Patterns in Micro services Architecture</a:t>
            </a:r>
            <a:endParaRPr lang="en-IN" dirty="0"/>
          </a:p>
        </p:txBody>
      </p:sp>
      <p:sp>
        <p:nvSpPr>
          <p:cNvPr id="3" name="Content Placeholder 2"/>
          <p:cNvSpPr>
            <a:spLocks noGrp="1"/>
          </p:cNvSpPr>
          <p:nvPr>
            <p:ph idx="1"/>
          </p:nvPr>
        </p:nvSpPr>
        <p:spPr/>
        <p:txBody>
          <a:bodyPr>
            <a:normAutofit/>
          </a:bodyPr>
          <a:lstStyle/>
          <a:p>
            <a:r>
              <a:rPr lang="en-IN" sz="3600" dirty="0" smtClean="0"/>
              <a:t>API Gateway</a:t>
            </a:r>
          </a:p>
          <a:p>
            <a:r>
              <a:rPr lang="en-IN" sz="3600" dirty="0" smtClean="0"/>
              <a:t>Service Registry</a:t>
            </a:r>
          </a:p>
          <a:p>
            <a:r>
              <a:rPr lang="en-IN" sz="3600" dirty="0" smtClean="0"/>
              <a:t>Service Discovery</a:t>
            </a:r>
            <a:endParaRPr lang="en-IN" sz="3600" dirty="0"/>
          </a:p>
        </p:txBody>
      </p:sp>
    </p:spTree>
    <p:extLst>
      <p:ext uri="{BB962C8B-B14F-4D97-AF65-F5344CB8AC3E}">
        <p14:creationId xmlns:p14="http://schemas.microsoft.com/office/powerpoint/2010/main" val="17697839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Patterns in Micro services Architecture</a:t>
            </a:r>
            <a:endParaRPr lang="en-IN" dirty="0"/>
          </a:p>
        </p:txBody>
      </p:sp>
      <p:sp>
        <p:nvSpPr>
          <p:cNvPr id="3" name="Content Placeholder 2"/>
          <p:cNvSpPr>
            <a:spLocks noGrp="1"/>
          </p:cNvSpPr>
          <p:nvPr>
            <p:ph idx="1"/>
          </p:nvPr>
        </p:nvSpPr>
        <p:spPr/>
        <p:txBody>
          <a:bodyPr>
            <a:normAutofit/>
          </a:bodyPr>
          <a:lstStyle/>
          <a:p>
            <a:r>
              <a:rPr lang="en-IN" sz="3600" dirty="0" smtClean="0"/>
              <a:t>API Gateway</a:t>
            </a:r>
          </a:p>
          <a:p>
            <a:r>
              <a:rPr lang="en-IN" sz="3600" dirty="0" smtClean="0"/>
              <a:t>Each micro service exposes a set of what are typically fine-grained end points</a:t>
            </a:r>
          </a:p>
        </p:txBody>
      </p:sp>
    </p:spTree>
    <p:extLst>
      <p:ext uri="{BB962C8B-B14F-4D97-AF65-F5344CB8AC3E}">
        <p14:creationId xmlns:p14="http://schemas.microsoft.com/office/powerpoint/2010/main" val="4146175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Patterns in Micro services Architecture</a:t>
            </a:r>
            <a:endParaRPr lang="en-IN" dirty="0"/>
          </a:p>
        </p:txBody>
      </p:sp>
      <p:sp>
        <p:nvSpPr>
          <p:cNvPr id="3" name="Content Placeholder 2"/>
          <p:cNvSpPr>
            <a:spLocks noGrp="1"/>
          </p:cNvSpPr>
          <p:nvPr>
            <p:ph idx="1"/>
          </p:nvPr>
        </p:nvSpPr>
        <p:spPr/>
        <p:txBody>
          <a:bodyPr>
            <a:normAutofit/>
          </a:bodyPr>
          <a:lstStyle/>
          <a:p>
            <a:r>
              <a:rPr lang="en-IN" sz="3600" dirty="0" smtClean="0"/>
              <a:t>Service Registry</a:t>
            </a:r>
          </a:p>
          <a:p>
            <a:r>
              <a:rPr lang="en-IN" sz="3600" dirty="0" smtClean="0"/>
              <a:t>Helps to determine the location of service instances to send request to corresponding services</a:t>
            </a:r>
          </a:p>
          <a:p>
            <a:r>
              <a:rPr lang="en-IN" sz="3600" dirty="0" smtClean="0"/>
              <a:t>Netflix Eureka to register service</a:t>
            </a:r>
          </a:p>
        </p:txBody>
      </p:sp>
    </p:spTree>
    <p:extLst>
      <p:ext uri="{BB962C8B-B14F-4D97-AF65-F5344CB8AC3E}">
        <p14:creationId xmlns:p14="http://schemas.microsoft.com/office/powerpoint/2010/main" val="3775951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852382" y="2128837"/>
            <a:ext cx="9339617" cy="4463032"/>
          </a:xfrm>
        </p:spPr>
        <p:txBody>
          <a:bodyPr>
            <a:noAutofit/>
          </a:bodyPr>
          <a:lstStyle/>
          <a:p>
            <a:r>
              <a:rPr lang="en-IN" sz="3200" dirty="0" smtClean="0"/>
              <a:t>Service Discovery</a:t>
            </a:r>
          </a:p>
          <a:p>
            <a:r>
              <a:rPr lang="en-IN" sz="3200" dirty="0" smtClean="0"/>
              <a:t>In monolithic application, service call one another by remote procedure call.</a:t>
            </a:r>
          </a:p>
          <a:p>
            <a:r>
              <a:rPr lang="en-IN" sz="3200" dirty="0" smtClean="0"/>
              <a:t>Modern micro services run on VM where the number of instances and their locations change dynamically.</a:t>
            </a:r>
          </a:p>
          <a:p>
            <a:r>
              <a:rPr lang="en-IN" sz="3200" dirty="0" smtClean="0"/>
              <a:t>Each Service can be identified through router that are registered with service registry server</a:t>
            </a:r>
          </a:p>
        </p:txBody>
      </p:sp>
      <p:sp>
        <p:nvSpPr>
          <p:cNvPr id="2" name="Title 1"/>
          <p:cNvSpPr>
            <a:spLocks noGrp="1"/>
          </p:cNvSpPr>
          <p:nvPr>
            <p:ph type="title" idx="4294967295"/>
          </p:nvPr>
        </p:nvSpPr>
        <p:spPr>
          <a:xfrm>
            <a:off x="3421063" y="568325"/>
            <a:ext cx="8770937" cy="1560513"/>
          </a:xfrm>
        </p:spPr>
        <p:txBody>
          <a:bodyPr/>
          <a:lstStyle/>
          <a:p>
            <a:r>
              <a:rPr lang="en-IN" b="1" dirty="0"/>
              <a:t>Patterns in Micro services Architecture</a:t>
            </a:r>
            <a:endParaRPr lang="en-IN" dirty="0"/>
          </a:p>
        </p:txBody>
      </p:sp>
    </p:spTree>
    <p:extLst>
      <p:ext uri="{BB962C8B-B14F-4D97-AF65-F5344CB8AC3E}">
        <p14:creationId xmlns:p14="http://schemas.microsoft.com/office/powerpoint/2010/main" val="37771586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Micro services Architecture via Netflix Components</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051957781"/>
              </p:ext>
            </p:extLst>
          </p:nvPr>
        </p:nvGraphicFramePr>
        <p:xfrm>
          <a:off x="2722443" y="2129061"/>
          <a:ext cx="9193083" cy="4716374"/>
        </p:xfrm>
        <a:graphic>
          <a:graphicData uri="http://schemas.openxmlformats.org/drawingml/2006/table">
            <a:tbl>
              <a:tblPr/>
              <a:tblGrid>
                <a:gridCol w="4475825"/>
                <a:gridCol w="4717258"/>
              </a:tblGrid>
              <a:tr h="605051">
                <a:tc>
                  <a:txBody>
                    <a:bodyPr/>
                    <a:lstStyle/>
                    <a:p>
                      <a:r>
                        <a:rPr lang="en-IN" sz="2400" b="1" i="0" dirty="0">
                          <a:solidFill>
                            <a:srgbClr val="3D3C3C"/>
                          </a:solidFill>
                          <a:effectLst/>
                          <a:latin typeface="Segoe UI" panose="020B0502040204020203" pitchFamily="34" charset="0"/>
                        </a:rPr>
                        <a:t>Operations Component</a:t>
                      </a:r>
                      <a:endParaRPr lang="en-IN" sz="2400" b="0" i="0" dirty="0">
                        <a:solidFill>
                          <a:srgbClr val="3D3C3C"/>
                        </a:solidFill>
                        <a:effectLst/>
                        <a:latin typeface="Segoe UI" panose="020B0502040204020203" pitchFamily="34" charset="0"/>
                      </a:endParaRPr>
                    </a:p>
                  </a:txBody>
                  <a:tcPr marL="16935" marR="16935" marT="16935" marB="1693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70C0"/>
                    </a:solidFill>
                  </a:tcPr>
                </a:tc>
                <a:tc>
                  <a:txBody>
                    <a:bodyPr/>
                    <a:lstStyle/>
                    <a:p>
                      <a:r>
                        <a:rPr lang="en-IN" sz="2400" b="1" i="0" dirty="0">
                          <a:solidFill>
                            <a:srgbClr val="3D3C3C"/>
                          </a:solidFill>
                          <a:effectLst/>
                          <a:latin typeface="Segoe UI" panose="020B0502040204020203" pitchFamily="34" charset="0"/>
                        </a:rPr>
                        <a:t>Spring, Netflix OSS</a:t>
                      </a:r>
                      <a:endParaRPr lang="en-IN" sz="2400" b="0" i="0" dirty="0">
                        <a:solidFill>
                          <a:srgbClr val="3D3C3C"/>
                        </a:solidFill>
                        <a:effectLst/>
                        <a:latin typeface="Segoe UI" panose="020B0502040204020203" pitchFamily="34" charset="0"/>
                      </a:endParaRPr>
                    </a:p>
                  </a:txBody>
                  <a:tcPr marL="16935" marR="16935" marT="16935" marB="1693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70C0"/>
                    </a:solidFill>
                  </a:tcPr>
                </a:tc>
              </a:tr>
              <a:tr h="605051">
                <a:tc>
                  <a:txBody>
                    <a:bodyPr/>
                    <a:lstStyle/>
                    <a:p>
                      <a:r>
                        <a:rPr lang="en-IN" sz="2400" b="0" i="0">
                          <a:solidFill>
                            <a:srgbClr val="3D3C3C"/>
                          </a:solidFill>
                          <a:effectLst/>
                          <a:latin typeface="Segoe UI" panose="020B0502040204020203" pitchFamily="34" charset="0"/>
                        </a:rPr>
                        <a:t>Service Discovery server</a:t>
                      </a:r>
                    </a:p>
                  </a:txBody>
                  <a:tcPr marL="16935" marR="16935" marT="16935" marB="1693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9D9D9"/>
                    </a:solidFill>
                  </a:tcPr>
                </a:tc>
                <a:tc>
                  <a:txBody>
                    <a:bodyPr/>
                    <a:lstStyle/>
                    <a:p>
                      <a:r>
                        <a:rPr lang="en-IN" sz="2400" b="0" i="0">
                          <a:solidFill>
                            <a:srgbClr val="3D3C3C"/>
                          </a:solidFill>
                          <a:effectLst/>
                          <a:latin typeface="Segoe UI" panose="020B0502040204020203" pitchFamily="34" charset="0"/>
                        </a:rPr>
                        <a:t>Netflix Eureka</a:t>
                      </a:r>
                    </a:p>
                  </a:txBody>
                  <a:tcPr marL="16935" marR="16935" marT="16935" marB="1693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9D9D9"/>
                    </a:solidFill>
                  </a:tcPr>
                </a:tc>
              </a:tr>
              <a:tr h="605051">
                <a:tc>
                  <a:txBody>
                    <a:bodyPr/>
                    <a:lstStyle/>
                    <a:p>
                      <a:r>
                        <a:rPr lang="en-IN" sz="2400" b="0" i="0">
                          <a:solidFill>
                            <a:srgbClr val="3D3C3C"/>
                          </a:solidFill>
                          <a:effectLst/>
                          <a:latin typeface="Segoe UI" panose="020B0502040204020203" pitchFamily="34" charset="0"/>
                        </a:rPr>
                        <a:t>Edge Server</a:t>
                      </a:r>
                    </a:p>
                  </a:txBody>
                  <a:tcPr marL="16935" marR="16935" marT="16935" marB="1693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B7B7B7"/>
                    </a:solidFill>
                  </a:tcPr>
                </a:tc>
                <a:tc>
                  <a:txBody>
                    <a:bodyPr/>
                    <a:lstStyle/>
                    <a:p>
                      <a:r>
                        <a:rPr lang="en-IN" sz="2400" b="0" i="0">
                          <a:solidFill>
                            <a:srgbClr val="3D3C3C"/>
                          </a:solidFill>
                          <a:effectLst/>
                          <a:latin typeface="Segoe UI" panose="020B0502040204020203" pitchFamily="34" charset="0"/>
                        </a:rPr>
                        <a:t>Netflix Zuul</a:t>
                      </a:r>
                    </a:p>
                  </a:txBody>
                  <a:tcPr marL="16935" marR="16935" marT="16935" marB="1693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B7B7B7"/>
                    </a:solidFill>
                  </a:tcPr>
                </a:tc>
              </a:tr>
              <a:tr h="605051">
                <a:tc>
                  <a:txBody>
                    <a:bodyPr/>
                    <a:lstStyle/>
                    <a:p>
                      <a:r>
                        <a:rPr lang="en-IN" sz="2400" b="0" i="0">
                          <a:solidFill>
                            <a:srgbClr val="3D3C3C"/>
                          </a:solidFill>
                          <a:effectLst/>
                          <a:latin typeface="Segoe UI" panose="020B0502040204020203" pitchFamily="34" charset="0"/>
                        </a:rPr>
                        <a:t>Central configuration server</a:t>
                      </a:r>
                    </a:p>
                  </a:txBody>
                  <a:tcPr marL="16935" marR="16935" marT="16935" marB="1693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9D9D9"/>
                    </a:solidFill>
                  </a:tcPr>
                </a:tc>
                <a:tc>
                  <a:txBody>
                    <a:bodyPr/>
                    <a:lstStyle/>
                    <a:p>
                      <a:r>
                        <a:rPr lang="en-IN" sz="2400" b="0" i="0" dirty="0">
                          <a:solidFill>
                            <a:srgbClr val="3D3C3C"/>
                          </a:solidFill>
                          <a:effectLst/>
                          <a:latin typeface="Segoe UI" panose="020B0502040204020203" pitchFamily="34" charset="0"/>
                        </a:rPr>
                        <a:t>Spring Cloud </a:t>
                      </a:r>
                      <a:r>
                        <a:rPr lang="en-IN" sz="2400" b="0" i="0" dirty="0" err="1">
                          <a:solidFill>
                            <a:srgbClr val="3D3C3C"/>
                          </a:solidFill>
                          <a:effectLst/>
                          <a:latin typeface="Segoe UI" panose="020B0502040204020203" pitchFamily="34" charset="0"/>
                        </a:rPr>
                        <a:t>Config</a:t>
                      </a:r>
                      <a:r>
                        <a:rPr lang="en-IN" sz="2400" b="0" i="0" dirty="0">
                          <a:solidFill>
                            <a:srgbClr val="3D3C3C"/>
                          </a:solidFill>
                          <a:effectLst/>
                          <a:latin typeface="Segoe UI" panose="020B0502040204020203" pitchFamily="34" charset="0"/>
                        </a:rPr>
                        <a:t> Server</a:t>
                      </a:r>
                    </a:p>
                  </a:txBody>
                  <a:tcPr marL="16935" marR="16935" marT="16935" marB="1693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9D9D9"/>
                    </a:solidFill>
                  </a:tcPr>
                </a:tc>
              </a:tr>
              <a:tr h="605051">
                <a:tc>
                  <a:txBody>
                    <a:bodyPr/>
                    <a:lstStyle/>
                    <a:p>
                      <a:r>
                        <a:rPr lang="en-IN" sz="2400" b="0" i="0">
                          <a:solidFill>
                            <a:srgbClr val="3D3C3C"/>
                          </a:solidFill>
                          <a:effectLst/>
                          <a:latin typeface="Segoe UI" panose="020B0502040204020203" pitchFamily="34" charset="0"/>
                        </a:rPr>
                        <a:t>Dynamic Routing and Load Balancer</a:t>
                      </a:r>
                    </a:p>
                  </a:txBody>
                  <a:tcPr marL="16935" marR="16935" marT="16935" marB="1693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B7B7B7"/>
                    </a:solidFill>
                  </a:tcPr>
                </a:tc>
                <a:tc>
                  <a:txBody>
                    <a:bodyPr/>
                    <a:lstStyle/>
                    <a:p>
                      <a:r>
                        <a:rPr lang="en-IN" sz="2400" b="0" i="0">
                          <a:solidFill>
                            <a:srgbClr val="3D3C3C"/>
                          </a:solidFill>
                          <a:effectLst/>
                          <a:latin typeface="Segoe UI" panose="020B0502040204020203" pitchFamily="34" charset="0"/>
                        </a:rPr>
                        <a:t>Netflix Ribbon</a:t>
                      </a:r>
                    </a:p>
                  </a:txBody>
                  <a:tcPr marL="16935" marR="16935" marT="16935" marB="1693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B7B7B7"/>
                    </a:solidFill>
                  </a:tcPr>
                </a:tc>
              </a:tr>
              <a:tr h="605051">
                <a:tc>
                  <a:txBody>
                    <a:bodyPr/>
                    <a:lstStyle/>
                    <a:p>
                      <a:r>
                        <a:rPr lang="en-IN" sz="2400" b="0" i="0">
                          <a:solidFill>
                            <a:srgbClr val="3D3C3C"/>
                          </a:solidFill>
                          <a:effectLst/>
                          <a:latin typeface="Segoe UI" panose="020B0502040204020203" pitchFamily="34" charset="0"/>
                        </a:rPr>
                        <a:t>OAuth 2.0 protected API’s</a:t>
                      </a:r>
                    </a:p>
                  </a:txBody>
                  <a:tcPr marL="16935" marR="16935" marT="16935" marB="1693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9D9D9"/>
                    </a:solidFill>
                  </a:tcPr>
                </a:tc>
                <a:tc>
                  <a:txBody>
                    <a:bodyPr/>
                    <a:lstStyle/>
                    <a:p>
                      <a:r>
                        <a:rPr lang="en-IN" sz="2400" b="0" i="0">
                          <a:solidFill>
                            <a:srgbClr val="3D3C3C"/>
                          </a:solidFill>
                          <a:effectLst/>
                          <a:latin typeface="Segoe UI" panose="020B0502040204020203" pitchFamily="34" charset="0"/>
                        </a:rPr>
                        <a:t>Spring Cloud + Spring Security OAuth2</a:t>
                      </a:r>
                    </a:p>
                  </a:txBody>
                  <a:tcPr marL="16935" marR="16935" marT="16935" marB="1693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9D9D9"/>
                    </a:solidFill>
                  </a:tcPr>
                </a:tc>
              </a:tr>
              <a:tr h="605051">
                <a:tc>
                  <a:txBody>
                    <a:bodyPr/>
                    <a:lstStyle/>
                    <a:p>
                      <a:r>
                        <a:rPr lang="en-IN" sz="2400" b="0" i="0">
                          <a:solidFill>
                            <a:srgbClr val="3D3C3C"/>
                          </a:solidFill>
                          <a:effectLst/>
                          <a:latin typeface="Segoe UI" panose="020B0502040204020203" pitchFamily="34" charset="0"/>
                        </a:rPr>
                        <a:t>Monitoring</a:t>
                      </a:r>
                    </a:p>
                  </a:txBody>
                  <a:tcPr marL="16935" marR="16935" marT="16935" marB="1693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B7B7B7"/>
                    </a:solidFill>
                  </a:tcPr>
                </a:tc>
                <a:tc>
                  <a:txBody>
                    <a:bodyPr/>
                    <a:lstStyle/>
                    <a:p>
                      <a:r>
                        <a:rPr lang="en-IN" sz="2400" b="0" i="0" dirty="0">
                          <a:solidFill>
                            <a:srgbClr val="3D3C3C"/>
                          </a:solidFill>
                          <a:effectLst/>
                          <a:latin typeface="Segoe UI" panose="020B0502040204020203" pitchFamily="34" charset="0"/>
                        </a:rPr>
                        <a:t>Netflix </a:t>
                      </a:r>
                      <a:r>
                        <a:rPr lang="en-IN" sz="2400" b="0" i="0" dirty="0" err="1">
                          <a:solidFill>
                            <a:srgbClr val="3D3C3C"/>
                          </a:solidFill>
                          <a:effectLst/>
                          <a:latin typeface="Segoe UI" panose="020B0502040204020203" pitchFamily="34" charset="0"/>
                        </a:rPr>
                        <a:t>Hystrix</a:t>
                      </a:r>
                      <a:r>
                        <a:rPr lang="en-IN" sz="2400" b="0" i="0" dirty="0">
                          <a:solidFill>
                            <a:srgbClr val="3D3C3C"/>
                          </a:solidFill>
                          <a:effectLst/>
                          <a:latin typeface="Segoe UI" panose="020B0502040204020203" pitchFamily="34" charset="0"/>
                        </a:rPr>
                        <a:t> dashboard and turbine</a:t>
                      </a:r>
                    </a:p>
                  </a:txBody>
                  <a:tcPr marL="16935" marR="16935" marT="16935" marB="1693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B7B7B7"/>
                    </a:solidFill>
                  </a:tcPr>
                </a:tc>
              </a:tr>
            </a:tbl>
          </a:graphicData>
        </a:graphic>
      </p:graphicFrame>
    </p:spTree>
    <p:extLst>
      <p:ext uri="{BB962C8B-B14F-4D97-AF65-F5344CB8AC3E}">
        <p14:creationId xmlns:p14="http://schemas.microsoft.com/office/powerpoint/2010/main" val="354738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IN" dirty="0" err="1" smtClean="0"/>
              <a:t>Microservices</a:t>
            </a:r>
            <a:endParaRPr lang="en-IN" dirty="0"/>
          </a:p>
        </p:txBody>
      </p:sp>
      <p:sp>
        <p:nvSpPr>
          <p:cNvPr id="3" name="Content Placeholder 2"/>
          <p:cNvSpPr>
            <a:spLocks noGrp="1"/>
          </p:cNvSpPr>
          <p:nvPr>
            <p:ph idx="1"/>
          </p:nvPr>
        </p:nvSpPr>
        <p:spPr/>
        <p:txBody>
          <a:bodyPr>
            <a:normAutofit/>
          </a:bodyPr>
          <a:lstStyle/>
          <a:p>
            <a:r>
              <a:rPr lang="en-IN" sz="3600" b="1" dirty="0" err="1" smtClean="0"/>
              <a:t>Microservices</a:t>
            </a:r>
            <a:r>
              <a:rPr lang="en-IN" sz="3600" dirty="0"/>
              <a:t> </a:t>
            </a:r>
            <a:r>
              <a:rPr lang="en-IN" sz="3600" dirty="0" smtClean="0"/>
              <a:t>is </a:t>
            </a:r>
            <a:r>
              <a:rPr lang="en-IN" sz="3600" dirty="0"/>
              <a:t>a variant of the service-oriented architecture (SOA) architectural style that structures an application as a collection of loosely coupled services. </a:t>
            </a:r>
            <a:endParaRPr lang="en-IN" sz="3600" dirty="0" smtClean="0"/>
          </a:p>
        </p:txBody>
      </p:sp>
    </p:spTree>
    <p:extLst>
      <p:ext uri="{BB962C8B-B14F-4D97-AF65-F5344CB8AC3E}">
        <p14:creationId xmlns:p14="http://schemas.microsoft.com/office/powerpoint/2010/main" val="38853999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pring Boot, Spring Cloud Netflix OSS – Micro Service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472" y="586856"/>
            <a:ext cx="10404706" cy="5841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9511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san1s57hfsas5v53ms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754" y="319041"/>
            <a:ext cx="7964842" cy="6282130"/>
          </a:xfrm>
          <a:prstGeom prst="rect">
            <a:avLst/>
          </a:prstGeom>
          <a:noFill/>
          <a:extLst>
            <a:ext uri="{909E8E84-426E-40DD-AFC4-6F175D3DCCD1}">
              <a14:hiddenFill xmlns:a14="http://schemas.microsoft.com/office/drawing/2010/main">
                <a:solidFill>
                  <a:srgbClr val="FFFFFF"/>
                </a:solidFill>
              </a14:hiddenFill>
            </a:ext>
          </a:extLst>
        </p:spPr>
      </p:pic>
      <p:sp>
        <p:nvSpPr>
          <p:cNvPr id="3" name="Oval Callout 2"/>
          <p:cNvSpPr/>
          <p:nvPr/>
        </p:nvSpPr>
        <p:spPr>
          <a:xfrm>
            <a:off x="8297839" y="655093"/>
            <a:ext cx="2251880" cy="1433014"/>
          </a:xfrm>
          <a:prstGeom prst="wedgeEllipseCallout">
            <a:avLst>
              <a:gd name="adj1" fmla="val -57197"/>
              <a:gd name="adj2" fmla="val 901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Monitoring, routing and security</a:t>
            </a:r>
            <a:endParaRPr lang="en-IN" dirty="0"/>
          </a:p>
        </p:txBody>
      </p:sp>
      <p:sp>
        <p:nvSpPr>
          <p:cNvPr id="5" name="Oval Callout 4"/>
          <p:cNvSpPr/>
          <p:nvPr/>
        </p:nvSpPr>
        <p:spPr>
          <a:xfrm>
            <a:off x="1383874" y="4546979"/>
            <a:ext cx="2251880" cy="1403445"/>
          </a:xfrm>
          <a:prstGeom prst="wedgeEllipseCallout">
            <a:avLst>
              <a:gd name="adj1" fmla="val 128257"/>
              <a:gd name="adj2" fmla="val 663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 </a:t>
            </a:r>
            <a:r>
              <a:rPr lang="en-IN" dirty="0" smtClean="0"/>
              <a:t>side Load Balancers</a:t>
            </a:r>
            <a:endParaRPr lang="en-IN" dirty="0"/>
          </a:p>
        </p:txBody>
      </p:sp>
      <p:sp>
        <p:nvSpPr>
          <p:cNvPr id="6" name="Oval Callout 5"/>
          <p:cNvSpPr/>
          <p:nvPr/>
        </p:nvSpPr>
        <p:spPr>
          <a:xfrm>
            <a:off x="703761" y="684662"/>
            <a:ext cx="2251880" cy="1403445"/>
          </a:xfrm>
          <a:prstGeom prst="wedgeEllipseCallout">
            <a:avLst>
              <a:gd name="adj1" fmla="val 112499"/>
              <a:gd name="adj2" fmla="val 1246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Distributed </a:t>
            </a:r>
            <a:r>
              <a:rPr lang="en-IN" dirty="0"/>
              <a:t>tracing system with request visualization.</a:t>
            </a:r>
          </a:p>
        </p:txBody>
      </p:sp>
    </p:spTree>
    <p:extLst>
      <p:ext uri="{BB962C8B-B14F-4D97-AF65-F5344CB8AC3E}">
        <p14:creationId xmlns:p14="http://schemas.microsoft.com/office/powerpoint/2010/main" val="36613740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dirty="0" smtClean="0"/>
              <a:t>Spring Boot and </a:t>
            </a:r>
            <a:r>
              <a:rPr lang="en-IN" dirty="0" err="1" smtClean="0"/>
              <a:t>Microservices</a:t>
            </a:r>
            <a:endParaRPr lang="en-IN" dirty="0"/>
          </a:p>
        </p:txBody>
      </p:sp>
      <p:pic>
        <p:nvPicPr>
          <p:cNvPr id="7170" name="Picture 2" descr="MS-bo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8483" y="1514903"/>
            <a:ext cx="9539785" cy="5158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4489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normAutofit fontScale="90000"/>
          </a:bodyPr>
          <a:lstStyle/>
          <a:p>
            <a:r>
              <a:rPr lang="en-IN" b="1" i="1" dirty="0"/>
              <a:t>What is </a:t>
            </a:r>
            <a:r>
              <a:rPr lang="en-IN" b="1" i="1" dirty="0" err="1"/>
              <a:t>Zuul</a:t>
            </a:r>
            <a:r>
              <a:rPr lang="en-IN" b="1" i="1" dirty="0"/>
              <a:t>?</a:t>
            </a:r>
            <a:r>
              <a:rPr lang="en-IN" b="1" dirty="0"/>
              <a:t/>
            </a:r>
            <a:br>
              <a:rPr lang="en-IN" b="1" dirty="0"/>
            </a:br>
            <a:r>
              <a:rPr lang="en-IN" dirty="0"/>
              <a:t/>
            </a:r>
            <a:br>
              <a:rPr lang="en-IN" dirty="0"/>
            </a:br>
            <a:endParaRPr lang="en-IN" dirty="0"/>
          </a:p>
        </p:txBody>
      </p:sp>
      <p:sp>
        <p:nvSpPr>
          <p:cNvPr id="3" name="Content Placeholder 2"/>
          <p:cNvSpPr>
            <a:spLocks noGrp="1"/>
          </p:cNvSpPr>
          <p:nvPr>
            <p:ph idx="4294967295"/>
          </p:nvPr>
        </p:nvSpPr>
        <p:spPr>
          <a:xfrm>
            <a:off x="2943391" y="1510351"/>
            <a:ext cx="8984752" cy="5054221"/>
          </a:xfrm>
        </p:spPr>
        <p:txBody>
          <a:bodyPr>
            <a:noAutofit/>
          </a:bodyPr>
          <a:lstStyle/>
          <a:p>
            <a:r>
              <a:rPr lang="en-IN" sz="3200" i="1" dirty="0" err="1"/>
              <a:t>Zuul</a:t>
            </a:r>
            <a:r>
              <a:rPr lang="en-IN" sz="3200" i="1" dirty="0"/>
              <a:t> is the front door for all requests from devices and web sites to the backend of the Netflix streaming application. </a:t>
            </a:r>
            <a:endParaRPr lang="en-IN" sz="3200" i="1" dirty="0" smtClean="0"/>
          </a:p>
          <a:p>
            <a:r>
              <a:rPr lang="en-IN" sz="3200" i="1" dirty="0" smtClean="0"/>
              <a:t>As </a:t>
            </a:r>
            <a:r>
              <a:rPr lang="en-IN" sz="3200" i="1" dirty="0"/>
              <a:t>an edge service application, </a:t>
            </a:r>
            <a:r>
              <a:rPr lang="en-IN" sz="3200" i="1" dirty="0" err="1"/>
              <a:t>Zuul</a:t>
            </a:r>
            <a:r>
              <a:rPr lang="en-IN" sz="3200" i="1" dirty="0"/>
              <a:t> is built to enable dynamic routing, monitoring, resiliency and security. </a:t>
            </a:r>
            <a:endParaRPr lang="en-IN" sz="3200" i="1" dirty="0" smtClean="0"/>
          </a:p>
          <a:p>
            <a:r>
              <a:rPr lang="en-IN" sz="3200" i="1" dirty="0" smtClean="0"/>
              <a:t>It </a:t>
            </a:r>
            <a:r>
              <a:rPr lang="en-IN" sz="3200" i="1" dirty="0"/>
              <a:t>also has the ability to route requests to multiple Amazon Auto Scaling Groups as appropriate.</a:t>
            </a:r>
            <a:endParaRPr lang="en-IN" sz="3200" dirty="0"/>
          </a:p>
        </p:txBody>
      </p:sp>
    </p:spTree>
    <p:extLst>
      <p:ext uri="{BB962C8B-B14F-4D97-AF65-F5344CB8AC3E}">
        <p14:creationId xmlns:p14="http://schemas.microsoft.com/office/powerpoint/2010/main" val="38966273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normAutofit fontScale="90000"/>
          </a:bodyPr>
          <a:lstStyle/>
          <a:p>
            <a:r>
              <a:rPr lang="en-IN" b="1" i="1" dirty="0"/>
              <a:t>What is </a:t>
            </a:r>
            <a:r>
              <a:rPr lang="en-IN" b="1" i="1" dirty="0" err="1"/>
              <a:t>Zuul</a:t>
            </a:r>
            <a:r>
              <a:rPr lang="en-IN" b="1" i="1" dirty="0"/>
              <a:t>?</a:t>
            </a:r>
            <a:r>
              <a:rPr lang="en-IN" b="1" dirty="0"/>
              <a:t/>
            </a:r>
            <a:br>
              <a:rPr lang="en-IN" b="1" dirty="0"/>
            </a:br>
            <a:r>
              <a:rPr lang="en-IN" dirty="0"/>
              <a:t/>
            </a:r>
            <a:br>
              <a:rPr lang="en-IN" dirty="0"/>
            </a:br>
            <a:endParaRPr lang="en-IN" dirty="0"/>
          </a:p>
        </p:txBody>
      </p:sp>
      <p:pic>
        <p:nvPicPr>
          <p:cNvPr id="8194" name="Picture 2" descr="zuul-api-gatew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1288" y="1628656"/>
            <a:ext cx="6136043" cy="494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8060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1.bp.blogspot.com/-Z_GKi9kGEPo/WCsZ8jNaEsI/AAAAAAAAIiw/n-69eBjddIU4AAGEYVIKXVI78MU2oh4MgCLcB/s400/ZuulBlogPostNew%2B%25282%25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9361" y="709684"/>
            <a:ext cx="7287905" cy="5390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349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Why did we build </a:t>
            </a:r>
            <a:r>
              <a:rPr lang="en-IN" b="1" i="1" dirty="0" err="1"/>
              <a:t>Zuul</a:t>
            </a:r>
            <a:r>
              <a:rPr lang="en-IN" b="1" i="1" dirty="0"/>
              <a:t>?</a:t>
            </a:r>
            <a:r>
              <a:rPr lang="en-IN" b="1" dirty="0"/>
              <a:t/>
            </a:r>
            <a:br>
              <a:rPr lang="en-IN" b="1" dirty="0"/>
            </a:br>
            <a:endParaRPr lang="en-IN" dirty="0"/>
          </a:p>
        </p:txBody>
      </p:sp>
      <p:sp>
        <p:nvSpPr>
          <p:cNvPr id="3" name="Content Placeholder 2"/>
          <p:cNvSpPr>
            <a:spLocks noGrp="1"/>
          </p:cNvSpPr>
          <p:nvPr>
            <p:ph idx="1"/>
          </p:nvPr>
        </p:nvSpPr>
        <p:spPr>
          <a:xfrm>
            <a:off x="2933700" y="2438399"/>
            <a:ext cx="8770571" cy="3907809"/>
          </a:xfrm>
        </p:spPr>
        <p:txBody>
          <a:bodyPr>
            <a:noAutofit/>
          </a:bodyPr>
          <a:lstStyle/>
          <a:p>
            <a:r>
              <a:rPr lang="en-IN" sz="3600" i="1" dirty="0"/>
              <a:t>The volume and diversity of Netflix API traffic sometimes results in production issues arising quickly and without warning</a:t>
            </a:r>
            <a:r>
              <a:rPr lang="en-IN" sz="3600" i="1" dirty="0" smtClean="0"/>
              <a:t>.</a:t>
            </a:r>
          </a:p>
          <a:p>
            <a:r>
              <a:rPr lang="en-IN" sz="3600" i="1" dirty="0" smtClean="0"/>
              <a:t> </a:t>
            </a:r>
            <a:r>
              <a:rPr lang="en-IN" sz="3600" i="1" dirty="0"/>
              <a:t>We need a system that allows us to rapidly change </a:t>
            </a:r>
            <a:r>
              <a:rPr lang="en-IN" sz="3600" i="1" dirty="0" smtClean="0"/>
              <a:t>behaviour </a:t>
            </a:r>
            <a:r>
              <a:rPr lang="en-IN" sz="3600" i="1" dirty="0"/>
              <a:t>in order to react to these situations.</a:t>
            </a:r>
            <a:endParaRPr lang="en-IN" sz="3600" dirty="0"/>
          </a:p>
        </p:txBody>
      </p:sp>
    </p:spTree>
    <p:extLst>
      <p:ext uri="{BB962C8B-B14F-4D97-AF65-F5344CB8AC3E}">
        <p14:creationId xmlns:p14="http://schemas.microsoft.com/office/powerpoint/2010/main" val="18527935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err="1" smtClean="0"/>
              <a:t>Zuul</a:t>
            </a:r>
            <a:r>
              <a:rPr lang="en-IN" b="1" i="1" dirty="0"/>
              <a:t> </a:t>
            </a:r>
            <a:r>
              <a:rPr lang="en-IN" b="1" i="1" dirty="0" err="1" smtClean="0"/>
              <a:t>Filetrs</a:t>
            </a:r>
            <a:r>
              <a:rPr lang="en-IN" b="1" dirty="0"/>
              <a:t/>
            </a:r>
            <a:br>
              <a:rPr lang="en-IN" b="1" dirty="0"/>
            </a:br>
            <a:endParaRPr lang="en-IN" dirty="0"/>
          </a:p>
        </p:txBody>
      </p:sp>
      <p:sp>
        <p:nvSpPr>
          <p:cNvPr id="3" name="Content Placeholder 2"/>
          <p:cNvSpPr>
            <a:spLocks noGrp="1"/>
          </p:cNvSpPr>
          <p:nvPr>
            <p:ph idx="1"/>
          </p:nvPr>
        </p:nvSpPr>
        <p:spPr>
          <a:xfrm>
            <a:off x="2933700" y="2438399"/>
            <a:ext cx="8770571" cy="3907809"/>
          </a:xfrm>
        </p:spPr>
        <p:txBody>
          <a:bodyPr>
            <a:noAutofit/>
          </a:bodyPr>
          <a:lstStyle/>
          <a:p>
            <a:pPr fontAlgn="base"/>
            <a:r>
              <a:rPr lang="en-IN" sz="3600" i="1" dirty="0"/>
              <a:t>Authentication and Security – identifying authentication requirements for each resource and rejecting requests that do not satisfy them</a:t>
            </a:r>
            <a:r>
              <a:rPr lang="en-IN" sz="3600" i="1" dirty="0" smtClean="0"/>
              <a:t>.</a:t>
            </a:r>
            <a:endParaRPr lang="en-IN" sz="3600" dirty="0"/>
          </a:p>
        </p:txBody>
      </p:sp>
    </p:spTree>
    <p:extLst>
      <p:ext uri="{BB962C8B-B14F-4D97-AF65-F5344CB8AC3E}">
        <p14:creationId xmlns:p14="http://schemas.microsoft.com/office/powerpoint/2010/main" val="291601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err="1" smtClean="0"/>
              <a:t>Zuul</a:t>
            </a:r>
            <a:r>
              <a:rPr lang="en-IN" b="1" i="1" dirty="0"/>
              <a:t> </a:t>
            </a:r>
            <a:r>
              <a:rPr lang="en-IN" b="1" i="1" dirty="0" err="1" smtClean="0"/>
              <a:t>Filetrs</a:t>
            </a:r>
            <a:r>
              <a:rPr lang="en-IN" b="1" dirty="0"/>
              <a:t/>
            </a:r>
            <a:br>
              <a:rPr lang="en-IN" b="1" dirty="0"/>
            </a:br>
            <a:endParaRPr lang="en-IN" dirty="0"/>
          </a:p>
        </p:txBody>
      </p:sp>
      <p:sp>
        <p:nvSpPr>
          <p:cNvPr id="3" name="Content Placeholder 2"/>
          <p:cNvSpPr>
            <a:spLocks noGrp="1"/>
          </p:cNvSpPr>
          <p:nvPr>
            <p:ph idx="1"/>
          </p:nvPr>
        </p:nvSpPr>
        <p:spPr>
          <a:xfrm>
            <a:off x="2933700" y="2438399"/>
            <a:ext cx="8770571" cy="3907809"/>
          </a:xfrm>
        </p:spPr>
        <p:txBody>
          <a:bodyPr>
            <a:noAutofit/>
          </a:bodyPr>
          <a:lstStyle/>
          <a:p>
            <a:pPr fontAlgn="base"/>
            <a:r>
              <a:rPr lang="en-IN" sz="3600" i="1" dirty="0"/>
              <a:t>Insights and Monitoring – tracking meaningful data and statistics at the edge in order to give us an accurate view of production</a:t>
            </a:r>
            <a:r>
              <a:rPr lang="en-IN" sz="3600" i="1" dirty="0" smtClean="0"/>
              <a:t>.</a:t>
            </a:r>
            <a:endParaRPr lang="en-IN" sz="3600" dirty="0"/>
          </a:p>
        </p:txBody>
      </p:sp>
    </p:spTree>
    <p:extLst>
      <p:ext uri="{BB962C8B-B14F-4D97-AF65-F5344CB8AC3E}">
        <p14:creationId xmlns:p14="http://schemas.microsoft.com/office/powerpoint/2010/main" val="3171658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err="1" smtClean="0"/>
              <a:t>Zuul</a:t>
            </a:r>
            <a:r>
              <a:rPr lang="en-IN" b="1" i="1" dirty="0"/>
              <a:t> </a:t>
            </a:r>
            <a:r>
              <a:rPr lang="en-IN" b="1" i="1" dirty="0" err="1" smtClean="0"/>
              <a:t>Filetrs</a:t>
            </a:r>
            <a:r>
              <a:rPr lang="en-IN" b="1" dirty="0"/>
              <a:t/>
            </a:r>
            <a:br>
              <a:rPr lang="en-IN" b="1" dirty="0"/>
            </a:br>
            <a:endParaRPr lang="en-IN" dirty="0"/>
          </a:p>
        </p:txBody>
      </p:sp>
      <p:sp>
        <p:nvSpPr>
          <p:cNvPr id="3" name="Content Placeholder 2"/>
          <p:cNvSpPr>
            <a:spLocks noGrp="1"/>
          </p:cNvSpPr>
          <p:nvPr>
            <p:ph idx="1"/>
          </p:nvPr>
        </p:nvSpPr>
        <p:spPr>
          <a:xfrm>
            <a:off x="2933700" y="2438399"/>
            <a:ext cx="8770571" cy="3907809"/>
          </a:xfrm>
        </p:spPr>
        <p:txBody>
          <a:bodyPr>
            <a:noAutofit/>
          </a:bodyPr>
          <a:lstStyle/>
          <a:p>
            <a:pPr fontAlgn="base"/>
            <a:r>
              <a:rPr lang="en-IN" sz="3600" i="1" dirty="0"/>
              <a:t>Dynamic Routing – dynamically routing requests to different backend clusters as needed.</a:t>
            </a:r>
            <a:endParaRPr lang="en-IN" sz="3600" dirty="0"/>
          </a:p>
        </p:txBody>
      </p:sp>
    </p:spTree>
    <p:extLst>
      <p:ext uri="{BB962C8B-B14F-4D97-AF65-F5344CB8AC3E}">
        <p14:creationId xmlns:p14="http://schemas.microsoft.com/office/powerpoint/2010/main" val="813694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IN" dirty="0" err="1" smtClean="0"/>
              <a:t>Microservices</a:t>
            </a:r>
            <a:endParaRPr lang="en-IN" dirty="0"/>
          </a:p>
        </p:txBody>
      </p:sp>
      <p:sp>
        <p:nvSpPr>
          <p:cNvPr id="3" name="Content Placeholder 2"/>
          <p:cNvSpPr>
            <a:spLocks noGrp="1"/>
          </p:cNvSpPr>
          <p:nvPr>
            <p:ph idx="1"/>
          </p:nvPr>
        </p:nvSpPr>
        <p:spPr>
          <a:xfrm>
            <a:off x="2933700" y="2438400"/>
            <a:ext cx="8770571" cy="4057934"/>
          </a:xfrm>
        </p:spPr>
        <p:txBody>
          <a:bodyPr>
            <a:noAutofit/>
          </a:bodyPr>
          <a:lstStyle/>
          <a:p>
            <a:r>
              <a:rPr lang="en-IN" sz="3200" dirty="0"/>
              <a:t>In a </a:t>
            </a:r>
            <a:r>
              <a:rPr lang="en-IN" sz="3200" dirty="0" err="1"/>
              <a:t>microservices</a:t>
            </a:r>
            <a:r>
              <a:rPr lang="en-IN" sz="3200" dirty="0"/>
              <a:t> architecture, services should be fine-grained and the protocols should be lightweight. </a:t>
            </a:r>
          </a:p>
          <a:p>
            <a:r>
              <a:rPr lang="en-IN" sz="3200" dirty="0" smtClean="0"/>
              <a:t>The </a:t>
            </a:r>
            <a:r>
              <a:rPr lang="en-IN" sz="3200" dirty="0"/>
              <a:t>benefit of decomposing an application into different smaller services is that it improves modularity and makes the application easier to understand, develop and test. </a:t>
            </a:r>
          </a:p>
        </p:txBody>
      </p:sp>
    </p:spTree>
    <p:extLst>
      <p:ext uri="{BB962C8B-B14F-4D97-AF65-F5344CB8AC3E}">
        <p14:creationId xmlns:p14="http://schemas.microsoft.com/office/powerpoint/2010/main" val="4409530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err="1" smtClean="0"/>
              <a:t>Zuul</a:t>
            </a:r>
            <a:r>
              <a:rPr lang="en-IN" b="1" i="1" dirty="0"/>
              <a:t> </a:t>
            </a:r>
            <a:r>
              <a:rPr lang="en-IN" b="1" i="1" dirty="0" err="1" smtClean="0"/>
              <a:t>Filetrs</a:t>
            </a:r>
            <a:r>
              <a:rPr lang="en-IN" b="1" dirty="0"/>
              <a:t/>
            </a:r>
            <a:br>
              <a:rPr lang="en-IN" b="1" dirty="0"/>
            </a:br>
            <a:endParaRPr lang="en-IN" dirty="0"/>
          </a:p>
        </p:txBody>
      </p:sp>
      <p:sp>
        <p:nvSpPr>
          <p:cNvPr id="3" name="Content Placeholder 2"/>
          <p:cNvSpPr>
            <a:spLocks noGrp="1"/>
          </p:cNvSpPr>
          <p:nvPr>
            <p:ph idx="1"/>
          </p:nvPr>
        </p:nvSpPr>
        <p:spPr>
          <a:xfrm>
            <a:off x="2933700" y="2438399"/>
            <a:ext cx="8770571" cy="3907809"/>
          </a:xfrm>
        </p:spPr>
        <p:txBody>
          <a:bodyPr>
            <a:noAutofit/>
          </a:bodyPr>
          <a:lstStyle/>
          <a:p>
            <a:pPr fontAlgn="base"/>
            <a:r>
              <a:rPr lang="en-IN" sz="3600" i="1" dirty="0"/>
              <a:t>Stress Testing – gradually increasing the traffic to a cluster in order to gauge performance</a:t>
            </a:r>
            <a:r>
              <a:rPr lang="en-IN" sz="3600" i="1" dirty="0" smtClean="0"/>
              <a:t>.</a:t>
            </a:r>
            <a:endParaRPr lang="en-IN" sz="3600" dirty="0"/>
          </a:p>
        </p:txBody>
      </p:sp>
    </p:spTree>
    <p:extLst>
      <p:ext uri="{BB962C8B-B14F-4D97-AF65-F5344CB8AC3E}">
        <p14:creationId xmlns:p14="http://schemas.microsoft.com/office/powerpoint/2010/main" val="12951291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err="1" smtClean="0"/>
              <a:t>Zuul</a:t>
            </a:r>
            <a:r>
              <a:rPr lang="en-IN" b="1" i="1" dirty="0"/>
              <a:t> </a:t>
            </a:r>
            <a:r>
              <a:rPr lang="en-IN" b="1" i="1" dirty="0" err="1" smtClean="0"/>
              <a:t>Filetrs</a:t>
            </a:r>
            <a:r>
              <a:rPr lang="en-IN" b="1" dirty="0"/>
              <a:t/>
            </a:r>
            <a:br>
              <a:rPr lang="en-IN" b="1" dirty="0"/>
            </a:br>
            <a:endParaRPr lang="en-IN" dirty="0"/>
          </a:p>
        </p:txBody>
      </p:sp>
      <p:sp>
        <p:nvSpPr>
          <p:cNvPr id="3" name="Content Placeholder 2"/>
          <p:cNvSpPr>
            <a:spLocks noGrp="1"/>
          </p:cNvSpPr>
          <p:nvPr>
            <p:ph idx="1"/>
          </p:nvPr>
        </p:nvSpPr>
        <p:spPr>
          <a:xfrm>
            <a:off x="2933700" y="2438399"/>
            <a:ext cx="8770571" cy="3907809"/>
          </a:xfrm>
        </p:spPr>
        <p:txBody>
          <a:bodyPr>
            <a:noAutofit/>
          </a:bodyPr>
          <a:lstStyle/>
          <a:p>
            <a:pPr fontAlgn="base"/>
            <a:r>
              <a:rPr lang="en-IN" sz="3600" i="1" dirty="0"/>
              <a:t>Load Shedding – allocating capacity for each type of request and dropping requests that go over the limit</a:t>
            </a:r>
            <a:r>
              <a:rPr lang="en-IN" sz="3600" i="1" dirty="0" smtClean="0"/>
              <a:t>.</a:t>
            </a:r>
            <a:endParaRPr lang="en-IN" sz="3600" dirty="0"/>
          </a:p>
        </p:txBody>
      </p:sp>
    </p:spTree>
    <p:extLst>
      <p:ext uri="{BB962C8B-B14F-4D97-AF65-F5344CB8AC3E}">
        <p14:creationId xmlns:p14="http://schemas.microsoft.com/office/powerpoint/2010/main" val="27502951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err="1" smtClean="0"/>
              <a:t>Zuul</a:t>
            </a:r>
            <a:r>
              <a:rPr lang="en-IN" b="1" i="1" dirty="0"/>
              <a:t> </a:t>
            </a:r>
            <a:r>
              <a:rPr lang="en-IN" b="1" i="1" dirty="0" err="1" smtClean="0"/>
              <a:t>Filetrs</a:t>
            </a:r>
            <a:r>
              <a:rPr lang="en-IN" b="1" dirty="0"/>
              <a:t/>
            </a:r>
            <a:br>
              <a:rPr lang="en-IN" b="1" dirty="0"/>
            </a:br>
            <a:endParaRPr lang="en-IN" dirty="0"/>
          </a:p>
        </p:txBody>
      </p:sp>
      <p:sp>
        <p:nvSpPr>
          <p:cNvPr id="3" name="Content Placeholder 2"/>
          <p:cNvSpPr>
            <a:spLocks noGrp="1"/>
          </p:cNvSpPr>
          <p:nvPr>
            <p:ph idx="1"/>
          </p:nvPr>
        </p:nvSpPr>
        <p:spPr>
          <a:xfrm>
            <a:off x="2933700" y="2438399"/>
            <a:ext cx="8770571" cy="3907809"/>
          </a:xfrm>
        </p:spPr>
        <p:txBody>
          <a:bodyPr>
            <a:noAutofit/>
          </a:bodyPr>
          <a:lstStyle/>
          <a:p>
            <a:pPr fontAlgn="base"/>
            <a:r>
              <a:rPr lang="en-IN" sz="3600" i="1" dirty="0"/>
              <a:t>Static Response handling – building some responses directly at the edge instead of forwarding them to an internal </a:t>
            </a:r>
            <a:r>
              <a:rPr lang="en-IN" sz="3600" i="1" dirty="0" smtClean="0"/>
              <a:t>cluster</a:t>
            </a:r>
            <a:endParaRPr lang="en-IN" sz="3600" dirty="0"/>
          </a:p>
        </p:txBody>
      </p:sp>
    </p:spTree>
    <p:extLst>
      <p:ext uri="{BB962C8B-B14F-4D97-AF65-F5344CB8AC3E}">
        <p14:creationId xmlns:p14="http://schemas.microsoft.com/office/powerpoint/2010/main" val="41716112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err="1" smtClean="0"/>
              <a:t>Zuul</a:t>
            </a:r>
            <a:r>
              <a:rPr lang="en-IN" b="1" i="1" dirty="0"/>
              <a:t> </a:t>
            </a:r>
            <a:r>
              <a:rPr lang="en-IN" b="1" i="1" dirty="0" err="1" smtClean="0"/>
              <a:t>Filetrs</a:t>
            </a:r>
            <a:r>
              <a:rPr lang="en-IN" b="1" dirty="0"/>
              <a:t/>
            </a:r>
            <a:br>
              <a:rPr lang="en-IN" b="1" dirty="0"/>
            </a:br>
            <a:endParaRPr lang="en-IN" dirty="0"/>
          </a:p>
        </p:txBody>
      </p:sp>
      <p:sp>
        <p:nvSpPr>
          <p:cNvPr id="3" name="Content Placeholder 2"/>
          <p:cNvSpPr>
            <a:spLocks noGrp="1"/>
          </p:cNvSpPr>
          <p:nvPr>
            <p:ph idx="1"/>
          </p:nvPr>
        </p:nvSpPr>
        <p:spPr>
          <a:xfrm>
            <a:off x="2933700" y="2438399"/>
            <a:ext cx="8770571" cy="3907809"/>
          </a:xfrm>
        </p:spPr>
        <p:txBody>
          <a:bodyPr>
            <a:noAutofit/>
          </a:bodyPr>
          <a:lstStyle/>
          <a:p>
            <a:pPr fontAlgn="base"/>
            <a:r>
              <a:rPr lang="en-IN" sz="3600" i="1" dirty="0" err="1"/>
              <a:t>Multiregion</a:t>
            </a:r>
            <a:r>
              <a:rPr lang="en-IN" sz="3600" i="1" dirty="0"/>
              <a:t> Resiliency – routing requests across AWS regions in order to diversify our </a:t>
            </a:r>
            <a:r>
              <a:rPr lang="en-IN" sz="3600" i="1" u="sng" dirty="0" smtClean="0">
                <a:solidFill>
                  <a:srgbClr val="FF0000"/>
                </a:solidFill>
              </a:rPr>
              <a:t>E</a:t>
            </a:r>
            <a:r>
              <a:rPr lang="en-IN" sz="3600" i="1" dirty="0" smtClean="0"/>
              <a:t>lastic </a:t>
            </a:r>
            <a:r>
              <a:rPr lang="en-IN" sz="3600" i="1" u="sng" dirty="0" smtClean="0">
                <a:solidFill>
                  <a:srgbClr val="FF0000"/>
                </a:solidFill>
              </a:rPr>
              <a:t>L</a:t>
            </a:r>
            <a:r>
              <a:rPr lang="en-IN" sz="3600" i="1" dirty="0" smtClean="0"/>
              <a:t>oad </a:t>
            </a:r>
            <a:r>
              <a:rPr lang="en-IN" sz="3600" i="1" u="sng" dirty="0" smtClean="0">
                <a:solidFill>
                  <a:srgbClr val="FF0000"/>
                </a:solidFill>
              </a:rPr>
              <a:t>B</a:t>
            </a:r>
            <a:r>
              <a:rPr lang="en-IN" sz="3600" i="1" dirty="0" smtClean="0"/>
              <a:t>alancer </a:t>
            </a:r>
            <a:r>
              <a:rPr lang="en-IN" sz="3600" i="1" dirty="0"/>
              <a:t>usage and move our edge closer to our members</a:t>
            </a:r>
            <a:endParaRPr lang="en-IN" sz="3600" dirty="0"/>
          </a:p>
        </p:txBody>
      </p:sp>
    </p:spTree>
    <p:extLst>
      <p:ext uri="{BB962C8B-B14F-4D97-AF65-F5344CB8AC3E}">
        <p14:creationId xmlns:p14="http://schemas.microsoft.com/office/powerpoint/2010/main" val="26872528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0"/>
            <a:ext cx="8770937" cy="1560513"/>
          </a:xfrm>
        </p:spPr>
        <p:txBody>
          <a:bodyPr/>
          <a:lstStyle/>
          <a:p>
            <a:r>
              <a:rPr lang="en-IN" dirty="0" smtClean="0"/>
              <a:t>RIBBON LOAD BALANCER</a:t>
            </a:r>
            <a:endParaRPr lang="en-IN" dirty="0"/>
          </a:p>
        </p:txBody>
      </p:sp>
      <p:pic>
        <p:nvPicPr>
          <p:cNvPr id="1026" name="Picture 2" descr="https://4.bp.blogspot.com/-zn0D2jRDfLo/V-SPSHMibMI/AAAAAAAADVw/4-fpZWa0cocXtHS-6CrqKrwM4Vjo34rQACLcB/s640/lb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4770" y="780256"/>
            <a:ext cx="7397087" cy="5825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800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RIBBON LOAD BALANCER</a:t>
            </a:r>
          </a:p>
        </p:txBody>
      </p:sp>
      <p:sp>
        <p:nvSpPr>
          <p:cNvPr id="3" name="Content Placeholder 2"/>
          <p:cNvSpPr>
            <a:spLocks noGrp="1"/>
          </p:cNvSpPr>
          <p:nvPr>
            <p:ph idx="1"/>
          </p:nvPr>
        </p:nvSpPr>
        <p:spPr>
          <a:xfrm>
            <a:off x="2933700" y="2438400"/>
            <a:ext cx="8770571" cy="4098878"/>
          </a:xfrm>
        </p:spPr>
        <p:txBody>
          <a:bodyPr>
            <a:normAutofit lnSpcReduction="10000"/>
          </a:bodyPr>
          <a:lstStyle/>
          <a:p>
            <a:r>
              <a:rPr lang="en-IN" sz="2800" dirty="0"/>
              <a:t>Ribbon is a client-side load balancer, which gives you a lot of control over the </a:t>
            </a:r>
            <a:r>
              <a:rPr lang="en-IN" sz="2800" dirty="0" err="1"/>
              <a:t>behavior</a:t>
            </a:r>
            <a:r>
              <a:rPr lang="en-IN" sz="2800" dirty="0"/>
              <a:t> of HTTP and TCP clients. </a:t>
            </a:r>
            <a:endParaRPr lang="en-IN" sz="2800" dirty="0" smtClean="0"/>
          </a:p>
          <a:p>
            <a:r>
              <a:rPr lang="en-IN" sz="2800" dirty="0" smtClean="0"/>
              <a:t>Ribbon's </a:t>
            </a:r>
            <a:r>
              <a:rPr lang="en-IN" sz="2800" dirty="0"/>
              <a:t>Client component offers a good set of configuration options such as connection timeouts, retries, retry algorithm (exponential, bounded back off) etc. </a:t>
            </a:r>
            <a:endParaRPr lang="en-IN" sz="2800" dirty="0" smtClean="0"/>
          </a:p>
          <a:p>
            <a:r>
              <a:rPr lang="en-IN" sz="2800" dirty="0" smtClean="0"/>
              <a:t>Ribbon </a:t>
            </a:r>
            <a:r>
              <a:rPr lang="en-IN" sz="2800" dirty="0"/>
              <a:t>comes built in with a pluggable and customizable Load Balancing component. </a:t>
            </a:r>
            <a:endParaRPr lang="en-IN" sz="2800" dirty="0"/>
          </a:p>
        </p:txBody>
      </p:sp>
    </p:spTree>
    <p:extLst>
      <p:ext uri="{BB962C8B-B14F-4D97-AF65-F5344CB8AC3E}">
        <p14:creationId xmlns:p14="http://schemas.microsoft.com/office/powerpoint/2010/main" val="18778112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RIBBON LOAD BALANCER</a:t>
            </a:r>
          </a:p>
        </p:txBody>
      </p:sp>
      <p:sp>
        <p:nvSpPr>
          <p:cNvPr id="3" name="Content Placeholder 2"/>
          <p:cNvSpPr>
            <a:spLocks noGrp="1"/>
          </p:cNvSpPr>
          <p:nvPr>
            <p:ph idx="1"/>
          </p:nvPr>
        </p:nvSpPr>
        <p:spPr>
          <a:xfrm>
            <a:off x="2933700" y="2438400"/>
            <a:ext cx="8770571" cy="4098878"/>
          </a:xfrm>
        </p:spPr>
        <p:txBody>
          <a:bodyPr>
            <a:normAutofit/>
          </a:bodyPr>
          <a:lstStyle/>
          <a:p>
            <a:r>
              <a:rPr lang="en-IN" sz="2800" dirty="0"/>
              <a:t>Some of the load balancing strategies offered are listed below:</a:t>
            </a:r>
          </a:p>
          <a:p>
            <a:r>
              <a:rPr lang="en-IN" sz="2800" dirty="0"/>
              <a:t>Simple Round Robin LB</a:t>
            </a:r>
          </a:p>
          <a:p>
            <a:r>
              <a:rPr lang="en-IN" sz="2800" dirty="0"/>
              <a:t>Weighted Response Time LB</a:t>
            </a:r>
          </a:p>
          <a:p>
            <a:r>
              <a:rPr lang="en-IN" sz="2800" dirty="0"/>
              <a:t>Zone Aware Round Robin LB</a:t>
            </a:r>
          </a:p>
          <a:p>
            <a:r>
              <a:rPr lang="en-IN" sz="2800" dirty="0"/>
              <a:t>Random LB</a:t>
            </a:r>
          </a:p>
        </p:txBody>
      </p:sp>
    </p:spTree>
    <p:extLst>
      <p:ext uri="{BB962C8B-B14F-4D97-AF65-F5344CB8AC3E}">
        <p14:creationId xmlns:p14="http://schemas.microsoft.com/office/powerpoint/2010/main" val="7735638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RIBBON LOAD BALANCER</a:t>
            </a:r>
          </a:p>
        </p:txBody>
      </p:sp>
      <p:sp>
        <p:nvSpPr>
          <p:cNvPr id="3" name="Content Placeholder 2"/>
          <p:cNvSpPr>
            <a:spLocks noGrp="1"/>
          </p:cNvSpPr>
          <p:nvPr>
            <p:ph idx="1"/>
          </p:nvPr>
        </p:nvSpPr>
        <p:spPr>
          <a:xfrm>
            <a:off x="2933700" y="2438400"/>
            <a:ext cx="8770571" cy="4098878"/>
          </a:xfrm>
        </p:spPr>
        <p:txBody>
          <a:bodyPr>
            <a:normAutofit/>
          </a:bodyPr>
          <a:lstStyle/>
          <a:p>
            <a:r>
              <a:rPr lang="en-IN" sz="2800" dirty="0"/>
              <a:t>Ribbon provides the following features:</a:t>
            </a:r>
          </a:p>
          <a:p>
            <a:r>
              <a:rPr lang="en-IN" sz="2800" dirty="0"/>
              <a:t>Load balancing</a:t>
            </a:r>
          </a:p>
          <a:p>
            <a:r>
              <a:rPr lang="en-IN" sz="2800" dirty="0"/>
              <a:t>Fault tolerance</a:t>
            </a:r>
          </a:p>
          <a:p>
            <a:r>
              <a:rPr lang="en-IN" sz="2800" dirty="0"/>
              <a:t>Multiple protocols (HTTP, TCP, UDP) support in an asynchronous and reactive model</a:t>
            </a:r>
          </a:p>
          <a:p>
            <a:r>
              <a:rPr lang="en-IN" sz="2800" dirty="0"/>
              <a:t>Caching and batching</a:t>
            </a:r>
          </a:p>
        </p:txBody>
      </p:sp>
    </p:spTree>
    <p:extLst>
      <p:ext uri="{BB962C8B-B14F-4D97-AF65-F5344CB8AC3E}">
        <p14:creationId xmlns:p14="http://schemas.microsoft.com/office/powerpoint/2010/main" val="1978426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dirty="0" smtClean="0"/>
              <a:t>ELB</a:t>
            </a:r>
            <a:endParaRPr lang="en-IN" dirty="0"/>
          </a:p>
        </p:txBody>
      </p:sp>
      <p:sp>
        <p:nvSpPr>
          <p:cNvPr id="4" name="Content Placeholder 3"/>
          <p:cNvSpPr>
            <a:spLocks noGrp="1"/>
          </p:cNvSpPr>
          <p:nvPr>
            <p:ph idx="4294967295"/>
          </p:nvPr>
        </p:nvSpPr>
        <p:spPr>
          <a:xfrm>
            <a:off x="2834209" y="1483056"/>
            <a:ext cx="9257707" cy="5374944"/>
          </a:xfrm>
        </p:spPr>
        <p:txBody>
          <a:bodyPr>
            <a:normAutofit/>
          </a:bodyPr>
          <a:lstStyle/>
          <a:p>
            <a:r>
              <a:rPr lang="en-IN" sz="3200" dirty="0"/>
              <a:t>Elastic Load Balancing automatically distributes incoming application traffic across multiple Amazon EC2 instances. </a:t>
            </a:r>
            <a:endParaRPr lang="en-IN" sz="3200" dirty="0" smtClean="0"/>
          </a:p>
          <a:p>
            <a:endParaRPr lang="en-IN" sz="3200" dirty="0" smtClean="0"/>
          </a:p>
          <a:p>
            <a:r>
              <a:rPr lang="en-IN" sz="3200" dirty="0" smtClean="0"/>
              <a:t>It </a:t>
            </a:r>
            <a:r>
              <a:rPr lang="en-IN" sz="3200" dirty="0"/>
              <a:t>enables you to achieve fault tolerance in your applications, seamlessly providing the required amount of load balancing capacity needed to route application traffic.</a:t>
            </a:r>
          </a:p>
          <a:p>
            <a:endParaRPr lang="en-IN" sz="3200" dirty="0"/>
          </a:p>
        </p:txBody>
      </p:sp>
    </p:spTree>
    <p:extLst>
      <p:ext uri="{BB962C8B-B14F-4D97-AF65-F5344CB8AC3E}">
        <p14:creationId xmlns:p14="http://schemas.microsoft.com/office/powerpoint/2010/main" val="10116180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dirty="0" smtClean="0"/>
              <a:t>ELB</a:t>
            </a:r>
            <a:endParaRPr lang="en-IN" dirty="0"/>
          </a:p>
        </p:txBody>
      </p:sp>
      <p:sp>
        <p:nvSpPr>
          <p:cNvPr id="3" name="Content Placeholder 2"/>
          <p:cNvSpPr>
            <a:spLocks noGrp="1"/>
          </p:cNvSpPr>
          <p:nvPr>
            <p:ph idx="4294967295"/>
          </p:nvPr>
        </p:nvSpPr>
        <p:spPr>
          <a:xfrm>
            <a:off x="3175403" y="1742364"/>
            <a:ext cx="8770937" cy="4453719"/>
          </a:xfrm>
        </p:spPr>
        <p:txBody>
          <a:bodyPr>
            <a:noAutofit/>
          </a:bodyPr>
          <a:lstStyle/>
          <a:p>
            <a:r>
              <a:rPr lang="en-IN" sz="2800" dirty="0"/>
              <a:t>Elastic Load Balancing offers two types of load balancers that both feature high availability, automatic scaling, and robust security. </a:t>
            </a:r>
            <a:endParaRPr lang="en-IN" sz="2800" dirty="0" smtClean="0"/>
          </a:p>
          <a:p>
            <a:r>
              <a:rPr lang="en-IN" sz="2800" dirty="0" smtClean="0">
                <a:hlinkClick r:id="rId2"/>
              </a:rPr>
              <a:t>Classic </a:t>
            </a:r>
            <a:r>
              <a:rPr lang="en-IN" sz="2800" dirty="0">
                <a:hlinkClick r:id="rId2"/>
              </a:rPr>
              <a:t>Load Balancer</a:t>
            </a:r>
            <a:r>
              <a:rPr lang="en-IN" sz="2800" dirty="0"/>
              <a:t> that routes traffic based on either application or network level </a:t>
            </a:r>
            <a:r>
              <a:rPr lang="en-IN" sz="2800" dirty="0" smtClean="0"/>
              <a:t>information.</a:t>
            </a:r>
          </a:p>
          <a:p>
            <a:r>
              <a:rPr lang="en-IN" sz="2800" dirty="0" smtClean="0">
                <a:hlinkClick r:id="rId3"/>
              </a:rPr>
              <a:t>Application </a:t>
            </a:r>
            <a:r>
              <a:rPr lang="en-IN" sz="2800" dirty="0">
                <a:hlinkClick r:id="rId3"/>
              </a:rPr>
              <a:t>Load Balancer</a:t>
            </a:r>
            <a:r>
              <a:rPr lang="en-IN" sz="2800" dirty="0"/>
              <a:t> that routes traffic based on advanced application level information that includes the content of the request. </a:t>
            </a:r>
          </a:p>
        </p:txBody>
      </p:sp>
    </p:spTree>
    <p:extLst>
      <p:ext uri="{BB962C8B-B14F-4D97-AF65-F5344CB8AC3E}">
        <p14:creationId xmlns:p14="http://schemas.microsoft.com/office/powerpoint/2010/main" val="7620840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IN" dirty="0" err="1" smtClean="0"/>
              <a:t>Microservices</a:t>
            </a:r>
            <a:endParaRPr lang="en-IN" dirty="0"/>
          </a:p>
        </p:txBody>
      </p:sp>
      <p:sp>
        <p:nvSpPr>
          <p:cNvPr id="3" name="Content Placeholder 2"/>
          <p:cNvSpPr>
            <a:spLocks noGrp="1"/>
          </p:cNvSpPr>
          <p:nvPr>
            <p:ph idx="1"/>
          </p:nvPr>
        </p:nvSpPr>
        <p:spPr>
          <a:xfrm>
            <a:off x="2933700" y="2438400"/>
            <a:ext cx="8770571" cy="4057934"/>
          </a:xfrm>
        </p:spPr>
        <p:txBody>
          <a:bodyPr>
            <a:noAutofit/>
          </a:bodyPr>
          <a:lstStyle/>
          <a:p>
            <a:r>
              <a:rPr lang="en-IN" sz="3200" dirty="0"/>
              <a:t>It also parallelizes development by enabling small autonomous teams to develop, deploy and scale their respective services independently.</a:t>
            </a:r>
          </a:p>
        </p:txBody>
      </p:sp>
    </p:spTree>
    <p:extLst>
      <p:ext uri="{BB962C8B-B14F-4D97-AF65-F5344CB8AC3E}">
        <p14:creationId xmlns:p14="http://schemas.microsoft.com/office/powerpoint/2010/main" val="14951928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dirty="0" smtClean="0"/>
              <a:t>ELB</a:t>
            </a:r>
            <a:endParaRPr lang="en-IN" dirty="0"/>
          </a:p>
        </p:txBody>
      </p:sp>
      <p:sp>
        <p:nvSpPr>
          <p:cNvPr id="3" name="Content Placeholder 2"/>
          <p:cNvSpPr>
            <a:spLocks noGrp="1"/>
          </p:cNvSpPr>
          <p:nvPr>
            <p:ph idx="4294967295"/>
          </p:nvPr>
        </p:nvSpPr>
        <p:spPr>
          <a:xfrm>
            <a:off x="3175403" y="1742364"/>
            <a:ext cx="8770937" cy="4453719"/>
          </a:xfrm>
        </p:spPr>
        <p:txBody>
          <a:bodyPr>
            <a:noAutofit/>
          </a:bodyPr>
          <a:lstStyle/>
          <a:p>
            <a:r>
              <a:rPr lang="en-IN" sz="2800" dirty="0"/>
              <a:t>The Classic Load Balancer is ideal for simple load balancing of traffic across multiple EC2 instances, while the Application Load Balancer is ideal for applications needing advanced routing capabilities, </a:t>
            </a:r>
            <a:r>
              <a:rPr lang="en-IN" sz="2800" dirty="0" err="1"/>
              <a:t>microservices</a:t>
            </a:r>
            <a:r>
              <a:rPr lang="en-IN" sz="2800" dirty="0"/>
              <a:t>, and container-based architectures. </a:t>
            </a:r>
            <a:endParaRPr lang="en-IN" sz="2800" dirty="0" smtClean="0"/>
          </a:p>
          <a:p>
            <a:r>
              <a:rPr lang="en-IN" sz="2800" dirty="0" smtClean="0"/>
              <a:t>Application </a:t>
            </a:r>
            <a:r>
              <a:rPr lang="en-IN" sz="2800" dirty="0"/>
              <a:t>Load Balancer offers ability to route traffic to multiple services or load balance across multiple ports on the same EC2 instance.</a:t>
            </a:r>
          </a:p>
        </p:txBody>
      </p:sp>
    </p:spTree>
    <p:extLst>
      <p:ext uri="{BB962C8B-B14F-4D97-AF65-F5344CB8AC3E}">
        <p14:creationId xmlns:p14="http://schemas.microsoft.com/office/powerpoint/2010/main" val="4800772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66029" y="824364"/>
            <a:ext cx="9107606" cy="5143119"/>
          </a:xfrm>
          <a:prstGeom prst="rect">
            <a:avLst/>
          </a:prstGeom>
        </p:spPr>
      </p:pic>
    </p:spTree>
    <p:extLst>
      <p:ext uri="{BB962C8B-B14F-4D97-AF65-F5344CB8AC3E}">
        <p14:creationId xmlns:p14="http://schemas.microsoft.com/office/powerpoint/2010/main" val="35778830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a:t>
            </a:r>
            <a:endParaRPr lang="en-IN" dirty="0"/>
          </a:p>
        </p:txBody>
      </p:sp>
      <p:sp>
        <p:nvSpPr>
          <p:cNvPr id="3" name="Content Placeholder 2"/>
          <p:cNvSpPr>
            <a:spLocks noGrp="1"/>
          </p:cNvSpPr>
          <p:nvPr>
            <p:ph idx="1"/>
          </p:nvPr>
        </p:nvSpPr>
        <p:spPr/>
        <p:txBody>
          <a:bodyPr>
            <a:normAutofit fontScale="92500" lnSpcReduction="10000"/>
          </a:bodyPr>
          <a:lstStyle/>
          <a:p>
            <a:r>
              <a:rPr lang="en-IN" sz="3200" b="1" dirty="0"/>
              <a:t>Docker</a:t>
            </a:r>
            <a:r>
              <a:rPr lang="en-IN" sz="3200" dirty="0"/>
              <a:t> is an open-source project that automates the deployment of applications inside software containers. </a:t>
            </a:r>
            <a:endParaRPr lang="en-IN" sz="3200" dirty="0" smtClean="0"/>
          </a:p>
          <a:p>
            <a:r>
              <a:rPr lang="en-IN" sz="3200" dirty="0" smtClean="0"/>
              <a:t>It </a:t>
            </a:r>
            <a:r>
              <a:rPr lang="en-IN" sz="3200" dirty="0"/>
              <a:t>is promoted by the company Docker, Inc</a:t>
            </a:r>
            <a:r>
              <a:rPr lang="en-IN" sz="3200" dirty="0" smtClean="0">
                <a:hlinkClick r:id="rId2" tooltip="Docker, Inc."/>
              </a:rPr>
              <a:t>.</a:t>
            </a:r>
            <a:endParaRPr lang="en-IN" sz="3200" dirty="0" smtClean="0"/>
          </a:p>
          <a:p>
            <a:r>
              <a:rPr lang="en-IN" sz="3200" dirty="0"/>
              <a:t>Docker provides an additional layer of abstraction and automation of operating-system-level virtualization on Windows and Linux.</a:t>
            </a:r>
          </a:p>
        </p:txBody>
      </p:sp>
      <p:pic>
        <p:nvPicPr>
          <p:cNvPr id="10242" name="Picture 2" descr="Docker (container engine) logo.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3021" y="5865203"/>
            <a:ext cx="238125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6163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dirty="0" smtClean="0"/>
              <a:t>Docker vs VM</a:t>
            </a:r>
            <a:endParaRPr lang="en-IN" dirty="0"/>
          </a:p>
        </p:txBody>
      </p:sp>
      <p:sp>
        <p:nvSpPr>
          <p:cNvPr id="3" name="Content Placeholder 2"/>
          <p:cNvSpPr>
            <a:spLocks noGrp="1"/>
          </p:cNvSpPr>
          <p:nvPr>
            <p:ph idx="4294967295"/>
          </p:nvPr>
        </p:nvSpPr>
        <p:spPr>
          <a:xfrm>
            <a:off x="3134460" y="1619534"/>
            <a:ext cx="8770937" cy="3651250"/>
          </a:xfrm>
        </p:spPr>
        <p:txBody>
          <a:bodyPr>
            <a:noAutofit/>
          </a:bodyPr>
          <a:lstStyle/>
          <a:p>
            <a:r>
              <a:rPr lang="en-IN" sz="3200" dirty="0"/>
              <a:t>In a way, Docker is a bit like a virtual machine. </a:t>
            </a:r>
            <a:endParaRPr lang="en-IN" sz="3200" dirty="0" smtClean="0"/>
          </a:p>
          <a:p>
            <a:r>
              <a:rPr lang="en-IN" sz="3200" dirty="0" smtClean="0"/>
              <a:t>But </a:t>
            </a:r>
            <a:r>
              <a:rPr lang="en-IN" sz="3200" dirty="0"/>
              <a:t>unlike a virtual machine, rather than creating a whole virtual operating system, Docker allows applications to use the same Linux kernel as the system that they're running </a:t>
            </a:r>
            <a:r>
              <a:rPr lang="en-IN" sz="3200" dirty="0" smtClean="0"/>
              <a:t>on</a:t>
            </a:r>
          </a:p>
          <a:p>
            <a:r>
              <a:rPr lang="en-IN" sz="3200" dirty="0" smtClean="0"/>
              <a:t>Only </a:t>
            </a:r>
            <a:r>
              <a:rPr lang="en-IN" sz="3200" dirty="0"/>
              <a:t>requires applications be shipped with things not already running on the host computer. </a:t>
            </a:r>
            <a:endParaRPr lang="en-IN" sz="3200" dirty="0" smtClean="0"/>
          </a:p>
          <a:p>
            <a:r>
              <a:rPr lang="en-IN" sz="3200" dirty="0" smtClean="0"/>
              <a:t>This </a:t>
            </a:r>
            <a:r>
              <a:rPr lang="en-IN" sz="3200" dirty="0"/>
              <a:t>gives a significant performance boost and reduces the size of the application.</a:t>
            </a:r>
          </a:p>
        </p:txBody>
      </p:sp>
    </p:spTree>
    <p:extLst>
      <p:ext uri="{BB962C8B-B14F-4D97-AF65-F5344CB8AC3E}">
        <p14:creationId xmlns:p14="http://schemas.microsoft.com/office/powerpoint/2010/main" val="35618801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Virtual machine stack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0113" y="416026"/>
            <a:ext cx="6824781" cy="613347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104828" y="691175"/>
            <a:ext cx="4153274" cy="1560716"/>
          </a:xfrm>
        </p:spPr>
        <p:txBody>
          <a:bodyPr/>
          <a:lstStyle/>
          <a:p>
            <a:r>
              <a:rPr lang="en-IN" dirty="0" smtClean="0"/>
              <a:t>VM</a:t>
            </a:r>
            <a:endParaRPr lang="en-IN" dirty="0"/>
          </a:p>
        </p:txBody>
      </p:sp>
    </p:spTree>
    <p:extLst>
      <p:ext uri="{BB962C8B-B14F-4D97-AF65-F5344CB8AC3E}">
        <p14:creationId xmlns:p14="http://schemas.microsoft.com/office/powerpoint/2010/main" val="17146416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4828" y="691175"/>
            <a:ext cx="4153274" cy="1560716"/>
          </a:xfrm>
        </p:spPr>
        <p:txBody>
          <a:bodyPr/>
          <a:lstStyle/>
          <a:p>
            <a:r>
              <a:rPr lang="en-IN" dirty="0" smtClean="0"/>
              <a:t>Container</a:t>
            </a:r>
            <a:endParaRPr lang="en-IN" dirty="0"/>
          </a:p>
        </p:txBody>
      </p:sp>
      <p:pic>
        <p:nvPicPr>
          <p:cNvPr id="15362" name="Picture 2" descr="Container stack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3451" y="0"/>
            <a:ext cx="914854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8746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t>Who is Docker for?</a:t>
            </a:r>
            <a:br>
              <a:rPr lang="en-IN" b="1" dirty="0"/>
            </a:br>
            <a:endParaRPr lang="en-IN" dirty="0"/>
          </a:p>
        </p:txBody>
      </p:sp>
      <p:sp>
        <p:nvSpPr>
          <p:cNvPr id="5" name="Content Placeholder 4"/>
          <p:cNvSpPr>
            <a:spLocks noGrp="1"/>
          </p:cNvSpPr>
          <p:nvPr>
            <p:ph idx="1"/>
          </p:nvPr>
        </p:nvSpPr>
        <p:spPr/>
        <p:txBody>
          <a:bodyPr>
            <a:normAutofit/>
          </a:bodyPr>
          <a:lstStyle/>
          <a:p>
            <a:r>
              <a:rPr lang="en-IN" sz="3200" dirty="0"/>
              <a:t>Docker is a tool that is designed to benefit both developers and system administrators, making it a part of many DevOps (developers + operations) toolchains. </a:t>
            </a:r>
          </a:p>
          <a:p>
            <a:endParaRPr lang="en-IN" sz="3200" dirty="0"/>
          </a:p>
        </p:txBody>
      </p:sp>
    </p:spTree>
    <p:extLst>
      <p:ext uri="{BB962C8B-B14F-4D97-AF65-F5344CB8AC3E}">
        <p14:creationId xmlns:p14="http://schemas.microsoft.com/office/powerpoint/2010/main" val="25515443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t>Who is Docker for?</a:t>
            </a:r>
            <a:br>
              <a:rPr lang="en-IN" b="1" dirty="0"/>
            </a:br>
            <a:endParaRPr lang="en-IN" dirty="0"/>
          </a:p>
        </p:txBody>
      </p:sp>
      <p:sp>
        <p:nvSpPr>
          <p:cNvPr id="5" name="Content Placeholder 4"/>
          <p:cNvSpPr>
            <a:spLocks noGrp="1"/>
          </p:cNvSpPr>
          <p:nvPr>
            <p:ph idx="1"/>
          </p:nvPr>
        </p:nvSpPr>
        <p:spPr/>
        <p:txBody>
          <a:bodyPr>
            <a:normAutofit fontScale="92500"/>
          </a:bodyPr>
          <a:lstStyle/>
          <a:p>
            <a:r>
              <a:rPr lang="en-IN" sz="3200" dirty="0"/>
              <a:t>For developers, it means that they can focus on writing code without worrying about the system that it will ultimately be running on</a:t>
            </a:r>
            <a:r>
              <a:rPr lang="en-IN" sz="3200" dirty="0" smtClean="0"/>
              <a:t>.</a:t>
            </a:r>
          </a:p>
          <a:p>
            <a:r>
              <a:rPr lang="en-IN" sz="3200" dirty="0" smtClean="0"/>
              <a:t> </a:t>
            </a:r>
            <a:r>
              <a:rPr lang="en-IN" sz="3200" dirty="0"/>
              <a:t>It also allows them to get a head start by using one of thousands of programs already designed to run in a Docker container as a part of their application. </a:t>
            </a:r>
          </a:p>
        </p:txBody>
      </p:sp>
    </p:spTree>
    <p:extLst>
      <p:ext uri="{BB962C8B-B14F-4D97-AF65-F5344CB8AC3E}">
        <p14:creationId xmlns:p14="http://schemas.microsoft.com/office/powerpoint/2010/main" val="2799135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t>Who is Docker for?</a:t>
            </a:r>
            <a:br>
              <a:rPr lang="en-IN" b="1" dirty="0"/>
            </a:br>
            <a:endParaRPr lang="en-IN" dirty="0"/>
          </a:p>
        </p:txBody>
      </p:sp>
      <p:sp>
        <p:nvSpPr>
          <p:cNvPr id="5" name="Content Placeholder 4"/>
          <p:cNvSpPr>
            <a:spLocks noGrp="1"/>
          </p:cNvSpPr>
          <p:nvPr>
            <p:ph idx="1"/>
          </p:nvPr>
        </p:nvSpPr>
        <p:spPr/>
        <p:txBody>
          <a:bodyPr>
            <a:normAutofit/>
          </a:bodyPr>
          <a:lstStyle/>
          <a:p>
            <a:r>
              <a:rPr lang="en-IN" sz="3200" dirty="0"/>
              <a:t>For operations staff, Docker gives flexibility and potentially reduces the number of systems needed because of its small footprint and lower overhead.</a:t>
            </a:r>
          </a:p>
        </p:txBody>
      </p:sp>
    </p:spTree>
    <p:extLst>
      <p:ext uri="{BB962C8B-B14F-4D97-AF65-F5344CB8AC3E}">
        <p14:creationId xmlns:p14="http://schemas.microsoft.com/office/powerpoint/2010/main" val="41831401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Docker Engine Components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8393" y="928069"/>
            <a:ext cx="6871634" cy="5377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933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Three Aspects of </a:t>
            </a:r>
            <a:r>
              <a:rPr lang="en-IN" dirty="0" err="1" smtClean="0"/>
              <a:t>microservices</a:t>
            </a:r>
            <a:endParaRPr lang="en-IN" dirty="0"/>
          </a:p>
        </p:txBody>
      </p:sp>
      <p:pic>
        <p:nvPicPr>
          <p:cNvPr id="7" name="Picture 6"/>
          <p:cNvPicPr>
            <a:picLocks noChangeAspect="1"/>
          </p:cNvPicPr>
          <p:nvPr/>
        </p:nvPicPr>
        <p:blipFill>
          <a:blip r:embed="rId2"/>
          <a:stretch>
            <a:fillRect/>
          </a:stretch>
        </p:blipFill>
        <p:spPr>
          <a:xfrm>
            <a:off x="2593349" y="2330006"/>
            <a:ext cx="9451272" cy="3863016"/>
          </a:xfrm>
          <a:prstGeom prst="rect">
            <a:avLst/>
          </a:prstGeom>
        </p:spPr>
      </p:pic>
    </p:spTree>
    <p:extLst>
      <p:ext uri="{BB962C8B-B14F-4D97-AF65-F5344CB8AC3E}">
        <p14:creationId xmlns:p14="http://schemas.microsoft.com/office/powerpoint/2010/main" val="21005980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i="1" dirty="0">
                <a:solidFill>
                  <a:srgbClr val="254356"/>
                </a:solidFill>
                <a:latin typeface="Open Sans"/>
              </a:rPr>
              <a:t>Docker Engine</a:t>
            </a:r>
            <a:endParaRPr lang="en-IN" dirty="0"/>
          </a:p>
        </p:txBody>
      </p:sp>
      <p:sp>
        <p:nvSpPr>
          <p:cNvPr id="4" name="Rectangle 1"/>
          <p:cNvSpPr>
            <a:spLocks noGrp="1" noChangeArrowheads="1"/>
          </p:cNvSpPr>
          <p:nvPr>
            <p:ph idx="1"/>
          </p:nvPr>
        </p:nvSpPr>
        <p:spPr bwMode="auto">
          <a:xfrm>
            <a:off x="2430220" y="2233125"/>
            <a:ext cx="9761780" cy="41472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smtClean="0">
                <a:ln>
                  <a:noFill/>
                </a:ln>
                <a:solidFill>
                  <a:srgbClr val="254356"/>
                </a:solidFill>
                <a:effectLst/>
                <a:latin typeface="Open Sans"/>
              </a:rPr>
              <a:t>Docker Engine</a:t>
            </a:r>
            <a:r>
              <a:rPr kumimoji="0" lang="en-US" altLang="en-US" sz="2800" b="0" i="0" u="none" strike="noStrike" cap="none" normalizeH="0" baseline="0" dirty="0" smtClean="0">
                <a:ln>
                  <a:noFill/>
                </a:ln>
                <a:solidFill>
                  <a:srgbClr val="254356"/>
                </a:solidFill>
                <a:effectLst/>
                <a:latin typeface="Open Sans"/>
              </a:rPr>
              <a:t> is a client-server application with these major components:</a:t>
            </a:r>
            <a:endParaRPr kumimoji="0" lang="en-US" alt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rgbClr val="254356"/>
                </a:solidFill>
                <a:effectLst/>
                <a:latin typeface="Open Sans"/>
              </a:rPr>
              <a:t>A server which is a type of long-running program called a daemon process (the </a:t>
            </a:r>
            <a:r>
              <a:rPr kumimoji="0" lang="en-US" altLang="en-US" sz="2800" b="0" i="0" u="none" strike="noStrike" cap="none" normalizeH="0" baseline="0" dirty="0" err="1" smtClean="0">
                <a:ln>
                  <a:noFill/>
                </a:ln>
                <a:solidFill>
                  <a:srgbClr val="0C5176"/>
                </a:solidFill>
                <a:effectLst/>
                <a:latin typeface="Menlo"/>
              </a:rPr>
              <a:t>dockerd</a:t>
            </a:r>
            <a:r>
              <a:rPr kumimoji="0" lang="en-US" altLang="en-US" sz="2800" b="0" i="0" u="none" strike="noStrike" cap="none" normalizeH="0" baseline="0" dirty="0" err="1" smtClean="0">
                <a:ln>
                  <a:noFill/>
                </a:ln>
                <a:solidFill>
                  <a:srgbClr val="254356"/>
                </a:solidFill>
                <a:effectLst/>
                <a:latin typeface="Open Sans"/>
              </a:rPr>
              <a:t>command</a:t>
            </a:r>
            <a:r>
              <a:rPr kumimoji="0" lang="en-US" altLang="en-US" sz="2800" b="0" i="0" u="none" strike="noStrike" cap="none" normalizeH="0" baseline="0" dirty="0" smtClean="0">
                <a:ln>
                  <a:noFill/>
                </a:ln>
                <a:solidFill>
                  <a:srgbClr val="254356"/>
                </a:solidFill>
                <a:effectLst/>
                <a:latin typeface="Open Sans"/>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smtClean="0">
              <a:ln>
                <a:noFill/>
              </a:ln>
              <a:solidFill>
                <a:srgbClr val="254356"/>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rgbClr val="254356"/>
                </a:solidFill>
                <a:effectLst/>
                <a:latin typeface="Open Sans"/>
              </a:rPr>
              <a:t>A REST API which specifies interfaces that programs can use to talk to the daemon and instruct it what to do.</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smtClean="0">
              <a:ln>
                <a:noFill/>
              </a:ln>
              <a:solidFill>
                <a:srgbClr val="254356"/>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rgbClr val="254356"/>
                </a:solidFill>
                <a:effectLst/>
                <a:latin typeface="Open Sans"/>
              </a:rPr>
              <a:t>A command line interface (CLI) client (the </a:t>
            </a:r>
            <a:r>
              <a:rPr kumimoji="0" lang="en-US" altLang="en-US" sz="2800" b="0" i="0" u="none" strike="noStrike" cap="none" normalizeH="0" baseline="0" dirty="0" err="1" smtClean="0">
                <a:ln>
                  <a:noFill/>
                </a:ln>
                <a:solidFill>
                  <a:srgbClr val="0C5176"/>
                </a:solidFill>
                <a:effectLst/>
                <a:latin typeface="Menlo"/>
              </a:rPr>
              <a:t>docker</a:t>
            </a:r>
            <a:r>
              <a:rPr kumimoji="0" lang="en-US" altLang="en-US" sz="2800" b="0" i="0" u="none" strike="noStrike" cap="none" normalizeH="0" baseline="0" dirty="0" smtClean="0">
                <a:ln>
                  <a:noFill/>
                </a:ln>
                <a:solidFill>
                  <a:srgbClr val="254356"/>
                </a:solidFill>
                <a:effectLst/>
                <a:latin typeface="Open Sans"/>
              </a:rPr>
              <a:t> command).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98239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dirty="0"/>
              <a:t>Docker architecture</a:t>
            </a:r>
            <a:br>
              <a:rPr lang="en-IN" dirty="0"/>
            </a:br>
            <a:endParaRPr lang="en-IN" dirty="0"/>
          </a:p>
        </p:txBody>
      </p:sp>
      <p:sp>
        <p:nvSpPr>
          <p:cNvPr id="4" name="AutoShape 2" descr="Docker Architecture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Docker Architecture Diagra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Docker Architecture Diagram"/>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2"/>
          <a:stretch>
            <a:fillRect/>
          </a:stretch>
        </p:blipFill>
        <p:spPr>
          <a:xfrm>
            <a:off x="2581275" y="1738028"/>
            <a:ext cx="9610725" cy="5019675"/>
          </a:xfrm>
          <a:prstGeom prst="rect">
            <a:avLst/>
          </a:prstGeom>
        </p:spPr>
      </p:pic>
    </p:spTree>
    <p:extLst>
      <p:ext uri="{BB962C8B-B14F-4D97-AF65-F5344CB8AC3E}">
        <p14:creationId xmlns:p14="http://schemas.microsoft.com/office/powerpoint/2010/main" val="40567797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 Hub</a:t>
            </a:r>
            <a:endParaRPr lang="en-IN" dirty="0"/>
          </a:p>
        </p:txBody>
      </p:sp>
      <p:pic>
        <p:nvPicPr>
          <p:cNvPr id="3" name="Picture 2"/>
          <p:cNvPicPr>
            <a:picLocks noChangeAspect="1"/>
          </p:cNvPicPr>
          <p:nvPr/>
        </p:nvPicPr>
        <p:blipFill>
          <a:blip r:embed="rId2"/>
          <a:stretch>
            <a:fillRect/>
          </a:stretch>
        </p:blipFill>
        <p:spPr>
          <a:xfrm>
            <a:off x="2430812" y="1337240"/>
            <a:ext cx="9776346" cy="5520760"/>
          </a:xfrm>
          <a:prstGeom prst="rect">
            <a:avLst/>
          </a:prstGeom>
        </p:spPr>
      </p:pic>
    </p:spTree>
    <p:extLst>
      <p:ext uri="{BB962C8B-B14F-4D97-AF65-F5344CB8AC3E}">
        <p14:creationId xmlns:p14="http://schemas.microsoft.com/office/powerpoint/2010/main" val="6423677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 Swarm</a:t>
            </a:r>
            <a:endParaRPr lang="en-IN" dirty="0"/>
          </a:p>
        </p:txBody>
      </p:sp>
      <p:pic>
        <p:nvPicPr>
          <p:cNvPr id="3074" name="Picture 2" descr="Docker Swa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8317" y="2129061"/>
            <a:ext cx="8625954" cy="5103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8158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Docker Swarm</a:t>
            </a:r>
            <a:endParaRPr lang="en-IN" dirty="0"/>
          </a:p>
        </p:txBody>
      </p:sp>
      <p:sp>
        <p:nvSpPr>
          <p:cNvPr id="4" name="Content Placeholder 3"/>
          <p:cNvSpPr>
            <a:spLocks noGrp="1"/>
          </p:cNvSpPr>
          <p:nvPr>
            <p:ph idx="1"/>
          </p:nvPr>
        </p:nvSpPr>
        <p:spPr/>
        <p:txBody>
          <a:bodyPr/>
          <a:lstStyle/>
          <a:p>
            <a:r>
              <a:rPr lang="en-IN" b="1" dirty="0"/>
              <a:t>Cluster management integrated with Docker </a:t>
            </a:r>
            <a:r>
              <a:rPr lang="en-IN" b="1" dirty="0" smtClean="0"/>
              <a:t>Engine</a:t>
            </a:r>
            <a:endParaRPr lang="en-IN" b="1" dirty="0"/>
          </a:p>
          <a:p>
            <a:r>
              <a:rPr lang="en-IN" b="1" dirty="0"/>
              <a:t>Decentralized </a:t>
            </a:r>
            <a:r>
              <a:rPr lang="en-IN" b="1" dirty="0" smtClean="0"/>
              <a:t>design</a:t>
            </a:r>
          </a:p>
          <a:p>
            <a:r>
              <a:rPr lang="en-IN" b="1" dirty="0"/>
              <a:t>Multi-host </a:t>
            </a:r>
            <a:r>
              <a:rPr lang="en-IN" b="1" dirty="0" smtClean="0"/>
              <a:t>networking</a:t>
            </a:r>
          </a:p>
          <a:p>
            <a:r>
              <a:rPr lang="en-IN" b="1" dirty="0"/>
              <a:t>Service discovery</a:t>
            </a:r>
            <a:endParaRPr lang="en-IN" dirty="0"/>
          </a:p>
        </p:txBody>
      </p:sp>
    </p:spTree>
    <p:extLst>
      <p:ext uri="{BB962C8B-B14F-4D97-AF65-F5344CB8AC3E}">
        <p14:creationId xmlns:p14="http://schemas.microsoft.com/office/powerpoint/2010/main" val="31856991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Communication Patterns</a:t>
            </a:r>
            <a:endParaRPr lang="en-IN" dirty="0"/>
          </a:p>
        </p:txBody>
      </p:sp>
      <p:sp>
        <p:nvSpPr>
          <p:cNvPr id="3" name="Content Placeholder 2"/>
          <p:cNvSpPr>
            <a:spLocks noGrp="1"/>
          </p:cNvSpPr>
          <p:nvPr>
            <p:ph idx="1"/>
          </p:nvPr>
        </p:nvSpPr>
        <p:spPr/>
        <p:txBody>
          <a:bodyPr>
            <a:normAutofit/>
          </a:bodyPr>
          <a:lstStyle/>
          <a:p>
            <a:r>
              <a:rPr lang="en-IN" sz="3600" dirty="0" smtClean="0"/>
              <a:t>API Gateway</a:t>
            </a:r>
          </a:p>
          <a:p>
            <a:r>
              <a:rPr lang="en-IN" sz="3600" dirty="0" smtClean="0"/>
              <a:t>Partial Failure</a:t>
            </a:r>
          </a:p>
          <a:p>
            <a:r>
              <a:rPr lang="en-IN" sz="3600" dirty="0" smtClean="0"/>
              <a:t>Circuit Breaker</a:t>
            </a:r>
            <a:endParaRPr lang="en-IN" sz="3600" dirty="0"/>
          </a:p>
        </p:txBody>
      </p:sp>
    </p:spTree>
    <p:extLst>
      <p:ext uri="{BB962C8B-B14F-4D97-AF65-F5344CB8AC3E}">
        <p14:creationId xmlns:p14="http://schemas.microsoft.com/office/powerpoint/2010/main" val="24963735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dirty="0" smtClean="0"/>
              <a:t>API Gateway</a:t>
            </a:r>
            <a:endParaRPr lang="en-IN" dirty="0"/>
          </a:p>
        </p:txBody>
      </p:sp>
      <p:pic>
        <p:nvPicPr>
          <p:cNvPr id="1026" name="Picture 2" descr="http://microservices.io/i/apigatewa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1063" y="1348581"/>
            <a:ext cx="7341615" cy="5409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4298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dirty="0" smtClean="0"/>
              <a:t>API Gateway</a:t>
            </a:r>
            <a:endParaRPr lang="en-IN" dirty="0"/>
          </a:p>
        </p:txBody>
      </p:sp>
      <p:pic>
        <p:nvPicPr>
          <p:cNvPr id="2050" name="Picture 2" descr="http://microservices.io/i/bff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1062" y="1384643"/>
            <a:ext cx="8479785" cy="5584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6128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dirty="0" smtClean="0"/>
              <a:t>Circuit Breaker Pattern</a:t>
            </a:r>
            <a:endParaRPr lang="en-IN" dirty="0"/>
          </a:p>
        </p:txBody>
      </p:sp>
      <p:sp>
        <p:nvSpPr>
          <p:cNvPr id="3" name="Content Placeholder 2"/>
          <p:cNvSpPr>
            <a:spLocks noGrp="1"/>
          </p:cNvSpPr>
          <p:nvPr>
            <p:ph idx="4294967295"/>
          </p:nvPr>
        </p:nvSpPr>
        <p:spPr>
          <a:xfrm>
            <a:off x="2779618" y="1537648"/>
            <a:ext cx="8875570" cy="5190698"/>
          </a:xfrm>
        </p:spPr>
        <p:txBody>
          <a:bodyPr>
            <a:noAutofit/>
          </a:bodyPr>
          <a:lstStyle/>
          <a:p>
            <a:r>
              <a:rPr lang="en-IN" sz="2800" dirty="0"/>
              <a:t>Apply the Circuit Breaker pattern</a:t>
            </a:r>
          </a:p>
          <a:p>
            <a:r>
              <a:rPr lang="en-IN" sz="2800" dirty="0"/>
              <a:t>Netflix’s </a:t>
            </a:r>
            <a:r>
              <a:rPr lang="en-IN" sz="2800" dirty="0" err="1"/>
              <a:t>Hystrix</a:t>
            </a:r>
            <a:r>
              <a:rPr lang="en-IN" sz="2800" dirty="0"/>
              <a:t> library provides an implementation of the Circuit Breaker pattern: </a:t>
            </a:r>
            <a:endParaRPr lang="en-IN" sz="2800" dirty="0" smtClean="0"/>
          </a:p>
          <a:p>
            <a:r>
              <a:rPr lang="en-IN" sz="2800" dirty="0" smtClean="0"/>
              <a:t>when </a:t>
            </a:r>
            <a:r>
              <a:rPr lang="en-IN" sz="2800" dirty="0"/>
              <a:t>we apply a circuit breaker to a method, </a:t>
            </a:r>
            <a:r>
              <a:rPr lang="en-IN" sz="2800" dirty="0" err="1"/>
              <a:t>Hystrix</a:t>
            </a:r>
            <a:r>
              <a:rPr lang="en-IN" sz="2800" dirty="0"/>
              <a:t> watches for failing calls to that method, and if failures build up to a threshold, </a:t>
            </a:r>
            <a:r>
              <a:rPr lang="en-IN" sz="2800" dirty="0" err="1"/>
              <a:t>Hystrix</a:t>
            </a:r>
            <a:r>
              <a:rPr lang="en-IN" sz="2800" dirty="0"/>
              <a:t> opens the circuit so that subsequent calls automatically fail. </a:t>
            </a:r>
            <a:endParaRPr lang="en-IN" sz="2800" dirty="0" smtClean="0"/>
          </a:p>
          <a:p>
            <a:r>
              <a:rPr lang="en-IN" sz="2800" dirty="0" smtClean="0"/>
              <a:t>While </a:t>
            </a:r>
            <a:r>
              <a:rPr lang="en-IN" sz="2800" dirty="0"/>
              <a:t>the circuit is open, </a:t>
            </a:r>
            <a:r>
              <a:rPr lang="en-IN" sz="2800" dirty="0" err="1"/>
              <a:t>Hystrix</a:t>
            </a:r>
            <a:r>
              <a:rPr lang="en-IN" sz="2800" dirty="0"/>
              <a:t> redirects calls to the method, and they’re passed on to our specified </a:t>
            </a:r>
            <a:r>
              <a:rPr lang="en-IN" sz="2800" dirty="0" err="1"/>
              <a:t>fallback</a:t>
            </a:r>
            <a:r>
              <a:rPr lang="en-IN" sz="2800" dirty="0"/>
              <a:t> method.</a:t>
            </a:r>
          </a:p>
          <a:p>
            <a:endParaRPr lang="en-IN" sz="2800" dirty="0"/>
          </a:p>
        </p:txBody>
      </p:sp>
    </p:spTree>
    <p:extLst>
      <p:ext uri="{BB962C8B-B14F-4D97-AF65-F5344CB8AC3E}">
        <p14:creationId xmlns:p14="http://schemas.microsoft.com/office/powerpoint/2010/main" val="1056843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dirty="0" smtClean="0"/>
              <a:t>Event Driven Architecture</a:t>
            </a:r>
            <a:endParaRPr lang="en-IN" dirty="0"/>
          </a:p>
        </p:txBody>
      </p:sp>
    </p:spTree>
    <p:extLst>
      <p:ext uri="{BB962C8B-B14F-4D97-AF65-F5344CB8AC3E}">
        <p14:creationId xmlns:p14="http://schemas.microsoft.com/office/powerpoint/2010/main" val="3480399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Technical</a:t>
            </a:r>
            <a:endParaRPr lang="en-IN" dirty="0"/>
          </a:p>
        </p:txBody>
      </p:sp>
      <p:pic>
        <p:nvPicPr>
          <p:cNvPr id="2" name="Picture 1"/>
          <p:cNvPicPr>
            <a:picLocks noChangeAspect="1"/>
          </p:cNvPicPr>
          <p:nvPr/>
        </p:nvPicPr>
        <p:blipFill>
          <a:blip r:embed="rId2"/>
          <a:stretch>
            <a:fillRect/>
          </a:stretch>
        </p:blipFill>
        <p:spPr>
          <a:xfrm>
            <a:off x="2933700" y="2429443"/>
            <a:ext cx="9234001" cy="3636844"/>
          </a:xfrm>
          <a:prstGeom prst="rect">
            <a:avLst/>
          </a:prstGeom>
        </p:spPr>
      </p:pic>
    </p:spTree>
    <p:extLst>
      <p:ext uri="{BB962C8B-B14F-4D97-AF65-F5344CB8AC3E}">
        <p14:creationId xmlns:p14="http://schemas.microsoft.com/office/powerpoint/2010/main" val="3129307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42197" y="54591"/>
            <a:ext cx="10349553" cy="1929216"/>
          </a:xfrm>
        </p:spPr>
        <p:txBody>
          <a:bodyPr>
            <a:normAutofit/>
          </a:bodyPr>
          <a:lstStyle/>
          <a:p>
            <a:r>
              <a:rPr lang="en-IN" dirty="0" smtClean="0"/>
              <a:t>CQRS(Command Query Responsibility Segregation) and Micro services</a:t>
            </a:r>
            <a:endParaRPr lang="en-IN" dirty="0"/>
          </a:p>
        </p:txBody>
      </p:sp>
      <p:pic>
        <p:nvPicPr>
          <p:cNvPr id="1028" name="Picture 4" descr="CQRS microservice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8801" y="1473957"/>
            <a:ext cx="9176686" cy="5008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8561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q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0847" y="1264451"/>
            <a:ext cx="7500819" cy="49196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933699" y="163773"/>
            <a:ext cx="8770571" cy="832514"/>
          </a:xfrm>
        </p:spPr>
        <p:txBody>
          <a:bodyPr/>
          <a:lstStyle/>
          <a:p>
            <a:pPr algn="ctr"/>
            <a:r>
              <a:rPr lang="en-IN" dirty="0" smtClean="0"/>
              <a:t>CQRS and Event Sourcing</a:t>
            </a:r>
            <a:endParaRPr lang="en-IN" dirty="0"/>
          </a:p>
        </p:txBody>
      </p:sp>
    </p:spTree>
    <p:extLst>
      <p:ext uri="{BB962C8B-B14F-4D97-AF65-F5344CB8AC3E}">
        <p14:creationId xmlns:p14="http://schemas.microsoft.com/office/powerpoint/2010/main" val="26196406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Microservices</a:t>
            </a:r>
            <a:r>
              <a:rPr lang="en-IN" dirty="0" smtClean="0"/>
              <a:t> Security</a:t>
            </a:r>
            <a:endParaRPr lang="en-IN" dirty="0"/>
          </a:p>
        </p:txBody>
      </p:sp>
      <p:sp>
        <p:nvSpPr>
          <p:cNvPr id="3" name="Content Placeholder 2"/>
          <p:cNvSpPr>
            <a:spLocks noGrp="1"/>
          </p:cNvSpPr>
          <p:nvPr>
            <p:ph idx="1"/>
          </p:nvPr>
        </p:nvSpPr>
        <p:spPr/>
        <p:txBody>
          <a:bodyPr>
            <a:normAutofit/>
          </a:bodyPr>
          <a:lstStyle/>
          <a:p>
            <a:pPr marL="0" indent="0">
              <a:buNone/>
            </a:pPr>
            <a:r>
              <a:rPr lang="en-IN" sz="2800" dirty="0" err="1"/>
              <a:t>Kerckhoff’s</a:t>
            </a:r>
            <a:r>
              <a:rPr lang="en-IN" sz="2800" dirty="0"/>
              <a:t> Principle</a:t>
            </a:r>
          </a:p>
          <a:p>
            <a:endParaRPr lang="en-IN" sz="2800" dirty="0" smtClean="0"/>
          </a:p>
          <a:p>
            <a:r>
              <a:rPr lang="en-IN" sz="2800" dirty="0" smtClean="0"/>
              <a:t>Stated </a:t>
            </a:r>
            <a:r>
              <a:rPr lang="en-IN" sz="2800" dirty="0"/>
              <a:t>simply, the security of a cryptosystem should depend solely on the secrecy of the key. a cryptosystem should be secure even if everything about the system, except the key, is public knowledge.</a:t>
            </a:r>
          </a:p>
        </p:txBody>
      </p:sp>
    </p:spTree>
    <p:extLst>
      <p:ext uri="{BB962C8B-B14F-4D97-AF65-F5344CB8AC3E}">
        <p14:creationId xmlns:p14="http://schemas.microsoft.com/office/powerpoint/2010/main" val="37902234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Microservices</a:t>
            </a:r>
            <a:r>
              <a:rPr lang="en-IN" dirty="0" smtClean="0"/>
              <a:t> Security</a:t>
            </a:r>
            <a:endParaRPr lang="en-IN" dirty="0"/>
          </a:p>
        </p:txBody>
      </p:sp>
      <p:sp>
        <p:nvSpPr>
          <p:cNvPr id="3" name="Content Placeholder 2"/>
          <p:cNvSpPr>
            <a:spLocks noGrp="1"/>
          </p:cNvSpPr>
          <p:nvPr>
            <p:ph idx="1"/>
          </p:nvPr>
        </p:nvSpPr>
        <p:spPr/>
        <p:txBody>
          <a:bodyPr>
            <a:normAutofit/>
          </a:bodyPr>
          <a:lstStyle/>
          <a:p>
            <a:pPr marL="0" indent="0">
              <a:buNone/>
            </a:pPr>
            <a:r>
              <a:rPr lang="en-IN" sz="2800" dirty="0"/>
              <a:t>Claude Shannon</a:t>
            </a:r>
            <a:r>
              <a:rPr lang="en-IN" sz="2800" dirty="0" smtClean="0"/>
              <a:t> </a:t>
            </a:r>
            <a:r>
              <a:rPr lang="en-IN" sz="2800" dirty="0"/>
              <a:t>Principle</a:t>
            </a:r>
          </a:p>
          <a:p>
            <a:endParaRPr lang="en-IN" sz="2800" dirty="0" smtClean="0"/>
          </a:p>
          <a:p>
            <a:r>
              <a:rPr lang="en-IN" sz="2800" dirty="0" smtClean="0"/>
              <a:t>The </a:t>
            </a:r>
            <a:r>
              <a:rPr lang="en-IN" sz="2800" dirty="0"/>
              <a:t>enemy knows the system</a:t>
            </a:r>
            <a:r>
              <a:rPr lang="en-IN" sz="2800" dirty="0" smtClean="0"/>
              <a:t>.</a:t>
            </a:r>
            <a:endParaRPr lang="en-IN" sz="2800" dirty="0"/>
          </a:p>
        </p:txBody>
      </p:sp>
    </p:spTree>
    <p:extLst>
      <p:ext uri="{BB962C8B-B14F-4D97-AF65-F5344CB8AC3E}">
        <p14:creationId xmlns:p14="http://schemas.microsoft.com/office/powerpoint/2010/main" val="35418453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Security through obscurity</a:t>
            </a:r>
            <a:br>
              <a:rPr lang="en-IN" dirty="0"/>
            </a:br>
            <a:endParaRPr lang="en-IN" dirty="0"/>
          </a:p>
        </p:txBody>
      </p:sp>
      <p:sp>
        <p:nvSpPr>
          <p:cNvPr id="3" name="Content Placeholder 2"/>
          <p:cNvSpPr>
            <a:spLocks noGrp="1"/>
          </p:cNvSpPr>
          <p:nvPr>
            <p:ph idx="1"/>
          </p:nvPr>
        </p:nvSpPr>
        <p:spPr>
          <a:xfrm>
            <a:off x="2933700" y="2438400"/>
            <a:ext cx="8770571" cy="4085230"/>
          </a:xfrm>
        </p:spPr>
        <p:txBody>
          <a:bodyPr>
            <a:noAutofit/>
          </a:bodyPr>
          <a:lstStyle/>
          <a:p>
            <a:r>
              <a:rPr lang="en-IN" sz="2800" dirty="0"/>
              <a:t>An example of security </a:t>
            </a:r>
            <a:r>
              <a:rPr lang="en-IN" sz="2800" b="1" dirty="0"/>
              <a:t>by</a:t>
            </a:r>
            <a:r>
              <a:rPr lang="en-IN" sz="2800" dirty="0"/>
              <a:t> obscurity is when someone has an expensive house outfitted with the latest alarm system, but they keep the key and alarm code in the planter box next to the front door. </a:t>
            </a:r>
            <a:endParaRPr lang="en-IN" sz="2800" dirty="0" smtClean="0"/>
          </a:p>
          <a:p>
            <a:r>
              <a:rPr lang="en-IN" sz="2800" dirty="0" smtClean="0"/>
              <a:t>This </a:t>
            </a:r>
            <a:r>
              <a:rPr lang="en-IN" sz="2800" dirty="0"/>
              <a:t>is security </a:t>
            </a:r>
            <a:r>
              <a:rPr lang="en-IN" sz="2800" i="1" dirty="0"/>
              <a:t>by</a:t>
            </a:r>
            <a:r>
              <a:rPr lang="en-IN" sz="2800" dirty="0"/>
              <a:t> obscurity because if anyone knows the secret, i.e. that the key and code are stored in the planter, then the security of the entire system is compromised.</a:t>
            </a:r>
          </a:p>
        </p:txBody>
      </p:sp>
    </p:spTree>
    <p:extLst>
      <p:ext uri="{BB962C8B-B14F-4D97-AF65-F5344CB8AC3E}">
        <p14:creationId xmlns:p14="http://schemas.microsoft.com/office/powerpoint/2010/main" val="1414898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General Security Considerations</a:t>
            </a:r>
            <a:br>
              <a:rPr lang="en-IN" dirty="0"/>
            </a:br>
            <a:endParaRPr lang="en-IN" dirty="0"/>
          </a:p>
        </p:txBody>
      </p:sp>
      <p:sp>
        <p:nvSpPr>
          <p:cNvPr id="3" name="Content Placeholder 2"/>
          <p:cNvSpPr>
            <a:spLocks noGrp="1"/>
          </p:cNvSpPr>
          <p:nvPr>
            <p:ph idx="1"/>
          </p:nvPr>
        </p:nvSpPr>
        <p:spPr>
          <a:xfrm>
            <a:off x="2933700" y="2438399"/>
            <a:ext cx="8770571" cy="4126173"/>
          </a:xfrm>
        </p:spPr>
        <p:txBody>
          <a:bodyPr>
            <a:noAutofit/>
          </a:bodyPr>
          <a:lstStyle/>
          <a:p>
            <a:pPr fontAlgn="base"/>
            <a:r>
              <a:rPr lang="en-IN" sz="2400" dirty="0"/>
              <a:t>Are you just protecting your system at the Internet boundary? </a:t>
            </a:r>
          </a:p>
          <a:p>
            <a:pPr fontAlgn="base"/>
            <a:r>
              <a:rPr lang="en-IN" sz="2400" dirty="0"/>
              <a:t>What protections do you have in place if an intruder gets inside your core network? </a:t>
            </a:r>
          </a:p>
          <a:p>
            <a:pPr fontAlgn="base"/>
            <a:r>
              <a:rPr lang="en-IN" sz="2400" dirty="0"/>
              <a:t>How easily could someone inside your network get access to the traffic between your services? </a:t>
            </a:r>
          </a:p>
          <a:p>
            <a:r>
              <a:rPr lang="en-IN" sz="2400" dirty="0"/>
              <a:t>Do your services trust each other too much</a:t>
            </a:r>
            <a:r>
              <a:rPr lang="en-IN" sz="2400" dirty="0" smtClean="0"/>
              <a:t>?</a:t>
            </a:r>
          </a:p>
          <a:p>
            <a:r>
              <a:rPr lang="en-IN" sz="2400" dirty="0"/>
              <a:t>When your service is called, does it require the calling software to authenticate itself, or does it let anything connect?</a:t>
            </a:r>
          </a:p>
        </p:txBody>
      </p:sp>
    </p:spTree>
    <p:extLst>
      <p:ext uri="{BB962C8B-B14F-4D97-AF65-F5344CB8AC3E}">
        <p14:creationId xmlns:p14="http://schemas.microsoft.com/office/powerpoint/2010/main" val="30899951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General Security Considerations</a:t>
            </a:r>
            <a:br>
              <a:rPr lang="en-IN" dirty="0"/>
            </a:br>
            <a:endParaRPr lang="en-IN" dirty="0"/>
          </a:p>
        </p:txBody>
      </p:sp>
      <p:sp>
        <p:nvSpPr>
          <p:cNvPr id="3" name="Content Placeholder 2"/>
          <p:cNvSpPr>
            <a:spLocks noGrp="1"/>
          </p:cNvSpPr>
          <p:nvPr>
            <p:ph idx="1"/>
          </p:nvPr>
        </p:nvSpPr>
        <p:spPr>
          <a:xfrm>
            <a:off x="2933700" y="2438399"/>
            <a:ext cx="8770571" cy="4126173"/>
          </a:xfrm>
        </p:spPr>
        <p:txBody>
          <a:bodyPr>
            <a:noAutofit/>
          </a:bodyPr>
          <a:lstStyle/>
          <a:p>
            <a:pPr fontAlgn="base"/>
            <a:r>
              <a:rPr lang="en-IN" sz="2400" dirty="0"/>
              <a:t>Do your services let their callers access all the APIs that a service offers, or just the ones it needs to fulfil its function</a:t>
            </a:r>
            <a:r>
              <a:rPr lang="en-IN" sz="2400" dirty="0" smtClean="0"/>
              <a:t>?</a:t>
            </a:r>
          </a:p>
          <a:p>
            <a:pPr fontAlgn="base"/>
            <a:r>
              <a:rPr lang="en-IN" sz="2400" dirty="0"/>
              <a:t>Does the identity of the person who originated each call </a:t>
            </a:r>
            <a:r>
              <a:rPr lang="en-IN" sz="2400" i="1" dirty="0"/>
              <a:t>at the client</a:t>
            </a:r>
            <a:r>
              <a:rPr lang="en-IN" sz="2400" dirty="0"/>
              <a:t> get passed into your internal services, or is that lost at the gateway</a:t>
            </a:r>
            <a:r>
              <a:rPr lang="en-IN" sz="2400" dirty="0" smtClean="0"/>
              <a:t>?</a:t>
            </a:r>
          </a:p>
          <a:p>
            <a:pPr fontAlgn="base"/>
            <a:r>
              <a:rPr lang="en-IN" sz="2400" dirty="0"/>
              <a:t>Can your services request any data from each other, or only the data of a user that has given their authority? </a:t>
            </a:r>
          </a:p>
        </p:txBody>
      </p:sp>
    </p:spTree>
    <p:extLst>
      <p:ext uri="{BB962C8B-B14F-4D97-AF65-F5344CB8AC3E}">
        <p14:creationId xmlns:p14="http://schemas.microsoft.com/office/powerpoint/2010/main" val="27243721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General Security Considerations</a:t>
            </a:r>
            <a:br>
              <a:rPr lang="en-IN" dirty="0"/>
            </a:br>
            <a:endParaRPr lang="en-IN" dirty="0"/>
          </a:p>
        </p:txBody>
      </p:sp>
      <p:sp>
        <p:nvSpPr>
          <p:cNvPr id="3" name="Content Placeholder 2"/>
          <p:cNvSpPr>
            <a:spLocks noGrp="1"/>
          </p:cNvSpPr>
          <p:nvPr>
            <p:ph idx="1"/>
          </p:nvPr>
        </p:nvSpPr>
        <p:spPr>
          <a:xfrm>
            <a:off x="2933700" y="2438399"/>
            <a:ext cx="8770571" cy="4126173"/>
          </a:xfrm>
        </p:spPr>
        <p:txBody>
          <a:bodyPr>
            <a:noAutofit/>
          </a:bodyPr>
          <a:lstStyle/>
          <a:p>
            <a:pPr fontAlgn="base"/>
            <a:r>
              <a:rPr lang="en-IN" sz="2400" dirty="0"/>
              <a:t>If an attacker owned a service, could they pretty easily request anything from its downstream services</a:t>
            </a:r>
            <a:r>
              <a:rPr lang="en-IN" sz="2400" dirty="0" smtClean="0"/>
              <a:t>?</a:t>
            </a:r>
          </a:p>
          <a:p>
            <a:pPr fontAlgn="base"/>
            <a:r>
              <a:rPr lang="en-IN" sz="2400" dirty="0"/>
              <a:t>What guarantees do you have that a request received from an authenticated user hasn’t been tampered with? (Tamper-Proofing</a:t>
            </a:r>
            <a:r>
              <a:rPr lang="en-IN" sz="2400" dirty="0" smtClean="0"/>
              <a:t>)</a:t>
            </a:r>
          </a:p>
          <a:p>
            <a:pPr fontAlgn="base"/>
            <a:r>
              <a:rPr lang="en-IN" sz="2400" dirty="0"/>
              <a:t>How do you ensure that an authorised request, delivered a second time, is detected and rejected? (Replay Protection</a:t>
            </a:r>
            <a:r>
              <a:rPr lang="en-IN" sz="2400" dirty="0" smtClean="0"/>
              <a:t>)</a:t>
            </a:r>
          </a:p>
          <a:p>
            <a:pPr fontAlgn="base"/>
            <a:r>
              <a:rPr lang="en-IN" sz="2400" dirty="0"/>
              <a:t>Are you up to speed with the state of the art in password storage? (Password Storage)</a:t>
            </a:r>
          </a:p>
        </p:txBody>
      </p:sp>
    </p:spTree>
    <p:extLst>
      <p:ext uri="{BB962C8B-B14F-4D97-AF65-F5344CB8AC3E}">
        <p14:creationId xmlns:p14="http://schemas.microsoft.com/office/powerpoint/2010/main" val="1014696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General Security Considerations</a:t>
            </a:r>
            <a:br>
              <a:rPr lang="en-IN" dirty="0"/>
            </a:br>
            <a:endParaRPr lang="en-IN" dirty="0"/>
          </a:p>
        </p:txBody>
      </p:sp>
      <p:sp>
        <p:nvSpPr>
          <p:cNvPr id="3" name="Content Placeholder 2"/>
          <p:cNvSpPr>
            <a:spLocks noGrp="1"/>
          </p:cNvSpPr>
          <p:nvPr>
            <p:ph idx="1"/>
          </p:nvPr>
        </p:nvSpPr>
        <p:spPr>
          <a:xfrm>
            <a:off x="2933700" y="2438399"/>
            <a:ext cx="8770571" cy="4126173"/>
          </a:xfrm>
        </p:spPr>
        <p:txBody>
          <a:bodyPr>
            <a:noAutofit/>
          </a:bodyPr>
          <a:lstStyle/>
          <a:p>
            <a:pPr fontAlgn="base"/>
            <a:r>
              <a:rPr lang="en-IN" sz="2400" dirty="0"/>
              <a:t>Do you realise that, if your password database is stolen, simply salted hashes are completely useless these days? (Password Storage</a:t>
            </a:r>
            <a:r>
              <a:rPr lang="en-IN" sz="2400" dirty="0" smtClean="0"/>
              <a:t>)</a:t>
            </a:r>
          </a:p>
          <a:p>
            <a:pPr fontAlgn="base"/>
            <a:r>
              <a:rPr lang="en-IN" sz="2400" dirty="0"/>
              <a:t>How do you actively identify the private and sensitive data in your database? (Promoting Privacy</a:t>
            </a:r>
            <a:r>
              <a:rPr lang="en-IN" sz="2400" dirty="0" smtClean="0"/>
              <a:t>)</a:t>
            </a:r>
          </a:p>
          <a:p>
            <a:pPr fontAlgn="base"/>
            <a:r>
              <a:rPr lang="en-IN" sz="2400" dirty="0"/>
              <a:t>If your data gets stolen, what protections do you have in place to prevent the most sensitive parts from being readable? (Private &amp; Sensitive Data)</a:t>
            </a:r>
          </a:p>
        </p:txBody>
      </p:sp>
    </p:spTree>
    <p:extLst>
      <p:ext uri="{BB962C8B-B14F-4D97-AF65-F5344CB8AC3E}">
        <p14:creationId xmlns:p14="http://schemas.microsoft.com/office/powerpoint/2010/main" val="42400730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General Security Considerations</a:t>
            </a:r>
            <a:br>
              <a:rPr lang="en-IN" dirty="0"/>
            </a:br>
            <a:endParaRPr lang="en-IN" dirty="0"/>
          </a:p>
        </p:txBody>
      </p:sp>
      <p:sp>
        <p:nvSpPr>
          <p:cNvPr id="3" name="Content Placeholder 2"/>
          <p:cNvSpPr>
            <a:spLocks noGrp="1"/>
          </p:cNvSpPr>
          <p:nvPr>
            <p:ph idx="1"/>
          </p:nvPr>
        </p:nvSpPr>
        <p:spPr>
          <a:xfrm>
            <a:off x="2933700" y="2438399"/>
            <a:ext cx="8770571" cy="4126173"/>
          </a:xfrm>
        </p:spPr>
        <p:txBody>
          <a:bodyPr>
            <a:noAutofit/>
          </a:bodyPr>
          <a:lstStyle/>
          <a:p>
            <a:pPr fontAlgn="base"/>
            <a:r>
              <a:rPr lang="en-IN" sz="2400" dirty="0"/>
              <a:t>If your services are using private keys, how do you protect those keys from being used by an intruder? (Key Management, Never assume that your secrets are safe</a:t>
            </a:r>
            <a:r>
              <a:rPr lang="en-IN" sz="2400" dirty="0" smtClean="0"/>
              <a:t>)</a:t>
            </a:r>
          </a:p>
          <a:p>
            <a:pPr fontAlgn="base"/>
            <a:r>
              <a:rPr lang="en-IN" sz="2400" dirty="0"/>
              <a:t>Do you know what a Hardware Security Module (HSM) is, and when and how to make use of one? </a:t>
            </a:r>
            <a:endParaRPr lang="en-IN" sz="2400" dirty="0" smtClean="0"/>
          </a:p>
          <a:p>
            <a:pPr fontAlgn="base"/>
            <a:r>
              <a:rPr lang="en-IN" sz="2400" dirty="0"/>
              <a:t>What logging do you have in place that you can use to detect and analyse security breaches?</a:t>
            </a:r>
          </a:p>
        </p:txBody>
      </p:sp>
    </p:spTree>
    <p:extLst>
      <p:ext uri="{BB962C8B-B14F-4D97-AF65-F5344CB8AC3E}">
        <p14:creationId xmlns:p14="http://schemas.microsoft.com/office/powerpoint/2010/main" val="3747760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Architectural</a:t>
            </a:r>
            <a:endParaRPr lang="en-IN" dirty="0"/>
          </a:p>
        </p:txBody>
      </p:sp>
      <p:pic>
        <p:nvPicPr>
          <p:cNvPr id="3" name="Picture 2"/>
          <p:cNvPicPr>
            <a:picLocks noChangeAspect="1"/>
          </p:cNvPicPr>
          <p:nvPr/>
        </p:nvPicPr>
        <p:blipFill>
          <a:blip r:embed="rId2"/>
          <a:stretch>
            <a:fillRect/>
          </a:stretch>
        </p:blipFill>
        <p:spPr>
          <a:xfrm>
            <a:off x="2933700" y="2537928"/>
            <a:ext cx="8743162" cy="3398847"/>
          </a:xfrm>
          <a:prstGeom prst="rect">
            <a:avLst/>
          </a:prstGeom>
        </p:spPr>
      </p:pic>
    </p:spTree>
    <p:extLst>
      <p:ext uri="{BB962C8B-B14F-4D97-AF65-F5344CB8AC3E}">
        <p14:creationId xmlns:p14="http://schemas.microsoft.com/office/powerpoint/2010/main" val="367325587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Middleware</a:t>
            </a:r>
            <a:br>
              <a:rPr lang="en-IN" b="1" dirty="0"/>
            </a:br>
            <a:endParaRPr lang="en-IN" dirty="0"/>
          </a:p>
        </p:txBody>
      </p:sp>
      <p:sp>
        <p:nvSpPr>
          <p:cNvPr id="3" name="Content Placeholder 2"/>
          <p:cNvSpPr>
            <a:spLocks noGrp="1"/>
          </p:cNvSpPr>
          <p:nvPr>
            <p:ph idx="1"/>
          </p:nvPr>
        </p:nvSpPr>
        <p:spPr/>
        <p:txBody>
          <a:bodyPr/>
          <a:lstStyle/>
          <a:p>
            <a:r>
              <a:rPr lang="en-IN" dirty="0"/>
              <a:t>Do you share a single database login across all your services? </a:t>
            </a:r>
            <a:endParaRPr lang="en-IN" dirty="0" smtClean="0"/>
          </a:p>
          <a:p>
            <a:r>
              <a:rPr lang="en-IN" dirty="0"/>
              <a:t>How much data do your services have access to? All of it? Or only what they need? (Least Privilege</a:t>
            </a:r>
            <a:r>
              <a:rPr lang="en-IN" dirty="0" smtClean="0"/>
              <a:t>)</a:t>
            </a:r>
          </a:p>
          <a:p>
            <a:r>
              <a:rPr lang="en-IN" dirty="0"/>
              <a:t>Do your DB authorisation policies allow updates and deletes to tables that the application only ever inserts into? </a:t>
            </a:r>
            <a:endParaRPr lang="en-IN" dirty="0" smtClean="0"/>
          </a:p>
          <a:p>
            <a:r>
              <a:rPr lang="en-IN" dirty="0"/>
              <a:t>Does your messaging middleware even </a:t>
            </a:r>
            <a:r>
              <a:rPr lang="en-IN" i="1" dirty="0"/>
              <a:t>have</a:t>
            </a:r>
            <a:r>
              <a:rPr lang="en-IN" dirty="0"/>
              <a:t> login credentials</a:t>
            </a:r>
            <a:r>
              <a:rPr lang="en-IN" dirty="0" smtClean="0"/>
              <a:t>?</a:t>
            </a:r>
          </a:p>
          <a:p>
            <a:r>
              <a:rPr lang="en-IN" dirty="0"/>
              <a:t>Do your services have access to all messages in your system, or only the ones they need to see? </a:t>
            </a:r>
          </a:p>
        </p:txBody>
      </p:sp>
    </p:spTree>
    <p:extLst>
      <p:ext uri="{BB962C8B-B14F-4D97-AF65-F5344CB8AC3E}">
        <p14:creationId xmlns:p14="http://schemas.microsoft.com/office/powerpoint/2010/main" val="17962190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Middleware</a:t>
            </a:r>
            <a:br>
              <a:rPr lang="en-IN" b="1" dirty="0"/>
            </a:br>
            <a:endParaRPr lang="en-IN" dirty="0"/>
          </a:p>
        </p:txBody>
      </p:sp>
      <p:sp>
        <p:nvSpPr>
          <p:cNvPr id="3" name="Content Placeholder 2"/>
          <p:cNvSpPr>
            <a:spLocks noGrp="1"/>
          </p:cNvSpPr>
          <p:nvPr>
            <p:ph idx="1"/>
          </p:nvPr>
        </p:nvSpPr>
        <p:spPr/>
        <p:txBody>
          <a:bodyPr/>
          <a:lstStyle/>
          <a:p>
            <a:r>
              <a:rPr lang="en-IN" dirty="0"/>
              <a:t>If an attacker got hold of one service’s messaging credentials, how much data could they get access to</a:t>
            </a:r>
            <a:r>
              <a:rPr lang="en-IN" dirty="0" smtClean="0"/>
              <a:t>?</a:t>
            </a:r>
          </a:p>
          <a:p>
            <a:pPr fontAlgn="base"/>
            <a:r>
              <a:rPr lang="en-IN" dirty="0"/>
              <a:t>If an attacker got hold of one service’s messaging credentials, what </a:t>
            </a:r>
            <a:r>
              <a:rPr lang="en-IN" i="1" dirty="0"/>
              <a:t>operations</a:t>
            </a:r>
            <a:r>
              <a:rPr lang="en-IN" dirty="0"/>
              <a:t> could they initiate? (Least Privilege)</a:t>
            </a:r>
          </a:p>
          <a:p>
            <a:pPr fontAlgn="base"/>
            <a:r>
              <a:rPr lang="en-IN" dirty="0"/>
              <a:t>If you’re protecting your database and messaging with login credentials, how are you protecting the credentials? (Never assume that your secrets are safe)</a:t>
            </a:r>
          </a:p>
          <a:p>
            <a:pPr fontAlgn="base"/>
            <a:r>
              <a:rPr lang="en-IN" dirty="0"/>
              <a:t>How might the legacy systems in your architecture put other services at risk? (Securing the weakest link)</a:t>
            </a:r>
          </a:p>
          <a:p>
            <a:endParaRPr lang="en-IN" dirty="0"/>
          </a:p>
        </p:txBody>
      </p:sp>
    </p:spTree>
    <p:extLst>
      <p:ext uri="{BB962C8B-B14F-4D97-AF65-F5344CB8AC3E}">
        <p14:creationId xmlns:p14="http://schemas.microsoft.com/office/powerpoint/2010/main" val="717248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Edge Services</a:t>
            </a:r>
            <a:br>
              <a:rPr lang="en-IN" b="1" dirty="0"/>
            </a:br>
            <a:endParaRPr lang="en-IN" dirty="0"/>
          </a:p>
        </p:txBody>
      </p:sp>
      <p:sp>
        <p:nvSpPr>
          <p:cNvPr id="3" name="Content Placeholder 2"/>
          <p:cNvSpPr>
            <a:spLocks noGrp="1"/>
          </p:cNvSpPr>
          <p:nvPr>
            <p:ph idx="1"/>
          </p:nvPr>
        </p:nvSpPr>
        <p:spPr/>
        <p:txBody>
          <a:bodyPr/>
          <a:lstStyle/>
          <a:p>
            <a:r>
              <a:rPr lang="en-IN" dirty="0"/>
              <a:t>Have you upgraded your TLS implementations to the latest versions possible? </a:t>
            </a:r>
            <a:endParaRPr lang="en-IN" dirty="0" smtClean="0"/>
          </a:p>
          <a:p>
            <a:r>
              <a:rPr lang="en-IN" dirty="0"/>
              <a:t>Have you configured TLS to eliminate downgrade and weak cipher attacks</a:t>
            </a:r>
            <a:r>
              <a:rPr lang="en-IN" dirty="0" smtClean="0"/>
              <a:t>?</a:t>
            </a:r>
          </a:p>
          <a:p>
            <a:r>
              <a:rPr lang="en-IN" dirty="0"/>
              <a:t>Who on your staff knows everything about TLS and how to configure it safely? </a:t>
            </a:r>
            <a:endParaRPr lang="en-IN" dirty="0" smtClean="0"/>
          </a:p>
          <a:p>
            <a:r>
              <a:rPr lang="en-IN" dirty="0"/>
              <a:t>How do you ensure your internal websites and admin URLs aren’t accidentally opened up </a:t>
            </a:r>
            <a:endParaRPr lang="en-IN" dirty="0" smtClean="0"/>
          </a:p>
          <a:p>
            <a:r>
              <a:rPr lang="en-IN" dirty="0"/>
              <a:t>I have a list of cracked passwords and user emails. Could I use your password reminder URL to test which users are in your system?</a:t>
            </a:r>
          </a:p>
        </p:txBody>
      </p:sp>
    </p:spTree>
    <p:extLst>
      <p:ext uri="{BB962C8B-B14F-4D97-AF65-F5344CB8AC3E}">
        <p14:creationId xmlns:p14="http://schemas.microsoft.com/office/powerpoint/2010/main" val="23424391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b="1" dirty="0"/>
              <a:t>Edge Services</a:t>
            </a:r>
            <a:br>
              <a:rPr lang="en-IN" b="1" dirty="0"/>
            </a:br>
            <a:endParaRPr lang="en-IN" dirty="0"/>
          </a:p>
        </p:txBody>
      </p:sp>
      <p:sp>
        <p:nvSpPr>
          <p:cNvPr id="3" name="Content Placeholder 2"/>
          <p:cNvSpPr>
            <a:spLocks noGrp="1"/>
          </p:cNvSpPr>
          <p:nvPr>
            <p:ph idx="4294967295"/>
          </p:nvPr>
        </p:nvSpPr>
        <p:spPr>
          <a:xfrm>
            <a:off x="2747963" y="1512888"/>
            <a:ext cx="9444037" cy="5213350"/>
          </a:xfrm>
        </p:spPr>
        <p:txBody>
          <a:bodyPr>
            <a:normAutofit/>
          </a:bodyPr>
          <a:lstStyle/>
          <a:p>
            <a:pPr fontAlgn="base"/>
            <a:r>
              <a:rPr lang="en-IN" sz="2400" dirty="0" smtClean="0"/>
              <a:t>Does </a:t>
            </a:r>
            <a:r>
              <a:rPr lang="en-IN" sz="2400" dirty="0"/>
              <a:t>the rest of your system trust your gateway services too much? (Reluctance to Trust)</a:t>
            </a:r>
          </a:p>
          <a:p>
            <a:pPr fontAlgn="base"/>
            <a:r>
              <a:rPr lang="en-IN" sz="2400" dirty="0"/>
              <a:t>If you assume that your gateway services have been fully breached, what would you do differently elsewhere? (Defence in Depth)</a:t>
            </a:r>
          </a:p>
          <a:p>
            <a:pPr fontAlgn="base"/>
            <a:r>
              <a:rPr lang="en-IN" sz="2400" dirty="0"/>
              <a:t>If your gateway services were fully breached, what data could be gleaned from memory? (Defence in Depth)</a:t>
            </a:r>
          </a:p>
          <a:p>
            <a:pPr fontAlgn="base"/>
            <a:r>
              <a:rPr lang="en-IN" sz="2400" dirty="0"/>
              <a:t>If your gateway services were fully breached, what data could be captured from the network traffic? (Defence in Depth)</a:t>
            </a:r>
          </a:p>
        </p:txBody>
      </p:sp>
    </p:spTree>
    <p:extLst>
      <p:ext uri="{BB962C8B-B14F-4D97-AF65-F5344CB8AC3E}">
        <p14:creationId xmlns:p14="http://schemas.microsoft.com/office/powerpoint/2010/main" val="33505497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b="1" dirty="0"/>
              <a:t>Web &amp; Other Clients</a:t>
            </a:r>
            <a:br>
              <a:rPr lang="en-IN" b="1" dirty="0"/>
            </a:br>
            <a:endParaRPr lang="en-IN" dirty="0"/>
          </a:p>
        </p:txBody>
      </p:sp>
      <p:sp>
        <p:nvSpPr>
          <p:cNvPr id="4" name="Content Placeholder 3"/>
          <p:cNvSpPr>
            <a:spLocks noGrp="1"/>
          </p:cNvSpPr>
          <p:nvPr>
            <p:ph idx="4294967295"/>
          </p:nvPr>
        </p:nvSpPr>
        <p:spPr>
          <a:xfrm>
            <a:off x="2074459" y="1624084"/>
            <a:ext cx="9880979" cy="4329089"/>
          </a:xfrm>
        </p:spPr>
        <p:txBody>
          <a:bodyPr>
            <a:normAutofit/>
          </a:bodyPr>
          <a:lstStyle/>
          <a:p>
            <a:pPr fontAlgn="base"/>
            <a:r>
              <a:rPr lang="en-IN" dirty="0"/>
              <a:t>How are you helping your users to choose safer passwords? (Password complexity)</a:t>
            </a:r>
          </a:p>
          <a:p>
            <a:pPr fontAlgn="base"/>
            <a:r>
              <a:rPr lang="en-IN" dirty="0"/>
              <a:t>When a password is entered wrong, what feedback do you give? Could it be used to enumerate user accounts? (Enumeration)</a:t>
            </a:r>
          </a:p>
          <a:p>
            <a:pPr fontAlgn="base"/>
            <a:r>
              <a:rPr lang="en-IN" dirty="0"/>
              <a:t>Do you lock an account after some number of failed login attempts? (Authentication)</a:t>
            </a:r>
          </a:p>
          <a:p>
            <a:pPr fontAlgn="base"/>
            <a:r>
              <a:rPr lang="en-IN" dirty="0"/>
              <a:t>How many chances do you give an attacker to guess the password on each account? (Account Security)</a:t>
            </a:r>
          </a:p>
          <a:p>
            <a:pPr fontAlgn="base"/>
            <a:r>
              <a:rPr lang="en-IN" dirty="0"/>
              <a:t>When you lock an account, what feedback do you give? Could it be used to enumerate user accounts? (Enumeration)</a:t>
            </a:r>
          </a:p>
          <a:p>
            <a:endParaRPr lang="en-IN" dirty="0"/>
          </a:p>
        </p:txBody>
      </p:sp>
    </p:spTree>
    <p:extLst>
      <p:ext uri="{BB962C8B-B14F-4D97-AF65-F5344CB8AC3E}">
        <p14:creationId xmlns:p14="http://schemas.microsoft.com/office/powerpoint/2010/main" val="16354756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b="1" dirty="0"/>
              <a:t>Web &amp; Other Clients</a:t>
            </a:r>
            <a:br>
              <a:rPr lang="en-IN" b="1" dirty="0"/>
            </a:br>
            <a:endParaRPr lang="en-IN" dirty="0"/>
          </a:p>
        </p:txBody>
      </p:sp>
      <p:sp>
        <p:nvSpPr>
          <p:cNvPr id="4" name="Content Placeholder 3"/>
          <p:cNvSpPr>
            <a:spLocks noGrp="1"/>
          </p:cNvSpPr>
          <p:nvPr>
            <p:ph idx="4294967295"/>
          </p:nvPr>
        </p:nvSpPr>
        <p:spPr>
          <a:xfrm>
            <a:off x="2074459" y="1624084"/>
            <a:ext cx="9880979" cy="4329089"/>
          </a:xfrm>
        </p:spPr>
        <p:txBody>
          <a:bodyPr>
            <a:normAutofit/>
          </a:bodyPr>
          <a:lstStyle/>
          <a:p>
            <a:pPr fontAlgn="base"/>
            <a:r>
              <a:rPr lang="en-IN" dirty="0"/>
              <a:t>How are you helping your users to choose safer passwords? (Password complexity)</a:t>
            </a:r>
          </a:p>
          <a:p>
            <a:pPr fontAlgn="base"/>
            <a:r>
              <a:rPr lang="en-IN" dirty="0"/>
              <a:t>When a password is entered wrong, what feedback do you give? Could it be used to enumerate user accounts? (Enumeration)</a:t>
            </a:r>
          </a:p>
          <a:p>
            <a:pPr fontAlgn="base"/>
            <a:r>
              <a:rPr lang="en-IN" dirty="0"/>
              <a:t>Do you lock an account after some number of failed login attempts? (Authentication)</a:t>
            </a:r>
          </a:p>
          <a:p>
            <a:pPr fontAlgn="base"/>
            <a:r>
              <a:rPr lang="en-IN" dirty="0"/>
              <a:t>How many chances do you give an attacker to guess the password on each account? (Account Security)</a:t>
            </a:r>
          </a:p>
          <a:p>
            <a:pPr fontAlgn="base"/>
            <a:r>
              <a:rPr lang="en-IN" dirty="0"/>
              <a:t>When you lock an account, what feedback do you give? Could it be used to enumerate user accounts? (Enumeration)</a:t>
            </a:r>
          </a:p>
          <a:p>
            <a:endParaRPr lang="en-IN" dirty="0"/>
          </a:p>
        </p:txBody>
      </p:sp>
    </p:spTree>
    <p:extLst>
      <p:ext uri="{BB962C8B-B14F-4D97-AF65-F5344CB8AC3E}">
        <p14:creationId xmlns:p14="http://schemas.microsoft.com/office/powerpoint/2010/main" val="2860132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b="1" dirty="0"/>
              <a:t>Web &amp; Other Clients</a:t>
            </a:r>
            <a:br>
              <a:rPr lang="en-IN" b="1" dirty="0"/>
            </a:br>
            <a:endParaRPr lang="en-IN" dirty="0"/>
          </a:p>
        </p:txBody>
      </p:sp>
      <p:sp>
        <p:nvSpPr>
          <p:cNvPr id="4" name="Content Placeholder 3"/>
          <p:cNvSpPr>
            <a:spLocks noGrp="1"/>
          </p:cNvSpPr>
          <p:nvPr>
            <p:ph idx="4294967295"/>
          </p:nvPr>
        </p:nvSpPr>
        <p:spPr>
          <a:xfrm>
            <a:off x="2074459" y="1624084"/>
            <a:ext cx="9880979" cy="4329089"/>
          </a:xfrm>
        </p:spPr>
        <p:txBody>
          <a:bodyPr>
            <a:normAutofit/>
          </a:bodyPr>
          <a:lstStyle/>
          <a:p>
            <a:pPr fontAlgn="base"/>
            <a:r>
              <a:rPr lang="en-IN" dirty="0"/>
              <a:t>Has anyone else noticed there seems to be an epic battle between security and good User Experience? (UX vs Security)</a:t>
            </a:r>
          </a:p>
          <a:p>
            <a:pPr fontAlgn="base"/>
            <a:r>
              <a:rPr lang="en-IN" dirty="0"/>
              <a:t>Are you familiar with the OWASP Top Ten web vulnerabilities? (Web Security Flaws)</a:t>
            </a:r>
          </a:p>
          <a:p>
            <a:pPr fontAlgn="base"/>
            <a:r>
              <a:rPr lang="en-IN" dirty="0"/>
              <a:t>Could you name all of the OWASP Top Ten web vulnerabilities? (Web Security Flaws)</a:t>
            </a:r>
          </a:p>
          <a:p>
            <a:pPr fontAlgn="base"/>
            <a:r>
              <a:rPr lang="en-IN" dirty="0"/>
              <a:t>Could everyone on your team name all of the OWASP Top Ten? (Web Security Flaws)</a:t>
            </a:r>
          </a:p>
          <a:p>
            <a:pPr fontAlgn="base"/>
            <a:r>
              <a:rPr lang="en-IN" dirty="0"/>
              <a:t>Could everyone on your team explain </a:t>
            </a:r>
            <a:r>
              <a:rPr lang="en-IN" i="1" dirty="0"/>
              <a:t>how to protect against</a:t>
            </a:r>
            <a:r>
              <a:rPr lang="en-IN" dirty="0"/>
              <a:t> all of the OWASP Top Ten? (Web Security Flaws)</a:t>
            </a:r>
          </a:p>
          <a:p>
            <a:pPr fontAlgn="base"/>
            <a:r>
              <a:rPr lang="en-IN" dirty="0"/>
              <a:t>How do you ensure that every piece of user data is properly escaped when used as output? (XSS / Output Encoding)</a:t>
            </a:r>
          </a:p>
        </p:txBody>
      </p:sp>
    </p:spTree>
    <p:extLst>
      <p:ext uri="{BB962C8B-B14F-4D97-AF65-F5344CB8AC3E}">
        <p14:creationId xmlns:p14="http://schemas.microsoft.com/office/powerpoint/2010/main" val="26988948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b="1" dirty="0"/>
              <a:t>Web &amp; Other Clients</a:t>
            </a:r>
            <a:br>
              <a:rPr lang="en-IN" b="1" dirty="0"/>
            </a:br>
            <a:endParaRPr lang="en-IN" dirty="0"/>
          </a:p>
        </p:txBody>
      </p:sp>
      <p:sp>
        <p:nvSpPr>
          <p:cNvPr id="4" name="Content Placeholder 3"/>
          <p:cNvSpPr>
            <a:spLocks noGrp="1"/>
          </p:cNvSpPr>
          <p:nvPr>
            <p:ph idx="4294967295"/>
          </p:nvPr>
        </p:nvSpPr>
        <p:spPr>
          <a:xfrm>
            <a:off x="2074459" y="1624084"/>
            <a:ext cx="9880979" cy="4329089"/>
          </a:xfrm>
        </p:spPr>
        <p:txBody>
          <a:bodyPr>
            <a:normAutofit/>
          </a:bodyPr>
          <a:lstStyle/>
          <a:p>
            <a:pPr fontAlgn="base"/>
            <a:r>
              <a:rPr lang="en-IN" dirty="0"/>
              <a:t>How are you helping prevent your users from getting attacked as a result of using your web app?</a:t>
            </a:r>
          </a:p>
          <a:p>
            <a:pPr fontAlgn="base"/>
            <a:r>
              <a:rPr lang="en-IN" dirty="0"/>
              <a:t>Does your web app design treat the browser as an insecure environment? (Reluctance to Trust)</a:t>
            </a:r>
          </a:p>
          <a:p>
            <a:pPr fontAlgn="base"/>
            <a:r>
              <a:rPr lang="en-IN" dirty="0"/>
              <a:t>Does your native mobile app design treat the device as an insecure environment? (Reluctance to Trust)</a:t>
            </a:r>
          </a:p>
          <a:p>
            <a:pPr fontAlgn="base"/>
            <a:r>
              <a:rPr lang="en-IN" dirty="0"/>
              <a:t>How are you helping prevent your users from getting attacked as a result of using your native app?</a:t>
            </a:r>
          </a:p>
          <a:p>
            <a:pPr fontAlgn="base"/>
            <a:r>
              <a:rPr lang="en-IN" dirty="0"/>
              <a:t>What data are you storing or caching on the client?  How are you protecting it?  What could happen if someone stole it? Does it need to be there at all?</a:t>
            </a:r>
          </a:p>
        </p:txBody>
      </p:sp>
    </p:spTree>
    <p:extLst>
      <p:ext uri="{BB962C8B-B14F-4D97-AF65-F5344CB8AC3E}">
        <p14:creationId xmlns:p14="http://schemas.microsoft.com/office/powerpoint/2010/main" val="5861899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b="1" dirty="0"/>
              <a:t>People &amp; Process</a:t>
            </a:r>
            <a:br>
              <a:rPr lang="en-IN" b="1" dirty="0"/>
            </a:br>
            <a:endParaRPr lang="en-IN" dirty="0"/>
          </a:p>
        </p:txBody>
      </p:sp>
      <p:sp>
        <p:nvSpPr>
          <p:cNvPr id="3" name="Content Placeholder 2"/>
          <p:cNvSpPr>
            <a:spLocks noGrp="1"/>
          </p:cNvSpPr>
          <p:nvPr>
            <p:ph idx="4294967295"/>
          </p:nvPr>
        </p:nvSpPr>
        <p:spPr>
          <a:xfrm>
            <a:off x="3248169" y="1719617"/>
            <a:ext cx="8720918" cy="4206259"/>
          </a:xfrm>
        </p:spPr>
        <p:txBody>
          <a:bodyPr>
            <a:normAutofit fontScale="92500" lnSpcReduction="10000"/>
          </a:bodyPr>
          <a:lstStyle/>
          <a:p>
            <a:pPr fontAlgn="base"/>
            <a:r>
              <a:rPr lang="en-IN" dirty="0"/>
              <a:t>What are you doing to ensure security is baked into everything your engineering team does? (Build Security In)</a:t>
            </a:r>
          </a:p>
          <a:p>
            <a:pPr fontAlgn="base"/>
            <a:r>
              <a:rPr lang="en-IN" dirty="0"/>
              <a:t>How do you burn common security principles into everyone’s brains? (Security Principles)</a:t>
            </a:r>
          </a:p>
          <a:p>
            <a:pPr fontAlgn="base"/>
            <a:r>
              <a:rPr lang="en-IN" dirty="0"/>
              <a:t>What security activities are explicitly built into your development process? (Secure Software Development Process)</a:t>
            </a:r>
          </a:p>
          <a:p>
            <a:pPr fontAlgn="base"/>
            <a:r>
              <a:rPr lang="en-IN" dirty="0"/>
              <a:t>What security training do you provide for your developers, testers and operations staff? (Security Training)</a:t>
            </a:r>
          </a:p>
          <a:p>
            <a:pPr fontAlgn="base"/>
            <a:r>
              <a:rPr lang="en-IN" dirty="0"/>
              <a:t>Do tech staff just know the names of vulnerabilities, or do they actually know how to exploit &amp; test them? (Security Training)</a:t>
            </a:r>
          </a:p>
          <a:p>
            <a:pPr fontAlgn="base"/>
            <a:r>
              <a:rPr lang="en-IN" dirty="0"/>
              <a:t>What controls have you put around who can access which parts of your system? (Access Control)</a:t>
            </a:r>
          </a:p>
        </p:txBody>
      </p:sp>
    </p:spTree>
    <p:extLst>
      <p:ext uri="{BB962C8B-B14F-4D97-AF65-F5344CB8AC3E}">
        <p14:creationId xmlns:p14="http://schemas.microsoft.com/office/powerpoint/2010/main" val="10322289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b="1" dirty="0"/>
              <a:t>People &amp; Process</a:t>
            </a:r>
            <a:br>
              <a:rPr lang="en-IN" b="1" dirty="0"/>
            </a:br>
            <a:endParaRPr lang="en-IN" dirty="0"/>
          </a:p>
        </p:txBody>
      </p:sp>
      <p:sp>
        <p:nvSpPr>
          <p:cNvPr id="3" name="Content Placeholder 2"/>
          <p:cNvSpPr>
            <a:spLocks noGrp="1"/>
          </p:cNvSpPr>
          <p:nvPr>
            <p:ph idx="4294967295"/>
          </p:nvPr>
        </p:nvSpPr>
        <p:spPr>
          <a:xfrm>
            <a:off x="3248169" y="1719617"/>
            <a:ext cx="8720918" cy="4206259"/>
          </a:xfrm>
        </p:spPr>
        <p:txBody>
          <a:bodyPr>
            <a:normAutofit fontScale="92500" lnSpcReduction="20000"/>
          </a:bodyPr>
          <a:lstStyle/>
          <a:p>
            <a:pPr fontAlgn="base"/>
            <a:r>
              <a:rPr lang="en-IN" dirty="0"/>
              <a:t>What’s your plan for regularly reviewing the appropriateness of those controls and people’s access? (Access Control Review/Audit)</a:t>
            </a:r>
          </a:p>
          <a:p>
            <a:pPr fontAlgn="base"/>
            <a:r>
              <a:rPr lang="en-IN" dirty="0"/>
              <a:t>What’s your process for discovering and remediating vulnerabilities in  3rd party software? (Vulnerability Management)</a:t>
            </a:r>
          </a:p>
          <a:p>
            <a:pPr fontAlgn="base"/>
            <a:r>
              <a:rPr lang="en-IN" dirty="0"/>
              <a:t>How do you encourage engineers to dedicate time to brainstorming the risks in your systems? (Risk Brainstorming / </a:t>
            </a:r>
            <a:r>
              <a:rPr lang="en-IN" dirty="0">
                <a:hlinkClick r:id="rId2"/>
              </a:rPr>
              <a:t>“</a:t>
            </a:r>
            <a:r>
              <a:rPr lang="en-IN" dirty="0"/>
              <a:t>Risk-storming</a:t>
            </a:r>
            <a:r>
              <a:rPr lang="en-IN" dirty="0">
                <a:hlinkClick r:id="rId2"/>
              </a:rPr>
              <a:t>”</a:t>
            </a:r>
            <a:r>
              <a:rPr lang="en-IN" dirty="0"/>
              <a:t>)</a:t>
            </a:r>
          </a:p>
          <a:p>
            <a:pPr fontAlgn="base"/>
            <a:r>
              <a:rPr lang="en-IN" dirty="0"/>
              <a:t>Do you have service templates that ensure every new service starts off with great security? (Secure Application Templates)</a:t>
            </a:r>
          </a:p>
          <a:p>
            <a:pPr fontAlgn="base"/>
            <a:r>
              <a:rPr lang="en-IN" dirty="0"/>
              <a:t>What’s your plan for getting internal staff regularly testing the security of your systems?</a:t>
            </a:r>
            <a:br>
              <a:rPr lang="en-IN" dirty="0"/>
            </a:br>
            <a:r>
              <a:rPr lang="en-IN" dirty="0"/>
              <a:t>(Security Testing)</a:t>
            </a:r>
          </a:p>
          <a:p>
            <a:pPr fontAlgn="base"/>
            <a:r>
              <a:rPr lang="en-IN" dirty="0"/>
              <a:t>What’s your plan for how often you’ll bring in external security experts, and how you’ll choose what they focus on? (Security Testing)</a:t>
            </a:r>
          </a:p>
        </p:txBody>
      </p:sp>
    </p:spTree>
    <p:extLst>
      <p:ext uri="{BB962C8B-B14F-4D97-AF65-F5344CB8AC3E}">
        <p14:creationId xmlns:p14="http://schemas.microsoft.com/office/powerpoint/2010/main" val="3913049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 step 1 of a credit check in a microservices architecture, the Order Service publishes an 'Order Created' ev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169" y="45944"/>
            <a:ext cx="9706708" cy="6632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38298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b="1" dirty="0"/>
              <a:t>People &amp; Process</a:t>
            </a:r>
            <a:br>
              <a:rPr lang="en-IN" b="1" dirty="0"/>
            </a:br>
            <a:endParaRPr lang="en-IN" dirty="0"/>
          </a:p>
        </p:txBody>
      </p:sp>
      <p:sp>
        <p:nvSpPr>
          <p:cNvPr id="3" name="Content Placeholder 2"/>
          <p:cNvSpPr>
            <a:spLocks noGrp="1"/>
          </p:cNvSpPr>
          <p:nvPr>
            <p:ph idx="4294967295"/>
          </p:nvPr>
        </p:nvSpPr>
        <p:spPr>
          <a:xfrm>
            <a:off x="3248169" y="1719617"/>
            <a:ext cx="8720918" cy="4206259"/>
          </a:xfrm>
        </p:spPr>
        <p:txBody>
          <a:bodyPr>
            <a:normAutofit/>
          </a:bodyPr>
          <a:lstStyle/>
          <a:p>
            <a:pPr fontAlgn="base"/>
            <a:r>
              <a:rPr lang="en-IN" dirty="0"/>
              <a:t>What activities do you get expert help with?  Just penetration testing? How about design and architecture reviews? (Security Testing)</a:t>
            </a:r>
          </a:p>
          <a:p>
            <a:pPr fontAlgn="base"/>
            <a:r>
              <a:rPr lang="en-IN" dirty="0"/>
              <a:t>What automated tests do you have to catch vulnerabilities as they’re written? (Automated Security Testing)</a:t>
            </a:r>
          </a:p>
          <a:p>
            <a:pPr fontAlgn="base"/>
            <a:r>
              <a:rPr lang="en-IN" dirty="0"/>
              <a:t>What automated tests do you have to ensure security controls are always in place? (Automated Security Testing)</a:t>
            </a:r>
          </a:p>
          <a:p>
            <a:pPr fontAlgn="base"/>
            <a:r>
              <a:rPr lang="en-IN" dirty="0"/>
              <a:t>Are you constantly asking yourselves:  “What if this control fails? What’s the next control?” (Defence in Depth)</a:t>
            </a:r>
          </a:p>
        </p:txBody>
      </p:sp>
    </p:spTree>
    <p:extLst>
      <p:ext uri="{BB962C8B-B14F-4D97-AF65-F5344CB8AC3E}">
        <p14:creationId xmlns:p14="http://schemas.microsoft.com/office/powerpoint/2010/main" val="17314213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 Best Practices</a:t>
            </a:r>
            <a:endParaRPr lang="en-IN" dirty="0"/>
          </a:p>
        </p:txBody>
      </p:sp>
      <p:sp>
        <p:nvSpPr>
          <p:cNvPr id="3" name="Content Placeholder 2"/>
          <p:cNvSpPr>
            <a:spLocks noGrp="1"/>
          </p:cNvSpPr>
          <p:nvPr>
            <p:ph idx="1"/>
          </p:nvPr>
        </p:nvSpPr>
        <p:spPr/>
        <p:txBody>
          <a:bodyPr/>
          <a:lstStyle/>
          <a:p>
            <a:r>
              <a:rPr lang="en-IN" b="1" dirty="0"/>
              <a:t>1. Use OAuth for user identity and access </a:t>
            </a:r>
            <a:r>
              <a:rPr lang="en-IN" b="1" dirty="0" smtClean="0"/>
              <a:t>control</a:t>
            </a:r>
          </a:p>
          <a:p>
            <a:r>
              <a:rPr lang="en-IN" b="1" dirty="0"/>
              <a:t> Use 'defence in depth' to prioritize key services</a:t>
            </a:r>
          </a:p>
          <a:p>
            <a:r>
              <a:rPr lang="en-IN" b="1" dirty="0"/>
              <a:t> Don’t write your own crypto code</a:t>
            </a:r>
          </a:p>
          <a:p>
            <a:r>
              <a:rPr lang="en-IN" dirty="0"/>
              <a:t> use NaCl/libsodium for </a:t>
            </a:r>
            <a:r>
              <a:rPr lang="en-IN" dirty="0" smtClean="0"/>
              <a:t>encryption</a:t>
            </a:r>
          </a:p>
          <a:p>
            <a:r>
              <a:rPr lang="en-IN" b="1" dirty="0"/>
              <a:t>Use automatic security updates</a:t>
            </a:r>
          </a:p>
          <a:p>
            <a:r>
              <a:rPr lang="en-IN" b="1" dirty="0"/>
              <a:t>Use a distributed firewall with centralized control</a:t>
            </a:r>
          </a:p>
          <a:p>
            <a:r>
              <a:rPr lang="en-IN" b="1" dirty="0"/>
              <a:t>Get your containers out of the public network</a:t>
            </a:r>
          </a:p>
          <a:p>
            <a:r>
              <a:rPr lang="en-IN" b="1" dirty="0"/>
              <a:t> Monitor everything with a tool</a:t>
            </a:r>
          </a:p>
          <a:p>
            <a:endParaRPr lang="en-IN" b="1" dirty="0"/>
          </a:p>
        </p:txBody>
      </p:sp>
    </p:spTree>
    <p:extLst>
      <p:ext uri="{BB962C8B-B14F-4D97-AF65-F5344CB8AC3E}">
        <p14:creationId xmlns:p14="http://schemas.microsoft.com/office/powerpoint/2010/main" val="40980913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 Best Practices</a:t>
            </a:r>
            <a:endParaRPr lang="en-IN" dirty="0"/>
          </a:p>
        </p:txBody>
      </p:sp>
      <p:sp>
        <p:nvSpPr>
          <p:cNvPr id="3" name="Content Placeholder 2"/>
          <p:cNvSpPr>
            <a:spLocks noGrp="1"/>
          </p:cNvSpPr>
          <p:nvPr>
            <p:ph idx="1"/>
          </p:nvPr>
        </p:nvSpPr>
        <p:spPr/>
        <p:txBody>
          <a:bodyPr/>
          <a:lstStyle/>
          <a:p>
            <a:r>
              <a:rPr lang="en-IN" dirty="0"/>
              <a:t>Built originally by engineers at SoundCloud, Prometheus is an open source monitoring platform and a part of the Cloud Native</a:t>
            </a:r>
            <a:r>
              <a:rPr lang="en-IN" dirty="0">
                <a:hlinkClick r:id="rId2"/>
              </a:rPr>
              <a:t> </a:t>
            </a:r>
            <a:r>
              <a:rPr lang="en-IN" dirty="0"/>
              <a:t>Computing Foundation. </a:t>
            </a:r>
            <a:endParaRPr lang="en-IN" dirty="0" smtClean="0"/>
          </a:p>
          <a:p>
            <a:endParaRPr lang="en-IN" b="1" dirty="0"/>
          </a:p>
        </p:txBody>
      </p:sp>
    </p:spTree>
    <p:extLst>
      <p:ext uri="{BB962C8B-B14F-4D97-AF65-F5344CB8AC3E}">
        <p14:creationId xmlns:p14="http://schemas.microsoft.com/office/powerpoint/2010/main" val="38823828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normAutofit fontScale="90000"/>
          </a:bodyPr>
          <a:lstStyle/>
          <a:p>
            <a:r>
              <a:rPr lang="en-IN" u="sng" dirty="0">
                <a:hlinkClick r:id="rId2"/>
              </a:rPr>
              <a:t>Securing Your </a:t>
            </a:r>
            <a:r>
              <a:rPr lang="en-IN" u="sng" dirty="0" err="1">
                <a:hlinkClick r:id="rId2"/>
              </a:rPr>
              <a:t>Microservices</a:t>
            </a:r>
            <a:r>
              <a:rPr lang="en-IN" u="sng" dirty="0">
                <a:hlinkClick r:id="rId2"/>
              </a:rPr>
              <a:t> via Bi-Directional TLS</a:t>
            </a:r>
            <a:r>
              <a:rPr lang="en-IN" dirty="0"/>
              <a:t/>
            </a:r>
            <a:br>
              <a:rPr lang="en-IN" dirty="0"/>
            </a:br>
            <a:endParaRPr lang="en-IN" dirty="0"/>
          </a:p>
        </p:txBody>
      </p:sp>
      <p:pic>
        <p:nvPicPr>
          <p:cNvPr id="2050" name="Picture 2" descr="Terminating TLS with a load balanc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8077" y="1992361"/>
            <a:ext cx="3966048" cy="4489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1256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JSON Web Token (JWT)</a:t>
            </a:r>
            <a:br>
              <a:rPr lang="en-IN" dirty="0"/>
            </a:br>
            <a:endParaRPr lang="en-IN" dirty="0"/>
          </a:p>
        </p:txBody>
      </p:sp>
      <p:sp>
        <p:nvSpPr>
          <p:cNvPr id="7" name="Content Placeholder 6"/>
          <p:cNvSpPr>
            <a:spLocks noGrp="1"/>
          </p:cNvSpPr>
          <p:nvPr>
            <p:ph idx="1"/>
          </p:nvPr>
        </p:nvSpPr>
        <p:spPr/>
        <p:txBody>
          <a:bodyPr>
            <a:normAutofit/>
          </a:bodyPr>
          <a:lstStyle/>
          <a:p>
            <a:r>
              <a:rPr lang="en-IN" sz="2800" dirty="0"/>
              <a:t>JSON Web Token or JWT is one of the popular token format used for web applications and web service APIs for authentication nowadays. </a:t>
            </a:r>
            <a:endParaRPr lang="en-IN" sz="2800" dirty="0" smtClean="0"/>
          </a:p>
          <a:p>
            <a:r>
              <a:rPr lang="en-IN" sz="2800" dirty="0" smtClean="0"/>
              <a:t>It </a:t>
            </a:r>
            <a:r>
              <a:rPr lang="en-IN" sz="2800" dirty="0"/>
              <a:t>is a open standard defined in </a:t>
            </a:r>
            <a:r>
              <a:rPr lang="en-IN" sz="2800" dirty="0">
                <a:hlinkClick r:id="rId2"/>
              </a:rPr>
              <a:t>RFC 7519</a:t>
            </a:r>
            <a:r>
              <a:rPr lang="en-IN" sz="2800" dirty="0"/>
              <a:t> .</a:t>
            </a:r>
            <a:endParaRPr lang="en-IN" sz="2800" dirty="0"/>
          </a:p>
        </p:txBody>
      </p:sp>
    </p:spTree>
    <p:extLst>
      <p:ext uri="{BB962C8B-B14F-4D97-AF65-F5344CB8AC3E}">
        <p14:creationId xmlns:p14="http://schemas.microsoft.com/office/powerpoint/2010/main" val="1543124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Structure of JWT</a:t>
            </a:r>
            <a:br>
              <a:rPr lang="en-IN" dirty="0"/>
            </a:br>
            <a:endParaRPr lang="en-IN" dirty="0"/>
          </a:p>
        </p:txBody>
      </p:sp>
      <p:sp>
        <p:nvSpPr>
          <p:cNvPr id="3" name="Content Placeholder 2"/>
          <p:cNvSpPr>
            <a:spLocks noGrp="1"/>
          </p:cNvSpPr>
          <p:nvPr>
            <p:ph idx="1"/>
          </p:nvPr>
        </p:nvSpPr>
        <p:spPr/>
        <p:txBody>
          <a:bodyPr>
            <a:normAutofit/>
          </a:bodyPr>
          <a:lstStyle/>
          <a:p>
            <a:pPr fontAlgn="base"/>
            <a:r>
              <a:rPr lang="en-IN" sz="2800" dirty="0"/>
              <a:t>Basically the token has three parts separated by dots(.), following are the denotes the parts:</a:t>
            </a:r>
          </a:p>
          <a:p>
            <a:pPr fontAlgn="base"/>
            <a:r>
              <a:rPr lang="en-IN" sz="2800" dirty="0"/>
              <a:t>Header</a:t>
            </a:r>
          </a:p>
          <a:p>
            <a:pPr fontAlgn="base"/>
            <a:r>
              <a:rPr lang="en-IN" sz="2800" dirty="0"/>
              <a:t>Payload</a:t>
            </a:r>
          </a:p>
          <a:p>
            <a:pPr fontAlgn="base"/>
            <a:r>
              <a:rPr lang="en-IN" sz="2800" dirty="0"/>
              <a:t>Signature</a:t>
            </a:r>
          </a:p>
          <a:p>
            <a:endParaRPr lang="en-IN" sz="2800" dirty="0"/>
          </a:p>
        </p:txBody>
      </p:sp>
    </p:spTree>
    <p:extLst>
      <p:ext uri="{BB962C8B-B14F-4D97-AF65-F5344CB8AC3E}">
        <p14:creationId xmlns:p14="http://schemas.microsoft.com/office/powerpoint/2010/main" val="20993054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Header</a:t>
            </a:r>
            <a:br>
              <a:rPr lang="en-IN" dirty="0"/>
            </a:br>
            <a:endParaRPr lang="en-IN" dirty="0"/>
          </a:p>
        </p:txBody>
      </p:sp>
      <p:sp>
        <p:nvSpPr>
          <p:cNvPr id="3" name="Content Placeholder 2"/>
          <p:cNvSpPr>
            <a:spLocks noGrp="1"/>
          </p:cNvSpPr>
          <p:nvPr>
            <p:ph idx="1"/>
          </p:nvPr>
        </p:nvSpPr>
        <p:spPr/>
        <p:txBody>
          <a:bodyPr/>
          <a:lstStyle/>
          <a:p>
            <a:r>
              <a:rPr lang="en-IN" dirty="0"/>
              <a:t>{</a:t>
            </a:r>
          </a:p>
          <a:p>
            <a:r>
              <a:rPr lang="en-IN" dirty="0"/>
              <a:t>  "</a:t>
            </a:r>
            <a:r>
              <a:rPr lang="en-IN" dirty="0" err="1"/>
              <a:t>alg</a:t>
            </a:r>
            <a:r>
              <a:rPr lang="en-IN" dirty="0"/>
              <a:t>": "HS256",</a:t>
            </a:r>
          </a:p>
          <a:p>
            <a:r>
              <a:rPr lang="en-IN" dirty="0"/>
              <a:t>  "</a:t>
            </a:r>
            <a:r>
              <a:rPr lang="en-IN" dirty="0" err="1"/>
              <a:t>typ</a:t>
            </a:r>
            <a:r>
              <a:rPr lang="en-IN" dirty="0"/>
              <a:t>": "JWT"</a:t>
            </a:r>
          </a:p>
          <a:p>
            <a:r>
              <a:rPr lang="en-IN" dirty="0" smtClean="0"/>
              <a:t>}</a:t>
            </a:r>
          </a:p>
          <a:p>
            <a:endParaRPr lang="en-IN" dirty="0"/>
          </a:p>
          <a:p>
            <a:r>
              <a:rPr lang="en-IN" dirty="0"/>
              <a:t>The Base64 encoded string of the above header JSON is </a:t>
            </a:r>
            <a:r>
              <a:rPr lang="en-IN" dirty="0" smtClean="0"/>
              <a:t>:</a:t>
            </a:r>
          </a:p>
          <a:p>
            <a:r>
              <a:rPr lang="en-IN" dirty="0"/>
              <a:t>eyJhbGciOiJIUzI1NiIsInR5cCI6IkpXVCJ9</a:t>
            </a:r>
            <a:endParaRPr lang="en-IN" dirty="0"/>
          </a:p>
        </p:txBody>
      </p:sp>
    </p:spTree>
    <p:extLst>
      <p:ext uri="{BB962C8B-B14F-4D97-AF65-F5344CB8AC3E}">
        <p14:creationId xmlns:p14="http://schemas.microsoft.com/office/powerpoint/2010/main" val="7430235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Payload</a:t>
            </a:r>
            <a:endParaRPr lang="en-IN" dirty="0"/>
          </a:p>
        </p:txBody>
      </p:sp>
      <p:sp>
        <p:nvSpPr>
          <p:cNvPr id="3" name="Content Placeholder 2"/>
          <p:cNvSpPr>
            <a:spLocks noGrp="1"/>
          </p:cNvSpPr>
          <p:nvPr>
            <p:ph idx="1"/>
          </p:nvPr>
        </p:nvSpPr>
        <p:spPr/>
        <p:txBody>
          <a:bodyPr/>
          <a:lstStyle/>
          <a:p>
            <a:pPr fontAlgn="base"/>
            <a:r>
              <a:rPr lang="en-IN" dirty="0"/>
              <a:t>Registered Claims</a:t>
            </a:r>
          </a:p>
          <a:p>
            <a:pPr fontAlgn="base"/>
            <a:r>
              <a:rPr lang="en-IN" dirty="0"/>
              <a:t>Public Claims</a:t>
            </a:r>
          </a:p>
          <a:p>
            <a:pPr fontAlgn="base"/>
            <a:r>
              <a:rPr lang="en-IN" dirty="0"/>
              <a:t>Private Claims</a:t>
            </a:r>
          </a:p>
          <a:p>
            <a:endParaRPr lang="en-IN" dirty="0"/>
          </a:p>
        </p:txBody>
      </p:sp>
    </p:spTree>
    <p:extLst>
      <p:ext uri="{BB962C8B-B14F-4D97-AF65-F5344CB8AC3E}">
        <p14:creationId xmlns:p14="http://schemas.microsoft.com/office/powerpoint/2010/main" val="1959563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dirty="0"/>
              <a:t>Registered Claims</a:t>
            </a:r>
            <a:br>
              <a:rPr lang="en-IN" dirty="0"/>
            </a:br>
            <a:endParaRPr lang="en-IN" dirty="0"/>
          </a:p>
        </p:txBody>
      </p:sp>
      <p:sp>
        <p:nvSpPr>
          <p:cNvPr id="3" name="Content Placeholder 2"/>
          <p:cNvSpPr>
            <a:spLocks noGrp="1"/>
          </p:cNvSpPr>
          <p:nvPr>
            <p:ph idx="4294967295"/>
          </p:nvPr>
        </p:nvSpPr>
        <p:spPr>
          <a:xfrm>
            <a:off x="3038926" y="1348581"/>
            <a:ext cx="8770937" cy="3651250"/>
          </a:xfrm>
        </p:spPr>
        <p:txBody>
          <a:bodyPr>
            <a:noAutofit/>
          </a:bodyPr>
          <a:lstStyle/>
          <a:p>
            <a:pPr fontAlgn="base"/>
            <a:r>
              <a:rPr lang="en-IN" sz="2400" b="1" dirty="0" err="1"/>
              <a:t>exp</a:t>
            </a:r>
            <a:r>
              <a:rPr lang="en-IN" sz="2400" b="1" dirty="0"/>
              <a:t>: </a:t>
            </a:r>
            <a:r>
              <a:rPr lang="en-IN" sz="2400" dirty="0"/>
              <a:t>Expiration Value(Type: Number – </a:t>
            </a:r>
            <a:r>
              <a:rPr lang="en-IN" sz="2400" dirty="0" err="1"/>
              <a:t>DateTime</a:t>
            </a:r>
            <a:r>
              <a:rPr lang="en-IN" sz="2400" dirty="0"/>
              <a:t>). This is commonly used one by the most of the issuer. It has a numeric value that denotes a time interval. The token will expire after this time interval from the current time.</a:t>
            </a:r>
          </a:p>
          <a:p>
            <a:pPr fontAlgn="base"/>
            <a:r>
              <a:rPr lang="en-IN" sz="2400" b="1" dirty="0" err="1"/>
              <a:t>iss</a:t>
            </a:r>
            <a:r>
              <a:rPr lang="en-IN" sz="2400" b="1" dirty="0"/>
              <a:t>:</a:t>
            </a:r>
            <a:r>
              <a:rPr lang="en-IN" sz="2400" dirty="0"/>
              <a:t> Issuer (Type: String or URI)</a:t>
            </a:r>
          </a:p>
          <a:p>
            <a:pPr fontAlgn="base"/>
            <a:r>
              <a:rPr lang="en-IN" sz="2400" b="1" dirty="0"/>
              <a:t>sub:</a:t>
            </a:r>
            <a:r>
              <a:rPr lang="en-IN" sz="2400" dirty="0"/>
              <a:t> Subject (Type: String)</a:t>
            </a:r>
          </a:p>
          <a:p>
            <a:pPr fontAlgn="base"/>
            <a:r>
              <a:rPr lang="en-IN" sz="2400" b="1" dirty="0" err="1"/>
              <a:t>aud</a:t>
            </a:r>
            <a:r>
              <a:rPr lang="en-IN" sz="2400" b="1" dirty="0"/>
              <a:t>:</a:t>
            </a:r>
            <a:r>
              <a:rPr lang="en-IN" sz="2400" dirty="0"/>
              <a:t> Audience (Type: String or URI)</a:t>
            </a:r>
          </a:p>
          <a:p>
            <a:pPr fontAlgn="base"/>
            <a:r>
              <a:rPr lang="en-IN" sz="2400" b="1" dirty="0" err="1"/>
              <a:t>nbf</a:t>
            </a:r>
            <a:r>
              <a:rPr lang="en-IN" sz="2400" b="1" dirty="0"/>
              <a:t>:</a:t>
            </a:r>
            <a:r>
              <a:rPr lang="en-IN" sz="2400" dirty="0"/>
              <a:t> Not Before (Type: Number – </a:t>
            </a:r>
            <a:r>
              <a:rPr lang="en-IN" sz="2400" dirty="0" err="1"/>
              <a:t>DateTime</a:t>
            </a:r>
            <a:r>
              <a:rPr lang="en-IN" sz="2400" dirty="0"/>
              <a:t>). Denotes the numeric value of time before which the token must not be accept for processing.</a:t>
            </a:r>
          </a:p>
          <a:p>
            <a:pPr fontAlgn="base"/>
            <a:r>
              <a:rPr lang="en-IN" sz="2400" b="1" dirty="0" err="1"/>
              <a:t>iat</a:t>
            </a:r>
            <a:r>
              <a:rPr lang="en-IN" sz="2400" b="1" dirty="0"/>
              <a:t>:</a:t>
            </a:r>
            <a:r>
              <a:rPr lang="en-IN" sz="2400" dirty="0"/>
              <a:t> Issued At (Type: Number – </a:t>
            </a:r>
            <a:r>
              <a:rPr lang="en-IN" sz="2400" dirty="0" err="1"/>
              <a:t>DateTime</a:t>
            </a:r>
            <a:r>
              <a:rPr lang="en-IN" sz="2400" dirty="0"/>
              <a:t>). It denotes the numeric format of issued data and time.</a:t>
            </a:r>
          </a:p>
          <a:p>
            <a:pPr fontAlgn="base"/>
            <a:r>
              <a:rPr lang="en-IN" sz="2400" b="1" dirty="0" err="1"/>
              <a:t>jti</a:t>
            </a:r>
            <a:r>
              <a:rPr lang="en-IN" sz="2400" dirty="0"/>
              <a:t>: JWT ID (Type: String). It is the unique identifier for the JWT token.</a:t>
            </a:r>
          </a:p>
          <a:p>
            <a:endParaRPr lang="en-IN" sz="2400" dirty="0"/>
          </a:p>
        </p:txBody>
      </p:sp>
    </p:spTree>
    <p:extLst>
      <p:ext uri="{BB962C8B-B14F-4D97-AF65-F5344CB8AC3E}">
        <p14:creationId xmlns:p14="http://schemas.microsoft.com/office/powerpoint/2010/main" val="30489239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Public Claims</a:t>
            </a:r>
            <a:endParaRPr lang="en-IN" dirty="0"/>
          </a:p>
        </p:txBody>
      </p:sp>
      <p:sp>
        <p:nvSpPr>
          <p:cNvPr id="3" name="Content Placeholder 2"/>
          <p:cNvSpPr>
            <a:spLocks noGrp="1"/>
          </p:cNvSpPr>
          <p:nvPr>
            <p:ph idx="1"/>
          </p:nvPr>
        </p:nvSpPr>
        <p:spPr/>
        <p:txBody>
          <a:bodyPr/>
          <a:lstStyle/>
          <a:p>
            <a:r>
              <a:rPr lang="en-IN" dirty="0"/>
              <a:t>The user defined data fields carry application related </a:t>
            </a:r>
            <a:r>
              <a:rPr lang="en-IN" dirty="0" err="1"/>
              <a:t>informations</a:t>
            </a:r>
            <a:r>
              <a:rPr lang="en-IN" dirty="0"/>
              <a:t> like name. These type of fields are called public claims.</a:t>
            </a:r>
            <a:endParaRPr lang="en-IN" dirty="0"/>
          </a:p>
        </p:txBody>
      </p:sp>
    </p:spTree>
    <p:extLst>
      <p:ext uri="{BB962C8B-B14F-4D97-AF65-F5344CB8AC3E}">
        <p14:creationId xmlns:p14="http://schemas.microsoft.com/office/powerpoint/2010/main" val="289971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 a microservices architecture, the second step in a credit check is for the Customer Service to generate a 'Credit Reserved' ev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229" y="156970"/>
            <a:ext cx="9789449" cy="6448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4216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Private Claims</a:t>
            </a:r>
            <a:br>
              <a:rPr lang="en-IN" dirty="0"/>
            </a:br>
            <a:endParaRPr lang="en-IN" dirty="0"/>
          </a:p>
        </p:txBody>
      </p:sp>
      <p:sp>
        <p:nvSpPr>
          <p:cNvPr id="3" name="Content Placeholder 2"/>
          <p:cNvSpPr>
            <a:spLocks noGrp="1"/>
          </p:cNvSpPr>
          <p:nvPr>
            <p:ph idx="1"/>
          </p:nvPr>
        </p:nvSpPr>
        <p:spPr/>
        <p:txBody>
          <a:bodyPr/>
          <a:lstStyle/>
          <a:p>
            <a:r>
              <a:rPr lang="en-IN" dirty="0"/>
              <a:t>We can also use our custom fields in the payload. </a:t>
            </a:r>
            <a:endParaRPr lang="en-IN" dirty="0" smtClean="0"/>
          </a:p>
          <a:p>
            <a:r>
              <a:rPr lang="en-IN" dirty="0" smtClean="0"/>
              <a:t>The </a:t>
            </a:r>
            <a:r>
              <a:rPr lang="en-IN" dirty="0"/>
              <a:t>fields added by user for improving information interchange is called the Private Claims. </a:t>
            </a:r>
            <a:endParaRPr lang="en-IN" dirty="0" smtClean="0"/>
          </a:p>
          <a:p>
            <a:r>
              <a:rPr lang="en-IN" dirty="0" smtClean="0"/>
              <a:t>The </a:t>
            </a:r>
            <a:r>
              <a:rPr lang="en-IN" dirty="0"/>
              <a:t>parties should agree for using them.</a:t>
            </a:r>
            <a:endParaRPr lang="en-IN" dirty="0"/>
          </a:p>
        </p:txBody>
      </p:sp>
    </p:spTree>
    <p:extLst>
      <p:ext uri="{BB962C8B-B14F-4D97-AF65-F5344CB8AC3E}">
        <p14:creationId xmlns:p14="http://schemas.microsoft.com/office/powerpoint/2010/main" val="37988285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Signature</a:t>
            </a:r>
            <a:br>
              <a:rPr lang="en-IN" dirty="0"/>
            </a:br>
            <a:endParaRPr lang="en-IN" dirty="0"/>
          </a:p>
        </p:txBody>
      </p:sp>
      <p:sp>
        <p:nvSpPr>
          <p:cNvPr id="3" name="Content Placeholder 2"/>
          <p:cNvSpPr>
            <a:spLocks noGrp="1"/>
          </p:cNvSpPr>
          <p:nvPr>
            <p:ph idx="1"/>
          </p:nvPr>
        </p:nvSpPr>
        <p:spPr/>
        <p:txBody>
          <a:bodyPr/>
          <a:lstStyle/>
          <a:p>
            <a:r>
              <a:rPr lang="en-IN" dirty="0"/>
              <a:t>The final part of the JWT is the signature. </a:t>
            </a:r>
            <a:endParaRPr lang="en-IN" dirty="0" smtClean="0"/>
          </a:p>
          <a:p>
            <a:r>
              <a:rPr lang="en-IN" dirty="0" smtClean="0"/>
              <a:t>It </a:t>
            </a:r>
            <a:r>
              <a:rPr lang="en-IN" dirty="0"/>
              <a:t>is created by hashing the Header, Payload and secret. If our secret is secret then the signature is a hash of the concatenated base64 encoded header and payload with dot </a:t>
            </a:r>
            <a:r>
              <a:rPr lang="en-IN" dirty="0" smtClean="0"/>
              <a:t>(.):</a:t>
            </a:r>
          </a:p>
          <a:p>
            <a:endParaRPr lang="en-IN" dirty="0"/>
          </a:p>
          <a:p>
            <a:r>
              <a:rPr lang="en-IN" dirty="0"/>
              <a:t>Usually the server will give the JWT token to corresponding client application after a successful authentication. Preparing of the JWT token could be done by server application. The method hashUsingSHA256 encode the </a:t>
            </a:r>
            <a:r>
              <a:rPr lang="en-IN" dirty="0" err="1"/>
              <a:t>concatinatedString</a:t>
            </a:r>
            <a:r>
              <a:rPr lang="en-IN" dirty="0"/>
              <a:t> with the secret key in the server side.</a:t>
            </a:r>
            <a:endParaRPr lang="en-IN" dirty="0"/>
          </a:p>
        </p:txBody>
      </p:sp>
    </p:spTree>
    <p:extLst>
      <p:ext uri="{BB962C8B-B14F-4D97-AF65-F5344CB8AC3E}">
        <p14:creationId xmlns:p14="http://schemas.microsoft.com/office/powerpoint/2010/main" val="1007433064"/>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Feathered</Template>
  <TotalTime>1295</TotalTime>
  <Words>2243</Words>
  <Application>Microsoft Office PowerPoint</Application>
  <PresentationFormat>Widescreen</PresentationFormat>
  <Paragraphs>298</Paragraphs>
  <Slides>91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91</vt:i4>
      </vt:variant>
    </vt:vector>
  </HeadingPairs>
  <TitlesOfParts>
    <vt:vector size="99" baseType="lpstr">
      <vt:lpstr>Arial</vt:lpstr>
      <vt:lpstr>Calibri</vt:lpstr>
      <vt:lpstr>Century Schoolbook</vt:lpstr>
      <vt:lpstr>Corbel</vt:lpstr>
      <vt:lpstr>Menlo</vt:lpstr>
      <vt:lpstr>Open Sans</vt:lpstr>
      <vt:lpstr>Segoe UI</vt:lpstr>
      <vt:lpstr>Feathered</vt:lpstr>
      <vt:lpstr>Microservices and Security</vt:lpstr>
      <vt:lpstr>What is Microservices</vt:lpstr>
      <vt:lpstr>What is Microservices</vt:lpstr>
      <vt:lpstr>What is Microservices</vt:lpstr>
      <vt:lpstr>Three Aspects of microservices</vt:lpstr>
      <vt:lpstr>Technical</vt:lpstr>
      <vt:lpstr>Architectural</vt:lpstr>
      <vt:lpstr>PowerPoint Presentation</vt:lpstr>
      <vt:lpstr>PowerPoint Presentation</vt:lpstr>
      <vt:lpstr>Organizational</vt:lpstr>
      <vt:lpstr> Webservices</vt:lpstr>
      <vt:lpstr>Microservices</vt:lpstr>
      <vt:lpstr>PowerPoint Presentation</vt:lpstr>
      <vt:lpstr>PowerPoint Presentation</vt:lpstr>
      <vt:lpstr>Patterns in Micro services Architecture</vt:lpstr>
      <vt:lpstr>Patterns in Micro services Architecture</vt:lpstr>
      <vt:lpstr>Patterns in Micro services Architecture</vt:lpstr>
      <vt:lpstr>Patterns in Micro services Architecture</vt:lpstr>
      <vt:lpstr>Micro services Architecture via Netflix Components</vt:lpstr>
      <vt:lpstr>PowerPoint Presentation</vt:lpstr>
      <vt:lpstr>PowerPoint Presentation</vt:lpstr>
      <vt:lpstr>Spring Boot and Microservices</vt:lpstr>
      <vt:lpstr>What is Zuul?  </vt:lpstr>
      <vt:lpstr>What is Zuul?  </vt:lpstr>
      <vt:lpstr>PowerPoint Presentation</vt:lpstr>
      <vt:lpstr>Why did we build Zuul? </vt:lpstr>
      <vt:lpstr>Zuul Filetrs </vt:lpstr>
      <vt:lpstr>Zuul Filetrs </vt:lpstr>
      <vt:lpstr>Zuul Filetrs </vt:lpstr>
      <vt:lpstr>Zuul Filetrs </vt:lpstr>
      <vt:lpstr>Zuul Filetrs </vt:lpstr>
      <vt:lpstr>Zuul Filetrs </vt:lpstr>
      <vt:lpstr>Zuul Filetrs </vt:lpstr>
      <vt:lpstr>RIBBON LOAD BALANCER</vt:lpstr>
      <vt:lpstr>RIBBON LOAD BALANCER</vt:lpstr>
      <vt:lpstr>RIBBON LOAD BALANCER</vt:lpstr>
      <vt:lpstr>RIBBON LOAD BALANCER</vt:lpstr>
      <vt:lpstr>ELB</vt:lpstr>
      <vt:lpstr>ELB</vt:lpstr>
      <vt:lpstr>ELB</vt:lpstr>
      <vt:lpstr>PowerPoint Presentation</vt:lpstr>
      <vt:lpstr>Docker</vt:lpstr>
      <vt:lpstr>Docker vs VM</vt:lpstr>
      <vt:lpstr>VM</vt:lpstr>
      <vt:lpstr>Container</vt:lpstr>
      <vt:lpstr>Who is Docker for? </vt:lpstr>
      <vt:lpstr>Who is Docker for? </vt:lpstr>
      <vt:lpstr>Who is Docker for? </vt:lpstr>
      <vt:lpstr>PowerPoint Presentation</vt:lpstr>
      <vt:lpstr>Docker Engine</vt:lpstr>
      <vt:lpstr>Docker architecture </vt:lpstr>
      <vt:lpstr>Docker Hub</vt:lpstr>
      <vt:lpstr>Docker Swarm</vt:lpstr>
      <vt:lpstr>Docker Swarm</vt:lpstr>
      <vt:lpstr>Communication Patterns</vt:lpstr>
      <vt:lpstr>API Gateway</vt:lpstr>
      <vt:lpstr>API Gateway</vt:lpstr>
      <vt:lpstr>Circuit Breaker Pattern</vt:lpstr>
      <vt:lpstr>Event Driven Architecture</vt:lpstr>
      <vt:lpstr>CQRS(Command Query Responsibility Segregation) and Micro services</vt:lpstr>
      <vt:lpstr>CQRS and Event Sourcing</vt:lpstr>
      <vt:lpstr>Microservices Security</vt:lpstr>
      <vt:lpstr>Microservices Security</vt:lpstr>
      <vt:lpstr>Security through obscurity </vt:lpstr>
      <vt:lpstr>General Security Considerations </vt:lpstr>
      <vt:lpstr>General Security Considerations </vt:lpstr>
      <vt:lpstr>General Security Considerations </vt:lpstr>
      <vt:lpstr>General Security Considerations </vt:lpstr>
      <vt:lpstr>General Security Considerations </vt:lpstr>
      <vt:lpstr>Middleware </vt:lpstr>
      <vt:lpstr>Middleware </vt:lpstr>
      <vt:lpstr>Edge Services </vt:lpstr>
      <vt:lpstr>Edge Services </vt:lpstr>
      <vt:lpstr>Web &amp; Other Clients </vt:lpstr>
      <vt:lpstr>Web &amp; Other Clients </vt:lpstr>
      <vt:lpstr>Web &amp; Other Clients </vt:lpstr>
      <vt:lpstr>Web &amp; Other Clients </vt:lpstr>
      <vt:lpstr>People &amp; Process </vt:lpstr>
      <vt:lpstr>People &amp; Process </vt:lpstr>
      <vt:lpstr>People &amp; Process </vt:lpstr>
      <vt:lpstr>Security Best Practices</vt:lpstr>
      <vt:lpstr>Security Best Practices</vt:lpstr>
      <vt:lpstr>Securing Your Microservices via Bi-Directional TLS </vt:lpstr>
      <vt:lpstr>JSON Web Token (JWT) </vt:lpstr>
      <vt:lpstr>Structure of JWT </vt:lpstr>
      <vt:lpstr>Header </vt:lpstr>
      <vt:lpstr>Payload</vt:lpstr>
      <vt:lpstr>Registered Claims </vt:lpstr>
      <vt:lpstr>Public Claims</vt:lpstr>
      <vt:lpstr>Private Claims </vt:lpstr>
      <vt:lpstr>Signature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 and Security</dc:title>
  <dc:creator>Parameswari Bala</dc:creator>
  <cp:lastModifiedBy>Parameswari Bala</cp:lastModifiedBy>
  <cp:revision>277</cp:revision>
  <dcterms:created xsi:type="dcterms:W3CDTF">2017-06-11T15:12:04Z</dcterms:created>
  <dcterms:modified xsi:type="dcterms:W3CDTF">2017-06-14T01:55:58Z</dcterms:modified>
</cp:coreProperties>
</file>