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1" r:id="rId4"/>
    <p:sldId id="282" r:id="rId5"/>
    <p:sldId id="257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4" r:id="rId29"/>
    <p:sldId id="323" r:id="rId30"/>
    <p:sldId id="329" r:id="rId31"/>
    <p:sldId id="330" r:id="rId32"/>
    <p:sldId id="324" r:id="rId33"/>
    <p:sldId id="325" r:id="rId34"/>
    <p:sldId id="326" r:id="rId35"/>
    <p:sldId id="345" r:id="rId36"/>
    <p:sldId id="327" r:id="rId37"/>
    <p:sldId id="328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58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46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7" r:id="rId76"/>
    <p:sldId id="376" r:id="rId77"/>
    <p:sldId id="374" r:id="rId78"/>
    <p:sldId id="375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285" r:id="rId89"/>
    <p:sldId id="286" r:id="rId90"/>
    <p:sldId id="287" r:id="rId91"/>
    <p:sldId id="288" r:id="rId92"/>
    <p:sldId id="289" r:id="rId93"/>
    <p:sldId id="290" r:id="rId94"/>
    <p:sldId id="291" r:id="rId95"/>
    <p:sldId id="292" r:id="rId96"/>
    <p:sldId id="293" r:id="rId97"/>
    <p:sldId id="294" r:id="rId98"/>
    <p:sldId id="295" r:id="rId99"/>
    <p:sldId id="296" r:id="rId100"/>
    <p:sldId id="297" r:id="rId101"/>
    <p:sldId id="298" r:id="rId102"/>
    <p:sldId id="299" r:id="rId103"/>
    <p:sldId id="300" r:id="rId104"/>
    <p:sldId id="301" r:id="rId105"/>
    <p:sldId id="302" r:id="rId106"/>
    <p:sldId id="303" r:id="rId107"/>
    <p:sldId id="304" r:id="rId108"/>
    <p:sldId id="305" r:id="rId109"/>
    <p:sldId id="306" r:id="rId110"/>
    <p:sldId id="307" r:id="rId111"/>
    <p:sldId id="308" r:id="rId112"/>
    <p:sldId id="309" r:id="rId113"/>
    <p:sldId id="310" r:id="rId114"/>
    <p:sldId id="311" r:id="rId115"/>
    <p:sldId id="312" r:id="rId116"/>
    <p:sldId id="313" r:id="rId117"/>
    <p:sldId id="314" r:id="rId118"/>
    <p:sldId id="315" r:id="rId119"/>
    <p:sldId id="316" r:id="rId120"/>
    <p:sldId id="317" r:id="rId121"/>
    <p:sldId id="318" r:id="rId122"/>
    <p:sldId id="319" r:id="rId123"/>
    <p:sldId id="320" r:id="rId124"/>
    <p:sldId id="340" r:id="rId125"/>
    <p:sldId id="321" r:id="rId126"/>
    <p:sldId id="322" r:id="rId127"/>
    <p:sldId id="341" r:id="rId128"/>
    <p:sldId id="342" r:id="rId129"/>
    <p:sldId id="343" r:id="rId130"/>
    <p:sldId id="34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7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5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8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4D05D9-B1E7-43EB-8663-9AA9B06396A1}" type="datetimeFigureOut">
              <a:rPr lang="en-IN" smtClean="0"/>
              <a:t>23-03-2016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eesupportpatterns.blogspot.com/2011/02/outofmemoryerror-permgen-patterns-part1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Parameswari </a:t>
            </a:r>
            <a:r>
              <a:rPr lang="en-IN" dirty="0" err="1" smtClean="0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4000" dirty="0">
                <a:solidFill>
                  <a:srgbClr val="FF0000"/>
                </a:solidFill>
              </a:rPr>
              <a:t>JDBC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The JDBC-ODBC Bridge has been removed.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JDBC 4.2 introduces new features.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Java DB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JDK 8 includes Java DB 10.10.</a:t>
            </a:r>
          </a:p>
        </p:txBody>
      </p:sp>
    </p:spTree>
    <p:extLst>
      <p:ext uri="{BB962C8B-B14F-4D97-AF65-F5344CB8AC3E}">
        <p14:creationId xmlns:p14="http://schemas.microsoft.com/office/powerpoint/2010/main" val="4334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Value of an Annotation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&lt;modifiers&gt; @interface &lt;annotation type name&gt; {</a:t>
            </a:r>
          </a:p>
          <a:p>
            <a:r>
              <a:rPr lang="en-IN" dirty="0"/>
              <a:t>&lt;data-type&gt; &lt;element-name&gt;() default &lt;default-value&gt;;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public @interface Version {</a:t>
            </a:r>
          </a:p>
          <a:p>
            <a:r>
              <a:rPr lang="en-IN" dirty="0" err="1"/>
              <a:t>int</a:t>
            </a:r>
            <a:r>
              <a:rPr lang="en-IN" dirty="0"/>
              <a:t> major();</a:t>
            </a:r>
          </a:p>
          <a:p>
            <a:r>
              <a:rPr lang="en-IN" dirty="0" err="1"/>
              <a:t>int</a:t>
            </a:r>
            <a:r>
              <a:rPr lang="en-IN" dirty="0"/>
              <a:t> minor() default 0; // Set zero as default value for minor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9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13" y="0"/>
            <a:ext cx="9720072" cy="1499616"/>
          </a:xfrm>
        </p:spPr>
        <p:txBody>
          <a:bodyPr/>
          <a:lstStyle/>
          <a:p>
            <a:r>
              <a:rPr lang="en-IN" dirty="0"/>
              <a:t>Default Value of an Annotation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13" y="1228298"/>
            <a:ext cx="9825842" cy="5397690"/>
          </a:xfrm>
        </p:spPr>
        <p:txBody>
          <a:bodyPr>
            <a:noAutofit/>
          </a:bodyPr>
          <a:lstStyle/>
          <a:p>
            <a:r>
              <a:rPr lang="en-IN" sz="1600" dirty="0"/>
              <a:t>@Version(major=1) // minor is zero, which is its default value</a:t>
            </a:r>
          </a:p>
          <a:p>
            <a:r>
              <a:rPr lang="en-IN" sz="1600" dirty="0"/>
              <a:t>@Version(major=2) // minor is zero, which is its default value</a:t>
            </a:r>
          </a:p>
          <a:p>
            <a:r>
              <a:rPr lang="en-IN" sz="1600" dirty="0"/>
              <a:t>@Version(major=2, minor=1) // minor is 1, which is the specified </a:t>
            </a:r>
            <a:r>
              <a:rPr lang="en-IN" sz="1600" dirty="0" smtClean="0"/>
              <a:t>value</a:t>
            </a:r>
          </a:p>
          <a:p>
            <a:endParaRPr lang="en-IN" sz="1600" dirty="0" smtClean="0"/>
          </a:p>
          <a:p>
            <a:r>
              <a:rPr lang="en-IN" sz="1600" dirty="0"/>
              <a:t>// Shows how to assign default values to elements of different types</a:t>
            </a:r>
          </a:p>
          <a:p>
            <a:r>
              <a:rPr lang="en-IN" sz="1600" dirty="0"/>
              <a:t>public @interface </a:t>
            </a:r>
            <a:r>
              <a:rPr lang="en-IN" sz="1600" dirty="0" err="1"/>
              <a:t>DefaultTest</a:t>
            </a:r>
            <a:r>
              <a:rPr lang="en-IN" sz="1600" dirty="0"/>
              <a:t> {</a:t>
            </a:r>
          </a:p>
          <a:p>
            <a:r>
              <a:rPr lang="en-IN" sz="1600" dirty="0"/>
              <a:t>double d() default 12.89;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num</a:t>
            </a:r>
            <a:r>
              <a:rPr lang="en-IN" sz="1600" dirty="0"/>
              <a:t>() default 12;</a:t>
            </a:r>
          </a:p>
          <a:p>
            <a:r>
              <a:rPr lang="de-DE" sz="1600" dirty="0"/>
              <a:t>int[] x() default {1, 2};</a:t>
            </a:r>
          </a:p>
          <a:p>
            <a:r>
              <a:rPr lang="en-IN" sz="1600" dirty="0"/>
              <a:t>String s() default "Hello";</a:t>
            </a:r>
          </a:p>
          <a:p>
            <a:r>
              <a:rPr lang="en-IN" sz="1600" dirty="0"/>
              <a:t>String[] s2() default {"</a:t>
            </a:r>
            <a:r>
              <a:rPr lang="en-IN" sz="1600" dirty="0" err="1"/>
              <a:t>abc</a:t>
            </a:r>
            <a:r>
              <a:rPr lang="en-IN" sz="1600" dirty="0"/>
              <a:t>", "xyz"};</a:t>
            </a:r>
          </a:p>
          <a:p>
            <a:r>
              <a:rPr lang="en-IN" sz="1600" dirty="0"/>
              <a:t>Class c() default </a:t>
            </a:r>
            <a:r>
              <a:rPr lang="en-IN" sz="1600" dirty="0" err="1"/>
              <a:t>Exception.class</a:t>
            </a:r>
            <a:r>
              <a:rPr lang="en-IN" sz="1600" dirty="0"/>
              <a:t>;</a:t>
            </a:r>
          </a:p>
          <a:p>
            <a:r>
              <a:rPr lang="en-IN" sz="1600" dirty="0"/>
              <a:t>Class[] c2() default {</a:t>
            </a:r>
            <a:r>
              <a:rPr lang="en-IN" sz="1600" dirty="0" err="1"/>
              <a:t>Exception.class</a:t>
            </a:r>
            <a:r>
              <a:rPr lang="en-IN" sz="1600" dirty="0"/>
              <a:t>, </a:t>
            </a:r>
            <a:r>
              <a:rPr lang="en-IN" sz="1600" dirty="0" err="1"/>
              <a:t>java.io.IOException.class</a:t>
            </a:r>
            <a:r>
              <a:rPr lang="en-IN" sz="1600" dirty="0"/>
              <a:t>};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 and Its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4209"/>
            <a:ext cx="9720073" cy="476306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Version v = null; // Here, Version is an annotation type</a:t>
            </a:r>
          </a:p>
          <a:p>
            <a:r>
              <a:rPr lang="en-IN" dirty="0"/>
              <a:t>A Class Implementing an Annotation Type</a:t>
            </a:r>
          </a:p>
          <a:p>
            <a:r>
              <a:rPr lang="en-IN" dirty="0"/>
              <a:t>// DoNotUseIt.java</a:t>
            </a:r>
          </a:p>
          <a:p>
            <a:r>
              <a:rPr lang="en-IN" dirty="0"/>
              <a:t>package </a:t>
            </a:r>
            <a:r>
              <a:rPr lang="en-IN" dirty="0" err="1"/>
              <a:t>com.jdojo.annotation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java.lang.annotation.Annotation</a:t>
            </a:r>
            <a:r>
              <a:rPr lang="en-IN" dirty="0"/>
              <a:t>;</a:t>
            </a:r>
          </a:p>
          <a:p>
            <a:r>
              <a:rPr lang="en-IN" dirty="0"/>
              <a:t>public class </a:t>
            </a:r>
            <a:r>
              <a:rPr lang="en-IN" dirty="0" err="1"/>
              <a:t>DoNotUseIt</a:t>
            </a:r>
            <a:r>
              <a:rPr lang="en-IN" dirty="0"/>
              <a:t> implements Version {</a:t>
            </a:r>
          </a:p>
          <a:p>
            <a:r>
              <a:rPr lang="en-IN" dirty="0"/>
              <a:t>// Implemented method from the Version annotation type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major() {</a:t>
            </a:r>
          </a:p>
          <a:p>
            <a:r>
              <a:rPr lang="en-IN" dirty="0"/>
              <a:t>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4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 and Its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4209"/>
            <a:ext cx="9720073" cy="476306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// Implemented method from the Version annotation type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minor() {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 Implemented method from the Annotation </a:t>
            </a:r>
            <a:r>
              <a:rPr lang="en-IN" dirty="0" err="1"/>
              <a:t>annotation</a:t>
            </a:r>
            <a:r>
              <a:rPr lang="en-IN" dirty="0"/>
              <a:t> type,</a:t>
            </a:r>
          </a:p>
          <a:p>
            <a:r>
              <a:rPr lang="en-IN" dirty="0"/>
              <a:t>// which is the </a:t>
            </a:r>
            <a:r>
              <a:rPr lang="en-IN" dirty="0" err="1"/>
              <a:t>supertype</a:t>
            </a:r>
            <a:r>
              <a:rPr lang="en-IN" dirty="0"/>
              <a:t> of the Version annotation type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Class&lt;? extends Annotation&gt; </a:t>
            </a:r>
            <a:r>
              <a:rPr lang="en-IN" dirty="0" err="1"/>
              <a:t>annotationType</a:t>
            </a:r>
            <a:r>
              <a:rPr lang="en-IN" dirty="0"/>
              <a:t>() {</a:t>
            </a:r>
          </a:p>
          <a:p>
            <a:r>
              <a:rPr lang="en-IN" dirty="0"/>
              <a:t>return null;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16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51379"/>
            <a:ext cx="9720073" cy="48995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public @interface </a:t>
            </a:r>
            <a:r>
              <a:rPr lang="en-IN" dirty="0" err="1"/>
              <a:t>PrimitiveAnnTest</a:t>
            </a:r>
            <a:r>
              <a:rPr lang="en-IN" dirty="0"/>
              <a:t> {</a:t>
            </a:r>
          </a:p>
          <a:p>
            <a:r>
              <a:rPr lang="en-IN" dirty="0"/>
              <a:t>byte a();</a:t>
            </a:r>
          </a:p>
          <a:p>
            <a:r>
              <a:rPr lang="en-IN" dirty="0"/>
              <a:t>short b();</a:t>
            </a:r>
          </a:p>
          <a:p>
            <a:r>
              <a:rPr lang="en-IN" dirty="0" err="1"/>
              <a:t>int</a:t>
            </a:r>
            <a:r>
              <a:rPr lang="en-IN" dirty="0"/>
              <a:t> c();</a:t>
            </a:r>
          </a:p>
          <a:p>
            <a:r>
              <a:rPr lang="en-IN" dirty="0"/>
              <a:t>long d();</a:t>
            </a:r>
          </a:p>
          <a:p>
            <a:r>
              <a:rPr lang="en-IN" dirty="0"/>
              <a:t>float e();</a:t>
            </a:r>
          </a:p>
          <a:p>
            <a:r>
              <a:rPr lang="en-IN" dirty="0"/>
              <a:t>double f();</a:t>
            </a:r>
          </a:p>
          <a:p>
            <a:r>
              <a:rPr lang="en-IN" dirty="0" err="1"/>
              <a:t>boolean</a:t>
            </a:r>
            <a:r>
              <a:rPr lang="en-IN" dirty="0"/>
              <a:t> g();</a:t>
            </a:r>
          </a:p>
          <a:p>
            <a:r>
              <a:rPr lang="en-IN" dirty="0"/>
              <a:t>char h();</a:t>
            </a:r>
          </a:p>
          <a:p>
            <a:r>
              <a:rPr lang="en-IN" dirty="0" smtClean="0"/>
              <a:t>}</a:t>
            </a:r>
          </a:p>
          <a:p>
            <a:r>
              <a:rPr lang="pt-BR" dirty="0"/>
              <a:t>@PrimitiveAnnTest(a=1, b=2, c=3, d=4, e=12.34F, f=1.89, g=true, h='Y')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6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1504"/>
            <a:ext cx="9720073" cy="450785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public @interface Name {</a:t>
            </a:r>
          </a:p>
          <a:p>
            <a:r>
              <a:rPr lang="en-IN" dirty="0"/>
              <a:t>String first();</a:t>
            </a:r>
          </a:p>
          <a:p>
            <a:r>
              <a:rPr lang="en-IN" dirty="0"/>
              <a:t>String last();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@Name(first="John", last="Jacobs")</a:t>
            </a:r>
          </a:p>
          <a:p>
            <a:r>
              <a:rPr lang="en-IN" dirty="0"/>
              <a:t>public class </a:t>
            </a:r>
            <a:r>
              <a:rPr lang="en-IN" dirty="0" err="1"/>
              <a:t>NameTest</a:t>
            </a:r>
            <a:r>
              <a:rPr lang="en-IN" dirty="0"/>
              <a:t> {</a:t>
            </a:r>
          </a:p>
          <a:p>
            <a:r>
              <a:rPr lang="en-IN" dirty="0"/>
              <a:t>@Name(first="Wally", last="Inman")</a:t>
            </a:r>
          </a:p>
          <a:p>
            <a:r>
              <a:rPr lang="en-IN" dirty="0"/>
              <a:t>public void </a:t>
            </a:r>
            <a:r>
              <a:rPr lang="en-IN" dirty="0" err="1"/>
              <a:t>aMethod</a:t>
            </a:r>
            <a:r>
              <a:rPr lang="en-IN" dirty="0"/>
              <a:t>() {</a:t>
            </a:r>
          </a:p>
          <a:p>
            <a:r>
              <a:rPr lang="en-IN" dirty="0"/>
              <a:t>// More code goes here...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6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class </a:t>
            </a:r>
            <a:r>
              <a:rPr lang="en-IN" dirty="0" err="1"/>
              <a:t>DefaultException</a:t>
            </a:r>
            <a:r>
              <a:rPr lang="en-IN" dirty="0"/>
              <a:t> extends </a:t>
            </a:r>
            <a:r>
              <a:rPr lang="en-IN" dirty="0" err="1"/>
              <a:t>java.lang.Throwable</a:t>
            </a:r>
            <a:r>
              <a:rPr lang="en-IN" dirty="0"/>
              <a:t> {</a:t>
            </a:r>
          </a:p>
          <a:p>
            <a:r>
              <a:rPr lang="en-IN" dirty="0"/>
              <a:t>public </a:t>
            </a:r>
            <a:r>
              <a:rPr lang="en-IN" dirty="0" err="1"/>
              <a:t>DefaultException</a:t>
            </a:r>
            <a:r>
              <a:rPr lang="en-IN" dirty="0"/>
              <a:t>() {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</a:t>
            </a:r>
            <a:r>
              <a:rPr lang="en-IN" dirty="0" err="1"/>
              <a:t>DefaultException</a:t>
            </a:r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{</a:t>
            </a:r>
          </a:p>
          <a:p>
            <a:r>
              <a:rPr lang="en-IN" dirty="0"/>
              <a:t>super(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1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@Retention(</a:t>
            </a:r>
            <a:r>
              <a:rPr lang="en-IN" dirty="0" err="1"/>
              <a:t>RetentionPolicy.RUNTIME</a:t>
            </a:r>
            <a:r>
              <a:rPr lang="en-IN" dirty="0"/>
              <a:t>)</a:t>
            </a:r>
          </a:p>
          <a:p>
            <a:r>
              <a:rPr lang="en-IN" dirty="0"/>
              <a:t>@Target(</a:t>
            </a:r>
            <a:r>
              <a:rPr lang="en-IN" dirty="0" err="1"/>
              <a:t>ElementType.METHOD</a:t>
            </a:r>
            <a:r>
              <a:rPr lang="en-IN" dirty="0"/>
              <a:t>)</a:t>
            </a:r>
          </a:p>
          <a:p>
            <a:r>
              <a:rPr lang="en-IN" dirty="0"/>
              <a:t>public @interface </a:t>
            </a:r>
            <a:r>
              <a:rPr lang="en-IN" dirty="0" err="1"/>
              <a:t>TestCase</a:t>
            </a:r>
            <a:r>
              <a:rPr lang="en-IN" dirty="0"/>
              <a:t> {</a:t>
            </a:r>
          </a:p>
          <a:p>
            <a:r>
              <a:rPr lang="en-IN" dirty="0"/>
              <a:t>Class&lt;? extends </a:t>
            </a:r>
            <a:r>
              <a:rPr lang="en-IN" dirty="0" err="1"/>
              <a:t>Throwable</a:t>
            </a:r>
            <a:r>
              <a:rPr lang="en-IN" dirty="0"/>
              <a:t>&gt; </a:t>
            </a:r>
            <a:r>
              <a:rPr lang="en-IN" dirty="0" err="1"/>
              <a:t>willThrow</a:t>
            </a:r>
            <a:r>
              <a:rPr lang="en-IN" dirty="0"/>
              <a:t>() default </a:t>
            </a:r>
            <a:r>
              <a:rPr lang="en-IN" dirty="0" err="1"/>
              <a:t>DefaultException.class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Enum</a:t>
            </a:r>
            <a:r>
              <a:rPr lang="en-IN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Review {</a:t>
            </a:r>
          </a:p>
          <a:p>
            <a:r>
              <a:rPr lang="en-IN" dirty="0" err="1"/>
              <a:t>ReviewStatus</a:t>
            </a:r>
            <a:r>
              <a:rPr lang="en-IN" dirty="0"/>
              <a:t> status() default </a:t>
            </a:r>
            <a:r>
              <a:rPr lang="en-IN" dirty="0" err="1"/>
              <a:t>ReviewStatus.PENDING</a:t>
            </a:r>
            <a:r>
              <a:rPr lang="en-IN" dirty="0"/>
              <a:t>;</a:t>
            </a:r>
          </a:p>
          <a:p>
            <a:r>
              <a:rPr lang="en-IN" dirty="0"/>
              <a:t>String comments() default "";</a:t>
            </a:r>
          </a:p>
          <a:p>
            <a:r>
              <a:rPr lang="en-IN" dirty="0"/>
              <a:t>// </a:t>
            </a:r>
            <a:r>
              <a:rPr lang="en-IN" dirty="0" err="1"/>
              <a:t>ReviewStatus</a:t>
            </a:r>
            <a:r>
              <a:rPr lang="en-IN" dirty="0"/>
              <a:t> </a:t>
            </a:r>
            <a:r>
              <a:rPr lang="en-IN" dirty="0" err="1"/>
              <a:t>enum</a:t>
            </a:r>
            <a:r>
              <a:rPr lang="en-IN" dirty="0"/>
              <a:t> is a member of the Review annotation type</a:t>
            </a:r>
          </a:p>
          <a:p>
            <a:r>
              <a:rPr lang="en-IN" dirty="0"/>
              <a:t>public </a:t>
            </a:r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IN" dirty="0" err="1"/>
              <a:t>ReviewStatus</a:t>
            </a:r>
            <a:r>
              <a:rPr lang="en-IN" dirty="0"/>
              <a:t> {PENDING, FAILED, PASSED, PASSEDWITHCHANGES};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6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Enum</a:t>
            </a:r>
            <a:r>
              <a:rPr lang="en-IN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@Review()</a:t>
            </a:r>
          </a:p>
          <a:p>
            <a:r>
              <a:rPr lang="en-IN" dirty="0"/>
              <a:t>// Leave status as Pending, but add some comments</a:t>
            </a:r>
          </a:p>
          <a:p>
            <a:r>
              <a:rPr lang="en-IN" dirty="0"/>
              <a:t>@Review(comments="Have scheduled code review on June 3 2014")</a:t>
            </a:r>
          </a:p>
          <a:p>
            <a:r>
              <a:rPr lang="en-IN" dirty="0"/>
              <a:t>// Fail the review with comments</a:t>
            </a:r>
          </a:p>
          <a:p>
            <a:r>
              <a:rPr lang="en-IN" dirty="0"/>
              <a:t>@Review(status=</a:t>
            </a:r>
            <a:r>
              <a:rPr lang="en-IN" dirty="0" err="1"/>
              <a:t>ReviewStatus.FAILED</a:t>
            </a:r>
            <a:r>
              <a:rPr lang="en-IN" dirty="0"/>
              <a:t>, comments="Need to handle errors")</a:t>
            </a:r>
          </a:p>
        </p:txBody>
      </p:sp>
    </p:spTree>
    <p:extLst>
      <p:ext uri="{BB962C8B-B14F-4D97-AF65-F5344CB8AC3E}">
        <p14:creationId xmlns:p14="http://schemas.microsoft.com/office/powerpoint/2010/main" val="41920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8925"/>
            <a:ext cx="9720073" cy="4330435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600" dirty="0" err="1">
                <a:solidFill>
                  <a:srgbClr val="FF0000"/>
                </a:solidFill>
              </a:rPr>
              <a:t>HotSpot</a:t>
            </a:r>
            <a:endParaRPr lang="en-IN" sz="36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Hardware </a:t>
            </a:r>
            <a:r>
              <a:rPr lang="en-IN" sz="3100" dirty="0" err="1"/>
              <a:t>intrinsics</a:t>
            </a:r>
            <a:r>
              <a:rPr lang="en-IN" sz="3100" dirty="0"/>
              <a:t> were added to use Advanced Encryption Standard (AES</a:t>
            </a:r>
            <a:r>
              <a:rPr lang="en-IN" sz="3100" dirty="0" smtClean="0"/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 smtClean="0"/>
              <a:t> </a:t>
            </a:r>
            <a:r>
              <a:rPr lang="en-IN" sz="3100" dirty="0"/>
              <a:t>The </a:t>
            </a:r>
            <a:r>
              <a:rPr lang="en-IN" sz="3100" dirty="0" err="1"/>
              <a:t>UseAES</a:t>
            </a:r>
            <a:r>
              <a:rPr lang="en-IN" sz="3100" dirty="0"/>
              <a:t> and </a:t>
            </a:r>
            <a:r>
              <a:rPr lang="en-IN" sz="3100" dirty="0" err="1"/>
              <a:t>UseAESIntrinsics</a:t>
            </a:r>
            <a:r>
              <a:rPr lang="en-IN" sz="3100" dirty="0"/>
              <a:t> flags are available to enable the hardware-based AES </a:t>
            </a:r>
            <a:r>
              <a:rPr lang="en-IN" sz="3100" dirty="0" err="1"/>
              <a:t>intrinsics</a:t>
            </a:r>
            <a:r>
              <a:rPr lang="en-IN" sz="3100" dirty="0"/>
              <a:t> for Intel hardware. </a:t>
            </a:r>
            <a:endParaRPr lang="en-IN" sz="31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 smtClean="0"/>
              <a:t>The </a:t>
            </a:r>
            <a:r>
              <a:rPr lang="en-IN" sz="3100" dirty="0"/>
              <a:t>hardware must be 2010 or newer </a:t>
            </a:r>
            <a:r>
              <a:rPr lang="en-IN" sz="3100" dirty="0" err="1"/>
              <a:t>Westmere</a:t>
            </a:r>
            <a:r>
              <a:rPr lang="en-IN" sz="3100" dirty="0"/>
              <a:t> hardware. For example, to enable hardware AES, use the following flags: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-XX:+</a:t>
            </a:r>
            <a:r>
              <a:rPr lang="en-IN" sz="3100" dirty="0" err="1"/>
              <a:t>UseAES</a:t>
            </a:r>
            <a:r>
              <a:rPr lang="en-IN" sz="3100" dirty="0"/>
              <a:t> -XX:+</a:t>
            </a:r>
            <a:r>
              <a:rPr lang="en-IN" sz="3100" dirty="0" err="1" smtClean="0"/>
              <a:t>UseAESIntrinsics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7522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Description {</a:t>
            </a:r>
          </a:p>
          <a:p>
            <a:r>
              <a:rPr lang="en-IN" dirty="0"/>
              <a:t>Name name();</a:t>
            </a:r>
          </a:p>
          <a:p>
            <a:r>
              <a:rPr lang="en-IN" dirty="0"/>
              <a:t>Version version();</a:t>
            </a:r>
          </a:p>
          <a:p>
            <a:r>
              <a:rPr lang="en-IN" dirty="0"/>
              <a:t>String comments() default "";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3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@Description(name=@Name(first="John", last="Jacobs"),</a:t>
            </a:r>
          </a:p>
          <a:p>
            <a:r>
              <a:rPr lang="en-IN" dirty="0"/>
              <a:t>version=@Version(major=1, minor=2),</a:t>
            </a:r>
          </a:p>
          <a:p>
            <a:r>
              <a:rPr lang="en-IN" dirty="0"/>
              <a:t>comments="Just a test class")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Type Annotation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</a:t>
            </a:r>
            <a:r>
              <a:rPr lang="en-IN" dirty="0" err="1"/>
              <a:t>ToDo</a:t>
            </a:r>
            <a:r>
              <a:rPr lang="en-IN" dirty="0"/>
              <a:t> {</a:t>
            </a:r>
          </a:p>
          <a:p>
            <a:r>
              <a:rPr lang="en-IN" dirty="0"/>
              <a:t>String[] items();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ToDo</a:t>
            </a:r>
            <a:r>
              <a:rPr lang="en-IN" dirty="0"/>
              <a:t>(items={"Add </a:t>
            </a:r>
            <a:r>
              <a:rPr lang="en-IN" dirty="0" err="1"/>
              <a:t>readFile</a:t>
            </a:r>
            <a:r>
              <a:rPr lang="en-IN" dirty="0"/>
              <a:t> method", "Add error handling"})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9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Null Value in an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following annotations will</a:t>
            </a:r>
          </a:p>
          <a:p>
            <a:r>
              <a:rPr lang="en-IN" dirty="0"/>
              <a:t>result in compile-time errors:</a:t>
            </a:r>
          </a:p>
          <a:p>
            <a:r>
              <a:rPr lang="en-IN" dirty="0"/>
              <a:t>@</a:t>
            </a:r>
            <a:r>
              <a:rPr lang="en-IN" dirty="0" err="1"/>
              <a:t>ToDo</a:t>
            </a:r>
            <a:r>
              <a:rPr lang="en-IN" dirty="0"/>
              <a:t>(items=null)</a:t>
            </a:r>
          </a:p>
          <a:p>
            <a:r>
              <a:rPr lang="en-IN" dirty="0"/>
              <a:t>@Name(first=null, last="Jacobs")</a:t>
            </a:r>
          </a:p>
        </p:txBody>
      </p:sp>
    </p:spTree>
    <p:extLst>
      <p:ext uri="{BB962C8B-B14F-4D97-AF65-F5344CB8AC3E}">
        <p14:creationId xmlns:p14="http://schemas.microsoft.com/office/powerpoint/2010/main" val="31198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Annotation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7982"/>
            <a:ext cx="9720073" cy="437137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public @interface Enabled {</a:t>
            </a:r>
          </a:p>
          <a:p>
            <a:r>
              <a:rPr lang="en-IN" dirty="0" err="1"/>
              <a:t>boolean</a:t>
            </a:r>
            <a:r>
              <a:rPr lang="en-IN" dirty="0"/>
              <a:t> status() default true;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@Enabled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@Enabled()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4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Marker 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Marker {</a:t>
            </a:r>
          </a:p>
          <a:p>
            <a:r>
              <a:rPr lang="en-IN" dirty="0"/>
              <a:t>// No element declarations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A marker annotation type is an annotation type that does not declare any elements, not even one with a default value.</a:t>
            </a:r>
          </a:p>
          <a:p>
            <a:r>
              <a:rPr lang="en-IN" dirty="0"/>
              <a:t>Typically, a marker annotation is used by the annotation processing tools, which generate boilerplate code based </a:t>
            </a:r>
            <a:r>
              <a:rPr lang="en-IN" dirty="0" smtClean="0"/>
              <a:t>on the </a:t>
            </a:r>
            <a:r>
              <a:rPr lang="en-IN" dirty="0"/>
              <a:t>marker annotation type.</a:t>
            </a:r>
          </a:p>
        </p:txBody>
      </p:sp>
    </p:spTree>
    <p:extLst>
      <p:ext uri="{BB962C8B-B14F-4D97-AF65-F5344CB8AC3E}">
        <p14:creationId xmlns:p14="http://schemas.microsoft.com/office/powerpoint/2010/main" val="34359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Marker 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/>
              <a:t>Marker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4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Meta-Annotation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678675"/>
            <a:ext cx="9720072" cy="463068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Meta-annotations types are annotation types, which are used to annotate other annotation types. </a:t>
            </a:r>
            <a:endParaRPr lang="en-IN" dirty="0" smtClean="0"/>
          </a:p>
          <a:p>
            <a:r>
              <a:rPr lang="en-IN" dirty="0" smtClean="0"/>
              <a:t>The following annotation </a:t>
            </a:r>
            <a:r>
              <a:rPr lang="en-IN" dirty="0"/>
              <a:t>types are meta-annotation types:</a:t>
            </a:r>
          </a:p>
          <a:p>
            <a:r>
              <a:rPr lang="en-IN" dirty="0"/>
              <a:t>• Target</a:t>
            </a:r>
          </a:p>
          <a:p>
            <a:r>
              <a:rPr lang="en-IN" dirty="0"/>
              <a:t>• Retention</a:t>
            </a:r>
          </a:p>
          <a:p>
            <a:r>
              <a:rPr lang="en-IN" dirty="0"/>
              <a:t>• Inherited</a:t>
            </a:r>
          </a:p>
          <a:p>
            <a:r>
              <a:rPr lang="en-IN" dirty="0"/>
              <a:t>• Documented</a:t>
            </a:r>
          </a:p>
          <a:p>
            <a:r>
              <a:rPr lang="en-IN" dirty="0"/>
              <a:t>• Repeatable</a:t>
            </a:r>
          </a:p>
          <a:p>
            <a:r>
              <a:rPr lang="en-IN" dirty="0"/>
              <a:t>• Native</a:t>
            </a:r>
          </a:p>
          <a:p>
            <a:r>
              <a:rPr lang="en-IN" dirty="0"/>
              <a:t>Meta-annotation types are part of the Java class library. They are declared in the package </a:t>
            </a:r>
            <a:r>
              <a:rPr lang="en-IN" dirty="0" err="1"/>
              <a:t>java.lang.annotation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Target Annotation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1922073"/>
            <a:ext cx="10683875" cy="49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Retention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can be retained at three levels.</a:t>
            </a:r>
          </a:p>
          <a:p>
            <a:r>
              <a:rPr lang="en-IN" dirty="0"/>
              <a:t>• Source code only</a:t>
            </a:r>
          </a:p>
          <a:p>
            <a:r>
              <a:rPr lang="en-IN" dirty="0"/>
              <a:t>• Class file only (the default)</a:t>
            </a:r>
          </a:p>
          <a:p>
            <a:r>
              <a:rPr lang="en-IN" dirty="0"/>
              <a:t>• Class file and the runtime</a:t>
            </a:r>
          </a:p>
        </p:txBody>
      </p:sp>
    </p:spTree>
    <p:extLst>
      <p:ext uri="{BB962C8B-B14F-4D97-AF65-F5344CB8AC3E}">
        <p14:creationId xmlns:p14="http://schemas.microsoft.com/office/powerpoint/2010/main" val="34098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8925"/>
            <a:ext cx="9720073" cy="4330435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600" dirty="0" err="1">
                <a:solidFill>
                  <a:srgbClr val="FF0000"/>
                </a:solidFill>
              </a:rPr>
              <a:t>HotSpot</a:t>
            </a:r>
            <a:endParaRPr lang="en-IN" sz="36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To disable hardware AES use the following flags: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-XX:-</a:t>
            </a:r>
            <a:r>
              <a:rPr lang="en-IN" sz="2600" dirty="0" err="1"/>
              <a:t>UseAES</a:t>
            </a:r>
            <a:r>
              <a:rPr lang="en-IN" sz="2600" dirty="0"/>
              <a:t> -XX:-</a:t>
            </a:r>
            <a:r>
              <a:rPr lang="en-IN" sz="2600" dirty="0" err="1"/>
              <a:t>UseAESIntrinsics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Removal of PermGen.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Default Methods in the Java Programming Language are supported by the byte code instructions for method invocation.</a:t>
            </a:r>
          </a:p>
        </p:txBody>
      </p:sp>
    </p:spTree>
    <p:extLst>
      <p:ext uri="{BB962C8B-B14F-4D97-AF65-F5344CB8AC3E}">
        <p14:creationId xmlns:p14="http://schemas.microsoft.com/office/powerpoint/2010/main" val="3519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Retention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Retention meta-annotation type is used to specify how an annotation instance of an annotation type </a:t>
            </a:r>
            <a:r>
              <a:rPr lang="en-IN" dirty="0" smtClean="0"/>
              <a:t>should be </a:t>
            </a:r>
            <a:r>
              <a:rPr lang="en-IN" dirty="0"/>
              <a:t>retained by Java.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also known as the </a:t>
            </a:r>
            <a:r>
              <a:rPr lang="en-IN" i="1" dirty="0"/>
              <a:t>retention policy </a:t>
            </a:r>
            <a:r>
              <a:rPr lang="en-IN" dirty="0"/>
              <a:t>of an annotation type. If an annotation type has </a:t>
            </a:r>
            <a:r>
              <a:rPr lang="en-IN" dirty="0" smtClean="0"/>
              <a:t>a “</a:t>
            </a:r>
            <a:r>
              <a:rPr lang="en-IN" dirty="0"/>
              <a:t>source code only” retention policy, instances of its type are removed when compiled into a class file.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retention policy </a:t>
            </a:r>
            <a:r>
              <a:rPr lang="en-IN" dirty="0"/>
              <a:t>is “class file only,” annotation instances are retained in the class file, but they cannot be read at runtime. </a:t>
            </a:r>
            <a:endParaRPr lang="en-IN" dirty="0" smtClean="0"/>
          </a:p>
          <a:p>
            <a:r>
              <a:rPr lang="en-IN" dirty="0" smtClean="0"/>
              <a:t>If the retention </a:t>
            </a:r>
            <a:r>
              <a:rPr lang="en-IN" dirty="0"/>
              <a:t>policy is “class file and runtime” (simply known as runtime), the annotation instances are retained in </a:t>
            </a:r>
            <a:r>
              <a:rPr lang="en-IN" dirty="0" smtClean="0"/>
              <a:t>the class </a:t>
            </a:r>
            <a:r>
              <a:rPr lang="en-IN" dirty="0"/>
              <a:t>file and they are available for reading at runtime</a:t>
            </a:r>
          </a:p>
        </p:txBody>
      </p:sp>
    </p:spTree>
    <p:extLst>
      <p:ext uri="{BB962C8B-B14F-4D97-AF65-F5344CB8AC3E}">
        <p14:creationId xmlns:p14="http://schemas.microsoft.com/office/powerpoint/2010/main" val="11806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Inherited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Inherited annotation type is a marker meta-annotation type.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an annotation type is annotated with </a:t>
            </a:r>
            <a:r>
              <a:rPr lang="en-IN" dirty="0" smtClean="0"/>
              <a:t>an Inherited </a:t>
            </a:r>
            <a:r>
              <a:rPr lang="en-IN" dirty="0"/>
              <a:t>meta-annotation, its instances are inherited by a subclass declaration.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has no effect if an </a:t>
            </a:r>
            <a:r>
              <a:rPr lang="en-IN" dirty="0" smtClean="0"/>
              <a:t>annotation type </a:t>
            </a:r>
            <a:r>
              <a:rPr lang="en-IN" dirty="0"/>
              <a:t>is used to annotate any program elements other than a class declaration.</a:t>
            </a:r>
          </a:p>
        </p:txBody>
      </p:sp>
    </p:spTree>
    <p:extLst>
      <p:ext uri="{BB962C8B-B14F-4D97-AF65-F5344CB8AC3E}">
        <p14:creationId xmlns:p14="http://schemas.microsoft.com/office/powerpoint/2010/main" val="36368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Inherited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0561"/>
            <a:ext cx="9720073" cy="485860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public @interface Ann2 {</a:t>
            </a:r>
          </a:p>
          <a:p>
            <a:r>
              <a:rPr lang="en-IN" dirty="0" err="1"/>
              <a:t>int</a:t>
            </a:r>
            <a:r>
              <a:rPr lang="en-IN" dirty="0"/>
              <a:t> id();</a:t>
            </a:r>
          </a:p>
          <a:p>
            <a:r>
              <a:rPr lang="en-IN" dirty="0"/>
              <a:t>}</a:t>
            </a:r>
          </a:p>
          <a:p>
            <a:r>
              <a:rPr lang="en-IN" b="1" dirty="0">
                <a:solidFill>
                  <a:srgbClr val="FF0000"/>
                </a:solidFill>
              </a:rPr>
              <a:t>@Inherited</a:t>
            </a:r>
          </a:p>
          <a:p>
            <a:r>
              <a:rPr lang="en-IN" dirty="0"/>
              <a:t>public @interface Ann3 {</a:t>
            </a:r>
          </a:p>
          <a:p>
            <a:r>
              <a:rPr lang="en-IN" dirty="0" err="1"/>
              <a:t>int</a:t>
            </a:r>
            <a:r>
              <a:rPr lang="en-IN" dirty="0"/>
              <a:t> id();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Let’s declare two classes, A and B, as follows. Note that class B inherits class A.</a:t>
            </a:r>
          </a:p>
          <a:p>
            <a:r>
              <a:rPr lang="en-IN" dirty="0"/>
              <a:t>@Ann2(id=505)</a:t>
            </a:r>
          </a:p>
          <a:p>
            <a:r>
              <a:rPr lang="en-IN" dirty="0"/>
              <a:t>@Ann3(id=707)</a:t>
            </a:r>
          </a:p>
          <a:p>
            <a:r>
              <a:rPr lang="en-IN" dirty="0"/>
              <a:t>public class A {</a:t>
            </a:r>
          </a:p>
          <a:p>
            <a:r>
              <a:rPr lang="en-IN" dirty="0"/>
              <a:t>// Code for class A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8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Inherited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0561"/>
            <a:ext cx="9720073" cy="4858603"/>
          </a:xfrm>
        </p:spPr>
        <p:txBody>
          <a:bodyPr>
            <a:normAutofit/>
          </a:bodyPr>
          <a:lstStyle/>
          <a:p>
            <a:r>
              <a:rPr lang="en-IN" dirty="0"/>
              <a:t>// Class B inherits Ann3(id=707) annotation from the class A</a:t>
            </a:r>
          </a:p>
          <a:p>
            <a:r>
              <a:rPr lang="en-IN" dirty="0"/>
              <a:t>public class B extends A {</a:t>
            </a:r>
          </a:p>
          <a:p>
            <a:r>
              <a:rPr lang="en-IN" dirty="0"/>
              <a:t>// Code for class B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Documented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Documented annotation type is a marker meta-annotation type.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an annotation type is annotated with </a:t>
            </a:r>
            <a:r>
              <a:rPr lang="en-IN" dirty="0" smtClean="0"/>
              <a:t>a Documented </a:t>
            </a:r>
            <a:r>
              <a:rPr lang="en-IN" dirty="0"/>
              <a:t>annotation, the Javadoc tool will generate documentation for all of its instances.</a:t>
            </a:r>
          </a:p>
        </p:txBody>
      </p:sp>
    </p:spTree>
    <p:extLst>
      <p:ext uri="{BB962C8B-B14F-4D97-AF65-F5344CB8AC3E}">
        <p14:creationId xmlns:p14="http://schemas.microsoft.com/office/powerpoint/2010/main" val="691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Repeatable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 to Java 8, it was not allowed to repeat an annotation in the same context. For example, the following repeated use</a:t>
            </a:r>
          </a:p>
          <a:p>
            <a:r>
              <a:rPr lang="en-IN" dirty="0"/>
              <a:t>of the Version annotation would generate a compile-time error:</a:t>
            </a:r>
          </a:p>
          <a:p>
            <a:r>
              <a:rPr lang="en-IN" dirty="0"/>
              <a:t>@Version(major=1, minor=1)</a:t>
            </a:r>
          </a:p>
          <a:p>
            <a:r>
              <a:rPr lang="en-IN" dirty="0"/>
              <a:t>@Version(major=1, minor=2)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Standard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API defines many standard annotation types.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defined in the </a:t>
            </a:r>
            <a:r>
              <a:rPr lang="en-IN" dirty="0" err="1"/>
              <a:t>java.lang</a:t>
            </a:r>
            <a:r>
              <a:rPr lang="en-IN" dirty="0"/>
              <a:t> package</a:t>
            </a:r>
            <a:r>
              <a:rPr lang="en-IN"/>
              <a:t>. </a:t>
            </a:r>
            <a:endParaRPr lang="en-IN" smtClean="0"/>
          </a:p>
          <a:p>
            <a:r>
              <a:rPr lang="en-IN" smtClean="0"/>
              <a:t>They </a:t>
            </a:r>
            <a:r>
              <a:rPr lang="en-IN" dirty="0"/>
              <a:t>are</a:t>
            </a:r>
          </a:p>
          <a:p>
            <a:r>
              <a:rPr lang="en-IN" dirty="0"/>
              <a:t>• Deprecated</a:t>
            </a:r>
          </a:p>
          <a:p>
            <a:r>
              <a:rPr lang="en-IN" dirty="0"/>
              <a:t>• Override</a:t>
            </a:r>
          </a:p>
          <a:p>
            <a:r>
              <a:rPr lang="en-IN" dirty="0"/>
              <a:t>• </a:t>
            </a:r>
            <a:r>
              <a:rPr lang="en-IN" dirty="0" err="1"/>
              <a:t>SuppressWarnings</a:t>
            </a:r>
            <a:endParaRPr lang="en-IN" dirty="0"/>
          </a:p>
          <a:p>
            <a:r>
              <a:rPr lang="en-IN" dirty="0"/>
              <a:t>• </a:t>
            </a:r>
            <a:r>
              <a:rPr lang="en-IN" dirty="0" err="1"/>
              <a:t>FunctionalInterface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2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FunctionalInterface</a:t>
            </a:r>
            <a:r>
              <a:rPr lang="en-IN" dirty="0"/>
              <a:t>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interface with one abstract method declaration is known as a functional interface. </a:t>
            </a:r>
            <a:endParaRPr lang="en-IN" dirty="0" smtClean="0"/>
          </a:p>
          <a:p>
            <a:r>
              <a:rPr lang="en-IN" dirty="0" smtClean="0"/>
              <a:t>Previously</a:t>
            </a:r>
            <a:r>
              <a:rPr lang="en-IN" dirty="0"/>
              <a:t>, a </a:t>
            </a:r>
            <a:r>
              <a:rPr lang="en-IN" dirty="0" smtClean="0"/>
              <a:t>functional interface </a:t>
            </a:r>
            <a:r>
              <a:rPr lang="en-IN" dirty="0"/>
              <a:t>was known as SAM (Single Abstract Method) type.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compiler verifies all interfaces annotated with </a:t>
            </a:r>
            <a:r>
              <a:rPr lang="en-IN" dirty="0" smtClean="0"/>
              <a:t>a @</a:t>
            </a:r>
            <a:r>
              <a:rPr lang="en-IN" dirty="0" err="1"/>
              <a:t>FunctionalInterface</a:t>
            </a:r>
            <a:r>
              <a:rPr lang="en-IN" dirty="0"/>
              <a:t> that the interfaces really contain one and only one abstract method.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compile-time error </a:t>
            </a:r>
            <a:r>
              <a:rPr lang="en-IN" dirty="0" smtClean="0"/>
              <a:t>is generated </a:t>
            </a:r>
            <a:r>
              <a:rPr lang="en-IN" dirty="0"/>
              <a:t>if the interfaces annotated with this annotation are not functional interfaces.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also a </a:t>
            </a:r>
            <a:r>
              <a:rPr lang="en-IN" dirty="0" smtClean="0"/>
              <a:t>compile-time error </a:t>
            </a:r>
            <a:r>
              <a:rPr lang="en-IN" dirty="0"/>
              <a:t>to use this annotation on classes, annotation types, and </a:t>
            </a:r>
            <a:r>
              <a:rPr lang="en-IN" dirty="0" err="1"/>
              <a:t>enums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FunctionalInterface</a:t>
            </a:r>
            <a:r>
              <a:rPr lang="en-IN" dirty="0"/>
              <a:t> annotation </a:t>
            </a:r>
            <a:r>
              <a:rPr lang="en-IN" dirty="0" smtClean="0"/>
              <a:t>type is </a:t>
            </a:r>
            <a:r>
              <a:rPr lang="en-IN" dirty="0"/>
              <a:t>a marker interface.</a:t>
            </a:r>
          </a:p>
        </p:txBody>
      </p:sp>
    </p:spTree>
    <p:extLst>
      <p:ext uri="{BB962C8B-B14F-4D97-AF65-F5344CB8AC3E}">
        <p14:creationId xmlns:p14="http://schemas.microsoft.com/office/powerpoint/2010/main" val="166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FunctionalInterface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declaration of the Test class uses a @</a:t>
            </a:r>
            <a:r>
              <a:rPr lang="en-IN" dirty="0" err="1"/>
              <a:t>FunctionalInterface</a:t>
            </a:r>
            <a:r>
              <a:rPr lang="en-IN" dirty="0"/>
              <a:t> annotation, which will generate </a:t>
            </a:r>
            <a:r>
              <a:rPr lang="en-IN" dirty="0" smtClean="0"/>
              <a:t>a compile-time </a:t>
            </a:r>
            <a:r>
              <a:rPr lang="en-IN" dirty="0"/>
              <a:t>error because a @</a:t>
            </a:r>
            <a:r>
              <a:rPr lang="en-IN" dirty="0" err="1"/>
              <a:t>FunctionalInterface</a:t>
            </a:r>
            <a:r>
              <a:rPr lang="en-IN" dirty="0"/>
              <a:t> annotation can only be used on interfaces.</a:t>
            </a:r>
          </a:p>
          <a:p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r>
              <a:rPr lang="en-IN" dirty="0"/>
              <a:t>public class Test {</a:t>
            </a:r>
          </a:p>
          <a:p>
            <a:r>
              <a:rPr lang="en-IN" dirty="0"/>
              <a:t>public void test()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0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Annotating a Java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package declaration appears as part of a top-level type declaration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Further, </a:t>
            </a:r>
            <a:r>
              <a:rPr lang="en-IN" dirty="0" smtClean="0"/>
              <a:t>the same </a:t>
            </a:r>
            <a:r>
              <a:rPr lang="en-IN" dirty="0"/>
              <a:t>package declaration occurs multiple times at different places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Create a </a:t>
            </a:r>
            <a:r>
              <a:rPr lang="en-IN" dirty="0"/>
              <a:t>file, which should be named package-info.java, and place the annotated package </a:t>
            </a:r>
            <a:r>
              <a:rPr lang="en-IN" dirty="0" smtClean="0"/>
              <a:t>declaration in </a:t>
            </a:r>
            <a:r>
              <a:rPr lang="en-IN" dirty="0"/>
              <a:t>it</a:t>
            </a:r>
            <a:r>
              <a:rPr lang="en-IN" dirty="0" smtClean="0"/>
              <a:t>.</a:t>
            </a:r>
          </a:p>
          <a:p>
            <a:r>
              <a:rPr lang="en-IN" dirty="0"/>
              <a:t>// package-info.java</a:t>
            </a:r>
          </a:p>
          <a:p>
            <a:r>
              <a:rPr lang="en-IN" dirty="0"/>
              <a:t>@Version(major=1, minor=0)</a:t>
            </a:r>
          </a:p>
          <a:p>
            <a:r>
              <a:rPr lang="en-IN" dirty="0"/>
              <a:t>package </a:t>
            </a:r>
            <a:r>
              <a:rPr lang="en-IN" dirty="0" err="1"/>
              <a:t>com.jdojo.annotation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15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4034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Compact Profiles </a:t>
            </a:r>
            <a:r>
              <a:rPr lang="en-IN" sz="2400" i="1" dirty="0"/>
              <a:t>contain predefined subsets of the Java SE platform and enable applications that do not require the entire Platform to be deployed and run on small devices.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59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Annotating a Java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package-info.java</a:t>
            </a:r>
          </a:p>
          <a:p>
            <a:r>
              <a:rPr lang="en-IN" dirty="0"/>
              <a:t>@</a:t>
            </a:r>
            <a:r>
              <a:rPr lang="en-IN" dirty="0" err="1"/>
              <a:t>com.jdojo.myannotations.Author</a:t>
            </a:r>
            <a:r>
              <a:rPr lang="en-IN" dirty="0"/>
              <a:t>("John Jacobs")</a:t>
            </a:r>
          </a:p>
          <a:p>
            <a:r>
              <a:rPr lang="en-IN" dirty="0"/>
              <a:t>@Reviewer("Wally Inman")</a:t>
            </a:r>
          </a:p>
          <a:p>
            <a:r>
              <a:rPr lang="en-IN" dirty="0"/>
              <a:t>package </a:t>
            </a:r>
            <a:r>
              <a:rPr lang="en-IN" dirty="0" err="1"/>
              <a:t>com.jdojo.annotation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com.jdojo.myannotations.Reviewer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03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300" dirty="0" smtClean="0">
                <a:solidFill>
                  <a:srgbClr val="FF0000"/>
                </a:solidFill>
              </a:rPr>
              <a:t>Security</a:t>
            </a:r>
            <a:endParaRPr lang="en-IN" sz="33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client-side TLS 1.2 enabled by default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New variant of </a:t>
            </a:r>
            <a:r>
              <a:rPr lang="en-IN" sz="2800" dirty="0" err="1"/>
              <a:t>AccessController.doPrivileged</a:t>
            </a:r>
            <a:r>
              <a:rPr lang="en-IN" sz="2800" dirty="0"/>
              <a:t> that enables code to assert a subset of its privileges, without preventing the full traversal of the stack to check for other permissions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Stronger algorithms for password-based encryption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SSL/TLS Server Name Indication (SNI) Extension support in JSSE Server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29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Security</a:t>
            </a:r>
            <a:endParaRPr lang="en-IN" sz="40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AEAD </a:t>
            </a:r>
            <a:r>
              <a:rPr lang="en-IN" sz="2600" dirty="0" smtClean="0"/>
              <a:t>algorithms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 err="1" smtClean="0"/>
              <a:t>KeyStore</a:t>
            </a:r>
            <a:r>
              <a:rPr lang="en-IN" sz="2600" dirty="0" smtClean="0"/>
              <a:t> </a:t>
            </a:r>
            <a:r>
              <a:rPr lang="en-IN" sz="2600" dirty="0"/>
              <a:t>enhancements, including the new Domain </a:t>
            </a:r>
            <a:r>
              <a:rPr lang="en-IN" sz="2600" dirty="0" err="1"/>
              <a:t>KeyStore</a:t>
            </a:r>
            <a:r>
              <a:rPr lang="en-IN" sz="2600" dirty="0"/>
              <a:t> type </a:t>
            </a:r>
            <a:r>
              <a:rPr lang="en-IN" sz="2600" dirty="0" err="1"/>
              <a:t>java.security.DomainLoadStoreParameter</a:t>
            </a:r>
            <a:r>
              <a:rPr lang="en-IN" sz="2600" dirty="0"/>
              <a:t>, and the new command option -</a:t>
            </a:r>
            <a:r>
              <a:rPr lang="en-IN" sz="2600" dirty="0" err="1"/>
              <a:t>importpassword</a:t>
            </a:r>
            <a:r>
              <a:rPr lang="en-IN" sz="2600" dirty="0"/>
              <a:t> for the </a:t>
            </a:r>
            <a:r>
              <a:rPr lang="en-IN" sz="2600" dirty="0" err="1"/>
              <a:t>keytool</a:t>
            </a:r>
            <a:r>
              <a:rPr lang="en-IN" sz="2600" dirty="0"/>
              <a:t> </a:t>
            </a:r>
            <a:r>
              <a:rPr lang="en-IN" sz="2600" dirty="0" smtClean="0"/>
              <a:t>utility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SHA-224 Message </a:t>
            </a:r>
            <a:r>
              <a:rPr lang="en-IN" sz="2600" dirty="0" smtClean="0"/>
              <a:t>Digests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Enhanced Support for NSA Suite B </a:t>
            </a:r>
            <a:r>
              <a:rPr lang="en-IN" sz="2600" dirty="0" smtClean="0"/>
              <a:t>Cryptography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Better Support for High Entropy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38971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New </a:t>
            </a:r>
            <a:r>
              <a:rPr lang="en-IN" sz="2400" dirty="0" err="1"/>
              <a:t>java.security.cert.PKIXRevocationChecker</a:t>
            </a:r>
            <a:r>
              <a:rPr lang="en-IN" sz="2400" dirty="0"/>
              <a:t> class for configuring revocation checking of X.509 </a:t>
            </a:r>
            <a:r>
              <a:rPr lang="en-IN" sz="2400" dirty="0" smtClean="0"/>
              <a:t>certificates 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64-bit PKCS11 for </a:t>
            </a:r>
            <a:r>
              <a:rPr lang="en-IN" sz="2400" dirty="0" smtClean="0"/>
              <a:t>Windows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New </a:t>
            </a:r>
            <a:r>
              <a:rPr lang="en-IN" sz="2400" dirty="0" err="1"/>
              <a:t>rcache</a:t>
            </a:r>
            <a:r>
              <a:rPr lang="en-IN" sz="2400" dirty="0"/>
              <a:t> Types in Kerberos 5 Replay Caching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06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6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Support for Kerberos 5 Protocol Transition and Constrained </a:t>
            </a:r>
            <a:r>
              <a:rPr lang="en-IN" sz="3100" dirty="0" smtClean="0"/>
              <a:t>Delegation</a:t>
            </a: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Kerberos 5 weak encryption types disabled by </a:t>
            </a:r>
            <a:r>
              <a:rPr lang="en-IN" sz="3100" dirty="0" smtClean="0"/>
              <a:t>default</a:t>
            </a: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Unbound SASL for the GSS-API/Kerberos 5 </a:t>
            </a:r>
            <a:r>
              <a:rPr lang="en-IN" sz="3100" dirty="0" smtClean="0"/>
              <a:t>mechanism</a:t>
            </a: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SASL service for multiple host names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15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JNI bridge to native JGSS on Mac OS </a:t>
            </a:r>
            <a:r>
              <a:rPr lang="en-IN" sz="2600" dirty="0" smtClean="0"/>
              <a:t>X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stronger strength ephemeral DH keys in the </a:t>
            </a:r>
            <a:r>
              <a:rPr lang="en-IN" sz="2600" dirty="0" err="1"/>
              <a:t>SunJSSE</a:t>
            </a:r>
            <a:r>
              <a:rPr lang="en-IN" sz="2600" dirty="0"/>
              <a:t> </a:t>
            </a:r>
            <a:r>
              <a:rPr lang="en-IN" sz="2600" dirty="0" smtClean="0"/>
              <a:t>provider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server-side cipher suites preference customization in JSSE</a:t>
            </a:r>
          </a:p>
        </p:txBody>
      </p:sp>
    </p:spTree>
    <p:extLst>
      <p:ext uri="{BB962C8B-B14F-4D97-AF65-F5344CB8AC3E}">
        <p14:creationId xmlns:p14="http://schemas.microsoft.com/office/powerpoint/2010/main" val="415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000" dirty="0" smtClean="0">
                <a:solidFill>
                  <a:srgbClr val="FF0000"/>
                </a:solidFill>
              </a:rPr>
              <a:t>JavaFX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new </a:t>
            </a:r>
            <a:r>
              <a:rPr lang="en-IN" sz="2400" dirty="0" err="1"/>
              <a:t>SwingNode</a:t>
            </a:r>
            <a:r>
              <a:rPr lang="en-IN" sz="2400" dirty="0"/>
              <a:t> class enables developers to embed Swing content into JavaFX applications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new UI Controls include the </a:t>
            </a:r>
            <a:r>
              <a:rPr lang="en-IN" sz="2400" dirty="0" err="1"/>
              <a:t>DatePicker</a:t>
            </a:r>
            <a:r>
              <a:rPr lang="en-IN" sz="2400" dirty="0"/>
              <a:t> and the </a:t>
            </a:r>
            <a:r>
              <a:rPr lang="en-IN" sz="2400" dirty="0" err="1"/>
              <a:t>TreeTableView</a:t>
            </a:r>
            <a:r>
              <a:rPr lang="en-IN" sz="2400" dirty="0"/>
              <a:t> controls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javafx.print</a:t>
            </a:r>
            <a:r>
              <a:rPr lang="en-IN" sz="2400" dirty="0"/>
              <a:t> package provides the public classes for the JavaFX Printing API.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5269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idodevjobs.files.wordpress.com/2015/04/java-features2.png?w=640&amp;h=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85" y="551051"/>
            <a:ext cx="9998599" cy="56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300" dirty="0" smtClean="0">
                <a:solidFill>
                  <a:srgbClr val="FF0000"/>
                </a:solidFill>
              </a:rPr>
              <a:t>JavaFX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The 3D Graphics features now include 3D shapes, camera, lights, </a:t>
            </a:r>
            <a:r>
              <a:rPr lang="en-IN" sz="2600" dirty="0" err="1"/>
              <a:t>subscene</a:t>
            </a:r>
            <a:r>
              <a:rPr lang="en-IN" sz="2600" dirty="0"/>
              <a:t>, material, picking, and antialiasing</a:t>
            </a:r>
            <a:r>
              <a:rPr lang="en-IN" sz="26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The </a:t>
            </a:r>
            <a:r>
              <a:rPr lang="en-IN" sz="2600" dirty="0" err="1"/>
              <a:t>WebView</a:t>
            </a:r>
            <a:r>
              <a:rPr lang="en-IN" sz="2600" dirty="0"/>
              <a:t> class provides new features </a:t>
            </a:r>
            <a:r>
              <a:rPr lang="en-IN" sz="2600" dirty="0" smtClean="0"/>
              <a:t>of HTML5 including </a:t>
            </a:r>
            <a:r>
              <a:rPr lang="en-IN" sz="2600" dirty="0"/>
              <a:t>Web Sockets, Web Workers, and Web Fonts</a:t>
            </a:r>
            <a:r>
              <a:rPr lang="en-IN" sz="2600" dirty="0" smtClean="0"/>
              <a:t>.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Enhanced text support including bi-directional text and complex text scripts such as Thai and Hindi in controls, and multi-line, multi-style text in text nodes</a:t>
            </a:r>
            <a:r>
              <a:rPr lang="en-IN" sz="2600" dirty="0" smtClean="0"/>
              <a:t>.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Hi-DPI displays has been added in this release.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3834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JavaFX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CSS </a:t>
            </a:r>
            <a:r>
              <a:rPr lang="en-IN" sz="2400" dirty="0" err="1"/>
              <a:t>Styleable</a:t>
            </a:r>
            <a:r>
              <a:rPr lang="en-IN" sz="2400" dirty="0"/>
              <a:t>* classes became public API.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new </a:t>
            </a:r>
            <a:r>
              <a:rPr lang="en-IN" sz="2400" dirty="0" err="1"/>
              <a:t>ScheduledService</a:t>
            </a:r>
            <a:r>
              <a:rPr lang="en-IN" sz="2400" dirty="0"/>
              <a:t> class allows to automatically restart the service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JavaFX is now available for ARM platforms. JDK for ARM includes the base, graphics and controls components of JavaFX.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17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jjs</a:t>
            </a:r>
            <a:r>
              <a:rPr lang="en-IN" sz="2400" dirty="0"/>
              <a:t> command is provided to invoke the Nashorn engine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java command launches JavaFX applications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java man page has been reworked.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868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000" dirty="0" smtClean="0">
                <a:solidFill>
                  <a:srgbClr val="FF0000"/>
                </a:solidFill>
              </a:rPr>
              <a:t>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jdeps</a:t>
            </a:r>
            <a:r>
              <a:rPr lang="en-IN" sz="2400" dirty="0"/>
              <a:t> command-line tool is provided for </a:t>
            </a:r>
            <a:r>
              <a:rPr lang="en-IN" sz="2400" dirty="0" err="1"/>
              <a:t>analyzing</a:t>
            </a:r>
            <a:r>
              <a:rPr lang="en-IN" sz="2400" dirty="0"/>
              <a:t> class files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Java Management Extensions (JMX) provide remote access to diagnostic commands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jarsigner</a:t>
            </a:r>
            <a:r>
              <a:rPr lang="en-IN" sz="2400" dirty="0"/>
              <a:t> tool has an option for requesting a signed time stamp from a Time Stamping Authority (TSA).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38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</a:t>
            </a:r>
            <a:r>
              <a:rPr lang="en-IN" sz="2800" dirty="0" err="1">
                <a:solidFill>
                  <a:srgbClr val="FF0000"/>
                </a:solidFill>
              </a:rPr>
              <a:t>Javac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tool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javac</a:t>
            </a:r>
            <a:r>
              <a:rPr lang="en-IN" sz="2400" dirty="0"/>
              <a:t> tool now has support for checking the content of </a:t>
            </a:r>
            <a:r>
              <a:rPr lang="en-IN" sz="2400" dirty="0" err="1"/>
              <a:t>javadoc</a:t>
            </a:r>
            <a:r>
              <a:rPr lang="en-IN" sz="2400" dirty="0"/>
              <a:t> comments for issues that could lead to various problems, such as invalid HTML or accessibility issues, </a:t>
            </a:r>
            <a:r>
              <a:rPr lang="en-IN" sz="2400" dirty="0" smtClean="0"/>
              <a:t>in </a:t>
            </a:r>
            <a:r>
              <a:rPr lang="en-IN" sz="2400" dirty="0"/>
              <a:t>the files that are generated when </a:t>
            </a:r>
            <a:r>
              <a:rPr lang="en-IN" sz="2400" dirty="0" err="1"/>
              <a:t>javadoc</a:t>
            </a:r>
            <a:r>
              <a:rPr lang="en-IN" sz="2400" dirty="0"/>
              <a:t> is run. </a:t>
            </a:r>
            <a:endParaRPr lang="en-IN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FF0000"/>
                </a:solidFill>
              </a:rPr>
              <a:t>Javadoc </a:t>
            </a:r>
            <a:r>
              <a:rPr lang="en-IN" sz="2800" dirty="0" smtClean="0">
                <a:solidFill>
                  <a:srgbClr val="FF0000"/>
                </a:solidFill>
              </a:rPr>
              <a:t>tool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javadoc</a:t>
            </a:r>
            <a:r>
              <a:rPr lang="en-IN" sz="2400" dirty="0"/>
              <a:t> tool supports the new </a:t>
            </a:r>
            <a:r>
              <a:rPr lang="en-IN" sz="2400" dirty="0" err="1"/>
              <a:t>DocTree</a:t>
            </a:r>
            <a:r>
              <a:rPr lang="en-IN" sz="2400" dirty="0"/>
              <a:t> API that enables you to traverse Javadoc comments as abstract syntax trees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javadoc</a:t>
            </a:r>
            <a:r>
              <a:rPr lang="en-IN" sz="2400" dirty="0"/>
              <a:t> tool supports the new Javadoc Access API that enables you to invoke the Javadoc tool directly from a Java application, without executing a new process.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851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Internationalization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Unicode Enhancements, including support for Unicode 6.2.0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Adoption of Unicode CLDR Data and the </a:t>
            </a:r>
            <a:r>
              <a:rPr lang="en-IN" sz="2400" dirty="0" err="1"/>
              <a:t>java.locale.providers</a:t>
            </a:r>
            <a:r>
              <a:rPr lang="en-IN" sz="2400" dirty="0"/>
              <a:t> System Property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New Calendar and Locale APIs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Ability to Install a Custom Resource Bundle as an Extension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98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solidFill>
                  <a:srgbClr val="FF0000"/>
                </a:solidFill>
              </a:rPr>
              <a:t>Deployment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/>
              <a:t> For </a:t>
            </a:r>
            <a:r>
              <a:rPr lang="en-IN" sz="2400" dirty="0"/>
              <a:t>sandbox applets and Java Web Start applications, </a:t>
            </a:r>
            <a:r>
              <a:rPr lang="en-IN" sz="2400" dirty="0" err="1"/>
              <a:t>URLPermission</a:t>
            </a:r>
            <a:r>
              <a:rPr lang="en-IN" sz="2400" dirty="0"/>
              <a:t> is now used to allow connections back to the server from which they were started. </a:t>
            </a:r>
            <a:r>
              <a:rPr lang="en-IN" sz="2400" dirty="0" err="1"/>
              <a:t>SocketPermission</a:t>
            </a:r>
            <a:r>
              <a:rPr lang="en-IN" sz="2400" dirty="0"/>
              <a:t> is no longer granted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/>
              <a:t> The </a:t>
            </a:r>
            <a:r>
              <a:rPr lang="en-IN" sz="2400" dirty="0"/>
              <a:t>Permissions attribute is required in the JAR file manifest of the main JAR file at all security levels.</a:t>
            </a:r>
          </a:p>
        </p:txBody>
      </p:sp>
    </p:spTree>
    <p:extLst>
      <p:ext uri="{BB962C8B-B14F-4D97-AF65-F5344CB8AC3E}">
        <p14:creationId xmlns:p14="http://schemas.microsoft.com/office/powerpoint/2010/main" val="26269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300" dirty="0">
                <a:solidFill>
                  <a:srgbClr val="FF0000"/>
                </a:solidFill>
              </a:rPr>
              <a:t>Date-Time Package </a:t>
            </a:r>
            <a:r>
              <a:rPr lang="en-IN" sz="2400" dirty="0"/>
              <a:t>- a new set of packages that provide a comprehensive date-time model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300" dirty="0" smtClean="0">
                <a:solidFill>
                  <a:srgbClr val="FF0000"/>
                </a:solidFill>
              </a:rPr>
              <a:t>Scripting</a:t>
            </a:r>
            <a:endParaRPr lang="en-IN" sz="2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2400" dirty="0"/>
              <a:t>Nashorn </a:t>
            </a:r>
            <a:r>
              <a:rPr lang="en-IN" sz="2400" dirty="0" err="1"/>
              <a:t>Javascript</a:t>
            </a:r>
            <a:r>
              <a:rPr lang="en-IN" sz="2400" dirty="0"/>
              <a:t> </a:t>
            </a:r>
            <a:r>
              <a:rPr lang="en-IN" sz="2400" dirty="0" smtClean="0"/>
              <a:t>Engine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000" dirty="0" smtClean="0">
                <a:solidFill>
                  <a:srgbClr val="FF0000"/>
                </a:solidFill>
              </a:rPr>
              <a:t>Pack200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Pack200 Support for Constant Pool Entries and New Bytecodes Introduced by JSR 292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JDK8 support for class files changes specified by JSR-292, JSR-308 and JSR-335</a:t>
            </a:r>
          </a:p>
        </p:txBody>
      </p:sp>
    </p:spTree>
    <p:extLst>
      <p:ext uri="{BB962C8B-B14F-4D97-AF65-F5344CB8AC3E}">
        <p14:creationId xmlns:p14="http://schemas.microsoft.com/office/powerpoint/2010/main" val="8341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cioinsight.com/imagesvr_ce/3509/Java8Adopt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1" y="535628"/>
            <a:ext cx="8114968" cy="6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lambda expression is an unnamed block of code (or an unnamed function) with a list of formal parameters and </a:t>
            </a:r>
            <a:r>
              <a:rPr lang="en-IN" dirty="0" smtClean="0"/>
              <a:t>a body.</a:t>
            </a:r>
          </a:p>
          <a:p>
            <a:r>
              <a:rPr lang="en-IN" dirty="0" smtClean="0"/>
              <a:t> </a:t>
            </a:r>
            <a:r>
              <a:rPr lang="en-IN" dirty="0"/>
              <a:t>Sometimes a lambda expression is simply called a </a:t>
            </a:r>
            <a:r>
              <a:rPr lang="en-IN" i="1" dirty="0"/>
              <a:t>lambda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body of a lambda expression can be a </a:t>
            </a:r>
            <a:r>
              <a:rPr lang="en-IN" dirty="0" smtClean="0"/>
              <a:t>block statement </a:t>
            </a:r>
            <a:r>
              <a:rPr lang="en-IN" dirty="0"/>
              <a:t>or an expression.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arrow (-&gt;) is used to separate the list of parameters and the body.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term “lambda</a:t>
            </a:r>
            <a:r>
              <a:rPr lang="en-IN" dirty="0" smtClean="0"/>
              <a:t>” in </a:t>
            </a:r>
            <a:r>
              <a:rPr lang="en-IN" dirty="0"/>
              <a:t>"lambda expression" has its origin in Lambda calculus that uses the Greek letter lambda (l) to denote a </a:t>
            </a:r>
            <a:r>
              <a:rPr lang="en-IN" dirty="0" smtClean="0"/>
              <a:t>function abstraction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7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dduarte.me/java8-slides/img/zishanbilal.java8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6" y="1016781"/>
            <a:ext cx="108775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82" y="2084832"/>
            <a:ext cx="10320354" cy="41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52" y="2185053"/>
            <a:ext cx="10284108" cy="28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6096"/>
            <a:ext cx="9720073" cy="44532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// Takes an </a:t>
            </a:r>
            <a:r>
              <a:rPr lang="en-IN" dirty="0" err="1"/>
              <a:t>int</a:t>
            </a:r>
            <a:r>
              <a:rPr lang="en-IN" dirty="0"/>
              <a:t> parameter and returns the parameter value incremented by 1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-&gt; x + 1</a:t>
            </a:r>
          </a:p>
          <a:p>
            <a:r>
              <a:rPr lang="en-IN" dirty="0"/>
              <a:t>// Takes two </a:t>
            </a:r>
            <a:r>
              <a:rPr lang="en-IN" dirty="0" err="1"/>
              <a:t>int</a:t>
            </a:r>
            <a:r>
              <a:rPr lang="en-IN" dirty="0"/>
              <a:t> parameters and returns their sum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x + y</a:t>
            </a:r>
          </a:p>
          <a:p>
            <a:r>
              <a:rPr lang="en-IN" dirty="0"/>
              <a:t>// Takes two </a:t>
            </a:r>
            <a:r>
              <a:rPr lang="en-IN" dirty="0" err="1"/>
              <a:t>int</a:t>
            </a:r>
            <a:r>
              <a:rPr lang="en-IN" dirty="0"/>
              <a:t> parameters and returns the maximum of the two</a:t>
            </a:r>
          </a:p>
          <a:p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 -&gt; { </a:t>
            </a:r>
            <a:r>
              <a:rPr lang="fr-FR" dirty="0" err="1"/>
              <a:t>int</a:t>
            </a:r>
            <a:r>
              <a:rPr lang="fr-FR" dirty="0"/>
              <a:t> max = x &gt; y ? x : y;</a:t>
            </a:r>
          </a:p>
          <a:p>
            <a:r>
              <a:rPr lang="en-IN" dirty="0"/>
              <a:t>return max;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 Takes no parameters and returns void</a:t>
            </a:r>
          </a:p>
          <a:p>
            <a:r>
              <a:rPr lang="en-IN" dirty="0"/>
              <a:t>() -&gt; { }</a:t>
            </a:r>
          </a:p>
        </p:txBody>
      </p:sp>
    </p:spTree>
    <p:extLst>
      <p:ext uri="{BB962C8B-B14F-4D97-AF65-F5344CB8AC3E}">
        <p14:creationId xmlns:p14="http://schemas.microsoft.com/office/powerpoint/2010/main" val="1296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Takes no parameters and returns a string "OK"</a:t>
            </a:r>
          </a:p>
          <a:p>
            <a:r>
              <a:rPr lang="en-IN" dirty="0"/>
              <a:t>() -&gt; "OK"</a:t>
            </a:r>
          </a:p>
          <a:p>
            <a:r>
              <a:rPr lang="en-IN" dirty="0"/>
              <a:t>// Takes a String parameter and prints it on the standard output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Takes a parameter and prints it on the standard output</a:t>
            </a:r>
          </a:p>
          <a:p>
            <a:r>
              <a:rPr lang="en-IN" dirty="0" err="1"/>
              <a:t>msg</a:t>
            </a:r>
            <a:r>
              <a:rPr lang="en-IN" dirty="0"/>
              <a:t> -&gt;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  <a:p>
            <a:r>
              <a:rPr lang="en-IN" dirty="0"/>
              <a:t>// Takes a String parameter and returns its length</a:t>
            </a:r>
          </a:p>
          <a:p>
            <a:r>
              <a:rPr lang="en-IN" dirty="0"/>
              <a:t>(String </a:t>
            </a:r>
            <a:r>
              <a:rPr lang="en-IN" dirty="0" err="1"/>
              <a:t>str</a:t>
            </a:r>
            <a:r>
              <a:rPr lang="en-IN" dirty="0"/>
              <a:t>) -&gt; </a:t>
            </a:r>
            <a:r>
              <a:rPr lang="en-IN" dirty="0" err="1"/>
              <a:t>str.length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19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lambda expression is a block of code that can be passed around to execute.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 common feature for some programming languages, such as Lisp, Python, Scala, etc.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before Java 8, we can not do the same in Java.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want a block of code to be executed, we need to create an object and pass the object around, such as using the strategy design pattern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From Java 8, lambda expressions enable us to treat functionality as method argument and pass a block of code around. </a:t>
            </a:r>
          </a:p>
        </p:txBody>
      </p:sp>
    </p:spTree>
    <p:extLst>
      <p:ext uri="{BB962C8B-B14F-4D97-AF65-F5344CB8AC3E}">
        <p14:creationId xmlns:p14="http://schemas.microsoft.com/office/powerpoint/2010/main" val="30822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Lambda Expressions</a:t>
            </a:r>
          </a:p>
        </p:txBody>
      </p:sp>
      <p:pic>
        <p:nvPicPr>
          <p:cNvPr id="1026" name="Picture 2" descr="why lamb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0" y="2181865"/>
            <a:ext cx="9313104" cy="408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(&lt;</a:t>
            </a:r>
            <a:r>
              <a:rPr lang="en-IN" dirty="0" err="1"/>
              <a:t>LambdaParametersList</a:t>
            </a:r>
            <a:r>
              <a:rPr lang="en-IN" dirty="0"/>
              <a:t>&gt;) -&gt; { &lt;</a:t>
            </a:r>
            <a:r>
              <a:rPr lang="en-IN" dirty="0" err="1"/>
              <a:t>LambdaBody</a:t>
            </a:r>
            <a:r>
              <a:rPr lang="en-IN" dirty="0"/>
              <a:t>&gt; </a:t>
            </a: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A lambda expression consists of a list of parameters and a body that are separated by an arrow </a:t>
            </a:r>
            <a:r>
              <a:rPr lang="en-IN" dirty="0" smtClean="0"/>
              <a:t>(-&gt;).</a:t>
            </a:r>
          </a:p>
          <a:p>
            <a:r>
              <a:rPr lang="en-IN" dirty="0"/>
              <a:t>The </a:t>
            </a:r>
            <a:r>
              <a:rPr lang="en-IN" dirty="0" smtClean="0"/>
              <a:t>list of </a:t>
            </a:r>
            <a:r>
              <a:rPr lang="en-IN" dirty="0"/>
              <a:t>parameters is declared the same way as the list of parameters for methods.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list of parameters is enclosed </a:t>
            </a:r>
            <a:r>
              <a:rPr lang="en-IN" dirty="0" smtClean="0"/>
              <a:t>in parentheses</a:t>
            </a:r>
            <a:r>
              <a:rPr lang="en-IN" dirty="0"/>
              <a:t>, as is done for methods.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body of a lambda expression is a block of code enclosed in braces. </a:t>
            </a:r>
            <a:endParaRPr lang="en-IN" dirty="0" smtClean="0"/>
          </a:p>
          <a:p>
            <a:r>
              <a:rPr lang="en-IN" dirty="0" smtClean="0"/>
              <a:t>Like a </a:t>
            </a:r>
            <a:r>
              <a:rPr lang="en-IN" dirty="0"/>
              <a:t>method's body, the body of a lambda expression may declare local variables; </a:t>
            </a:r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/>
              <a:t>statements including break</a:t>
            </a:r>
            <a:r>
              <a:rPr lang="en-IN" dirty="0" smtClean="0"/>
              <a:t>, continue</a:t>
            </a:r>
            <a:r>
              <a:rPr lang="en-IN" dirty="0"/>
              <a:t>, and return; throw exceptions, etc.</a:t>
            </a:r>
          </a:p>
        </p:txBody>
      </p:sp>
    </p:spTree>
    <p:extLst>
      <p:ext uri="{BB962C8B-B14F-4D97-AF65-F5344CB8AC3E}">
        <p14:creationId xmlns:p14="http://schemas.microsoft.com/office/powerpoint/2010/main" val="8212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Unlike a method, a lambda expression does not have four parts</a:t>
            </a:r>
            <a:r>
              <a:rPr lang="en-IN" dirty="0" smtClean="0"/>
              <a:t>.</a:t>
            </a:r>
          </a:p>
          <a:p>
            <a:r>
              <a:rPr lang="en-IN" dirty="0"/>
              <a:t>A lambda expression does not have a name.</a:t>
            </a:r>
          </a:p>
          <a:p>
            <a:r>
              <a:rPr lang="en-IN" dirty="0"/>
              <a:t>• A lambda expression does not have a return type.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inferred by the compiler from </a:t>
            </a:r>
            <a:r>
              <a:rPr lang="en-IN" dirty="0" smtClean="0"/>
              <a:t>the context </a:t>
            </a:r>
            <a:r>
              <a:rPr lang="en-IN" dirty="0"/>
              <a:t>of its use and from its body.</a:t>
            </a:r>
          </a:p>
          <a:p>
            <a:r>
              <a:rPr lang="en-IN" dirty="0"/>
              <a:t>• A lambda expression does not have a throws clause. It is inferred from the context of its </a:t>
            </a:r>
            <a:r>
              <a:rPr lang="en-IN" dirty="0" smtClean="0"/>
              <a:t>use and </a:t>
            </a:r>
            <a:r>
              <a:rPr lang="en-IN" dirty="0"/>
              <a:t>its body.</a:t>
            </a:r>
          </a:p>
          <a:p>
            <a:r>
              <a:rPr lang="en-IN" dirty="0"/>
              <a:t>• A lambda expression cannot declare type parameters. That is, a lambda expression</a:t>
            </a:r>
          </a:p>
          <a:p>
            <a:r>
              <a:rPr lang="en-IN" dirty="0"/>
              <a:t>cannot be generic.</a:t>
            </a:r>
          </a:p>
        </p:txBody>
      </p:sp>
    </p:spTree>
    <p:extLst>
      <p:ext uri="{BB962C8B-B14F-4D97-AF65-F5344CB8AC3E}">
        <p14:creationId xmlns:p14="http://schemas.microsoft.com/office/powerpoint/2010/main" val="5961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Omitting 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omit the declared type of the parameters.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compiler will infer the types of parameters from the context </a:t>
            </a:r>
            <a:r>
              <a:rPr lang="en-IN" dirty="0" smtClean="0"/>
              <a:t>in which </a:t>
            </a:r>
            <a:r>
              <a:rPr lang="en-IN" dirty="0"/>
              <a:t>the lambda expression is used.</a:t>
            </a:r>
          </a:p>
          <a:p>
            <a:r>
              <a:rPr lang="en-IN" dirty="0"/>
              <a:t>// Types of parameters are declared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{ return x + y; }</a:t>
            </a:r>
          </a:p>
          <a:p>
            <a:r>
              <a:rPr lang="en-IN" dirty="0"/>
              <a:t>// Types of parameters are omitted</a:t>
            </a:r>
          </a:p>
          <a:p>
            <a:r>
              <a:rPr lang="es-ES" dirty="0"/>
              <a:t>(x,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3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Omitting 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A compile-time error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5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i.embed.ly/1/display/resize?key=1e6a1a1efdb011df84894040444cdc60&amp;url=http%3A%2F%2F4.bp.blogspot.com%2F-aDM_YhwXfiM%2FVTzRCcMUDNI%2FAAAAAAAACcs%2Fwp4KiIgJrK0%2Fs1600%2Fjava-8-new-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47" y="839564"/>
            <a:ext cx="6477237" cy="491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 Single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Declares the parameter type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Omits the parameter type</a:t>
            </a:r>
          </a:p>
          <a:p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Omits the parameter type and parentheses</a:t>
            </a:r>
          </a:p>
          <a:p>
            <a:r>
              <a:rPr lang="en-IN" dirty="0" err="1"/>
              <a:t>msg</a:t>
            </a:r>
            <a:r>
              <a:rPr lang="en-IN" dirty="0"/>
              <a:t>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8005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 Single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lambda </a:t>
            </a:r>
            <a:r>
              <a:rPr lang="en-IN" dirty="0" smtClean="0"/>
              <a:t>expression will </a:t>
            </a:r>
            <a:r>
              <a:rPr lang="en-IN" dirty="0"/>
              <a:t>not compile:</a:t>
            </a:r>
          </a:p>
          <a:p>
            <a:r>
              <a:rPr lang="en-IN" dirty="0"/>
              <a:t>// Omits parentheses, but not the parameter type, which is not allowed.</a:t>
            </a:r>
          </a:p>
          <a:p>
            <a:r>
              <a:rPr lang="en-IN" dirty="0"/>
              <a:t>String </a:t>
            </a:r>
            <a:r>
              <a:rPr lang="en-IN" dirty="0" err="1"/>
              <a:t>msg</a:t>
            </a:r>
            <a:r>
              <a:rPr lang="en-IN" dirty="0"/>
              <a:t>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1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No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lambda expression does not take any parameters, you need to use empty parentheses.</a:t>
            </a:r>
          </a:p>
          <a:p>
            <a:r>
              <a:rPr lang="en-IN" dirty="0"/>
              <a:t>// Takes no parameters</a:t>
            </a:r>
          </a:p>
          <a:p>
            <a:r>
              <a:rPr lang="en-IN" dirty="0"/>
              <a:t>() -&gt; { </a:t>
            </a:r>
            <a:r>
              <a:rPr lang="en-IN" dirty="0" err="1"/>
              <a:t>System.out.println</a:t>
            </a:r>
            <a:r>
              <a:rPr lang="en-IN" dirty="0"/>
              <a:t>("Hello"); }</a:t>
            </a:r>
          </a:p>
          <a:p>
            <a:r>
              <a:rPr lang="en-IN" dirty="0"/>
              <a:t>It is not allowed to omit the parentheses when the lambda expression takes no parameter. </a:t>
            </a:r>
            <a:endParaRPr lang="en-IN" dirty="0" smtClean="0"/>
          </a:p>
          <a:p>
            <a:r>
              <a:rPr lang="en-IN" dirty="0" smtClean="0"/>
              <a:t>The following declaration </a:t>
            </a:r>
            <a:r>
              <a:rPr lang="en-IN" dirty="0"/>
              <a:t>will not compile:</a:t>
            </a:r>
          </a:p>
          <a:p>
            <a:r>
              <a:rPr lang="en-IN" dirty="0"/>
              <a:t>-&gt; { </a:t>
            </a:r>
            <a:r>
              <a:rPr lang="en-IN" dirty="0" err="1"/>
              <a:t>System.out.println</a:t>
            </a:r>
            <a:r>
              <a:rPr lang="en-IN" dirty="0"/>
              <a:t>("Hello"); }</a:t>
            </a:r>
          </a:p>
        </p:txBody>
      </p:sp>
    </p:spTree>
    <p:extLst>
      <p:ext uri="{BB962C8B-B14F-4D97-AF65-F5344CB8AC3E}">
        <p14:creationId xmlns:p14="http://schemas.microsoft.com/office/powerpoint/2010/main" val="3566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with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modifiers, such as final, in the parameter declaration for explicit lambda expressions. The following two</a:t>
            </a:r>
          </a:p>
          <a:p>
            <a:r>
              <a:rPr lang="en-IN" dirty="0"/>
              <a:t>lambda expressions are valid:</a:t>
            </a:r>
          </a:p>
          <a:p>
            <a:r>
              <a:rPr lang="es-ES" dirty="0"/>
              <a:t>(final </a:t>
            </a:r>
            <a:r>
              <a:rPr lang="es-ES" dirty="0" err="1"/>
              <a:t>int</a:t>
            </a:r>
            <a:r>
              <a:rPr lang="es-ES" dirty="0"/>
              <a:t> x, final </a:t>
            </a:r>
            <a:r>
              <a:rPr lang="es-ES" dirty="0" err="1"/>
              <a:t>int</a:t>
            </a:r>
            <a:r>
              <a:rPr lang="es-ES" dirty="0"/>
              <a:t>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final </a:t>
            </a:r>
            <a:r>
              <a:rPr lang="es-ES" dirty="0" err="1"/>
              <a:t>int</a:t>
            </a:r>
            <a:r>
              <a:rPr lang="es-ES" dirty="0"/>
              <a:t> y) -&gt; { </a:t>
            </a:r>
            <a:r>
              <a:rPr lang="es-ES" dirty="0" err="1"/>
              <a:t>return</a:t>
            </a:r>
            <a:r>
              <a:rPr lang="es-ES" dirty="0"/>
              <a:t> x + y; </a:t>
            </a:r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n-IN" dirty="0"/>
              <a:t>The following lambda expression will not compile because it uses the final modifier in parameter declarations</a:t>
            </a:r>
            <a:r>
              <a:rPr lang="en-IN" dirty="0" smtClean="0"/>
              <a:t>, but </a:t>
            </a:r>
            <a:r>
              <a:rPr lang="en-IN" dirty="0"/>
              <a:t>omits the parameter type:</a:t>
            </a:r>
          </a:p>
          <a:p>
            <a:r>
              <a:rPr lang="es-ES" dirty="0"/>
              <a:t>(final x, final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1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Body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body of a lambda expression can be a block statement or a single expression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block statement is enclosed </a:t>
            </a:r>
            <a:r>
              <a:rPr lang="en-IN" dirty="0" smtClean="0"/>
              <a:t>in braces</a:t>
            </a:r>
            <a:r>
              <a:rPr lang="en-IN" dirty="0"/>
              <a:t>; a single expression is not enclosed in braces.</a:t>
            </a:r>
          </a:p>
          <a:p>
            <a:r>
              <a:rPr lang="en-IN" dirty="0"/>
              <a:t>When a block statement is executed the same way as a method’s body.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return statement or the end of the </a:t>
            </a:r>
            <a:r>
              <a:rPr lang="en-IN" dirty="0" smtClean="0"/>
              <a:t>body returns </a:t>
            </a:r>
            <a:r>
              <a:rPr lang="en-IN" dirty="0"/>
              <a:t>the control to the caller of the lambda expression.</a:t>
            </a:r>
          </a:p>
          <a:p>
            <a:r>
              <a:rPr lang="en-IN" dirty="0"/>
              <a:t>When an expression is used as the body, it is evaluated and returned to the caller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the expression evaluates </a:t>
            </a:r>
            <a:r>
              <a:rPr lang="en-IN" dirty="0" smtClean="0"/>
              <a:t>to void</a:t>
            </a:r>
            <a:r>
              <a:rPr lang="en-IN" dirty="0"/>
              <a:t>, nothing is returned to the caller.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following two lambda expressions are the same; one uses a block statement</a:t>
            </a:r>
          </a:p>
          <a:p>
            <a:r>
              <a:rPr lang="en-IN" dirty="0"/>
              <a:t>and the other an expression:</a:t>
            </a:r>
          </a:p>
        </p:txBody>
      </p:sp>
    </p:spTree>
    <p:extLst>
      <p:ext uri="{BB962C8B-B14F-4D97-AF65-F5344CB8AC3E}">
        <p14:creationId xmlns:p14="http://schemas.microsoft.com/office/powerpoint/2010/main" val="2964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Body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// Uses a block statement. Takes two </a:t>
            </a:r>
            <a:r>
              <a:rPr lang="en-IN" dirty="0" err="1"/>
              <a:t>int</a:t>
            </a:r>
            <a:r>
              <a:rPr lang="en-IN" dirty="0"/>
              <a:t> parameters and returns their sum.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{ return x + y; }</a:t>
            </a:r>
          </a:p>
          <a:p>
            <a:r>
              <a:rPr lang="en-IN" dirty="0"/>
              <a:t>// Uses an expression. Takes a two </a:t>
            </a:r>
            <a:r>
              <a:rPr lang="en-IN" dirty="0" err="1"/>
              <a:t>int</a:t>
            </a:r>
            <a:r>
              <a:rPr lang="en-IN" dirty="0"/>
              <a:t> parameters and returns their sum.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x + y</a:t>
            </a:r>
          </a:p>
        </p:txBody>
      </p:sp>
    </p:spTree>
    <p:extLst>
      <p:ext uri="{BB962C8B-B14F-4D97-AF65-F5344CB8AC3E}">
        <p14:creationId xmlns:p14="http://schemas.microsoft.com/office/powerpoint/2010/main" val="21652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Body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two lambda expressions are the same; one uses a block statement as the body and the other </a:t>
            </a:r>
            <a:r>
              <a:rPr lang="en-IN" dirty="0" smtClean="0"/>
              <a:t>an expression </a:t>
            </a:r>
            <a:r>
              <a:rPr lang="en-IN" dirty="0"/>
              <a:t>that evaluates to void:</a:t>
            </a:r>
          </a:p>
          <a:p>
            <a:r>
              <a:rPr lang="en-IN" dirty="0"/>
              <a:t>// Uses a block statement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Uses an expression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09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List of Functional Interfaces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10501413" cy="35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with </a:t>
            </a:r>
            <a:r>
              <a:rPr lang="en-IN" dirty="0" smtClean="0"/>
              <a:t>for each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5" y="2723466"/>
            <a:ext cx="7997588" cy="37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w/lambdas,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numbers.forEach</a:t>
            </a:r>
            <a:r>
              <a:rPr lang="en-IN" dirty="0"/>
              <a:t>(value -&gt; </a:t>
            </a:r>
            <a:r>
              <a:rPr lang="en-IN" dirty="0" err="1"/>
              <a:t>System.out.println</a:t>
            </a:r>
            <a:r>
              <a:rPr lang="en-IN" dirty="0"/>
              <a:t>(value));</a:t>
            </a:r>
          </a:p>
        </p:txBody>
      </p:sp>
    </p:spTree>
    <p:extLst>
      <p:ext uri="{BB962C8B-B14F-4D97-AF65-F5344CB8AC3E}">
        <p14:creationId xmlns:p14="http://schemas.microsoft.com/office/powerpoint/2010/main" val="1408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 smtClean="0">
                <a:solidFill>
                  <a:srgbClr val="FF0000"/>
                </a:solidFill>
              </a:rPr>
              <a:t>Java Programming Languages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Lambda Expressions, a new language </a:t>
            </a:r>
            <a:r>
              <a:rPr lang="en-IN" sz="2800" dirty="0" smtClean="0"/>
              <a:t>feature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Method references provide easy-to-read lambda expressions for methods that already have a name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Default methods enable new functionality to be added to the interfaces of libraries and ensure binary compatibility with code written for older versions of those interfaces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Repeating Annotations provide the ability to apply the same annotation type more than once to the same declaration or type use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Type Annotations provide the ability to apply an annotation anywhere a type is used, not just on a declaration. Used with a pluggable type system, this feature enables improved type checking of your code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Improved type inference</a:t>
            </a:r>
            <a:r>
              <a:rPr lang="en-IN" sz="24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Method parameter reflection.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25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47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transforms using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numbers.stream</a:t>
            </a:r>
            <a:r>
              <a:rPr lang="en-IN" dirty="0"/>
              <a:t>()</a:t>
            </a:r>
          </a:p>
          <a:p>
            <a:r>
              <a:rPr lang="en-IN" dirty="0"/>
              <a:t>.map(value -&gt; value * 2)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54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numbers.stream</a:t>
            </a:r>
            <a:r>
              <a:rPr lang="en-IN" dirty="0"/>
              <a:t>()</a:t>
            </a:r>
          </a:p>
          <a:p>
            <a:r>
              <a:rPr lang="en-IN" dirty="0"/>
              <a:t>.filter(value -&gt; value % 2 == 0)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5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List&lt;String&gt; names = </a:t>
            </a:r>
            <a:r>
              <a:rPr lang="en-IN" dirty="0" err="1"/>
              <a:t>Arrays.asList</a:t>
            </a:r>
            <a:r>
              <a:rPr lang="en-IN" dirty="0"/>
              <a:t>(</a:t>
            </a:r>
          </a:p>
          <a:p>
            <a:r>
              <a:rPr lang="en-IN" dirty="0"/>
              <a:t>"Bob", "Tom", "Jeff", "Scott", "Jennifer", "Steve");</a:t>
            </a:r>
          </a:p>
          <a:p>
            <a:r>
              <a:rPr lang="en-IN" dirty="0"/>
              <a:t>final Function&lt;String, Predicate&lt;String&gt;&gt; </a:t>
            </a:r>
            <a:r>
              <a:rPr lang="en-IN" dirty="0" err="1"/>
              <a:t>startsWithLetter</a:t>
            </a:r>
            <a:r>
              <a:rPr lang="en-IN" dirty="0"/>
              <a:t> =</a:t>
            </a:r>
          </a:p>
          <a:p>
            <a:r>
              <a:rPr lang="en-IN" dirty="0"/>
              <a:t>letter -&gt; name -&gt; </a:t>
            </a:r>
            <a:r>
              <a:rPr lang="en-IN" dirty="0" err="1"/>
              <a:t>name.startsWith</a:t>
            </a:r>
            <a:r>
              <a:rPr lang="en-IN" dirty="0"/>
              <a:t>(letter);</a:t>
            </a:r>
          </a:p>
          <a:p>
            <a:r>
              <a:rPr lang="en-IN" dirty="0" err="1"/>
              <a:t>names.stream</a:t>
            </a:r>
            <a:r>
              <a:rPr lang="en-IN" dirty="0"/>
              <a:t>()</a:t>
            </a:r>
          </a:p>
          <a:p>
            <a:r>
              <a:rPr lang="en-IN" dirty="0"/>
              <a:t>.filter(</a:t>
            </a:r>
            <a:r>
              <a:rPr lang="en-IN" dirty="0" err="1"/>
              <a:t>startsWithLetter.apply</a:t>
            </a:r>
            <a:r>
              <a:rPr lang="en-IN" dirty="0"/>
              <a:t>("J"))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94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Stream.iterate</a:t>
            </a:r>
            <a:r>
              <a:rPr lang="en-IN" dirty="0" smtClean="0"/>
              <a:t>(1</a:t>
            </a:r>
            <a:r>
              <a:rPr lang="en-IN" dirty="0"/>
              <a:t>, number -&gt; number + 1)</a:t>
            </a:r>
          </a:p>
          <a:p>
            <a:r>
              <a:rPr lang="en-IN" dirty="0"/>
              <a:t>.map(number -&gt; number * number)</a:t>
            </a:r>
          </a:p>
          <a:p>
            <a:r>
              <a:rPr lang="en-IN" dirty="0"/>
              <a:t>.limit(25)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(number -&gt; </a:t>
            </a:r>
            <a:r>
              <a:rPr lang="en-IN" dirty="0" err="1"/>
              <a:t>System.out.print</a:t>
            </a:r>
            <a:r>
              <a:rPr lang="en-IN" dirty="0"/>
              <a:t>(number + " "));</a:t>
            </a:r>
          </a:p>
          <a:p>
            <a:r>
              <a:rPr lang="en-IN" dirty="0"/>
              <a:t>// 1 4 9 16 25 36 49 64 ... 529 576 625</a:t>
            </a:r>
          </a:p>
        </p:txBody>
      </p:sp>
    </p:spTree>
    <p:extLst>
      <p:ext uri="{BB962C8B-B14F-4D97-AF65-F5344CB8AC3E}">
        <p14:creationId xmlns:p14="http://schemas.microsoft.com/office/powerpoint/2010/main" val="8069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with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List&lt;String&gt; names = </a:t>
            </a:r>
            <a:r>
              <a:rPr lang="en-IN" dirty="0" err="1"/>
              <a:t>Arrays.asList</a:t>
            </a:r>
            <a:r>
              <a:rPr lang="en-IN" dirty="0"/>
              <a:t>(</a:t>
            </a:r>
          </a:p>
          <a:p>
            <a:r>
              <a:rPr lang="en-IN" dirty="0"/>
              <a:t>"Bob", "Tom", "Jeff", "Scott", "Jennifer", "Steve");</a:t>
            </a:r>
          </a:p>
          <a:p>
            <a:r>
              <a:rPr lang="en-IN" dirty="0"/>
              <a:t>Optional&lt;String&gt; </a:t>
            </a:r>
            <a:r>
              <a:rPr lang="en-IN" dirty="0" err="1"/>
              <a:t>firstS</a:t>
            </a:r>
            <a:r>
              <a:rPr lang="en-IN" dirty="0"/>
              <a:t> = </a:t>
            </a:r>
            <a:r>
              <a:rPr lang="en-IN" dirty="0" err="1"/>
              <a:t>names.stream</a:t>
            </a:r>
            <a:r>
              <a:rPr lang="en-IN" dirty="0"/>
              <a:t>()</a:t>
            </a:r>
          </a:p>
          <a:p>
            <a:r>
              <a:rPr lang="en-IN" dirty="0"/>
              <a:t>.filter(name -&gt; </a:t>
            </a:r>
            <a:r>
              <a:rPr lang="en-IN" dirty="0" err="1"/>
              <a:t>name.startsWith</a:t>
            </a:r>
            <a:r>
              <a:rPr lang="en-IN" dirty="0"/>
              <a:t>("S"))</a:t>
            </a:r>
          </a:p>
          <a:p>
            <a:r>
              <a:rPr lang="en-IN" dirty="0"/>
              <a:t>.</a:t>
            </a:r>
            <a:r>
              <a:rPr lang="en-IN" dirty="0" err="1"/>
              <a:t>findFirst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firstS.orElse</a:t>
            </a:r>
            <a:r>
              <a:rPr lang="en-IN" dirty="0"/>
              <a:t>("None found"));</a:t>
            </a:r>
          </a:p>
        </p:txBody>
      </p:sp>
    </p:spTree>
    <p:extLst>
      <p:ext uri="{BB962C8B-B14F-4D97-AF65-F5344CB8AC3E}">
        <p14:creationId xmlns:p14="http://schemas.microsoft.com/office/powerpoint/2010/main" val="27171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List&lt;String&gt; names = </a:t>
            </a:r>
            <a:r>
              <a:rPr lang="en-IN" dirty="0" err="1"/>
              <a:t>Arrays.asList</a:t>
            </a:r>
            <a:r>
              <a:rPr lang="en-IN" dirty="0"/>
              <a:t>(</a:t>
            </a:r>
          </a:p>
          <a:p>
            <a:r>
              <a:rPr lang="en-IN" dirty="0"/>
              <a:t>"Bob", "Tom", "Jeff", "Scott", "Jennifer", "Steve");</a:t>
            </a:r>
          </a:p>
          <a:p>
            <a:r>
              <a:rPr lang="en-IN" dirty="0"/>
              <a:t>Optional&lt;String&gt; </a:t>
            </a:r>
            <a:r>
              <a:rPr lang="en-IN" dirty="0" err="1"/>
              <a:t>longestName</a:t>
            </a:r>
            <a:r>
              <a:rPr lang="en-IN" dirty="0"/>
              <a:t> = </a:t>
            </a:r>
            <a:r>
              <a:rPr lang="en-IN" dirty="0" err="1"/>
              <a:t>names.stream</a:t>
            </a:r>
            <a:r>
              <a:rPr lang="en-IN" dirty="0"/>
              <a:t>()</a:t>
            </a:r>
          </a:p>
          <a:p>
            <a:r>
              <a:rPr lang="en-IN" dirty="0"/>
              <a:t>.reduce((name1, name2) -&gt;</a:t>
            </a:r>
          </a:p>
          <a:p>
            <a:r>
              <a:rPr lang="en-IN" dirty="0"/>
              <a:t>name1.length() &gt;= name2.length() ? name1 : name2);</a:t>
            </a:r>
          </a:p>
          <a:p>
            <a:r>
              <a:rPr lang="en-IN" dirty="0"/>
              <a:t>if (</a:t>
            </a:r>
            <a:r>
              <a:rPr lang="en-IN" dirty="0" err="1"/>
              <a:t>longestName.isPresent</a:t>
            </a:r>
            <a:r>
              <a:rPr lang="en-IN" dirty="0"/>
              <a:t>())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longestName.get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5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/>
              <a:t> </a:t>
            </a:r>
            <a:r>
              <a:rPr lang="en-IN" dirty="0" err="1"/>
              <a:t>Arrays.</a:t>
            </a:r>
            <a:r>
              <a:rPr lang="en-IN" i="1" dirty="0" err="1"/>
              <a:t>asList</a:t>
            </a:r>
            <a:r>
              <a:rPr lang="en-IN" i="1" dirty="0"/>
              <a:t>(1, 2, 3, 4, 5, 6, 7, 8, 9, 10);</a:t>
            </a:r>
          </a:p>
          <a:p>
            <a:r>
              <a:rPr lang="en-IN" dirty="0"/>
              <a:t> </a:t>
            </a:r>
            <a:r>
              <a:rPr lang="en-IN" b="1" dirty="0"/>
              <a:t>long sum =</a:t>
            </a:r>
            <a:r>
              <a:rPr lang="en-IN" b="1" dirty="0" err="1"/>
              <a:t>numbers.stream</a:t>
            </a:r>
            <a:r>
              <a:rPr lang="en-IN" b="1" dirty="0"/>
              <a:t>() .</a:t>
            </a:r>
            <a:r>
              <a:rPr lang="en-IN" b="1" dirty="0" err="1"/>
              <a:t>mapToInt</a:t>
            </a:r>
            <a:r>
              <a:rPr lang="en-IN" b="1" dirty="0"/>
              <a:t>(value-&gt;value*value).sum();</a:t>
            </a:r>
          </a:p>
          <a:p>
            <a:r>
              <a:rPr lang="en-IN" dirty="0"/>
              <a:t> </a:t>
            </a: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(sum);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4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numbers.parallelStream</a:t>
            </a:r>
            <a:r>
              <a:rPr lang="en-IN" dirty="0"/>
              <a:t>()</a:t>
            </a:r>
          </a:p>
          <a:p>
            <a:r>
              <a:rPr lang="en-IN" dirty="0"/>
              <a:t>.filter(number -&gt; </a:t>
            </a:r>
            <a:r>
              <a:rPr lang="en-IN" dirty="0" err="1"/>
              <a:t>isPerfect</a:t>
            </a:r>
            <a:r>
              <a:rPr lang="en-IN" dirty="0"/>
              <a:t>(number))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3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Iterating with </a:t>
            </a:r>
            <a:r>
              <a:rPr lang="en-IN" dirty="0" err="1" smtClean="0"/>
              <a:t>foreach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numbers.forEach</a:t>
            </a:r>
            <a:r>
              <a:rPr lang="en-IN" dirty="0"/>
              <a:t>(new Consumer&lt;Integer&gt;() {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void accept(Integer integer)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(integer);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500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 smtClean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Collections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Classes in the new </a:t>
            </a:r>
            <a:r>
              <a:rPr lang="en-IN" sz="2400" dirty="0" err="1"/>
              <a:t>java.util.stream</a:t>
            </a:r>
            <a:r>
              <a:rPr lang="en-IN" sz="2400" dirty="0"/>
              <a:t> package provide a Stream API to support functional-style operations on streams of elements. </a:t>
            </a:r>
            <a:endParaRPr lang="en-IN" sz="2400" dirty="0" smtClean="0"/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 smtClean="0"/>
              <a:t>The </a:t>
            </a:r>
            <a:r>
              <a:rPr lang="en-IN" sz="2400" dirty="0"/>
              <a:t>Stream API is integrated into the Collections API, which enables bulk operations on collections, such as sequential or parallel map-reduce transformations</a:t>
            </a:r>
            <a:r>
              <a:rPr lang="en-IN" sz="2400" dirty="0" smtClean="0"/>
              <a:t>.</a:t>
            </a:r>
            <a:endParaRPr lang="en-IN" sz="2400" dirty="0"/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Performance Improvement for </a:t>
            </a:r>
            <a:r>
              <a:rPr lang="en-IN" sz="2400" dirty="0" err="1"/>
              <a:t>HashMaps</a:t>
            </a:r>
            <a:r>
              <a:rPr lang="en-IN" sz="2400" dirty="0"/>
              <a:t> with Key Collisions</a:t>
            </a:r>
          </a:p>
        </p:txBody>
      </p:sp>
    </p:spTree>
    <p:extLst>
      <p:ext uri="{BB962C8B-B14F-4D97-AF65-F5344CB8AC3E}">
        <p14:creationId xmlns:p14="http://schemas.microsoft.com/office/powerpoint/2010/main" val="10209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93151"/>
            <a:ext cx="10524222" cy="29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11" y="2084832"/>
            <a:ext cx="9681608" cy="38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39336"/>
            <a:ext cx="10344457" cy="3383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3461" y="1750049"/>
            <a:ext cx="7941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Process = address space + resources + threads</a:t>
            </a:r>
          </a:p>
        </p:txBody>
      </p:sp>
    </p:spTree>
    <p:extLst>
      <p:ext uri="{BB962C8B-B14F-4D97-AF65-F5344CB8AC3E}">
        <p14:creationId xmlns:p14="http://schemas.microsoft.com/office/powerpoint/2010/main" val="34043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Monitor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1" y="1705896"/>
            <a:ext cx="8960309" cy="50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Thread Concurrency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package </a:t>
            </a:r>
            <a:r>
              <a:rPr lang="en-IN" sz="2400" dirty="0" err="1"/>
              <a:t>java.util.concurrent</a:t>
            </a:r>
            <a:r>
              <a:rPr lang="en-IN" sz="2400" dirty="0"/>
              <a:t> and its two </a:t>
            </a:r>
            <a:r>
              <a:rPr lang="en-IN" sz="2400" dirty="0" err="1"/>
              <a:t>subpackages</a:t>
            </a:r>
            <a:r>
              <a:rPr lang="en-IN" sz="2400" dirty="0"/>
              <a:t>, </a:t>
            </a:r>
            <a:endParaRPr lang="en-IN" sz="2400" dirty="0" smtClean="0"/>
          </a:p>
          <a:p>
            <a:r>
              <a:rPr lang="en-IN" sz="2400" dirty="0" err="1" smtClean="0"/>
              <a:t>java.util.concurrent.atomic</a:t>
            </a:r>
            <a:r>
              <a:rPr lang="en-IN" sz="2400" dirty="0" smtClean="0"/>
              <a:t> </a:t>
            </a:r>
            <a:r>
              <a:rPr lang="en-IN" sz="2400" dirty="0"/>
              <a:t>and</a:t>
            </a:r>
          </a:p>
          <a:p>
            <a:r>
              <a:rPr lang="en-IN" sz="2400" dirty="0" err="1"/>
              <a:t>java.util.concurrent.locks</a:t>
            </a:r>
            <a:r>
              <a:rPr lang="en-IN" sz="24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333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Thread Concurrency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can broadly categorize these concurrency features into four categories:</a:t>
            </a:r>
          </a:p>
          <a:p>
            <a:r>
              <a:rPr lang="en-IN" sz="2400" dirty="0"/>
              <a:t>• Atomic variables</a:t>
            </a:r>
          </a:p>
          <a:p>
            <a:r>
              <a:rPr lang="en-IN" sz="2400" dirty="0"/>
              <a:t>• Locks</a:t>
            </a:r>
          </a:p>
          <a:p>
            <a:r>
              <a:rPr lang="en-IN" sz="2400" dirty="0"/>
              <a:t>• Synchronizers</a:t>
            </a:r>
          </a:p>
          <a:p>
            <a:r>
              <a:rPr lang="en-IN" sz="2400" dirty="0"/>
              <a:t>• Concurrent collections</a:t>
            </a:r>
          </a:p>
        </p:txBody>
      </p:sp>
    </p:spTree>
    <p:extLst>
      <p:ext uri="{BB962C8B-B14F-4D97-AF65-F5344CB8AC3E}">
        <p14:creationId xmlns:p14="http://schemas.microsoft.com/office/powerpoint/2010/main" val="42885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 smtClean="0"/>
              <a:t>To share </a:t>
            </a:r>
            <a:r>
              <a:rPr lang="en-IN" sz="2400" dirty="0"/>
              <a:t>an updateable variable among threads, synchronization is used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Synchronization among </a:t>
            </a:r>
            <a:r>
              <a:rPr lang="en-IN" sz="2400" dirty="0"/>
              <a:t>multiple threads used to be achieved using the synchronized keyword and it was based on an object’s monitor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If a thread is not able to acquire an object’s monitor, that thread is suspended and it has to be resumed later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</a:t>
            </a:r>
            <a:r>
              <a:rPr lang="en-IN" sz="2400" dirty="0" smtClean="0"/>
              <a:t>way of </a:t>
            </a:r>
            <a:r>
              <a:rPr lang="en-IN" sz="2400" dirty="0"/>
              <a:t>synchronization (suspending and resuming) uses a great deal of system resources.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problem is not in the </a:t>
            </a:r>
            <a:r>
              <a:rPr lang="en-IN" sz="2400" dirty="0" smtClean="0"/>
              <a:t>locking and </a:t>
            </a:r>
            <a:r>
              <a:rPr lang="en-IN" sz="2400" dirty="0"/>
              <a:t>unlocking mechanism of the monitor lock; rather it is in suspending and resuming the threads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If there is </a:t>
            </a:r>
            <a:r>
              <a:rPr lang="en-IN" sz="2400" dirty="0" smtClean="0"/>
              <a:t>no contention </a:t>
            </a:r>
            <a:r>
              <a:rPr lang="en-IN" sz="2400" dirty="0"/>
              <a:t>for acquiring a lock, using the keyword synchronized to synchronize threads does not hurt much.</a:t>
            </a:r>
          </a:p>
        </p:txBody>
      </p:sp>
    </p:spTree>
    <p:extLst>
      <p:ext uri="{BB962C8B-B14F-4D97-AF65-F5344CB8AC3E}">
        <p14:creationId xmlns:p14="http://schemas.microsoft.com/office/powerpoint/2010/main" val="22852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An atomic variable uses a lock-free synchronization of a single variable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If program </a:t>
            </a:r>
            <a:r>
              <a:rPr lang="en-IN" sz="2400" dirty="0"/>
              <a:t>needs </a:t>
            </a:r>
            <a:r>
              <a:rPr lang="en-IN" sz="2400" dirty="0" smtClean="0"/>
              <a:t>to synchronize </a:t>
            </a:r>
            <a:r>
              <a:rPr lang="en-IN" sz="2400" dirty="0"/>
              <a:t>on more than one shared variable, you still need to use the old synchronization methods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By </a:t>
            </a:r>
            <a:r>
              <a:rPr lang="en-IN" sz="2400" dirty="0" smtClean="0"/>
              <a:t>lock-free synchronization</a:t>
            </a:r>
            <a:r>
              <a:rPr lang="en-IN" sz="2400" dirty="0"/>
              <a:t>, </a:t>
            </a:r>
            <a:r>
              <a:rPr lang="en-IN" sz="2400" dirty="0" smtClean="0"/>
              <a:t>multiple </a:t>
            </a:r>
            <a:r>
              <a:rPr lang="en-IN" sz="2400" dirty="0"/>
              <a:t>threads can access a shared variable safely using no object monitor lock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JDK </a:t>
            </a:r>
            <a:r>
              <a:rPr lang="en-IN" sz="2400" dirty="0" smtClean="0"/>
              <a:t>takes advantage </a:t>
            </a:r>
            <a:r>
              <a:rPr lang="en-IN" sz="2400" dirty="0"/>
              <a:t>of a hardware instruction called “</a:t>
            </a:r>
            <a:r>
              <a:rPr lang="en-IN" sz="2400" i="1" dirty="0"/>
              <a:t>compare-and-swap" </a:t>
            </a:r>
            <a:r>
              <a:rPr lang="en-IN" sz="2400" dirty="0"/>
              <a:t>(CAS) to implement the lock-free synchronization </a:t>
            </a:r>
            <a:r>
              <a:rPr lang="en-IN" sz="2400" dirty="0" smtClean="0"/>
              <a:t>for one </a:t>
            </a:r>
            <a:r>
              <a:rPr lang="en-IN" sz="2400" dirty="0"/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12708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CAS is based on three operands: a memory location M, an expected old value O, and a new value N.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the </a:t>
            </a:r>
            <a:r>
              <a:rPr lang="en-IN" sz="2400" dirty="0" smtClean="0"/>
              <a:t>memory location </a:t>
            </a:r>
            <a:r>
              <a:rPr lang="en-IN" sz="2400" dirty="0"/>
              <a:t>M contains a value O, CAS updates it atomically to N; otherwise, it does not do anything. </a:t>
            </a:r>
            <a:endParaRPr lang="en-IN" sz="2400" dirty="0" smtClean="0"/>
          </a:p>
          <a:p>
            <a:r>
              <a:rPr lang="en-IN" sz="2400" dirty="0" smtClean="0"/>
              <a:t>CAS </a:t>
            </a:r>
            <a:r>
              <a:rPr lang="en-IN" sz="2400" dirty="0"/>
              <a:t>always returns </a:t>
            </a:r>
            <a:r>
              <a:rPr lang="en-IN" sz="2400" dirty="0" smtClean="0"/>
              <a:t>the current </a:t>
            </a:r>
            <a:r>
              <a:rPr lang="en-IN" sz="2400" dirty="0"/>
              <a:t>value at the location M that existed before the CAS operation started.</a:t>
            </a:r>
          </a:p>
        </p:txBody>
      </p:sp>
    </p:spTree>
    <p:extLst>
      <p:ext uri="{BB962C8B-B14F-4D97-AF65-F5344CB8AC3E}">
        <p14:creationId xmlns:p14="http://schemas.microsoft.com/office/powerpoint/2010/main" val="36346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CAS(M, O, N) {</a:t>
            </a:r>
          </a:p>
          <a:p>
            <a:r>
              <a:rPr lang="en-IN" sz="2400" dirty="0" err="1"/>
              <a:t>currentValueAtM</a:t>
            </a:r>
            <a:r>
              <a:rPr lang="en-IN" sz="2400" dirty="0"/>
              <a:t> = get the value at Location M;</a:t>
            </a:r>
          </a:p>
          <a:p>
            <a:r>
              <a:rPr lang="en-IN" sz="2400" dirty="0"/>
              <a:t>if (</a:t>
            </a:r>
            <a:r>
              <a:rPr lang="en-IN" sz="2400" dirty="0" err="1"/>
              <a:t>currentValueAtM</a:t>
            </a:r>
            <a:r>
              <a:rPr lang="en-IN" sz="2400" dirty="0"/>
              <a:t> == O) {</a:t>
            </a:r>
          </a:p>
          <a:p>
            <a:r>
              <a:rPr lang="en-IN" sz="2400" dirty="0"/>
              <a:t>set value at M to N;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return </a:t>
            </a:r>
            <a:r>
              <a:rPr lang="en-IN" sz="2400" dirty="0" err="1"/>
              <a:t>currentValueAtM</a:t>
            </a:r>
            <a:r>
              <a:rPr lang="en-IN" sz="2400" dirty="0"/>
              <a:t>;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2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56" y="2084832"/>
            <a:ext cx="10577015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4500" dirty="0">
                <a:solidFill>
                  <a:srgbClr val="FF0000"/>
                </a:solidFill>
              </a:rPr>
              <a:t>Concurrency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000" dirty="0"/>
              <a:t>Classes and interfaces have been added to the </a:t>
            </a:r>
            <a:r>
              <a:rPr lang="en-IN" sz="3000" dirty="0" err="1"/>
              <a:t>java.util.concurrent</a:t>
            </a:r>
            <a:r>
              <a:rPr lang="en-IN" sz="3000" dirty="0"/>
              <a:t> package</a:t>
            </a:r>
            <a:r>
              <a:rPr lang="en-IN" sz="3000" dirty="0" smtClean="0"/>
              <a:t>.</a:t>
            </a:r>
            <a:endParaRPr lang="en-IN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000" dirty="0"/>
              <a:t>Methods have been added to the </a:t>
            </a:r>
            <a:r>
              <a:rPr lang="en-IN" sz="3000" dirty="0" err="1"/>
              <a:t>java.util.concurrent.ConcurrentHashMap</a:t>
            </a:r>
            <a:r>
              <a:rPr lang="en-IN" sz="3000" dirty="0"/>
              <a:t> class to support aggregate operations based on the newly added streams facility and lambda expressions</a:t>
            </a:r>
            <a:r>
              <a:rPr lang="en-IN" sz="3000" dirty="0" smtClean="0"/>
              <a:t>.</a:t>
            </a:r>
            <a:endParaRPr lang="en-IN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000" dirty="0"/>
              <a:t>Classes have been added to the </a:t>
            </a:r>
            <a:r>
              <a:rPr lang="en-IN" sz="3000" dirty="0" err="1"/>
              <a:t>java.util.concurrent.atomic</a:t>
            </a:r>
            <a:r>
              <a:rPr lang="en-IN" sz="3000" dirty="0"/>
              <a:t> package to support scalable updatable variables.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608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CAS takes an optimistic approach by </a:t>
            </a:r>
            <a:r>
              <a:rPr lang="en-IN" sz="2400" dirty="0" smtClean="0"/>
              <a:t>assuming that </a:t>
            </a:r>
            <a:r>
              <a:rPr lang="en-IN" sz="2400" dirty="0"/>
              <a:t>there are no other threads updating the value at location M; if the location M contains value O, update it to N; </a:t>
            </a:r>
            <a:endParaRPr lang="en-IN" sz="2400" dirty="0" smtClean="0"/>
          </a:p>
          <a:p>
            <a:r>
              <a:rPr lang="en-IN" sz="2400" dirty="0" smtClean="0"/>
              <a:t>if the value </a:t>
            </a:r>
            <a:r>
              <a:rPr lang="en-IN" sz="2400" dirty="0"/>
              <a:t>at location M is not O, do not do anything. </a:t>
            </a:r>
            <a:endParaRPr lang="en-IN" sz="2400" dirty="0" smtClean="0"/>
          </a:p>
          <a:p>
            <a:r>
              <a:rPr lang="en-IN" sz="2400" dirty="0" smtClean="0"/>
              <a:t>Therefore</a:t>
            </a:r>
            <a:r>
              <a:rPr lang="en-IN" sz="2400" dirty="0"/>
              <a:t>, if multiple threads attempt to update the value at location M</a:t>
            </a:r>
          </a:p>
          <a:p>
            <a:r>
              <a:rPr lang="en-IN" sz="2400" dirty="0"/>
              <a:t>to different values simultaneously, only one thread will succeed and others will fail</a:t>
            </a:r>
            <a:r>
              <a:rPr lang="en-IN" sz="2400" dirty="0" smtClean="0"/>
              <a:t>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The synchronization using locks takes a pessimistic approach by assuming that other threads may be </a:t>
            </a:r>
            <a:r>
              <a:rPr lang="en-IN" sz="2400" dirty="0" smtClean="0">
                <a:solidFill>
                  <a:srgbClr val="FF0000"/>
                </a:solidFill>
              </a:rPr>
              <a:t>working with </a:t>
            </a:r>
            <a:r>
              <a:rPr lang="en-IN" sz="2400" dirty="0">
                <a:solidFill>
                  <a:srgbClr val="FF0000"/>
                </a:solidFill>
              </a:rPr>
              <a:t>location M and acquires a lock before it starts working at location M, so that other threads will not access </a:t>
            </a:r>
            <a:r>
              <a:rPr lang="en-IN" sz="2400" dirty="0" smtClean="0">
                <a:solidFill>
                  <a:srgbClr val="FF0000"/>
                </a:solidFill>
              </a:rPr>
              <a:t>location M </a:t>
            </a:r>
            <a:r>
              <a:rPr lang="en-IN" sz="2400" dirty="0">
                <a:solidFill>
                  <a:srgbClr val="FF0000"/>
                </a:solidFill>
              </a:rPr>
              <a:t>while one is working with it</a:t>
            </a:r>
            <a:r>
              <a:rPr lang="en-IN" sz="2400">
                <a:solidFill>
                  <a:srgbClr val="FF0000"/>
                </a:solidFill>
              </a:rPr>
              <a:t>. 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Atomic variable classes are named like </a:t>
            </a:r>
            <a:r>
              <a:rPr lang="en-IN" sz="2400" dirty="0" err="1"/>
              <a:t>AtomicXxx</a:t>
            </a:r>
            <a:r>
              <a:rPr lang="en-IN" sz="2400" dirty="0"/>
              <a:t>, and can be used to execute multiple instructions on a </a:t>
            </a:r>
            <a:r>
              <a:rPr lang="en-IN" sz="2400" dirty="0" smtClean="0"/>
              <a:t>single variable </a:t>
            </a:r>
            <a:r>
              <a:rPr lang="en-IN" sz="2400" dirty="0"/>
              <a:t>atomically without using any lock. </a:t>
            </a:r>
            <a:endParaRPr lang="en-IN" sz="2400" dirty="0" smtClean="0"/>
          </a:p>
          <a:p>
            <a:r>
              <a:rPr lang="en-IN" sz="2400" dirty="0" smtClean="0"/>
              <a:t>Here</a:t>
            </a:r>
            <a:r>
              <a:rPr lang="en-IN" sz="2400" dirty="0"/>
              <a:t>, Xxx is replaced with different words to indicate different classes </a:t>
            </a:r>
            <a:r>
              <a:rPr lang="en-IN" sz="2400" dirty="0" smtClean="0"/>
              <a:t>that are </a:t>
            </a:r>
            <a:r>
              <a:rPr lang="en-IN" sz="2400" dirty="0"/>
              <a:t>used for different purposes; for example, the </a:t>
            </a:r>
            <a:r>
              <a:rPr lang="en-IN" sz="2400" dirty="0" err="1"/>
              <a:t>AtomicInteger</a:t>
            </a:r>
            <a:r>
              <a:rPr lang="en-IN" sz="2400" dirty="0"/>
              <a:t> class is used to represent an </a:t>
            </a:r>
            <a:r>
              <a:rPr lang="en-IN" sz="2400" dirty="0" err="1"/>
              <a:t>int</a:t>
            </a:r>
            <a:r>
              <a:rPr lang="en-IN" sz="2400" dirty="0"/>
              <a:t> variable, which </a:t>
            </a:r>
            <a:r>
              <a:rPr lang="en-IN" sz="2400" dirty="0" smtClean="0"/>
              <a:t>is supposed </a:t>
            </a:r>
            <a:r>
              <a:rPr lang="en-IN" sz="2400" dirty="0"/>
              <a:t>to be manipulated atomically. </a:t>
            </a:r>
            <a:endParaRPr lang="en-IN" sz="2400" dirty="0" smtClean="0"/>
          </a:p>
          <a:p>
            <a:r>
              <a:rPr lang="en-IN" sz="2400" dirty="0" smtClean="0"/>
              <a:t>Twelve </a:t>
            </a:r>
            <a:r>
              <a:rPr lang="en-IN" sz="2400" dirty="0"/>
              <a:t>classes in the Java class library support read-modify-write </a:t>
            </a:r>
            <a:r>
              <a:rPr lang="en-IN" sz="2400" dirty="0" smtClean="0"/>
              <a:t>operations on </a:t>
            </a:r>
            <a:r>
              <a:rPr lang="en-IN" sz="2400" dirty="0"/>
              <a:t>a single variable atomically. </a:t>
            </a:r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dirty="0"/>
              <a:t>are in the </a:t>
            </a:r>
            <a:r>
              <a:rPr lang="en-IN" sz="2400" dirty="0" err="1"/>
              <a:t>java.util.concurrent.atomic</a:t>
            </a:r>
            <a:r>
              <a:rPr lang="en-IN" sz="2400" dirty="0"/>
              <a:t> package.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They can be classified into </a:t>
            </a:r>
          </a:p>
          <a:p>
            <a:r>
              <a:rPr lang="en-IN" sz="2400" dirty="0" smtClean="0"/>
              <a:t>1. Scalar</a:t>
            </a:r>
          </a:p>
          <a:p>
            <a:r>
              <a:rPr lang="en-IN" sz="2400" dirty="0" smtClean="0"/>
              <a:t>2. Array Classes</a:t>
            </a:r>
          </a:p>
          <a:p>
            <a:r>
              <a:rPr lang="en-IN" sz="2400" dirty="0" smtClean="0"/>
              <a:t>3. Field Updater</a:t>
            </a:r>
          </a:p>
          <a:p>
            <a:r>
              <a:rPr lang="en-IN" sz="2400" dirty="0" smtClean="0"/>
              <a:t>4.Compound Variable Classes</a:t>
            </a:r>
          </a:p>
          <a:p>
            <a:endParaRPr lang="en-IN" sz="2400" dirty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4746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 smtClean="0"/>
              <a:t>Scalar Variables</a:t>
            </a:r>
          </a:p>
          <a:p>
            <a:r>
              <a:rPr lang="en-IN" sz="2400" dirty="0" smtClean="0"/>
              <a:t>The </a:t>
            </a:r>
            <a:r>
              <a:rPr lang="en-IN" sz="2400" dirty="0" err="1"/>
              <a:t>AtomicInteger</a:t>
            </a:r>
            <a:r>
              <a:rPr lang="en-IN" sz="2400" dirty="0"/>
              <a:t>, </a:t>
            </a:r>
            <a:r>
              <a:rPr lang="en-IN" sz="2400" dirty="0" err="1"/>
              <a:t>AtomicLong</a:t>
            </a:r>
            <a:r>
              <a:rPr lang="en-IN" sz="2400" dirty="0"/>
              <a:t>, and </a:t>
            </a:r>
            <a:r>
              <a:rPr lang="en-IN" sz="2400" dirty="0" err="1"/>
              <a:t>AtomicBoolean</a:t>
            </a:r>
            <a:r>
              <a:rPr lang="en-IN" sz="2400" dirty="0"/>
              <a:t> classes support operations on primitive data types </a:t>
            </a:r>
            <a:r>
              <a:rPr lang="en-IN" sz="2400" dirty="0" err="1"/>
              <a:t>int</a:t>
            </a:r>
            <a:r>
              <a:rPr lang="en-IN" sz="2400" dirty="0"/>
              <a:t>, long</a:t>
            </a:r>
            <a:r>
              <a:rPr lang="en-IN" sz="2400" dirty="0" smtClean="0"/>
              <a:t>, and </a:t>
            </a:r>
            <a:r>
              <a:rPr lang="en-IN" sz="2400" dirty="0" err="1"/>
              <a:t>boolean</a:t>
            </a:r>
            <a:r>
              <a:rPr lang="en-IN" sz="2400" dirty="0"/>
              <a:t>, respectively.</a:t>
            </a:r>
          </a:p>
          <a:p>
            <a:r>
              <a:rPr lang="en-IN" sz="2400" dirty="0"/>
              <a:t>If you need to work with other primitive data types, use the </a:t>
            </a:r>
            <a:r>
              <a:rPr lang="en-IN" sz="2400" dirty="0" err="1"/>
              <a:t>AtomicInteger</a:t>
            </a:r>
            <a:r>
              <a:rPr lang="en-IN" sz="2400" dirty="0"/>
              <a:t> class. </a:t>
            </a:r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dirty="0"/>
              <a:t>can use it directly to </a:t>
            </a:r>
            <a:r>
              <a:rPr lang="en-IN" sz="2400" dirty="0" smtClean="0"/>
              <a:t>work with </a:t>
            </a:r>
            <a:r>
              <a:rPr lang="en-IN" sz="2400" dirty="0"/>
              <a:t>byte and short data types.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Atomic Arrays Classes</a:t>
            </a:r>
          </a:p>
          <a:p>
            <a:r>
              <a:rPr lang="en-IN" sz="2400" dirty="0"/>
              <a:t>There are three classes called </a:t>
            </a:r>
            <a:r>
              <a:rPr lang="en-IN" sz="2400" dirty="0" err="1"/>
              <a:t>AtomicIntegerArray</a:t>
            </a:r>
            <a:r>
              <a:rPr lang="en-IN" sz="2400" dirty="0"/>
              <a:t>, </a:t>
            </a:r>
            <a:r>
              <a:rPr lang="en-IN" sz="2400" dirty="0" err="1"/>
              <a:t>AtomicLongArray</a:t>
            </a:r>
            <a:r>
              <a:rPr lang="en-IN" sz="2400" dirty="0"/>
              <a:t>, and </a:t>
            </a:r>
            <a:r>
              <a:rPr lang="en-IN" sz="2400" dirty="0" err="1"/>
              <a:t>AtomicReferenceArray</a:t>
            </a:r>
            <a:r>
              <a:rPr lang="en-IN" sz="2400" dirty="0"/>
              <a:t> that represent </a:t>
            </a:r>
            <a:r>
              <a:rPr lang="en-IN" sz="2400" dirty="0" smtClean="0"/>
              <a:t>an array </a:t>
            </a:r>
            <a:r>
              <a:rPr lang="en-IN" sz="2400" dirty="0"/>
              <a:t>of </a:t>
            </a:r>
            <a:r>
              <a:rPr lang="en-IN" sz="2400" dirty="0" err="1"/>
              <a:t>int</a:t>
            </a:r>
            <a:r>
              <a:rPr lang="en-IN" sz="2400" dirty="0"/>
              <a:t>, long, and reference types whose elements can be updated atomically.</a:t>
            </a:r>
            <a:endParaRPr lang="en-IN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921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583140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Atomic Field Updater Classes</a:t>
            </a:r>
          </a:p>
          <a:p>
            <a:r>
              <a:rPr lang="en-IN" sz="2400" dirty="0"/>
              <a:t>There </a:t>
            </a:r>
            <a:r>
              <a:rPr lang="en-IN" sz="2400" dirty="0" err="1"/>
              <a:t>are</a:t>
            </a:r>
            <a:r>
              <a:rPr lang="en-IN" sz="2400" dirty="0" err="1" smtClean="0"/>
              <a:t>There</a:t>
            </a:r>
            <a:r>
              <a:rPr lang="en-IN" sz="2400" dirty="0" smtClean="0"/>
              <a:t> </a:t>
            </a:r>
            <a:r>
              <a:rPr lang="en-IN" sz="2400" dirty="0"/>
              <a:t>are three classes called </a:t>
            </a:r>
            <a:r>
              <a:rPr lang="en-IN" sz="2400" dirty="0" err="1"/>
              <a:t>AtomicLongFieldUpdater</a:t>
            </a:r>
            <a:r>
              <a:rPr lang="en-IN" sz="2400" dirty="0"/>
              <a:t>, </a:t>
            </a:r>
            <a:r>
              <a:rPr lang="en-IN" sz="2400" dirty="0" err="1" smtClean="0"/>
              <a:t>tomicIntegerFieldUpdater</a:t>
            </a:r>
            <a:r>
              <a:rPr lang="en-IN" sz="2400" dirty="0"/>
              <a:t>, </a:t>
            </a:r>
            <a:r>
              <a:rPr lang="en-IN" sz="2400" dirty="0" smtClean="0"/>
              <a:t>and </a:t>
            </a:r>
            <a:r>
              <a:rPr lang="en-IN" sz="2400" dirty="0" err="1" smtClean="0"/>
              <a:t>AtomicReferenceFieldUpdater</a:t>
            </a:r>
            <a:r>
              <a:rPr lang="en-IN" sz="2400" dirty="0" smtClean="0"/>
              <a:t> </a:t>
            </a:r>
            <a:r>
              <a:rPr lang="en-IN" sz="2400" dirty="0"/>
              <a:t>that can be used to update a volatile field of a class atomically using reflection.</a:t>
            </a:r>
          </a:p>
          <a:p>
            <a:r>
              <a:rPr lang="en-IN" sz="2400" dirty="0"/>
              <a:t>These classes have no constructors. To get a reference to an object of these classes, you need to use their </a:t>
            </a:r>
            <a:r>
              <a:rPr lang="en-IN" sz="2400" dirty="0" smtClean="0"/>
              <a:t>factory method </a:t>
            </a:r>
            <a:r>
              <a:rPr lang="en-IN" sz="2400" dirty="0"/>
              <a:t>called </a:t>
            </a:r>
            <a:r>
              <a:rPr lang="en-IN" sz="2400" dirty="0" err="1"/>
              <a:t>newUpdater</a:t>
            </a:r>
            <a:r>
              <a:rPr lang="en-IN" sz="2400" dirty="0"/>
              <a:t>().</a:t>
            </a:r>
          </a:p>
          <a:p>
            <a:r>
              <a:rPr lang="en-IN" sz="2400" dirty="0"/>
              <a:t>Atomic Compound Variable Classes</a:t>
            </a:r>
          </a:p>
          <a:p>
            <a:r>
              <a:rPr lang="en-IN" sz="2400" dirty="0"/>
              <a:t>CAS works by asking “Is the value at location M still O?” If the answer is yes, it updates the value at location M from O </a:t>
            </a:r>
            <a:r>
              <a:rPr lang="en-IN" sz="2400" dirty="0" smtClean="0"/>
              <a:t>to N</a:t>
            </a:r>
            <a:r>
              <a:rPr lang="en-IN" sz="2400" dirty="0"/>
              <a:t>. In a typical scenario, one thread may read the value from location M as O. By the time this thread tries to update </a:t>
            </a:r>
            <a:r>
              <a:rPr lang="en-IN" sz="2400" dirty="0" smtClean="0"/>
              <a:t>the value </a:t>
            </a:r>
            <a:r>
              <a:rPr lang="en-IN" sz="2400" dirty="0"/>
              <a:t>from O to N, another thread has changed the value at location M from O to P, and back from P to </a:t>
            </a:r>
            <a:r>
              <a:rPr lang="en-IN" sz="2400"/>
              <a:t>O</a:t>
            </a:r>
            <a:r>
              <a:rPr lang="en-IN" sz="2400" smtClean="0"/>
              <a:t>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50707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Exchanger</a:t>
            </a:r>
            <a:endParaRPr lang="en-IN" dirty="0"/>
          </a:p>
        </p:txBody>
      </p:sp>
      <p:pic>
        <p:nvPicPr>
          <p:cNvPr id="2050" name="Picture 2" descr="Two threads exchanging objects via an Exchang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1770934"/>
            <a:ext cx="11018254" cy="38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2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Concurrent hash map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0596"/>
              </p:ext>
            </p:extLst>
          </p:nvPr>
        </p:nvGraphicFramePr>
        <p:xfrm>
          <a:off x="1024128" y="2084831"/>
          <a:ext cx="9621126" cy="4048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1370"/>
                <a:gridCol w="2297935"/>
                <a:gridCol w="2301874"/>
                <a:gridCol w="2729947"/>
              </a:tblGrid>
              <a:tr h="5973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Property    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HashMap   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Hashtable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ConcurrentHashMap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8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Null                    	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values/keys                                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allowed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not allowed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not allowed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1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Is thread-safe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yes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yes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2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     Lock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mechanism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Not applicable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Locks the whole map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Locks the portion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1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Iterator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fail-fast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fail-fast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fail-safe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249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Concurrent </a:t>
            </a:r>
            <a:r>
              <a:rPr lang="en-IN" dirty="0" smtClean="0"/>
              <a:t>hash </a:t>
            </a:r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3706" y="2039057"/>
            <a:ext cx="10481481" cy="4657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8662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swald"/>
              </a:rPr>
              <a:t>ConcurrentHashMap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Oswa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You should use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ConcurrentHashMap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when you need very high concurrency in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It is thread safe without synchronizing the whole 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Reads can happen very fast while write is done with a 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There is no locking at the object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The locking is at a much finer granularity at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bucket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ConcurrentHashMap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doesn’t throw a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 if one thread tries to modify it while another is iterating over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ConcurrentHashMap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uses multitude of 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887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Synchronized </a:t>
            </a:r>
            <a:r>
              <a:rPr lang="en-IN" dirty="0" smtClean="0"/>
              <a:t>hash map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3706" y="2593055"/>
            <a:ext cx="10481481" cy="3549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8662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err="1" smtClean="0">
                <a:solidFill>
                  <a:srgbClr val="444444"/>
                </a:solidFill>
                <a:latin typeface="Oswald"/>
              </a:rPr>
              <a:t>SynchronizedHashMap</a:t>
            </a:r>
            <a:endParaRPr lang="en-US" altLang="en-US" sz="2400" dirty="0">
              <a:solidFill>
                <a:srgbClr val="444444"/>
              </a:solidFill>
              <a:latin typeface="Oswald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Synchronization at Object level.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Every read/write operation needs to acquire lock.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Locking the entire collection is a performance overhead.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This essentially gives access to only one thread to the entire map &amp; blocks all the other threads.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It may cause contention.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err="1">
                <a:solidFill>
                  <a:srgbClr val="111111"/>
                </a:solidFill>
                <a:latin typeface="Noto Sans"/>
              </a:rPr>
              <a:t>SynchronizedHashMap</a:t>
            </a: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 returns Iterator, which fails-fast on concurrent modification.</a:t>
            </a:r>
          </a:p>
        </p:txBody>
      </p:sp>
    </p:spTree>
    <p:extLst>
      <p:ext uri="{BB962C8B-B14F-4D97-AF65-F5344CB8AC3E}">
        <p14:creationId xmlns:p14="http://schemas.microsoft.com/office/powerpoint/2010/main" val="5946804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API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19390"/>
              </p:ext>
            </p:extLst>
          </p:nvPr>
        </p:nvGraphicFramePr>
        <p:xfrm>
          <a:off x="1024127" y="1815158"/>
          <a:ext cx="10371754" cy="4490109"/>
        </p:xfrm>
        <a:graphic>
          <a:graphicData uri="http://schemas.openxmlformats.org/drawingml/2006/table">
            <a:tbl>
              <a:tblPr/>
              <a:tblGrid>
                <a:gridCol w="3513095"/>
                <a:gridCol w="6858659"/>
              </a:tblGrid>
              <a:tr h="57052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LocalDate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 date, without time of day, offset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LocalTime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the time of day, without date, offset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LocalDateTime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the date and time, without offset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8532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OffsetDate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 date with an offset such as +02:00, without time of day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OffsetTime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the time of day with an offset such as +02:00, without date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OffsetDateTime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the date and time with an offset such as +02:00, without a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4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Concurrency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Methods have been added to the </a:t>
            </a:r>
            <a:r>
              <a:rPr lang="en-IN" sz="2400" dirty="0" err="1"/>
              <a:t>java.util.concurrent.ForkJoinPool</a:t>
            </a:r>
            <a:r>
              <a:rPr lang="en-IN" sz="2400" dirty="0"/>
              <a:t> class to support a common pool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java.util.concurrent.locks.StampedLock</a:t>
            </a:r>
            <a:r>
              <a:rPr lang="en-IN" sz="2400" dirty="0"/>
              <a:t> class has been added to provide a capability-based lock with three modes for controlling read/write access.</a:t>
            </a:r>
          </a:p>
        </p:txBody>
      </p:sp>
    </p:spTree>
    <p:extLst>
      <p:ext uri="{BB962C8B-B14F-4D97-AF65-F5344CB8AC3E}">
        <p14:creationId xmlns:p14="http://schemas.microsoft.com/office/powerpoint/2010/main" val="41769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API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522"/>
              </p:ext>
            </p:extLst>
          </p:nvPr>
        </p:nvGraphicFramePr>
        <p:xfrm>
          <a:off x="1024126" y="2084830"/>
          <a:ext cx="10330810" cy="4070309"/>
        </p:xfrm>
        <a:graphic>
          <a:graphicData uri="http://schemas.openxmlformats.org/drawingml/2006/table">
            <a:tbl>
              <a:tblPr/>
              <a:tblGrid>
                <a:gridCol w="3848125"/>
                <a:gridCol w="6482685"/>
              </a:tblGrid>
              <a:tr h="499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ZonedDateTime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the date and time with a time zone and offset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YearMonth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a year and month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MonthDay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month and day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499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Year/</a:t>
                      </a:r>
                      <a:r>
                        <a:rPr lang="en-IN" sz="2000" dirty="0" err="1">
                          <a:effectLst/>
                        </a:rPr>
                        <a:t>MonthOfDay</a:t>
                      </a:r>
                      <a:r>
                        <a:rPr lang="en-IN" sz="2000" dirty="0">
                          <a:effectLst/>
                        </a:rPr>
                        <a:t>/</a:t>
                      </a:r>
                      <a:r>
                        <a:rPr lang="en-IN" sz="2000" dirty="0" err="1">
                          <a:effectLst/>
                        </a:rPr>
                        <a:t>DayOfWeek</a:t>
                      </a:r>
                      <a:r>
                        <a:rPr lang="en-IN" sz="2000" dirty="0">
                          <a:effectLst/>
                        </a:rPr>
                        <a:t>/...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classes for the important fields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58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DateTimeFields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stores a map of field-value pairs which may be invalid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Calendrical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access to the low-level API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58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Period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a descriptive amount of time, such as "2 months and 3 days"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5937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Nashorn and Shell Scripting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&gt;</a:t>
            </a:r>
            <a:r>
              <a:rPr lang="en-IN" dirty="0" err="1" smtClean="0"/>
              <a:t>jjs</a:t>
            </a:r>
            <a:endParaRPr lang="en-IN" dirty="0" smtClean="0"/>
          </a:p>
          <a:p>
            <a:r>
              <a:rPr lang="en-IN" dirty="0" err="1" smtClean="0"/>
              <a:t>Jjs</a:t>
            </a:r>
            <a:r>
              <a:rPr lang="en-IN" dirty="0" smtClean="0"/>
              <a:t>&gt;print (‘Hello Trainees’);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311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Metaspace</a:t>
            </a:r>
            <a:r>
              <a:rPr lang="en-IN" b="1" dirty="0"/>
              <a:t>: A new memory space is born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The JDK 8 </a:t>
            </a:r>
            <a:r>
              <a:rPr lang="en-IN" dirty="0" err="1"/>
              <a:t>HotSpot</a:t>
            </a:r>
            <a:r>
              <a:rPr lang="en-IN" dirty="0"/>
              <a:t> JVM is now using native memory for the representation of class metadata and is called </a:t>
            </a:r>
            <a:r>
              <a:rPr lang="en-IN" b="1" dirty="0" err="1"/>
              <a:t>Metaspace</a:t>
            </a:r>
            <a:r>
              <a:rPr lang="en-IN" b="1" dirty="0"/>
              <a:t>; </a:t>
            </a:r>
            <a:r>
              <a:rPr lang="en-IN" dirty="0"/>
              <a:t>similar to the Oracle </a:t>
            </a:r>
            <a:r>
              <a:rPr lang="en-IN" dirty="0" err="1"/>
              <a:t>JRockit</a:t>
            </a:r>
            <a:r>
              <a:rPr lang="en-IN" dirty="0"/>
              <a:t> and IBM JVM's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 more</a:t>
            </a:r>
            <a:r>
              <a:rPr lang="en-IN" dirty="0"/>
              <a:t> java.lang.OutOfMemoryError</a:t>
            </a:r>
            <a:r>
              <a:rPr lang="en-IN" dirty="0">
                <a:hlinkClick r:id="rId2"/>
              </a:rPr>
              <a:t>: </a:t>
            </a:r>
            <a:r>
              <a:rPr lang="en-IN" dirty="0"/>
              <a:t>PermGen space problems and no need for you to tune and monitor this memory space anymore…not so fast.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1428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PermGen space situation</a:t>
            </a:r>
            <a:endParaRPr lang="en-IN" dirty="0"/>
          </a:p>
          <a:p>
            <a:r>
              <a:rPr lang="en-IN" dirty="0"/>
              <a:t>This memory space is completely removed.</a:t>
            </a:r>
          </a:p>
          <a:p>
            <a:r>
              <a:rPr lang="en-IN" dirty="0"/>
              <a:t>The </a:t>
            </a:r>
            <a:r>
              <a:rPr lang="en-IN" dirty="0" err="1"/>
              <a:t>PermSize</a:t>
            </a:r>
            <a:r>
              <a:rPr lang="en-IN" dirty="0"/>
              <a:t> and </a:t>
            </a:r>
            <a:r>
              <a:rPr lang="en-IN" dirty="0" err="1"/>
              <a:t>MaxPermSize</a:t>
            </a:r>
            <a:r>
              <a:rPr lang="en-IN" dirty="0"/>
              <a:t> JVM arguments are ignored and a warning is issued if present at start-up.</a:t>
            </a:r>
          </a:p>
          <a:p>
            <a:r>
              <a:rPr lang="en-IN" b="1" dirty="0" err="1"/>
              <a:t>Metaspace</a:t>
            </a:r>
            <a:r>
              <a:rPr lang="en-IN" b="1" dirty="0"/>
              <a:t> memory allocation model</a:t>
            </a:r>
            <a:endParaRPr lang="en-IN" dirty="0"/>
          </a:p>
          <a:p>
            <a:r>
              <a:rPr lang="en-IN" dirty="0"/>
              <a:t>Most allocations for the class metadata are now allocated out of native memory.</a:t>
            </a:r>
          </a:p>
          <a:p>
            <a:r>
              <a:rPr lang="en-IN" dirty="0"/>
              <a:t>The </a:t>
            </a:r>
            <a:r>
              <a:rPr lang="en-IN" dirty="0" smtClean="0"/>
              <a:t>classes </a:t>
            </a:r>
            <a:r>
              <a:rPr lang="en-IN" dirty="0"/>
              <a:t>that were used to describe class metadata have been removed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2039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Metaspace</a:t>
            </a:r>
            <a:r>
              <a:rPr lang="en-IN" b="1" dirty="0"/>
              <a:t> capacity</a:t>
            </a:r>
            <a:endParaRPr lang="en-IN" dirty="0"/>
          </a:p>
          <a:p>
            <a:r>
              <a:rPr lang="en-IN" dirty="0"/>
              <a:t>By default class metadata allocation is limited by the amount of available native memory (capacity will of course depend if you use a 32-bit JVM vs. 64-bit along with OS virtual memory availability).</a:t>
            </a:r>
          </a:p>
          <a:p>
            <a:r>
              <a:rPr lang="en-IN" dirty="0"/>
              <a:t>A new flag is available (</a:t>
            </a:r>
            <a:r>
              <a:rPr lang="en-IN" dirty="0" err="1"/>
              <a:t>MaxMetaspaceSize</a:t>
            </a:r>
            <a:r>
              <a:rPr lang="en-IN" dirty="0"/>
              <a:t>), allowing you to </a:t>
            </a:r>
            <a:r>
              <a:rPr lang="en-IN" u="sng" dirty="0"/>
              <a:t>limit</a:t>
            </a:r>
            <a:r>
              <a:rPr lang="en-IN" dirty="0"/>
              <a:t> the amount of native memory used for class metadata.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 don’t specify this flag, the </a:t>
            </a:r>
            <a:r>
              <a:rPr lang="en-IN" dirty="0" err="1"/>
              <a:t>Metaspace</a:t>
            </a:r>
            <a:r>
              <a:rPr lang="en-IN" dirty="0"/>
              <a:t> will dynamically re-size depending of the application demand at runtime.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1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Metaspace</a:t>
            </a:r>
            <a:r>
              <a:rPr lang="en-IN" b="1" dirty="0"/>
              <a:t> garbage collection</a:t>
            </a:r>
            <a:endParaRPr lang="en-IN" dirty="0"/>
          </a:p>
          <a:p>
            <a:r>
              <a:rPr lang="en-IN" dirty="0"/>
              <a:t>Garbage collection of the dead classes and </a:t>
            </a:r>
            <a:r>
              <a:rPr lang="en-IN" dirty="0" err="1"/>
              <a:t>classloaders</a:t>
            </a:r>
            <a:r>
              <a:rPr lang="en-IN" dirty="0"/>
              <a:t> is triggered once the class metadata usage reaches the “</a:t>
            </a:r>
            <a:r>
              <a:rPr lang="en-IN" dirty="0" err="1"/>
              <a:t>MaxMetaspaceSize</a:t>
            </a:r>
            <a:r>
              <a:rPr lang="en-IN" dirty="0"/>
              <a:t>”.</a:t>
            </a:r>
          </a:p>
          <a:p>
            <a:r>
              <a:rPr lang="en-IN" dirty="0"/>
              <a:t>Proper monitoring &amp; tuning of the </a:t>
            </a:r>
            <a:r>
              <a:rPr lang="en-IN" dirty="0" err="1"/>
              <a:t>Metaspace</a:t>
            </a:r>
            <a:r>
              <a:rPr lang="en-IN" dirty="0"/>
              <a:t> will obviously be required in order to limit the frequency or delay of such garbage collections. </a:t>
            </a:r>
            <a:endParaRPr lang="en-IN" dirty="0" smtClean="0"/>
          </a:p>
          <a:p>
            <a:r>
              <a:rPr lang="en-IN" dirty="0" smtClean="0"/>
              <a:t>Excessive </a:t>
            </a:r>
            <a:r>
              <a:rPr lang="en-IN" dirty="0" err="1"/>
              <a:t>Metaspace</a:t>
            </a:r>
            <a:r>
              <a:rPr lang="en-IN" dirty="0"/>
              <a:t> garbage collections may be a symptom of classes, </a:t>
            </a:r>
            <a:r>
              <a:rPr lang="en-IN" dirty="0" err="1"/>
              <a:t>classloaders</a:t>
            </a:r>
            <a:r>
              <a:rPr lang="en-IN" dirty="0"/>
              <a:t> memory leak or inadequate sizing for your application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7245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Java heap space impact</a:t>
            </a:r>
            <a:endParaRPr lang="en-IN" dirty="0"/>
          </a:p>
          <a:p>
            <a:r>
              <a:rPr lang="en-IN" dirty="0"/>
              <a:t>Some miscellaneous data has been moved to the Java heap space. This means you may observe an increase of the Java heap space following a future JDK 8 upgrade.</a:t>
            </a:r>
          </a:p>
          <a:p>
            <a:r>
              <a:rPr lang="en-IN" b="1" dirty="0" err="1"/>
              <a:t>Metaspace</a:t>
            </a:r>
            <a:r>
              <a:rPr lang="en-IN" b="1" dirty="0"/>
              <a:t> monitoring</a:t>
            </a:r>
            <a:endParaRPr lang="en-IN" dirty="0"/>
          </a:p>
          <a:p>
            <a:r>
              <a:rPr lang="en-IN" dirty="0" err="1"/>
              <a:t>Metaspace</a:t>
            </a:r>
            <a:r>
              <a:rPr lang="en-IN" dirty="0"/>
              <a:t> usage is available from the </a:t>
            </a:r>
            <a:r>
              <a:rPr lang="en-IN" dirty="0" err="1"/>
              <a:t>HotSpot</a:t>
            </a:r>
            <a:r>
              <a:rPr lang="en-IN" dirty="0"/>
              <a:t> 1.8 verbose GC log output.</a:t>
            </a:r>
          </a:p>
          <a:p>
            <a:r>
              <a:rPr lang="en-IN" dirty="0" err="1"/>
              <a:t>Jstat</a:t>
            </a:r>
            <a:r>
              <a:rPr lang="en-IN" dirty="0"/>
              <a:t> &amp; </a:t>
            </a:r>
            <a:r>
              <a:rPr lang="en-IN" dirty="0" err="1"/>
              <a:t>JVisualVM</a:t>
            </a:r>
            <a:r>
              <a:rPr lang="en-IN" dirty="0"/>
              <a:t> have not been updated at this point based on our testing with b75 and the old PermGen space references are still present.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434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2.bp.blogspot.com/-0hhm0C61U24/UQxcvxaUdBI/AAAAAAAABQ8/t8Re5Ik0KzY/s1600/Java8_Metaspace_dynamic_re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67" y="259307"/>
            <a:ext cx="8862753" cy="64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1584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public class Manager extends Employee {</a:t>
            </a:r>
          </a:p>
          <a:p>
            <a:r>
              <a:rPr lang="en-IN" dirty="0">
                <a:solidFill>
                  <a:srgbClr val="FF0000"/>
                </a:solidFill>
              </a:rPr>
              <a:t>@Override</a:t>
            </a:r>
          </a:p>
          <a:p>
            <a:r>
              <a:rPr lang="en-IN" dirty="0">
                <a:solidFill>
                  <a:srgbClr val="FF0000"/>
                </a:solidFill>
              </a:rPr>
              <a:t>public void </a:t>
            </a:r>
            <a:r>
              <a:rPr lang="en-IN" dirty="0" err="1">
                <a:solidFill>
                  <a:srgbClr val="FF0000"/>
                </a:solidFill>
              </a:rPr>
              <a:t>setSalary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salary) {</a:t>
            </a:r>
          </a:p>
          <a:p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Manager.setSalary</a:t>
            </a:r>
            <a:r>
              <a:rPr lang="en-IN" dirty="0">
                <a:solidFill>
                  <a:srgbClr val="FF0000"/>
                </a:solidFill>
              </a:rPr>
              <a:t>():" + salary);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7328846" y="1429740"/>
            <a:ext cx="4080681" cy="2268804"/>
          </a:xfrm>
          <a:prstGeom prst="cloudCallout">
            <a:avLst>
              <a:gd name="adj1" fmla="val -83545"/>
              <a:gd name="adj2" fmla="val 22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Java 5 Annotations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61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an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&lt;modifiers&gt; @ interface &lt;annotation-type-name&gt; {</a:t>
            </a:r>
          </a:p>
          <a:p>
            <a:r>
              <a:rPr lang="en-IN" sz="2800" dirty="0">
                <a:solidFill>
                  <a:srgbClr val="FF0000"/>
                </a:solidFill>
              </a:rPr>
              <a:t>// Annotation type body goes here</a:t>
            </a:r>
          </a:p>
          <a:p>
            <a:r>
              <a:rPr lang="en-IN" sz="28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6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Networking</a:t>
            </a:r>
            <a:endParaRPr lang="en-IN" sz="28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class </a:t>
            </a:r>
            <a:r>
              <a:rPr lang="en-IN" sz="2400" dirty="0" err="1"/>
              <a:t>java.net.URLPermission</a:t>
            </a:r>
            <a:r>
              <a:rPr lang="en-IN" sz="2400" dirty="0"/>
              <a:t> has been added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In the class </a:t>
            </a:r>
            <a:r>
              <a:rPr lang="en-IN" sz="2400" dirty="0" err="1"/>
              <a:t>java.net.HttpURLConnection</a:t>
            </a:r>
            <a:r>
              <a:rPr lang="en-IN" sz="2400" dirty="0"/>
              <a:t>, if a security manager is installed, calls that request to open a connection require permission.</a:t>
            </a:r>
          </a:p>
        </p:txBody>
      </p:sp>
    </p:spTree>
    <p:extLst>
      <p:ext uri="{BB962C8B-B14F-4D97-AF65-F5344CB8AC3E}">
        <p14:creationId xmlns:p14="http://schemas.microsoft.com/office/powerpoint/2010/main" val="40493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type cannot inherit from another annotation </a:t>
            </a:r>
            <a:r>
              <a:rPr lang="en-IN" dirty="0" smtClean="0"/>
              <a:t>type</a:t>
            </a:r>
          </a:p>
          <a:p>
            <a:r>
              <a:rPr lang="en-IN" dirty="0"/>
              <a:t>// Won't compile</a:t>
            </a:r>
          </a:p>
          <a:p>
            <a:r>
              <a:rPr lang="en-IN" dirty="0"/>
              <a:t>public @interface </a:t>
            </a:r>
            <a:r>
              <a:rPr lang="en-IN" dirty="0" err="1"/>
              <a:t>WrongVersion</a:t>
            </a:r>
            <a:r>
              <a:rPr lang="en-IN" dirty="0"/>
              <a:t> extends </a:t>
            </a:r>
            <a:r>
              <a:rPr lang="en-IN" dirty="0" err="1"/>
              <a:t>BasicVersion</a:t>
            </a:r>
            <a:r>
              <a:rPr lang="en-IN" dirty="0"/>
              <a:t> {</a:t>
            </a:r>
          </a:p>
          <a:p>
            <a:r>
              <a:rPr lang="en-IN" dirty="0" err="1"/>
              <a:t>int</a:t>
            </a:r>
            <a:r>
              <a:rPr lang="en-IN" dirty="0"/>
              <a:t> extended();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Every annotation type implicitly inherits the </a:t>
            </a:r>
            <a:r>
              <a:rPr lang="en-IN" dirty="0" err="1"/>
              <a:t>java.lang.annotation.Annotation</a:t>
            </a:r>
            <a:r>
              <a:rPr lang="en-IN" dirty="0"/>
              <a:t>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 </a:t>
            </a:r>
            <a:r>
              <a:rPr lang="en-IN" dirty="0" err="1"/>
              <a:t>java.lang.annotation</a:t>
            </a:r>
            <a:r>
              <a:rPr lang="en-IN" dirty="0"/>
              <a:t>;</a:t>
            </a:r>
          </a:p>
          <a:p>
            <a:r>
              <a:rPr lang="en-IN" dirty="0"/>
              <a:t>public interface Annotation {</a:t>
            </a:r>
          </a:p>
          <a:p>
            <a:r>
              <a:rPr lang="en-IN" dirty="0" err="1"/>
              <a:t>boolean</a:t>
            </a:r>
            <a:r>
              <a:rPr lang="en-IN" dirty="0"/>
              <a:t> equals(Object 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();</a:t>
            </a:r>
          </a:p>
          <a:p>
            <a:r>
              <a:rPr lang="en-IN" dirty="0"/>
              <a:t>String </a:t>
            </a:r>
            <a:r>
              <a:rPr lang="en-IN" dirty="0" err="1"/>
              <a:t>toString</a:t>
            </a:r>
            <a:r>
              <a:rPr lang="en-IN" dirty="0"/>
              <a:t>();</a:t>
            </a:r>
          </a:p>
          <a:p>
            <a:r>
              <a:rPr lang="en-IN" dirty="0"/>
              <a:t>Class&lt;? extends Annotation&gt; </a:t>
            </a:r>
            <a:r>
              <a:rPr lang="en-IN" dirty="0" err="1"/>
              <a:t>annotationType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 declarations in an annotation type cannot specify any parameters.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method declares an element for </a:t>
            </a:r>
            <a:r>
              <a:rPr lang="en-IN" dirty="0" smtClean="0"/>
              <a:t>the annotation </a:t>
            </a:r>
            <a:r>
              <a:rPr lang="en-IN" dirty="0"/>
              <a:t>type.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element in an annotation type lets you associate a data value to an annotation’s instance.</a:t>
            </a:r>
          </a:p>
          <a:p>
            <a:r>
              <a:rPr lang="en-IN" dirty="0"/>
              <a:t>A method declaration in an annotation is not called to perform any kind of processing.</a:t>
            </a:r>
          </a:p>
        </p:txBody>
      </p:sp>
    </p:spTree>
    <p:extLst>
      <p:ext uri="{BB962C8B-B14F-4D97-AF65-F5344CB8AC3E}">
        <p14:creationId xmlns:p14="http://schemas.microsoft.com/office/powerpoint/2010/main" val="37495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</a:t>
            </a:r>
            <a:r>
              <a:rPr lang="en-IN" dirty="0"/>
              <a:t>element as </a:t>
            </a:r>
            <a:r>
              <a:rPr lang="en-IN" dirty="0" smtClean="0"/>
              <a:t>an instance </a:t>
            </a:r>
            <a:r>
              <a:rPr lang="en-IN" dirty="0"/>
              <a:t>variable in a class having two methods, a setter and a getter, for that instance variable.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an annotation</a:t>
            </a:r>
            <a:r>
              <a:rPr lang="en-IN" dirty="0" smtClean="0"/>
              <a:t>, the </a:t>
            </a:r>
            <a:r>
              <a:rPr lang="en-IN" dirty="0"/>
              <a:t>Java runtime creates a proxy class that implements the annotation type (which is an interface). </a:t>
            </a:r>
            <a:endParaRPr lang="en-IN" dirty="0" smtClean="0"/>
          </a:p>
          <a:p>
            <a:r>
              <a:rPr lang="en-IN" dirty="0" smtClean="0"/>
              <a:t>Each annotation instance </a:t>
            </a:r>
            <a:r>
              <a:rPr lang="en-IN" dirty="0"/>
              <a:t>is an object of that proxy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method you declare in your annotation type becomes the getter </a:t>
            </a:r>
            <a:r>
              <a:rPr lang="en-IN" dirty="0" smtClean="0"/>
              <a:t>method for </a:t>
            </a:r>
            <a:r>
              <a:rPr lang="en-IN" dirty="0"/>
              <a:t>the value of that element you specify in the annotation.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Java runtime will take care of setting the </a:t>
            </a:r>
            <a:r>
              <a:rPr lang="en-IN" dirty="0" smtClean="0"/>
              <a:t>specified value </a:t>
            </a:r>
            <a:r>
              <a:rPr lang="en-IN" dirty="0"/>
              <a:t>for the annotation elements. Since the goal of declaring a method in an annotation type is to work with a </a:t>
            </a:r>
            <a:r>
              <a:rPr lang="en-IN" dirty="0" smtClean="0"/>
              <a:t>data element</a:t>
            </a:r>
            <a:r>
              <a:rPr lang="en-IN" dirty="0"/>
              <a:t>, you do not need to (and are not allowed to) specify any parameters in a method declaration.</a:t>
            </a:r>
          </a:p>
        </p:txBody>
      </p:sp>
    </p:spTree>
    <p:extLst>
      <p:ext uri="{BB962C8B-B14F-4D97-AF65-F5344CB8AC3E}">
        <p14:creationId xmlns:p14="http://schemas.microsoft.com/office/powerpoint/2010/main" val="16195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// Won't compile</a:t>
            </a:r>
          </a:p>
          <a:p>
            <a:r>
              <a:rPr lang="en-IN" dirty="0"/>
              <a:t>public @interface </a:t>
            </a:r>
            <a:r>
              <a:rPr lang="en-IN" dirty="0" err="1"/>
              <a:t>WrongVersion</a:t>
            </a:r>
            <a:r>
              <a:rPr lang="en-IN" dirty="0"/>
              <a:t> {</a:t>
            </a:r>
          </a:p>
          <a:p>
            <a:r>
              <a:rPr lang="en-IN" dirty="0"/>
              <a:t>// Cannot have parameters</a:t>
            </a:r>
          </a:p>
          <a:p>
            <a:r>
              <a:rPr lang="en-IN" dirty="0"/>
              <a:t>String concatenate(</a:t>
            </a:r>
            <a:r>
              <a:rPr lang="en-IN" dirty="0" err="1"/>
              <a:t>int</a:t>
            </a:r>
            <a:r>
              <a:rPr lang="en-IN" dirty="0"/>
              <a:t> major, </a:t>
            </a:r>
            <a:r>
              <a:rPr lang="en-IN" dirty="0" err="1"/>
              <a:t>int</a:t>
            </a:r>
            <a:r>
              <a:rPr lang="en-IN" dirty="0"/>
              <a:t> minor);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0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Method declarations in an annotation type cannot have a throws clause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method in an annotation type is </a:t>
            </a:r>
            <a:r>
              <a:rPr lang="en-IN" dirty="0" smtClean="0"/>
              <a:t>defined to </a:t>
            </a:r>
            <a:r>
              <a:rPr lang="en-IN" dirty="0"/>
              <a:t>represent a data element. </a:t>
            </a:r>
            <a:endParaRPr lang="en-IN" dirty="0" smtClean="0"/>
          </a:p>
          <a:p>
            <a:r>
              <a:rPr lang="en-IN" dirty="0" smtClean="0"/>
              <a:t>Throwing </a:t>
            </a:r>
            <a:r>
              <a:rPr lang="en-IN" dirty="0"/>
              <a:t>an </a:t>
            </a:r>
            <a:r>
              <a:rPr lang="en-IN" dirty="0" smtClean="0"/>
              <a:t>exception </a:t>
            </a:r>
            <a:r>
              <a:rPr lang="en-IN" dirty="0"/>
              <a:t>to represent a data value does not make sense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// Won't compile</a:t>
            </a:r>
          </a:p>
          <a:p>
            <a:r>
              <a:rPr lang="en-IN" dirty="0"/>
              <a:t>public @interface </a:t>
            </a:r>
            <a:r>
              <a:rPr lang="en-IN" dirty="0" err="1"/>
              <a:t>WrongVersion</a:t>
            </a:r>
            <a:r>
              <a:rPr lang="en-IN" dirty="0"/>
              <a:t> {</a:t>
            </a:r>
          </a:p>
          <a:p>
            <a:r>
              <a:rPr lang="en-IN" dirty="0" err="1"/>
              <a:t>int</a:t>
            </a:r>
            <a:r>
              <a:rPr lang="en-IN" dirty="0"/>
              <a:t> major() throws Exception; // Cannot have a throws clause</a:t>
            </a:r>
          </a:p>
          <a:p>
            <a:r>
              <a:rPr lang="en-IN" dirty="0" err="1"/>
              <a:t>int</a:t>
            </a:r>
            <a:r>
              <a:rPr lang="en-IN" dirty="0"/>
              <a:t> minor(); // OK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4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return type of a method declared in an annotation type must be one of the following types:</a:t>
            </a:r>
          </a:p>
          <a:p>
            <a:r>
              <a:rPr lang="en-IN" dirty="0"/>
              <a:t>• Any primitive type: byte, short, </a:t>
            </a:r>
            <a:r>
              <a:rPr lang="en-IN" dirty="0" err="1"/>
              <a:t>int</a:t>
            </a:r>
            <a:r>
              <a:rPr lang="en-IN" dirty="0"/>
              <a:t>, long, float, double, </a:t>
            </a:r>
            <a:r>
              <a:rPr lang="en-IN" dirty="0" err="1"/>
              <a:t>boolean</a:t>
            </a:r>
            <a:r>
              <a:rPr lang="en-IN" dirty="0"/>
              <a:t>, and char</a:t>
            </a:r>
          </a:p>
          <a:p>
            <a:r>
              <a:rPr lang="en-IN" dirty="0"/>
              <a:t>• </a:t>
            </a:r>
            <a:r>
              <a:rPr lang="en-IN" dirty="0" err="1"/>
              <a:t>java.lang.String</a:t>
            </a:r>
            <a:endParaRPr lang="en-IN" dirty="0"/>
          </a:p>
          <a:p>
            <a:r>
              <a:rPr lang="en-IN" dirty="0"/>
              <a:t>• </a:t>
            </a:r>
            <a:r>
              <a:rPr lang="en-IN" dirty="0" err="1"/>
              <a:t>java.lang.Class</a:t>
            </a:r>
            <a:endParaRPr lang="en-IN" dirty="0"/>
          </a:p>
          <a:p>
            <a:r>
              <a:rPr lang="en-IN" dirty="0"/>
              <a:t>• An </a:t>
            </a:r>
            <a:r>
              <a:rPr lang="en-IN" dirty="0" err="1"/>
              <a:t>enum</a:t>
            </a:r>
            <a:r>
              <a:rPr lang="en-IN" dirty="0"/>
              <a:t> type</a:t>
            </a:r>
          </a:p>
          <a:p>
            <a:r>
              <a:rPr lang="en-IN" dirty="0"/>
              <a:t>• An annotation type</a:t>
            </a:r>
          </a:p>
          <a:p>
            <a:r>
              <a:rPr lang="en-IN" dirty="0"/>
              <a:t>• An array of any of the above mentioned type, for example, String[], </a:t>
            </a:r>
            <a:r>
              <a:rPr lang="en-IN" dirty="0" err="1"/>
              <a:t>int</a:t>
            </a:r>
            <a:r>
              <a:rPr lang="en-IN" dirty="0"/>
              <a:t>[], etc. The return</a:t>
            </a:r>
          </a:p>
          <a:p>
            <a:r>
              <a:rPr lang="en-IN" dirty="0"/>
              <a:t>type cannot be a nested array. For example, you cannot have a return type of String[][] or</a:t>
            </a:r>
          </a:p>
          <a:p>
            <a:r>
              <a:rPr lang="en-IN" dirty="0" err="1"/>
              <a:t>int</a:t>
            </a:r>
            <a:r>
              <a:rPr lang="en-IN" dirty="0" smtClean="0"/>
              <a:t>[][].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1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public @interface </a:t>
            </a:r>
            <a:r>
              <a:rPr lang="en-IN" dirty="0" err="1"/>
              <a:t>GoodOne</a:t>
            </a:r>
            <a:r>
              <a:rPr lang="en-IN" dirty="0"/>
              <a:t> {</a:t>
            </a:r>
          </a:p>
          <a:p>
            <a:r>
              <a:rPr lang="en-IN" dirty="0"/>
              <a:t>Class element1(); // Any Class type</a:t>
            </a:r>
          </a:p>
          <a:p>
            <a:r>
              <a:rPr lang="en-IN" dirty="0"/>
              <a:t>Class&lt;Test&gt; element2(); // Only Test class type</a:t>
            </a:r>
          </a:p>
          <a:p>
            <a:r>
              <a:rPr lang="en-IN" dirty="0"/>
              <a:t>Class&lt;? extends Test&gt; element3(); // Test or its subclass type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The return type of Class needs a little explanation. Instead of the Class type, you can use a generic return </a:t>
            </a:r>
            <a:r>
              <a:rPr lang="en-IN" dirty="0" smtClean="0"/>
              <a:t>type that </a:t>
            </a:r>
            <a:r>
              <a:rPr lang="en-IN" dirty="0"/>
              <a:t>will return a user-defined class 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Suppose </a:t>
            </a:r>
            <a:r>
              <a:rPr lang="en-IN" dirty="0"/>
              <a:t>you have a Test class and you want to declare the return type of </a:t>
            </a:r>
            <a:r>
              <a:rPr lang="en-IN" dirty="0" smtClean="0"/>
              <a:t>a method </a:t>
            </a:r>
            <a:r>
              <a:rPr lang="en-IN" dirty="0"/>
              <a:t>in an annotation type of type Test.</a:t>
            </a:r>
          </a:p>
        </p:txBody>
      </p:sp>
    </p:spTree>
    <p:extLst>
      <p:ext uri="{BB962C8B-B14F-4D97-AF65-F5344CB8AC3E}">
        <p14:creationId xmlns:p14="http://schemas.microsoft.com/office/powerpoint/2010/main" val="10629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type cannot declare a method, which would be equivalent to overriding a method in the Object </a:t>
            </a:r>
            <a:r>
              <a:rPr lang="en-IN" dirty="0" smtClean="0"/>
              <a:t>class or </a:t>
            </a:r>
            <a:r>
              <a:rPr lang="en-IN" dirty="0"/>
              <a:t>the Annotation interface.</a:t>
            </a:r>
          </a:p>
        </p:txBody>
      </p:sp>
    </p:spTree>
    <p:extLst>
      <p:ext uri="{BB962C8B-B14F-4D97-AF65-F5344CB8AC3E}">
        <p14:creationId xmlns:p14="http://schemas.microsoft.com/office/powerpoint/2010/main" val="33824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type cannot be generic.</a:t>
            </a:r>
          </a:p>
        </p:txBody>
      </p:sp>
    </p:spTree>
    <p:extLst>
      <p:ext uri="{BB962C8B-B14F-4D97-AF65-F5344CB8AC3E}">
        <p14:creationId xmlns:p14="http://schemas.microsoft.com/office/powerpoint/2010/main" val="41237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2117</TotalTime>
  <Words>6288</Words>
  <Application>Microsoft Office PowerPoint</Application>
  <PresentationFormat>Widescreen</PresentationFormat>
  <Paragraphs>811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40" baseType="lpstr">
      <vt:lpstr>Arial</vt:lpstr>
      <vt:lpstr>Calibri</vt:lpstr>
      <vt:lpstr>Courier New</vt:lpstr>
      <vt:lpstr>Noto Sans</vt:lpstr>
      <vt:lpstr>Oswald</vt:lpstr>
      <vt:lpstr>Times New Roman</vt:lpstr>
      <vt:lpstr>Tw Cen MT</vt:lpstr>
      <vt:lpstr>Tw Cen MT Condensed</vt:lpstr>
      <vt:lpstr>Wingdings 3</vt:lpstr>
      <vt:lpstr>Integral</vt:lpstr>
      <vt:lpstr>Java 8</vt:lpstr>
      <vt:lpstr>PowerPoint Presentation</vt:lpstr>
      <vt:lpstr>PowerPoint Presentation</vt:lpstr>
      <vt:lpstr>PowerPoint Presentation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PowerPoint Presentation</vt:lpstr>
      <vt:lpstr>Lambda Expressions</vt:lpstr>
      <vt:lpstr>Lambda Expressions</vt:lpstr>
      <vt:lpstr>Lambda Expressions</vt:lpstr>
      <vt:lpstr>Lambda Expressions</vt:lpstr>
      <vt:lpstr>Lambda Expressions</vt:lpstr>
      <vt:lpstr>Why Do We Need Lambda Expressions</vt:lpstr>
      <vt:lpstr>Why Do We Need Lambda Expressions</vt:lpstr>
      <vt:lpstr>Syntax for Lambda Expressions</vt:lpstr>
      <vt:lpstr>Syntax for Lambda Expressions</vt:lpstr>
      <vt:lpstr>Omitting Parameter Types</vt:lpstr>
      <vt:lpstr>Omitting Parameter Types</vt:lpstr>
      <vt:lpstr>Declaring a Single Parameter</vt:lpstr>
      <vt:lpstr>Declaring a Single Parameter</vt:lpstr>
      <vt:lpstr>Declaring No Parameters</vt:lpstr>
      <vt:lpstr>Parameters with Modifiers</vt:lpstr>
      <vt:lpstr>Declaring Body of Lambda Expressions</vt:lpstr>
      <vt:lpstr>Declaring Body of Lambda Expressions</vt:lpstr>
      <vt:lpstr>Declaring Body of Lambda Expressions</vt:lpstr>
      <vt:lpstr>List of Functional Interfaces</vt:lpstr>
      <vt:lpstr>Iterating with for each</vt:lpstr>
      <vt:lpstr>iterating w/lambdas, type inference</vt:lpstr>
      <vt:lpstr>method references</vt:lpstr>
      <vt:lpstr>transforms using map</vt:lpstr>
      <vt:lpstr>filtering</vt:lpstr>
      <vt:lpstr>filtering v2</vt:lpstr>
      <vt:lpstr>Streams</vt:lpstr>
      <vt:lpstr>finding with Optional</vt:lpstr>
      <vt:lpstr>reducers</vt:lpstr>
      <vt:lpstr>sum reducer</vt:lpstr>
      <vt:lpstr>parallelization</vt:lpstr>
      <vt:lpstr>Iterating with foreach</vt:lpstr>
      <vt:lpstr>Threads</vt:lpstr>
      <vt:lpstr>Threads</vt:lpstr>
      <vt:lpstr>Threads</vt:lpstr>
      <vt:lpstr>Object Monitor</vt:lpstr>
      <vt:lpstr>New Thread Concurrency Packages</vt:lpstr>
      <vt:lpstr>New Thread Concurrency Packages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Exchanger</vt:lpstr>
      <vt:lpstr>Concurrent hash map</vt:lpstr>
      <vt:lpstr>Concurrent hash map</vt:lpstr>
      <vt:lpstr>Synchronized hash map</vt:lpstr>
      <vt:lpstr>Date API</vt:lpstr>
      <vt:lpstr>Date API</vt:lpstr>
      <vt:lpstr>Nashorn and Shell Scripting </vt:lpstr>
      <vt:lpstr>Java 8: From PermGen to Metaspace </vt:lpstr>
      <vt:lpstr>Java 8: From PermGen to Metaspace </vt:lpstr>
      <vt:lpstr>Java 8: From PermGen to Metaspace </vt:lpstr>
      <vt:lpstr>Java 8: From PermGen to Metaspace </vt:lpstr>
      <vt:lpstr>Java 8: From PermGen to Metaspace </vt:lpstr>
      <vt:lpstr>PowerPoint Presentation</vt:lpstr>
      <vt:lpstr>Annotations</vt:lpstr>
      <vt:lpstr>Declaring an Annotation Type</vt:lpstr>
      <vt:lpstr>Restriction #1</vt:lpstr>
      <vt:lpstr>Every annotation type implicitly inherits the java.lang.annotation.Annotation interface </vt:lpstr>
      <vt:lpstr>Restriction #2</vt:lpstr>
      <vt:lpstr>Restriction #2</vt:lpstr>
      <vt:lpstr>Restriction #2</vt:lpstr>
      <vt:lpstr>Restriction #3</vt:lpstr>
      <vt:lpstr>Restriction #4</vt:lpstr>
      <vt:lpstr>Restriction #4</vt:lpstr>
      <vt:lpstr>Restriction #5</vt:lpstr>
      <vt:lpstr>Restriction #6</vt:lpstr>
      <vt:lpstr>Default Value of an Annotation Element</vt:lpstr>
      <vt:lpstr>Default Value of an Annotation Element</vt:lpstr>
      <vt:lpstr>Annotation Type and Its Instances</vt:lpstr>
      <vt:lpstr>Annotation Type and Its Instances</vt:lpstr>
      <vt:lpstr>Using Annotations</vt:lpstr>
      <vt:lpstr>String Types</vt:lpstr>
      <vt:lpstr>Class Types</vt:lpstr>
      <vt:lpstr>Class Types</vt:lpstr>
      <vt:lpstr>Enum Type</vt:lpstr>
      <vt:lpstr>Enum Type</vt:lpstr>
      <vt:lpstr>Annotation Type</vt:lpstr>
      <vt:lpstr>Annotation Type</vt:lpstr>
      <vt:lpstr>Array Type Annotation Element</vt:lpstr>
      <vt:lpstr>No Null Value in an Annotation</vt:lpstr>
      <vt:lpstr>Shorthand Annotation Syntax</vt:lpstr>
      <vt:lpstr>Marker Annotation Types</vt:lpstr>
      <vt:lpstr>Marker Annotation Types</vt:lpstr>
      <vt:lpstr>Meta-Annotation Types</vt:lpstr>
      <vt:lpstr>The Target Annotation Type</vt:lpstr>
      <vt:lpstr>The Retention Annotation</vt:lpstr>
      <vt:lpstr>The Retention Annotation</vt:lpstr>
      <vt:lpstr>The Inherited Annotation Type</vt:lpstr>
      <vt:lpstr>The Inherited Annotation Type</vt:lpstr>
      <vt:lpstr>The Inherited Annotation Type</vt:lpstr>
      <vt:lpstr>The Documented Annotation</vt:lpstr>
      <vt:lpstr>The Repeatable Annotation</vt:lpstr>
      <vt:lpstr>Commonly Used Standard Annotations</vt:lpstr>
      <vt:lpstr>The FunctionalInterface Annotation Type</vt:lpstr>
      <vt:lpstr>The FunctionalInterface</vt:lpstr>
      <vt:lpstr>Annotating a Java Package</vt:lpstr>
      <vt:lpstr>Annotating a Java Package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Parameswari Bala</dc:creator>
  <cp:lastModifiedBy>Parameswari Bala</cp:lastModifiedBy>
  <cp:revision>331</cp:revision>
  <dcterms:created xsi:type="dcterms:W3CDTF">2016-03-21T02:52:51Z</dcterms:created>
  <dcterms:modified xsi:type="dcterms:W3CDTF">2016-03-23T18:03:02Z</dcterms:modified>
</cp:coreProperties>
</file>