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88"/>
  </p:notesMasterIdLst>
  <p:handoutMasterIdLst>
    <p:handoutMasterId r:id="rId89"/>
  </p:handoutMasterIdLst>
  <p:sldIdLst>
    <p:sldId id="316" r:id="rId5"/>
    <p:sldId id="404" r:id="rId6"/>
    <p:sldId id="405" r:id="rId7"/>
    <p:sldId id="406" r:id="rId8"/>
    <p:sldId id="407" r:id="rId9"/>
    <p:sldId id="408" r:id="rId10"/>
    <p:sldId id="409" r:id="rId11"/>
    <p:sldId id="412" r:id="rId12"/>
    <p:sldId id="410" r:id="rId13"/>
    <p:sldId id="411" r:id="rId14"/>
    <p:sldId id="413" r:id="rId15"/>
    <p:sldId id="415" r:id="rId16"/>
    <p:sldId id="416" r:id="rId17"/>
    <p:sldId id="417" r:id="rId18"/>
    <p:sldId id="418" r:id="rId19"/>
    <p:sldId id="420" r:id="rId20"/>
    <p:sldId id="419" r:id="rId21"/>
    <p:sldId id="421" r:id="rId22"/>
    <p:sldId id="422" r:id="rId23"/>
    <p:sldId id="423" r:id="rId24"/>
    <p:sldId id="424" r:id="rId25"/>
    <p:sldId id="425" r:id="rId26"/>
    <p:sldId id="426" r:id="rId27"/>
    <p:sldId id="427" r:id="rId28"/>
    <p:sldId id="428" r:id="rId29"/>
    <p:sldId id="429" r:id="rId30"/>
    <p:sldId id="430" r:id="rId31"/>
    <p:sldId id="431" r:id="rId32"/>
    <p:sldId id="432" r:id="rId33"/>
    <p:sldId id="433" r:id="rId34"/>
    <p:sldId id="434" r:id="rId35"/>
    <p:sldId id="435" r:id="rId36"/>
    <p:sldId id="436" r:id="rId37"/>
    <p:sldId id="437" r:id="rId38"/>
    <p:sldId id="438" r:id="rId39"/>
    <p:sldId id="439" r:id="rId40"/>
    <p:sldId id="440" r:id="rId41"/>
    <p:sldId id="441" r:id="rId42"/>
    <p:sldId id="442" r:id="rId43"/>
    <p:sldId id="443" r:id="rId44"/>
    <p:sldId id="483" r:id="rId45"/>
    <p:sldId id="479" r:id="rId46"/>
    <p:sldId id="484" r:id="rId47"/>
    <p:sldId id="480" r:id="rId48"/>
    <p:sldId id="481" r:id="rId49"/>
    <p:sldId id="482" r:id="rId50"/>
    <p:sldId id="444" r:id="rId51"/>
    <p:sldId id="445" r:id="rId52"/>
    <p:sldId id="446" r:id="rId53"/>
    <p:sldId id="447" r:id="rId54"/>
    <p:sldId id="448" r:id="rId55"/>
    <p:sldId id="449" r:id="rId56"/>
    <p:sldId id="450" r:id="rId57"/>
    <p:sldId id="451" r:id="rId58"/>
    <p:sldId id="452" r:id="rId59"/>
    <p:sldId id="453" r:id="rId60"/>
    <p:sldId id="454" r:id="rId61"/>
    <p:sldId id="455" r:id="rId62"/>
    <p:sldId id="456" r:id="rId63"/>
    <p:sldId id="457" r:id="rId64"/>
    <p:sldId id="458" r:id="rId65"/>
    <p:sldId id="459" r:id="rId66"/>
    <p:sldId id="460" r:id="rId67"/>
    <p:sldId id="461" r:id="rId68"/>
    <p:sldId id="462" r:id="rId69"/>
    <p:sldId id="463" r:id="rId70"/>
    <p:sldId id="464" r:id="rId71"/>
    <p:sldId id="465" r:id="rId72"/>
    <p:sldId id="466" r:id="rId73"/>
    <p:sldId id="467" r:id="rId74"/>
    <p:sldId id="468" r:id="rId75"/>
    <p:sldId id="469" r:id="rId76"/>
    <p:sldId id="470" r:id="rId77"/>
    <p:sldId id="471" r:id="rId78"/>
    <p:sldId id="472" r:id="rId79"/>
    <p:sldId id="473" r:id="rId80"/>
    <p:sldId id="477" r:id="rId81"/>
    <p:sldId id="478" r:id="rId82"/>
    <p:sldId id="474" r:id="rId83"/>
    <p:sldId id="475" r:id="rId84"/>
    <p:sldId id="476" r:id="rId85"/>
    <p:sldId id="339" r:id="rId86"/>
    <p:sldId id="364" r:id="rId87"/>
  </p:sldIdLst>
  <p:sldSz cx="9144000" cy="6858000" type="screen4x3"/>
  <p:notesSz cx="6858000" cy="9144000"/>
  <p:custDataLst>
    <p:tags r:id="rId9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
          <p15:clr>
            <a:srgbClr val="A4A3A4"/>
          </p15:clr>
        </p15:guide>
        <p15:guide id="2" orient="horz" pos="4043">
          <p15:clr>
            <a:srgbClr val="A4A3A4"/>
          </p15:clr>
        </p15:guide>
        <p15:guide id="3" orient="horz" pos="2387">
          <p15:clr>
            <a:srgbClr val="A4A3A4"/>
          </p15:clr>
        </p15:guide>
        <p15:guide id="4" orient="horz" pos="4233">
          <p15:clr>
            <a:srgbClr val="A4A3A4"/>
          </p15:clr>
        </p15:guide>
        <p15:guide id="5" orient="horz" pos="924">
          <p15:clr>
            <a:srgbClr val="A4A3A4"/>
          </p15:clr>
        </p15:guide>
        <p15:guide id="6" orient="horz" pos="736">
          <p15:clr>
            <a:srgbClr val="A4A3A4"/>
          </p15:clr>
        </p15:guide>
        <p15:guide id="7" orient="horz" pos="2882">
          <p15:clr>
            <a:srgbClr val="A4A3A4"/>
          </p15:clr>
        </p15:guide>
        <p15:guide id="8" orient="horz" pos="560">
          <p15:clr>
            <a:srgbClr val="A4A3A4"/>
          </p15:clr>
        </p15:guide>
        <p15:guide id="9" pos="2880">
          <p15:clr>
            <a:srgbClr val="A4A3A4"/>
          </p15:clr>
        </p15:guide>
        <p15:guide id="10" pos="280">
          <p15:clr>
            <a:srgbClr val="A4A3A4"/>
          </p15:clr>
        </p15:guide>
        <p15:guide id="11" pos="5501">
          <p15:clr>
            <a:srgbClr val="A4A3A4"/>
          </p15:clr>
        </p15:guide>
        <p15:guide id="12" pos="2824">
          <p15:clr>
            <a:srgbClr val="A4A3A4"/>
          </p15:clr>
        </p15:guide>
        <p15:guide id="13" pos="2936">
          <p15:clr>
            <a:srgbClr val="A4A3A4"/>
          </p15:clr>
        </p15:guide>
        <p15:guide id="14" pos="4172">
          <p15:clr>
            <a:srgbClr val="A4A3A4"/>
          </p15:clr>
        </p15:guide>
        <p15:guide id="15"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2222"/>
    <a:srgbClr val="00BBEE"/>
    <a:srgbClr val="7F7F7F"/>
    <a:srgbClr val="666666"/>
    <a:srgbClr val="FF0000"/>
    <a:srgbClr val="EDCAED"/>
    <a:srgbClr val="C85FC8"/>
    <a:srgbClr val="722772"/>
    <a:srgbClr val="869E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78333" autoAdjust="0"/>
  </p:normalViewPr>
  <p:slideViewPr>
    <p:cSldViewPr snapToObjects="1" showGuides="1">
      <p:cViewPr varScale="1">
        <p:scale>
          <a:sx n="89" d="100"/>
          <a:sy n="89" d="100"/>
        </p:scale>
        <p:origin x="1310" y="72"/>
      </p:cViewPr>
      <p:guideLst>
        <p:guide orient="horz" pos="5"/>
        <p:guide orient="horz" pos="4043"/>
        <p:guide orient="horz" pos="2387"/>
        <p:guide orient="horz" pos="4233"/>
        <p:guide orient="horz" pos="924"/>
        <p:guide orient="horz" pos="736"/>
        <p:guide orient="horz" pos="2882"/>
        <p:guide orient="horz" pos="560"/>
        <p:guide pos="2880"/>
        <p:guide pos="280"/>
        <p:guide pos="5501"/>
        <p:guide pos="2824"/>
        <p:guide pos="2936"/>
        <p:guide pos="4172"/>
        <p:guide pos="1585"/>
      </p:guideLst>
    </p:cSldViewPr>
  </p:slideViewPr>
  <p:notesTextViewPr>
    <p:cViewPr>
      <p:scale>
        <a:sx n="1" d="1"/>
        <a:sy n="1" d="1"/>
      </p:scale>
      <p:origin x="0" y="0"/>
    </p:cViewPr>
  </p:notesTextViewPr>
  <p:sorterViewPr>
    <p:cViewPr>
      <p:scale>
        <a:sx n="100" d="100"/>
        <a:sy n="100" d="100"/>
      </p:scale>
      <p:origin x="0" y="0"/>
    </p:cViewPr>
  </p:sorterViewPr>
  <p:notesViewPr>
    <p:cSldViewPr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handoutMaster" Target="handoutMasters/handout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ags" Target="tags/tag1.xml"/><Relationship Id="rId95" Type="http://schemas.openxmlformats.org/officeDocument/2006/relationships/tableStyles" Target="tableStyle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2018-10-15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10/15/2018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13" name="Picture 12" descr="swf_photo2.jpg"/>
          <p:cNvPicPr>
            <a:picLocks noChangeAspect="1"/>
          </p:cNvPicPr>
          <p:nvPr userDrawn="1"/>
        </p:nvPicPr>
        <p:blipFill>
          <a:blip r:embed="rId2" cstate="print"/>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544531"/>
            <a:ext cx="4811856" cy="1854206"/>
          </a:xfrm>
        </p:spPr>
        <p:txBody>
          <a:bodyPr anchor="b" anchorCtr="0">
            <a:noAutofit/>
          </a:bodyPr>
          <a:lstStyle>
            <a:lvl1pPr marL="0" indent="0">
              <a:lnSpc>
                <a:spcPts val="3900"/>
              </a:lnSpc>
              <a:spcBef>
                <a:spcPts val="0"/>
              </a:spcBef>
              <a:spcAft>
                <a:spcPts val="0"/>
              </a:spcAft>
              <a:buNone/>
              <a:defRPr sz="3600" baseline="0">
                <a:solidFill>
                  <a:schemeClr val="accent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grpSp>
        <p:nvGrpSpPr>
          <p:cNvPr id="4" name="Group 3"/>
          <p:cNvGrpSpPr/>
          <p:nvPr userDrawn="1"/>
        </p:nvGrpSpPr>
        <p:grpSpPr>
          <a:xfrm>
            <a:off x="5701703" y="2274980"/>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173817" y="6279323"/>
            <a:ext cx="2520922" cy="176078"/>
          </a:xfrm>
          <a:prstGeom prst="rect">
            <a:avLst/>
          </a:prstGeom>
        </p:spPr>
      </p:pic>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8"/>
          <p:cNvSpPr>
            <a:spLocks noGrp="1"/>
          </p:cNvSpPr>
          <p:nvPr>
            <p:ph type="body" sz="quarter" idx="11" hasCustomPrompt="1"/>
          </p:nvPr>
        </p:nvSpPr>
        <p:spPr>
          <a:xfrm>
            <a:off x="459320" y="2543510"/>
            <a:ext cx="4811323" cy="1233311"/>
          </a:xfrm>
        </p:spPr>
        <p:txBody>
          <a:bodyPr>
            <a:noAutofit/>
          </a:bodyPr>
          <a:lstStyle>
            <a:lvl1pPr marL="0" indent="0">
              <a:lnSpc>
                <a:spcPts val="3900"/>
              </a:lnSpc>
              <a:spcBef>
                <a:spcPts val="0"/>
              </a:spcBef>
              <a:spcAft>
                <a:spcPts val="0"/>
              </a:spcAft>
              <a:buNone/>
              <a:defRPr sz="2400" baseline="0">
                <a:solidFill>
                  <a:schemeClr val="bg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spTree>
    <p:extLst>
      <p:ext uri="{BB962C8B-B14F-4D97-AF65-F5344CB8AC3E}">
        <p14:creationId xmlns:p14="http://schemas.microsoft.com/office/powerpoint/2010/main" val="41953770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ductions">
    <p:bg>
      <p:bgPr>
        <a:solidFill>
          <a:schemeClr val="tx2"/>
        </a:solidFill>
        <a:effectLst/>
      </p:bgPr>
    </p:bg>
    <p:spTree>
      <p:nvGrpSpPr>
        <p:cNvPr id="1" name=""/>
        <p:cNvGrpSpPr/>
        <p:nvPr/>
      </p:nvGrpSpPr>
      <p:grpSpPr>
        <a:xfrm>
          <a:off x="0" y="0"/>
          <a:ext cx="0" cy="0"/>
          <a:chOff x="0" y="0"/>
          <a:chExt cx="0" cy="0"/>
        </a:xfrm>
      </p:grpSpPr>
      <p:pic>
        <p:nvPicPr>
          <p:cNvPr id="4" name="Picture 3" descr="stk153597rke.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pic>
        <p:nvPicPr>
          <p:cNvPr id="9" name="Picture 8" descr="Power_PC [Converted].png"/>
          <p:cNvPicPr>
            <a:picLocks noChangeAspect="1"/>
          </p:cNvPicPr>
          <p:nvPr userDrawn="1"/>
        </p:nvPicPr>
        <p:blipFill>
          <a:blip r:embed="rId2" cstate="print"/>
          <a:stretch>
            <a:fillRect/>
          </a:stretch>
        </p:blipFill>
        <p:spPr>
          <a:xfrm>
            <a:off x="7294652" y="170122"/>
            <a:ext cx="1535846" cy="1781155"/>
          </a:xfrm>
          <a:prstGeom prst="rect">
            <a:avLst/>
          </a:prstGeom>
        </p:spPr>
      </p:pic>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pic>
        <p:nvPicPr>
          <p:cNvPr id="11" name="Picture 10" descr="Light Bulb_PC [Converted].png"/>
          <p:cNvPicPr>
            <a:picLocks noChangeAspect="1"/>
          </p:cNvPicPr>
          <p:nvPr userDrawn="1"/>
        </p:nvPicPr>
        <p:blipFill>
          <a:blip r:embed="rId2" cstate="print"/>
          <a:stretch>
            <a:fillRect/>
          </a:stretch>
        </p:blipFill>
        <p:spPr>
          <a:xfrm>
            <a:off x="7315201" y="170122"/>
            <a:ext cx="1388650" cy="2239199"/>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9" name="Picture 8" descr="Magnify_PC [Converted].png"/>
          <p:cNvPicPr>
            <a:picLocks noChangeAspect="1"/>
          </p:cNvPicPr>
          <p:nvPr userDrawn="1"/>
        </p:nvPicPr>
        <p:blipFill>
          <a:blip r:embed="rId2" cstate="print"/>
          <a:stretch>
            <a:fillRect/>
          </a:stretch>
        </p:blipFill>
        <p:spPr>
          <a:xfrm>
            <a:off x="7017943" y="158624"/>
            <a:ext cx="2000897" cy="2006852"/>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11" name="Picture 10" descr="Speaker_PC [Converted].png"/>
          <p:cNvPicPr>
            <a:picLocks noChangeAspect="1"/>
          </p:cNvPicPr>
          <p:nvPr userDrawn="1"/>
        </p:nvPicPr>
        <p:blipFill>
          <a:blip r:embed="rId2" cstate="print"/>
          <a:stretch>
            <a:fillRect/>
          </a:stretch>
        </p:blipFill>
        <p:spPr>
          <a:xfrm>
            <a:off x="6642376" y="195281"/>
            <a:ext cx="2191150" cy="1808840"/>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11" name="Picture 10" descr="140258517.png"/>
          <p:cNvPicPr>
            <a:picLocks noChangeAspect="1"/>
          </p:cNvPicPr>
          <p:nvPr userDrawn="1"/>
        </p:nvPicPr>
        <p:blipFill>
          <a:blip r:embed="rId2" cstate="print"/>
          <a:stretch>
            <a:fillRect/>
          </a:stretch>
        </p:blipFill>
        <p:spPr>
          <a:xfrm>
            <a:off x="5189368" y="3429000"/>
            <a:ext cx="4114286" cy="34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9" name="Picture 8" descr="100605056.png"/>
          <p:cNvPicPr>
            <a:picLocks noChangeAspect="1"/>
          </p:cNvPicPr>
          <p:nvPr userDrawn="1"/>
        </p:nvPicPr>
        <p:blipFill>
          <a:blip r:embed="rId2" cstate="print"/>
          <a:stretch>
            <a:fillRect/>
          </a:stretch>
        </p:blipFill>
        <p:spPr>
          <a:xfrm>
            <a:off x="6218677" y="3062745"/>
            <a:ext cx="2447619" cy="3657143"/>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rse Goals">
    <p:spTree>
      <p:nvGrpSpPr>
        <p:cNvPr id="1" name=""/>
        <p:cNvGrpSpPr/>
        <p:nvPr/>
      </p:nvGrpSpPr>
      <p:grpSpPr>
        <a:xfrm>
          <a:off x="0" y="0"/>
          <a:ext cx="0" cy="0"/>
          <a:chOff x="0" y="0"/>
          <a:chExt cx="0" cy="0"/>
        </a:xfrm>
      </p:grpSpPr>
      <p:pic>
        <p:nvPicPr>
          <p:cNvPr id="11" name="Picture 10" descr="AA053798.png"/>
          <p:cNvPicPr>
            <a:picLocks noChangeAspect="1"/>
          </p:cNvPicPr>
          <p:nvPr userDrawn="1"/>
        </p:nvPicPr>
        <p:blipFill>
          <a:blip r:embed="rId2" cstate="print"/>
          <a:stretch>
            <a:fillRect/>
          </a:stretch>
        </p:blipFill>
        <p:spPr>
          <a:xfrm>
            <a:off x="3510986" y="4689478"/>
            <a:ext cx="5485715" cy="20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urse Summary">
    <p:spTree>
      <p:nvGrpSpPr>
        <p:cNvPr id="1" name=""/>
        <p:cNvGrpSpPr/>
        <p:nvPr/>
      </p:nvGrpSpPr>
      <p:grpSpPr>
        <a:xfrm>
          <a:off x="0" y="0"/>
          <a:ext cx="0" cy="0"/>
          <a:chOff x="0" y="0"/>
          <a:chExt cx="0" cy="0"/>
        </a:xfrm>
      </p:grpSpPr>
      <p:pic>
        <p:nvPicPr>
          <p:cNvPr id="9" name="Picture 8" descr="AA053797.png"/>
          <p:cNvPicPr>
            <a:picLocks noChangeAspect="1"/>
          </p:cNvPicPr>
          <p:nvPr userDrawn="1"/>
        </p:nvPicPr>
        <p:blipFill>
          <a:blip r:embed="rId2" cstate="print"/>
          <a:stretch>
            <a:fillRect/>
          </a:stretch>
        </p:blipFill>
        <p:spPr>
          <a:xfrm>
            <a:off x="3510986" y="4584716"/>
            <a:ext cx="5485715" cy="2123810"/>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flections">
    <p:spTree>
      <p:nvGrpSpPr>
        <p:cNvPr id="1" name=""/>
        <p:cNvGrpSpPr/>
        <p:nvPr/>
      </p:nvGrpSpPr>
      <p:grpSpPr>
        <a:xfrm>
          <a:off x="0" y="0"/>
          <a:ext cx="0" cy="0"/>
          <a:chOff x="0" y="0"/>
          <a:chExt cx="0" cy="0"/>
        </a:xfrm>
      </p:grpSpPr>
      <p:pic>
        <p:nvPicPr>
          <p:cNvPr id="11" name="Picture 10" descr="skd186908sdc.png"/>
          <p:cNvPicPr>
            <a:picLocks noChangeAspect="1"/>
          </p:cNvPicPr>
          <p:nvPr userDrawn="1"/>
        </p:nvPicPr>
        <p:blipFill>
          <a:blip r:embed="rId2" cstate="print"/>
          <a:stretch>
            <a:fillRect/>
          </a:stretch>
        </p:blipFill>
        <p:spPr>
          <a:xfrm>
            <a:off x="5405212" y="3953896"/>
            <a:ext cx="3657143" cy="2733334"/>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tx2"/>
        </a:solidFill>
        <a:effectLst/>
      </p:bgPr>
    </p:bg>
    <p:spTree>
      <p:nvGrpSpPr>
        <p:cNvPr id="1" name=""/>
        <p:cNvGrpSpPr/>
        <p:nvPr/>
      </p:nvGrpSpPr>
      <p:grpSpPr>
        <a:xfrm>
          <a:off x="0" y="0"/>
          <a:ext cx="0" cy="0"/>
          <a:chOff x="0" y="0"/>
          <a:chExt cx="0" cy="0"/>
        </a:xfrm>
      </p:grpSpPr>
      <p:pic>
        <p:nvPicPr>
          <p:cNvPr id="3" name="Picture 2" descr="stk318019rkn.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10097"/>
            <a:ext cx="8228013" cy="670326"/>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bg2"/>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cxnSp>
        <p:nvCxnSpPr>
          <p:cNvPr id="8" name="Straight Connector 7"/>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666666"/>
                </a:solidFill>
                <a:latin typeface="Arial" pitchFamily="34" charset="0"/>
                <a:cs typeface="Arial" pitchFamily="34" charset="0"/>
              </a:rPr>
              <a:t>Copyright © </a:t>
            </a:r>
            <a:r>
              <a:rPr lang="en-US" sz="900" dirty="0" smtClean="0">
                <a:solidFill>
                  <a:srgbClr val="666666"/>
                </a:solidFill>
                <a:latin typeface="Arial" pitchFamily="34" charset="0"/>
                <a:cs typeface="Arial" pitchFamily="34" charset="0"/>
              </a:rPr>
              <a:t>2012 </a:t>
            </a:r>
            <a:r>
              <a:rPr lang="en-US" sz="900" dirty="0">
                <a:solidFill>
                  <a:srgbClr val="666666"/>
                </a:solidFill>
                <a:latin typeface="Arial" pitchFamily="34" charset="0"/>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666666"/>
                </a:solidFill>
                <a:latin typeface="Arial" pitchFamily="34" charset="0"/>
                <a:cs typeface="Arial" pitchFamily="34" charset="0"/>
              </a:rPr>
              <a:pPr algn="r"/>
              <a:t>‹#›</a:t>
            </a:fld>
            <a:endParaRPr lang="en-CA" sz="900" dirty="0">
              <a:solidFill>
                <a:srgbClr val="666666"/>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pic>
        <p:nvPicPr>
          <p:cNvPr id="3" name="Picture 2" descr="123583599.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1" r:id="rId10"/>
    <p:sldLayoutId id="2147483657" r:id="rId11"/>
    <p:sldLayoutId id="2147483658" r:id="rId12"/>
    <p:sldLayoutId id="2147483659" r:id="rId13"/>
    <p:sldLayoutId id="2147483663" r:id="rId14"/>
    <p:sldLayoutId id="2147483662" r:id="rId15"/>
    <p:sldLayoutId id="2147483664" r:id="rId16"/>
    <p:sldLayoutId id="2147483665" r:id="rId17"/>
    <p:sldLayoutId id="2147483666" r:id="rId18"/>
    <p:sldLayoutId id="2147483667" r:id="rId19"/>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hyperlink" Target="https://docs.oracle.com/javase/8/docs/api/java/util/function/DoubleBinaryOperator.html" TargetMode="External"/><Relationship Id="rId13" Type="http://schemas.openxmlformats.org/officeDocument/2006/relationships/hyperlink" Target="https://docs.oracle.com/javase/8/docs/api/java/util/function/DoubleToIntFunction.html" TargetMode="External"/><Relationship Id="rId3" Type="http://schemas.openxmlformats.org/officeDocument/2006/relationships/hyperlink" Target="https://docs.oracle.com/javase/8/docs/api/java/util/function/BiFunction.html" TargetMode="External"/><Relationship Id="rId7" Type="http://schemas.openxmlformats.org/officeDocument/2006/relationships/hyperlink" Target="https://docs.oracle.com/javase/8/docs/api/java/util/function/Consumer.html" TargetMode="External"/><Relationship Id="rId12" Type="http://schemas.openxmlformats.org/officeDocument/2006/relationships/hyperlink" Target="https://docs.oracle.com/javase/8/docs/api/java/util/function/DoubleSupplier.html" TargetMode="External"/><Relationship Id="rId2" Type="http://schemas.openxmlformats.org/officeDocument/2006/relationships/hyperlink" Target="https://docs.oracle.com/javase/8/docs/api/java/util/function/BiConsumer.html" TargetMode="External"/><Relationship Id="rId1" Type="http://schemas.openxmlformats.org/officeDocument/2006/relationships/slideLayout" Target="../slideLayouts/slideLayout3.xml"/><Relationship Id="rId6" Type="http://schemas.openxmlformats.org/officeDocument/2006/relationships/hyperlink" Target="https://docs.oracle.com/javase/8/docs/api/java/util/function/BooleanSupplier.html" TargetMode="External"/><Relationship Id="rId11" Type="http://schemas.openxmlformats.org/officeDocument/2006/relationships/hyperlink" Target="https://docs.oracle.com/javase/8/docs/api/java/util/function/DoublePredicate.html" TargetMode="External"/><Relationship Id="rId5" Type="http://schemas.openxmlformats.org/officeDocument/2006/relationships/hyperlink" Target="https://docs.oracle.com/javase/8/docs/api/java/util/function/BiPredicate.html" TargetMode="External"/><Relationship Id="rId15" Type="http://schemas.openxmlformats.org/officeDocument/2006/relationships/hyperlink" Target="https://docs.oracle.com/javase/8/docs/api/java/util/function/DoubleUnaryOperator.html" TargetMode="External"/><Relationship Id="rId10" Type="http://schemas.openxmlformats.org/officeDocument/2006/relationships/hyperlink" Target="https://docs.oracle.com/javase/8/docs/api/java/util/function/DoubleFunction.html" TargetMode="External"/><Relationship Id="rId4" Type="http://schemas.openxmlformats.org/officeDocument/2006/relationships/hyperlink" Target="https://docs.oracle.com/javase/8/docs/api/java/util/function/BinaryOperator.html" TargetMode="External"/><Relationship Id="rId9" Type="http://schemas.openxmlformats.org/officeDocument/2006/relationships/hyperlink" Target="https://docs.oracle.com/javase/8/docs/api/java/util/function/DoubleConsumer.html" TargetMode="External"/><Relationship Id="rId14" Type="http://schemas.openxmlformats.org/officeDocument/2006/relationships/hyperlink" Target="https://docs.oracle.com/javase/8/docs/api/java/util/function/DoubleToLongFunction.html"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docs.oracle.com/javase/8/docs/api/java/util/function/IntToDoubleFunction.html" TargetMode="External"/><Relationship Id="rId13" Type="http://schemas.openxmlformats.org/officeDocument/2006/relationships/hyperlink" Target="https://docs.oracle.com/javase/8/docs/api/java/util/function/LongFunction.html" TargetMode="External"/><Relationship Id="rId3" Type="http://schemas.openxmlformats.org/officeDocument/2006/relationships/hyperlink" Target="https://docs.oracle.com/javase/8/docs/api/java/util/function/IntBinaryOperator.html" TargetMode="External"/><Relationship Id="rId7" Type="http://schemas.openxmlformats.org/officeDocument/2006/relationships/hyperlink" Target="https://docs.oracle.com/javase/8/docs/api/java/util/function/IntSupplier.html" TargetMode="External"/><Relationship Id="rId12" Type="http://schemas.openxmlformats.org/officeDocument/2006/relationships/hyperlink" Target="https://docs.oracle.com/javase/8/docs/api/java/util/function/LongConsumer.html" TargetMode="External"/><Relationship Id="rId2" Type="http://schemas.openxmlformats.org/officeDocument/2006/relationships/hyperlink" Target="https://docs.oracle.com/javase/8/docs/api/java/util/function/Function.html" TargetMode="External"/><Relationship Id="rId1" Type="http://schemas.openxmlformats.org/officeDocument/2006/relationships/slideLayout" Target="../slideLayouts/slideLayout3.xml"/><Relationship Id="rId6" Type="http://schemas.openxmlformats.org/officeDocument/2006/relationships/hyperlink" Target="https://docs.oracle.com/javase/8/docs/api/java/util/function/IntPredicate.html" TargetMode="External"/><Relationship Id="rId11" Type="http://schemas.openxmlformats.org/officeDocument/2006/relationships/hyperlink" Target="https://docs.oracle.com/javase/8/docs/api/java/util/function/LongBinaryOperator.html" TargetMode="External"/><Relationship Id="rId5" Type="http://schemas.openxmlformats.org/officeDocument/2006/relationships/hyperlink" Target="https://docs.oracle.com/javase/8/docs/api/java/util/function/IntFunction.html" TargetMode="External"/><Relationship Id="rId15" Type="http://schemas.openxmlformats.org/officeDocument/2006/relationships/hyperlink" Target="https://docs.oracle.com/javase/8/docs/api/java/util/function/LongSupplier.html" TargetMode="External"/><Relationship Id="rId10" Type="http://schemas.openxmlformats.org/officeDocument/2006/relationships/hyperlink" Target="https://docs.oracle.com/javase/8/docs/api/java/util/function/IntUnaryOperator.html" TargetMode="External"/><Relationship Id="rId4" Type="http://schemas.openxmlformats.org/officeDocument/2006/relationships/hyperlink" Target="https://docs.oracle.com/javase/8/docs/api/java/util/function/IntConsumer.html" TargetMode="External"/><Relationship Id="rId9" Type="http://schemas.openxmlformats.org/officeDocument/2006/relationships/hyperlink" Target="https://docs.oracle.com/javase/8/docs/api/java/util/function/IntToLongFunction.html" TargetMode="External"/><Relationship Id="rId14" Type="http://schemas.openxmlformats.org/officeDocument/2006/relationships/hyperlink" Target="https://docs.oracle.com/javase/8/docs/api/java/util/function/LongPredicate.html"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docs.oracle.com/javase/8/docs/api/java/util/function/Predicate.html" TargetMode="External"/><Relationship Id="rId13" Type="http://schemas.openxmlformats.org/officeDocument/2006/relationships/hyperlink" Target="https://docs.oracle.com/javase/8/docs/api/java/util/function/ToIntFunction.html" TargetMode="External"/><Relationship Id="rId3" Type="http://schemas.openxmlformats.org/officeDocument/2006/relationships/hyperlink" Target="https://docs.oracle.com/javase/8/docs/api/java/util/function/LongToIntFunction.html" TargetMode="External"/><Relationship Id="rId7" Type="http://schemas.openxmlformats.org/officeDocument/2006/relationships/hyperlink" Target="https://docs.oracle.com/javase/8/docs/api/java/util/function/ObjLongConsumer.html" TargetMode="External"/><Relationship Id="rId12" Type="http://schemas.openxmlformats.org/officeDocument/2006/relationships/hyperlink" Target="https://docs.oracle.com/javase/8/docs/api/java/util/function/ToIntBiFunction.html" TargetMode="External"/><Relationship Id="rId2" Type="http://schemas.openxmlformats.org/officeDocument/2006/relationships/hyperlink" Target="https://docs.oracle.com/javase/8/docs/api/java/util/function/LongToDoubleFunction.html" TargetMode="External"/><Relationship Id="rId16" Type="http://schemas.openxmlformats.org/officeDocument/2006/relationships/hyperlink" Target="https://docs.oracle.com/javase/8/docs/api/java/util/function/UnaryOperator.html" TargetMode="External"/><Relationship Id="rId1" Type="http://schemas.openxmlformats.org/officeDocument/2006/relationships/slideLayout" Target="../slideLayouts/slideLayout3.xml"/><Relationship Id="rId6" Type="http://schemas.openxmlformats.org/officeDocument/2006/relationships/hyperlink" Target="https://docs.oracle.com/javase/8/docs/api/java/util/function/ObjIntConsumer.html" TargetMode="External"/><Relationship Id="rId11" Type="http://schemas.openxmlformats.org/officeDocument/2006/relationships/hyperlink" Target="https://docs.oracle.com/javase/8/docs/api/java/util/function/ToDoubleFunction.html" TargetMode="External"/><Relationship Id="rId5" Type="http://schemas.openxmlformats.org/officeDocument/2006/relationships/hyperlink" Target="https://docs.oracle.com/javase/8/docs/api/java/util/function/ObjDoubleConsumer.html" TargetMode="External"/><Relationship Id="rId15" Type="http://schemas.openxmlformats.org/officeDocument/2006/relationships/hyperlink" Target="https://docs.oracle.com/javase/8/docs/api/java/util/function/ToLongFunction.html" TargetMode="External"/><Relationship Id="rId10" Type="http://schemas.openxmlformats.org/officeDocument/2006/relationships/hyperlink" Target="https://docs.oracle.com/javase/8/docs/api/java/util/function/ToDoubleBiFunction.html" TargetMode="External"/><Relationship Id="rId4" Type="http://schemas.openxmlformats.org/officeDocument/2006/relationships/hyperlink" Target="https://docs.oracle.com/javase/8/docs/api/java/util/function/LongUnaryOperator.html" TargetMode="External"/><Relationship Id="rId9" Type="http://schemas.openxmlformats.org/officeDocument/2006/relationships/hyperlink" Target="https://docs.oracle.com/javase/8/docs/api/java/util/function/Supplier.html" TargetMode="External"/><Relationship Id="rId14" Type="http://schemas.openxmlformats.org/officeDocument/2006/relationships/hyperlink" Target="https://docs.oracle.com/javase/8/docs/api/java/util/function/ToLongBiFunction.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Application Delivery Fundamentals :</a:t>
            </a:r>
            <a:br>
              <a:rPr lang="en-US" dirty="0" smtClean="0"/>
            </a:br>
            <a:r>
              <a:rPr lang="en-US" dirty="0" smtClean="0"/>
              <a:t>Java</a:t>
            </a:r>
            <a:endParaRPr lang="en-US" dirty="0"/>
          </a:p>
        </p:txBody>
      </p:sp>
      <p:sp>
        <p:nvSpPr>
          <p:cNvPr id="4" name="Text Placeholder 3"/>
          <p:cNvSpPr>
            <a:spLocks noGrp="1"/>
          </p:cNvSpPr>
          <p:nvPr>
            <p:ph type="body" sz="quarter" idx="11"/>
          </p:nvPr>
        </p:nvSpPr>
        <p:spPr/>
        <p:txBody>
          <a:bodyPr/>
          <a:lstStyle/>
          <a:p>
            <a:r>
              <a:rPr lang="en-US" dirty="0" smtClean="0"/>
              <a:t>Java 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Lambda Expression Syntax</a:t>
            </a:r>
            <a:br>
              <a:rPr lang="en-IN" b="0" dirty="0"/>
            </a:br>
            <a:endParaRPr lang="en-IN" dirty="0"/>
          </a:p>
        </p:txBody>
      </p:sp>
      <p:pic>
        <p:nvPicPr>
          <p:cNvPr id="5" name="Picture 4"/>
          <p:cNvPicPr>
            <a:picLocks noChangeAspect="1"/>
          </p:cNvPicPr>
          <p:nvPr/>
        </p:nvPicPr>
        <p:blipFill>
          <a:blip r:embed="rId2"/>
          <a:stretch>
            <a:fillRect/>
          </a:stretch>
        </p:blipFill>
        <p:spPr>
          <a:xfrm>
            <a:off x="838200" y="1790070"/>
            <a:ext cx="6914401" cy="3323867"/>
          </a:xfrm>
          <a:prstGeom prst="rect">
            <a:avLst/>
          </a:prstGeom>
        </p:spPr>
      </p:pic>
    </p:spTree>
    <p:extLst>
      <p:ext uri="{BB962C8B-B14F-4D97-AF65-F5344CB8AC3E}">
        <p14:creationId xmlns:p14="http://schemas.microsoft.com/office/powerpoint/2010/main" val="1794074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Lambda Expression Syntax</a:t>
            </a:r>
            <a:br>
              <a:rPr lang="en-IN" b="0" dirty="0"/>
            </a:br>
            <a:endParaRPr lang="en-IN" dirty="0"/>
          </a:p>
        </p:txBody>
      </p:sp>
      <p:pic>
        <p:nvPicPr>
          <p:cNvPr id="2" name="Picture 1"/>
          <p:cNvPicPr>
            <a:picLocks noChangeAspect="1"/>
          </p:cNvPicPr>
          <p:nvPr/>
        </p:nvPicPr>
        <p:blipFill rotWithShape="1">
          <a:blip r:embed="rId2"/>
          <a:srcRect r="5764"/>
          <a:stretch/>
        </p:blipFill>
        <p:spPr>
          <a:xfrm>
            <a:off x="1143001" y="1524000"/>
            <a:ext cx="6248400" cy="4416734"/>
          </a:xfrm>
          <a:prstGeom prst="rect">
            <a:avLst/>
          </a:prstGeom>
        </p:spPr>
      </p:pic>
    </p:spTree>
    <p:extLst>
      <p:ext uri="{BB962C8B-B14F-4D97-AF65-F5344CB8AC3E}">
        <p14:creationId xmlns:p14="http://schemas.microsoft.com/office/powerpoint/2010/main" val="2422755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Lambda Expression Syntax</a:t>
            </a:r>
            <a:br>
              <a:rPr lang="en-IN" b="0" dirty="0"/>
            </a:br>
            <a:endParaRPr lang="en-IN" dirty="0"/>
          </a:p>
        </p:txBody>
      </p:sp>
      <p:pic>
        <p:nvPicPr>
          <p:cNvPr id="2" name="Picture 1"/>
          <p:cNvPicPr>
            <a:picLocks noChangeAspect="1"/>
          </p:cNvPicPr>
          <p:nvPr/>
        </p:nvPicPr>
        <p:blipFill rotWithShape="1">
          <a:blip r:embed="rId2"/>
          <a:srcRect r="5764"/>
          <a:stretch/>
        </p:blipFill>
        <p:spPr>
          <a:xfrm>
            <a:off x="1143001" y="1524000"/>
            <a:ext cx="6248400" cy="4416734"/>
          </a:xfrm>
          <a:prstGeom prst="rect">
            <a:avLst/>
          </a:prstGeom>
        </p:spPr>
      </p:pic>
    </p:spTree>
    <p:extLst>
      <p:ext uri="{BB962C8B-B14F-4D97-AF65-F5344CB8AC3E}">
        <p14:creationId xmlns:p14="http://schemas.microsoft.com/office/powerpoint/2010/main" val="44802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fontScale="92500" lnSpcReduction="20000"/>
          </a:bodyPr>
          <a:lstStyle/>
          <a:p>
            <a:pPr marL="0" indent="0">
              <a:buNone/>
            </a:pPr>
            <a:r>
              <a:rPr lang="en-IN" b="1" dirty="0"/>
              <a:t>interface</a:t>
            </a:r>
            <a:r>
              <a:rPr lang="en-IN" dirty="0"/>
              <a:t> </a:t>
            </a:r>
            <a:r>
              <a:rPr lang="en-IN" dirty="0" err="1"/>
              <a:t>Sayable</a:t>
            </a:r>
            <a:r>
              <a:rPr lang="en-IN" dirty="0"/>
              <a:t>{  </a:t>
            </a:r>
          </a:p>
          <a:p>
            <a:pPr marL="0" indent="0">
              <a:buNone/>
            </a:pPr>
            <a:r>
              <a:rPr lang="en-IN" dirty="0"/>
              <a:t>    </a:t>
            </a:r>
            <a:r>
              <a:rPr lang="en-IN" b="1" dirty="0"/>
              <a:t>public</a:t>
            </a:r>
            <a:r>
              <a:rPr lang="en-IN" dirty="0"/>
              <a:t> String say();  </a:t>
            </a:r>
          </a:p>
          <a:p>
            <a:pPr marL="0" indent="0">
              <a:buNone/>
            </a:pPr>
            <a:r>
              <a:rPr lang="en-IN" dirty="0"/>
              <a:t>}  </a:t>
            </a:r>
          </a:p>
          <a:p>
            <a:pPr marL="0" indent="0">
              <a:buNone/>
            </a:pPr>
            <a:r>
              <a:rPr lang="en-IN" b="1" dirty="0"/>
              <a:t>public</a:t>
            </a:r>
            <a:r>
              <a:rPr lang="en-IN" dirty="0"/>
              <a:t> </a:t>
            </a:r>
            <a:r>
              <a:rPr lang="en-IN" b="1" dirty="0"/>
              <a:t>class</a:t>
            </a:r>
            <a:r>
              <a:rPr lang="en-IN" dirty="0"/>
              <a:t> LambdaExpressionExample3{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marL="0" indent="0">
              <a:buNone/>
            </a:pPr>
            <a:r>
              <a:rPr lang="en-IN" dirty="0"/>
              <a:t>    </a:t>
            </a:r>
            <a:r>
              <a:rPr lang="en-IN" dirty="0" err="1"/>
              <a:t>Sayable</a:t>
            </a:r>
            <a:r>
              <a:rPr lang="en-IN" dirty="0"/>
              <a:t> s=()-&gt;{  </a:t>
            </a:r>
          </a:p>
          <a:p>
            <a:pPr marL="0" indent="0">
              <a:buNone/>
            </a:pPr>
            <a:r>
              <a:rPr lang="en-IN" dirty="0"/>
              <a:t>        </a:t>
            </a:r>
            <a:r>
              <a:rPr lang="en-IN" b="1" dirty="0"/>
              <a:t>return</a:t>
            </a:r>
            <a:r>
              <a:rPr lang="en-IN" dirty="0"/>
              <a:t> "I have nothing to say.";  </a:t>
            </a:r>
          </a:p>
          <a:p>
            <a:pPr marL="0" indent="0">
              <a:buNone/>
            </a:pPr>
            <a:r>
              <a:rPr lang="en-IN" dirty="0"/>
              <a:t>    };  </a:t>
            </a:r>
          </a:p>
          <a:p>
            <a:pPr marL="0" indent="0">
              <a:buNone/>
            </a:pPr>
            <a:r>
              <a:rPr lang="en-IN" dirty="0"/>
              <a:t>    </a:t>
            </a:r>
            <a:r>
              <a:rPr lang="en-IN" dirty="0" err="1"/>
              <a:t>System.out.println</a:t>
            </a:r>
            <a:r>
              <a:rPr lang="en-IN" dirty="0"/>
              <a:t>(</a:t>
            </a:r>
            <a:r>
              <a:rPr lang="en-IN" dirty="0" err="1"/>
              <a:t>s.say</a:t>
            </a:r>
            <a:r>
              <a:rPr lang="en-IN" dirty="0"/>
              <a:t>());  </a:t>
            </a:r>
          </a:p>
          <a:p>
            <a:pPr marL="0" indent="0">
              <a:buNone/>
            </a:pPr>
            <a:r>
              <a:rPr lang="en-IN" dirty="0"/>
              <a:t>}  </a:t>
            </a:r>
          </a:p>
          <a:p>
            <a:pPr marL="0" indent="0">
              <a:buNone/>
            </a:pPr>
            <a:r>
              <a:rPr lang="en-IN" dirty="0"/>
              <a:t>}  </a:t>
            </a:r>
          </a:p>
          <a:p>
            <a:pPr marL="0" indent="0">
              <a:buNone/>
            </a:pPr>
            <a:endParaRPr lang="en-IN" dirty="0"/>
          </a:p>
        </p:txBody>
      </p:sp>
      <p:sp>
        <p:nvSpPr>
          <p:cNvPr id="3" name="Title 2"/>
          <p:cNvSpPr>
            <a:spLocks noGrp="1"/>
          </p:cNvSpPr>
          <p:nvPr>
            <p:ph type="title"/>
          </p:nvPr>
        </p:nvSpPr>
        <p:spPr/>
        <p:txBody>
          <a:bodyPr/>
          <a:lstStyle/>
          <a:p>
            <a:r>
              <a:rPr lang="en-IN" b="0" dirty="0"/>
              <a:t>Java Lambda Expression Example: No Parameter</a:t>
            </a:r>
          </a:p>
        </p:txBody>
      </p:sp>
    </p:spTree>
    <p:extLst>
      <p:ext uri="{BB962C8B-B14F-4D97-AF65-F5344CB8AC3E}">
        <p14:creationId xmlns:p14="http://schemas.microsoft.com/office/powerpoint/2010/main" val="3538310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fontScale="62500" lnSpcReduction="20000"/>
          </a:bodyPr>
          <a:lstStyle/>
          <a:p>
            <a:pPr marL="0" indent="0">
              <a:buNone/>
            </a:pPr>
            <a:r>
              <a:rPr lang="en-IN" b="1" dirty="0"/>
              <a:t>interface</a:t>
            </a:r>
            <a:r>
              <a:rPr lang="en-IN" dirty="0"/>
              <a:t> </a:t>
            </a:r>
            <a:r>
              <a:rPr lang="en-IN" dirty="0" err="1"/>
              <a:t>Sayable</a:t>
            </a:r>
            <a:r>
              <a:rPr lang="en-IN" dirty="0"/>
              <a:t>{  </a:t>
            </a:r>
          </a:p>
          <a:p>
            <a:pPr marL="0" indent="0">
              <a:buNone/>
            </a:pPr>
            <a:r>
              <a:rPr lang="en-IN" dirty="0"/>
              <a:t>    </a:t>
            </a:r>
            <a:r>
              <a:rPr lang="en-IN" b="1" dirty="0"/>
              <a:t>public</a:t>
            </a:r>
            <a:r>
              <a:rPr lang="en-IN" dirty="0"/>
              <a:t> String say(String name);  </a:t>
            </a:r>
          </a:p>
          <a:p>
            <a:pPr marL="0" indent="0">
              <a:buNone/>
            </a:pPr>
            <a:r>
              <a:rPr lang="en-IN" dirty="0"/>
              <a:t>}  </a:t>
            </a:r>
          </a:p>
          <a:p>
            <a:pPr marL="0" indent="0">
              <a:buNone/>
            </a:pPr>
            <a:r>
              <a:rPr lang="en-IN" dirty="0"/>
              <a:t>  </a:t>
            </a:r>
          </a:p>
          <a:p>
            <a:pPr marL="0" indent="0">
              <a:buNone/>
            </a:pPr>
            <a:r>
              <a:rPr lang="en-IN" b="1" dirty="0"/>
              <a:t>public</a:t>
            </a:r>
            <a:r>
              <a:rPr lang="en-IN" dirty="0"/>
              <a:t> </a:t>
            </a:r>
            <a:r>
              <a:rPr lang="en-IN" b="1" dirty="0"/>
              <a:t>class</a:t>
            </a:r>
            <a:r>
              <a:rPr lang="en-IN" dirty="0"/>
              <a:t> LambdaExpressionExample4{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marL="0" indent="0">
              <a:buNone/>
            </a:pPr>
            <a:r>
              <a:rPr lang="en-IN" dirty="0"/>
              <a:t>      </a:t>
            </a:r>
          </a:p>
          <a:p>
            <a:pPr marL="0" indent="0">
              <a:buNone/>
            </a:pPr>
            <a:r>
              <a:rPr lang="en-IN" dirty="0"/>
              <a:t>        // Lambda expression with single parameter.  </a:t>
            </a:r>
          </a:p>
          <a:p>
            <a:pPr marL="0" indent="0">
              <a:buNone/>
            </a:pPr>
            <a:r>
              <a:rPr lang="en-IN" dirty="0"/>
              <a:t>        </a:t>
            </a:r>
            <a:r>
              <a:rPr lang="en-IN" dirty="0" err="1"/>
              <a:t>Sayable</a:t>
            </a:r>
            <a:r>
              <a:rPr lang="en-IN" dirty="0"/>
              <a:t> s1=(name)-&gt;{  </a:t>
            </a:r>
          </a:p>
          <a:p>
            <a:pPr marL="0" indent="0">
              <a:buNone/>
            </a:pPr>
            <a:r>
              <a:rPr lang="en-IN" dirty="0"/>
              <a:t>            </a:t>
            </a:r>
            <a:r>
              <a:rPr lang="en-IN" b="1" dirty="0"/>
              <a:t>return</a:t>
            </a:r>
            <a:r>
              <a:rPr lang="en-IN" dirty="0"/>
              <a:t> "Hello, "+name;  </a:t>
            </a:r>
          </a:p>
          <a:p>
            <a:pPr marL="0" indent="0">
              <a:buNone/>
            </a:pPr>
            <a:r>
              <a:rPr lang="en-IN" dirty="0"/>
              <a:t>        </a:t>
            </a:r>
            <a:r>
              <a:rPr lang="en-IN" dirty="0" smtClean="0"/>
              <a:t>};</a:t>
            </a:r>
          </a:p>
          <a:p>
            <a:pPr marL="0" indent="0">
              <a:buNone/>
            </a:pPr>
            <a:r>
              <a:rPr lang="en-IN" dirty="0" err="1" smtClean="0"/>
              <a:t>s.o.p</a:t>
            </a:r>
            <a:r>
              <a:rPr lang="en-IN" dirty="0"/>
              <a:t> </a:t>
            </a:r>
            <a:r>
              <a:rPr lang="en-IN" dirty="0" smtClean="0"/>
              <a:t>(s1.say(“</a:t>
            </a:r>
            <a:r>
              <a:rPr lang="en-IN" dirty="0" err="1" smtClean="0"/>
              <a:t>casper</a:t>
            </a:r>
            <a:r>
              <a:rPr lang="en-IN" dirty="0" smtClean="0"/>
              <a:t>”);</a:t>
            </a:r>
            <a:r>
              <a:rPr lang="en-IN" dirty="0"/>
              <a:t> </a:t>
            </a:r>
          </a:p>
          <a:p>
            <a:pPr marL="0" indent="0">
              <a:buNone/>
            </a:pPr>
            <a:r>
              <a:rPr lang="en-IN" dirty="0"/>
              <a:t> </a:t>
            </a:r>
            <a:r>
              <a:rPr lang="en-IN" dirty="0" smtClean="0"/>
              <a:t>}</a:t>
            </a:r>
          </a:p>
          <a:p>
            <a:pPr marL="0" indent="0">
              <a:buNone/>
            </a:pPr>
            <a:r>
              <a:rPr lang="en-IN" dirty="0"/>
              <a:t>}</a:t>
            </a:r>
          </a:p>
          <a:p>
            <a:pPr marL="0" indent="0">
              <a:buNone/>
            </a:pPr>
            <a:endParaRPr lang="en-IN" dirty="0"/>
          </a:p>
        </p:txBody>
      </p:sp>
      <p:sp>
        <p:nvSpPr>
          <p:cNvPr id="3" name="Title 2"/>
          <p:cNvSpPr>
            <a:spLocks noGrp="1"/>
          </p:cNvSpPr>
          <p:nvPr>
            <p:ph type="title"/>
          </p:nvPr>
        </p:nvSpPr>
        <p:spPr/>
        <p:txBody>
          <a:bodyPr anchor="ctr">
            <a:normAutofit fontScale="90000"/>
          </a:bodyPr>
          <a:lstStyle/>
          <a:p>
            <a:r>
              <a:rPr lang="en-IN" b="0" dirty="0" smtClean="0"/>
              <a:t/>
            </a:r>
            <a:br>
              <a:rPr lang="en-IN" b="0" dirty="0" smtClean="0"/>
            </a:br>
            <a:r>
              <a:rPr lang="en-IN" b="0" dirty="0"/>
              <a:t/>
            </a:r>
            <a:br>
              <a:rPr lang="en-IN" b="0" dirty="0"/>
            </a:br>
            <a:r>
              <a:rPr lang="en-IN" b="0" dirty="0" smtClean="0"/>
              <a:t>Java </a:t>
            </a:r>
            <a:r>
              <a:rPr lang="en-IN" b="0" dirty="0"/>
              <a:t>Lambda Expression Example: Single Parameter</a:t>
            </a:r>
            <a:br>
              <a:rPr lang="en-IN" b="0" dirty="0"/>
            </a:br>
            <a:r>
              <a:rPr lang="en-IN" b="0" dirty="0"/>
              <a:t/>
            </a:r>
            <a:br>
              <a:rPr lang="en-IN" b="0" dirty="0"/>
            </a:br>
            <a:endParaRPr lang="en-IN" b="0" dirty="0"/>
          </a:p>
        </p:txBody>
      </p:sp>
    </p:spTree>
    <p:extLst>
      <p:ext uri="{BB962C8B-B14F-4D97-AF65-F5344CB8AC3E}">
        <p14:creationId xmlns:p14="http://schemas.microsoft.com/office/powerpoint/2010/main" val="394261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normAutofit/>
          </a:bodyPr>
          <a:lstStyle/>
          <a:p>
            <a:r>
              <a:rPr lang="en-IN" b="0" dirty="0" smtClean="0"/>
              <a:t>Java </a:t>
            </a:r>
            <a:r>
              <a:rPr lang="en-IN" b="0" dirty="0"/>
              <a:t>Lambda </a:t>
            </a:r>
            <a:r>
              <a:rPr lang="en-IN" b="0" dirty="0" smtClean="0"/>
              <a:t>Expression</a:t>
            </a:r>
            <a:endParaRPr lang="en-IN" b="0" dirty="0"/>
          </a:p>
        </p:txBody>
      </p:sp>
      <p:sp>
        <p:nvSpPr>
          <p:cNvPr id="2" name="Content Placeholder 1"/>
          <p:cNvSpPr>
            <a:spLocks noGrp="1"/>
          </p:cNvSpPr>
          <p:nvPr>
            <p:ph sz="quarter" idx="12"/>
          </p:nvPr>
        </p:nvSpPr>
        <p:spPr/>
        <p:txBody>
          <a:bodyPr>
            <a:normAutofit/>
          </a:bodyPr>
          <a:lstStyle/>
          <a:p>
            <a:r>
              <a:rPr lang="fr-FR" dirty="0"/>
              <a:t>Java Lambda Expression </a:t>
            </a:r>
            <a:r>
              <a:rPr lang="fr-FR" dirty="0" err="1"/>
              <a:t>Example</a:t>
            </a:r>
            <a:r>
              <a:rPr lang="fr-FR" dirty="0"/>
              <a:t>: Multiple </a:t>
            </a:r>
            <a:r>
              <a:rPr lang="fr-FR" dirty="0" err="1"/>
              <a:t>Parameters</a:t>
            </a:r>
            <a:endParaRPr lang="fr-FR" dirty="0"/>
          </a:p>
          <a:p>
            <a:r>
              <a:rPr lang="en-US" dirty="0"/>
              <a:t>Java Lambda Expression Example: with or without return keyword</a:t>
            </a:r>
          </a:p>
          <a:p>
            <a:r>
              <a:rPr lang="en-US" dirty="0"/>
              <a:t>Java Lambda Expression Example: </a:t>
            </a:r>
            <a:r>
              <a:rPr lang="en-US" dirty="0" smtClean="0"/>
              <a:t>For each </a:t>
            </a:r>
            <a:r>
              <a:rPr lang="en-US" dirty="0"/>
              <a:t>Loop</a:t>
            </a:r>
          </a:p>
          <a:p>
            <a:r>
              <a:rPr lang="en-US" dirty="0"/>
              <a:t>Java Lambda Expression Example: Creating </a:t>
            </a:r>
            <a:r>
              <a:rPr lang="en-US" dirty="0" smtClean="0"/>
              <a:t>Thread</a:t>
            </a:r>
          </a:p>
          <a:p>
            <a:r>
              <a:rPr lang="en-IN" dirty="0"/>
              <a:t>Java Lambda Expression Example: Comparator</a:t>
            </a:r>
          </a:p>
          <a:p>
            <a:pPr marL="457200" lvl="2" indent="0">
              <a:buNone/>
            </a:pPr>
            <a:r>
              <a:rPr lang="en-IN" sz="1400" dirty="0" err="1"/>
              <a:t>Collections.sort</a:t>
            </a:r>
            <a:r>
              <a:rPr lang="en-IN" sz="1400" dirty="0"/>
              <a:t>(list,(p1,p2)-&gt;{  </a:t>
            </a:r>
          </a:p>
          <a:p>
            <a:pPr marL="457200" lvl="2" indent="0">
              <a:buNone/>
            </a:pPr>
            <a:r>
              <a:rPr lang="en-IN" sz="1400" dirty="0"/>
              <a:t>        </a:t>
            </a:r>
            <a:r>
              <a:rPr lang="en-IN" sz="1400" b="1" dirty="0"/>
              <a:t>return</a:t>
            </a:r>
            <a:r>
              <a:rPr lang="en-IN" sz="1400" dirty="0"/>
              <a:t> p1.name.compareTo(p2.name);  </a:t>
            </a:r>
          </a:p>
          <a:p>
            <a:pPr marL="457200" lvl="2" indent="0">
              <a:buNone/>
            </a:pPr>
            <a:r>
              <a:rPr lang="en-IN" sz="1400" dirty="0"/>
              <a:t>        });  </a:t>
            </a:r>
          </a:p>
          <a:p>
            <a:endParaRPr lang="en-US" dirty="0"/>
          </a:p>
          <a:p>
            <a:endParaRPr lang="en-IN" dirty="0"/>
          </a:p>
        </p:txBody>
      </p:sp>
    </p:spTree>
    <p:extLst>
      <p:ext uri="{BB962C8B-B14F-4D97-AF65-F5344CB8AC3E}">
        <p14:creationId xmlns:p14="http://schemas.microsoft.com/office/powerpoint/2010/main" val="878631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Lambda Expression Syntax</a:t>
            </a:r>
            <a:br>
              <a:rPr lang="en-IN" b="0" dirty="0"/>
            </a:br>
            <a:endParaRPr lang="en-IN" dirty="0"/>
          </a:p>
        </p:txBody>
      </p:sp>
      <p:pic>
        <p:nvPicPr>
          <p:cNvPr id="4" name="Picture 3"/>
          <p:cNvPicPr>
            <a:picLocks noChangeAspect="1"/>
          </p:cNvPicPr>
          <p:nvPr/>
        </p:nvPicPr>
        <p:blipFill>
          <a:blip r:embed="rId2"/>
          <a:stretch>
            <a:fillRect/>
          </a:stretch>
        </p:blipFill>
        <p:spPr>
          <a:xfrm>
            <a:off x="1024499" y="1954600"/>
            <a:ext cx="7095001" cy="2948800"/>
          </a:xfrm>
          <a:prstGeom prst="rect">
            <a:avLst/>
          </a:prstGeom>
        </p:spPr>
      </p:pic>
    </p:spTree>
    <p:extLst>
      <p:ext uri="{BB962C8B-B14F-4D97-AF65-F5344CB8AC3E}">
        <p14:creationId xmlns:p14="http://schemas.microsoft.com/office/powerpoint/2010/main" val="2997572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normAutofit/>
          </a:bodyPr>
          <a:lstStyle/>
          <a:p>
            <a:r>
              <a:rPr lang="en-IN" b="0" dirty="0" smtClean="0"/>
              <a:t>Java </a:t>
            </a:r>
            <a:r>
              <a:rPr lang="en-IN" b="0" dirty="0"/>
              <a:t>Lambda </a:t>
            </a:r>
            <a:r>
              <a:rPr lang="en-IN" b="0" dirty="0" smtClean="0"/>
              <a:t>Expression</a:t>
            </a:r>
            <a:endParaRPr lang="en-IN" b="0" dirty="0"/>
          </a:p>
        </p:txBody>
      </p:sp>
      <p:sp>
        <p:nvSpPr>
          <p:cNvPr id="2" name="Content Placeholder 1"/>
          <p:cNvSpPr>
            <a:spLocks noGrp="1"/>
          </p:cNvSpPr>
          <p:nvPr>
            <p:ph sz="quarter" idx="12"/>
          </p:nvPr>
        </p:nvSpPr>
        <p:spPr/>
        <p:txBody>
          <a:bodyPr>
            <a:normAutofit/>
          </a:bodyPr>
          <a:lstStyle/>
          <a:p>
            <a:r>
              <a:rPr lang="en-IN" dirty="0"/>
              <a:t>Java Lambda Expression Example: Filter Collection Data</a:t>
            </a:r>
          </a:p>
          <a:p>
            <a:r>
              <a:rPr lang="en-US" sz="2400" dirty="0"/>
              <a:t>Stream&lt;Product&gt; </a:t>
            </a:r>
            <a:r>
              <a:rPr lang="en-US" sz="2400" dirty="0" err="1"/>
              <a:t>filtered_data</a:t>
            </a:r>
            <a:r>
              <a:rPr lang="en-US" sz="2400" dirty="0"/>
              <a:t> = </a:t>
            </a:r>
            <a:r>
              <a:rPr lang="en-US" sz="2400" dirty="0" err="1"/>
              <a:t>list.stream</a:t>
            </a:r>
            <a:r>
              <a:rPr lang="en-US" sz="2400" dirty="0"/>
              <a:t>().filter(p -&gt; </a:t>
            </a:r>
            <a:r>
              <a:rPr lang="en-US" sz="2400" dirty="0" err="1"/>
              <a:t>p.price</a:t>
            </a:r>
            <a:r>
              <a:rPr lang="en-US" sz="2400" dirty="0"/>
              <a:t> &gt; 20000);  </a:t>
            </a:r>
          </a:p>
          <a:p>
            <a:r>
              <a:rPr lang="fr-FR" dirty="0"/>
              <a:t>Java Lambda Expression </a:t>
            </a:r>
            <a:r>
              <a:rPr lang="fr-FR" dirty="0" err="1"/>
              <a:t>Example</a:t>
            </a:r>
            <a:r>
              <a:rPr lang="fr-FR" dirty="0"/>
              <a:t>: Event </a:t>
            </a:r>
            <a:r>
              <a:rPr lang="fr-FR" dirty="0" err="1"/>
              <a:t>Listener</a:t>
            </a:r>
            <a:endParaRPr lang="fr-FR" dirty="0"/>
          </a:p>
          <a:p>
            <a:endParaRPr lang="en-IN" dirty="0"/>
          </a:p>
        </p:txBody>
      </p:sp>
    </p:spTree>
    <p:extLst>
      <p:ext uri="{BB962C8B-B14F-4D97-AF65-F5344CB8AC3E}">
        <p14:creationId xmlns:p14="http://schemas.microsoft.com/office/powerpoint/2010/main" val="3661254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smtClean="0"/>
              <a:t>Method </a:t>
            </a:r>
            <a:r>
              <a:rPr lang="en-US" dirty="0"/>
              <a:t>reference is used to refer method of functional interface. </a:t>
            </a:r>
            <a:endParaRPr lang="en-US" dirty="0" smtClean="0"/>
          </a:p>
          <a:p>
            <a:r>
              <a:rPr lang="en-US" dirty="0" smtClean="0"/>
              <a:t>It </a:t>
            </a:r>
            <a:r>
              <a:rPr lang="en-US" dirty="0"/>
              <a:t>is compact and easy form of lambda expression</a:t>
            </a:r>
            <a:r>
              <a:rPr lang="en-US" dirty="0" smtClean="0"/>
              <a:t>.</a:t>
            </a:r>
          </a:p>
          <a:p>
            <a:r>
              <a:rPr lang="en-US" dirty="0" smtClean="0"/>
              <a:t>Each </a:t>
            </a:r>
            <a:r>
              <a:rPr lang="en-US" dirty="0"/>
              <a:t>time when you are using lambda expression to just referring a method, you can replace your lambda expression with method reference. </a:t>
            </a:r>
            <a:endParaRPr lang="en-IN" dirty="0"/>
          </a:p>
        </p:txBody>
      </p:sp>
      <p:sp>
        <p:nvSpPr>
          <p:cNvPr id="3" name="Title 2"/>
          <p:cNvSpPr>
            <a:spLocks noGrp="1"/>
          </p:cNvSpPr>
          <p:nvPr>
            <p:ph type="title"/>
          </p:nvPr>
        </p:nvSpPr>
        <p:spPr/>
        <p:txBody>
          <a:bodyPr/>
          <a:lstStyle/>
          <a:p>
            <a:r>
              <a:rPr lang="en-IN" b="0" dirty="0"/>
              <a:t>Java Method References</a:t>
            </a:r>
            <a:br>
              <a:rPr lang="en-IN" b="0" dirty="0"/>
            </a:br>
            <a:endParaRPr lang="en-IN" dirty="0"/>
          </a:p>
        </p:txBody>
      </p:sp>
    </p:spTree>
    <p:extLst>
      <p:ext uri="{BB962C8B-B14F-4D97-AF65-F5344CB8AC3E}">
        <p14:creationId xmlns:p14="http://schemas.microsoft.com/office/powerpoint/2010/main" val="2843657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lstStyle/>
          <a:p>
            <a:r>
              <a:rPr lang="en-IN" b="0" dirty="0"/>
              <a:t>Types of Method References</a:t>
            </a:r>
          </a:p>
        </p:txBody>
      </p:sp>
      <p:pic>
        <p:nvPicPr>
          <p:cNvPr id="2050" name="Picture 2" descr="Types of Java Method Re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199"/>
            <a:ext cx="5486400" cy="4718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845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Java 8</a:t>
            </a:r>
            <a:endParaRPr lang="en-IN" dirty="0"/>
          </a:p>
        </p:txBody>
      </p:sp>
      <p:pic>
        <p:nvPicPr>
          <p:cNvPr id="6" name="Picture 2" descr="http://dduarte.me/java8-slides/img/zishanbilal.java8_.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1752600"/>
            <a:ext cx="8686800" cy="3867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433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62500" lnSpcReduction="20000"/>
          </a:bodyPr>
          <a:lstStyle/>
          <a:p>
            <a:pPr marL="0" indent="0">
              <a:buNone/>
            </a:pPr>
            <a:r>
              <a:rPr lang="en-IN" dirty="0"/>
              <a:t>interface </a:t>
            </a:r>
            <a:r>
              <a:rPr lang="en-IN" dirty="0" err="1"/>
              <a:t>Sayable</a:t>
            </a:r>
            <a:r>
              <a:rPr lang="en-IN" dirty="0"/>
              <a:t>{  </a:t>
            </a:r>
          </a:p>
          <a:p>
            <a:pPr marL="0" indent="0">
              <a:buNone/>
            </a:pPr>
            <a:r>
              <a:rPr lang="en-IN" dirty="0"/>
              <a:t>    void say();  </a:t>
            </a:r>
          </a:p>
          <a:p>
            <a:pPr marL="0" indent="0">
              <a:buNone/>
            </a:pPr>
            <a:r>
              <a:rPr lang="en-IN" dirty="0"/>
              <a:t>}  </a:t>
            </a:r>
          </a:p>
          <a:p>
            <a:pPr marL="0" indent="0">
              <a:buNone/>
            </a:pPr>
            <a:r>
              <a:rPr lang="en-IN" dirty="0"/>
              <a:t>public class </a:t>
            </a:r>
            <a:r>
              <a:rPr lang="en-IN" dirty="0" err="1"/>
              <a:t>MethodReference</a:t>
            </a:r>
            <a:r>
              <a:rPr lang="en-IN" dirty="0"/>
              <a:t> {  </a:t>
            </a:r>
          </a:p>
          <a:p>
            <a:pPr marL="0" indent="0">
              <a:buNone/>
            </a:pPr>
            <a:r>
              <a:rPr lang="en-IN" dirty="0"/>
              <a:t>    public static void </a:t>
            </a:r>
            <a:r>
              <a:rPr lang="en-IN" dirty="0" err="1"/>
              <a:t>saySomething</a:t>
            </a:r>
            <a:r>
              <a:rPr lang="en-IN" dirty="0"/>
              <a:t>(){  </a:t>
            </a:r>
          </a:p>
          <a:p>
            <a:pPr marL="0" indent="0">
              <a:buNone/>
            </a:pPr>
            <a:r>
              <a:rPr lang="en-IN" dirty="0"/>
              <a:t>        </a:t>
            </a:r>
            <a:r>
              <a:rPr lang="en-IN" dirty="0" err="1"/>
              <a:t>System.out.println</a:t>
            </a:r>
            <a:r>
              <a:rPr lang="en-IN" dirty="0"/>
              <a:t>("Hello, this is static method.");  </a:t>
            </a:r>
          </a:p>
          <a:p>
            <a:pPr marL="0" indent="0">
              <a:buNone/>
            </a:pPr>
            <a:r>
              <a:rPr lang="en-IN" dirty="0"/>
              <a:t>    }  </a:t>
            </a:r>
          </a:p>
          <a:p>
            <a:pPr marL="0" indent="0">
              <a:buNone/>
            </a:pPr>
            <a:r>
              <a:rPr lang="en-IN" dirty="0"/>
              <a:t>    public static void main(String[] </a:t>
            </a:r>
            <a:r>
              <a:rPr lang="en-IN" dirty="0" err="1"/>
              <a:t>args</a:t>
            </a:r>
            <a:r>
              <a:rPr lang="en-IN" dirty="0"/>
              <a:t>) {  </a:t>
            </a:r>
          </a:p>
          <a:p>
            <a:pPr marL="0" indent="0">
              <a:buNone/>
            </a:pPr>
            <a:r>
              <a:rPr lang="en-IN" dirty="0"/>
              <a:t>        // Referring static method  </a:t>
            </a:r>
          </a:p>
          <a:p>
            <a:pPr marL="0" indent="0">
              <a:buNone/>
            </a:pPr>
            <a:r>
              <a:rPr lang="en-IN" dirty="0"/>
              <a:t>        </a:t>
            </a:r>
            <a:r>
              <a:rPr lang="en-IN" dirty="0" err="1"/>
              <a:t>Sayable</a:t>
            </a:r>
            <a:r>
              <a:rPr lang="en-IN" dirty="0"/>
              <a:t> </a:t>
            </a:r>
            <a:r>
              <a:rPr lang="en-IN" dirty="0" err="1"/>
              <a:t>sayable</a:t>
            </a:r>
            <a:r>
              <a:rPr lang="en-IN" dirty="0"/>
              <a:t> = </a:t>
            </a:r>
            <a:r>
              <a:rPr lang="en-IN" dirty="0" err="1"/>
              <a:t>MethodReference</a:t>
            </a:r>
            <a:r>
              <a:rPr lang="en-IN" dirty="0"/>
              <a:t>::</a:t>
            </a:r>
            <a:r>
              <a:rPr lang="en-IN" dirty="0" err="1"/>
              <a:t>saySomething</a:t>
            </a:r>
            <a:r>
              <a:rPr lang="en-IN" dirty="0"/>
              <a:t>;  </a:t>
            </a:r>
          </a:p>
          <a:p>
            <a:pPr marL="0" indent="0">
              <a:buNone/>
            </a:pPr>
            <a:r>
              <a:rPr lang="en-IN" dirty="0"/>
              <a:t>        // Calling interface method  </a:t>
            </a:r>
          </a:p>
          <a:p>
            <a:pPr marL="0" indent="0">
              <a:buNone/>
            </a:pPr>
            <a:r>
              <a:rPr lang="en-IN" dirty="0"/>
              <a:t>        </a:t>
            </a:r>
            <a:r>
              <a:rPr lang="en-IN" dirty="0" err="1"/>
              <a:t>sayable.say</a:t>
            </a:r>
            <a:r>
              <a:rPr lang="en-IN" dirty="0"/>
              <a:t>();  </a:t>
            </a:r>
          </a:p>
          <a:p>
            <a:pPr marL="0" indent="0">
              <a:buNone/>
            </a:pPr>
            <a:r>
              <a:rPr lang="en-IN" dirty="0"/>
              <a:t>    }  </a:t>
            </a:r>
          </a:p>
          <a:p>
            <a:pPr marL="0" indent="0">
              <a:buNone/>
            </a:pPr>
            <a:r>
              <a:rPr lang="en-IN" dirty="0"/>
              <a:t>} </a:t>
            </a:r>
          </a:p>
        </p:txBody>
      </p:sp>
      <p:sp>
        <p:nvSpPr>
          <p:cNvPr id="3" name="Title 2"/>
          <p:cNvSpPr>
            <a:spLocks noGrp="1"/>
          </p:cNvSpPr>
          <p:nvPr>
            <p:ph type="title"/>
          </p:nvPr>
        </p:nvSpPr>
        <p:spPr/>
        <p:txBody>
          <a:bodyPr/>
          <a:lstStyle/>
          <a:p>
            <a:r>
              <a:rPr lang="en-IN" dirty="0" smtClean="0"/>
              <a:t>Static Reference</a:t>
            </a:r>
            <a:endParaRPr lang="en-IN" dirty="0"/>
          </a:p>
        </p:txBody>
      </p:sp>
    </p:spTree>
    <p:extLst>
      <p:ext uri="{BB962C8B-B14F-4D97-AF65-F5344CB8AC3E}">
        <p14:creationId xmlns:p14="http://schemas.microsoft.com/office/powerpoint/2010/main" val="1210195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47500" lnSpcReduction="20000"/>
          </a:bodyPr>
          <a:lstStyle/>
          <a:p>
            <a:pPr marL="0" indent="0">
              <a:buNone/>
            </a:pPr>
            <a:r>
              <a:rPr lang="en-IN" b="1" dirty="0"/>
              <a:t>interface</a:t>
            </a:r>
            <a:r>
              <a:rPr lang="en-IN" dirty="0"/>
              <a:t> </a:t>
            </a:r>
            <a:r>
              <a:rPr lang="en-IN" dirty="0" err="1"/>
              <a:t>Sayable</a:t>
            </a:r>
            <a:r>
              <a:rPr lang="en-IN" dirty="0"/>
              <a:t>{  </a:t>
            </a:r>
          </a:p>
          <a:p>
            <a:pPr marL="0" indent="0">
              <a:buNone/>
            </a:pPr>
            <a:r>
              <a:rPr lang="en-IN" dirty="0"/>
              <a:t>    </a:t>
            </a:r>
            <a:r>
              <a:rPr lang="en-IN" b="1" dirty="0"/>
              <a:t>void</a:t>
            </a:r>
            <a:r>
              <a:rPr lang="en-IN" dirty="0"/>
              <a:t> say();  </a:t>
            </a:r>
          </a:p>
          <a:p>
            <a:pPr marL="0" indent="0">
              <a:buNone/>
            </a:pPr>
            <a:r>
              <a:rPr lang="en-IN" dirty="0"/>
              <a:t>}  </a:t>
            </a:r>
          </a:p>
          <a:p>
            <a:pPr marL="0" indent="0">
              <a:buNone/>
            </a:pPr>
            <a:r>
              <a:rPr lang="en-IN" b="1" dirty="0"/>
              <a:t>public</a:t>
            </a:r>
            <a:r>
              <a:rPr lang="en-IN" dirty="0"/>
              <a:t> </a:t>
            </a:r>
            <a:r>
              <a:rPr lang="en-IN" b="1" dirty="0"/>
              <a:t>class</a:t>
            </a:r>
            <a:r>
              <a:rPr lang="en-IN" dirty="0"/>
              <a:t> </a:t>
            </a:r>
            <a:r>
              <a:rPr lang="en-IN" dirty="0" err="1"/>
              <a:t>InstanceMethodReference</a:t>
            </a:r>
            <a:r>
              <a:rPr lang="en-IN" dirty="0"/>
              <a:t> {  </a:t>
            </a:r>
          </a:p>
          <a:p>
            <a:pPr marL="0" indent="0">
              <a:buNone/>
            </a:pPr>
            <a:r>
              <a:rPr lang="en-IN" dirty="0"/>
              <a:t>    </a:t>
            </a:r>
            <a:r>
              <a:rPr lang="en-IN" b="1" dirty="0"/>
              <a:t>public</a:t>
            </a:r>
            <a:r>
              <a:rPr lang="en-IN" dirty="0"/>
              <a:t> </a:t>
            </a:r>
            <a:r>
              <a:rPr lang="en-IN" b="1" dirty="0"/>
              <a:t>void</a:t>
            </a:r>
            <a:r>
              <a:rPr lang="en-IN" dirty="0"/>
              <a:t> </a:t>
            </a:r>
            <a:r>
              <a:rPr lang="en-IN" dirty="0" err="1"/>
              <a:t>saySomething</a:t>
            </a:r>
            <a:r>
              <a:rPr lang="en-IN" dirty="0"/>
              <a:t>(){  </a:t>
            </a:r>
          </a:p>
          <a:p>
            <a:pPr marL="0" indent="0">
              <a:buNone/>
            </a:pPr>
            <a:r>
              <a:rPr lang="en-IN" dirty="0"/>
              <a:t>        </a:t>
            </a:r>
            <a:r>
              <a:rPr lang="en-IN" dirty="0" err="1"/>
              <a:t>System.out.println</a:t>
            </a:r>
            <a:r>
              <a:rPr lang="en-IN" dirty="0"/>
              <a:t>("Hello, this is non-static method.");  </a:t>
            </a:r>
          </a:p>
          <a:p>
            <a:pPr marL="0" indent="0">
              <a:buNone/>
            </a:pPr>
            <a:r>
              <a:rPr lang="en-IN" dirty="0"/>
              <a:t>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marL="0" indent="0">
              <a:buNone/>
            </a:pPr>
            <a:r>
              <a:rPr lang="en-IN" dirty="0"/>
              <a:t>        </a:t>
            </a:r>
            <a:r>
              <a:rPr lang="en-IN" dirty="0" err="1"/>
              <a:t>InstanceMethodReference</a:t>
            </a:r>
            <a:r>
              <a:rPr lang="en-IN" dirty="0"/>
              <a:t> </a:t>
            </a:r>
            <a:r>
              <a:rPr lang="en-IN" dirty="0" err="1"/>
              <a:t>methodReference</a:t>
            </a:r>
            <a:r>
              <a:rPr lang="en-IN" dirty="0"/>
              <a:t> = </a:t>
            </a:r>
            <a:r>
              <a:rPr lang="en-IN" b="1" dirty="0"/>
              <a:t>new</a:t>
            </a:r>
            <a:r>
              <a:rPr lang="en-IN" dirty="0"/>
              <a:t> </a:t>
            </a:r>
            <a:r>
              <a:rPr lang="en-IN" dirty="0" err="1"/>
              <a:t>InstanceMethodReference</a:t>
            </a:r>
            <a:r>
              <a:rPr lang="en-IN" dirty="0"/>
              <a:t>(); // Creating object  </a:t>
            </a:r>
          </a:p>
          <a:p>
            <a:pPr marL="0" indent="0">
              <a:buNone/>
            </a:pPr>
            <a:r>
              <a:rPr lang="en-IN" dirty="0"/>
              <a:t>        // Referring non-static method using reference  </a:t>
            </a:r>
          </a:p>
          <a:p>
            <a:pPr marL="0" indent="0">
              <a:buNone/>
            </a:pPr>
            <a:r>
              <a:rPr lang="en-IN" dirty="0"/>
              <a:t>            </a:t>
            </a:r>
            <a:r>
              <a:rPr lang="en-IN" dirty="0" err="1"/>
              <a:t>Sayable</a:t>
            </a:r>
            <a:r>
              <a:rPr lang="en-IN" dirty="0"/>
              <a:t> </a:t>
            </a:r>
            <a:r>
              <a:rPr lang="en-IN" dirty="0" err="1"/>
              <a:t>sayable</a:t>
            </a:r>
            <a:r>
              <a:rPr lang="en-IN" dirty="0"/>
              <a:t> = </a:t>
            </a:r>
            <a:r>
              <a:rPr lang="en-IN" dirty="0" err="1"/>
              <a:t>methodReference</a:t>
            </a:r>
            <a:r>
              <a:rPr lang="en-IN" dirty="0"/>
              <a:t>::</a:t>
            </a:r>
            <a:r>
              <a:rPr lang="en-IN" dirty="0" err="1"/>
              <a:t>saySomething</a:t>
            </a:r>
            <a:r>
              <a:rPr lang="en-IN" dirty="0"/>
              <a:t>;  </a:t>
            </a:r>
          </a:p>
          <a:p>
            <a:pPr marL="0" indent="0">
              <a:buNone/>
            </a:pPr>
            <a:r>
              <a:rPr lang="en-IN" dirty="0"/>
              <a:t>        // Calling interface method  </a:t>
            </a:r>
          </a:p>
          <a:p>
            <a:pPr marL="0" indent="0">
              <a:buNone/>
            </a:pPr>
            <a:r>
              <a:rPr lang="en-IN" dirty="0"/>
              <a:t>            </a:t>
            </a:r>
            <a:r>
              <a:rPr lang="en-IN" dirty="0" err="1"/>
              <a:t>sayable.say</a:t>
            </a:r>
            <a:r>
              <a:rPr lang="en-IN" dirty="0"/>
              <a:t>();  </a:t>
            </a:r>
          </a:p>
          <a:p>
            <a:pPr marL="0" indent="0">
              <a:buNone/>
            </a:pPr>
            <a:r>
              <a:rPr lang="en-IN" dirty="0"/>
              <a:t>          </a:t>
            </a:r>
          </a:p>
          <a:p>
            <a:pPr marL="0" indent="0">
              <a:buNone/>
            </a:pPr>
            <a:r>
              <a:rPr lang="en-IN" dirty="0"/>
              <a:t>    }  </a:t>
            </a:r>
          </a:p>
          <a:p>
            <a:pPr marL="0" indent="0">
              <a:buNone/>
            </a:pPr>
            <a:r>
              <a:rPr lang="en-IN" dirty="0"/>
              <a:t>}  </a:t>
            </a:r>
          </a:p>
        </p:txBody>
      </p:sp>
      <p:sp>
        <p:nvSpPr>
          <p:cNvPr id="3" name="Title 2"/>
          <p:cNvSpPr>
            <a:spLocks noGrp="1"/>
          </p:cNvSpPr>
          <p:nvPr>
            <p:ph type="title"/>
          </p:nvPr>
        </p:nvSpPr>
        <p:spPr/>
        <p:txBody>
          <a:bodyPr/>
          <a:lstStyle/>
          <a:p>
            <a:r>
              <a:rPr lang="en-IN" dirty="0" smtClean="0"/>
              <a:t>Instance Method Reference</a:t>
            </a:r>
            <a:endParaRPr lang="en-IN" dirty="0"/>
          </a:p>
        </p:txBody>
      </p:sp>
    </p:spTree>
    <p:extLst>
      <p:ext uri="{BB962C8B-B14F-4D97-AF65-F5344CB8AC3E}">
        <p14:creationId xmlns:p14="http://schemas.microsoft.com/office/powerpoint/2010/main" val="3895889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62500" lnSpcReduction="20000"/>
          </a:bodyPr>
          <a:lstStyle/>
          <a:p>
            <a:pPr marL="0" indent="0">
              <a:buNone/>
            </a:pPr>
            <a:r>
              <a:rPr lang="en-IN" b="1" dirty="0"/>
              <a:t>interface</a:t>
            </a:r>
            <a:r>
              <a:rPr lang="en-IN" dirty="0"/>
              <a:t> </a:t>
            </a:r>
            <a:r>
              <a:rPr lang="en-IN" dirty="0" err="1"/>
              <a:t>Messageable</a:t>
            </a:r>
            <a:r>
              <a:rPr lang="en-IN" dirty="0"/>
              <a:t>{  </a:t>
            </a:r>
          </a:p>
          <a:p>
            <a:pPr marL="0" indent="0">
              <a:buNone/>
            </a:pPr>
            <a:r>
              <a:rPr lang="en-IN" dirty="0"/>
              <a:t>    Message </a:t>
            </a:r>
            <a:r>
              <a:rPr lang="en-IN" dirty="0" err="1"/>
              <a:t>getMessage</a:t>
            </a:r>
            <a:r>
              <a:rPr lang="en-IN" dirty="0"/>
              <a:t>(String </a:t>
            </a:r>
            <a:r>
              <a:rPr lang="en-IN" dirty="0" err="1"/>
              <a:t>msg</a:t>
            </a:r>
            <a:r>
              <a:rPr lang="en-IN" dirty="0"/>
              <a:t>);  </a:t>
            </a:r>
          </a:p>
          <a:p>
            <a:pPr marL="0" indent="0">
              <a:buNone/>
            </a:pPr>
            <a:r>
              <a:rPr lang="en-IN" dirty="0"/>
              <a:t>}  </a:t>
            </a:r>
          </a:p>
          <a:p>
            <a:pPr marL="0" indent="0">
              <a:buNone/>
            </a:pPr>
            <a:r>
              <a:rPr lang="en-IN" b="1" dirty="0"/>
              <a:t>class</a:t>
            </a:r>
            <a:r>
              <a:rPr lang="en-IN" dirty="0"/>
              <a:t> Message{  </a:t>
            </a:r>
          </a:p>
          <a:p>
            <a:pPr marL="0" indent="0">
              <a:buNone/>
            </a:pPr>
            <a:r>
              <a:rPr lang="en-IN" dirty="0"/>
              <a:t>    Message(String </a:t>
            </a:r>
            <a:r>
              <a:rPr lang="en-IN" dirty="0" err="1"/>
              <a:t>msg</a:t>
            </a:r>
            <a:r>
              <a:rPr lang="en-IN" dirty="0"/>
              <a:t>){  </a:t>
            </a:r>
          </a:p>
          <a:p>
            <a:pPr marL="0" indent="0">
              <a:buNone/>
            </a:pPr>
            <a:r>
              <a:rPr lang="en-IN" dirty="0"/>
              <a:t>        </a:t>
            </a:r>
            <a:r>
              <a:rPr lang="en-IN" dirty="0" err="1"/>
              <a:t>System.out.print</a:t>
            </a:r>
            <a:r>
              <a:rPr lang="en-IN" dirty="0"/>
              <a:t>(</a:t>
            </a:r>
            <a:r>
              <a:rPr lang="en-IN" dirty="0" err="1"/>
              <a:t>msg</a:t>
            </a:r>
            <a:r>
              <a:rPr lang="en-IN" dirty="0"/>
              <a:t>);  </a:t>
            </a:r>
          </a:p>
          <a:p>
            <a:pPr marL="0" indent="0">
              <a:buNone/>
            </a:pPr>
            <a:r>
              <a:rPr lang="en-IN" dirty="0"/>
              <a:t>    }  </a:t>
            </a:r>
          </a:p>
          <a:p>
            <a:pPr marL="0" indent="0">
              <a:buNone/>
            </a:pPr>
            <a:r>
              <a:rPr lang="en-IN" dirty="0"/>
              <a:t>}  </a:t>
            </a:r>
          </a:p>
          <a:p>
            <a:pPr marL="0" indent="0">
              <a:buNone/>
            </a:pPr>
            <a:r>
              <a:rPr lang="en-IN" b="1" dirty="0"/>
              <a:t>public</a:t>
            </a:r>
            <a:r>
              <a:rPr lang="en-IN" dirty="0"/>
              <a:t> </a:t>
            </a:r>
            <a:r>
              <a:rPr lang="en-IN" b="1" dirty="0"/>
              <a:t>class</a:t>
            </a:r>
            <a:r>
              <a:rPr lang="en-IN" dirty="0"/>
              <a:t> </a:t>
            </a:r>
            <a:r>
              <a:rPr lang="en-IN" dirty="0" err="1"/>
              <a:t>ConstructorReference</a:t>
            </a:r>
            <a:r>
              <a:rPr lang="en-IN" dirty="0"/>
              <a:t>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marL="0" indent="0">
              <a:buNone/>
            </a:pPr>
            <a:r>
              <a:rPr lang="en-IN" dirty="0"/>
              <a:t>        </a:t>
            </a:r>
            <a:r>
              <a:rPr lang="en-IN" dirty="0" err="1"/>
              <a:t>Messageable</a:t>
            </a:r>
            <a:r>
              <a:rPr lang="en-IN" dirty="0"/>
              <a:t> hello = Message::</a:t>
            </a:r>
            <a:r>
              <a:rPr lang="en-IN" b="1" dirty="0"/>
              <a:t>new</a:t>
            </a:r>
            <a:r>
              <a:rPr lang="en-IN" dirty="0"/>
              <a:t>;  </a:t>
            </a:r>
          </a:p>
          <a:p>
            <a:pPr marL="0" indent="0">
              <a:buNone/>
            </a:pPr>
            <a:r>
              <a:rPr lang="en-IN" dirty="0"/>
              <a:t>        </a:t>
            </a:r>
            <a:r>
              <a:rPr lang="en-IN" dirty="0" err="1"/>
              <a:t>hello.getMessage</a:t>
            </a:r>
            <a:r>
              <a:rPr lang="en-IN" dirty="0"/>
              <a:t>("Hello");  </a:t>
            </a:r>
          </a:p>
          <a:p>
            <a:pPr marL="0" indent="0">
              <a:buNone/>
            </a:pPr>
            <a:r>
              <a:rPr lang="en-IN" dirty="0"/>
              <a:t>    }  </a:t>
            </a:r>
          </a:p>
          <a:p>
            <a:pPr marL="0" indent="0">
              <a:buNone/>
            </a:pPr>
            <a:r>
              <a:rPr lang="en-IN" dirty="0"/>
              <a:t>}  </a:t>
            </a:r>
          </a:p>
        </p:txBody>
      </p:sp>
      <p:sp>
        <p:nvSpPr>
          <p:cNvPr id="3" name="Title 2"/>
          <p:cNvSpPr>
            <a:spLocks noGrp="1"/>
          </p:cNvSpPr>
          <p:nvPr>
            <p:ph type="title"/>
          </p:nvPr>
        </p:nvSpPr>
        <p:spPr/>
        <p:txBody>
          <a:bodyPr/>
          <a:lstStyle/>
          <a:p>
            <a:r>
              <a:rPr lang="en-IN" b="0" dirty="0"/>
              <a:t>Reference to a Constructor</a:t>
            </a:r>
          </a:p>
        </p:txBody>
      </p:sp>
    </p:spTree>
    <p:extLst>
      <p:ext uri="{BB962C8B-B14F-4D97-AF65-F5344CB8AC3E}">
        <p14:creationId xmlns:p14="http://schemas.microsoft.com/office/powerpoint/2010/main" val="91001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List of Functional Interfaces</a:t>
            </a:r>
            <a:endParaRPr lang="en-IN" dirty="0"/>
          </a:p>
        </p:txBody>
      </p:sp>
      <p:pic>
        <p:nvPicPr>
          <p:cNvPr id="4" name="Picture 3"/>
          <p:cNvPicPr>
            <a:picLocks noChangeAspect="1"/>
          </p:cNvPicPr>
          <p:nvPr/>
        </p:nvPicPr>
        <p:blipFill>
          <a:blip r:embed="rId2"/>
          <a:stretch>
            <a:fillRect/>
          </a:stretch>
        </p:blipFill>
        <p:spPr>
          <a:xfrm>
            <a:off x="768096" y="2420874"/>
            <a:ext cx="7876060" cy="2693708"/>
          </a:xfrm>
          <a:prstGeom prst="rect">
            <a:avLst/>
          </a:prstGeom>
        </p:spPr>
      </p:pic>
    </p:spTree>
    <p:extLst>
      <p:ext uri="{BB962C8B-B14F-4D97-AF65-F5344CB8AC3E}">
        <p14:creationId xmlns:p14="http://schemas.microsoft.com/office/powerpoint/2010/main" val="1824514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81853153"/>
              </p:ext>
            </p:extLst>
          </p:nvPr>
        </p:nvGraphicFramePr>
        <p:xfrm>
          <a:off x="418338" y="1323594"/>
          <a:ext cx="7963662" cy="4772404"/>
        </p:xfrm>
        <a:graphic>
          <a:graphicData uri="http://schemas.openxmlformats.org/drawingml/2006/table">
            <a:tbl>
              <a:tblPr/>
              <a:tblGrid>
                <a:gridCol w="1917415"/>
                <a:gridCol w="6046247"/>
              </a:tblGrid>
              <a:tr h="214906">
                <a:tc gridSpan="2">
                  <a:txBody>
                    <a:bodyPr/>
                    <a:lstStyle/>
                    <a:p>
                      <a:r>
                        <a:rPr lang="en-IN" sz="1200" dirty="0"/>
                        <a:t>Interface Summary</a:t>
                      </a:r>
                    </a:p>
                  </a:txBody>
                  <a:tcPr marL="3007" marR="3007" marT="3007" marB="3007" anchor="ctr">
                    <a:solidFill>
                      <a:srgbClr val="FFFFFF"/>
                    </a:solidFill>
                  </a:tcPr>
                </a:tc>
                <a:tc hMerge="1">
                  <a:txBody>
                    <a:bodyPr/>
                    <a:lstStyle/>
                    <a:p>
                      <a:endParaRPr lang="en-IN"/>
                    </a:p>
                  </a:txBody>
                  <a:tcPr/>
                </a:tc>
              </a:tr>
              <a:tr h="220608">
                <a:tc>
                  <a:txBody>
                    <a:bodyPr/>
                    <a:lstStyle/>
                    <a:p>
                      <a:pPr algn="l" fontAlgn="t"/>
                      <a:r>
                        <a:rPr lang="en-IN" sz="1200">
                          <a:effectLst/>
                        </a:rPr>
                        <a:t>Interface</a:t>
                      </a:r>
                    </a:p>
                  </a:txBody>
                  <a:tcPr marL="7016"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B w="7620" cap="flat" cmpd="sng" algn="ctr">
                      <a:solidFill>
                        <a:srgbClr val="EEEEEE"/>
                      </a:solidFill>
                      <a:prstDash val="solid"/>
                      <a:round/>
                      <a:headEnd type="none" w="med" len="med"/>
                      <a:tailEnd type="none" w="med" len="med"/>
                    </a:lnB>
                    <a:solidFill>
                      <a:srgbClr val="DEE3E9"/>
                    </a:solidFill>
                  </a:tcPr>
                </a:tc>
                <a:tc>
                  <a:txBody>
                    <a:bodyPr/>
                    <a:lstStyle/>
                    <a:p>
                      <a:pPr algn="l" fontAlgn="t"/>
                      <a:r>
                        <a:rPr lang="en-IN" sz="1200">
                          <a:effectLst/>
                        </a:rPr>
                        <a:t>Description</a:t>
                      </a:r>
                    </a:p>
                  </a:txBody>
                  <a:tcPr marL="7016"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a:noFill/>
                    </a:lnT>
                    <a:lnB w="7620" cap="flat" cmpd="sng" algn="ctr">
                      <a:solidFill>
                        <a:srgbClr val="EEEEEE"/>
                      </a:solidFill>
                      <a:prstDash val="solid"/>
                      <a:round/>
                      <a:headEnd type="none" w="med" len="med"/>
                      <a:tailEnd type="none" w="med" len="med"/>
                    </a:lnB>
                    <a:solidFill>
                      <a:srgbClr val="DEE3E9"/>
                    </a:solidFill>
                  </a:tcPr>
                </a:tc>
              </a:tr>
              <a:tr h="220608">
                <a:tc>
                  <a:txBody>
                    <a:bodyPr/>
                    <a:lstStyle/>
                    <a:p>
                      <a:pPr algn="l" fontAlgn="t"/>
                      <a:r>
                        <a:rPr lang="en-IN" sz="1200" b="1" u="none" strike="noStrike">
                          <a:solidFill>
                            <a:srgbClr val="4A6782"/>
                          </a:solidFill>
                          <a:effectLst/>
                          <a:hlinkClick r:id="rId2" tooltip="interface in java.util.function"/>
                        </a:rPr>
                        <a:t>BiConsumer</a:t>
                      </a:r>
                      <a:r>
                        <a:rPr lang="en-IN" sz="1200">
                          <a:effectLst/>
                        </a:rPr>
                        <a:t>&lt;T,U&gt;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an operation that accepts two input arguments and returns no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220608">
                <a:tc>
                  <a:txBody>
                    <a:bodyPr/>
                    <a:lstStyle/>
                    <a:p>
                      <a:pPr algn="l" fontAlgn="t"/>
                      <a:r>
                        <a:rPr lang="en-IN" sz="1200" b="1" u="none" strike="noStrike">
                          <a:solidFill>
                            <a:srgbClr val="4A6782"/>
                          </a:solidFill>
                          <a:effectLst/>
                          <a:hlinkClick r:id="rId3" tooltip="interface in java.util.function"/>
                        </a:rPr>
                        <a:t>BiFunction</a:t>
                      </a:r>
                      <a:r>
                        <a:rPr lang="en-IN" sz="1200">
                          <a:effectLst/>
                        </a:rPr>
                        <a:t>&lt;T,U,R&gt;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 function that accepts two arguments and produces a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428671">
                <a:tc>
                  <a:txBody>
                    <a:bodyPr/>
                    <a:lstStyle/>
                    <a:p>
                      <a:pPr algn="l" fontAlgn="t"/>
                      <a:r>
                        <a:rPr lang="en-IN" sz="1200" b="1" u="none" strike="noStrike">
                          <a:solidFill>
                            <a:srgbClr val="4A6782"/>
                          </a:solidFill>
                          <a:effectLst/>
                          <a:hlinkClick r:id="rId4" tooltip="interface in java.util.function"/>
                        </a:rPr>
                        <a:t>BinaryOperator</a:t>
                      </a:r>
                      <a:r>
                        <a:rPr lang="en-IN" sz="120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a:solidFill>
                            <a:srgbClr val="474747"/>
                          </a:solidFill>
                          <a:effectLst/>
                          <a:latin typeface="DejaVu Serif"/>
                        </a:rPr>
                        <a:t>Represents an operation upon two operands of the same type, producing a result of the same type as the operands.</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220608">
                <a:tc>
                  <a:txBody>
                    <a:bodyPr/>
                    <a:lstStyle/>
                    <a:p>
                      <a:pPr algn="l" fontAlgn="t"/>
                      <a:r>
                        <a:rPr lang="en-IN" sz="1200" b="1" u="none" strike="noStrike">
                          <a:solidFill>
                            <a:srgbClr val="4A6782"/>
                          </a:solidFill>
                          <a:effectLst/>
                          <a:hlinkClick r:id="rId5" tooltip="interface in java.util.function"/>
                        </a:rPr>
                        <a:t>BiPredicate</a:t>
                      </a:r>
                      <a:r>
                        <a:rPr lang="en-IN" sz="1200">
                          <a:effectLst/>
                        </a:rPr>
                        <a:t>&lt;T,U&gt;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 predicate (boolean-valued function) of two arguments.</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220608">
                <a:tc>
                  <a:txBody>
                    <a:bodyPr/>
                    <a:lstStyle/>
                    <a:p>
                      <a:pPr algn="l" fontAlgn="t"/>
                      <a:r>
                        <a:rPr lang="en-IN" sz="1200" b="1" u="none" strike="noStrike">
                          <a:solidFill>
                            <a:srgbClr val="4A6782"/>
                          </a:solidFill>
                          <a:effectLst/>
                          <a:hlinkClick r:id="rId6" tooltip="interface in java.util.function"/>
                        </a:rPr>
                        <a:t>BooleanSupplier</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a:solidFill>
                            <a:srgbClr val="474747"/>
                          </a:solidFill>
                          <a:effectLst/>
                          <a:latin typeface="DejaVu Serif"/>
                        </a:rPr>
                        <a:t>Represents a supplier of boolean-valued results.</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220608">
                <a:tc>
                  <a:txBody>
                    <a:bodyPr/>
                    <a:lstStyle/>
                    <a:p>
                      <a:pPr algn="l" fontAlgn="t"/>
                      <a:r>
                        <a:rPr lang="en-IN" sz="1200" b="1" u="none" strike="noStrike">
                          <a:solidFill>
                            <a:srgbClr val="4A6782"/>
                          </a:solidFill>
                          <a:effectLst/>
                          <a:hlinkClick r:id="rId7" tooltip="interface in java.util.function"/>
                        </a:rPr>
                        <a:t>Consumer</a:t>
                      </a:r>
                      <a:r>
                        <a:rPr lang="en-IN" sz="120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an operation that accepts a single input argument and returns no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428671">
                <a:tc>
                  <a:txBody>
                    <a:bodyPr/>
                    <a:lstStyle/>
                    <a:p>
                      <a:pPr algn="l" fontAlgn="t"/>
                      <a:r>
                        <a:rPr lang="en-IN" sz="1200" b="1" u="none" strike="noStrike">
                          <a:solidFill>
                            <a:srgbClr val="4A6782"/>
                          </a:solidFill>
                          <a:effectLst/>
                          <a:hlinkClick r:id="rId8" tooltip="interface in java.util.function"/>
                        </a:rPr>
                        <a:t>DoubleBinaryOperator</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a:solidFill>
                            <a:srgbClr val="474747"/>
                          </a:solidFill>
                          <a:effectLst/>
                          <a:latin typeface="DejaVu Serif"/>
                        </a:rPr>
                        <a:t>Represents an operation upon two double-valued operands and producing a double-valued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428671">
                <a:tc>
                  <a:txBody>
                    <a:bodyPr/>
                    <a:lstStyle/>
                    <a:p>
                      <a:pPr algn="l" fontAlgn="t"/>
                      <a:r>
                        <a:rPr lang="en-IN" sz="1200" b="1" u="none" strike="noStrike">
                          <a:solidFill>
                            <a:srgbClr val="4A6782"/>
                          </a:solidFill>
                          <a:effectLst/>
                          <a:hlinkClick r:id="rId9" tooltip="interface in java.util.function"/>
                        </a:rPr>
                        <a:t>DoubleConsumer</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an operation that accepts a single double-valued argument and returns no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220608">
                <a:tc>
                  <a:txBody>
                    <a:bodyPr/>
                    <a:lstStyle/>
                    <a:p>
                      <a:pPr algn="l" fontAlgn="t"/>
                      <a:r>
                        <a:rPr lang="en-IN" sz="1200" b="1" u="none" strike="noStrike">
                          <a:solidFill>
                            <a:srgbClr val="4A6782"/>
                          </a:solidFill>
                          <a:effectLst/>
                          <a:hlinkClick r:id="rId10" tooltip="interface in java.util.function"/>
                        </a:rPr>
                        <a:t>DoubleFunction</a:t>
                      </a:r>
                      <a:r>
                        <a:rPr lang="en-IN" sz="1200">
                          <a:effectLst/>
                        </a:rPr>
                        <a:t>&lt;R&gt;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 function that accepts a double-valued argument and produces a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220608">
                <a:tc>
                  <a:txBody>
                    <a:bodyPr/>
                    <a:lstStyle/>
                    <a:p>
                      <a:pPr algn="l" fontAlgn="t"/>
                      <a:r>
                        <a:rPr lang="en-IN" sz="1200" b="1" u="none" strike="noStrike">
                          <a:solidFill>
                            <a:srgbClr val="4A6782"/>
                          </a:solidFill>
                          <a:effectLst/>
                          <a:hlinkClick r:id="rId11" tooltip="interface in java.util.function"/>
                        </a:rPr>
                        <a:t>DoublePredicate</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 predicate (boolean-valued function) of one double-valued argument.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220608">
                <a:tc>
                  <a:txBody>
                    <a:bodyPr/>
                    <a:lstStyle/>
                    <a:p>
                      <a:pPr algn="l" fontAlgn="t"/>
                      <a:r>
                        <a:rPr lang="en-IN" sz="1200" b="1" u="none" strike="noStrike">
                          <a:solidFill>
                            <a:srgbClr val="4A6782"/>
                          </a:solidFill>
                          <a:effectLst/>
                          <a:hlinkClick r:id="rId12" tooltip="interface in java.util.function"/>
                        </a:rPr>
                        <a:t>DoubleSupplier</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a:solidFill>
                            <a:srgbClr val="474747"/>
                          </a:solidFill>
                          <a:effectLst/>
                          <a:latin typeface="DejaVu Serif"/>
                        </a:rPr>
                        <a:t>Represents a supplier of double-valued results.</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428671">
                <a:tc>
                  <a:txBody>
                    <a:bodyPr/>
                    <a:lstStyle/>
                    <a:p>
                      <a:pPr algn="l" fontAlgn="t"/>
                      <a:r>
                        <a:rPr lang="en-IN" sz="1200" b="1" u="none" strike="noStrike">
                          <a:solidFill>
                            <a:srgbClr val="4A6782"/>
                          </a:solidFill>
                          <a:effectLst/>
                          <a:hlinkClick r:id="rId13" tooltip="interface in java.util.function"/>
                        </a:rPr>
                        <a:t>DoubleToIntFunction</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 function that accepts a double-valued argument and produces an int-valued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428671">
                <a:tc>
                  <a:txBody>
                    <a:bodyPr/>
                    <a:lstStyle/>
                    <a:p>
                      <a:pPr algn="l" fontAlgn="t"/>
                      <a:r>
                        <a:rPr lang="en-IN" sz="1200" b="1" u="none" strike="noStrike">
                          <a:solidFill>
                            <a:srgbClr val="4A6782"/>
                          </a:solidFill>
                          <a:effectLst/>
                          <a:hlinkClick r:id="rId14" tooltip="interface in java.util.function"/>
                        </a:rPr>
                        <a:t>DoubleToLongFunction</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 function that accepts a double-valued argument and produces a long-valued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428671">
                <a:tc>
                  <a:txBody>
                    <a:bodyPr/>
                    <a:lstStyle/>
                    <a:p>
                      <a:pPr algn="l" fontAlgn="t"/>
                      <a:r>
                        <a:rPr lang="en-IN" sz="1200" b="1" u="none" strike="noStrike" dirty="0" err="1">
                          <a:solidFill>
                            <a:srgbClr val="4A6782"/>
                          </a:solidFill>
                          <a:effectLst/>
                          <a:hlinkClick r:id="rId15" tooltip="interface in java.util.function"/>
                        </a:rPr>
                        <a:t>DoubleUnaryOperator</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an operation on a single double-valued operand that produces a double-valued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bl>
          </a:graphicData>
        </a:graphic>
      </p:graphicFrame>
      <p:sp>
        <p:nvSpPr>
          <p:cNvPr id="2" name="Title 1"/>
          <p:cNvSpPr>
            <a:spLocks noGrp="1"/>
          </p:cNvSpPr>
          <p:nvPr>
            <p:ph type="title"/>
          </p:nvPr>
        </p:nvSpPr>
        <p:spPr/>
        <p:txBody>
          <a:bodyPr/>
          <a:lstStyle/>
          <a:p>
            <a:r>
              <a:rPr lang="en-IN" dirty="0" smtClean="0"/>
              <a:t>Built-in Functions </a:t>
            </a:r>
            <a:endParaRPr lang="en-IN" dirty="0"/>
          </a:p>
        </p:txBody>
      </p:sp>
    </p:spTree>
    <p:extLst>
      <p:ext uri="{BB962C8B-B14F-4D97-AF65-F5344CB8AC3E}">
        <p14:creationId xmlns:p14="http://schemas.microsoft.com/office/powerpoint/2010/main" val="974552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20767693"/>
              </p:ext>
            </p:extLst>
          </p:nvPr>
        </p:nvGraphicFramePr>
        <p:xfrm>
          <a:off x="762000" y="1752600"/>
          <a:ext cx="7924800" cy="4419597"/>
        </p:xfrm>
        <a:graphic>
          <a:graphicData uri="http://schemas.openxmlformats.org/drawingml/2006/table">
            <a:tbl>
              <a:tblPr/>
              <a:tblGrid>
                <a:gridCol w="1880595"/>
                <a:gridCol w="6044205"/>
              </a:tblGrid>
              <a:tr h="214523">
                <a:tc>
                  <a:txBody>
                    <a:bodyPr/>
                    <a:lstStyle/>
                    <a:p>
                      <a:pPr algn="l" fontAlgn="t"/>
                      <a:r>
                        <a:rPr lang="en-IN" sz="1200" b="1" u="none" strike="noStrike" dirty="0">
                          <a:solidFill>
                            <a:srgbClr val="4A6782"/>
                          </a:solidFill>
                          <a:effectLst/>
                          <a:hlinkClick r:id="rId2" tooltip="interface in java.util.function"/>
                        </a:rPr>
                        <a:t>Function</a:t>
                      </a:r>
                      <a:r>
                        <a:rPr lang="en-IN" sz="1200" dirty="0">
                          <a:effectLst/>
                        </a:rPr>
                        <a:t>&lt;T,R&gt;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a:solidFill>
                            <a:srgbClr val="474747"/>
                          </a:solidFill>
                          <a:effectLst/>
                          <a:latin typeface="DejaVu Serif"/>
                        </a:rPr>
                        <a:t>Represents a function that accepts one argument and produces a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416848">
                <a:tc>
                  <a:txBody>
                    <a:bodyPr/>
                    <a:lstStyle/>
                    <a:p>
                      <a:pPr algn="l" fontAlgn="t"/>
                      <a:r>
                        <a:rPr lang="en-IN" sz="1200" b="1" u="none" strike="noStrike" dirty="0" err="1">
                          <a:solidFill>
                            <a:srgbClr val="4A6782"/>
                          </a:solidFill>
                          <a:effectLst/>
                          <a:hlinkClick r:id="rId3" tooltip="interface in java.util.function"/>
                        </a:rPr>
                        <a:t>IntBinaryOperator</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an operation upon two </a:t>
                      </a:r>
                      <a:r>
                        <a:rPr lang="en-US" sz="1200" dirty="0" err="1">
                          <a:solidFill>
                            <a:srgbClr val="474747"/>
                          </a:solidFill>
                          <a:effectLst/>
                          <a:latin typeface="DejaVu Serif"/>
                        </a:rPr>
                        <a:t>int</a:t>
                      </a:r>
                      <a:r>
                        <a:rPr lang="en-US" sz="1200" dirty="0">
                          <a:solidFill>
                            <a:srgbClr val="474747"/>
                          </a:solidFill>
                          <a:effectLst/>
                          <a:latin typeface="DejaVu Serif"/>
                        </a:rPr>
                        <a:t>-valued operands and producing an </a:t>
                      </a:r>
                      <a:r>
                        <a:rPr lang="en-US" sz="1200" dirty="0" err="1">
                          <a:solidFill>
                            <a:srgbClr val="474747"/>
                          </a:solidFill>
                          <a:effectLst/>
                          <a:latin typeface="DejaVu Serif"/>
                        </a:rPr>
                        <a:t>int</a:t>
                      </a:r>
                      <a:r>
                        <a:rPr lang="en-US" sz="1200" dirty="0">
                          <a:solidFill>
                            <a:srgbClr val="474747"/>
                          </a:solidFill>
                          <a:effectLst/>
                          <a:latin typeface="DejaVu Serif"/>
                        </a:rPr>
                        <a:t>-valued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416848">
                <a:tc>
                  <a:txBody>
                    <a:bodyPr/>
                    <a:lstStyle/>
                    <a:p>
                      <a:pPr algn="l" fontAlgn="t"/>
                      <a:r>
                        <a:rPr lang="en-IN" sz="1200" b="1" u="none" strike="noStrike" dirty="0" err="1">
                          <a:solidFill>
                            <a:srgbClr val="4A6782"/>
                          </a:solidFill>
                          <a:effectLst/>
                          <a:hlinkClick r:id="rId4" tooltip="interface in java.util.function"/>
                        </a:rPr>
                        <a:t>IntConsumer</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an operation that accepts a single </a:t>
                      </a:r>
                      <a:r>
                        <a:rPr lang="en-US" sz="1200" dirty="0" err="1">
                          <a:solidFill>
                            <a:srgbClr val="474747"/>
                          </a:solidFill>
                          <a:effectLst/>
                          <a:latin typeface="DejaVu Serif"/>
                        </a:rPr>
                        <a:t>int</a:t>
                      </a:r>
                      <a:r>
                        <a:rPr lang="en-US" sz="1200" dirty="0">
                          <a:solidFill>
                            <a:srgbClr val="474747"/>
                          </a:solidFill>
                          <a:effectLst/>
                          <a:latin typeface="DejaVu Serif"/>
                        </a:rPr>
                        <a:t>-valued argument and returns no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214523">
                <a:tc>
                  <a:txBody>
                    <a:bodyPr/>
                    <a:lstStyle/>
                    <a:p>
                      <a:pPr algn="l" fontAlgn="t"/>
                      <a:r>
                        <a:rPr lang="en-IN" sz="1200" b="1" u="none" strike="noStrike" dirty="0" err="1">
                          <a:solidFill>
                            <a:srgbClr val="4A6782"/>
                          </a:solidFill>
                          <a:effectLst/>
                          <a:hlinkClick r:id="rId5" tooltip="interface in java.util.function"/>
                        </a:rPr>
                        <a:t>IntFunction</a:t>
                      </a:r>
                      <a:r>
                        <a:rPr lang="en-IN" sz="1200" dirty="0">
                          <a:effectLst/>
                        </a:rPr>
                        <a:t>&lt;R&gt;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 function that accepts an </a:t>
                      </a:r>
                      <a:r>
                        <a:rPr lang="en-US" sz="1200" dirty="0" err="1">
                          <a:solidFill>
                            <a:srgbClr val="474747"/>
                          </a:solidFill>
                          <a:effectLst/>
                          <a:latin typeface="DejaVu Serif"/>
                        </a:rPr>
                        <a:t>int</a:t>
                      </a:r>
                      <a:r>
                        <a:rPr lang="en-US" sz="1200" dirty="0">
                          <a:solidFill>
                            <a:srgbClr val="474747"/>
                          </a:solidFill>
                          <a:effectLst/>
                          <a:latin typeface="DejaVu Serif"/>
                        </a:rPr>
                        <a:t>-valued argument and produces a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214523">
                <a:tc>
                  <a:txBody>
                    <a:bodyPr/>
                    <a:lstStyle/>
                    <a:p>
                      <a:pPr algn="l" fontAlgn="t"/>
                      <a:r>
                        <a:rPr lang="en-IN" sz="1200" b="1" u="none" strike="noStrike" dirty="0" err="1">
                          <a:solidFill>
                            <a:srgbClr val="4A6782"/>
                          </a:solidFill>
                          <a:effectLst/>
                          <a:hlinkClick r:id="rId6" tooltip="interface in java.util.function"/>
                        </a:rPr>
                        <a:t>IntPredicate</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a:solidFill>
                            <a:srgbClr val="474747"/>
                          </a:solidFill>
                          <a:effectLst/>
                          <a:latin typeface="DejaVu Serif"/>
                        </a:rPr>
                        <a:t>Represents a predicate (boolean-valued function) of one int-valued argument.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214523">
                <a:tc>
                  <a:txBody>
                    <a:bodyPr/>
                    <a:lstStyle/>
                    <a:p>
                      <a:pPr algn="l" fontAlgn="t"/>
                      <a:r>
                        <a:rPr lang="en-IN" sz="1200" b="1" u="none" strike="noStrike" dirty="0" err="1">
                          <a:solidFill>
                            <a:srgbClr val="4A6782"/>
                          </a:solidFill>
                          <a:effectLst/>
                          <a:hlinkClick r:id="rId7" tooltip="interface in java.util.function"/>
                        </a:rPr>
                        <a:t>IntSupplier</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 supplier of </a:t>
                      </a:r>
                      <a:r>
                        <a:rPr lang="en-US" sz="1200" dirty="0" err="1">
                          <a:solidFill>
                            <a:srgbClr val="474747"/>
                          </a:solidFill>
                          <a:effectLst/>
                          <a:latin typeface="DejaVu Serif"/>
                        </a:rPr>
                        <a:t>int</a:t>
                      </a:r>
                      <a:r>
                        <a:rPr lang="en-US" sz="1200" dirty="0">
                          <a:solidFill>
                            <a:srgbClr val="474747"/>
                          </a:solidFill>
                          <a:effectLst/>
                          <a:latin typeface="DejaVu Serif"/>
                        </a:rPr>
                        <a:t>-valued results.</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416848">
                <a:tc>
                  <a:txBody>
                    <a:bodyPr/>
                    <a:lstStyle/>
                    <a:p>
                      <a:pPr algn="l" fontAlgn="t"/>
                      <a:r>
                        <a:rPr lang="en-IN" sz="1200" b="1" u="none" strike="noStrike" dirty="0" err="1">
                          <a:solidFill>
                            <a:srgbClr val="4A6782"/>
                          </a:solidFill>
                          <a:effectLst/>
                          <a:hlinkClick r:id="rId8" tooltip="interface in java.util.function"/>
                        </a:rPr>
                        <a:t>IntToDoubleFunction</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 function that accepts an </a:t>
                      </a:r>
                      <a:r>
                        <a:rPr lang="en-US" sz="1200" dirty="0" err="1">
                          <a:solidFill>
                            <a:srgbClr val="474747"/>
                          </a:solidFill>
                          <a:effectLst/>
                          <a:latin typeface="DejaVu Serif"/>
                        </a:rPr>
                        <a:t>int</a:t>
                      </a:r>
                      <a:r>
                        <a:rPr lang="en-US" sz="1200" dirty="0">
                          <a:solidFill>
                            <a:srgbClr val="474747"/>
                          </a:solidFill>
                          <a:effectLst/>
                          <a:latin typeface="DejaVu Serif"/>
                        </a:rPr>
                        <a:t>-valued argument and produces a double-valued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416848">
                <a:tc>
                  <a:txBody>
                    <a:bodyPr/>
                    <a:lstStyle/>
                    <a:p>
                      <a:pPr algn="l" fontAlgn="t"/>
                      <a:r>
                        <a:rPr lang="en-IN" sz="1200" b="1" u="none" strike="noStrike" dirty="0" err="1">
                          <a:solidFill>
                            <a:srgbClr val="4A6782"/>
                          </a:solidFill>
                          <a:effectLst/>
                          <a:hlinkClick r:id="rId9" tooltip="interface in java.util.function"/>
                        </a:rPr>
                        <a:t>IntToLongFunction</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 function that accepts an int-valued argument and produces a long-valued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416848">
                <a:tc>
                  <a:txBody>
                    <a:bodyPr/>
                    <a:lstStyle/>
                    <a:p>
                      <a:pPr algn="l" fontAlgn="t"/>
                      <a:r>
                        <a:rPr lang="en-IN" sz="1200" b="1" u="none" strike="noStrike">
                          <a:solidFill>
                            <a:srgbClr val="4A6782"/>
                          </a:solidFill>
                          <a:effectLst/>
                          <a:hlinkClick r:id="rId10" tooltip="interface in java.util.function"/>
                        </a:rPr>
                        <a:t>IntUnaryOperator</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an operation on a single </a:t>
                      </a:r>
                      <a:r>
                        <a:rPr lang="en-US" sz="1200" dirty="0" err="1">
                          <a:solidFill>
                            <a:srgbClr val="474747"/>
                          </a:solidFill>
                          <a:effectLst/>
                          <a:latin typeface="DejaVu Serif"/>
                        </a:rPr>
                        <a:t>int</a:t>
                      </a:r>
                      <a:r>
                        <a:rPr lang="en-US" sz="1200" dirty="0">
                          <a:solidFill>
                            <a:srgbClr val="474747"/>
                          </a:solidFill>
                          <a:effectLst/>
                          <a:latin typeface="DejaVu Serif"/>
                        </a:rPr>
                        <a:t>-valued operand that produces an </a:t>
                      </a:r>
                      <a:r>
                        <a:rPr lang="en-US" sz="1200" dirty="0" err="1">
                          <a:solidFill>
                            <a:srgbClr val="474747"/>
                          </a:solidFill>
                          <a:effectLst/>
                          <a:latin typeface="DejaVu Serif"/>
                        </a:rPr>
                        <a:t>int</a:t>
                      </a:r>
                      <a:r>
                        <a:rPr lang="en-US" sz="1200" dirty="0">
                          <a:solidFill>
                            <a:srgbClr val="474747"/>
                          </a:solidFill>
                          <a:effectLst/>
                          <a:latin typeface="DejaVu Serif"/>
                        </a:rPr>
                        <a:t>-valued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416848">
                <a:tc>
                  <a:txBody>
                    <a:bodyPr/>
                    <a:lstStyle/>
                    <a:p>
                      <a:pPr algn="l" fontAlgn="t"/>
                      <a:r>
                        <a:rPr lang="en-IN" sz="1200" b="1" u="none" strike="noStrike">
                          <a:solidFill>
                            <a:srgbClr val="4A6782"/>
                          </a:solidFill>
                          <a:effectLst/>
                          <a:hlinkClick r:id="rId11" tooltip="interface in java.util.function"/>
                        </a:rPr>
                        <a:t>LongBinaryOperator</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an operation upon two long-valued operands and producing a long-valued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416848">
                <a:tc>
                  <a:txBody>
                    <a:bodyPr/>
                    <a:lstStyle/>
                    <a:p>
                      <a:pPr algn="l" fontAlgn="t"/>
                      <a:r>
                        <a:rPr lang="en-IN" sz="1200" b="1" u="none" strike="noStrike">
                          <a:solidFill>
                            <a:srgbClr val="4A6782"/>
                          </a:solidFill>
                          <a:effectLst/>
                          <a:hlinkClick r:id="rId12" tooltip="interface in java.util.function"/>
                        </a:rPr>
                        <a:t>LongConsumer</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an operation that accepts a single long-valued argument and returns no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214523">
                <a:tc>
                  <a:txBody>
                    <a:bodyPr/>
                    <a:lstStyle/>
                    <a:p>
                      <a:pPr algn="l" fontAlgn="t"/>
                      <a:r>
                        <a:rPr lang="en-IN" sz="1200" b="1" u="none" strike="noStrike">
                          <a:solidFill>
                            <a:srgbClr val="4A6782"/>
                          </a:solidFill>
                          <a:effectLst/>
                          <a:hlinkClick r:id="rId13" tooltip="interface in java.util.function"/>
                        </a:rPr>
                        <a:t>LongFunction</a:t>
                      </a:r>
                      <a:r>
                        <a:rPr lang="en-IN" sz="1200">
                          <a:effectLst/>
                        </a:rPr>
                        <a:t>&lt;R&gt;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 function that accepts a long-valued argument and produces a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214523">
                <a:tc>
                  <a:txBody>
                    <a:bodyPr/>
                    <a:lstStyle/>
                    <a:p>
                      <a:pPr algn="l" fontAlgn="t"/>
                      <a:r>
                        <a:rPr lang="en-IN" sz="1200" b="1" u="none" strike="noStrike">
                          <a:solidFill>
                            <a:srgbClr val="4A6782"/>
                          </a:solidFill>
                          <a:effectLst/>
                          <a:hlinkClick r:id="rId14" tooltip="interface in java.util.function"/>
                        </a:rPr>
                        <a:t>LongPredicate</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a:solidFill>
                            <a:srgbClr val="474747"/>
                          </a:solidFill>
                          <a:effectLst/>
                          <a:latin typeface="DejaVu Serif"/>
                        </a:rPr>
                        <a:t>Represents a predicate (boolean-valued function) of one long-valued argument.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214523">
                <a:tc>
                  <a:txBody>
                    <a:bodyPr/>
                    <a:lstStyle/>
                    <a:p>
                      <a:pPr algn="l" fontAlgn="t"/>
                      <a:r>
                        <a:rPr lang="en-IN" sz="1200" b="1" u="none" strike="noStrike">
                          <a:solidFill>
                            <a:srgbClr val="4A6782"/>
                          </a:solidFill>
                          <a:effectLst/>
                          <a:hlinkClick r:id="rId15" tooltip="interface in java.util.function"/>
                        </a:rPr>
                        <a:t>LongSupplier</a:t>
                      </a:r>
                      <a:endParaRPr lang="en-IN" sz="120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 supplier of long-valued results.</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bl>
          </a:graphicData>
        </a:graphic>
      </p:graphicFrame>
      <p:sp>
        <p:nvSpPr>
          <p:cNvPr id="3" name="Title 2"/>
          <p:cNvSpPr>
            <a:spLocks noGrp="1"/>
          </p:cNvSpPr>
          <p:nvPr>
            <p:ph type="title"/>
          </p:nvPr>
        </p:nvSpPr>
        <p:spPr/>
        <p:txBody>
          <a:bodyPr/>
          <a:lstStyle/>
          <a:p>
            <a:r>
              <a:rPr lang="en-IN" dirty="0"/>
              <a:t>Built-in Functions </a:t>
            </a:r>
          </a:p>
        </p:txBody>
      </p:sp>
      <p:sp>
        <p:nvSpPr>
          <p:cNvPr id="4" name="Content Placeholder 3"/>
          <p:cNvSpPr>
            <a:spLocks noGrp="1"/>
          </p:cNvSpPr>
          <p:nvPr>
            <p:ph sz="quarter" idx="12"/>
          </p:nvPr>
        </p:nvSpPr>
        <p:spPr/>
        <p:txBody>
          <a:bodyPr/>
          <a:lstStyle/>
          <a:p>
            <a:pPr marL="0" indent="0">
              <a:buNone/>
            </a:pPr>
            <a:endParaRPr lang="en-IN" dirty="0"/>
          </a:p>
        </p:txBody>
      </p:sp>
    </p:spTree>
    <p:extLst>
      <p:ext uri="{BB962C8B-B14F-4D97-AF65-F5344CB8AC3E}">
        <p14:creationId xmlns:p14="http://schemas.microsoft.com/office/powerpoint/2010/main" val="1845547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85348734"/>
              </p:ext>
            </p:extLst>
          </p:nvPr>
        </p:nvGraphicFramePr>
        <p:xfrm>
          <a:off x="534782" y="1676400"/>
          <a:ext cx="7543658" cy="4554510"/>
        </p:xfrm>
        <a:graphic>
          <a:graphicData uri="http://schemas.openxmlformats.org/drawingml/2006/table">
            <a:tbl>
              <a:tblPr/>
              <a:tblGrid>
                <a:gridCol w="1790148"/>
                <a:gridCol w="5753510"/>
              </a:tblGrid>
              <a:tr h="376786">
                <a:tc>
                  <a:txBody>
                    <a:bodyPr/>
                    <a:lstStyle/>
                    <a:p>
                      <a:pPr algn="l" fontAlgn="t"/>
                      <a:r>
                        <a:rPr lang="en-IN" sz="1200" b="1" u="none" strike="noStrike" dirty="0" err="1">
                          <a:solidFill>
                            <a:srgbClr val="4A6782"/>
                          </a:solidFill>
                          <a:effectLst/>
                          <a:hlinkClick r:id="rId2" tooltip="interface in java.util.function"/>
                        </a:rPr>
                        <a:t>LongToDoubleFunction</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a:solidFill>
                            <a:srgbClr val="474747"/>
                          </a:solidFill>
                          <a:effectLst/>
                          <a:latin typeface="DejaVu Serif"/>
                        </a:rPr>
                        <a:t>Represents a function that accepts a long-valued argument and produces a double-valued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376786">
                <a:tc>
                  <a:txBody>
                    <a:bodyPr/>
                    <a:lstStyle/>
                    <a:p>
                      <a:pPr algn="l" fontAlgn="t"/>
                      <a:r>
                        <a:rPr lang="en-IN" sz="1200" b="1" u="none" strike="noStrike" dirty="0" err="1">
                          <a:solidFill>
                            <a:srgbClr val="4A6782"/>
                          </a:solidFill>
                          <a:effectLst/>
                          <a:hlinkClick r:id="rId3" tooltip="interface in java.util.function"/>
                        </a:rPr>
                        <a:t>LongToIntFunction</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 function that accepts a long-valued argument and produces an </a:t>
                      </a:r>
                      <a:r>
                        <a:rPr lang="en-US" sz="1200" dirty="0" err="1">
                          <a:solidFill>
                            <a:srgbClr val="474747"/>
                          </a:solidFill>
                          <a:effectLst/>
                          <a:latin typeface="DejaVu Serif"/>
                        </a:rPr>
                        <a:t>int</a:t>
                      </a:r>
                      <a:r>
                        <a:rPr lang="en-US" sz="1200" dirty="0">
                          <a:solidFill>
                            <a:srgbClr val="474747"/>
                          </a:solidFill>
                          <a:effectLst/>
                          <a:latin typeface="DejaVu Serif"/>
                        </a:rPr>
                        <a:t>-valued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376786">
                <a:tc>
                  <a:txBody>
                    <a:bodyPr/>
                    <a:lstStyle/>
                    <a:p>
                      <a:pPr algn="l" fontAlgn="t"/>
                      <a:r>
                        <a:rPr lang="en-IN" sz="1200" b="1" u="none" strike="noStrike" dirty="0" err="1">
                          <a:solidFill>
                            <a:srgbClr val="4A6782"/>
                          </a:solidFill>
                          <a:effectLst/>
                          <a:hlinkClick r:id="rId4" tooltip="interface in java.util.function"/>
                        </a:rPr>
                        <a:t>LongUnaryOperator</a:t>
                      </a:r>
                      <a:endParaRPr lang="en-IN" sz="1200" dirty="0">
                        <a:effectLst/>
                      </a:endParaRP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an operation on a single long-valued operand that produces a long-valued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376786">
                <a:tc>
                  <a:txBody>
                    <a:bodyPr/>
                    <a:lstStyle/>
                    <a:p>
                      <a:pPr algn="l" fontAlgn="t"/>
                      <a:r>
                        <a:rPr lang="en-IN" sz="1200" b="1" u="none" strike="noStrike" dirty="0" err="1">
                          <a:solidFill>
                            <a:srgbClr val="4A6782"/>
                          </a:solidFill>
                          <a:effectLst/>
                          <a:hlinkClick r:id="rId5" tooltip="interface in java.util.function"/>
                        </a:rPr>
                        <a:t>ObjDoubleConsumer</a:t>
                      </a:r>
                      <a:r>
                        <a:rPr lang="en-IN" sz="1200" dirty="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an operation that accepts an object-valued and a double-valued argument, and returns no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376786">
                <a:tc>
                  <a:txBody>
                    <a:bodyPr/>
                    <a:lstStyle/>
                    <a:p>
                      <a:pPr algn="l" fontAlgn="t"/>
                      <a:r>
                        <a:rPr lang="en-IN" sz="1200" b="1" u="none" strike="noStrike" dirty="0" err="1">
                          <a:solidFill>
                            <a:srgbClr val="4A6782"/>
                          </a:solidFill>
                          <a:effectLst/>
                          <a:hlinkClick r:id="rId6" tooltip="interface in java.util.function"/>
                        </a:rPr>
                        <a:t>ObjIntConsumer</a:t>
                      </a:r>
                      <a:r>
                        <a:rPr lang="en-IN" sz="1200" dirty="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a:solidFill>
                            <a:srgbClr val="474747"/>
                          </a:solidFill>
                          <a:effectLst/>
                          <a:latin typeface="DejaVu Serif"/>
                        </a:rPr>
                        <a:t>Represents an operation that accepts an object-valued and a int-valued argument, and returns no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376786">
                <a:tc>
                  <a:txBody>
                    <a:bodyPr/>
                    <a:lstStyle/>
                    <a:p>
                      <a:pPr algn="l" fontAlgn="t"/>
                      <a:r>
                        <a:rPr lang="en-IN" sz="1200" b="1" u="none" strike="noStrike">
                          <a:solidFill>
                            <a:srgbClr val="4A6782"/>
                          </a:solidFill>
                          <a:effectLst/>
                          <a:hlinkClick r:id="rId7" tooltip="interface in java.util.function"/>
                        </a:rPr>
                        <a:t>ObjLongConsumer</a:t>
                      </a:r>
                      <a:r>
                        <a:rPr lang="en-IN" sz="120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an operation that accepts an object-valued and a long-valued argument, and returns no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193906">
                <a:tc>
                  <a:txBody>
                    <a:bodyPr/>
                    <a:lstStyle/>
                    <a:p>
                      <a:pPr algn="l" fontAlgn="t"/>
                      <a:r>
                        <a:rPr lang="en-IN" sz="1200" b="1" u="none" strike="noStrike">
                          <a:solidFill>
                            <a:srgbClr val="4A6782"/>
                          </a:solidFill>
                          <a:effectLst/>
                          <a:hlinkClick r:id="rId8" tooltip="interface in java.util.function"/>
                        </a:rPr>
                        <a:t>Predicate</a:t>
                      </a:r>
                      <a:r>
                        <a:rPr lang="en-IN" sz="120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 predicate (</a:t>
                      </a:r>
                      <a:r>
                        <a:rPr lang="en-US" sz="1200" dirty="0" err="1">
                          <a:solidFill>
                            <a:srgbClr val="474747"/>
                          </a:solidFill>
                          <a:effectLst/>
                          <a:latin typeface="DejaVu Serif"/>
                        </a:rPr>
                        <a:t>boolean</a:t>
                      </a:r>
                      <a:r>
                        <a:rPr lang="en-US" sz="1200" dirty="0">
                          <a:solidFill>
                            <a:srgbClr val="474747"/>
                          </a:solidFill>
                          <a:effectLst/>
                          <a:latin typeface="DejaVu Serif"/>
                        </a:rPr>
                        <a:t>-valued function) of one argument.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193906">
                <a:tc>
                  <a:txBody>
                    <a:bodyPr/>
                    <a:lstStyle/>
                    <a:p>
                      <a:pPr algn="l" fontAlgn="t"/>
                      <a:r>
                        <a:rPr lang="en-IN" sz="1200" b="1" u="none" strike="noStrike">
                          <a:solidFill>
                            <a:srgbClr val="4A6782"/>
                          </a:solidFill>
                          <a:effectLst/>
                          <a:hlinkClick r:id="rId9" tooltip="interface in java.util.function"/>
                        </a:rPr>
                        <a:t>Supplier</a:t>
                      </a:r>
                      <a:r>
                        <a:rPr lang="en-IN" sz="120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 supplier of results.</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376786">
                <a:tc>
                  <a:txBody>
                    <a:bodyPr/>
                    <a:lstStyle/>
                    <a:p>
                      <a:pPr algn="l" fontAlgn="t"/>
                      <a:r>
                        <a:rPr lang="en-IN" sz="1200" b="1" u="none" strike="noStrike">
                          <a:solidFill>
                            <a:srgbClr val="4A6782"/>
                          </a:solidFill>
                          <a:effectLst/>
                          <a:hlinkClick r:id="rId10" tooltip="interface in java.util.function"/>
                        </a:rPr>
                        <a:t>ToDoubleBiFunction</a:t>
                      </a:r>
                      <a:r>
                        <a:rPr lang="en-IN" sz="1200">
                          <a:effectLst/>
                        </a:rPr>
                        <a:t>&lt;T,U&gt;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 function that accepts two arguments and produces a double-valued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193906">
                <a:tc>
                  <a:txBody>
                    <a:bodyPr/>
                    <a:lstStyle/>
                    <a:p>
                      <a:pPr algn="l" fontAlgn="t"/>
                      <a:r>
                        <a:rPr lang="en-IN" sz="1200" b="1" u="none" strike="noStrike">
                          <a:solidFill>
                            <a:srgbClr val="4A6782"/>
                          </a:solidFill>
                          <a:effectLst/>
                          <a:hlinkClick r:id="rId11" tooltip="interface in java.util.function"/>
                        </a:rPr>
                        <a:t>ToDoubleFunction</a:t>
                      </a:r>
                      <a:r>
                        <a:rPr lang="en-IN" sz="120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 function that produces a double-valued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193906">
                <a:tc>
                  <a:txBody>
                    <a:bodyPr/>
                    <a:lstStyle/>
                    <a:p>
                      <a:pPr algn="l" fontAlgn="t"/>
                      <a:r>
                        <a:rPr lang="en-IN" sz="1200" b="1" u="none" strike="noStrike">
                          <a:solidFill>
                            <a:srgbClr val="4A6782"/>
                          </a:solidFill>
                          <a:effectLst/>
                          <a:hlinkClick r:id="rId12" tooltip="interface in java.util.function"/>
                        </a:rPr>
                        <a:t>ToIntBiFunction</a:t>
                      </a:r>
                      <a:r>
                        <a:rPr lang="en-IN" sz="1200">
                          <a:effectLst/>
                        </a:rPr>
                        <a:t>&lt;T,U&gt;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 function that accepts two arguments and produces an </a:t>
                      </a:r>
                      <a:r>
                        <a:rPr lang="en-US" sz="1200" dirty="0" err="1">
                          <a:solidFill>
                            <a:srgbClr val="474747"/>
                          </a:solidFill>
                          <a:effectLst/>
                          <a:latin typeface="DejaVu Serif"/>
                        </a:rPr>
                        <a:t>int</a:t>
                      </a:r>
                      <a:r>
                        <a:rPr lang="en-US" sz="1200" dirty="0">
                          <a:solidFill>
                            <a:srgbClr val="474747"/>
                          </a:solidFill>
                          <a:effectLst/>
                          <a:latin typeface="DejaVu Serif"/>
                        </a:rPr>
                        <a:t>-valued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193906">
                <a:tc>
                  <a:txBody>
                    <a:bodyPr/>
                    <a:lstStyle/>
                    <a:p>
                      <a:pPr algn="l" fontAlgn="t"/>
                      <a:r>
                        <a:rPr lang="en-IN" sz="1200" b="1" u="none" strike="noStrike">
                          <a:solidFill>
                            <a:srgbClr val="4A6782"/>
                          </a:solidFill>
                          <a:effectLst/>
                          <a:hlinkClick r:id="rId13" tooltip="interface in java.util.function"/>
                        </a:rPr>
                        <a:t>ToIntFunction</a:t>
                      </a:r>
                      <a:r>
                        <a:rPr lang="en-IN" sz="120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a:solidFill>
                            <a:srgbClr val="474747"/>
                          </a:solidFill>
                          <a:effectLst/>
                          <a:latin typeface="DejaVu Serif"/>
                        </a:rPr>
                        <a:t>Represents a function that produces an int-valued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376786">
                <a:tc>
                  <a:txBody>
                    <a:bodyPr/>
                    <a:lstStyle/>
                    <a:p>
                      <a:pPr algn="l" fontAlgn="t"/>
                      <a:r>
                        <a:rPr lang="en-IN" sz="1200" b="1" u="none" strike="noStrike">
                          <a:solidFill>
                            <a:srgbClr val="4A6782"/>
                          </a:solidFill>
                          <a:effectLst/>
                          <a:hlinkClick r:id="rId14" tooltip="interface in java.util.function"/>
                        </a:rPr>
                        <a:t>ToLongBiFunction</a:t>
                      </a:r>
                      <a:r>
                        <a:rPr lang="en-IN" sz="1200">
                          <a:effectLst/>
                        </a:rPr>
                        <a:t>&lt;T,U&gt;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 function that accepts two arguments and produces a long-valued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193906">
                <a:tc>
                  <a:txBody>
                    <a:bodyPr/>
                    <a:lstStyle/>
                    <a:p>
                      <a:pPr algn="l" fontAlgn="t"/>
                      <a:r>
                        <a:rPr lang="en-IN" sz="1200" b="1" u="none" strike="noStrike">
                          <a:solidFill>
                            <a:srgbClr val="4A6782"/>
                          </a:solidFill>
                          <a:effectLst/>
                          <a:hlinkClick r:id="rId15" tooltip="interface in java.util.function"/>
                        </a:rPr>
                        <a:t>ToLongFunction</a:t>
                      </a:r>
                      <a:r>
                        <a:rPr lang="en-IN" sz="120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200" dirty="0">
                          <a:solidFill>
                            <a:srgbClr val="474747"/>
                          </a:solidFill>
                          <a:effectLst/>
                          <a:latin typeface="DejaVu Serif"/>
                        </a:rPr>
                        <a:t>Represents a function that produces a long-valued result.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376786">
                <a:tc>
                  <a:txBody>
                    <a:bodyPr/>
                    <a:lstStyle/>
                    <a:p>
                      <a:pPr algn="l" fontAlgn="t"/>
                      <a:r>
                        <a:rPr lang="en-IN" sz="1200" b="1" u="none" strike="noStrike">
                          <a:solidFill>
                            <a:srgbClr val="4A6782"/>
                          </a:solidFill>
                          <a:effectLst/>
                          <a:hlinkClick r:id="rId16" tooltip="interface in java.util.function"/>
                        </a:rPr>
                        <a:t>UnaryOperator</a:t>
                      </a:r>
                      <a:r>
                        <a:rPr lang="en-IN" sz="1200">
                          <a:effectLst/>
                        </a:rPr>
                        <a:t>&lt;T&gt;</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solidFill>
                            <a:srgbClr val="474747"/>
                          </a:solidFill>
                          <a:effectLst/>
                          <a:latin typeface="DejaVu Serif"/>
                        </a:rPr>
                        <a:t>Represents an operation on a single operand that produces a result of the same type as its operand.</a:t>
                      </a:r>
                    </a:p>
                  </a:txBody>
                  <a:tcPr marL="10024" marR="3007" marT="8019" marB="300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bl>
          </a:graphicData>
        </a:graphic>
      </p:graphicFrame>
      <p:sp>
        <p:nvSpPr>
          <p:cNvPr id="3" name="Title 2"/>
          <p:cNvSpPr>
            <a:spLocks noGrp="1"/>
          </p:cNvSpPr>
          <p:nvPr>
            <p:ph type="title"/>
          </p:nvPr>
        </p:nvSpPr>
        <p:spPr/>
        <p:txBody>
          <a:bodyPr/>
          <a:lstStyle/>
          <a:p>
            <a:r>
              <a:rPr lang="en-IN" dirty="0"/>
              <a:t>Built-in Functions </a:t>
            </a:r>
          </a:p>
        </p:txBody>
      </p:sp>
      <p:sp>
        <p:nvSpPr>
          <p:cNvPr id="4" name="Content Placeholder 3"/>
          <p:cNvSpPr>
            <a:spLocks noGrp="1"/>
          </p:cNvSpPr>
          <p:nvPr>
            <p:ph sz="quarter" idx="12"/>
          </p:nvPr>
        </p:nvSpPr>
        <p:spPr/>
        <p:txBody>
          <a:bodyPr/>
          <a:lstStyle/>
          <a:p>
            <a:pPr marL="0" indent="0">
              <a:buNone/>
            </a:pPr>
            <a:endParaRPr lang="en-IN" dirty="0"/>
          </a:p>
        </p:txBody>
      </p:sp>
    </p:spTree>
    <p:extLst>
      <p:ext uri="{BB962C8B-B14F-4D97-AF65-F5344CB8AC3E}">
        <p14:creationId xmlns:p14="http://schemas.microsoft.com/office/powerpoint/2010/main" val="1826467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Java provides a new additional package in Java 8 called </a:t>
            </a:r>
            <a:r>
              <a:rPr lang="en-US" dirty="0" err="1"/>
              <a:t>java.util.stream</a:t>
            </a:r>
            <a:r>
              <a:rPr lang="en-US" dirty="0"/>
              <a:t>. </a:t>
            </a:r>
            <a:endParaRPr lang="en-US" dirty="0" smtClean="0"/>
          </a:p>
          <a:p>
            <a:r>
              <a:rPr lang="en-US" dirty="0" smtClean="0"/>
              <a:t>This </a:t>
            </a:r>
            <a:r>
              <a:rPr lang="en-US" dirty="0"/>
              <a:t>package consists of classes, interfaces and </a:t>
            </a:r>
            <a:r>
              <a:rPr lang="en-US" dirty="0" err="1"/>
              <a:t>enum</a:t>
            </a:r>
            <a:r>
              <a:rPr lang="en-US" dirty="0"/>
              <a:t> to allows functional-style operations on the elements. </a:t>
            </a:r>
            <a:endParaRPr lang="en-US" dirty="0" smtClean="0"/>
          </a:p>
          <a:p>
            <a:r>
              <a:rPr lang="en-US" dirty="0" smtClean="0"/>
              <a:t>You </a:t>
            </a:r>
            <a:r>
              <a:rPr lang="en-US" dirty="0"/>
              <a:t>can use stream by importing </a:t>
            </a:r>
            <a:r>
              <a:rPr lang="en-US" dirty="0" err="1"/>
              <a:t>java.util.stream</a:t>
            </a:r>
            <a:r>
              <a:rPr lang="en-US" dirty="0"/>
              <a:t> package.</a:t>
            </a:r>
            <a:endParaRPr lang="en-IN" dirty="0"/>
          </a:p>
        </p:txBody>
      </p:sp>
      <p:sp>
        <p:nvSpPr>
          <p:cNvPr id="3" name="Title 2"/>
          <p:cNvSpPr>
            <a:spLocks noGrp="1"/>
          </p:cNvSpPr>
          <p:nvPr>
            <p:ph type="title"/>
          </p:nvPr>
        </p:nvSpPr>
        <p:spPr/>
        <p:txBody>
          <a:bodyPr/>
          <a:lstStyle/>
          <a:p>
            <a:r>
              <a:rPr lang="en-IN" b="0" dirty="0"/>
              <a:t>Java 8 Stream</a:t>
            </a:r>
            <a:br>
              <a:rPr lang="en-IN" b="0" dirty="0"/>
            </a:br>
            <a:endParaRPr lang="en-IN" dirty="0"/>
          </a:p>
        </p:txBody>
      </p:sp>
    </p:spTree>
    <p:extLst>
      <p:ext uri="{BB962C8B-B14F-4D97-AF65-F5344CB8AC3E}">
        <p14:creationId xmlns:p14="http://schemas.microsoft.com/office/powerpoint/2010/main" val="1171730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77500" lnSpcReduction="20000"/>
          </a:bodyPr>
          <a:lstStyle/>
          <a:p>
            <a:r>
              <a:rPr lang="en-US" dirty="0"/>
              <a:t>Stream provides following features:</a:t>
            </a:r>
          </a:p>
          <a:p>
            <a:r>
              <a:rPr lang="en-US" dirty="0"/>
              <a:t>Stream does not store elements. It simply conveys elements from a source such as a data structure, an array, or an I/O channel, through a pipeline of computational operations.</a:t>
            </a:r>
          </a:p>
          <a:p>
            <a:r>
              <a:rPr lang="en-US" dirty="0"/>
              <a:t>Stream is functional in nature. Operations performed on a stream does not modify it's source. For example, filtering a Stream obtained from a collection produces a new Stream without the filtered elements, rather than removing elements from the source collection.</a:t>
            </a:r>
          </a:p>
          <a:p>
            <a:r>
              <a:rPr lang="en-US" dirty="0"/>
              <a:t>Stream is lazy and evaluates code only when required.</a:t>
            </a:r>
          </a:p>
          <a:p>
            <a:r>
              <a:rPr lang="en-US" dirty="0"/>
              <a:t>The elements of a stream are only visited once during the life of a stream. Like an Iterator, a new stream must be generated to revisit the same elements of the source.</a:t>
            </a:r>
          </a:p>
          <a:p>
            <a:r>
              <a:rPr lang="en-US" dirty="0"/>
              <a:t>You can use stream to filter, collect, print, and convert from one data structure to other etc. In the following examples, we have apply various operations with the help of stream.</a:t>
            </a:r>
          </a:p>
        </p:txBody>
      </p:sp>
      <p:sp>
        <p:nvSpPr>
          <p:cNvPr id="3" name="Title 2"/>
          <p:cNvSpPr>
            <a:spLocks noGrp="1"/>
          </p:cNvSpPr>
          <p:nvPr>
            <p:ph type="title"/>
          </p:nvPr>
        </p:nvSpPr>
        <p:spPr/>
        <p:txBody>
          <a:bodyPr/>
          <a:lstStyle/>
          <a:p>
            <a:r>
              <a:rPr lang="en-IN" b="0" dirty="0"/>
              <a:t>Java 8 Stream</a:t>
            </a:r>
            <a:br>
              <a:rPr lang="en-IN" b="0" dirty="0"/>
            </a:br>
            <a:endParaRPr lang="en-IN" dirty="0"/>
          </a:p>
        </p:txBody>
      </p:sp>
    </p:spTree>
    <p:extLst>
      <p:ext uri="{BB962C8B-B14F-4D97-AF65-F5344CB8AC3E}">
        <p14:creationId xmlns:p14="http://schemas.microsoft.com/office/powerpoint/2010/main" val="1250629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77500" lnSpcReduction="20000"/>
          </a:bodyPr>
          <a:lstStyle/>
          <a:p>
            <a:r>
              <a:rPr lang="en-US" dirty="0"/>
              <a:t>Stream provides following features:</a:t>
            </a:r>
          </a:p>
          <a:p>
            <a:r>
              <a:rPr lang="en-US" dirty="0"/>
              <a:t>Stream does not store elements. It simply conveys elements from a source such as a data structure, an array, or an I/O channel, through a pipeline of computational operations.</a:t>
            </a:r>
          </a:p>
          <a:p>
            <a:r>
              <a:rPr lang="en-US" dirty="0"/>
              <a:t>Stream is functional in nature. Operations performed on a stream does not modify it's source. For example, filtering a Stream obtained from a collection produces a new Stream without the filtered elements, rather than removing elements from the source collection.</a:t>
            </a:r>
          </a:p>
          <a:p>
            <a:r>
              <a:rPr lang="en-US" dirty="0"/>
              <a:t>Stream is lazy and evaluates code only when required.</a:t>
            </a:r>
          </a:p>
          <a:p>
            <a:r>
              <a:rPr lang="en-US" dirty="0"/>
              <a:t>The elements of a stream are only visited once during the life of a stream. Like an Iterator, a new stream must be generated to revisit the same elements of the source.</a:t>
            </a:r>
          </a:p>
          <a:p>
            <a:r>
              <a:rPr lang="en-US" dirty="0"/>
              <a:t>You can use stream to filter, collect, print, and convert from one data structure to other etc. In the following examples, we have apply various operations with the help of stream.</a:t>
            </a:r>
          </a:p>
        </p:txBody>
      </p:sp>
      <p:sp>
        <p:nvSpPr>
          <p:cNvPr id="3" name="Title 2"/>
          <p:cNvSpPr>
            <a:spLocks noGrp="1"/>
          </p:cNvSpPr>
          <p:nvPr>
            <p:ph type="title"/>
          </p:nvPr>
        </p:nvSpPr>
        <p:spPr/>
        <p:txBody>
          <a:bodyPr anchor="t">
            <a:normAutofit fontScale="90000"/>
          </a:bodyPr>
          <a:lstStyle/>
          <a:p>
            <a:r>
              <a:rPr lang="en-IN" b="0" dirty="0" smtClean="0"/>
              <a:t/>
            </a:r>
            <a:br>
              <a:rPr lang="en-IN" b="0" dirty="0" smtClean="0"/>
            </a:br>
            <a:r>
              <a:rPr lang="en-IN" b="0" dirty="0" smtClean="0"/>
              <a:t>Java </a:t>
            </a:r>
            <a:r>
              <a:rPr lang="en-IN" b="0" dirty="0"/>
              <a:t>Stream Interface Methods</a:t>
            </a:r>
            <a:br>
              <a:rPr lang="en-IN" b="0" dirty="0"/>
            </a:br>
            <a:r>
              <a:rPr lang="en-IN" b="0" dirty="0"/>
              <a:t/>
            </a:r>
            <a:br>
              <a:rPr lang="en-IN" b="0" dirty="0"/>
            </a:br>
            <a:endParaRPr lang="en-IN" dirty="0"/>
          </a:p>
        </p:txBody>
      </p:sp>
    </p:spTree>
    <p:extLst>
      <p:ext uri="{BB962C8B-B14F-4D97-AF65-F5344CB8AC3E}">
        <p14:creationId xmlns:p14="http://schemas.microsoft.com/office/powerpoint/2010/main" val="342546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IN" dirty="0"/>
              <a:t>Lambda </a:t>
            </a:r>
            <a:r>
              <a:rPr lang="en-IN" dirty="0" smtClean="0"/>
              <a:t>expressions</a:t>
            </a:r>
            <a:endParaRPr lang="en-IN" dirty="0"/>
          </a:p>
          <a:p>
            <a:r>
              <a:rPr lang="en-IN" dirty="0"/>
              <a:t>Method </a:t>
            </a:r>
            <a:r>
              <a:rPr lang="en-IN" dirty="0" smtClean="0"/>
              <a:t>references</a:t>
            </a:r>
            <a:endParaRPr lang="en-IN" dirty="0"/>
          </a:p>
          <a:p>
            <a:r>
              <a:rPr lang="en-IN" dirty="0"/>
              <a:t>Functional </a:t>
            </a:r>
            <a:r>
              <a:rPr lang="en-IN" dirty="0" smtClean="0"/>
              <a:t>interfaces</a:t>
            </a:r>
          </a:p>
          <a:p>
            <a:r>
              <a:rPr lang="en-IN" dirty="0" smtClean="0"/>
              <a:t>Accumulators</a:t>
            </a:r>
            <a:r>
              <a:rPr lang="en-IN" sz="2000" dirty="0" smtClean="0"/>
              <a:t>(Double </a:t>
            </a:r>
            <a:r>
              <a:rPr lang="en-IN" sz="2000" dirty="0" err="1" smtClean="0"/>
              <a:t>Acc</a:t>
            </a:r>
            <a:r>
              <a:rPr lang="en-IN" sz="2000" dirty="0" smtClean="0"/>
              <a:t>, Double Adder Long </a:t>
            </a:r>
            <a:r>
              <a:rPr lang="en-IN" sz="2000" dirty="0" err="1" smtClean="0"/>
              <a:t>Acc</a:t>
            </a:r>
            <a:r>
              <a:rPr lang="en-IN" sz="2000" dirty="0" smtClean="0"/>
              <a:t>, Long Adder) </a:t>
            </a:r>
            <a:endParaRPr lang="en-IN" sz="2000" dirty="0"/>
          </a:p>
          <a:p>
            <a:r>
              <a:rPr lang="en-IN" dirty="0"/>
              <a:t>Stream </a:t>
            </a:r>
            <a:r>
              <a:rPr lang="en-IN" dirty="0" smtClean="0"/>
              <a:t>API</a:t>
            </a:r>
            <a:endParaRPr lang="en-IN" dirty="0"/>
          </a:p>
          <a:p>
            <a:r>
              <a:rPr lang="en-IN" dirty="0"/>
              <a:t>Default </a:t>
            </a:r>
            <a:r>
              <a:rPr lang="en-IN" dirty="0" smtClean="0"/>
              <a:t>methods</a:t>
            </a:r>
            <a:endParaRPr lang="en-IN" dirty="0"/>
          </a:p>
          <a:p>
            <a:r>
              <a:rPr lang="en-IN" dirty="0"/>
              <a:t>Base64 Encode </a:t>
            </a:r>
            <a:r>
              <a:rPr lang="en-IN" dirty="0" smtClean="0"/>
              <a:t>Decode</a:t>
            </a:r>
            <a:endParaRPr lang="en-IN" dirty="0"/>
          </a:p>
          <a:p>
            <a:r>
              <a:rPr lang="en-IN" dirty="0"/>
              <a:t>Static methods in interface,</a:t>
            </a:r>
          </a:p>
          <a:p>
            <a:r>
              <a:rPr lang="en-IN" dirty="0"/>
              <a:t>Optional </a:t>
            </a:r>
            <a:r>
              <a:rPr lang="en-IN" dirty="0" smtClean="0"/>
              <a:t>class</a:t>
            </a:r>
            <a:endParaRPr lang="en-IN" dirty="0"/>
          </a:p>
        </p:txBody>
      </p:sp>
      <p:sp>
        <p:nvSpPr>
          <p:cNvPr id="3" name="Title 2"/>
          <p:cNvSpPr>
            <a:spLocks noGrp="1"/>
          </p:cNvSpPr>
          <p:nvPr>
            <p:ph type="title"/>
          </p:nvPr>
        </p:nvSpPr>
        <p:spPr/>
        <p:txBody>
          <a:bodyPr/>
          <a:lstStyle/>
          <a:p>
            <a:r>
              <a:rPr lang="en-IN" dirty="0" smtClean="0"/>
              <a:t>Java 8 Goals</a:t>
            </a:r>
            <a:endParaRPr lang="en-IN" dirty="0"/>
          </a:p>
        </p:txBody>
      </p:sp>
    </p:spTree>
    <p:extLst>
      <p:ext uri="{BB962C8B-B14F-4D97-AF65-F5344CB8AC3E}">
        <p14:creationId xmlns:p14="http://schemas.microsoft.com/office/powerpoint/2010/main" val="1006435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2"/>
            <p:extLst>
              <p:ext uri="{D42A27DB-BD31-4B8C-83A1-F6EECF244321}">
                <p14:modId xmlns:p14="http://schemas.microsoft.com/office/powerpoint/2010/main" val="2270547878"/>
              </p:ext>
            </p:extLst>
          </p:nvPr>
        </p:nvGraphicFramePr>
        <p:xfrm>
          <a:off x="609597" y="1363112"/>
          <a:ext cx="8229602" cy="4886346"/>
        </p:xfrm>
        <a:graphic>
          <a:graphicData uri="http://schemas.openxmlformats.org/drawingml/2006/table">
            <a:tbl>
              <a:tblPr/>
              <a:tblGrid>
                <a:gridCol w="4114801"/>
                <a:gridCol w="4114801"/>
              </a:tblGrid>
              <a:tr h="201577">
                <a:tc>
                  <a:txBody>
                    <a:bodyPr/>
                    <a:lstStyle/>
                    <a:p>
                      <a:pPr algn="l" fontAlgn="t"/>
                      <a:r>
                        <a:rPr lang="en-IN" sz="1200">
                          <a:solidFill>
                            <a:srgbClr val="000000"/>
                          </a:solidFill>
                          <a:effectLst/>
                          <a:latin typeface="times new roman" panose="02020603050405020304" pitchFamily="18" charset="0"/>
                        </a:rPr>
                        <a:t>Methods</a:t>
                      </a:r>
                    </a:p>
                  </a:txBody>
                  <a:tcPr marL="40315" marR="40315" marT="40315" marB="40315">
                    <a:lnL w="7620" cap="flat" cmpd="sng" algn="ctr">
                      <a:solidFill>
                        <a:srgbClr val="10380F"/>
                      </a:solidFill>
                      <a:prstDash val="solid"/>
                      <a:round/>
                      <a:headEnd type="none" w="med" len="med"/>
                      <a:tailEnd type="none" w="med" len="med"/>
                    </a:lnL>
                    <a:lnR w="7620" cap="flat" cmpd="sng" algn="ctr">
                      <a:solidFill>
                        <a:srgbClr val="10380F"/>
                      </a:solidFill>
                      <a:prstDash val="solid"/>
                      <a:round/>
                      <a:headEnd type="none" w="med" len="med"/>
                      <a:tailEnd type="none" w="med" len="med"/>
                    </a:lnR>
                    <a:lnT w="7620" cap="flat" cmpd="sng" algn="ctr">
                      <a:solidFill>
                        <a:srgbClr val="10380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Description</a:t>
                      </a:r>
                    </a:p>
                  </a:txBody>
                  <a:tcPr marL="40315" marR="40315" marT="40315" marB="40315">
                    <a:lnL w="7620" cap="flat" cmpd="sng" algn="ctr">
                      <a:solidFill>
                        <a:srgbClr val="10380F"/>
                      </a:solidFill>
                      <a:prstDash val="solid"/>
                      <a:round/>
                      <a:headEnd type="none" w="med" len="med"/>
                      <a:tailEnd type="none" w="med" len="med"/>
                    </a:lnL>
                    <a:lnR w="7620" cap="flat" cmpd="sng" algn="ctr">
                      <a:solidFill>
                        <a:srgbClr val="10380F"/>
                      </a:solidFill>
                      <a:prstDash val="solid"/>
                      <a:round/>
                      <a:headEnd type="none" w="med" len="med"/>
                      <a:tailEnd type="none" w="med" len="med"/>
                    </a:lnR>
                    <a:lnT w="7620" cap="flat" cmpd="sng" algn="ctr">
                      <a:solidFill>
                        <a:srgbClr val="10380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779432">
                <a:tc>
                  <a:txBody>
                    <a:bodyPr/>
                    <a:lstStyle/>
                    <a:p>
                      <a:pPr algn="l" fontAlgn="t"/>
                      <a:r>
                        <a:rPr lang="en-US" sz="1200">
                          <a:solidFill>
                            <a:srgbClr val="000000"/>
                          </a:solidFill>
                          <a:effectLst/>
                          <a:latin typeface="verdana" panose="020B0604030504040204" pitchFamily="34" charset="0"/>
                        </a:rPr>
                        <a:t>boolean allMatch(Predicate&lt;? super T&gt; predicate)</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all elements of this stream which match the provided predicate. If the stream is empty then true is returned and the predicate is not evaluated.</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779432">
                <a:tc>
                  <a:txBody>
                    <a:bodyPr/>
                    <a:lstStyle/>
                    <a:p>
                      <a:pPr algn="l" fontAlgn="t"/>
                      <a:r>
                        <a:rPr lang="en-US" sz="1200">
                          <a:solidFill>
                            <a:srgbClr val="000000"/>
                          </a:solidFill>
                          <a:effectLst/>
                          <a:latin typeface="verdana" panose="020B0604030504040204" pitchFamily="34" charset="0"/>
                        </a:rPr>
                        <a:t>boolean anyMatch(Predicate&lt;? super T&gt; predicate)</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any element of this stream that matches the provided predicate. If the stream is empty then false is returned and the predicate is not evaluated.</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295646">
                <a:tc>
                  <a:txBody>
                    <a:bodyPr/>
                    <a:lstStyle/>
                    <a:p>
                      <a:pPr algn="l" fontAlgn="t"/>
                      <a:r>
                        <a:rPr lang="en-IN" sz="1200">
                          <a:solidFill>
                            <a:srgbClr val="000000"/>
                          </a:solidFill>
                          <a:effectLst/>
                          <a:latin typeface="verdana" panose="020B0604030504040204" pitchFamily="34" charset="0"/>
                        </a:rPr>
                        <a:t>static &lt;T&gt; Stream.Builder&lt;T&gt; builder()</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 builder for a Stream.</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505109">
                <a:tc>
                  <a:txBody>
                    <a:bodyPr/>
                    <a:lstStyle/>
                    <a:p>
                      <a:pPr algn="l" fontAlgn="t"/>
                      <a:r>
                        <a:rPr lang="en-IN" sz="1200">
                          <a:solidFill>
                            <a:srgbClr val="000000"/>
                          </a:solidFill>
                          <a:effectLst/>
                          <a:latin typeface="verdana" panose="020B0604030504040204" pitchFamily="34" charset="0"/>
                        </a:rPr>
                        <a:t>&lt;R,A&gt; R collect(Collector&lt;? super T,A,R&gt; collector)</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performs a mutable reduction operation on the elements of this stream using a Collector. A Collector encapsulates the functions used as arguments to collect(Supplier, BiConsumer, BiConsumer), allowing for reuse of collection strategies and composition of collect operations such as multiple-level grouping or partitioning.</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1263217">
                <a:tc>
                  <a:txBody>
                    <a:bodyPr/>
                    <a:lstStyle/>
                    <a:p>
                      <a:pPr algn="l" fontAlgn="t"/>
                      <a:r>
                        <a:rPr lang="pt-BR" sz="1200">
                          <a:solidFill>
                            <a:srgbClr val="000000"/>
                          </a:solidFill>
                          <a:effectLst/>
                          <a:latin typeface="verdana" panose="020B0604030504040204" pitchFamily="34" charset="0"/>
                        </a:rPr>
                        <a:t>&lt;R&gt; R collect(Supplier&lt;R&gt; supplier, BiConsumer&lt;R,? super T&gt; accumulator, BiConsumer&lt;R,R&gt; combiner)</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performs a mutable reduction operation on the elements of this stream. A mutable reduction is one in which the reduced value is a mutable result container, such as an </a:t>
                      </a:r>
                      <a:r>
                        <a:rPr lang="en-US" sz="1200" dirty="0" err="1">
                          <a:solidFill>
                            <a:srgbClr val="000000"/>
                          </a:solidFill>
                          <a:effectLst/>
                          <a:latin typeface="verdana" panose="020B0604030504040204" pitchFamily="34" charset="0"/>
                        </a:rPr>
                        <a:t>ArrayList</a:t>
                      </a:r>
                      <a:r>
                        <a:rPr lang="en-US" sz="1200" dirty="0">
                          <a:solidFill>
                            <a:srgbClr val="000000"/>
                          </a:solidFill>
                          <a:effectLst/>
                          <a:latin typeface="verdana" panose="020B0604030504040204" pitchFamily="34" charset="0"/>
                        </a:rPr>
                        <a:t>, and elements are incorporated by updating the state of the result rather than by replacing the result.</a:t>
                      </a:r>
                    </a:p>
                  </a:txBody>
                  <a:tcPr marL="26877" marR="26877" marT="26877" marB="2687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
        <p:nvSpPr>
          <p:cNvPr id="3" name="Title 2"/>
          <p:cNvSpPr>
            <a:spLocks noGrp="1"/>
          </p:cNvSpPr>
          <p:nvPr>
            <p:ph type="title"/>
          </p:nvPr>
        </p:nvSpPr>
        <p:spPr/>
        <p:txBody>
          <a:bodyPr/>
          <a:lstStyle/>
          <a:p>
            <a:r>
              <a:rPr lang="en-IN" dirty="0" smtClean="0"/>
              <a:t>Java Stream</a:t>
            </a:r>
            <a:endParaRPr lang="en-IN" dirty="0"/>
          </a:p>
        </p:txBody>
      </p:sp>
    </p:spTree>
    <p:extLst>
      <p:ext uri="{BB962C8B-B14F-4D97-AF65-F5344CB8AC3E}">
        <p14:creationId xmlns:p14="http://schemas.microsoft.com/office/powerpoint/2010/main" val="963309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Java Stream</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2006917"/>
              </p:ext>
            </p:extLst>
          </p:nvPr>
        </p:nvGraphicFramePr>
        <p:xfrm>
          <a:off x="533400" y="1295400"/>
          <a:ext cx="8301966" cy="4800599"/>
        </p:xfrm>
        <a:graphic>
          <a:graphicData uri="http://schemas.openxmlformats.org/drawingml/2006/table">
            <a:tbl>
              <a:tblPr/>
              <a:tblGrid>
                <a:gridCol w="4150983"/>
                <a:gridCol w="4150983"/>
              </a:tblGrid>
              <a:tr h="1609367">
                <a:tc>
                  <a:txBody>
                    <a:bodyPr/>
                    <a:lstStyle/>
                    <a:p>
                      <a:pPr algn="l" fontAlgn="t"/>
                      <a:r>
                        <a:rPr lang="en-IN" sz="1200">
                          <a:solidFill>
                            <a:srgbClr val="000000"/>
                          </a:solidFill>
                          <a:effectLst/>
                          <a:latin typeface="verdana" panose="020B0604030504040204" pitchFamily="34" charset="0"/>
                        </a:rPr>
                        <a:t>static &lt;T&gt; Stream&lt;T&gt; concat(Stream&lt;? extends T&gt; a, Stream&lt;? extends T&gt; b)</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creates a lazily concatenated stream whose elements are all the elements of the first stream followed by all the elements of the second stream. The resulting stream is ordered if both of the input streams are ordered, and parallel if either of the input streams is parallel. When the resulting stream is closed, the close handlers for both input streams are invoked.</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433918">
                <a:tc>
                  <a:txBody>
                    <a:bodyPr/>
                    <a:lstStyle/>
                    <a:p>
                      <a:pPr algn="l" fontAlgn="t"/>
                      <a:r>
                        <a:rPr lang="en-IN" sz="1200">
                          <a:solidFill>
                            <a:srgbClr val="000000"/>
                          </a:solidFill>
                          <a:effectLst/>
                          <a:latin typeface="verdana" panose="020B0604030504040204" pitchFamily="34" charset="0"/>
                        </a:rPr>
                        <a:t>long count()</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the count of elements in this stream. This is a special case of a reduction.</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629826">
                <a:tc>
                  <a:txBody>
                    <a:bodyPr/>
                    <a:lstStyle/>
                    <a:p>
                      <a:pPr algn="l" fontAlgn="t"/>
                      <a:r>
                        <a:rPr lang="en-IN" sz="1200">
                          <a:solidFill>
                            <a:srgbClr val="000000"/>
                          </a:solidFill>
                          <a:effectLst/>
                          <a:latin typeface="verdana" panose="020B0604030504040204" pitchFamily="34" charset="0"/>
                        </a:rPr>
                        <a:t>Stream&lt;T&gt; distinct()</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 stream consisting of the distinct elements (according to Object.equals(Object)) of this stream.</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238010">
                <a:tc>
                  <a:txBody>
                    <a:bodyPr/>
                    <a:lstStyle/>
                    <a:p>
                      <a:pPr algn="l" fontAlgn="t"/>
                      <a:r>
                        <a:rPr lang="en-IN" sz="1200">
                          <a:solidFill>
                            <a:srgbClr val="000000"/>
                          </a:solidFill>
                          <a:effectLst/>
                          <a:latin typeface="verdana" panose="020B0604030504040204" pitchFamily="34" charset="0"/>
                        </a:rPr>
                        <a:t>static &lt;T&gt; Stream&lt;T&gt; empty()</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an empty sequential Stream.</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433918">
                <a:tc>
                  <a:txBody>
                    <a:bodyPr/>
                    <a:lstStyle/>
                    <a:p>
                      <a:pPr algn="l" fontAlgn="t"/>
                      <a:r>
                        <a:rPr lang="en-IN" sz="1200">
                          <a:solidFill>
                            <a:srgbClr val="000000"/>
                          </a:solidFill>
                          <a:effectLst/>
                          <a:latin typeface="verdana" panose="020B0604030504040204" pitchFamily="34" charset="0"/>
                        </a:rPr>
                        <a:t>Stream&lt;T&gt; filter(Predicate&lt;? super T&gt; predicate)</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 stream consisting of the elements of this stream that match the given predicate.</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629826">
                <a:tc>
                  <a:txBody>
                    <a:bodyPr/>
                    <a:lstStyle/>
                    <a:p>
                      <a:pPr algn="l" fontAlgn="t"/>
                      <a:r>
                        <a:rPr lang="en-IN" sz="1200">
                          <a:solidFill>
                            <a:srgbClr val="000000"/>
                          </a:solidFill>
                          <a:effectLst/>
                          <a:latin typeface="verdana" panose="020B0604030504040204" pitchFamily="34" charset="0"/>
                        </a:rPr>
                        <a:t>Optional&lt;T&gt; findAny()</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an Optional describing some element of the stream, or an empty Optional if the stream is empty.</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825734">
                <a:tc>
                  <a:txBody>
                    <a:bodyPr/>
                    <a:lstStyle/>
                    <a:p>
                      <a:pPr algn="l" fontAlgn="t"/>
                      <a:r>
                        <a:rPr lang="en-IN" sz="1200">
                          <a:solidFill>
                            <a:srgbClr val="000000"/>
                          </a:solidFill>
                          <a:effectLst/>
                          <a:latin typeface="verdana" panose="020B0604030504040204" pitchFamily="34" charset="0"/>
                        </a:rPr>
                        <a:t>Optional&lt;T&gt; findFirst()</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returns an Optional describing the first element of this stream, or an empty Optional if the stream is empty. If the stream has no encounter order, then any element may be returned.</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811222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Java Stream</a:t>
            </a:r>
            <a:endParaRPr lang="en-IN" dirty="0"/>
          </a:p>
        </p:txBody>
      </p:sp>
      <p:graphicFrame>
        <p:nvGraphicFramePr>
          <p:cNvPr id="2" name="Table 1"/>
          <p:cNvGraphicFramePr>
            <a:graphicFrameLocks noGrp="1"/>
          </p:cNvGraphicFramePr>
          <p:nvPr/>
        </p:nvGraphicFramePr>
        <p:xfrm>
          <a:off x="457200" y="1381125"/>
          <a:ext cx="8301966" cy="1319462"/>
        </p:xfrm>
        <a:graphic>
          <a:graphicData uri="http://schemas.openxmlformats.org/drawingml/2006/table">
            <a:tbl>
              <a:tblPr/>
              <a:tblGrid>
                <a:gridCol w="4150983"/>
                <a:gridCol w="4150983"/>
              </a:tblGrid>
              <a:tr h="1100477">
                <a:tc>
                  <a:txBody>
                    <a:bodyPr/>
                    <a:lstStyle/>
                    <a:p>
                      <a:pPr algn="l" fontAlgn="t"/>
                      <a:r>
                        <a:rPr lang="en-US" sz="1200" dirty="0">
                          <a:solidFill>
                            <a:srgbClr val="000000"/>
                          </a:solidFill>
                          <a:effectLst/>
                          <a:latin typeface="verdana" panose="020B0604030504040204" pitchFamily="34" charset="0"/>
                        </a:rPr>
                        <a:t>&lt;R&gt; Stream&lt;R&gt; </a:t>
                      </a:r>
                      <a:r>
                        <a:rPr lang="en-US" sz="1200" dirty="0" err="1">
                          <a:solidFill>
                            <a:srgbClr val="000000"/>
                          </a:solidFill>
                          <a:effectLst/>
                          <a:latin typeface="verdana" panose="020B0604030504040204" pitchFamily="34" charset="0"/>
                        </a:rPr>
                        <a:t>flatMap</a:t>
                      </a:r>
                      <a:r>
                        <a:rPr lang="en-US" sz="1200" dirty="0">
                          <a:solidFill>
                            <a:srgbClr val="000000"/>
                          </a:solidFill>
                          <a:effectLst/>
                          <a:latin typeface="verdana" panose="020B0604030504040204" pitchFamily="34" charset="0"/>
                        </a:rPr>
                        <a:t>(Function&lt;? super T,? extends Stream&lt;? extends R&gt;&gt; mapper)</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returns a stream consisting of the results of replacing each element of this stream with the contents of a mapped stream produced by applying the provided mapping function to each element. Each mapped stream is closed after its contents have been placed into this stream. (If a mapped stream is null an empty stream is used, instead.)</a:t>
                      </a:r>
                    </a:p>
                  </a:txBody>
                  <a:tcPr marL="19651" marR="19651" marT="19651" marB="196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149971658"/>
              </p:ext>
            </p:extLst>
          </p:nvPr>
        </p:nvGraphicFramePr>
        <p:xfrm>
          <a:off x="461031" y="2895600"/>
          <a:ext cx="8298134" cy="2641744"/>
        </p:xfrm>
        <a:graphic>
          <a:graphicData uri="http://schemas.openxmlformats.org/drawingml/2006/table">
            <a:tbl>
              <a:tblPr/>
              <a:tblGrid>
                <a:gridCol w="4149067"/>
                <a:gridCol w="4149067"/>
              </a:tblGrid>
              <a:tr h="1139946">
                <a:tc>
                  <a:txBody>
                    <a:bodyPr/>
                    <a:lstStyle/>
                    <a:p>
                      <a:pPr algn="l" fontAlgn="t"/>
                      <a:r>
                        <a:rPr lang="en-IN" sz="1200" dirty="0" err="1">
                          <a:solidFill>
                            <a:srgbClr val="000000"/>
                          </a:solidFill>
                          <a:effectLst/>
                          <a:latin typeface="verdana" panose="020B0604030504040204" pitchFamily="34" charset="0"/>
                        </a:rPr>
                        <a:t>DoubleStream</a:t>
                      </a:r>
                      <a:r>
                        <a:rPr lang="en-IN" sz="1200" dirty="0">
                          <a:solidFill>
                            <a:srgbClr val="000000"/>
                          </a:solidFill>
                          <a:effectLst/>
                          <a:latin typeface="verdana" panose="020B0604030504040204" pitchFamily="34" charset="0"/>
                        </a:rPr>
                        <a:t> </a:t>
                      </a:r>
                      <a:r>
                        <a:rPr lang="en-IN" sz="1200" dirty="0" err="1">
                          <a:solidFill>
                            <a:srgbClr val="000000"/>
                          </a:solidFill>
                          <a:effectLst/>
                          <a:latin typeface="verdana" panose="020B0604030504040204" pitchFamily="34" charset="0"/>
                        </a:rPr>
                        <a:t>flatMapToDouble</a:t>
                      </a:r>
                      <a:r>
                        <a:rPr lang="en-IN" sz="1200" dirty="0">
                          <a:solidFill>
                            <a:srgbClr val="000000"/>
                          </a:solidFill>
                          <a:effectLst/>
                          <a:latin typeface="verdana" panose="020B0604030504040204" pitchFamily="34" charset="0"/>
                        </a:rPr>
                        <a:t>(Function&lt;? super T,? extends </a:t>
                      </a:r>
                      <a:r>
                        <a:rPr lang="en-IN" sz="1200" dirty="0" err="1">
                          <a:solidFill>
                            <a:srgbClr val="000000"/>
                          </a:solidFill>
                          <a:effectLst/>
                          <a:latin typeface="verdana" panose="020B0604030504040204" pitchFamily="34" charset="0"/>
                        </a:rPr>
                        <a:t>DoubleStream</a:t>
                      </a:r>
                      <a:r>
                        <a:rPr lang="en-IN" sz="1200" dirty="0">
                          <a:solidFill>
                            <a:srgbClr val="000000"/>
                          </a:solidFill>
                          <a:effectLst/>
                          <a:latin typeface="verdana" panose="020B0604030504040204" pitchFamily="34" charset="0"/>
                        </a:rPr>
                        <a:t>&gt; mapper)</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 DoubleStream consisting of the results of replacing each element of this stream with the contents of a mapped stream produced by applying the provided mapping function to each element. Each mapped stream is closed after its contents have placed been into this stream. (If a mapped stream is null an empty stream is used, instead.)</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1139946">
                <a:tc>
                  <a:txBody>
                    <a:bodyPr/>
                    <a:lstStyle/>
                    <a:p>
                      <a:pPr algn="l" fontAlgn="t"/>
                      <a:r>
                        <a:rPr lang="en-US" sz="1200">
                          <a:solidFill>
                            <a:srgbClr val="000000"/>
                          </a:solidFill>
                          <a:effectLst/>
                          <a:latin typeface="verdana" panose="020B0604030504040204" pitchFamily="34" charset="0"/>
                        </a:rPr>
                        <a:t>IntStream flatMapToInt(Function&lt;? super T,? extends IntStream&gt; mapper)</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returns an </a:t>
                      </a:r>
                      <a:r>
                        <a:rPr lang="en-US" sz="1200" dirty="0" err="1">
                          <a:solidFill>
                            <a:srgbClr val="000000"/>
                          </a:solidFill>
                          <a:effectLst/>
                          <a:latin typeface="verdana" panose="020B0604030504040204" pitchFamily="34" charset="0"/>
                        </a:rPr>
                        <a:t>IntStream</a:t>
                      </a:r>
                      <a:r>
                        <a:rPr lang="en-US" sz="1200" dirty="0">
                          <a:solidFill>
                            <a:srgbClr val="000000"/>
                          </a:solidFill>
                          <a:effectLst/>
                          <a:latin typeface="verdana" panose="020B0604030504040204" pitchFamily="34" charset="0"/>
                        </a:rPr>
                        <a:t> consisting of the results of replacing each element of this stream with the contents of a mapped stream produced by applying the provided mapping function to each element. Each mapped stream is closed after its contents have been placed into this stream. (If a mapped stream is null an empty stream is used, instead.)</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00105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Java Stream</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487526698"/>
              </p:ext>
            </p:extLst>
          </p:nvPr>
        </p:nvGraphicFramePr>
        <p:xfrm>
          <a:off x="488352" y="1309882"/>
          <a:ext cx="8454364" cy="5548118"/>
        </p:xfrm>
        <a:graphic>
          <a:graphicData uri="http://schemas.openxmlformats.org/drawingml/2006/table">
            <a:tbl>
              <a:tblPr/>
              <a:tblGrid>
                <a:gridCol w="4227182"/>
                <a:gridCol w="4227182"/>
              </a:tblGrid>
              <a:tr h="1139946">
                <a:tc>
                  <a:txBody>
                    <a:bodyPr/>
                    <a:lstStyle/>
                    <a:p>
                      <a:pPr algn="l" fontAlgn="t"/>
                      <a:r>
                        <a:rPr lang="en-IN" sz="1200">
                          <a:solidFill>
                            <a:srgbClr val="000000"/>
                          </a:solidFill>
                          <a:effectLst/>
                          <a:latin typeface="verdana" panose="020B0604030504040204" pitchFamily="34" charset="0"/>
                        </a:rPr>
                        <a:t>DoubleStream flatMapToDouble(Function&lt;? super T,? extends DoubleStream&gt; mapper)</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 DoubleStream consisting of the results of replacing each element of this stream with the contents of a mapped stream produced by applying the provided mapping function to each element. Each mapped stream is closed after its contents have placed been into this stream. (If a mapped stream is null an empty stream is used, instead.)</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1139946">
                <a:tc>
                  <a:txBody>
                    <a:bodyPr/>
                    <a:lstStyle/>
                    <a:p>
                      <a:pPr algn="l" fontAlgn="t"/>
                      <a:r>
                        <a:rPr lang="en-US" sz="1200">
                          <a:solidFill>
                            <a:srgbClr val="000000"/>
                          </a:solidFill>
                          <a:effectLst/>
                          <a:latin typeface="verdana" panose="020B0604030504040204" pitchFamily="34" charset="0"/>
                        </a:rPr>
                        <a:t>IntStream flatMapToInt(Function&lt;? super T,? extends IntStream&gt; mapper)</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an IntStream consisting of the results of replacing each element of this stream with the contents of a mapped stream produced by applying the provided mapping function to each element. Each mapped stream is closed after its contents have been placed into this stream. (If a mapped stream is null an empty stream is used, instead.)</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139946">
                <a:tc>
                  <a:txBody>
                    <a:bodyPr/>
                    <a:lstStyle/>
                    <a:p>
                      <a:pPr algn="l" fontAlgn="t"/>
                      <a:r>
                        <a:rPr lang="en-US" sz="1200">
                          <a:solidFill>
                            <a:srgbClr val="000000"/>
                          </a:solidFill>
                          <a:effectLst/>
                          <a:latin typeface="verdana" panose="020B0604030504040204" pitchFamily="34" charset="0"/>
                        </a:rPr>
                        <a:t>LongStream flatMapToLong(Function&lt;? super T,? extends LongStream&gt; mapper)</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 LongStream consisting of the results of replacing each element of this stream with the contents of a mapped stream produced by applying the provided mapping function to each element. Each mapped stream is closed after its contents have been placed into this stream. (If a mapped stream is null an empty stream is used, instead.)</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223918">
                <a:tc>
                  <a:txBody>
                    <a:bodyPr/>
                    <a:lstStyle/>
                    <a:p>
                      <a:pPr algn="l" fontAlgn="t"/>
                      <a:r>
                        <a:rPr lang="en-US" sz="1200">
                          <a:solidFill>
                            <a:srgbClr val="000000"/>
                          </a:solidFill>
                          <a:effectLst/>
                          <a:latin typeface="verdana" panose="020B0604030504040204" pitchFamily="34" charset="0"/>
                        </a:rPr>
                        <a:t>void forEach(Consumer&lt;? super T&gt; action)</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performs an action for each element of this stream.</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498726">
                <a:tc>
                  <a:txBody>
                    <a:bodyPr/>
                    <a:lstStyle/>
                    <a:p>
                      <a:pPr algn="l" fontAlgn="t"/>
                      <a:r>
                        <a:rPr lang="en-US" sz="1200">
                          <a:solidFill>
                            <a:srgbClr val="000000"/>
                          </a:solidFill>
                          <a:effectLst/>
                          <a:latin typeface="verdana" panose="020B0604030504040204" pitchFamily="34" charset="0"/>
                        </a:rPr>
                        <a:t>void forEachOrdered(Consumer&lt;? super T&gt; action)</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performs an action for each element of this stream, in the encounter order of the stream if the stream has a defined encounter order.</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681932">
                <a:tc>
                  <a:txBody>
                    <a:bodyPr/>
                    <a:lstStyle/>
                    <a:p>
                      <a:pPr algn="l" fontAlgn="t"/>
                      <a:r>
                        <a:rPr lang="en-IN" sz="1200">
                          <a:solidFill>
                            <a:srgbClr val="000000"/>
                          </a:solidFill>
                          <a:effectLst/>
                          <a:latin typeface="verdana" panose="020B0604030504040204" pitchFamily="34" charset="0"/>
                        </a:rPr>
                        <a:t>static &lt;T&gt; Stream&lt;T&gt; generate(Supplier&lt;T&gt; s)</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returns an infinite sequential unordered stream where each element is generated by the provided Supplier. This is suitable for generating constant streams, streams of random elements, etc.</a:t>
                      </a:r>
                    </a:p>
                  </a:txBody>
                  <a:tcPr marL="20356" marR="20356" marT="20356" marB="2035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21360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Java Stream</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25259457"/>
              </p:ext>
            </p:extLst>
          </p:nvPr>
        </p:nvGraphicFramePr>
        <p:xfrm>
          <a:off x="461034" y="1204412"/>
          <a:ext cx="8530566" cy="5356601"/>
        </p:xfrm>
        <a:graphic>
          <a:graphicData uri="http://schemas.openxmlformats.org/drawingml/2006/table">
            <a:tbl>
              <a:tblPr/>
              <a:tblGrid>
                <a:gridCol w="4265283"/>
                <a:gridCol w="4265283"/>
              </a:tblGrid>
              <a:tr h="953857">
                <a:tc>
                  <a:txBody>
                    <a:bodyPr/>
                    <a:lstStyle/>
                    <a:p>
                      <a:pPr algn="l" fontAlgn="t"/>
                      <a:r>
                        <a:rPr lang="en-IN" sz="1200">
                          <a:solidFill>
                            <a:srgbClr val="000000"/>
                          </a:solidFill>
                          <a:effectLst/>
                          <a:latin typeface="verdana" panose="020B0604030504040204" pitchFamily="34" charset="0"/>
                        </a:rPr>
                        <a:t>static &lt;T&gt; Stream&lt;T&gt; iterate(T seed,UnaryOperator&lt;T&gt; f)</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an infinite sequential ordered Stream produced by iterative application of a function f to an initial element seed, producing a Stream consisting of seed, f(seed), f(f(seed)), etc.</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569467">
                <a:tc>
                  <a:txBody>
                    <a:bodyPr/>
                    <a:lstStyle/>
                    <a:p>
                      <a:pPr algn="l" fontAlgn="t"/>
                      <a:r>
                        <a:rPr lang="en-IN" sz="1200">
                          <a:solidFill>
                            <a:srgbClr val="000000"/>
                          </a:solidFill>
                          <a:effectLst/>
                          <a:latin typeface="verdana" panose="020B0604030504040204" pitchFamily="34" charset="0"/>
                        </a:rPr>
                        <a:t>Stream&lt;T&gt; limit(long maxSize)</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 stream consisting of the elements of this stream, truncated to be no longer than maxSize in length.</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69467">
                <a:tc>
                  <a:txBody>
                    <a:bodyPr/>
                    <a:lstStyle/>
                    <a:p>
                      <a:pPr algn="l" fontAlgn="t"/>
                      <a:r>
                        <a:rPr lang="en-US" sz="1200">
                          <a:solidFill>
                            <a:srgbClr val="000000"/>
                          </a:solidFill>
                          <a:effectLst/>
                          <a:latin typeface="verdana" panose="020B0604030504040204" pitchFamily="34" charset="0"/>
                        </a:rPr>
                        <a:t>&lt;R&gt; Stream&lt;R&gt; map(Function&lt;? super T,? extends R&gt; mapper)</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 stream consisting of the results of applying the given function to the elements of this stream.</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569467">
                <a:tc>
                  <a:txBody>
                    <a:bodyPr/>
                    <a:lstStyle/>
                    <a:p>
                      <a:pPr algn="l" fontAlgn="t"/>
                      <a:r>
                        <a:rPr lang="en-IN" sz="1200">
                          <a:solidFill>
                            <a:srgbClr val="000000"/>
                          </a:solidFill>
                          <a:effectLst/>
                          <a:latin typeface="verdana" panose="020B0604030504040204" pitchFamily="34" charset="0"/>
                        </a:rPr>
                        <a:t>DoubleStream mapToDouble(ToDoubleFunction&lt;? super T&gt; mapper)</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 DoubleStream consisting of the results of applying the given function to the elements of this stream.</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69467">
                <a:tc>
                  <a:txBody>
                    <a:bodyPr/>
                    <a:lstStyle/>
                    <a:p>
                      <a:pPr algn="l" fontAlgn="t"/>
                      <a:r>
                        <a:rPr lang="en-IN" sz="1200">
                          <a:solidFill>
                            <a:srgbClr val="000000"/>
                          </a:solidFill>
                          <a:effectLst/>
                          <a:latin typeface="verdana" panose="020B0604030504040204" pitchFamily="34" charset="0"/>
                        </a:rPr>
                        <a:t>IntStream mapToInt(ToIntFunction&lt;? super T&gt; mapper)</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an IntStream consisting of the results of applying the given function to the elements of this stream.</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569467">
                <a:tc>
                  <a:txBody>
                    <a:bodyPr/>
                    <a:lstStyle/>
                    <a:p>
                      <a:pPr algn="l" fontAlgn="t"/>
                      <a:r>
                        <a:rPr lang="en-IN" sz="1200">
                          <a:solidFill>
                            <a:srgbClr val="000000"/>
                          </a:solidFill>
                          <a:effectLst/>
                          <a:latin typeface="verdana" panose="020B0604030504040204" pitchFamily="34" charset="0"/>
                        </a:rPr>
                        <a:t>LongStream mapToLong(ToLongFunction&lt;? super T&gt; mapper)</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 LongStream consisting of the results of applying the given function to the elements of this stream.</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697597">
                <a:tc>
                  <a:txBody>
                    <a:bodyPr/>
                    <a:lstStyle/>
                    <a:p>
                      <a:pPr algn="l" fontAlgn="t"/>
                      <a:r>
                        <a:rPr lang="fr-FR" sz="1200">
                          <a:solidFill>
                            <a:srgbClr val="000000"/>
                          </a:solidFill>
                          <a:effectLst/>
                          <a:latin typeface="verdana" panose="020B0604030504040204" pitchFamily="34" charset="0"/>
                        </a:rPr>
                        <a:t>Optional&lt;T&gt; max(Comparator&lt;? super T&gt; comparator)</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the maximum element of this stream according to the provided Comparator. This is a special case of a reduction.</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697597">
                <a:tc>
                  <a:txBody>
                    <a:bodyPr/>
                    <a:lstStyle/>
                    <a:p>
                      <a:pPr algn="l" fontAlgn="t"/>
                      <a:r>
                        <a:rPr lang="fr-FR" sz="1200">
                          <a:solidFill>
                            <a:srgbClr val="000000"/>
                          </a:solidFill>
                          <a:effectLst/>
                          <a:latin typeface="verdana" panose="020B0604030504040204" pitchFamily="34" charset="0"/>
                        </a:rPr>
                        <a:t>Optional&lt;T&gt; min(Comparator&lt;? super T&gt; comparator)</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returns the minimum element of this stream according to the provided Comparator. This is a special case of a reduction.</a:t>
                      </a:r>
                    </a:p>
                  </a:txBody>
                  <a:tcPr marL="26435" marR="26435" marT="26435" marB="264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89337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Java Stream</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96647932"/>
              </p:ext>
            </p:extLst>
          </p:nvPr>
        </p:nvGraphicFramePr>
        <p:xfrm>
          <a:off x="461033" y="1364780"/>
          <a:ext cx="8454366" cy="5410866"/>
        </p:xfrm>
        <a:graphic>
          <a:graphicData uri="http://schemas.openxmlformats.org/drawingml/2006/table">
            <a:tbl>
              <a:tblPr/>
              <a:tblGrid>
                <a:gridCol w="4227183"/>
                <a:gridCol w="4227183"/>
              </a:tblGrid>
              <a:tr h="682478">
                <a:tc>
                  <a:txBody>
                    <a:bodyPr/>
                    <a:lstStyle/>
                    <a:p>
                      <a:pPr algn="l" fontAlgn="t"/>
                      <a:r>
                        <a:rPr lang="en-US" sz="1200">
                          <a:solidFill>
                            <a:srgbClr val="000000"/>
                          </a:solidFill>
                          <a:effectLst/>
                          <a:latin typeface="verdana" panose="020B0604030504040204" pitchFamily="34" charset="0"/>
                        </a:rPr>
                        <a:t>boolean noneMatch(Predicate&lt;? super T&gt; predicate)</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elements of this stream match the provided predicate. If the stream is empty then true is returned and the predicate is not evaluated.</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64773">
                <a:tc>
                  <a:txBody>
                    <a:bodyPr/>
                    <a:lstStyle/>
                    <a:p>
                      <a:pPr algn="l" fontAlgn="t"/>
                      <a:r>
                        <a:rPr lang="en-US" sz="1200">
                          <a:solidFill>
                            <a:srgbClr val="000000"/>
                          </a:solidFill>
                          <a:effectLst/>
                          <a:latin typeface="verdana" panose="020B0604030504040204" pitchFamily="34" charset="0"/>
                        </a:rPr>
                        <a:t>@SafeVarargs static &lt;T&gt; Stream&lt;T&gt; of(T... values)</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 sequential ordered stream whose elements are the specified values.</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258871">
                <a:tc>
                  <a:txBody>
                    <a:bodyPr/>
                    <a:lstStyle/>
                    <a:p>
                      <a:pPr algn="l" fontAlgn="t"/>
                      <a:r>
                        <a:rPr lang="en-IN" sz="1200">
                          <a:solidFill>
                            <a:srgbClr val="000000"/>
                          </a:solidFill>
                          <a:effectLst/>
                          <a:latin typeface="verdana" panose="020B0604030504040204" pitchFamily="34" charset="0"/>
                        </a:rPr>
                        <a:t>static &lt;T&gt; Stream&lt;T&gt; of(T t)</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 sequential Stream containing a single element.</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788380">
                <a:tc>
                  <a:txBody>
                    <a:bodyPr/>
                    <a:lstStyle/>
                    <a:p>
                      <a:pPr algn="l" fontAlgn="t"/>
                      <a:r>
                        <a:rPr lang="en-IN" sz="1200">
                          <a:solidFill>
                            <a:srgbClr val="000000"/>
                          </a:solidFill>
                          <a:effectLst/>
                          <a:latin typeface="verdana" panose="020B0604030504040204" pitchFamily="34" charset="0"/>
                        </a:rPr>
                        <a:t>Stream&lt;T&gt; peek(Consumer&lt;? super T&gt; action)</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 stream consisting of the elements of this stream, additionally performing the provided action on each element as elements are consumed from the resulting stream.</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682478">
                <a:tc>
                  <a:txBody>
                    <a:bodyPr/>
                    <a:lstStyle/>
                    <a:p>
                      <a:pPr algn="l" fontAlgn="t"/>
                      <a:r>
                        <a:rPr lang="en-IN" sz="1200">
                          <a:solidFill>
                            <a:srgbClr val="000000"/>
                          </a:solidFill>
                          <a:effectLst/>
                          <a:latin typeface="verdana" panose="020B0604030504040204" pitchFamily="34" charset="0"/>
                        </a:rPr>
                        <a:t>Optional&lt;T&gt; reduce(BinaryOperator&lt;T&gt; accumulator)</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performs a reduction on the elements of this stream, using an associative accumulation function, and returns an Optional describing the reduced value, if any.</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682478">
                <a:tc>
                  <a:txBody>
                    <a:bodyPr/>
                    <a:lstStyle/>
                    <a:p>
                      <a:pPr algn="l" fontAlgn="t"/>
                      <a:r>
                        <a:rPr lang="en-US" sz="1200">
                          <a:solidFill>
                            <a:srgbClr val="000000"/>
                          </a:solidFill>
                          <a:effectLst/>
                          <a:latin typeface="verdana" panose="020B0604030504040204" pitchFamily="34" charset="0"/>
                        </a:rPr>
                        <a:t>T reduce(T identity, BinaryOperator&lt;T&gt; accumulator)</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performs a reduction on the elements of this stream, using the provided identity value and an associative accumulation function, and returns the reduced value.</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76576">
                <a:tc>
                  <a:txBody>
                    <a:bodyPr/>
                    <a:lstStyle/>
                    <a:p>
                      <a:pPr algn="l" fontAlgn="t"/>
                      <a:r>
                        <a:rPr lang="es-ES" sz="1200">
                          <a:solidFill>
                            <a:srgbClr val="000000"/>
                          </a:solidFill>
                          <a:effectLst/>
                          <a:latin typeface="verdana" panose="020B0604030504040204" pitchFamily="34" charset="0"/>
                        </a:rPr>
                        <a:t>&lt;U&gt; U reduce(U identity, BiFunction&lt;U,? super T,U&gt; accumulator, BinaryOperator&lt;U&gt; combiner)</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performs a reduction on the elements of this stream, using the provided identity, accumulation and combining functions.</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788380">
                <a:tc>
                  <a:txBody>
                    <a:bodyPr/>
                    <a:lstStyle/>
                    <a:p>
                      <a:pPr algn="l" fontAlgn="t"/>
                      <a:r>
                        <a:rPr lang="en-IN" sz="1200">
                          <a:solidFill>
                            <a:srgbClr val="000000"/>
                          </a:solidFill>
                          <a:effectLst/>
                          <a:latin typeface="verdana" panose="020B0604030504040204" pitchFamily="34" charset="0"/>
                        </a:rPr>
                        <a:t>Stream&lt;T&gt; skip(long n)</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returns a stream consisting of the remaining elements of this stream after discarding the first n elements of the stream. If this stream contains fewer than n elements then an empty stream will be returned.</a:t>
                      </a:r>
                    </a:p>
                  </a:txBody>
                  <a:tcPr marL="23534" marR="23534" marT="23534" marB="235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41014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Java Stream</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72043945"/>
              </p:ext>
            </p:extLst>
          </p:nvPr>
        </p:nvGraphicFramePr>
        <p:xfrm>
          <a:off x="461033" y="1381125"/>
          <a:ext cx="8378166" cy="4824413"/>
        </p:xfrm>
        <a:graphic>
          <a:graphicData uri="http://schemas.openxmlformats.org/drawingml/2006/table">
            <a:tbl>
              <a:tblPr/>
              <a:tblGrid>
                <a:gridCol w="4189083"/>
                <a:gridCol w="4189083"/>
              </a:tblGrid>
              <a:tr h="1713343">
                <a:tc>
                  <a:txBody>
                    <a:bodyPr/>
                    <a:lstStyle/>
                    <a:p>
                      <a:pPr algn="l" fontAlgn="t"/>
                      <a:r>
                        <a:rPr lang="en-IN" sz="1300">
                          <a:solidFill>
                            <a:srgbClr val="000000"/>
                          </a:solidFill>
                          <a:effectLst/>
                          <a:latin typeface="verdana" panose="020B0604030504040204" pitchFamily="34" charset="0"/>
                        </a:rPr>
                        <a:t>Stream&lt;T&gt; sorted()</a:t>
                      </a:r>
                    </a:p>
                  </a:txBody>
                  <a:tcPr marL="45088" marR="45088" marT="45088" marB="450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effectLst/>
                          <a:latin typeface="verdana" panose="020B0604030504040204" pitchFamily="34" charset="0"/>
                        </a:rPr>
                        <a:t>It returns a stream consisting of the elements of this stream, sorted according to natural order. If the elements of this stream are not Comparable, a java.lang.ClassCastException may be thrown when the terminal operation is executed.</a:t>
                      </a:r>
                    </a:p>
                  </a:txBody>
                  <a:tcPr marL="45088" marR="45088" marT="45088" marB="450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901759">
                <a:tc>
                  <a:txBody>
                    <a:bodyPr/>
                    <a:lstStyle/>
                    <a:p>
                      <a:pPr algn="l" fontAlgn="t"/>
                      <a:r>
                        <a:rPr lang="en-US" sz="1300">
                          <a:solidFill>
                            <a:srgbClr val="000000"/>
                          </a:solidFill>
                          <a:effectLst/>
                          <a:latin typeface="verdana" panose="020B0604030504040204" pitchFamily="34" charset="0"/>
                        </a:rPr>
                        <a:t>Stream&lt;T&gt; sorted(Comparator&lt;? super T&gt; comparator)</a:t>
                      </a:r>
                    </a:p>
                  </a:txBody>
                  <a:tcPr marL="45088" marR="45088" marT="45088" marB="450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effectLst/>
                          <a:latin typeface="verdana" panose="020B0604030504040204" pitchFamily="34" charset="0"/>
                        </a:rPr>
                        <a:t>It returns a stream consisting of the elements of this stream, sorted according to the provided Comparator.</a:t>
                      </a:r>
                    </a:p>
                  </a:txBody>
                  <a:tcPr marL="45088" marR="45088" marT="45088" marB="450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495968">
                <a:tc>
                  <a:txBody>
                    <a:bodyPr/>
                    <a:lstStyle/>
                    <a:p>
                      <a:pPr algn="l" fontAlgn="t"/>
                      <a:r>
                        <a:rPr lang="en-IN" sz="1300">
                          <a:solidFill>
                            <a:srgbClr val="000000"/>
                          </a:solidFill>
                          <a:effectLst/>
                          <a:latin typeface="verdana" panose="020B0604030504040204" pitchFamily="34" charset="0"/>
                        </a:rPr>
                        <a:t>Object[] toArray()</a:t>
                      </a:r>
                    </a:p>
                  </a:txBody>
                  <a:tcPr marL="45088" marR="45088" marT="45088" marB="450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effectLst/>
                          <a:latin typeface="verdana" panose="020B0604030504040204" pitchFamily="34" charset="0"/>
                        </a:rPr>
                        <a:t>It returns an array containing the elements of this stream.</a:t>
                      </a:r>
                    </a:p>
                  </a:txBody>
                  <a:tcPr marL="45088" marR="45088" marT="45088" marB="450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1713343">
                <a:tc>
                  <a:txBody>
                    <a:bodyPr/>
                    <a:lstStyle/>
                    <a:p>
                      <a:pPr algn="l" fontAlgn="t"/>
                      <a:r>
                        <a:rPr lang="en-IN" sz="1300">
                          <a:solidFill>
                            <a:srgbClr val="000000"/>
                          </a:solidFill>
                          <a:effectLst/>
                          <a:latin typeface="verdana" panose="020B0604030504040204" pitchFamily="34" charset="0"/>
                        </a:rPr>
                        <a:t>&lt;A&gt; A[] toArray(IntFunction&lt;A[]&gt; generator)</a:t>
                      </a:r>
                    </a:p>
                  </a:txBody>
                  <a:tcPr marL="45088" marR="45088" marT="45088" marB="450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dirty="0">
                          <a:solidFill>
                            <a:srgbClr val="000000"/>
                          </a:solidFill>
                          <a:effectLst/>
                          <a:latin typeface="verdana" panose="020B0604030504040204" pitchFamily="34" charset="0"/>
                        </a:rPr>
                        <a:t>It returns an array containing the elements of this stream, using the provided generator function to allocate the returned array, as well as any additional arrays that might be required for a partitioned execution or for resizing.</a:t>
                      </a:r>
                    </a:p>
                  </a:txBody>
                  <a:tcPr marL="45088" marR="45088" marT="45088" marB="450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67651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marL="0" indent="0">
              <a:buNone/>
            </a:pPr>
            <a:r>
              <a:rPr lang="en-IN" sz="1200" dirty="0"/>
              <a:t>List&lt;Float&gt; productPriceList2 =</a:t>
            </a:r>
            <a:r>
              <a:rPr lang="en-IN" sz="1200" dirty="0" err="1"/>
              <a:t>productsList.stream</a:t>
            </a:r>
            <a:r>
              <a:rPr lang="en-IN" sz="1200" dirty="0"/>
              <a:t>()  </a:t>
            </a:r>
          </a:p>
          <a:p>
            <a:pPr marL="0" indent="0">
              <a:buNone/>
            </a:pPr>
            <a:r>
              <a:rPr lang="en-IN" sz="1200" dirty="0"/>
              <a:t>                                     .filter(p -&gt; </a:t>
            </a:r>
            <a:r>
              <a:rPr lang="en-IN" sz="1200" dirty="0" err="1"/>
              <a:t>p.price</a:t>
            </a:r>
            <a:r>
              <a:rPr lang="en-IN" sz="1200" dirty="0"/>
              <a:t> &gt; 30000)// filtering data  </a:t>
            </a:r>
          </a:p>
          <a:p>
            <a:pPr marL="0" indent="0">
              <a:buNone/>
            </a:pPr>
            <a:r>
              <a:rPr lang="en-IN" sz="1200" dirty="0"/>
              <a:t>                                     .map(p-&gt;</a:t>
            </a:r>
            <a:r>
              <a:rPr lang="en-IN" sz="1200" dirty="0" err="1"/>
              <a:t>p.price</a:t>
            </a:r>
            <a:r>
              <a:rPr lang="en-IN" sz="1200" dirty="0"/>
              <a:t>)        // fetching price  </a:t>
            </a:r>
          </a:p>
          <a:p>
            <a:pPr marL="0" indent="0">
              <a:buNone/>
            </a:pPr>
            <a:r>
              <a:rPr lang="en-IN" sz="1200" dirty="0"/>
              <a:t>                                     .collect(</a:t>
            </a:r>
            <a:r>
              <a:rPr lang="en-IN" sz="1200" dirty="0" err="1"/>
              <a:t>Collectors.toList</a:t>
            </a:r>
            <a:r>
              <a:rPr lang="en-IN" sz="1200" dirty="0"/>
              <a:t>()); // collecting as list  </a:t>
            </a:r>
            <a:endParaRPr lang="en-IN" sz="1200" dirty="0" smtClean="0"/>
          </a:p>
          <a:p>
            <a:pPr marL="0" indent="0">
              <a:buNone/>
            </a:pPr>
            <a:endParaRPr lang="en-IN" sz="1200" dirty="0"/>
          </a:p>
          <a:p>
            <a:pPr marL="0" indent="0">
              <a:buNone/>
            </a:pPr>
            <a:r>
              <a:rPr lang="en-IN" sz="1200" dirty="0" err="1"/>
              <a:t>Stream.iterate</a:t>
            </a:r>
            <a:r>
              <a:rPr lang="en-IN" sz="1200" dirty="0"/>
              <a:t>(1, element-&gt;element+1)  </a:t>
            </a:r>
          </a:p>
          <a:p>
            <a:pPr marL="0" indent="0">
              <a:buNone/>
            </a:pPr>
            <a:r>
              <a:rPr lang="en-IN" sz="1200" dirty="0"/>
              <a:t>        .filter(element-&gt;element%5==0)  </a:t>
            </a:r>
          </a:p>
          <a:p>
            <a:pPr marL="0" indent="0">
              <a:buNone/>
            </a:pPr>
            <a:r>
              <a:rPr lang="en-IN" sz="1200" dirty="0"/>
              <a:t>        .limit(5)  </a:t>
            </a:r>
          </a:p>
          <a:p>
            <a:pPr marL="0" indent="0">
              <a:buNone/>
            </a:pPr>
            <a:r>
              <a:rPr lang="en-IN" sz="1200" dirty="0"/>
              <a:t>        .</a:t>
            </a:r>
            <a:r>
              <a:rPr lang="en-IN" sz="1200" dirty="0" err="1"/>
              <a:t>forEach</a:t>
            </a:r>
            <a:r>
              <a:rPr lang="en-IN" sz="1200" dirty="0"/>
              <a:t>(</a:t>
            </a:r>
            <a:r>
              <a:rPr lang="en-IN" sz="1200" dirty="0" err="1"/>
              <a:t>System.out</a:t>
            </a:r>
            <a:r>
              <a:rPr lang="en-IN" sz="1200" dirty="0"/>
              <a:t>::</a:t>
            </a:r>
            <a:r>
              <a:rPr lang="en-IN" sz="1200" dirty="0" err="1"/>
              <a:t>println</a:t>
            </a:r>
            <a:r>
              <a:rPr lang="en-IN" sz="1200" dirty="0"/>
              <a:t>);  </a:t>
            </a:r>
          </a:p>
          <a:p>
            <a:pPr marL="0" indent="0">
              <a:buNone/>
            </a:pPr>
            <a:r>
              <a:rPr lang="en-IN" sz="1200" dirty="0"/>
              <a:t>    }  </a:t>
            </a:r>
          </a:p>
          <a:p>
            <a:pPr marL="0" indent="0">
              <a:buNone/>
            </a:pPr>
            <a:r>
              <a:rPr lang="en-IN" dirty="0"/>
              <a:t> </a:t>
            </a:r>
            <a:r>
              <a:rPr lang="en-IN" sz="1400" dirty="0" err="1"/>
              <a:t>productsList.stream</a:t>
            </a:r>
            <a:r>
              <a:rPr lang="en-IN" sz="1400" dirty="0"/>
              <a:t>()  </a:t>
            </a:r>
          </a:p>
          <a:p>
            <a:pPr marL="0" indent="0">
              <a:buNone/>
            </a:pPr>
            <a:r>
              <a:rPr lang="en-IN" sz="1400" dirty="0"/>
              <a:t>                             .filter(product -&gt; </a:t>
            </a:r>
            <a:r>
              <a:rPr lang="en-IN" sz="1400" dirty="0" err="1"/>
              <a:t>product.price</a:t>
            </a:r>
            <a:r>
              <a:rPr lang="en-IN" sz="1400" dirty="0"/>
              <a:t> == 30000)  </a:t>
            </a:r>
          </a:p>
          <a:p>
            <a:pPr marL="0" indent="0">
              <a:buNone/>
            </a:pPr>
            <a:r>
              <a:rPr lang="en-IN" sz="1400" dirty="0"/>
              <a:t>                             .</a:t>
            </a:r>
            <a:r>
              <a:rPr lang="en-IN" sz="1400" dirty="0" err="1"/>
              <a:t>forEach</a:t>
            </a:r>
            <a:r>
              <a:rPr lang="en-IN" sz="1400" dirty="0"/>
              <a:t>(product -&gt; </a:t>
            </a:r>
            <a:r>
              <a:rPr lang="en-IN" sz="1400" dirty="0" err="1"/>
              <a:t>System.out.println</a:t>
            </a:r>
            <a:r>
              <a:rPr lang="en-IN" sz="1400" dirty="0"/>
              <a:t>(product.name));</a:t>
            </a:r>
          </a:p>
          <a:p>
            <a:endParaRPr lang="en-IN" dirty="0"/>
          </a:p>
        </p:txBody>
      </p:sp>
      <p:sp>
        <p:nvSpPr>
          <p:cNvPr id="3" name="Title 2"/>
          <p:cNvSpPr>
            <a:spLocks noGrp="1"/>
          </p:cNvSpPr>
          <p:nvPr>
            <p:ph type="title"/>
          </p:nvPr>
        </p:nvSpPr>
        <p:spPr/>
        <p:txBody>
          <a:bodyPr/>
          <a:lstStyle/>
          <a:p>
            <a:r>
              <a:rPr lang="en-IN" dirty="0" smtClean="0"/>
              <a:t>Java 8 Stream</a:t>
            </a:r>
            <a:endParaRPr lang="en-IN" dirty="0"/>
          </a:p>
        </p:txBody>
      </p:sp>
    </p:spTree>
    <p:extLst>
      <p:ext uri="{BB962C8B-B14F-4D97-AF65-F5344CB8AC3E}">
        <p14:creationId xmlns:p14="http://schemas.microsoft.com/office/powerpoint/2010/main" val="3159785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marL="0" indent="0">
              <a:buNone/>
            </a:pPr>
            <a:endParaRPr lang="en-IN" sz="1400" dirty="0"/>
          </a:p>
          <a:p>
            <a:pPr marL="0" indent="0">
              <a:buNone/>
            </a:pPr>
            <a:r>
              <a:rPr lang="en-IN" sz="1300" dirty="0"/>
              <a:t>// This is more compact approach for filtering data  </a:t>
            </a:r>
          </a:p>
          <a:p>
            <a:pPr marL="0" indent="0">
              <a:buNone/>
            </a:pPr>
            <a:r>
              <a:rPr lang="en-IN" sz="1300" dirty="0"/>
              <a:t>        Float </a:t>
            </a:r>
            <a:r>
              <a:rPr lang="en-IN" sz="1300" dirty="0" err="1"/>
              <a:t>totalPrice</a:t>
            </a:r>
            <a:r>
              <a:rPr lang="en-IN" sz="1300" dirty="0"/>
              <a:t> = </a:t>
            </a:r>
            <a:r>
              <a:rPr lang="en-IN" sz="1300" dirty="0" err="1"/>
              <a:t>productsList.stream</a:t>
            </a:r>
            <a:r>
              <a:rPr lang="en-IN" sz="1300" dirty="0"/>
              <a:t>()  </a:t>
            </a:r>
          </a:p>
          <a:p>
            <a:pPr marL="0" indent="0">
              <a:buNone/>
            </a:pPr>
            <a:r>
              <a:rPr lang="en-IN" sz="1300" dirty="0"/>
              <a:t>                    .map(product-&gt;</a:t>
            </a:r>
            <a:r>
              <a:rPr lang="en-IN" sz="1300" dirty="0" err="1"/>
              <a:t>product.price</a:t>
            </a:r>
            <a:r>
              <a:rPr lang="en-IN" sz="1300" dirty="0"/>
              <a:t>)  </a:t>
            </a:r>
          </a:p>
          <a:p>
            <a:pPr marL="0" indent="0">
              <a:buNone/>
            </a:pPr>
            <a:r>
              <a:rPr lang="en-IN" sz="1300" dirty="0"/>
              <a:t>                    .reduce(0.0f,(sum, price)-&gt;</a:t>
            </a:r>
            <a:r>
              <a:rPr lang="en-IN" sz="1300" dirty="0" err="1"/>
              <a:t>sum+price</a:t>
            </a:r>
            <a:r>
              <a:rPr lang="en-IN" sz="1300" dirty="0"/>
              <a:t>);   // accumulating price  </a:t>
            </a:r>
          </a:p>
          <a:p>
            <a:pPr marL="0" indent="0">
              <a:buNone/>
            </a:pPr>
            <a:r>
              <a:rPr lang="en-IN" sz="1300" dirty="0"/>
              <a:t>        </a:t>
            </a:r>
            <a:r>
              <a:rPr lang="en-IN" sz="1300" dirty="0" err="1"/>
              <a:t>System.out.println</a:t>
            </a:r>
            <a:r>
              <a:rPr lang="en-IN" sz="1300" dirty="0"/>
              <a:t>(</a:t>
            </a:r>
            <a:r>
              <a:rPr lang="en-IN" sz="1300" dirty="0" err="1"/>
              <a:t>totalPrice</a:t>
            </a:r>
            <a:r>
              <a:rPr lang="en-IN" sz="1300" dirty="0"/>
              <a:t>);  </a:t>
            </a:r>
          </a:p>
          <a:p>
            <a:pPr marL="0" indent="0">
              <a:buNone/>
            </a:pPr>
            <a:r>
              <a:rPr lang="en-IN" sz="1300" dirty="0"/>
              <a:t>        // More precise code   </a:t>
            </a:r>
          </a:p>
          <a:p>
            <a:pPr marL="0" indent="0">
              <a:buNone/>
            </a:pPr>
            <a:r>
              <a:rPr lang="en-IN" sz="1300" dirty="0"/>
              <a:t>        float totalPrice2 = </a:t>
            </a:r>
            <a:r>
              <a:rPr lang="en-IN" sz="1300" dirty="0" err="1"/>
              <a:t>productsList.stream</a:t>
            </a:r>
            <a:r>
              <a:rPr lang="en-IN" sz="1300" dirty="0"/>
              <a:t>()  </a:t>
            </a:r>
          </a:p>
          <a:p>
            <a:pPr marL="0" indent="0">
              <a:buNone/>
            </a:pPr>
            <a:r>
              <a:rPr lang="en-IN" sz="1300" dirty="0"/>
              <a:t>                .map(product-&gt;</a:t>
            </a:r>
            <a:r>
              <a:rPr lang="en-IN" sz="1300" dirty="0" err="1"/>
              <a:t>product.price</a:t>
            </a:r>
            <a:r>
              <a:rPr lang="en-IN" sz="1300" dirty="0"/>
              <a:t>)  </a:t>
            </a:r>
          </a:p>
          <a:p>
            <a:pPr marL="0" indent="0">
              <a:buNone/>
            </a:pPr>
            <a:r>
              <a:rPr lang="en-IN" sz="1300" dirty="0"/>
              <a:t>                .reduce(0.0f,Float::sum);   // accumulating price, by referring method of Float class </a:t>
            </a:r>
          </a:p>
        </p:txBody>
      </p:sp>
      <p:sp>
        <p:nvSpPr>
          <p:cNvPr id="3" name="Title 2"/>
          <p:cNvSpPr>
            <a:spLocks noGrp="1"/>
          </p:cNvSpPr>
          <p:nvPr>
            <p:ph type="title"/>
          </p:nvPr>
        </p:nvSpPr>
        <p:spPr/>
        <p:txBody>
          <a:bodyPr/>
          <a:lstStyle/>
          <a:p>
            <a:r>
              <a:rPr lang="en-IN" dirty="0" smtClean="0"/>
              <a:t>Java 8 Stream</a:t>
            </a:r>
            <a:endParaRPr lang="en-IN" dirty="0"/>
          </a:p>
        </p:txBody>
      </p:sp>
    </p:spTree>
    <p:extLst>
      <p:ext uri="{BB962C8B-B14F-4D97-AF65-F5344CB8AC3E}">
        <p14:creationId xmlns:p14="http://schemas.microsoft.com/office/powerpoint/2010/main" val="2755458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marL="0" indent="0">
              <a:buNone/>
            </a:pPr>
            <a:endParaRPr lang="en-IN" sz="1400" dirty="0"/>
          </a:p>
          <a:p>
            <a:pPr marL="0" indent="0">
              <a:buNone/>
            </a:pPr>
            <a:r>
              <a:rPr lang="en-IN" sz="1300" dirty="0"/>
              <a:t>// </a:t>
            </a:r>
            <a:r>
              <a:rPr lang="en-IN" sz="1400" dirty="0"/>
              <a:t>// max() method to get max Product price   </a:t>
            </a:r>
          </a:p>
          <a:p>
            <a:pPr marL="0" indent="0">
              <a:buNone/>
            </a:pPr>
            <a:r>
              <a:rPr lang="en-IN" sz="1400" dirty="0"/>
              <a:t>        Product </a:t>
            </a:r>
            <a:r>
              <a:rPr lang="en-IN" sz="1400" dirty="0" err="1"/>
              <a:t>productA</a:t>
            </a:r>
            <a:r>
              <a:rPr lang="en-IN" sz="1400" dirty="0"/>
              <a:t> = </a:t>
            </a:r>
            <a:r>
              <a:rPr lang="en-IN" sz="1400" dirty="0" err="1"/>
              <a:t>productsList.stream</a:t>
            </a:r>
            <a:r>
              <a:rPr lang="en-IN" sz="1400" dirty="0"/>
              <a:t>()  </a:t>
            </a:r>
          </a:p>
          <a:p>
            <a:pPr marL="0" indent="0">
              <a:buNone/>
            </a:pPr>
            <a:r>
              <a:rPr lang="en-IN" sz="1400" dirty="0"/>
              <a:t>                        .max((product1, product2)-&gt;   </a:t>
            </a:r>
          </a:p>
          <a:p>
            <a:pPr marL="0" indent="0">
              <a:buNone/>
            </a:pPr>
            <a:r>
              <a:rPr lang="en-IN" sz="1400" dirty="0"/>
              <a:t>                        product1.price &gt; product2.price ? 1: -1).get();  </a:t>
            </a:r>
          </a:p>
          <a:p>
            <a:pPr marL="0" indent="0">
              <a:buNone/>
            </a:pPr>
            <a:r>
              <a:rPr lang="en-IN" sz="1400" dirty="0"/>
              <a:t>          </a:t>
            </a:r>
          </a:p>
          <a:p>
            <a:pPr marL="0" indent="0">
              <a:buNone/>
            </a:pPr>
            <a:r>
              <a:rPr lang="en-IN" sz="1400" dirty="0"/>
              <a:t>        </a:t>
            </a:r>
            <a:r>
              <a:rPr lang="en-IN" sz="1400" dirty="0" err="1"/>
              <a:t>System.out.println</a:t>
            </a:r>
            <a:r>
              <a:rPr lang="en-IN" sz="1400" dirty="0"/>
              <a:t>(</a:t>
            </a:r>
            <a:r>
              <a:rPr lang="en-IN" sz="1400" dirty="0" err="1"/>
              <a:t>productA.price</a:t>
            </a:r>
            <a:r>
              <a:rPr lang="en-IN" sz="1400" dirty="0"/>
              <a:t>);  </a:t>
            </a:r>
          </a:p>
          <a:p>
            <a:pPr marL="0" indent="0">
              <a:buNone/>
            </a:pPr>
            <a:r>
              <a:rPr lang="en-IN" sz="1400" dirty="0"/>
              <a:t>        // min() method to get min Product price  </a:t>
            </a:r>
          </a:p>
          <a:p>
            <a:pPr marL="0" indent="0">
              <a:buNone/>
            </a:pPr>
            <a:r>
              <a:rPr lang="en-IN" sz="1400" dirty="0"/>
              <a:t>        Product </a:t>
            </a:r>
            <a:r>
              <a:rPr lang="en-IN" sz="1400" dirty="0" err="1"/>
              <a:t>productB</a:t>
            </a:r>
            <a:r>
              <a:rPr lang="en-IN" sz="1400" dirty="0"/>
              <a:t> = </a:t>
            </a:r>
            <a:r>
              <a:rPr lang="en-IN" sz="1400" dirty="0" err="1"/>
              <a:t>productsList.stream</a:t>
            </a:r>
            <a:r>
              <a:rPr lang="en-IN" sz="1400" dirty="0"/>
              <a:t>()  </a:t>
            </a:r>
          </a:p>
          <a:p>
            <a:pPr marL="0" indent="0">
              <a:buNone/>
            </a:pPr>
            <a:r>
              <a:rPr lang="en-IN" sz="1400" dirty="0"/>
              <a:t>                .max((product1, product2)-&gt;   </a:t>
            </a:r>
          </a:p>
          <a:p>
            <a:pPr marL="0" indent="0">
              <a:buNone/>
            </a:pPr>
            <a:r>
              <a:rPr lang="en-IN" sz="1400" dirty="0"/>
              <a:t>                product1.price &lt; product2.price ? 1: -1).get();  </a:t>
            </a:r>
          </a:p>
        </p:txBody>
      </p:sp>
      <p:sp>
        <p:nvSpPr>
          <p:cNvPr id="3" name="Title 2"/>
          <p:cNvSpPr>
            <a:spLocks noGrp="1"/>
          </p:cNvSpPr>
          <p:nvPr>
            <p:ph type="title"/>
          </p:nvPr>
        </p:nvSpPr>
        <p:spPr/>
        <p:txBody>
          <a:bodyPr/>
          <a:lstStyle/>
          <a:p>
            <a:r>
              <a:rPr lang="en-IN" dirty="0" smtClean="0"/>
              <a:t>Java 8 Stream</a:t>
            </a:r>
            <a:endParaRPr lang="en-IN" dirty="0"/>
          </a:p>
        </p:txBody>
      </p:sp>
    </p:spTree>
    <p:extLst>
      <p:ext uri="{BB962C8B-B14F-4D97-AF65-F5344CB8AC3E}">
        <p14:creationId xmlns:p14="http://schemas.microsoft.com/office/powerpoint/2010/main" val="95058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IN" dirty="0"/>
              <a:t>Collectors class,</a:t>
            </a:r>
          </a:p>
          <a:p>
            <a:r>
              <a:rPr lang="en-IN" dirty="0" err="1"/>
              <a:t>ForEach</a:t>
            </a:r>
            <a:r>
              <a:rPr lang="en-IN" dirty="0"/>
              <a:t>() method,</a:t>
            </a:r>
          </a:p>
          <a:p>
            <a:r>
              <a:rPr lang="en-IN" dirty="0"/>
              <a:t>Parallel array sorting,</a:t>
            </a:r>
          </a:p>
          <a:p>
            <a:r>
              <a:rPr lang="en-IN" dirty="0" err="1"/>
              <a:t>Nashorn</a:t>
            </a:r>
            <a:r>
              <a:rPr lang="en-IN" dirty="0"/>
              <a:t> JavaScript Engine,</a:t>
            </a:r>
          </a:p>
          <a:p>
            <a:r>
              <a:rPr lang="en-IN" dirty="0"/>
              <a:t>Parallel Array Sorting,</a:t>
            </a:r>
          </a:p>
          <a:p>
            <a:r>
              <a:rPr lang="en-IN" dirty="0"/>
              <a:t>Type and </a:t>
            </a:r>
            <a:r>
              <a:rPr lang="en-IN" dirty="0" err="1"/>
              <a:t>Repating</a:t>
            </a:r>
            <a:r>
              <a:rPr lang="en-IN" dirty="0"/>
              <a:t> Annotations,</a:t>
            </a:r>
          </a:p>
          <a:p>
            <a:r>
              <a:rPr lang="en-IN" dirty="0"/>
              <a:t>IO Enhancements,</a:t>
            </a:r>
          </a:p>
          <a:p>
            <a:r>
              <a:rPr lang="en-IN" dirty="0"/>
              <a:t>Concurrency Enhancements,</a:t>
            </a:r>
          </a:p>
          <a:p>
            <a:r>
              <a:rPr lang="en-IN" dirty="0"/>
              <a:t>JDBC Enhancements etc.</a:t>
            </a:r>
          </a:p>
          <a:p>
            <a:endParaRPr lang="en-IN" dirty="0"/>
          </a:p>
        </p:txBody>
      </p:sp>
      <p:sp>
        <p:nvSpPr>
          <p:cNvPr id="3" name="Title 2"/>
          <p:cNvSpPr>
            <a:spLocks noGrp="1"/>
          </p:cNvSpPr>
          <p:nvPr>
            <p:ph type="title"/>
          </p:nvPr>
        </p:nvSpPr>
        <p:spPr/>
        <p:txBody>
          <a:bodyPr/>
          <a:lstStyle/>
          <a:p>
            <a:r>
              <a:rPr lang="en-IN" dirty="0" smtClean="0"/>
              <a:t>Java 8 Goals</a:t>
            </a:r>
            <a:endParaRPr lang="en-IN" dirty="0"/>
          </a:p>
        </p:txBody>
      </p:sp>
    </p:spTree>
    <p:extLst>
      <p:ext uri="{BB962C8B-B14F-4D97-AF65-F5344CB8AC3E}">
        <p14:creationId xmlns:p14="http://schemas.microsoft.com/office/powerpoint/2010/main" val="73443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10000"/>
          </a:bodyPr>
          <a:lstStyle/>
          <a:p>
            <a:pPr marL="0" indent="0">
              <a:buNone/>
            </a:pPr>
            <a:endParaRPr lang="en-IN" sz="1400" dirty="0"/>
          </a:p>
          <a:p>
            <a:pPr marL="0" indent="0">
              <a:buNone/>
            </a:pPr>
            <a:r>
              <a:rPr lang="en-US" sz="1400" dirty="0"/>
              <a:t>// count number of products based on the filter  </a:t>
            </a:r>
          </a:p>
          <a:p>
            <a:pPr marL="0" indent="0">
              <a:buNone/>
            </a:pPr>
            <a:r>
              <a:rPr lang="en-US" sz="1400" dirty="0"/>
              <a:t>        </a:t>
            </a:r>
            <a:r>
              <a:rPr lang="en-US" sz="1400" b="1" dirty="0"/>
              <a:t>long</a:t>
            </a:r>
            <a:r>
              <a:rPr lang="en-US" sz="1400" dirty="0"/>
              <a:t> count = </a:t>
            </a:r>
            <a:r>
              <a:rPr lang="en-US" sz="1400" dirty="0" err="1"/>
              <a:t>productsList.stream</a:t>
            </a:r>
            <a:r>
              <a:rPr lang="en-US" sz="1400" dirty="0"/>
              <a:t>()  </a:t>
            </a:r>
          </a:p>
          <a:p>
            <a:pPr marL="0" indent="0">
              <a:buNone/>
            </a:pPr>
            <a:r>
              <a:rPr lang="en-US" sz="1400" dirty="0"/>
              <a:t>                    .filter(product-&gt;</a:t>
            </a:r>
            <a:r>
              <a:rPr lang="en-US" sz="1400" dirty="0" err="1"/>
              <a:t>product.price</a:t>
            </a:r>
            <a:r>
              <a:rPr lang="en-US" sz="1400" dirty="0"/>
              <a:t>&lt;30000)  </a:t>
            </a:r>
          </a:p>
          <a:p>
            <a:pPr marL="0" indent="0">
              <a:buNone/>
            </a:pPr>
            <a:r>
              <a:rPr lang="en-US" sz="1400" dirty="0"/>
              <a:t>                    .count();  </a:t>
            </a:r>
            <a:endParaRPr lang="en-US" sz="1400" dirty="0" smtClean="0"/>
          </a:p>
          <a:p>
            <a:pPr marL="0" indent="0">
              <a:buNone/>
            </a:pPr>
            <a:r>
              <a:rPr lang="en-IN" sz="1400" dirty="0"/>
              <a:t>// Converting Product List into a Map  </a:t>
            </a:r>
          </a:p>
          <a:p>
            <a:pPr marL="0" indent="0">
              <a:buNone/>
            </a:pPr>
            <a:r>
              <a:rPr lang="en-IN" sz="1400" dirty="0"/>
              <a:t>        Map&lt;</a:t>
            </a:r>
            <a:r>
              <a:rPr lang="en-IN" sz="1400" dirty="0" err="1"/>
              <a:t>Integer,String</a:t>
            </a:r>
            <a:r>
              <a:rPr lang="en-IN" sz="1400" dirty="0"/>
              <a:t>&gt; </a:t>
            </a:r>
            <a:r>
              <a:rPr lang="en-IN" sz="1400" dirty="0" err="1"/>
              <a:t>productPriceMap</a:t>
            </a:r>
            <a:r>
              <a:rPr lang="en-IN" sz="1400" dirty="0"/>
              <a:t> =   </a:t>
            </a:r>
          </a:p>
          <a:p>
            <a:pPr marL="0" indent="0">
              <a:buNone/>
            </a:pPr>
            <a:r>
              <a:rPr lang="en-IN" sz="1400" dirty="0"/>
              <a:t>            </a:t>
            </a:r>
            <a:r>
              <a:rPr lang="en-IN" sz="1400" dirty="0" err="1"/>
              <a:t>productsList.stream</a:t>
            </a:r>
            <a:r>
              <a:rPr lang="en-IN" sz="1400" dirty="0"/>
              <a:t>()  </a:t>
            </a:r>
          </a:p>
          <a:p>
            <a:pPr marL="0" indent="0">
              <a:buNone/>
            </a:pPr>
            <a:r>
              <a:rPr lang="en-IN" sz="1400" dirty="0"/>
              <a:t>                        .collect(</a:t>
            </a:r>
            <a:r>
              <a:rPr lang="en-IN" sz="1400" dirty="0" err="1"/>
              <a:t>Collectors.toMap</a:t>
            </a:r>
            <a:r>
              <a:rPr lang="en-IN" sz="1400" dirty="0"/>
              <a:t>(p-&gt;p.id, p-&gt;p.name));  </a:t>
            </a:r>
            <a:endParaRPr lang="en-IN" sz="1400" dirty="0" smtClean="0"/>
          </a:p>
          <a:p>
            <a:pPr marL="0" indent="0">
              <a:buNone/>
            </a:pPr>
            <a:endParaRPr lang="en-IN" sz="1400" dirty="0"/>
          </a:p>
          <a:p>
            <a:pPr marL="0" indent="0">
              <a:buNone/>
            </a:pPr>
            <a:r>
              <a:rPr lang="en-IN" sz="1400" dirty="0"/>
              <a:t>               List&lt;Float&gt; </a:t>
            </a:r>
            <a:r>
              <a:rPr lang="en-IN" sz="1400" dirty="0" err="1"/>
              <a:t>productPriceList</a:t>
            </a:r>
            <a:r>
              <a:rPr lang="en-IN" sz="1400" dirty="0"/>
              <a:t> =   </a:t>
            </a:r>
          </a:p>
          <a:p>
            <a:pPr marL="0" indent="0">
              <a:buNone/>
            </a:pPr>
            <a:r>
              <a:rPr lang="en-IN" sz="1400" dirty="0"/>
              <a:t>                </a:t>
            </a:r>
            <a:r>
              <a:rPr lang="en-IN" sz="1400" dirty="0" err="1"/>
              <a:t>productsList.stream</a:t>
            </a:r>
            <a:r>
              <a:rPr lang="en-IN" sz="1400" dirty="0"/>
              <a:t>()  </a:t>
            </a:r>
          </a:p>
          <a:p>
            <a:pPr marL="0" indent="0">
              <a:buNone/>
            </a:pPr>
            <a:r>
              <a:rPr lang="en-IN" sz="1400" dirty="0"/>
              <a:t>                            .filter(p -&gt; </a:t>
            </a:r>
            <a:r>
              <a:rPr lang="en-IN" sz="1400" dirty="0" err="1"/>
              <a:t>p.price</a:t>
            </a:r>
            <a:r>
              <a:rPr lang="en-IN" sz="1400" dirty="0"/>
              <a:t> &gt; 30000) // filtering data  </a:t>
            </a:r>
          </a:p>
          <a:p>
            <a:pPr marL="0" indent="0">
              <a:buNone/>
            </a:pPr>
            <a:r>
              <a:rPr lang="en-IN" sz="1400" dirty="0"/>
              <a:t>                            .map(Product::</a:t>
            </a:r>
            <a:r>
              <a:rPr lang="en-IN" sz="1400" dirty="0" err="1"/>
              <a:t>getPrice</a:t>
            </a:r>
            <a:r>
              <a:rPr lang="en-IN" sz="1400" dirty="0"/>
              <a:t>)         // fetching price by referring </a:t>
            </a:r>
            <a:r>
              <a:rPr lang="en-IN" sz="1400" dirty="0" err="1"/>
              <a:t>getPrice</a:t>
            </a:r>
            <a:r>
              <a:rPr lang="en-IN" sz="1400" dirty="0"/>
              <a:t> method  </a:t>
            </a:r>
          </a:p>
          <a:p>
            <a:pPr marL="0" indent="0">
              <a:buNone/>
            </a:pPr>
            <a:r>
              <a:rPr lang="en-IN" sz="1400" dirty="0"/>
              <a:t>                            .collect(</a:t>
            </a:r>
            <a:r>
              <a:rPr lang="en-IN" sz="1400" dirty="0" err="1"/>
              <a:t>Collectors.toList</a:t>
            </a:r>
            <a:r>
              <a:rPr lang="en-IN" sz="1400" dirty="0"/>
              <a:t>());  // collecting as list </a:t>
            </a:r>
          </a:p>
          <a:p>
            <a:pPr marL="0" indent="0">
              <a:buNone/>
            </a:pPr>
            <a:endParaRPr lang="en-US" sz="1400" dirty="0"/>
          </a:p>
        </p:txBody>
      </p:sp>
      <p:sp>
        <p:nvSpPr>
          <p:cNvPr id="3" name="Title 2"/>
          <p:cNvSpPr>
            <a:spLocks noGrp="1"/>
          </p:cNvSpPr>
          <p:nvPr>
            <p:ph type="title"/>
          </p:nvPr>
        </p:nvSpPr>
        <p:spPr/>
        <p:txBody>
          <a:bodyPr/>
          <a:lstStyle/>
          <a:p>
            <a:r>
              <a:rPr lang="en-IN" dirty="0" smtClean="0"/>
              <a:t>Java 8 Stream</a:t>
            </a:r>
            <a:endParaRPr lang="en-IN" dirty="0"/>
          </a:p>
        </p:txBody>
      </p:sp>
    </p:spTree>
    <p:extLst>
      <p:ext uri="{BB962C8B-B14F-4D97-AF65-F5344CB8AC3E}">
        <p14:creationId xmlns:p14="http://schemas.microsoft.com/office/powerpoint/2010/main" val="40049035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Streams</a:t>
            </a:r>
            <a:endParaRPr lang="en-IN" dirty="0"/>
          </a:p>
        </p:txBody>
      </p:sp>
      <p:sp>
        <p:nvSpPr>
          <p:cNvPr id="4" name="AutoShape 2" descr="Fig. 1: Sequential vs. Parallel Streams in Java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rotWithShape="1">
          <a:blip r:embed="rId2"/>
          <a:srcRect l="21667" t="18889" r="38333" b="18889"/>
          <a:stretch/>
        </p:blipFill>
        <p:spPr>
          <a:xfrm>
            <a:off x="1447800" y="1447800"/>
            <a:ext cx="5486400" cy="4800600"/>
          </a:xfrm>
          <a:prstGeom prst="rect">
            <a:avLst/>
          </a:prstGeom>
        </p:spPr>
      </p:pic>
    </p:spTree>
    <p:extLst>
      <p:ext uri="{BB962C8B-B14F-4D97-AF65-F5344CB8AC3E}">
        <p14:creationId xmlns:p14="http://schemas.microsoft.com/office/powerpoint/2010/main" val="11997145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a:bodyPr>
          <a:lstStyle/>
          <a:p>
            <a:r>
              <a:rPr lang="en-US" dirty="0"/>
              <a:t>They allow functional programming style using bindings.</a:t>
            </a:r>
          </a:p>
          <a:p>
            <a:r>
              <a:rPr lang="en-US" dirty="0"/>
              <a:t>They allow for better performance by removing iteration. Iteration occurs with evaluation. With streams, we can bind dozens of functions </a:t>
            </a:r>
            <a:r>
              <a:rPr lang="en-US" b="1" dirty="0"/>
              <a:t>without iterating</a:t>
            </a:r>
            <a:r>
              <a:rPr lang="en-US" dirty="0"/>
              <a:t>.</a:t>
            </a:r>
          </a:p>
          <a:p>
            <a:r>
              <a:rPr lang="en-US" dirty="0"/>
              <a:t>They allow easy parallelization for task including long waits.</a:t>
            </a:r>
          </a:p>
          <a:p>
            <a:r>
              <a:rPr lang="en-US" dirty="0"/>
              <a:t>Streams may be infinite (since they are lazy). Functions may be bound to infinite streams without problem. Upon evaluation, there must be some way to make them finite. This is often done through a short circuiting operation.</a:t>
            </a:r>
          </a:p>
          <a:p>
            <a:endParaRPr lang="en-IN" dirty="0"/>
          </a:p>
        </p:txBody>
      </p:sp>
      <p:sp>
        <p:nvSpPr>
          <p:cNvPr id="3" name="Title 2"/>
          <p:cNvSpPr>
            <a:spLocks noGrp="1"/>
          </p:cNvSpPr>
          <p:nvPr>
            <p:ph type="title"/>
          </p:nvPr>
        </p:nvSpPr>
        <p:spPr/>
        <p:txBody>
          <a:bodyPr/>
          <a:lstStyle/>
          <a:p>
            <a:r>
              <a:rPr lang="en-US" dirty="0"/>
              <a:t>What streams are good for</a:t>
            </a:r>
            <a:br>
              <a:rPr lang="en-US" dirty="0"/>
            </a:br>
            <a:endParaRPr lang="en-IN" dirty="0"/>
          </a:p>
        </p:txBody>
      </p:sp>
    </p:spTree>
    <p:extLst>
      <p:ext uri="{BB962C8B-B14F-4D97-AF65-F5344CB8AC3E}">
        <p14:creationId xmlns:p14="http://schemas.microsoft.com/office/powerpoint/2010/main" val="23029088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20000"/>
          </a:bodyPr>
          <a:lstStyle/>
          <a:p>
            <a:pPr fontAlgn="base"/>
            <a:r>
              <a:rPr lang="en-US" dirty="0"/>
              <a:t>They should be used when the output of the operation is not needed to be dependent on the order of elements present in source collection (i.e. on which the stream is created)</a:t>
            </a:r>
          </a:p>
          <a:p>
            <a:pPr fontAlgn="base"/>
            <a:r>
              <a:rPr lang="en-US" dirty="0"/>
              <a:t>Parallel Streams can be used in case of aggregate functions</a:t>
            </a:r>
          </a:p>
          <a:p>
            <a:pPr fontAlgn="base"/>
            <a:r>
              <a:rPr lang="en-US" dirty="0"/>
              <a:t>Parallel Streams quickly iterate over the large-sized collections</a:t>
            </a:r>
          </a:p>
          <a:p>
            <a:pPr fontAlgn="base"/>
            <a:r>
              <a:rPr lang="en-US" dirty="0"/>
              <a:t>Parallel Streams can be used if developers have performance implications with the Sequential Streams</a:t>
            </a:r>
          </a:p>
          <a:p>
            <a:pPr fontAlgn="base"/>
            <a:r>
              <a:rPr lang="en-US" dirty="0"/>
              <a:t>If the environment is not multi-threaded, then Parallel Stream creates thread and can affect the new requests coming in</a:t>
            </a:r>
          </a:p>
        </p:txBody>
      </p:sp>
      <p:sp>
        <p:nvSpPr>
          <p:cNvPr id="3" name="Title 2"/>
          <p:cNvSpPr>
            <a:spLocks noGrp="1"/>
          </p:cNvSpPr>
          <p:nvPr>
            <p:ph type="title"/>
          </p:nvPr>
        </p:nvSpPr>
        <p:spPr/>
        <p:txBody>
          <a:bodyPr anchor="ctr">
            <a:normAutofit fontScale="90000"/>
          </a:bodyPr>
          <a:lstStyle/>
          <a:p>
            <a:r>
              <a:rPr lang="en-US" b="0" dirty="0" smtClean="0"/>
              <a:t/>
            </a:r>
            <a:br>
              <a:rPr lang="en-US" b="0" dirty="0" smtClean="0"/>
            </a:br>
            <a:r>
              <a:rPr lang="en-US" b="0" dirty="0"/>
              <a:t/>
            </a:r>
            <a:br>
              <a:rPr lang="en-US" b="0" dirty="0"/>
            </a:br>
            <a:r>
              <a:rPr lang="en-US" b="0" dirty="0" smtClean="0"/>
              <a:t>When </a:t>
            </a:r>
            <a:r>
              <a:rPr lang="en-US" b="0" dirty="0"/>
              <a:t>to use Parallel Streams?</a:t>
            </a:r>
            <a:br>
              <a:rPr lang="en-US" b="0" dirty="0"/>
            </a:br>
            <a:r>
              <a:rPr lang="en-US" dirty="0"/>
              <a:t/>
            </a:r>
            <a:br>
              <a:rPr lang="en-US" dirty="0"/>
            </a:br>
            <a:endParaRPr lang="en-IN" dirty="0"/>
          </a:p>
        </p:txBody>
      </p:sp>
    </p:spTree>
    <p:extLst>
      <p:ext uri="{BB962C8B-B14F-4D97-AF65-F5344CB8AC3E}">
        <p14:creationId xmlns:p14="http://schemas.microsoft.com/office/powerpoint/2010/main" val="26276541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lnSpcReduction="10000"/>
          </a:bodyPr>
          <a:lstStyle/>
          <a:p>
            <a:r>
              <a:rPr lang="en-US" dirty="0"/>
              <a:t>Streams should be used with high caution when processing intensive computation tasks. </a:t>
            </a:r>
            <a:endParaRPr lang="en-US" dirty="0" smtClean="0"/>
          </a:p>
          <a:p>
            <a:r>
              <a:rPr lang="en-US" dirty="0" smtClean="0"/>
              <a:t>In </a:t>
            </a:r>
            <a:r>
              <a:rPr lang="en-US" dirty="0"/>
              <a:t>particular, by default, </a:t>
            </a:r>
            <a:r>
              <a:rPr lang="en-US" dirty="0" smtClean="0"/>
              <a:t>all parallel </a:t>
            </a:r>
            <a:r>
              <a:rPr lang="en-US" dirty="0"/>
              <a:t>streams will use the same </a:t>
            </a:r>
            <a:r>
              <a:rPr lang="en-US" dirty="0" err="1"/>
              <a:t>ForkJoinPool</a:t>
            </a:r>
            <a:r>
              <a:rPr lang="en-US" dirty="0"/>
              <a:t>, configured to use as many threads as there are cores in the computer on which the program is running.</a:t>
            </a:r>
          </a:p>
          <a:p>
            <a:r>
              <a:rPr lang="en-US" dirty="0" smtClean="0"/>
              <a:t>If </a:t>
            </a:r>
            <a:r>
              <a:rPr lang="en-US" dirty="0"/>
              <a:t>evaluation of one parallel stream results in a very long running task, this may be split into as many long running sub-tasks that will be distributed to each thread in the </a:t>
            </a:r>
            <a:r>
              <a:rPr lang="en-US" dirty="0" smtClean="0"/>
              <a:t>pool. </a:t>
            </a:r>
          </a:p>
          <a:p>
            <a:r>
              <a:rPr lang="en-US" dirty="0" smtClean="0"/>
              <a:t>From </a:t>
            </a:r>
            <a:r>
              <a:rPr lang="en-US" dirty="0"/>
              <a:t>there, no other parallel stream can be processed because all threads will be occupied.</a:t>
            </a:r>
            <a:endParaRPr lang="en-IN" dirty="0"/>
          </a:p>
        </p:txBody>
      </p:sp>
      <p:sp>
        <p:nvSpPr>
          <p:cNvPr id="3" name="Title 2"/>
          <p:cNvSpPr>
            <a:spLocks noGrp="1"/>
          </p:cNvSpPr>
          <p:nvPr>
            <p:ph type="title"/>
          </p:nvPr>
        </p:nvSpPr>
        <p:spPr/>
        <p:txBody>
          <a:bodyPr/>
          <a:lstStyle/>
          <a:p>
            <a:r>
              <a:rPr lang="en-US" dirty="0"/>
              <a:t>What streams are not good for</a:t>
            </a:r>
            <a:br>
              <a:rPr lang="en-US" dirty="0"/>
            </a:br>
            <a:endParaRPr lang="en-IN" dirty="0"/>
          </a:p>
        </p:txBody>
      </p:sp>
    </p:spTree>
    <p:extLst>
      <p:ext uri="{BB962C8B-B14F-4D97-AF65-F5344CB8AC3E}">
        <p14:creationId xmlns:p14="http://schemas.microsoft.com/office/powerpoint/2010/main" val="3172572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fontAlgn="base"/>
            <a:r>
              <a:rPr lang="en-US" dirty="0" smtClean="0"/>
              <a:t>A </a:t>
            </a:r>
            <a:r>
              <a:rPr lang="en-US" dirty="0"/>
              <a:t>parallel stream has a much higher overhead compared to a sequential one. </a:t>
            </a:r>
            <a:endParaRPr lang="en-US" dirty="0" smtClean="0"/>
          </a:p>
          <a:p>
            <a:pPr fontAlgn="base"/>
            <a:r>
              <a:rPr lang="en-US" dirty="0" smtClean="0"/>
              <a:t>Coordinating </a:t>
            </a:r>
            <a:r>
              <a:rPr lang="en-US" dirty="0"/>
              <a:t>the threads takes a significant amount of time. </a:t>
            </a:r>
            <a:r>
              <a:rPr lang="en-US" dirty="0" smtClean="0"/>
              <a:t>Use </a:t>
            </a:r>
            <a:r>
              <a:rPr lang="en-US" dirty="0"/>
              <a:t>sequential streams by default and only consider parallel ones </a:t>
            </a:r>
            <a:r>
              <a:rPr lang="en-US" dirty="0" smtClean="0"/>
              <a:t>if you </a:t>
            </a:r>
            <a:r>
              <a:rPr lang="en-US" dirty="0"/>
              <a:t>have a massive amount of items to process (or the processing of each item takes time and is parallelizable</a:t>
            </a:r>
            <a:r>
              <a:rPr lang="en-US" dirty="0" smtClean="0"/>
              <a:t>)</a:t>
            </a:r>
          </a:p>
          <a:p>
            <a:pPr fontAlgn="base"/>
            <a:r>
              <a:rPr lang="en-US" dirty="0"/>
              <a:t>parallelism also often exposes nondeterminism in the computation that is often hidden by sequential implementations;</a:t>
            </a:r>
          </a:p>
        </p:txBody>
      </p:sp>
      <p:sp>
        <p:nvSpPr>
          <p:cNvPr id="3" name="Title 2"/>
          <p:cNvSpPr>
            <a:spLocks noGrp="1"/>
          </p:cNvSpPr>
          <p:nvPr>
            <p:ph type="title"/>
          </p:nvPr>
        </p:nvSpPr>
        <p:spPr/>
        <p:txBody>
          <a:bodyPr/>
          <a:lstStyle/>
          <a:p>
            <a:r>
              <a:rPr lang="en-US" dirty="0"/>
              <a:t>What streams are not good for</a:t>
            </a:r>
            <a:br>
              <a:rPr lang="en-US" dirty="0"/>
            </a:br>
            <a:endParaRPr lang="en-IN" dirty="0"/>
          </a:p>
        </p:txBody>
      </p:sp>
    </p:spTree>
    <p:extLst>
      <p:ext uri="{BB962C8B-B14F-4D97-AF65-F5344CB8AC3E}">
        <p14:creationId xmlns:p14="http://schemas.microsoft.com/office/powerpoint/2010/main" val="13661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fontAlgn="base"/>
            <a:r>
              <a:rPr lang="en-US" dirty="0"/>
              <a:t>In reality, sometimes parallelism will speed up your computation, sometimes it will not, and sometimes it will even slow it down</a:t>
            </a:r>
            <a:r>
              <a:rPr lang="en-US" dirty="0" smtClean="0"/>
              <a:t>.</a:t>
            </a:r>
          </a:p>
          <a:p>
            <a:pPr fontAlgn="base"/>
            <a:r>
              <a:rPr lang="en-US" dirty="0" smtClean="0"/>
              <a:t>It </a:t>
            </a:r>
            <a:r>
              <a:rPr lang="en-US" dirty="0"/>
              <a:t>is best to develop first using sequential execution and then apply parallelism where (A) you know that there's actually benefit to increased performance and (B) that it will actually deliver increased performance. </a:t>
            </a:r>
            <a:endParaRPr lang="en-US" dirty="0" smtClean="0"/>
          </a:p>
          <a:p>
            <a:pPr fontAlgn="base"/>
            <a:r>
              <a:rPr lang="en-US" dirty="0" smtClean="0"/>
              <a:t>(</a:t>
            </a:r>
            <a:r>
              <a:rPr lang="en-US" dirty="0"/>
              <a:t>A) is a business problem, not a technical one. If you are a performance expert, you'll usually be able to look at the code and determine (B), but the smart path is to measure. </a:t>
            </a:r>
          </a:p>
        </p:txBody>
      </p:sp>
      <p:sp>
        <p:nvSpPr>
          <p:cNvPr id="3" name="Title 2"/>
          <p:cNvSpPr>
            <a:spLocks noGrp="1"/>
          </p:cNvSpPr>
          <p:nvPr>
            <p:ph type="title"/>
          </p:nvPr>
        </p:nvSpPr>
        <p:spPr/>
        <p:txBody>
          <a:bodyPr/>
          <a:lstStyle/>
          <a:p>
            <a:r>
              <a:rPr lang="en-US" dirty="0"/>
              <a:t>What streams are not good for</a:t>
            </a:r>
            <a:br>
              <a:rPr lang="en-US" dirty="0"/>
            </a:br>
            <a:endParaRPr lang="en-IN" dirty="0"/>
          </a:p>
        </p:txBody>
      </p:sp>
    </p:spTree>
    <p:extLst>
      <p:ext uri="{BB962C8B-B14F-4D97-AF65-F5344CB8AC3E}">
        <p14:creationId xmlns:p14="http://schemas.microsoft.com/office/powerpoint/2010/main" val="7606884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smtClean="0"/>
              <a:t>Java </a:t>
            </a:r>
            <a:r>
              <a:rPr lang="en-US" dirty="0"/>
              <a:t>provides a class Base64 to deal with encryption</a:t>
            </a:r>
            <a:r>
              <a:rPr lang="en-US" dirty="0" smtClean="0"/>
              <a:t>.</a:t>
            </a:r>
          </a:p>
          <a:p>
            <a:r>
              <a:rPr lang="en-US" dirty="0" smtClean="0"/>
              <a:t>You </a:t>
            </a:r>
            <a:r>
              <a:rPr lang="en-US" dirty="0"/>
              <a:t>can encrypt and decrypt your data by using provided methods. </a:t>
            </a:r>
            <a:endParaRPr lang="en-US" dirty="0" smtClean="0"/>
          </a:p>
          <a:p>
            <a:r>
              <a:rPr lang="en-US" dirty="0" smtClean="0"/>
              <a:t>You </a:t>
            </a:r>
            <a:r>
              <a:rPr lang="en-US" dirty="0"/>
              <a:t>need to import java.util.Base64 in your source file to use its methods.</a:t>
            </a:r>
          </a:p>
          <a:p>
            <a:r>
              <a:rPr lang="en-US" dirty="0"/>
              <a:t>This class provides three different encoders and decoders to encrypt information at each level.</a:t>
            </a:r>
          </a:p>
          <a:p>
            <a:endParaRPr lang="en-IN" dirty="0"/>
          </a:p>
        </p:txBody>
      </p:sp>
      <p:sp>
        <p:nvSpPr>
          <p:cNvPr id="3" name="Title 2"/>
          <p:cNvSpPr>
            <a:spLocks noGrp="1"/>
          </p:cNvSpPr>
          <p:nvPr>
            <p:ph type="title"/>
          </p:nvPr>
        </p:nvSpPr>
        <p:spPr/>
        <p:txBody>
          <a:bodyPr/>
          <a:lstStyle/>
          <a:p>
            <a:r>
              <a:rPr lang="en-IN" b="0" dirty="0"/>
              <a:t>Java Base64 Encode and Decode</a:t>
            </a:r>
            <a:br>
              <a:rPr lang="en-IN" b="0" dirty="0"/>
            </a:br>
            <a:endParaRPr lang="en-IN" dirty="0"/>
          </a:p>
        </p:txBody>
      </p:sp>
    </p:spTree>
    <p:extLst>
      <p:ext uri="{BB962C8B-B14F-4D97-AF65-F5344CB8AC3E}">
        <p14:creationId xmlns:p14="http://schemas.microsoft.com/office/powerpoint/2010/main" val="26732636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Basic Encoding and Decoding</a:t>
            </a:r>
          </a:p>
          <a:p>
            <a:r>
              <a:rPr lang="en-US" dirty="0"/>
              <a:t>It uses the Base64 alphabet specified by Java in RFC 4648 and RFC 2045 for encoding and decoding operations. </a:t>
            </a:r>
            <a:endParaRPr lang="en-US" dirty="0" smtClean="0"/>
          </a:p>
          <a:p>
            <a:r>
              <a:rPr lang="en-US" dirty="0" smtClean="0"/>
              <a:t>The </a:t>
            </a:r>
            <a:r>
              <a:rPr lang="en-US" dirty="0"/>
              <a:t>encoder does not add any line separator character. The decoder rejects data that contains characters outside the base64 alphabet.</a:t>
            </a:r>
          </a:p>
          <a:p>
            <a:endParaRPr lang="en-IN" dirty="0"/>
          </a:p>
        </p:txBody>
      </p:sp>
      <p:sp>
        <p:nvSpPr>
          <p:cNvPr id="3" name="Title 2"/>
          <p:cNvSpPr>
            <a:spLocks noGrp="1"/>
          </p:cNvSpPr>
          <p:nvPr>
            <p:ph type="title"/>
          </p:nvPr>
        </p:nvSpPr>
        <p:spPr/>
        <p:txBody>
          <a:bodyPr/>
          <a:lstStyle/>
          <a:p>
            <a:r>
              <a:rPr lang="en-IN" b="0" dirty="0"/>
              <a:t>Java Base64 Encode and Decode</a:t>
            </a:r>
            <a:br>
              <a:rPr lang="en-IN" b="0" dirty="0"/>
            </a:br>
            <a:endParaRPr lang="en-IN" dirty="0"/>
          </a:p>
        </p:txBody>
      </p:sp>
    </p:spTree>
    <p:extLst>
      <p:ext uri="{BB962C8B-B14F-4D97-AF65-F5344CB8AC3E}">
        <p14:creationId xmlns:p14="http://schemas.microsoft.com/office/powerpoint/2010/main" val="42866163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URL and Filename Encoding and Decoding</a:t>
            </a:r>
          </a:p>
          <a:p>
            <a:r>
              <a:rPr lang="en-US" dirty="0"/>
              <a:t>It uses the Base64 alphabet specified by Java in RFC 4648 for encoding and decoding operations. The encoder does not add any line separator character. The decoder rejects data that contains characters outside the base64 alphabet.</a:t>
            </a:r>
          </a:p>
          <a:p>
            <a:endParaRPr lang="en-IN" dirty="0"/>
          </a:p>
        </p:txBody>
      </p:sp>
      <p:sp>
        <p:nvSpPr>
          <p:cNvPr id="3" name="Title 2"/>
          <p:cNvSpPr>
            <a:spLocks noGrp="1"/>
          </p:cNvSpPr>
          <p:nvPr>
            <p:ph type="title"/>
          </p:nvPr>
        </p:nvSpPr>
        <p:spPr/>
        <p:txBody>
          <a:bodyPr/>
          <a:lstStyle/>
          <a:p>
            <a:r>
              <a:rPr lang="en-IN" b="0" dirty="0"/>
              <a:t>Java Base64 Encode and Decode</a:t>
            </a:r>
            <a:br>
              <a:rPr lang="en-IN" b="0" dirty="0"/>
            </a:br>
            <a:endParaRPr lang="en-IN" dirty="0"/>
          </a:p>
        </p:txBody>
      </p:sp>
    </p:spTree>
    <p:extLst>
      <p:ext uri="{BB962C8B-B14F-4D97-AF65-F5344CB8AC3E}">
        <p14:creationId xmlns:p14="http://schemas.microsoft.com/office/powerpoint/2010/main" val="95737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IN" dirty="0"/>
              <a:t>Java 8 Security Enhancements</a:t>
            </a:r>
          </a:p>
          <a:p>
            <a:r>
              <a:rPr lang="en-IN" dirty="0"/>
              <a:t>Javadoc </a:t>
            </a:r>
            <a:r>
              <a:rPr lang="en-IN" dirty="0" smtClean="0"/>
              <a:t>Enhancements ( Doc Tree API)</a:t>
            </a:r>
          </a:p>
          <a:p>
            <a:endParaRPr lang="en-IN" dirty="0"/>
          </a:p>
          <a:p>
            <a:endParaRPr lang="en-IN" dirty="0"/>
          </a:p>
        </p:txBody>
      </p:sp>
      <p:sp>
        <p:nvSpPr>
          <p:cNvPr id="3" name="Title 2"/>
          <p:cNvSpPr>
            <a:spLocks noGrp="1"/>
          </p:cNvSpPr>
          <p:nvPr>
            <p:ph type="title"/>
          </p:nvPr>
        </p:nvSpPr>
        <p:spPr/>
        <p:txBody>
          <a:bodyPr/>
          <a:lstStyle/>
          <a:p>
            <a:r>
              <a:rPr lang="en-IN" dirty="0" smtClean="0"/>
              <a:t>Java 8 Goals</a:t>
            </a:r>
            <a:endParaRPr lang="en-IN" dirty="0"/>
          </a:p>
        </p:txBody>
      </p:sp>
    </p:spTree>
    <p:extLst>
      <p:ext uri="{BB962C8B-B14F-4D97-AF65-F5344CB8AC3E}">
        <p14:creationId xmlns:p14="http://schemas.microsoft.com/office/powerpoint/2010/main" val="39194874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Base64 Encode and Decode</a:t>
            </a:r>
            <a:br>
              <a:rPr lang="en-IN" b="0" dirty="0"/>
            </a:br>
            <a:endParaRPr lang="en-IN" dirty="0"/>
          </a:p>
        </p:txBody>
      </p:sp>
      <p:graphicFrame>
        <p:nvGraphicFramePr>
          <p:cNvPr id="7" name="Table 6"/>
          <p:cNvGraphicFramePr>
            <a:graphicFrameLocks noGrp="1"/>
          </p:cNvGraphicFramePr>
          <p:nvPr/>
        </p:nvGraphicFramePr>
        <p:xfrm>
          <a:off x="834358" y="2071211"/>
          <a:ext cx="7473696" cy="3444240"/>
        </p:xfrm>
        <a:graphic>
          <a:graphicData uri="http://schemas.openxmlformats.org/drawingml/2006/table">
            <a:tbl>
              <a:tblPr/>
              <a:tblGrid>
                <a:gridCol w="3736848"/>
                <a:gridCol w="3736848"/>
              </a:tblGrid>
              <a:tr h="0">
                <a:tc>
                  <a:txBody>
                    <a:bodyPr/>
                    <a:lstStyle/>
                    <a:p>
                      <a:pPr algn="l" fontAlgn="t"/>
                      <a:r>
                        <a:rPr lang="en-IN">
                          <a:solidFill>
                            <a:srgbClr val="000000"/>
                          </a:solidFill>
                          <a:effectLst/>
                          <a:latin typeface="times new roman" panose="02020603050405020304" pitchFamily="18" charset="0"/>
                        </a:rPr>
                        <a:t>Class</a:t>
                      </a:r>
                    </a:p>
                  </a:txBody>
                  <a:tcPr marT="91440" marB="91440">
                    <a:lnL w="7620" cap="flat" cmpd="sng" algn="ctr">
                      <a:solidFill>
                        <a:srgbClr val="605406"/>
                      </a:solidFill>
                      <a:prstDash val="solid"/>
                      <a:round/>
                      <a:headEnd type="none" w="med" len="med"/>
                      <a:tailEnd type="none" w="med" len="med"/>
                    </a:lnL>
                    <a:lnR w="7620" cap="flat" cmpd="sng" algn="ctr">
                      <a:solidFill>
                        <a:srgbClr val="605406"/>
                      </a:solidFill>
                      <a:prstDash val="solid"/>
                      <a:round/>
                      <a:headEnd type="none" w="med" len="med"/>
                      <a:tailEnd type="none" w="med" len="med"/>
                    </a:lnR>
                    <a:lnT w="7620" cap="flat" cmpd="sng" algn="ctr">
                      <a:solidFill>
                        <a:srgbClr val="60540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T="91440" marB="91440">
                    <a:lnL w="7620" cap="flat" cmpd="sng" algn="ctr">
                      <a:solidFill>
                        <a:srgbClr val="605406"/>
                      </a:solidFill>
                      <a:prstDash val="solid"/>
                      <a:round/>
                      <a:headEnd type="none" w="med" len="med"/>
                      <a:tailEnd type="none" w="med" len="med"/>
                    </a:lnL>
                    <a:lnR w="7620" cap="flat" cmpd="sng" algn="ctr">
                      <a:solidFill>
                        <a:srgbClr val="605406"/>
                      </a:solidFill>
                      <a:prstDash val="solid"/>
                      <a:round/>
                      <a:headEnd type="none" w="med" len="med"/>
                      <a:tailEnd type="none" w="med" len="med"/>
                    </a:lnR>
                    <a:lnT w="7620" cap="flat" cmpd="sng" algn="ctr">
                      <a:solidFill>
                        <a:srgbClr val="60540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IN">
                          <a:solidFill>
                            <a:srgbClr val="000000"/>
                          </a:solidFill>
                          <a:effectLst/>
                          <a:latin typeface="verdana" panose="020B0604030504040204" pitchFamily="34" charset="0"/>
                        </a:rPr>
                        <a:t>Base64.Decoder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This class implements a decoder for decoding byte data using the Base64 encoding scheme as specified in RFC 4648 and RFC 2045.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panose="020B0604030504040204" pitchFamily="34" charset="0"/>
                        </a:rPr>
                        <a:t>Base64.Encoder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This class implements an encoder for encoding byte data using the Base64 encoding scheme as specified in RFC 4648 and RFC 2045.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3910154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447675"/>
          </a:xfrm>
        </p:spPr>
        <p:txBody>
          <a:bodyPr/>
          <a:lstStyle/>
          <a:p>
            <a:r>
              <a:rPr lang="en-IN" dirty="0"/>
              <a:t>Base64 </a:t>
            </a:r>
            <a:r>
              <a:rPr lang="en-IN" dirty="0" smtClean="0"/>
              <a:t>Methods</a:t>
            </a:r>
            <a:endParaRPr lang="en-IN" dirty="0"/>
          </a:p>
        </p:txBody>
      </p:sp>
      <p:sp>
        <p:nvSpPr>
          <p:cNvPr id="3" name="Title 2"/>
          <p:cNvSpPr>
            <a:spLocks noGrp="1"/>
          </p:cNvSpPr>
          <p:nvPr>
            <p:ph type="title"/>
          </p:nvPr>
        </p:nvSpPr>
        <p:spPr/>
        <p:txBody>
          <a:bodyPr/>
          <a:lstStyle/>
          <a:p>
            <a:r>
              <a:rPr lang="en-IN" b="0" dirty="0"/>
              <a:t>Java Base64 Encode and Decode</a:t>
            </a:r>
            <a:br>
              <a:rPr lang="en-IN" b="0"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67590466"/>
              </p:ext>
            </p:extLst>
          </p:nvPr>
        </p:nvGraphicFramePr>
        <p:xfrm>
          <a:off x="248728" y="1905000"/>
          <a:ext cx="8839200" cy="4830041"/>
        </p:xfrm>
        <a:graphic>
          <a:graphicData uri="http://schemas.openxmlformats.org/drawingml/2006/table">
            <a:tbl>
              <a:tblPr/>
              <a:tblGrid>
                <a:gridCol w="4419600"/>
                <a:gridCol w="4419600"/>
              </a:tblGrid>
              <a:tr h="270023">
                <a:tc>
                  <a:txBody>
                    <a:bodyPr/>
                    <a:lstStyle/>
                    <a:p>
                      <a:pPr algn="l" fontAlgn="t"/>
                      <a:r>
                        <a:rPr lang="en-IN" sz="1100">
                          <a:solidFill>
                            <a:srgbClr val="000000"/>
                          </a:solidFill>
                          <a:effectLst/>
                          <a:latin typeface="times new roman" panose="02020603050405020304" pitchFamily="18" charset="0"/>
                        </a:rPr>
                        <a:t>Methods</a:t>
                      </a:r>
                    </a:p>
                  </a:txBody>
                  <a:tcPr marL="54005" marR="54005" marT="54005" marB="54005">
                    <a:lnL w="7620" cap="flat" cmpd="sng" algn="ctr">
                      <a:solidFill>
                        <a:srgbClr val="40FE25"/>
                      </a:solidFill>
                      <a:prstDash val="solid"/>
                      <a:round/>
                      <a:headEnd type="none" w="med" len="med"/>
                      <a:tailEnd type="none" w="med" len="med"/>
                    </a:lnL>
                    <a:lnR w="7620" cap="flat" cmpd="sng" algn="ctr">
                      <a:solidFill>
                        <a:srgbClr val="40FE25"/>
                      </a:solidFill>
                      <a:prstDash val="solid"/>
                      <a:round/>
                      <a:headEnd type="none" w="med" len="med"/>
                      <a:tailEnd type="none" w="med" len="med"/>
                    </a:lnR>
                    <a:lnT w="7620" cap="flat" cmpd="sng" algn="ctr">
                      <a:solidFill>
                        <a:srgbClr val="40FE2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100">
                          <a:solidFill>
                            <a:srgbClr val="000000"/>
                          </a:solidFill>
                          <a:effectLst/>
                          <a:latin typeface="times new roman" panose="02020603050405020304" pitchFamily="18" charset="0"/>
                        </a:rPr>
                        <a:t>Description</a:t>
                      </a:r>
                    </a:p>
                  </a:txBody>
                  <a:tcPr marL="54005" marR="54005" marT="54005" marB="54005">
                    <a:lnL w="7620" cap="flat" cmpd="sng" algn="ctr">
                      <a:solidFill>
                        <a:srgbClr val="40FE25"/>
                      </a:solidFill>
                      <a:prstDash val="solid"/>
                      <a:round/>
                      <a:headEnd type="none" w="med" len="med"/>
                      <a:tailEnd type="none" w="med" len="med"/>
                    </a:lnL>
                    <a:lnR w="7620" cap="flat" cmpd="sng" algn="ctr">
                      <a:solidFill>
                        <a:srgbClr val="40FE25"/>
                      </a:solidFill>
                      <a:prstDash val="solid"/>
                      <a:round/>
                      <a:headEnd type="none" w="med" len="med"/>
                      <a:tailEnd type="none" w="med" len="med"/>
                    </a:lnR>
                    <a:lnT w="7620" cap="flat" cmpd="sng" algn="ctr">
                      <a:solidFill>
                        <a:srgbClr val="40FE2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558048">
                <a:tc>
                  <a:txBody>
                    <a:bodyPr/>
                    <a:lstStyle/>
                    <a:p>
                      <a:pPr algn="l" fontAlgn="t"/>
                      <a:r>
                        <a:rPr lang="en-IN" sz="1100">
                          <a:solidFill>
                            <a:srgbClr val="000000"/>
                          </a:solidFill>
                          <a:effectLst/>
                          <a:latin typeface="verdana" panose="020B0604030504040204" pitchFamily="34" charset="0"/>
                        </a:rPr>
                        <a:t>public static Base64.Decoder getDecoder()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a Base64.Decoder that decodes using the Basic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58048">
                <a:tc>
                  <a:txBody>
                    <a:bodyPr/>
                    <a:lstStyle/>
                    <a:p>
                      <a:pPr algn="l" fontAlgn="t"/>
                      <a:r>
                        <a:rPr lang="en-IN" sz="1100">
                          <a:solidFill>
                            <a:srgbClr val="000000"/>
                          </a:solidFill>
                          <a:effectLst/>
                          <a:latin typeface="verdana" panose="020B0604030504040204" pitchFamily="34" charset="0"/>
                        </a:rPr>
                        <a:t>public static Base64.Encoder getEncoder()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returns a Base64.Encoder that encodes using the Basic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720062">
                <a:tc>
                  <a:txBody>
                    <a:bodyPr/>
                    <a:lstStyle/>
                    <a:p>
                      <a:pPr algn="l" fontAlgn="t"/>
                      <a:r>
                        <a:rPr lang="en-IN" sz="1100">
                          <a:solidFill>
                            <a:srgbClr val="000000"/>
                          </a:solidFill>
                          <a:effectLst/>
                          <a:latin typeface="verdana" panose="020B0604030504040204" pitchFamily="34" charset="0"/>
                        </a:rPr>
                        <a:t>public static Base64.Decoder getUrlDecoder()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a Base64.Decoder that decodes using the URL and Filename safe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58048">
                <a:tc>
                  <a:txBody>
                    <a:bodyPr/>
                    <a:lstStyle/>
                    <a:p>
                      <a:pPr algn="l" fontAlgn="t"/>
                      <a:r>
                        <a:rPr lang="en-IN" sz="1100">
                          <a:solidFill>
                            <a:srgbClr val="000000"/>
                          </a:solidFill>
                          <a:effectLst/>
                          <a:latin typeface="verdana" panose="020B0604030504040204" pitchFamily="34" charset="0"/>
                        </a:rPr>
                        <a:t>public static Base64.Decoder getMimeDecoder()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returns a Base64.Decoder that decodes using the MIME type base64 decoding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558048">
                <a:tc>
                  <a:txBody>
                    <a:bodyPr/>
                    <a:lstStyle/>
                    <a:p>
                      <a:pPr algn="l" fontAlgn="t"/>
                      <a:r>
                        <a:rPr lang="en-IN" sz="1100">
                          <a:solidFill>
                            <a:srgbClr val="000000"/>
                          </a:solidFill>
                          <a:effectLst/>
                          <a:latin typeface="verdana" panose="020B0604030504040204" pitchFamily="34" charset="0"/>
                        </a:rPr>
                        <a:t>public static Base64.Encoder getMimeEncoder()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a Base64.Encoder that encodes using the MIME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882075">
                <a:tc>
                  <a:txBody>
                    <a:bodyPr/>
                    <a:lstStyle/>
                    <a:p>
                      <a:pPr algn="l" fontAlgn="t"/>
                      <a:r>
                        <a:rPr lang="en-IN" sz="1100">
                          <a:solidFill>
                            <a:srgbClr val="000000"/>
                          </a:solidFill>
                          <a:effectLst/>
                          <a:latin typeface="verdana" panose="020B0604030504040204" pitchFamily="34" charset="0"/>
                        </a:rPr>
                        <a:t>public static Base64.Encoder getMimeEncoder(int lineLength, byte[] lineSeparator)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returns a Base64.Encoder that encodes using the MIME type base64 encoding scheme with specified line length and line separators.</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720062">
                <a:tc>
                  <a:txBody>
                    <a:bodyPr/>
                    <a:lstStyle/>
                    <a:p>
                      <a:pPr algn="l" fontAlgn="t"/>
                      <a:r>
                        <a:rPr lang="en-IN" sz="1100">
                          <a:solidFill>
                            <a:srgbClr val="000000"/>
                          </a:solidFill>
                          <a:effectLst/>
                          <a:latin typeface="verdana" panose="020B0604030504040204" pitchFamily="34" charset="0"/>
                        </a:rPr>
                        <a:t>public static Base64.Encoder getUrlEncoder()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dirty="0">
                          <a:solidFill>
                            <a:srgbClr val="000000"/>
                          </a:solidFill>
                          <a:effectLst/>
                          <a:latin typeface="verdana" panose="020B0604030504040204" pitchFamily="34" charset="0"/>
                        </a:rPr>
                        <a:t>It returns a Base64.Encoder that encodes using the URL and Filename safe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077929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447675"/>
          </a:xfrm>
        </p:spPr>
        <p:txBody>
          <a:bodyPr/>
          <a:lstStyle/>
          <a:p>
            <a:r>
              <a:rPr lang="en-IN" dirty="0"/>
              <a:t>Base64 </a:t>
            </a:r>
            <a:r>
              <a:rPr lang="en-IN" dirty="0" smtClean="0"/>
              <a:t>Methods</a:t>
            </a:r>
            <a:endParaRPr lang="en-IN" dirty="0"/>
          </a:p>
        </p:txBody>
      </p:sp>
      <p:sp>
        <p:nvSpPr>
          <p:cNvPr id="3" name="Title 2"/>
          <p:cNvSpPr>
            <a:spLocks noGrp="1"/>
          </p:cNvSpPr>
          <p:nvPr>
            <p:ph type="title"/>
          </p:nvPr>
        </p:nvSpPr>
        <p:spPr/>
        <p:txBody>
          <a:bodyPr/>
          <a:lstStyle/>
          <a:p>
            <a:r>
              <a:rPr lang="en-IN" b="0" dirty="0"/>
              <a:t>Java Base64 Encode and Decode</a:t>
            </a:r>
            <a:br>
              <a:rPr lang="en-IN" b="0"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67590466"/>
              </p:ext>
            </p:extLst>
          </p:nvPr>
        </p:nvGraphicFramePr>
        <p:xfrm>
          <a:off x="248728" y="1905000"/>
          <a:ext cx="8839200" cy="4830041"/>
        </p:xfrm>
        <a:graphic>
          <a:graphicData uri="http://schemas.openxmlformats.org/drawingml/2006/table">
            <a:tbl>
              <a:tblPr/>
              <a:tblGrid>
                <a:gridCol w="4419600"/>
                <a:gridCol w="4419600"/>
              </a:tblGrid>
              <a:tr h="270023">
                <a:tc>
                  <a:txBody>
                    <a:bodyPr/>
                    <a:lstStyle/>
                    <a:p>
                      <a:pPr algn="l" fontAlgn="t"/>
                      <a:r>
                        <a:rPr lang="en-IN" sz="1100">
                          <a:solidFill>
                            <a:srgbClr val="000000"/>
                          </a:solidFill>
                          <a:effectLst/>
                          <a:latin typeface="times new roman" panose="02020603050405020304" pitchFamily="18" charset="0"/>
                        </a:rPr>
                        <a:t>Methods</a:t>
                      </a:r>
                    </a:p>
                  </a:txBody>
                  <a:tcPr marL="54005" marR="54005" marT="54005" marB="54005">
                    <a:lnL w="7620" cap="flat" cmpd="sng" algn="ctr">
                      <a:solidFill>
                        <a:srgbClr val="40FE25"/>
                      </a:solidFill>
                      <a:prstDash val="solid"/>
                      <a:round/>
                      <a:headEnd type="none" w="med" len="med"/>
                      <a:tailEnd type="none" w="med" len="med"/>
                    </a:lnL>
                    <a:lnR w="7620" cap="flat" cmpd="sng" algn="ctr">
                      <a:solidFill>
                        <a:srgbClr val="40FE25"/>
                      </a:solidFill>
                      <a:prstDash val="solid"/>
                      <a:round/>
                      <a:headEnd type="none" w="med" len="med"/>
                      <a:tailEnd type="none" w="med" len="med"/>
                    </a:lnR>
                    <a:lnT w="7620" cap="flat" cmpd="sng" algn="ctr">
                      <a:solidFill>
                        <a:srgbClr val="40FE2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100">
                          <a:solidFill>
                            <a:srgbClr val="000000"/>
                          </a:solidFill>
                          <a:effectLst/>
                          <a:latin typeface="times new roman" panose="02020603050405020304" pitchFamily="18" charset="0"/>
                        </a:rPr>
                        <a:t>Description</a:t>
                      </a:r>
                    </a:p>
                  </a:txBody>
                  <a:tcPr marL="54005" marR="54005" marT="54005" marB="54005">
                    <a:lnL w="7620" cap="flat" cmpd="sng" algn="ctr">
                      <a:solidFill>
                        <a:srgbClr val="40FE25"/>
                      </a:solidFill>
                      <a:prstDash val="solid"/>
                      <a:round/>
                      <a:headEnd type="none" w="med" len="med"/>
                      <a:tailEnd type="none" w="med" len="med"/>
                    </a:lnL>
                    <a:lnR w="7620" cap="flat" cmpd="sng" algn="ctr">
                      <a:solidFill>
                        <a:srgbClr val="40FE25"/>
                      </a:solidFill>
                      <a:prstDash val="solid"/>
                      <a:round/>
                      <a:headEnd type="none" w="med" len="med"/>
                      <a:tailEnd type="none" w="med" len="med"/>
                    </a:lnR>
                    <a:lnT w="7620" cap="flat" cmpd="sng" algn="ctr">
                      <a:solidFill>
                        <a:srgbClr val="40FE2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558048">
                <a:tc>
                  <a:txBody>
                    <a:bodyPr/>
                    <a:lstStyle/>
                    <a:p>
                      <a:pPr algn="l" fontAlgn="t"/>
                      <a:r>
                        <a:rPr lang="en-IN" sz="1100">
                          <a:solidFill>
                            <a:srgbClr val="000000"/>
                          </a:solidFill>
                          <a:effectLst/>
                          <a:latin typeface="verdana" panose="020B0604030504040204" pitchFamily="34" charset="0"/>
                        </a:rPr>
                        <a:t>public static Base64.Decoder getDecoder()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a Base64.Decoder that decodes using the Basic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58048">
                <a:tc>
                  <a:txBody>
                    <a:bodyPr/>
                    <a:lstStyle/>
                    <a:p>
                      <a:pPr algn="l" fontAlgn="t"/>
                      <a:r>
                        <a:rPr lang="en-IN" sz="1100">
                          <a:solidFill>
                            <a:srgbClr val="000000"/>
                          </a:solidFill>
                          <a:effectLst/>
                          <a:latin typeface="verdana" panose="020B0604030504040204" pitchFamily="34" charset="0"/>
                        </a:rPr>
                        <a:t>public static Base64.Encoder getEncoder()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returns a Base64.Encoder that encodes using the Basic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720062">
                <a:tc>
                  <a:txBody>
                    <a:bodyPr/>
                    <a:lstStyle/>
                    <a:p>
                      <a:pPr algn="l" fontAlgn="t"/>
                      <a:r>
                        <a:rPr lang="en-IN" sz="1100">
                          <a:solidFill>
                            <a:srgbClr val="000000"/>
                          </a:solidFill>
                          <a:effectLst/>
                          <a:latin typeface="verdana" panose="020B0604030504040204" pitchFamily="34" charset="0"/>
                        </a:rPr>
                        <a:t>public static Base64.Decoder getUrlDecoder()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a Base64.Decoder that decodes using the URL and Filename safe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58048">
                <a:tc>
                  <a:txBody>
                    <a:bodyPr/>
                    <a:lstStyle/>
                    <a:p>
                      <a:pPr algn="l" fontAlgn="t"/>
                      <a:r>
                        <a:rPr lang="en-IN" sz="1100">
                          <a:solidFill>
                            <a:srgbClr val="000000"/>
                          </a:solidFill>
                          <a:effectLst/>
                          <a:latin typeface="verdana" panose="020B0604030504040204" pitchFamily="34" charset="0"/>
                        </a:rPr>
                        <a:t>public static Base64.Decoder getMimeDecoder()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returns a Base64.Decoder that decodes using the MIME type base64 decoding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558048">
                <a:tc>
                  <a:txBody>
                    <a:bodyPr/>
                    <a:lstStyle/>
                    <a:p>
                      <a:pPr algn="l" fontAlgn="t"/>
                      <a:r>
                        <a:rPr lang="en-IN" sz="1100">
                          <a:solidFill>
                            <a:srgbClr val="000000"/>
                          </a:solidFill>
                          <a:effectLst/>
                          <a:latin typeface="verdana" panose="020B0604030504040204" pitchFamily="34" charset="0"/>
                        </a:rPr>
                        <a:t>public static Base64.Encoder getMimeEncoder()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a Base64.Encoder that encodes using the MIME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882075">
                <a:tc>
                  <a:txBody>
                    <a:bodyPr/>
                    <a:lstStyle/>
                    <a:p>
                      <a:pPr algn="l" fontAlgn="t"/>
                      <a:r>
                        <a:rPr lang="en-IN" sz="1100">
                          <a:solidFill>
                            <a:srgbClr val="000000"/>
                          </a:solidFill>
                          <a:effectLst/>
                          <a:latin typeface="verdana" panose="020B0604030504040204" pitchFamily="34" charset="0"/>
                        </a:rPr>
                        <a:t>public static Base64.Encoder getMimeEncoder(int lineLength, byte[] lineSeparator)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returns a Base64.Encoder that encodes using the MIME type base64 encoding scheme with specified line length and line separators.</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720062">
                <a:tc>
                  <a:txBody>
                    <a:bodyPr/>
                    <a:lstStyle/>
                    <a:p>
                      <a:pPr algn="l" fontAlgn="t"/>
                      <a:r>
                        <a:rPr lang="en-IN" sz="1100">
                          <a:solidFill>
                            <a:srgbClr val="000000"/>
                          </a:solidFill>
                          <a:effectLst/>
                          <a:latin typeface="verdana" panose="020B0604030504040204" pitchFamily="34" charset="0"/>
                        </a:rPr>
                        <a:t>public static Base64.Encoder getUrlEncoder()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dirty="0">
                          <a:solidFill>
                            <a:srgbClr val="000000"/>
                          </a:solidFill>
                          <a:effectLst/>
                          <a:latin typeface="verdana" panose="020B0604030504040204" pitchFamily="34" charset="0"/>
                        </a:rPr>
                        <a:t>It returns a Base64.Encoder that encodes using the URL and Filename safe type base64 encoding scheme.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0952579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Java provides a facility to create default methods inside the interface. </a:t>
            </a:r>
            <a:endParaRPr lang="en-US" dirty="0" smtClean="0"/>
          </a:p>
          <a:p>
            <a:r>
              <a:rPr lang="en-US" dirty="0" smtClean="0"/>
              <a:t>Methods </a:t>
            </a:r>
            <a:r>
              <a:rPr lang="en-US" dirty="0"/>
              <a:t>which are defined inside the interface and tagged with default are known as default methods. These methods are non-abstract methods</a:t>
            </a:r>
            <a:r>
              <a:rPr lang="en-US" dirty="0" smtClean="0"/>
              <a:t>.</a:t>
            </a:r>
          </a:p>
          <a:p>
            <a:endParaRPr lang="en-IN" dirty="0"/>
          </a:p>
        </p:txBody>
      </p:sp>
      <p:sp>
        <p:nvSpPr>
          <p:cNvPr id="3" name="Title 2"/>
          <p:cNvSpPr>
            <a:spLocks noGrp="1"/>
          </p:cNvSpPr>
          <p:nvPr>
            <p:ph type="title"/>
          </p:nvPr>
        </p:nvSpPr>
        <p:spPr/>
        <p:txBody>
          <a:bodyPr/>
          <a:lstStyle/>
          <a:p>
            <a:r>
              <a:rPr lang="en-IN" b="0" dirty="0"/>
              <a:t>Java Default Methods</a:t>
            </a:r>
            <a:br>
              <a:rPr lang="en-IN" b="0" dirty="0"/>
            </a:br>
            <a:endParaRPr lang="en-IN" dirty="0"/>
          </a:p>
        </p:txBody>
      </p:sp>
    </p:spTree>
    <p:extLst>
      <p:ext uri="{BB962C8B-B14F-4D97-AF65-F5344CB8AC3E}">
        <p14:creationId xmlns:p14="http://schemas.microsoft.com/office/powerpoint/2010/main" val="34776947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marL="0" indent="0">
              <a:buNone/>
            </a:pPr>
            <a:r>
              <a:rPr lang="en-US" sz="2000" dirty="0"/>
              <a:t>Along with </a:t>
            </a:r>
            <a:r>
              <a:rPr lang="en-US" sz="2000" dirty="0" err="1"/>
              <a:t>forEach</a:t>
            </a:r>
            <a:r>
              <a:rPr lang="en-US" sz="2000" dirty="0"/>
              <a:t>() method, Java provides one more method </a:t>
            </a:r>
            <a:r>
              <a:rPr lang="en-US" sz="2000" dirty="0" err="1"/>
              <a:t>forEachOrdered</a:t>
            </a:r>
            <a:r>
              <a:rPr lang="en-US" sz="2000" dirty="0"/>
              <a:t>(). </a:t>
            </a:r>
            <a:endParaRPr lang="en-US" sz="2000" dirty="0" smtClean="0"/>
          </a:p>
          <a:p>
            <a:pPr marL="0" indent="0">
              <a:buNone/>
            </a:pPr>
            <a:r>
              <a:rPr lang="en-US" sz="2000" dirty="0" smtClean="0"/>
              <a:t>It </a:t>
            </a:r>
            <a:r>
              <a:rPr lang="en-US" sz="2000" dirty="0"/>
              <a:t>is used to iterate elements in the order specified by the stream.</a:t>
            </a:r>
          </a:p>
          <a:p>
            <a:pPr marL="0" indent="0">
              <a:buNone/>
            </a:pPr>
            <a:r>
              <a:rPr lang="en-US" sz="2000" dirty="0" smtClean="0"/>
              <a:t>Signature</a:t>
            </a:r>
            <a:r>
              <a:rPr lang="en-US" sz="2000" dirty="0"/>
              <a:t>:</a:t>
            </a:r>
          </a:p>
          <a:p>
            <a:pPr marL="0" indent="0">
              <a:buNone/>
            </a:pPr>
            <a:r>
              <a:rPr lang="en-US" sz="2000" b="1" dirty="0"/>
              <a:t>void</a:t>
            </a:r>
            <a:r>
              <a:rPr lang="en-US" sz="2000" dirty="0"/>
              <a:t> </a:t>
            </a:r>
            <a:r>
              <a:rPr lang="en-US" sz="2000" dirty="0" err="1"/>
              <a:t>forEachOrdered</a:t>
            </a:r>
            <a:r>
              <a:rPr lang="en-US" sz="2000" dirty="0"/>
              <a:t>(Consumer&lt;? </a:t>
            </a:r>
            <a:r>
              <a:rPr lang="en-US" sz="2000" b="1" dirty="0"/>
              <a:t>super</a:t>
            </a:r>
            <a:r>
              <a:rPr lang="en-US" sz="2000" dirty="0"/>
              <a:t> T&gt; action)  </a:t>
            </a:r>
            <a:endParaRPr lang="en-US" sz="2000" dirty="0" smtClean="0"/>
          </a:p>
          <a:p>
            <a:pPr marL="0" indent="0">
              <a:buNone/>
            </a:pPr>
            <a:r>
              <a:rPr lang="en-IN" sz="2000" dirty="0"/>
              <a:t>  </a:t>
            </a:r>
            <a:r>
              <a:rPr lang="en-IN" sz="2000" dirty="0" err="1"/>
              <a:t>gamesList.stream</a:t>
            </a:r>
            <a:r>
              <a:rPr lang="en-IN" sz="2000" dirty="0"/>
              <a:t>().</a:t>
            </a:r>
            <a:r>
              <a:rPr lang="en-IN" sz="2000" dirty="0" err="1"/>
              <a:t>forEachOrdered</a:t>
            </a:r>
            <a:r>
              <a:rPr lang="en-IN" sz="2000" dirty="0"/>
              <a:t>(</a:t>
            </a:r>
            <a:r>
              <a:rPr lang="en-IN" sz="2000" dirty="0" err="1"/>
              <a:t>System.out</a:t>
            </a:r>
            <a:r>
              <a:rPr lang="en-IN" sz="2000" dirty="0"/>
              <a:t>::</a:t>
            </a:r>
            <a:r>
              <a:rPr lang="en-IN" sz="2000" dirty="0" err="1"/>
              <a:t>println</a:t>
            </a:r>
            <a:r>
              <a:rPr lang="en-IN" sz="2000" dirty="0"/>
              <a:t>);  </a:t>
            </a:r>
            <a:endParaRPr lang="en-US" sz="2000" dirty="0"/>
          </a:p>
          <a:p>
            <a:pPr marL="0" indent="0">
              <a:buNone/>
            </a:pPr>
            <a:endParaRPr lang="en-IN" sz="2000" dirty="0"/>
          </a:p>
        </p:txBody>
      </p:sp>
      <p:sp>
        <p:nvSpPr>
          <p:cNvPr id="3" name="Title 2"/>
          <p:cNvSpPr>
            <a:spLocks noGrp="1"/>
          </p:cNvSpPr>
          <p:nvPr>
            <p:ph type="title"/>
          </p:nvPr>
        </p:nvSpPr>
        <p:spPr/>
        <p:txBody>
          <a:bodyPr/>
          <a:lstStyle/>
          <a:p>
            <a:r>
              <a:rPr lang="en-IN" b="0" dirty="0"/>
              <a:t>Java Stream </a:t>
            </a:r>
            <a:r>
              <a:rPr lang="en-IN" b="0" dirty="0" err="1"/>
              <a:t>forEachOrdered</a:t>
            </a:r>
            <a:r>
              <a:rPr lang="en-IN" b="0" dirty="0"/>
              <a:t>() Method</a:t>
            </a:r>
            <a:br>
              <a:rPr lang="en-IN" b="0" dirty="0"/>
            </a:br>
            <a:endParaRPr lang="en-IN" dirty="0"/>
          </a:p>
        </p:txBody>
      </p:sp>
    </p:spTree>
    <p:extLst>
      <p:ext uri="{BB962C8B-B14F-4D97-AF65-F5344CB8AC3E}">
        <p14:creationId xmlns:p14="http://schemas.microsoft.com/office/powerpoint/2010/main" val="16073409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smtClean="0"/>
              <a:t>java </a:t>
            </a:r>
            <a:r>
              <a:rPr lang="en-US" dirty="0"/>
              <a:t>introduced a new class Optional in jdk8</a:t>
            </a:r>
            <a:r>
              <a:rPr lang="en-US" dirty="0" smtClean="0"/>
              <a:t>.</a:t>
            </a:r>
          </a:p>
          <a:p>
            <a:r>
              <a:rPr lang="en-US" dirty="0" smtClean="0"/>
              <a:t>It </a:t>
            </a:r>
            <a:r>
              <a:rPr lang="en-US" dirty="0"/>
              <a:t>is a public final class and used to deal with </a:t>
            </a:r>
            <a:r>
              <a:rPr lang="en-US" dirty="0" smtClean="0"/>
              <a:t>Null </a:t>
            </a:r>
            <a:r>
              <a:rPr lang="en-US" dirty="0" err="1" smtClean="0"/>
              <a:t>PointerException</a:t>
            </a:r>
            <a:r>
              <a:rPr lang="en-US" dirty="0" smtClean="0"/>
              <a:t> </a:t>
            </a:r>
            <a:r>
              <a:rPr lang="en-US" dirty="0"/>
              <a:t>in Java application</a:t>
            </a:r>
            <a:r>
              <a:rPr lang="en-US" dirty="0" smtClean="0"/>
              <a:t>.</a:t>
            </a:r>
          </a:p>
          <a:p>
            <a:r>
              <a:rPr lang="en-US" dirty="0" smtClean="0"/>
              <a:t>You </a:t>
            </a:r>
            <a:r>
              <a:rPr lang="en-US" dirty="0"/>
              <a:t>must import </a:t>
            </a:r>
            <a:r>
              <a:rPr lang="en-US" dirty="0" err="1"/>
              <a:t>java.util</a:t>
            </a:r>
            <a:r>
              <a:rPr lang="en-US" dirty="0"/>
              <a:t> package to use this class. </a:t>
            </a:r>
            <a:endParaRPr lang="en-US" dirty="0" smtClean="0"/>
          </a:p>
          <a:p>
            <a:r>
              <a:rPr lang="en-US" dirty="0" smtClean="0"/>
              <a:t>It </a:t>
            </a:r>
            <a:r>
              <a:rPr lang="en-US" dirty="0"/>
              <a:t>provides methods which are used to check the </a:t>
            </a:r>
            <a:r>
              <a:rPr lang="en-US" dirty="0" smtClean="0"/>
              <a:t> presence </a:t>
            </a:r>
            <a:r>
              <a:rPr lang="en-US" dirty="0"/>
              <a:t>of value for particular variable.</a:t>
            </a:r>
            <a:endParaRPr lang="en-IN" dirty="0"/>
          </a:p>
        </p:txBody>
      </p:sp>
      <p:sp>
        <p:nvSpPr>
          <p:cNvPr id="3" name="Title 2"/>
          <p:cNvSpPr>
            <a:spLocks noGrp="1"/>
          </p:cNvSpPr>
          <p:nvPr>
            <p:ph type="title"/>
          </p:nvPr>
        </p:nvSpPr>
        <p:spPr/>
        <p:txBody>
          <a:bodyPr/>
          <a:lstStyle/>
          <a:p>
            <a:r>
              <a:rPr lang="en-IN" b="0" dirty="0"/>
              <a:t>Java Optional Class</a:t>
            </a:r>
            <a:br>
              <a:rPr lang="en-IN" b="0" dirty="0"/>
            </a:br>
            <a:endParaRPr lang="en-IN" dirty="0"/>
          </a:p>
        </p:txBody>
      </p:sp>
    </p:spTree>
    <p:extLst>
      <p:ext uri="{BB962C8B-B14F-4D97-AF65-F5344CB8AC3E}">
        <p14:creationId xmlns:p14="http://schemas.microsoft.com/office/powerpoint/2010/main" val="2423668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Optional Class</a:t>
            </a:r>
            <a:br>
              <a:rPr lang="en-IN" b="0" dirty="0"/>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129951902"/>
              </p:ext>
            </p:extLst>
          </p:nvPr>
        </p:nvGraphicFramePr>
        <p:xfrm>
          <a:off x="381000" y="1524000"/>
          <a:ext cx="8530566" cy="4830041"/>
        </p:xfrm>
        <a:graphic>
          <a:graphicData uri="http://schemas.openxmlformats.org/drawingml/2006/table">
            <a:tbl>
              <a:tblPr/>
              <a:tblGrid>
                <a:gridCol w="4265283"/>
                <a:gridCol w="4265283"/>
              </a:tblGrid>
              <a:tr h="270023">
                <a:tc>
                  <a:txBody>
                    <a:bodyPr/>
                    <a:lstStyle/>
                    <a:p>
                      <a:pPr algn="l" fontAlgn="t"/>
                      <a:r>
                        <a:rPr lang="en-IN" sz="1100">
                          <a:solidFill>
                            <a:srgbClr val="000000"/>
                          </a:solidFill>
                          <a:effectLst/>
                          <a:latin typeface="times new roman" panose="02020603050405020304" pitchFamily="18" charset="0"/>
                        </a:rPr>
                        <a:t>Methods</a:t>
                      </a:r>
                    </a:p>
                  </a:txBody>
                  <a:tcPr marL="54005" marR="54005" marT="54005" marB="54005">
                    <a:lnL w="7620" cap="flat" cmpd="sng" algn="ctr">
                      <a:solidFill>
                        <a:srgbClr val="803740"/>
                      </a:solidFill>
                      <a:prstDash val="solid"/>
                      <a:round/>
                      <a:headEnd type="none" w="med" len="med"/>
                      <a:tailEnd type="none" w="med" len="med"/>
                    </a:lnL>
                    <a:lnR w="7620" cap="flat" cmpd="sng" algn="ctr">
                      <a:solidFill>
                        <a:srgbClr val="803740"/>
                      </a:solidFill>
                      <a:prstDash val="solid"/>
                      <a:round/>
                      <a:headEnd type="none" w="med" len="med"/>
                      <a:tailEnd type="none" w="med" len="med"/>
                    </a:lnR>
                    <a:lnT w="7620" cap="flat" cmpd="sng" algn="ctr">
                      <a:solidFill>
                        <a:srgbClr val="80374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100">
                          <a:solidFill>
                            <a:srgbClr val="000000"/>
                          </a:solidFill>
                          <a:effectLst/>
                          <a:latin typeface="times new roman" panose="02020603050405020304" pitchFamily="18" charset="0"/>
                        </a:rPr>
                        <a:t>Description</a:t>
                      </a:r>
                    </a:p>
                  </a:txBody>
                  <a:tcPr marL="54005" marR="54005" marT="54005" marB="54005">
                    <a:lnL w="7620" cap="flat" cmpd="sng" algn="ctr">
                      <a:solidFill>
                        <a:srgbClr val="803740"/>
                      </a:solidFill>
                      <a:prstDash val="solid"/>
                      <a:round/>
                      <a:headEnd type="none" w="med" len="med"/>
                      <a:tailEnd type="none" w="med" len="med"/>
                    </a:lnL>
                    <a:lnR w="7620" cap="flat" cmpd="sng" algn="ctr">
                      <a:solidFill>
                        <a:srgbClr val="803740"/>
                      </a:solidFill>
                      <a:prstDash val="solid"/>
                      <a:round/>
                      <a:headEnd type="none" w="med" len="med"/>
                      <a:tailEnd type="none" w="med" len="med"/>
                    </a:lnR>
                    <a:lnT w="7620" cap="flat" cmpd="sng" algn="ctr">
                      <a:solidFill>
                        <a:srgbClr val="80374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558048">
                <a:tc>
                  <a:txBody>
                    <a:bodyPr/>
                    <a:lstStyle/>
                    <a:p>
                      <a:pPr algn="l" fontAlgn="t"/>
                      <a:r>
                        <a:rPr lang="en-IN" sz="1100">
                          <a:solidFill>
                            <a:srgbClr val="000000"/>
                          </a:solidFill>
                          <a:effectLst/>
                          <a:latin typeface="verdana" panose="020B0604030504040204" pitchFamily="34" charset="0"/>
                        </a:rPr>
                        <a:t>public static &lt;T&gt; Optional&lt;T&gt; empty()</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an empty Optional object. No value is present for this Optional.</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58048">
                <a:tc>
                  <a:txBody>
                    <a:bodyPr/>
                    <a:lstStyle/>
                    <a:p>
                      <a:pPr algn="l" fontAlgn="t"/>
                      <a:r>
                        <a:rPr lang="en-US" sz="1100">
                          <a:solidFill>
                            <a:srgbClr val="000000"/>
                          </a:solidFill>
                          <a:effectLst/>
                          <a:latin typeface="verdana" panose="020B0604030504040204" pitchFamily="34" charset="0"/>
                        </a:rPr>
                        <a:t>public static &lt;T&gt; Optional&lt;T&gt; of(T value)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returns an Optional with the specified present non-null value.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720062">
                <a:tc>
                  <a:txBody>
                    <a:bodyPr/>
                    <a:lstStyle/>
                    <a:p>
                      <a:pPr algn="l" fontAlgn="t"/>
                      <a:r>
                        <a:rPr lang="en-IN" sz="1100">
                          <a:solidFill>
                            <a:srgbClr val="000000"/>
                          </a:solidFill>
                          <a:effectLst/>
                          <a:latin typeface="verdana" panose="020B0604030504040204" pitchFamily="34" charset="0"/>
                        </a:rPr>
                        <a:t>public static &lt;T&gt; Optional&lt;T&gt; ofNullable(T value)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an Optional describing the specified value, if non-null, otherwise returns an empty Optional.</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720062">
                <a:tc>
                  <a:txBody>
                    <a:bodyPr/>
                    <a:lstStyle/>
                    <a:p>
                      <a:pPr algn="l" fontAlgn="t"/>
                      <a:r>
                        <a:rPr lang="en-IN" sz="1100">
                          <a:solidFill>
                            <a:srgbClr val="000000"/>
                          </a:solidFill>
                          <a:effectLst/>
                          <a:latin typeface="verdana" panose="020B0604030504040204" pitchFamily="34" charset="0"/>
                        </a:rPr>
                        <a:t>public T get()</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If a value is present in this Optional, returns the value, otherwise throws NoSuchElementException.</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96034">
                <a:tc>
                  <a:txBody>
                    <a:bodyPr/>
                    <a:lstStyle/>
                    <a:p>
                      <a:pPr algn="l" fontAlgn="t"/>
                      <a:r>
                        <a:rPr lang="en-IN" sz="1100">
                          <a:solidFill>
                            <a:srgbClr val="000000"/>
                          </a:solidFill>
                          <a:effectLst/>
                          <a:latin typeface="verdana" panose="020B0604030504040204" pitchFamily="34" charset="0"/>
                        </a:rPr>
                        <a:t>public boolean isPresent()</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true if there is a value present, otherwise false.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720062">
                <a:tc>
                  <a:txBody>
                    <a:bodyPr/>
                    <a:lstStyle/>
                    <a:p>
                      <a:pPr algn="l" fontAlgn="t"/>
                      <a:r>
                        <a:rPr lang="en-IN" sz="1100">
                          <a:solidFill>
                            <a:srgbClr val="000000"/>
                          </a:solidFill>
                          <a:effectLst/>
                          <a:latin typeface="verdana" panose="020B0604030504040204" pitchFamily="34" charset="0"/>
                        </a:rPr>
                        <a:t>public void ifPresent(Consumer&lt;? super T&gt; consumer)</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If a value is present, invoke the specified consumer with the value, otherwise do nothing.</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882075">
                <a:tc>
                  <a:txBody>
                    <a:bodyPr/>
                    <a:lstStyle/>
                    <a:p>
                      <a:pPr algn="l" fontAlgn="t"/>
                      <a:r>
                        <a:rPr lang="en-IN" sz="1100">
                          <a:solidFill>
                            <a:srgbClr val="000000"/>
                          </a:solidFill>
                          <a:effectLst/>
                          <a:latin typeface="verdana" panose="020B0604030504040204" pitchFamily="34" charset="0"/>
                        </a:rPr>
                        <a:t>public Optional&lt;T&gt; filter(Predicate&lt;? super T&gt; predicate)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dirty="0">
                          <a:solidFill>
                            <a:srgbClr val="000000"/>
                          </a:solidFill>
                          <a:effectLst/>
                          <a:latin typeface="verdana" panose="020B0604030504040204" pitchFamily="34" charset="0"/>
                        </a:rPr>
                        <a:t>If a value is present, and the value matches the given predicate, return an Optional describing the value, otherwise return an empty Optional.</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61529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Optional Class</a:t>
            </a:r>
            <a:br>
              <a:rPr lang="en-IN" b="0" dirty="0"/>
            </a:b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66487859"/>
              </p:ext>
            </p:extLst>
          </p:nvPr>
        </p:nvGraphicFramePr>
        <p:xfrm>
          <a:off x="326363" y="1371600"/>
          <a:ext cx="8686802" cy="4824413"/>
        </p:xfrm>
        <a:graphic>
          <a:graphicData uri="http://schemas.openxmlformats.org/drawingml/2006/table">
            <a:tbl>
              <a:tblPr/>
              <a:tblGrid>
                <a:gridCol w="4343401"/>
                <a:gridCol w="4343401"/>
              </a:tblGrid>
              <a:tr h="951755">
                <a:tc>
                  <a:txBody>
                    <a:bodyPr/>
                    <a:lstStyle/>
                    <a:p>
                      <a:pPr algn="l" fontAlgn="t"/>
                      <a:r>
                        <a:rPr lang="fr-FR" sz="1000">
                          <a:solidFill>
                            <a:srgbClr val="000000"/>
                          </a:solidFill>
                          <a:effectLst/>
                          <a:latin typeface="verdana" panose="020B0604030504040204" pitchFamily="34" charset="0"/>
                        </a:rPr>
                        <a:t>public &lt;U&gt; Optional&lt;U&gt; map(Function&lt;? super T,? extends U&gt; mapper)</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panose="020B0604030504040204" pitchFamily="34" charset="0"/>
                        </a:rPr>
                        <a:t>If a value is present, apply the provided mapping function to it, and if the result is non-null, return an Optional describing the result. Otherwise return an empty Optional.</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804069">
                <a:tc>
                  <a:txBody>
                    <a:bodyPr/>
                    <a:lstStyle/>
                    <a:p>
                      <a:pPr algn="l" fontAlgn="t"/>
                      <a:r>
                        <a:rPr lang="en-IN" sz="1000">
                          <a:solidFill>
                            <a:srgbClr val="000000"/>
                          </a:solidFill>
                          <a:effectLst/>
                          <a:latin typeface="verdana" panose="020B0604030504040204" pitchFamily="34" charset="0"/>
                        </a:rPr>
                        <a:t>public &lt;U&gt; Optional&lt;U&gt; flatMap(Function&lt;? super T,Optional&lt;U&gt; mapper)</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panose="020B0604030504040204" pitchFamily="34" charset="0"/>
                        </a:rPr>
                        <a:t>If a value is present, apply the provided Optional-bearing mapping function to it, return that result, otherwise return an empty Optional.</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61010">
                <a:tc>
                  <a:txBody>
                    <a:bodyPr/>
                    <a:lstStyle/>
                    <a:p>
                      <a:pPr algn="l" fontAlgn="t"/>
                      <a:r>
                        <a:rPr lang="en-IN" sz="1000">
                          <a:solidFill>
                            <a:srgbClr val="000000"/>
                          </a:solidFill>
                          <a:effectLst/>
                          <a:latin typeface="verdana" panose="020B0604030504040204" pitchFamily="34" charset="0"/>
                        </a:rPr>
                        <a:t>public T orElse(T other)</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panose="020B0604030504040204" pitchFamily="34" charset="0"/>
                        </a:rPr>
                        <a:t>It returns the value if present, otherwise returns other.</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656383">
                <a:tc>
                  <a:txBody>
                    <a:bodyPr/>
                    <a:lstStyle/>
                    <a:p>
                      <a:pPr algn="l" fontAlgn="t"/>
                      <a:r>
                        <a:rPr lang="en-IN" sz="1000">
                          <a:solidFill>
                            <a:srgbClr val="000000"/>
                          </a:solidFill>
                          <a:effectLst/>
                          <a:latin typeface="verdana" panose="020B0604030504040204" pitchFamily="34" charset="0"/>
                        </a:rPr>
                        <a:t>public T orElseGet(Supplier&lt;? extends T&gt; other)</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panose="020B0604030504040204" pitchFamily="34" charset="0"/>
                        </a:rPr>
                        <a:t>It returns the value if present, otherwise invoke other and return the result of that invocation.</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656383">
                <a:tc>
                  <a:txBody>
                    <a:bodyPr/>
                    <a:lstStyle/>
                    <a:p>
                      <a:pPr algn="l" fontAlgn="t"/>
                      <a:r>
                        <a:rPr lang="en-US" sz="1000">
                          <a:solidFill>
                            <a:srgbClr val="000000"/>
                          </a:solidFill>
                          <a:effectLst/>
                          <a:latin typeface="verdana" panose="020B0604030504040204" pitchFamily="34" charset="0"/>
                        </a:rPr>
                        <a:t>public &lt;X extends Throwable&gt; T orElseThrow(Supplier&lt;? extends X&gt; exceptionSupplier) throws X extends Throwable</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panose="020B0604030504040204" pitchFamily="34" charset="0"/>
                        </a:rPr>
                        <a:t>It returns the contained value, if present, otherwise throw an exception to be created by the provided supplier.</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1394813">
                <a:tc>
                  <a:txBody>
                    <a:bodyPr/>
                    <a:lstStyle/>
                    <a:p>
                      <a:pPr algn="l" fontAlgn="t"/>
                      <a:r>
                        <a:rPr lang="en-IN" sz="1000">
                          <a:solidFill>
                            <a:srgbClr val="000000"/>
                          </a:solidFill>
                          <a:effectLst/>
                          <a:latin typeface="verdana" panose="020B0604030504040204" pitchFamily="34" charset="0"/>
                        </a:rPr>
                        <a:t>public boolean equals(Object obj)</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1000" dirty="0">
                          <a:solidFill>
                            <a:srgbClr val="000000"/>
                          </a:solidFill>
                          <a:effectLst/>
                          <a:latin typeface="verdana" panose="020B0604030504040204" pitchFamily="34" charset="0"/>
                        </a:rPr>
                        <a:t>Indicates whether some other object is "equal to" this Optional or not. The other object is considered equal </a:t>
                      </a:r>
                      <a:r>
                        <a:rPr lang="en-US" sz="1000" dirty="0" err="1">
                          <a:solidFill>
                            <a:srgbClr val="000000"/>
                          </a:solidFill>
                          <a:effectLst/>
                          <a:latin typeface="verdana" panose="020B0604030504040204" pitchFamily="34" charset="0"/>
                        </a:rPr>
                        <a:t>if:It</a:t>
                      </a:r>
                      <a:r>
                        <a:rPr lang="en-US" sz="1000" dirty="0">
                          <a:solidFill>
                            <a:srgbClr val="000000"/>
                          </a:solidFill>
                          <a:effectLst/>
                          <a:latin typeface="verdana" panose="020B0604030504040204" pitchFamily="34" charset="0"/>
                        </a:rPr>
                        <a:t> is also an Optional and;</a:t>
                      </a:r>
                    </a:p>
                    <a:p>
                      <a:pPr algn="l" fontAlgn="t">
                        <a:buFont typeface="Arial" panose="020B0604020202020204" pitchFamily="34" charset="0"/>
                        <a:buChar char="•"/>
                      </a:pPr>
                      <a:r>
                        <a:rPr lang="en-US" sz="1000" dirty="0">
                          <a:solidFill>
                            <a:srgbClr val="000000"/>
                          </a:solidFill>
                          <a:effectLst/>
                          <a:latin typeface="verdana" panose="020B0604030504040204" pitchFamily="34" charset="0"/>
                        </a:rPr>
                        <a:t>Both instances have no value present or;</a:t>
                      </a:r>
                    </a:p>
                    <a:p>
                      <a:pPr algn="l" fontAlgn="t">
                        <a:buFont typeface="Arial" panose="020B0604020202020204" pitchFamily="34" charset="0"/>
                        <a:buChar char="•"/>
                      </a:pPr>
                      <a:r>
                        <a:rPr lang="en-US" sz="1000" dirty="0">
                          <a:solidFill>
                            <a:srgbClr val="000000"/>
                          </a:solidFill>
                          <a:effectLst/>
                          <a:latin typeface="verdana" panose="020B0604030504040204" pitchFamily="34" charset="0"/>
                        </a:rPr>
                        <a:t>the present values are "equal to" each other via equals().</a:t>
                      </a:r>
                    </a:p>
                  </a:txBody>
                  <a:tcPr marL="32819" marR="32819" marT="32819" marB="328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988416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Optional Class</a:t>
            </a:r>
            <a:br>
              <a:rPr lang="en-IN" b="0" dirty="0"/>
            </a:br>
            <a:endParaRPr lang="en-IN" dirty="0"/>
          </a:p>
        </p:txBody>
      </p:sp>
      <p:graphicFrame>
        <p:nvGraphicFramePr>
          <p:cNvPr id="4" name="Table 3"/>
          <p:cNvGraphicFramePr>
            <a:graphicFrameLocks noGrp="1"/>
          </p:cNvGraphicFramePr>
          <p:nvPr/>
        </p:nvGraphicFramePr>
        <p:xfrm>
          <a:off x="834358" y="2162651"/>
          <a:ext cx="7473696" cy="3261360"/>
        </p:xfrm>
        <a:graphic>
          <a:graphicData uri="http://schemas.openxmlformats.org/drawingml/2006/table">
            <a:tbl>
              <a:tblPr/>
              <a:tblGrid>
                <a:gridCol w="3736848"/>
                <a:gridCol w="3736848"/>
              </a:tblGrid>
              <a:tr h="0">
                <a:tc>
                  <a:txBody>
                    <a:bodyPr/>
                    <a:lstStyle/>
                    <a:p>
                      <a:pPr algn="l" fontAlgn="t"/>
                      <a:r>
                        <a:rPr lang="en-IN">
                          <a:solidFill>
                            <a:srgbClr val="000000"/>
                          </a:solidFill>
                          <a:effectLst/>
                          <a:latin typeface="verdana" panose="020B0604030504040204" pitchFamily="34" charset="0"/>
                        </a:rPr>
                        <a:t>public int hashCode()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It returns the hash code value of the present value, if any, or returns 0 (zero) if no value is present.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panose="020B0604030504040204" pitchFamily="34" charset="0"/>
                        </a:rPr>
                        <a:t>public String toString()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It returns a non-empty string representation of this Optional suitable for debugging. The exact presentation format is unspecified and may vary between implementations and versions.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189516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err="1"/>
              <a:t>Nashorn</a:t>
            </a:r>
            <a:r>
              <a:rPr lang="en-US" dirty="0"/>
              <a:t> is a JavaScript engine. It is used to execute JavaScript code dynamically at JVM (Java Virtual Machine). Java provides a command-line tool </a:t>
            </a:r>
            <a:r>
              <a:rPr lang="en-US" dirty="0" err="1"/>
              <a:t>jjs</a:t>
            </a:r>
            <a:r>
              <a:rPr lang="en-US" dirty="0"/>
              <a:t> which is used to execute JavaScript code.</a:t>
            </a:r>
          </a:p>
          <a:p>
            <a:r>
              <a:rPr lang="en-US" dirty="0"/>
              <a:t>You can execute JavaScript code by using </a:t>
            </a:r>
            <a:r>
              <a:rPr lang="en-US" dirty="0" err="1"/>
              <a:t>jjs</a:t>
            </a:r>
            <a:r>
              <a:rPr lang="en-US" dirty="0"/>
              <a:t> command-line tool and by embedding into Java source code.</a:t>
            </a:r>
          </a:p>
          <a:p>
            <a:endParaRPr lang="en-IN" dirty="0"/>
          </a:p>
        </p:txBody>
      </p:sp>
      <p:sp>
        <p:nvSpPr>
          <p:cNvPr id="3" name="Title 2"/>
          <p:cNvSpPr>
            <a:spLocks noGrp="1"/>
          </p:cNvSpPr>
          <p:nvPr>
            <p:ph type="title"/>
          </p:nvPr>
        </p:nvSpPr>
        <p:spPr/>
        <p:txBody>
          <a:bodyPr/>
          <a:lstStyle/>
          <a:p>
            <a:r>
              <a:rPr lang="en-IN" b="0" dirty="0"/>
              <a:t>Java </a:t>
            </a:r>
            <a:r>
              <a:rPr lang="en-IN" b="0" dirty="0" err="1"/>
              <a:t>Nashorn</a:t>
            </a:r>
            <a:r>
              <a:rPr lang="en-IN" b="0" dirty="0"/>
              <a:t/>
            </a:r>
            <a:br>
              <a:rPr lang="en-IN" b="0" dirty="0"/>
            </a:br>
            <a:endParaRPr lang="en-IN" dirty="0"/>
          </a:p>
        </p:txBody>
      </p:sp>
    </p:spTree>
    <p:extLst>
      <p:ext uri="{BB962C8B-B14F-4D97-AF65-F5344CB8AC3E}">
        <p14:creationId xmlns:p14="http://schemas.microsoft.com/office/powerpoint/2010/main" val="174619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Lambda expression is a new and important feature </a:t>
            </a:r>
            <a:r>
              <a:rPr lang="en-US" dirty="0" smtClean="0"/>
              <a:t>provides </a:t>
            </a:r>
            <a:r>
              <a:rPr lang="en-US" dirty="0"/>
              <a:t>a clear and concise way to represent one method interface using an expression. It is very useful in collection library. It helps to iterate, filter and extract data from collection.</a:t>
            </a:r>
          </a:p>
          <a:p>
            <a:r>
              <a:rPr lang="en-US" dirty="0"/>
              <a:t>The Lambda expression is used to provide the implementation of an interface which has functional interface. It saves a lot of code. </a:t>
            </a:r>
            <a:endParaRPr lang="en-US" dirty="0" smtClean="0"/>
          </a:p>
          <a:p>
            <a:r>
              <a:rPr lang="en-US" dirty="0" smtClean="0"/>
              <a:t>Java </a:t>
            </a:r>
            <a:r>
              <a:rPr lang="en-US" dirty="0"/>
              <a:t>lambda expression is treated as a </a:t>
            </a:r>
            <a:r>
              <a:rPr lang="en-US" dirty="0" smtClean="0"/>
              <a:t>function.</a:t>
            </a:r>
            <a:endParaRPr lang="en-US" dirty="0"/>
          </a:p>
          <a:p>
            <a:endParaRPr lang="en-IN" dirty="0"/>
          </a:p>
        </p:txBody>
      </p:sp>
      <p:sp>
        <p:nvSpPr>
          <p:cNvPr id="3" name="Title 2"/>
          <p:cNvSpPr>
            <a:spLocks noGrp="1"/>
          </p:cNvSpPr>
          <p:nvPr>
            <p:ph type="title"/>
          </p:nvPr>
        </p:nvSpPr>
        <p:spPr/>
        <p:txBody>
          <a:bodyPr/>
          <a:lstStyle/>
          <a:p>
            <a:r>
              <a:rPr lang="en-IN" b="0" dirty="0"/>
              <a:t>Java Lambda Expressions</a:t>
            </a:r>
            <a:br>
              <a:rPr lang="en-IN" b="0" dirty="0"/>
            </a:br>
            <a:endParaRPr lang="en-IN" dirty="0"/>
          </a:p>
        </p:txBody>
      </p:sp>
    </p:spTree>
    <p:extLst>
      <p:ext uri="{BB962C8B-B14F-4D97-AF65-F5344CB8AC3E}">
        <p14:creationId xmlns:p14="http://schemas.microsoft.com/office/powerpoint/2010/main" val="41596976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err="1"/>
              <a:t>Nashorn</a:t>
            </a:r>
            <a:r>
              <a:rPr lang="en-US" dirty="0"/>
              <a:t> is a JavaScript engine. It is used to execute JavaScript code dynamically at JVM (Java Virtual Machine). Java provides a command-line tool </a:t>
            </a:r>
            <a:r>
              <a:rPr lang="en-US" dirty="0" err="1"/>
              <a:t>jjs</a:t>
            </a:r>
            <a:r>
              <a:rPr lang="en-US" dirty="0"/>
              <a:t> which is used to execute JavaScript code.</a:t>
            </a:r>
          </a:p>
          <a:p>
            <a:r>
              <a:rPr lang="en-US" dirty="0"/>
              <a:t>You can execute JavaScript code by using </a:t>
            </a:r>
            <a:r>
              <a:rPr lang="en-US" dirty="0" err="1"/>
              <a:t>jjs</a:t>
            </a:r>
            <a:r>
              <a:rPr lang="en-US" dirty="0"/>
              <a:t> command-line tool and by embedding into Java source code.</a:t>
            </a:r>
          </a:p>
          <a:p>
            <a:endParaRPr lang="en-IN" dirty="0"/>
          </a:p>
        </p:txBody>
      </p:sp>
      <p:sp>
        <p:nvSpPr>
          <p:cNvPr id="3" name="Title 2"/>
          <p:cNvSpPr>
            <a:spLocks noGrp="1"/>
          </p:cNvSpPr>
          <p:nvPr>
            <p:ph type="title"/>
          </p:nvPr>
        </p:nvSpPr>
        <p:spPr/>
        <p:txBody>
          <a:bodyPr/>
          <a:lstStyle/>
          <a:p>
            <a:r>
              <a:rPr lang="en-IN" b="0" dirty="0"/>
              <a:t>Java </a:t>
            </a:r>
            <a:r>
              <a:rPr lang="en-IN" b="0" dirty="0" err="1"/>
              <a:t>Nashorn</a:t>
            </a:r>
            <a:r>
              <a:rPr lang="en-IN" b="0" dirty="0"/>
              <a:t/>
            </a:r>
            <a:br>
              <a:rPr lang="en-IN" b="0" dirty="0"/>
            </a:br>
            <a:endParaRPr lang="en-IN" dirty="0"/>
          </a:p>
        </p:txBody>
      </p:sp>
    </p:spTree>
    <p:extLst>
      <p:ext uri="{BB962C8B-B14F-4D97-AF65-F5344CB8AC3E}">
        <p14:creationId xmlns:p14="http://schemas.microsoft.com/office/powerpoint/2010/main" val="39819784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Java provides a new additional feature in Array class which is used to sort array elements parallel</a:t>
            </a:r>
            <a:r>
              <a:rPr lang="en-US" dirty="0" smtClean="0"/>
              <a:t>.</a:t>
            </a:r>
          </a:p>
          <a:p>
            <a:r>
              <a:rPr lang="en-US" dirty="0" smtClean="0"/>
              <a:t>New </a:t>
            </a:r>
            <a:r>
              <a:rPr lang="en-US" dirty="0"/>
              <a:t>methods has added to </a:t>
            </a:r>
            <a:r>
              <a:rPr lang="en-US" dirty="0" err="1"/>
              <a:t>java.util.Arrays</a:t>
            </a:r>
            <a:r>
              <a:rPr lang="en-US" dirty="0"/>
              <a:t> package that use the JSR 166 Fork/Join parallelism common pool to provide sorting of arrays in parallel</a:t>
            </a:r>
            <a:r>
              <a:rPr lang="en-US" dirty="0" smtClean="0"/>
              <a:t>.</a:t>
            </a:r>
          </a:p>
          <a:p>
            <a:r>
              <a:rPr lang="en-US" dirty="0" smtClean="0"/>
              <a:t>The </a:t>
            </a:r>
            <a:r>
              <a:rPr lang="en-US" dirty="0"/>
              <a:t>methods are called </a:t>
            </a:r>
            <a:r>
              <a:rPr lang="en-US" dirty="0" err="1"/>
              <a:t>parallelSort</a:t>
            </a:r>
            <a:r>
              <a:rPr lang="en-US" dirty="0"/>
              <a:t>() and are overloaded for all the primitive data types and Comparable objects.</a:t>
            </a:r>
            <a:endParaRPr lang="en-IN" dirty="0"/>
          </a:p>
        </p:txBody>
      </p:sp>
      <p:sp>
        <p:nvSpPr>
          <p:cNvPr id="3" name="Title 2"/>
          <p:cNvSpPr>
            <a:spLocks noGrp="1"/>
          </p:cNvSpPr>
          <p:nvPr>
            <p:ph type="title"/>
          </p:nvPr>
        </p:nvSpPr>
        <p:spPr/>
        <p:txBody>
          <a:bodyPr/>
          <a:lstStyle/>
          <a:p>
            <a:r>
              <a:rPr lang="en-IN" b="0" dirty="0"/>
              <a:t>Java Parallel Array Sorting</a:t>
            </a:r>
            <a:br>
              <a:rPr lang="en-IN" b="0" dirty="0"/>
            </a:br>
            <a:endParaRPr lang="en-IN" dirty="0"/>
          </a:p>
        </p:txBody>
      </p:sp>
    </p:spTree>
    <p:extLst>
      <p:ext uri="{BB962C8B-B14F-4D97-AF65-F5344CB8AC3E}">
        <p14:creationId xmlns:p14="http://schemas.microsoft.com/office/powerpoint/2010/main" val="3944149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Parallel Array Sorting</a:t>
            </a:r>
            <a:br>
              <a:rPr lang="en-IN" b="0" dirty="0"/>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153046820"/>
              </p:ext>
            </p:extLst>
          </p:nvPr>
        </p:nvGraphicFramePr>
        <p:xfrm>
          <a:off x="380997" y="1381125"/>
          <a:ext cx="8610602" cy="4824413"/>
        </p:xfrm>
        <a:graphic>
          <a:graphicData uri="http://schemas.openxmlformats.org/drawingml/2006/table">
            <a:tbl>
              <a:tblPr/>
              <a:tblGrid>
                <a:gridCol w="4305301"/>
                <a:gridCol w="4305301"/>
              </a:tblGrid>
              <a:tr h="310585">
                <a:tc>
                  <a:txBody>
                    <a:bodyPr/>
                    <a:lstStyle/>
                    <a:p>
                      <a:pPr algn="l" fontAlgn="t"/>
                      <a:r>
                        <a:rPr lang="en-IN" sz="1200">
                          <a:solidFill>
                            <a:srgbClr val="000000"/>
                          </a:solidFill>
                          <a:effectLst/>
                          <a:latin typeface="times new roman" panose="02020603050405020304" pitchFamily="18" charset="0"/>
                        </a:rPr>
                        <a:t>Methods</a:t>
                      </a:r>
                    </a:p>
                  </a:txBody>
                  <a:tcPr marL="62117" marR="62117" marT="62117" marB="62117">
                    <a:lnL w="7620" cap="flat" cmpd="sng" algn="ctr">
                      <a:solidFill>
                        <a:srgbClr val="B03CE3"/>
                      </a:solidFill>
                      <a:prstDash val="solid"/>
                      <a:round/>
                      <a:headEnd type="none" w="med" len="med"/>
                      <a:tailEnd type="none" w="med" len="med"/>
                    </a:lnL>
                    <a:lnR w="7620" cap="flat" cmpd="sng" algn="ctr">
                      <a:solidFill>
                        <a:srgbClr val="B03CE3"/>
                      </a:solidFill>
                      <a:prstDash val="solid"/>
                      <a:round/>
                      <a:headEnd type="none" w="med" len="med"/>
                      <a:tailEnd type="none" w="med" len="med"/>
                    </a:lnR>
                    <a:lnT w="7620" cap="flat" cmpd="sng" algn="ctr">
                      <a:solidFill>
                        <a:srgbClr val="B03CE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Description</a:t>
                      </a:r>
                    </a:p>
                  </a:txBody>
                  <a:tcPr marL="62117" marR="62117" marT="62117" marB="62117">
                    <a:lnL w="7620" cap="flat" cmpd="sng" algn="ctr">
                      <a:solidFill>
                        <a:srgbClr val="B03CE3"/>
                      </a:solidFill>
                      <a:prstDash val="solid"/>
                      <a:round/>
                      <a:headEnd type="none" w="med" len="med"/>
                      <a:tailEnd type="none" w="med" len="med"/>
                    </a:lnL>
                    <a:lnR w="7620" cap="flat" cmpd="sng" algn="ctr">
                      <a:solidFill>
                        <a:srgbClr val="B03CE3"/>
                      </a:solidFill>
                      <a:prstDash val="solid"/>
                      <a:round/>
                      <a:headEnd type="none" w="med" len="med"/>
                      <a:tailEnd type="none" w="med" len="med"/>
                    </a:lnR>
                    <a:lnT w="7620" cap="flat" cmpd="sng" algn="ctr">
                      <a:solidFill>
                        <a:srgbClr val="B03CE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455524">
                <a:tc>
                  <a:txBody>
                    <a:bodyPr/>
                    <a:lstStyle/>
                    <a:p>
                      <a:pPr algn="l" fontAlgn="t"/>
                      <a:r>
                        <a:rPr lang="en-US" sz="1200">
                          <a:solidFill>
                            <a:srgbClr val="000000"/>
                          </a:solidFill>
                          <a:effectLst/>
                          <a:latin typeface="verdana" panose="020B0604030504040204" pitchFamily="34" charset="0"/>
                        </a:rPr>
                        <a:t>public static void parallelSort(byte[] a)</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sorts the specified array into ascending numerical order.</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573628">
                <a:tc>
                  <a:txBody>
                    <a:bodyPr/>
                    <a:lstStyle/>
                    <a:p>
                      <a:pPr algn="l" fontAlgn="t"/>
                      <a:r>
                        <a:rPr lang="en-US" sz="1200">
                          <a:solidFill>
                            <a:srgbClr val="000000"/>
                          </a:solidFill>
                          <a:effectLst/>
                          <a:latin typeface="verdana" panose="020B0604030504040204" pitchFamily="34" charset="0"/>
                        </a:rPr>
                        <a:t>public static void parallelSort(byte[] a, int fromIndex, int toIndex)</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sorts the specified range of the array into ascending numerical order. The range to be sorted extends from the index fromIndex, inclusive, to the index toIndex, exclusive. If fromIndex == toIndex, the range to be sorted is empty.</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455524">
                <a:tc>
                  <a:txBody>
                    <a:bodyPr/>
                    <a:lstStyle/>
                    <a:p>
                      <a:pPr algn="l" fontAlgn="t"/>
                      <a:r>
                        <a:rPr lang="en-US" sz="1200">
                          <a:solidFill>
                            <a:srgbClr val="000000"/>
                          </a:solidFill>
                          <a:effectLst/>
                          <a:latin typeface="verdana" panose="020B0604030504040204" pitchFamily="34" charset="0"/>
                        </a:rPr>
                        <a:t>public static void parallelSort(char[] a)</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sorts the specified array into ascending numerical order.</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573628">
                <a:tc>
                  <a:txBody>
                    <a:bodyPr/>
                    <a:lstStyle/>
                    <a:p>
                      <a:pPr algn="l" fontAlgn="t"/>
                      <a:r>
                        <a:rPr lang="en-US" sz="1200">
                          <a:solidFill>
                            <a:srgbClr val="000000"/>
                          </a:solidFill>
                          <a:effectLst/>
                          <a:latin typeface="verdana" panose="020B0604030504040204" pitchFamily="34" charset="0"/>
                        </a:rPr>
                        <a:t>public static void parallelSort(char[] a, int fromIndex, int toIndex)</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sorts the specified range of the array into ascending numerical order. The range to be sorted extends from the index fromIndex, inclusive, to the index toIndex, exclusive. If fromIndex == toIndex, the range to be sorted is empty.</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455524">
                <a:tc>
                  <a:txBody>
                    <a:bodyPr/>
                    <a:lstStyle/>
                    <a:p>
                      <a:pPr algn="l" fontAlgn="t"/>
                      <a:r>
                        <a:rPr lang="en-US" sz="1200">
                          <a:solidFill>
                            <a:srgbClr val="000000"/>
                          </a:solidFill>
                          <a:effectLst/>
                          <a:latin typeface="verdana" panose="020B0604030504040204" pitchFamily="34" charset="0"/>
                        </a:rPr>
                        <a:t>public static void parallelSort(double[] a)</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sorts the specified array into ascending numerical order.</a:t>
                      </a:r>
                    </a:p>
                  </a:txBody>
                  <a:tcPr marL="41411" marR="41411" marT="41411" marB="414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937455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Parallel Array Sorting</a:t>
            </a:r>
            <a:br>
              <a:rPr lang="en-IN" b="0" dirty="0"/>
            </a:b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42713075"/>
              </p:ext>
            </p:extLst>
          </p:nvPr>
        </p:nvGraphicFramePr>
        <p:xfrm>
          <a:off x="533399" y="1381125"/>
          <a:ext cx="8382000" cy="4824414"/>
        </p:xfrm>
        <a:graphic>
          <a:graphicData uri="http://schemas.openxmlformats.org/drawingml/2006/table">
            <a:tbl>
              <a:tblPr/>
              <a:tblGrid>
                <a:gridCol w="4191000"/>
                <a:gridCol w="4191000"/>
              </a:tblGrid>
              <a:tr h="1347998">
                <a:tc>
                  <a:txBody>
                    <a:bodyPr/>
                    <a:lstStyle/>
                    <a:p>
                      <a:pPr algn="l" fontAlgn="t"/>
                      <a:r>
                        <a:rPr lang="en-US" sz="1000" dirty="0">
                          <a:solidFill>
                            <a:srgbClr val="000000"/>
                          </a:solidFill>
                          <a:effectLst/>
                          <a:latin typeface="verdana" panose="020B0604030504040204" pitchFamily="34" charset="0"/>
                        </a:rPr>
                        <a:t>public static void </a:t>
                      </a:r>
                      <a:r>
                        <a:rPr lang="en-US" sz="1000" dirty="0" err="1">
                          <a:solidFill>
                            <a:srgbClr val="000000"/>
                          </a:solidFill>
                          <a:effectLst/>
                          <a:latin typeface="verdana" panose="020B0604030504040204" pitchFamily="34" charset="0"/>
                        </a:rPr>
                        <a:t>parallelSort</a:t>
                      </a:r>
                      <a:r>
                        <a:rPr lang="en-US" sz="1000" dirty="0">
                          <a:solidFill>
                            <a:srgbClr val="000000"/>
                          </a:solidFill>
                          <a:effectLst/>
                          <a:latin typeface="verdana" panose="020B0604030504040204" pitchFamily="34" charset="0"/>
                        </a:rPr>
                        <a:t>(double[] a, </a:t>
                      </a:r>
                      <a:r>
                        <a:rPr lang="en-US" sz="1000" dirty="0" err="1">
                          <a:solidFill>
                            <a:srgbClr val="000000"/>
                          </a:solidFill>
                          <a:effectLst/>
                          <a:latin typeface="verdana" panose="020B0604030504040204" pitchFamily="34" charset="0"/>
                        </a:rPr>
                        <a:t>int</a:t>
                      </a:r>
                      <a:r>
                        <a:rPr lang="en-US" sz="1000" dirty="0">
                          <a:solidFill>
                            <a:srgbClr val="000000"/>
                          </a:solidFill>
                          <a:effectLst/>
                          <a:latin typeface="verdana" panose="020B0604030504040204" pitchFamily="34" charset="0"/>
                        </a:rPr>
                        <a:t> </a:t>
                      </a:r>
                      <a:r>
                        <a:rPr lang="en-US" sz="1000" dirty="0" err="1">
                          <a:solidFill>
                            <a:srgbClr val="000000"/>
                          </a:solidFill>
                          <a:effectLst/>
                          <a:latin typeface="verdana" panose="020B0604030504040204" pitchFamily="34" charset="0"/>
                        </a:rPr>
                        <a:t>fromIndex</a:t>
                      </a:r>
                      <a:r>
                        <a:rPr lang="en-US" sz="1000" dirty="0">
                          <a:solidFill>
                            <a:srgbClr val="000000"/>
                          </a:solidFill>
                          <a:effectLst/>
                          <a:latin typeface="verdana" panose="020B0604030504040204" pitchFamily="34" charset="0"/>
                        </a:rPr>
                        <a:t>, </a:t>
                      </a:r>
                      <a:r>
                        <a:rPr lang="en-US" sz="1000" dirty="0" err="1">
                          <a:solidFill>
                            <a:srgbClr val="000000"/>
                          </a:solidFill>
                          <a:effectLst/>
                          <a:latin typeface="verdana" panose="020B0604030504040204" pitchFamily="34" charset="0"/>
                        </a:rPr>
                        <a:t>int</a:t>
                      </a:r>
                      <a:r>
                        <a:rPr lang="en-US" sz="1000" dirty="0">
                          <a:solidFill>
                            <a:srgbClr val="000000"/>
                          </a:solidFill>
                          <a:effectLst/>
                          <a:latin typeface="verdana" panose="020B0604030504040204" pitchFamily="34" charset="0"/>
                        </a:rPr>
                        <a:t> </a:t>
                      </a:r>
                      <a:r>
                        <a:rPr lang="en-US" sz="1000" dirty="0" err="1">
                          <a:solidFill>
                            <a:srgbClr val="000000"/>
                          </a:solidFill>
                          <a:effectLst/>
                          <a:latin typeface="verdana" panose="020B0604030504040204" pitchFamily="34" charset="0"/>
                        </a:rPr>
                        <a:t>toIndex</a:t>
                      </a:r>
                      <a:r>
                        <a:rPr lang="en-US" sz="1000" dirty="0">
                          <a:solidFill>
                            <a:srgbClr val="000000"/>
                          </a:solidFill>
                          <a:effectLst/>
                          <a:latin typeface="verdana" panose="020B0604030504040204" pitchFamily="34" charset="0"/>
                        </a:rPr>
                        <a:t>)</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panose="020B0604030504040204" pitchFamily="34" charset="0"/>
                        </a:rPr>
                        <a:t>It sorts the specified range of the array into ascending numerical order. The range to be sorted extends from the index fromIndex, inclusive, to the index toIndex, exclusive. If fromIndex == toIndex, the range to be sorted is empty.</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90210">
                <a:tc>
                  <a:txBody>
                    <a:bodyPr/>
                    <a:lstStyle/>
                    <a:p>
                      <a:pPr algn="l" fontAlgn="t"/>
                      <a:r>
                        <a:rPr lang="en-US" sz="1000" dirty="0">
                          <a:solidFill>
                            <a:srgbClr val="000000"/>
                          </a:solidFill>
                          <a:effectLst/>
                          <a:latin typeface="verdana" panose="020B0604030504040204" pitchFamily="34" charset="0"/>
                        </a:rPr>
                        <a:t>public static void </a:t>
                      </a:r>
                      <a:r>
                        <a:rPr lang="en-US" sz="1000" dirty="0" err="1">
                          <a:solidFill>
                            <a:srgbClr val="000000"/>
                          </a:solidFill>
                          <a:effectLst/>
                          <a:latin typeface="verdana" panose="020B0604030504040204" pitchFamily="34" charset="0"/>
                        </a:rPr>
                        <a:t>parallelSort</a:t>
                      </a:r>
                      <a:r>
                        <a:rPr lang="en-US" sz="1000" dirty="0">
                          <a:solidFill>
                            <a:srgbClr val="000000"/>
                          </a:solidFill>
                          <a:effectLst/>
                          <a:latin typeface="verdana" panose="020B0604030504040204" pitchFamily="34" charset="0"/>
                        </a:rPr>
                        <a:t>(float[] a)</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panose="020B0604030504040204" pitchFamily="34" charset="0"/>
                        </a:rPr>
                        <a:t>It sorts the specified array into ascending numerical order.</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347998">
                <a:tc>
                  <a:txBody>
                    <a:bodyPr/>
                    <a:lstStyle/>
                    <a:p>
                      <a:pPr algn="l" fontAlgn="t"/>
                      <a:r>
                        <a:rPr lang="en-US" sz="1000">
                          <a:solidFill>
                            <a:srgbClr val="000000"/>
                          </a:solidFill>
                          <a:effectLst/>
                          <a:latin typeface="verdana" panose="020B0604030504040204" pitchFamily="34" charset="0"/>
                        </a:rPr>
                        <a:t>public static void parallelSort(float[] a, int fromIndex, int toIndex)</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panose="020B0604030504040204" pitchFamily="34" charset="0"/>
                        </a:rPr>
                        <a:t>It sorts the specified range of the array into ascending numerical order. The range to be sorted extends from the index fromIndex, inclusive, to the index toIndex, exclusive. If fromIndex == toIndex, the range to be sorted is empty.</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90210">
                <a:tc>
                  <a:txBody>
                    <a:bodyPr/>
                    <a:lstStyle/>
                    <a:p>
                      <a:pPr algn="l" fontAlgn="t"/>
                      <a:r>
                        <a:rPr lang="en-US" sz="1000">
                          <a:solidFill>
                            <a:srgbClr val="000000"/>
                          </a:solidFill>
                          <a:effectLst/>
                          <a:latin typeface="verdana" panose="020B0604030504040204" pitchFamily="34" charset="0"/>
                        </a:rPr>
                        <a:t>public static void parallelSort(int[] a)</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panose="020B0604030504040204" pitchFamily="34" charset="0"/>
                        </a:rPr>
                        <a:t>It sorts the specified array into ascending numerical order.</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347998">
                <a:tc>
                  <a:txBody>
                    <a:bodyPr/>
                    <a:lstStyle/>
                    <a:p>
                      <a:pPr algn="l" fontAlgn="t"/>
                      <a:r>
                        <a:rPr lang="en-US" sz="1000">
                          <a:solidFill>
                            <a:srgbClr val="000000"/>
                          </a:solidFill>
                          <a:effectLst/>
                          <a:latin typeface="verdana" panose="020B0604030504040204" pitchFamily="34" charset="0"/>
                        </a:rPr>
                        <a:t>public static void parallelSort(int[] a,int fromIndex, int toIndex)</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dirty="0">
                          <a:solidFill>
                            <a:srgbClr val="000000"/>
                          </a:solidFill>
                          <a:effectLst/>
                          <a:latin typeface="verdana" panose="020B0604030504040204" pitchFamily="34" charset="0"/>
                        </a:rPr>
                        <a:t>It sorts the specified range of the array into ascending numerical order. The range to be sorted extends from the index </a:t>
                      </a:r>
                      <a:r>
                        <a:rPr lang="en-US" sz="1000" dirty="0" err="1">
                          <a:solidFill>
                            <a:srgbClr val="000000"/>
                          </a:solidFill>
                          <a:effectLst/>
                          <a:latin typeface="verdana" panose="020B0604030504040204" pitchFamily="34" charset="0"/>
                        </a:rPr>
                        <a:t>fromIndex</a:t>
                      </a:r>
                      <a:r>
                        <a:rPr lang="en-US" sz="1000" dirty="0">
                          <a:solidFill>
                            <a:srgbClr val="000000"/>
                          </a:solidFill>
                          <a:effectLst/>
                          <a:latin typeface="verdana" panose="020B0604030504040204" pitchFamily="34" charset="0"/>
                        </a:rPr>
                        <a:t>, inclusive, to the index </a:t>
                      </a:r>
                      <a:r>
                        <a:rPr lang="en-US" sz="1000" dirty="0" err="1">
                          <a:solidFill>
                            <a:srgbClr val="000000"/>
                          </a:solidFill>
                          <a:effectLst/>
                          <a:latin typeface="verdana" panose="020B0604030504040204" pitchFamily="34" charset="0"/>
                        </a:rPr>
                        <a:t>toIndex</a:t>
                      </a:r>
                      <a:r>
                        <a:rPr lang="en-US" sz="1000" dirty="0">
                          <a:solidFill>
                            <a:srgbClr val="000000"/>
                          </a:solidFill>
                          <a:effectLst/>
                          <a:latin typeface="verdana" panose="020B0604030504040204" pitchFamily="34" charset="0"/>
                        </a:rPr>
                        <a:t>, exclusive. If </a:t>
                      </a:r>
                      <a:r>
                        <a:rPr lang="en-US" sz="1000" dirty="0" err="1">
                          <a:solidFill>
                            <a:srgbClr val="000000"/>
                          </a:solidFill>
                          <a:effectLst/>
                          <a:latin typeface="verdana" panose="020B0604030504040204" pitchFamily="34" charset="0"/>
                        </a:rPr>
                        <a:t>fromIndex</a:t>
                      </a:r>
                      <a:r>
                        <a:rPr lang="en-US" sz="1000" dirty="0">
                          <a:solidFill>
                            <a:srgbClr val="000000"/>
                          </a:solidFill>
                          <a:effectLst/>
                          <a:latin typeface="verdana" panose="020B0604030504040204" pitchFamily="34" charset="0"/>
                        </a:rPr>
                        <a:t> == </a:t>
                      </a:r>
                      <a:r>
                        <a:rPr lang="en-US" sz="1000" dirty="0" err="1">
                          <a:solidFill>
                            <a:srgbClr val="000000"/>
                          </a:solidFill>
                          <a:effectLst/>
                          <a:latin typeface="verdana" panose="020B0604030504040204" pitchFamily="34" charset="0"/>
                        </a:rPr>
                        <a:t>toIndex</a:t>
                      </a:r>
                      <a:r>
                        <a:rPr lang="en-US" sz="1000" dirty="0">
                          <a:solidFill>
                            <a:srgbClr val="000000"/>
                          </a:solidFill>
                          <a:effectLst/>
                          <a:latin typeface="verdana" panose="020B0604030504040204" pitchFamily="34" charset="0"/>
                        </a:rPr>
                        <a:t>, the range to be sorted is empty.</a:t>
                      </a:r>
                    </a:p>
                  </a:txBody>
                  <a:tcPr marL="35474" marR="35474" marT="35474" marB="3547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3248071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Parallel Array Sorting</a:t>
            </a:r>
            <a:br>
              <a:rPr lang="en-IN" b="0"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19210052"/>
              </p:ext>
            </p:extLst>
          </p:nvPr>
        </p:nvGraphicFramePr>
        <p:xfrm>
          <a:off x="461034" y="1378002"/>
          <a:ext cx="8454366" cy="4824413"/>
        </p:xfrm>
        <a:graphic>
          <a:graphicData uri="http://schemas.openxmlformats.org/drawingml/2006/table">
            <a:tbl>
              <a:tblPr/>
              <a:tblGrid>
                <a:gridCol w="4227183"/>
                <a:gridCol w="4227183"/>
              </a:tblGrid>
              <a:tr h="334817">
                <a:tc>
                  <a:txBody>
                    <a:bodyPr/>
                    <a:lstStyle/>
                    <a:p>
                      <a:pPr algn="l" fontAlgn="t"/>
                      <a:r>
                        <a:rPr lang="en-US" sz="900">
                          <a:solidFill>
                            <a:srgbClr val="000000"/>
                          </a:solidFill>
                          <a:effectLst/>
                          <a:latin typeface="verdana" panose="020B0604030504040204" pitchFamily="34" charset="0"/>
                        </a:rPr>
                        <a:t>public static void parallelSort(long[] a)</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It sorts the specified array into ascending numerical order.</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156642">
                <a:tc>
                  <a:txBody>
                    <a:bodyPr/>
                    <a:lstStyle/>
                    <a:p>
                      <a:pPr algn="l" fontAlgn="t"/>
                      <a:r>
                        <a:rPr lang="en-US" sz="900">
                          <a:solidFill>
                            <a:srgbClr val="000000"/>
                          </a:solidFill>
                          <a:effectLst/>
                          <a:latin typeface="verdana" panose="020B0604030504040204" pitchFamily="34" charset="0"/>
                        </a:rPr>
                        <a:t>public static void parallelSort(long[] a, int fromIndex, int toIndex)</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It sorts the specified range of the array into ascending numerical order. The range to be sorted extends from the index fromIndex, inclusive, to the index toIndex, exclusive. If fromIndex == toIndex, the range to be sorted is empty.</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34817">
                <a:tc>
                  <a:txBody>
                    <a:bodyPr/>
                    <a:lstStyle/>
                    <a:p>
                      <a:pPr algn="l" fontAlgn="t"/>
                      <a:r>
                        <a:rPr lang="en-US" sz="900">
                          <a:solidFill>
                            <a:srgbClr val="000000"/>
                          </a:solidFill>
                          <a:effectLst/>
                          <a:latin typeface="verdana" panose="020B0604030504040204" pitchFamily="34" charset="0"/>
                        </a:rPr>
                        <a:t>public static void parallelSort(short[] a)</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It sorts the specified array into ascending numerical order.</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156642">
                <a:tc>
                  <a:txBody>
                    <a:bodyPr/>
                    <a:lstStyle/>
                    <a:p>
                      <a:pPr algn="l" fontAlgn="t"/>
                      <a:r>
                        <a:rPr lang="en-US" sz="900">
                          <a:solidFill>
                            <a:srgbClr val="000000"/>
                          </a:solidFill>
                          <a:effectLst/>
                          <a:latin typeface="verdana" panose="020B0604030504040204" pitchFamily="34" charset="0"/>
                        </a:rPr>
                        <a:t>public static void parallelSort(short[] a,int fromIndex,int toIndex)</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It sorts the specified range of the array into ascending numerical order. The range to be sorted extends from the index fromIndex, inclusive, to the index toIndex, exclusive. If fromIndex == toIndex, the range to be sorted is empty.</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1841495">
                <a:tc>
                  <a:txBody>
                    <a:bodyPr/>
                    <a:lstStyle/>
                    <a:p>
                      <a:pPr algn="l" fontAlgn="t"/>
                      <a:r>
                        <a:rPr lang="fr-FR" sz="900">
                          <a:solidFill>
                            <a:srgbClr val="000000"/>
                          </a:solidFill>
                          <a:effectLst/>
                          <a:latin typeface="verdana" panose="020B0604030504040204" pitchFamily="34" charset="0"/>
                        </a:rPr>
                        <a:t>public static &lt;T extends Comparable&lt;? super T&gt;&gt; void parallelSort(T[] a)</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dirty="0">
                          <a:solidFill>
                            <a:srgbClr val="000000"/>
                          </a:solidFill>
                          <a:effectLst/>
                          <a:latin typeface="verdana" panose="020B0604030504040204" pitchFamily="34" charset="0"/>
                        </a:rPr>
                        <a:t>Sorts the specified array of objects into ascending order, according to the natural ordering of its elements. All elements in the array must implement the Comparable interface. Furthermore, all elements in the array must be mutually comparable (that is, e1.compareTo(e2) must not throw a </a:t>
                      </a:r>
                      <a:r>
                        <a:rPr lang="en-US" sz="900" dirty="0" err="1">
                          <a:solidFill>
                            <a:srgbClr val="000000"/>
                          </a:solidFill>
                          <a:effectLst/>
                          <a:latin typeface="verdana" panose="020B0604030504040204" pitchFamily="34" charset="0"/>
                        </a:rPr>
                        <a:t>ClassCastException</a:t>
                      </a:r>
                      <a:r>
                        <a:rPr lang="en-US" sz="900" dirty="0">
                          <a:solidFill>
                            <a:srgbClr val="000000"/>
                          </a:solidFill>
                          <a:effectLst/>
                          <a:latin typeface="verdana" panose="020B0604030504040204" pitchFamily="34" charset="0"/>
                        </a:rPr>
                        <a:t> for any elements e1 and e2 in the array).</a:t>
                      </a:r>
                    </a:p>
                  </a:txBody>
                  <a:tcPr marL="30438" marR="30438" marT="30438" marB="304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742622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Parallel Array Sorting</a:t>
            </a:r>
            <a:br>
              <a:rPr lang="en-IN" b="0" dirty="0"/>
            </a:b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87622360"/>
              </p:ext>
            </p:extLst>
          </p:nvPr>
        </p:nvGraphicFramePr>
        <p:xfrm>
          <a:off x="152400" y="1371600"/>
          <a:ext cx="8901022" cy="4939599"/>
        </p:xfrm>
        <a:graphic>
          <a:graphicData uri="http://schemas.openxmlformats.org/drawingml/2006/table">
            <a:tbl>
              <a:tblPr/>
              <a:tblGrid>
                <a:gridCol w="4450511"/>
                <a:gridCol w="4450511"/>
              </a:tblGrid>
              <a:tr h="1142332">
                <a:tc>
                  <a:txBody>
                    <a:bodyPr/>
                    <a:lstStyle/>
                    <a:p>
                      <a:pPr algn="l" fontAlgn="t"/>
                      <a:r>
                        <a:rPr lang="en-IN" sz="1200">
                          <a:solidFill>
                            <a:srgbClr val="000000"/>
                          </a:solidFill>
                          <a:effectLst/>
                          <a:latin typeface="verdana" panose="020B0604030504040204" pitchFamily="34" charset="0"/>
                        </a:rPr>
                        <a:t>public static &lt;T7gt; void parallelSort(T[] a,Comparator&lt;? super T&gt; cmp)</a:t>
                      </a:r>
                    </a:p>
                  </a:txBody>
                  <a:tcPr marL="22181" marR="22181" marT="22181" marB="221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sorts the specified array of objects according to the order induced by the specified comparator. All elements in the array must be mutually comparable by the specified comparator (that is, c.compare(e1, e2) must not throw a ClassCastException for any elements e1 and e2 in the array).</a:t>
                      </a:r>
                    </a:p>
                  </a:txBody>
                  <a:tcPr marL="22181" marR="22181" marT="22181" marB="221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1940856">
                <a:tc>
                  <a:txBody>
                    <a:bodyPr/>
                    <a:lstStyle/>
                    <a:p>
                      <a:pPr algn="l" fontAlgn="t"/>
                      <a:r>
                        <a:rPr lang="en-IN" sz="1200">
                          <a:solidFill>
                            <a:srgbClr val="000000"/>
                          </a:solidFill>
                          <a:effectLst/>
                          <a:latin typeface="verdana" panose="020B0604030504040204" pitchFamily="34" charset="0"/>
                        </a:rPr>
                        <a:t>public static &lt;T extends Comparable&lt;? super T&gt;&gt; void parallelSort(T[] a,int fromIndex, int toIndex)</a:t>
                      </a:r>
                    </a:p>
                  </a:txBody>
                  <a:tcPr marL="22181" marR="22181" marT="22181" marB="221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sorts the specified range of the specified array of objects into ascending order, according to the natural ordering of its elements. The range to be sorted extends from index fromIndex, inclusive, to index toIndex, exclusive. (If fromIndex==toIndex, the range to be sorted is empty.) All elements in this range must implement the Comparable interface. Furthermore, all elements in this range must be mutually comparable (that is, e1.compareTo(e2) must not throw a ClassCastException for any elements e1 and e2 in the array).</a:t>
                      </a:r>
                    </a:p>
                  </a:txBody>
                  <a:tcPr marL="22181" marR="22181" marT="22181" marB="221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741225">
                <a:tc>
                  <a:txBody>
                    <a:bodyPr/>
                    <a:lstStyle/>
                    <a:p>
                      <a:pPr algn="l" fontAlgn="t"/>
                      <a:r>
                        <a:rPr lang="en-IN" sz="1200">
                          <a:solidFill>
                            <a:srgbClr val="000000"/>
                          </a:solidFill>
                          <a:effectLst/>
                          <a:latin typeface="verdana" panose="020B0604030504040204" pitchFamily="34" charset="0"/>
                        </a:rPr>
                        <a:t>public static &lt;T&gt; void parallelSort(T[] a, int fromIndex, int toIndex, Comparator&lt;? super T&gt; cmp)</a:t>
                      </a:r>
                    </a:p>
                  </a:txBody>
                  <a:tcPr marL="22181" marR="22181" marT="22181" marB="221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sorts the specified range of the specified array of objects according to the order induced by the specified comparator. The range to be sorted extends from index </a:t>
                      </a:r>
                      <a:r>
                        <a:rPr lang="en-US" sz="1200" dirty="0" err="1">
                          <a:solidFill>
                            <a:srgbClr val="000000"/>
                          </a:solidFill>
                          <a:effectLst/>
                          <a:latin typeface="verdana" panose="020B0604030504040204" pitchFamily="34" charset="0"/>
                        </a:rPr>
                        <a:t>fromIndex</a:t>
                      </a:r>
                      <a:r>
                        <a:rPr lang="en-US" sz="1200" dirty="0">
                          <a:solidFill>
                            <a:srgbClr val="000000"/>
                          </a:solidFill>
                          <a:effectLst/>
                          <a:latin typeface="verdana" panose="020B0604030504040204" pitchFamily="34" charset="0"/>
                        </a:rPr>
                        <a:t>, inclusive, to index </a:t>
                      </a:r>
                      <a:r>
                        <a:rPr lang="en-US" sz="1200" dirty="0" err="1">
                          <a:solidFill>
                            <a:srgbClr val="000000"/>
                          </a:solidFill>
                          <a:effectLst/>
                          <a:latin typeface="verdana" panose="020B0604030504040204" pitchFamily="34" charset="0"/>
                        </a:rPr>
                        <a:t>toIndex</a:t>
                      </a:r>
                      <a:r>
                        <a:rPr lang="en-US" sz="1200" dirty="0">
                          <a:solidFill>
                            <a:srgbClr val="000000"/>
                          </a:solidFill>
                          <a:effectLst/>
                          <a:latin typeface="verdana" panose="020B0604030504040204" pitchFamily="34" charset="0"/>
                        </a:rPr>
                        <a:t>, exclusive. (If </a:t>
                      </a:r>
                      <a:r>
                        <a:rPr lang="en-US" sz="1200" dirty="0" err="1">
                          <a:solidFill>
                            <a:srgbClr val="000000"/>
                          </a:solidFill>
                          <a:effectLst/>
                          <a:latin typeface="verdana" panose="020B0604030504040204" pitchFamily="34" charset="0"/>
                        </a:rPr>
                        <a:t>fromIndex</a:t>
                      </a:r>
                      <a:r>
                        <a:rPr lang="en-US" sz="1200" dirty="0">
                          <a:solidFill>
                            <a:srgbClr val="000000"/>
                          </a:solidFill>
                          <a:effectLst/>
                          <a:latin typeface="verdana" panose="020B0604030504040204" pitchFamily="34" charset="0"/>
                        </a:rPr>
                        <a:t>==</a:t>
                      </a:r>
                      <a:r>
                        <a:rPr lang="en-US" sz="1200" dirty="0" err="1">
                          <a:solidFill>
                            <a:srgbClr val="000000"/>
                          </a:solidFill>
                          <a:effectLst/>
                          <a:latin typeface="verdana" panose="020B0604030504040204" pitchFamily="34" charset="0"/>
                        </a:rPr>
                        <a:t>toIndex</a:t>
                      </a:r>
                      <a:r>
                        <a:rPr lang="en-US" sz="1200" dirty="0">
                          <a:solidFill>
                            <a:srgbClr val="000000"/>
                          </a:solidFill>
                          <a:effectLst/>
                          <a:latin typeface="verdana" panose="020B0604030504040204" pitchFamily="34" charset="0"/>
                        </a:rPr>
                        <a:t>, the range to be sorted is empty.) All elements in the range must be mutually comparable by the specified comparator (that is, </a:t>
                      </a:r>
                      <a:r>
                        <a:rPr lang="en-US" sz="1200" dirty="0" err="1">
                          <a:solidFill>
                            <a:srgbClr val="000000"/>
                          </a:solidFill>
                          <a:effectLst/>
                          <a:latin typeface="verdana" panose="020B0604030504040204" pitchFamily="34" charset="0"/>
                        </a:rPr>
                        <a:t>c.compare</a:t>
                      </a:r>
                      <a:r>
                        <a:rPr lang="en-US" sz="1200" dirty="0">
                          <a:solidFill>
                            <a:srgbClr val="000000"/>
                          </a:solidFill>
                          <a:effectLst/>
                          <a:latin typeface="verdana" panose="020B0604030504040204" pitchFamily="34" charset="0"/>
                        </a:rPr>
                        <a:t>(e1, e2) must not throw a </a:t>
                      </a:r>
                      <a:r>
                        <a:rPr lang="en-US" sz="1200" dirty="0" err="1">
                          <a:solidFill>
                            <a:srgbClr val="000000"/>
                          </a:solidFill>
                          <a:effectLst/>
                          <a:latin typeface="verdana" panose="020B0604030504040204" pitchFamily="34" charset="0"/>
                        </a:rPr>
                        <a:t>ClassCastException</a:t>
                      </a:r>
                      <a:r>
                        <a:rPr lang="en-US" sz="1200" dirty="0">
                          <a:solidFill>
                            <a:srgbClr val="000000"/>
                          </a:solidFill>
                          <a:effectLst/>
                          <a:latin typeface="verdana" panose="020B0604030504040204" pitchFamily="34" charset="0"/>
                        </a:rPr>
                        <a:t> for any elements e1 and e2 in the range).</a:t>
                      </a:r>
                    </a:p>
                  </a:txBody>
                  <a:tcPr marL="22181" marR="22181" marT="22181" marB="221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9210530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Java provides a new feature in which you can get the names of formal parameters of any method or constructor. </a:t>
            </a:r>
            <a:endParaRPr lang="en-US" dirty="0" smtClean="0"/>
          </a:p>
          <a:p>
            <a:r>
              <a:rPr lang="en-US" dirty="0" smtClean="0"/>
              <a:t>The </a:t>
            </a:r>
            <a:r>
              <a:rPr lang="en-US" dirty="0" err="1"/>
              <a:t>java.lang.reflect</a:t>
            </a:r>
            <a:r>
              <a:rPr lang="en-US" dirty="0"/>
              <a:t> package contains all the required classes like Method and Parameter to work with parameter reflection.</a:t>
            </a:r>
            <a:endParaRPr lang="en-IN" dirty="0"/>
          </a:p>
        </p:txBody>
      </p:sp>
      <p:sp>
        <p:nvSpPr>
          <p:cNvPr id="3" name="Title 2"/>
          <p:cNvSpPr>
            <a:spLocks noGrp="1"/>
          </p:cNvSpPr>
          <p:nvPr>
            <p:ph type="title"/>
          </p:nvPr>
        </p:nvSpPr>
        <p:spPr/>
        <p:txBody>
          <a:bodyPr/>
          <a:lstStyle/>
          <a:p>
            <a:r>
              <a:rPr lang="en-IN" b="0" dirty="0"/>
              <a:t>Method Parameter Reflection</a:t>
            </a:r>
            <a:br>
              <a:rPr lang="en-IN" b="0" dirty="0"/>
            </a:br>
            <a:endParaRPr lang="en-IN" dirty="0"/>
          </a:p>
        </p:txBody>
      </p:sp>
    </p:spTree>
    <p:extLst>
      <p:ext uri="{BB962C8B-B14F-4D97-AF65-F5344CB8AC3E}">
        <p14:creationId xmlns:p14="http://schemas.microsoft.com/office/powerpoint/2010/main" val="1142580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Method Parameter Reflection</a:t>
            </a:r>
            <a:br>
              <a:rPr lang="en-IN" b="0"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779017036"/>
              </p:ext>
            </p:extLst>
          </p:nvPr>
        </p:nvGraphicFramePr>
        <p:xfrm>
          <a:off x="533397" y="1363833"/>
          <a:ext cx="8132898" cy="4871182"/>
        </p:xfrm>
        <a:graphic>
          <a:graphicData uri="http://schemas.openxmlformats.org/drawingml/2006/table">
            <a:tbl>
              <a:tblPr/>
              <a:tblGrid>
                <a:gridCol w="4066449"/>
                <a:gridCol w="4066449"/>
              </a:tblGrid>
              <a:tr h="226853">
                <a:tc>
                  <a:txBody>
                    <a:bodyPr/>
                    <a:lstStyle/>
                    <a:p>
                      <a:pPr algn="l" fontAlgn="t"/>
                      <a:r>
                        <a:rPr lang="en-IN" sz="1200">
                          <a:solidFill>
                            <a:srgbClr val="000000"/>
                          </a:solidFill>
                          <a:effectLst/>
                          <a:latin typeface="times new roman" panose="02020603050405020304" pitchFamily="18" charset="0"/>
                        </a:rPr>
                        <a:t>Method</a:t>
                      </a:r>
                    </a:p>
                  </a:txBody>
                  <a:tcPr marL="45371" marR="45371" marT="45371" marB="45371">
                    <a:lnL w="7620" cap="flat" cmpd="sng" algn="ctr">
                      <a:solidFill>
                        <a:srgbClr val="90A47A"/>
                      </a:solidFill>
                      <a:prstDash val="solid"/>
                      <a:round/>
                      <a:headEnd type="none" w="med" len="med"/>
                      <a:tailEnd type="none" w="med" len="med"/>
                    </a:lnL>
                    <a:lnR w="7620" cap="flat" cmpd="sng" algn="ctr">
                      <a:solidFill>
                        <a:srgbClr val="90A47A"/>
                      </a:solidFill>
                      <a:prstDash val="solid"/>
                      <a:round/>
                      <a:headEnd type="none" w="med" len="med"/>
                      <a:tailEnd type="none" w="med" len="med"/>
                    </a:lnR>
                    <a:lnT w="7620" cap="flat" cmpd="sng" algn="ctr">
                      <a:solidFill>
                        <a:srgbClr val="90A47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Description</a:t>
                      </a:r>
                    </a:p>
                  </a:txBody>
                  <a:tcPr marL="45371" marR="45371" marT="45371" marB="45371">
                    <a:lnL w="7620" cap="flat" cmpd="sng" algn="ctr">
                      <a:solidFill>
                        <a:srgbClr val="90A47A"/>
                      </a:solidFill>
                      <a:prstDash val="solid"/>
                      <a:round/>
                      <a:headEnd type="none" w="med" len="med"/>
                      <a:tailEnd type="none" w="med" len="med"/>
                    </a:lnL>
                    <a:lnR w="7620" cap="flat" cmpd="sng" algn="ctr">
                      <a:solidFill>
                        <a:srgbClr val="90A47A"/>
                      </a:solidFill>
                      <a:prstDash val="solid"/>
                      <a:round/>
                      <a:headEnd type="none" w="med" len="med"/>
                      <a:tailEnd type="none" w="med" len="med"/>
                    </a:lnR>
                    <a:lnT w="7620" cap="flat" cmpd="sng" algn="ctr">
                      <a:solidFill>
                        <a:srgbClr val="90A47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1285502">
                <a:tc>
                  <a:txBody>
                    <a:bodyPr/>
                    <a:lstStyle/>
                    <a:p>
                      <a:pPr algn="l" fontAlgn="t"/>
                      <a:r>
                        <a:rPr lang="en-IN" sz="1200">
                          <a:solidFill>
                            <a:srgbClr val="000000"/>
                          </a:solidFill>
                          <a:effectLst/>
                          <a:latin typeface="verdana" panose="020B0604030504040204" pitchFamily="34" charset="0"/>
                        </a:rPr>
                        <a:t>public boolean equals(Object obj)</a:t>
                      </a:r>
                    </a:p>
                  </a:txBody>
                  <a:tcPr marL="30247" marR="30247" marT="30247" marB="302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compares this Method against the specified object. It returns true if the objects are the same. Two Methods are the same if they were declared by the same class and have the same name and formal parameter types and return type.</a:t>
                      </a:r>
                    </a:p>
                  </a:txBody>
                  <a:tcPr marL="30247" marR="30247" marT="30247" marB="302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741054">
                <a:tc>
                  <a:txBody>
                    <a:bodyPr/>
                    <a:lstStyle/>
                    <a:p>
                      <a:pPr algn="l" fontAlgn="t"/>
                      <a:r>
                        <a:rPr lang="en-IN" sz="1200">
                          <a:solidFill>
                            <a:srgbClr val="000000"/>
                          </a:solidFill>
                          <a:effectLst/>
                          <a:latin typeface="verdana" panose="020B0604030504040204" pitchFamily="34" charset="0"/>
                        </a:rPr>
                        <a:t>public AnnotatedType getAnnotatedReturnType()</a:t>
                      </a:r>
                    </a:p>
                  </a:txBody>
                  <a:tcPr marL="30247" marR="30247" marT="30247" marB="302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an AnnotatedType object that represents the use of a type to specify the return type of the method/constructor.</a:t>
                      </a:r>
                    </a:p>
                  </a:txBody>
                  <a:tcPr marL="30247" marR="30247" marT="30247" marB="302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877166">
                <a:tc>
                  <a:txBody>
                    <a:bodyPr/>
                    <a:lstStyle/>
                    <a:p>
                      <a:pPr algn="l" fontAlgn="t"/>
                      <a:r>
                        <a:rPr lang="en-IN" sz="1200">
                          <a:solidFill>
                            <a:srgbClr val="000000"/>
                          </a:solidFill>
                          <a:effectLst/>
                          <a:latin typeface="verdana" panose="020B0604030504040204" pitchFamily="34" charset="0"/>
                        </a:rPr>
                        <a:t>public &lt;T extends Annotation&gt; T getAnnotation(Class&lt;T&gt; annotationClass)</a:t>
                      </a:r>
                    </a:p>
                  </a:txBody>
                  <a:tcPr marL="30247" marR="30247" marT="30247" marB="302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this element's annotation for the specified type if such an annotation is present otherwise returns null. NullPointerException - if the given annotation class is null</a:t>
                      </a:r>
                    </a:p>
                  </a:txBody>
                  <a:tcPr marL="30247" marR="30247" marT="30247" marB="302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693838">
                <a:tc>
                  <a:txBody>
                    <a:bodyPr/>
                    <a:lstStyle/>
                    <a:p>
                      <a:pPr algn="l" fontAlgn="t"/>
                      <a:r>
                        <a:rPr lang="en-IN" sz="1200">
                          <a:solidFill>
                            <a:srgbClr val="000000"/>
                          </a:solidFill>
                          <a:effectLst/>
                          <a:latin typeface="verdana" panose="020B0604030504040204" pitchFamily="34" charset="0"/>
                        </a:rPr>
                        <a:t>public Annotation[] getDeclaredAnnotations()</a:t>
                      </a:r>
                    </a:p>
                  </a:txBody>
                  <a:tcPr marL="30247" marR="30247" marT="30247" marB="302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returns annotations that are directly present on this element. This method ignores inherited annotations. If there are no annotations directly present on this element, the return value is an array of length 0. The caller of this method is free to modify the returned array. it will have no effect on the arrays returned to other callers.</a:t>
                      </a:r>
                    </a:p>
                  </a:txBody>
                  <a:tcPr marL="30247" marR="30247" marT="30247" marB="302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8359701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Method Parameter Reflection</a:t>
            </a:r>
            <a:br>
              <a:rPr lang="en-IN" b="0" dirty="0"/>
            </a:b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69243454"/>
              </p:ext>
            </p:extLst>
          </p:nvPr>
        </p:nvGraphicFramePr>
        <p:xfrm>
          <a:off x="461034" y="1381125"/>
          <a:ext cx="8530566" cy="4824413"/>
        </p:xfrm>
        <a:graphic>
          <a:graphicData uri="http://schemas.openxmlformats.org/drawingml/2006/table">
            <a:tbl>
              <a:tblPr/>
              <a:tblGrid>
                <a:gridCol w="4265283"/>
                <a:gridCol w="4265283"/>
              </a:tblGrid>
              <a:tr h="614016">
                <a:tc>
                  <a:txBody>
                    <a:bodyPr/>
                    <a:lstStyle/>
                    <a:p>
                      <a:pPr algn="l" fontAlgn="t"/>
                      <a:r>
                        <a:rPr lang="en-IN" sz="1200">
                          <a:solidFill>
                            <a:srgbClr val="000000"/>
                          </a:solidFill>
                          <a:effectLst/>
                          <a:latin typeface="verdana" panose="020B0604030504040204" pitchFamily="34" charset="0"/>
                        </a:rPr>
                        <a:t>public Class&lt;?&gt; getDeclaringClass()</a:t>
                      </a:r>
                    </a:p>
                  </a:txBody>
                  <a:tcPr marL="25062" marR="25062" marT="25062" marB="25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the Class object representing the class or interface that declares the executable represented by this object.</a:t>
                      </a:r>
                    </a:p>
                  </a:txBody>
                  <a:tcPr marL="25062" marR="25062" marT="25062" marB="25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01238">
                <a:tc>
                  <a:txBody>
                    <a:bodyPr/>
                    <a:lstStyle/>
                    <a:p>
                      <a:pPr algn="l" fontAlgn="t"/>
                      <a:r>
                        <a:rPr lang="en-IN" sz="1200">
                          <a:solidFill>
                            <a:srgbClr val="000000"/>
                          </a:solidFill>
                          <a:effectLst/>
                          <a:latin typeface="verdana" panose="020B0604030504040204" pitchFamily="34" charset="0"/>
                        </a:rPr>
                        <a:t>public Object getDefaultValue()</a:t>
                      </a:r>
                    </a:p>
                  </a:txBody>
                  <a:tcPr marL="25062" marR="25062" marT="25062" marB="25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the default value for the annotation member represented by this Method instance.</a:t>
                      </a:r>
                    </a:p>
                  </a:txBody>
                  <a:tcPr marL="25062" marR="25062" marT="25062" marB="25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726795">
                <a:tc>
                  <a:txBody>
                    <a:bodyPr/>
                    <a:lstStyle/>
                    <a:p>
                      <a:pPr algn="l" fontAlgn="t"/>
                      <a:r>
                        <a:rPr lang="en-IN" sz="1200">
                          <a:solidFill>
                            <a:srgbClr val="000000"/>
                          </a:solidFill>
                          <a:effectLst/>
                          <a:latin typeface="verdana" panose="020B0604030504040204" pitchFamily="34" charset="0"/>
                        </a:rPr>
                        <a:t>public Class&lt;?&gt;[] getExceptionTypes()</a:t>
                      </a:r>
                    </a:p>
                  </a:txBody>
                  <a:tcPr marL="25062" marR="25062" marT="25062" marB="25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an array of Class objects that represent the types of exceptions declared to be thrown by the underlying executable represented by this object.</a:t>
                      </a:r>
                    </a:p>
                  </a:txBody>
                  <a:tcPr marL="25062" marR="25062" marT="25062" marB="25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2982364">
                <a:tc>
                  <a:txBody>
                    <a:bodyPr/>
                    <a:lstStyle/>
                    <a:p>
                      <a:pPr algn="l" fontAlgn="t"/>
                      <a:r>
                        <a:rPr lang="en-IN" sz="1200">
                          <a:solidFill>
                            <a:srgbClr val="000000"/>
                          </a:solidFill>
                          <a:effectLst/>
                          <a:latin typeface="verdana" panose="020B0604030504040204" pitchFamily="34" charset="0"/>
                        </a:rPr>
                        <a:t>public Type[] getGenericExceptionTypes()</a:t>
                      </a:r>
                    </a:p>
                  </a:txBody>
                  <a:tcPr marL="25062" marR="25062" marT="25062" marB="25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returns an array of Type objects that represent the exceptions declared to be thrown by this executable object. It returns an array of length 0 if the underlying executable declares no exceptions in its throws clause. It throws following exceptions: </a:t>
                      </a:r>
                      <a:r>
                        <a:rPr lang="en-US" sz="1200" b="1" dirty="0" err="1">
                          <a:solidFill>
                            <a:srgbClr val="2F4F4F"/>
                          </a:solidFill>
                          <a:effectLst/>
                          <a:latin typeface="verdana" panose="020B0604030504040204" pitchFamily="34" charset="0"/>
                        </a:rPr>
                        <a:t>GenericSignatureFormatError</a:t>
                      </a:r>
                      <a:r>
                        <a:rPr lang="en-US" sz="1200" dirty="0">
                          <a:solidFill>
                            <a:srgbClr val="000000"/>
                          </a:solidFill>
                          <a:effectLst/>
                          <a:latin typeface="verdana" panose="020B0604030504040204" pitchFamily="34" charset="0"/>
                        </a:rPr>
                        <a:t> - if the generic method signature does not conform to the format specified in The Java Virtual Machine Specification. </a:t>
                      </a:r>
                      <a:r>
                        <a:rPr lang="en-US" sz="1200" b="1" dirty="0" err="1">
                          <a:solidFill>
                            <a:srgbClr val="2F4F4F"/>
                          </a:solidFill>
                          <a:effectLst/>
                          <a:latin typeface="verdana" panose="020B0604030504040204" pitchFamily="34" charset="0"/>
                        </a:rPr>
                        <a:t>TypeNotPresentException</a:t>
                      </a:r>
                      <a:r>
                        <a:rPr lang="en-US" sz="1200" dirty="0">
                          <a:solidFill>
                            <a:srgbClr val="000000"/>
                          </a:solidFill>
                          <a:effectLst/>
                          <a:latin typeface="verdana" panose="020B0604030504040204" pitchFamily="34" charset="0"/>
                        </a:rPr>
                        <a:t> - if the underlying executable's throws clause refers to a non-existent type declaration. </a:t>
                      </a:r>
                      <a:r>
                        <a:rPr lang="en-US" sz="1200" b="1" dirty="0" err="1">
                          <a:solidFill>
                            <a:srgbClr val="2F4F4F"/>
                          </a:solidFill>
                          <a:effectLst/>
                          <a:latin typeface="verdana" panose="020B0604030504040204" pitchFamily="34" charset="0"/>
                        </a:rPr>
                        <a:t>MalformedParameterizedTypeException</a:t>
                      </a:r>
                      <a:r>
                        <a:rPr lang="en-US" sz="1200" dirty="0">
                          <a:solidFill>
                            <a:srgbClr val="000000"/>
                          </a:solidFill>
                          <a:effectLst/>
                          <a:latin typeface="verdana" panose="020B0604030504040204" pitchFamily="34" charset="0"/>
                        </a:rPr>
                        <a:t> - if the underlying executable's throws clause refers to a parameterized type that cannot be instantiated for any reason.</a:t>
                      </a:r>
                    </a:p>
                  </a:txBody>
                  <a:tcPr marL="25062" marR="25062" marT="25062" marB="25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797713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Method Parameter Reflection</a:t>
            </a:r>
            <a:br>
              <a:rPr lang="en-IN" b="0"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354397192"/>
              </p:ext>
            </p:extLst>
          </p:nvPr>
        </p:nvGraphicFramePr>
        <p:xfrm>
          <a:off x="461034" y="1381125"/>
          <a:ext cx="8378166" cy="5219575"/>
        </p:xfrm>
        <a:graphic>
          <a:graphicData uri="http://schemas.openxmlformats.org/drawingml/2006/table">
            <a:tbl>
              <a:tblPr/>
              <a:tblGrid>
                <a:gridCol w="4189083"/>
                <a:gridCol w="4189083"/>
              </a:tblGrid>
              <a:tr h="2180160">
                <a:tc>
                  <a:txBody>
                    <a:bodyPr/>
                    <a:lstStyle/>
                    <a:p>
                      <a:pPr algn="l" fontAlgn="t"/>
                      <a:r>
                        <a:rPr lang="en-IN" sz="1200" dirty="0">
                          <a:solidFill>
                            <a:srgbClr val="000000"/>
                          </a:solidFill>
                          <a:effectLst/>
                          <a:latin typeface="verdana" panose="020B0604030504040204" pitchFamily="34" charset="0"/>
                        </a:rPr>
                        <a:t>public Type[] </a:t>
                      </a:r>
                      <a:r>
                        <a:rPr lang="en-IN" sz="1200" dirty="0" err="1">
                          <a:solidFill>
                            <a:srgbClr val="000000"/>
                          </a:solidFill>
                          <a:effectLst/>
                          <a:latin typeface="verdana" panose="020B0604030504040204" pitchFamily="34" charset="0"/>
                        </a:rPr>
                        <a:t>getGenericParameterTypes</a:t>
                      </a:r>
                      <a:r>
                        <a:rPr lang="en-IN" sz="1200" dirty="0">
                          <a:solidFill>
                            <a:srgbClr val="000000"/>
                          </a:solidFill>
                          <a:effectLst/>
                          <a:latin typeface="verdana" panose="020B0604030504040204" pitchFamily="34" charset="0"/>
                        </a:rPr>
                        <a:t>()</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an array of Type objects that represent the formal parameter types. It throws following exceptions:</a:t>
                      </a:r>
                      <a:r>
                        <a:rPr lang="en-US" sz="1200" b="1">
                          <a:solidFill>
                            <a:srgbClr val="2F4F4F"/>
                          </a:solidFill>
                          <a:effectLst/>
                          <a:latin typeface="verdana" panose="020B0604030504040204" pitchFamily="34" charset="0"/>
                        </a:rPr>
                        <a:t>GenericSignatureFormatError</a:t>
                      </a:r>
                      <a:r>
                        <a:rPr lang="en-US" sz="1200">
                          <a:solidFill>
                            <a:srgbClr val="000000"/>
                          </a:solidFill>
                          <a:effectLst/>
                          <a:latin typeface="verdana" panose="020B0604030504040204" pitchFamily="34" charset="0"/>
                        </a:rPr>
                        <a:t> - if the generic method signature does not conform to the format specified in The Java Virtual Machine Specification. </a:t>
                      </a:r>
                      <a:r>
                        <a:rPr lang="en-US" sz="1200" b="1">
                          <a:solidFill>
                            <a:srgbClr val="2F4F4F"/>
                          </a:solidFill>
                          <a:effectLst/>
                          <a:latin typeface="verdana" panose="020B0604030504040204" pitchFamily="34" charset="0"/>
                        </a:rPr>
                        <a:t>TypeNotPresentException</a:t>
                      </a:r>
                      <a:r>
                        <a:rPr lang="en-US" sz="1200">
                          <a:solidFill>
                            <a:srgbClr val="000000"/>
                          </a:solidFill>
                          <a:effectLst/>
                          <a:latin typeface="verdana" panose="020B0604030504040204" pitchFamily="34" charset="0"/>
                        </a:rPr>
                        <a:t> - if any of the parameter types of the underlying executable refers to a non-existent type declaration. </a:t>
                      </a:r>
                      <a:r>
                        <a:rPr lang="en-US" sz="1200" b="1">
                          <a:solidFill>
                            <a:srgbClr val="2F4F4F"/>
                          </a:solidFill>
                          <a:effectLst/>
                          <a:latin typeface="verdana" panose="020B0604030504040204" pitchFamily="34" charset="0"/>
                        </a:rPr>
                        <a:t>MalformedParameterizedTypeException</a:t>
                      </a:r>
                      <a:r>
                        <a:rPr lang="en-US" sz="1200">
                          <a:solidFill>
                            <a:srgbClr val="000000"/>
                          </a:solidFill>
                          <a:effectLst/>
                          <a:latin typeface="verdana" panose="020B0604030504040204" pitchFamily="34" charset="0"/>
                        </a:rPr>
                        <a:t> - if any of the underlying executable's parameter types refer to a parameterized type that cannot be instantiated for any reason.</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34579">
                <a:tc>
                  <a:txBody>
                    <a:bodyPr/>
                    <a:lstStyle/>
                    <a:p>
                      <a:pPr algn="l" fontAlgn="t"/>
                      <a:r>
                        <a:rPr lang="en-IN" sz="1200">
                          <a:solidFill>
                            <a:srgbClr val="000000"/>
                          </a:solidFill>
                          <a:effectLst/>
                          <a:latin typeface="verdana" panose="020B0604030504040204" pitchFamily="34" charset="0"/>
                        </a:rPr>
                        <a:t>public int getModifiers()</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returns the Java language modifiers for the executable represented by this object.</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34579">
                <a:tc>
                  <a:txBody>
                    <a:bodyPr/>
                    <a:lstStyle/>
                    <a:p>
                      <a:pPr algn="l" fontAlgn="t"/>
                      <a:r>
                        <a:rPr lang="en-IN" sz="1200">
                          <a:solidFill>
                            <a:srgbClr val="000000"/>
                          </a:solidFill>
                          <a:effectLst/>
                          <a:latin typeface="verdana" panose="020B0604030504040204" pitchFamily="34" charset="0"/>
                        </a:rPr>
                        <a:t>public String getName()</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the name of the method represented by this Method object as a String.</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625986">
                <a:tc>
                  <a:txBody>
                    <a:bodyPr/>
                    <a:lstStyle/>
                    <a:p>
                      <a:pPr algn="l" fontAlgn="t"/>
                      <a:r>
                        <a:rPr lang="en-IN" sz="1200">
                          <a:solidFill>
                            <a:srgbClr val="000000"/>
                          </a:solidFill>
                          <a:effectLst/>
                          <a:latin typeface="verdana" panose="020B0604030504040204" pitchFamily="34" charset="0"/>
                        </a:rPr>
                        <a:t>public Annotation[][] getParameterAnnotations()</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returns an array of arrays that represent the annotations on the formal and implicit parameters, in declaration order, of the executable represented by this object.</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431715">
                <a:tc>
                  <a:txBody>
                    <a:bodyPr/>
                    <a:lstStyle/>
                    <a:p>
                      <a:pPr algn="l" fontAlgn="t"/>
                      <a:r>
                        <a:rPr lang="en-IN" sz="1200">
                          <a:solidFill>
                            <a:srgbClr val="000000"/>
                          </a:solidFill>
                          <a:effectLst/>
                          <a:latin typeface="verdana" panose="020B0604030504040204" pitchFamily="34" charset="0"/>
                        </a:rPr>
                        <a:t>public int getParameterCount()</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the number of formal parameters for the executable represented by this object.</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917394">
                <a:tc>
                  <a:txBody>
                    <a:bodyPr/>
                    <a:lstStyle/>
                    <a:p>
                      <a:pPr algn="l" fontAlgn="t"/>
                      <a:r>
                        <a:rPr lang="en-IN" sz="1200">
                          <a:solidFill>
                            <a:srgbClr val="000000"/>
                          </a:solidFill>
                          <a:effectLst/>
                          <a:latin typeface="verdana" panose="020B0604030504040204" pitchFamily="34" charset="0"/>
                        </a:rPr>
                        <a:t>public Class&lt;?&gt;[] getParameterTypes()</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returns an array of Class objects that represent the formal parameter types. in declaration order, of the executable represented by this object. It returns an array of length 0 if the underlying executable takes no parameters.</a:t>
                      </a:r>
                    </a:p>
                  </a:txBody>
                  <a:tcPr marL="21586" marR="21586" marT="21586" marB="215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31419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Lambda expression provides implementation of </a:t>
            </a:r>
            <a:r>
              <a:rPr lang="en-US" i="1" dirty="0"/>
              <a:t>functional interface</a:t>
            </a:r>
            <a:r>
              <a:rPr lang="en-US" dirty="0" smtClean="0"/>
              <a:t>.</a:t>
            </a:r>
          </a:p>
          <a:p>
            <a:r>
              <a:rPr lang="en-US" dirty="0" smtClean="0"/>
              <a:t>An </a:t>
            </a:r>
            <a:r>
              <a:rPr lang="en-US" dirty="0"/>
              <a:t>interface which has only one abstract method is called functional interface. </a:t>
            </a:r>
            <a:endParaRPr lang="en-US" dirty="0" smtClean="0"/>
          </a:p>
          <a:p>
            <a:r>
              <a:rPr lang="en-US" dirty="0" smtClean="0"/>
              <a:t>Java </a:t>
            </a:r>
            <a:r>
              <a:rPr lang="en-US" dirty="0"/>
              <a:t>provides an </a:t>
            </a:r>
            <a:r>
              <a:rPr lang="en-US" dirty="0" smtClean="0"/>
              <a:t>annotation </a:t>
            </a:r>
            <a:r>
              <a:rPr lang="en-US" dirty="0"/>
              <a:t>@</a:t>
            </a:r>
            <a:r>
              <a:rPr lang="en-US" i="1" dirty="0" err="1"/>
              <a:t>FunctionalInterface</a:t>
            </a:r>
            <a:r>
              <a:rPr lang="en-US" dirty="0"/>
              <a:t>, which is used to declare an interface as functional interface.</a:t>
            </a:r>
            <a:endParaRPr lang="en-IN" dirty="0"/>
          </a:p>
        </p:txBody>
      </p:sp>
      <p:sp>
        <p:nvSpPr>
          <p:cNvPr id="3" name="Title 2"/>
          <p:cNvSpPr>
            <a:spLocks noGrp="1"/>
          </p:cNvSpPr>
          <p:nvPr>
            <p:ph type="title"/>
          </p:nvPr>
        </p:nvSpPr>
        <p:spPr/>
        <p:txBody>
          <a:bodyPr/>
          <a:lstStyle/>
          <a:p>
            <a:r>
              <a:rPr lang="en-IN" b="0" dirty="0"/>
              <a:t>Functional Interface</a:t>
            </a:r>
            <a:br>
              <a:rPr lang="en-IN" b="0" dirty="0"/>
            </a:br>
            <a:endParaRPr lang="en-IN" dirty="0"/>
          </a:p>
        </p:txBody>
      </p:sp>
    </p:spTree>
    <p:extLst>
      <p:ext uri="{BB962C8B-B14F-4D97-AF65-F5344CB8AC3E}">
        <p14:creationId xmlns:p14="http://schemas.microsoft.com/office/powerpoint/2010/main" val="27309405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Method Parameter Reflection</a:t>
            </a:r>
            <a:br>
              <a:rPr lang="en-IN" b="0" dirty="0"/>
            </a:b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124428502"/>
              </p:ext>
            </p:extLst>
          </p:nvPr>
        </p:nvGraphicFramePr>
        <p:xfrm>
          <a:off x="461035" y="2209800"/>
          <a:ext cx="8530566" cy="2859684"/>
        </p:xfrm>
        <a:graphic>
          <a:graphicData uri="http://schemas.openxmlformats.org/drawingml/2006/table">
            <a:tbl>
              <a:tblPr/>
              <a:tblGrid>
                <a:gridCol w="4265283"/>
                <a:gridCol w="4265283"/>
              </a:tblGrid>
              <a:tr h="469187">
                <a:tc>
                  <a:txBody>
                    <a:bodyPr/>
                    <a:lstStyle/>
                    <a:p>
                      <a:pPr algn="l" fontAlgn="t"/>
                      <a:r>
                        <a:rPr lang="en-IN" sz="1200" dirty="0">
                          <a:solidFill>
                            <a:srgbClr val="000000"/>
                          </a:solidFill>
                          <a:effectLst/>
                          <a:latin typeface="verdana" panose="020B0604030504040204" pitchFamily="34" charset="0"/>
                        </a:rPr>
                        <a:t>public Class&lt;?&gt; </a:t>
                      </a:r>
                      <a:r>
                        <a:rPr lang="en-IN" sz="1200" dirty="0" err="1">
                          <a:solidFill>
                            <a:srgbClr val="000000"/>
                          </a:solidFill>
                          <a:effectLst/>
                          <a:latin typeface="verdana" panose="020B0604030504040204" pitchFamily="34" charset="0"/>
                        </a:rPr>
                        <a:t>getReturnType</a:t>
                      </a:r>
                      <a:r>
                        <a:rPr lang="en-IN" sz="1200" dirty="0">
                          <a:solidFill>
                            <a:srgbClr val="000000"/>
                          </a:solidFill>
                          <a:effectLst/>
                          <a:latin typeface="verdana" panose="020B0604030504040204" pitchFamily="34" charset="0"/>
                        </a:rPr>
                        <a:t>()</a:t>
                      </a: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 Class object that represents the formal return type of the method represented by this Method object.</a:t>
                      </a: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199483">
                <a:tc>
                  <a:txBody>
                    <a:bodyPr/>
                    <a:lstStyle/>
                    <a:p>
                      <a:pPr algn="l" fontAlgn="t"/>
                      <a:r>
                        <a:rPr lang="en-IN" sz="1200" dirty="0">
                          <a:solidFill>
                            <a:srgbClr val="000000"/>
                          </a:solidFill>
                          <a:effectLst/>
                          <a:latin typeface="verdana" panose="020B0604030504040204" pitchFamily="34" charset="0"/>
                        </a:rPr>
                        <a:t>public </a:t>
                      </a:r>
                      <a:r>
                        <a:rPr lang="en-IN" sz="1200" dirty="0" err="1">
                          <a:solidFill>
                            <a:srgbClr val="000000"/>
                          </a:solidFill>
                          <a:effectLst/>
                          <a:latin typeface="verdana" panose="020B0604030504040204" pitchFamily="34" charset="0"/>
                        </a:rPr>
                        <a:t>TypeVariable</a:t>
                      </a:r>
                      <a:r>
                        <a:rPr lang="en-IN" sz="1200" dirty="0">
                          <a:solidFill>
                            <a:srgbClr val="000000"/>
                          </a:solidFill>
                          <a:effectLst/>
                          <a:latin typeface="verdana" panose="020B0604030504040204" pitchFamily="34" charset="0"/>
                        </a:rPr>
                        <a:t>&lt;Method&gt;[] </a:t>
                      </a:r>
                      <a:r>
                        <a:rPr lang="en-IN" sz="1200" dirty="0" err="1">
                          <a:solidFill>
                            <a:srgbClr val="000000"/>
                          </a:solidFill>
                          <a:effectLst/>
                          <a:latin typeface="verdana" panose="020B0604030504040204" pitchFamily="34" charset="0"/>
                        </a:rPr>
                        <a:t>getTypeParameters</a:t>
                      </a:r>
                      <a:r>
                        <a:rPr lang="en-IN" sz="1200" dirty="0">
                          <a:solidFill>
                            <a:srgbClr val="000000"/>
                          </a:solidFill>
                          <a:effectLst/>
                          <a:latin typeface="verdana" panose="020B0604030504040204" pitchFamily="34" charset="0"/>
                        </a:rPr>
                        <a:t>()</a:t>
                      </a: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an array of TypeVariable objects that represent the type variables declared by the generic declaration represented by this GenericDeclaration object, in declaration order. It throws GenericSignatureFormatError, if the generic signature of this generic declaration does not conform to the format specified in The Java Virtual Machine Specification</a:t>
                      </a: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615247">
                <a:tc>
                  <a:txBody>
                    <a:bodyPr/>
                    <a:lstStyle/>
                    <a:p>
                      <a:pPr algn="l" fontAlgn="t"/>
                      <a:r>
                        <a:rPr lang="en-IN" sz="1200">
                          <a:solidFill>
                            <a:srgbClr val="000000"/>
                          </a:solidFill>
                          <a:effectLst/>
                          <a:latin typeface="verdana" panose="020B0604030504040204" pitchFamily="34" charset="0"/>
                        </a:rPr>
                        <a:t>public int hashCode()</a:t>
                      </a: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returns a </a:t>
                      </a:r>
                      <a:r>
                        <a:rPr lang="en-US" sz="1200" dirty="0" err="1">
                          <a:solidFill>
                            <a:srgbClr val="000000"/>
                          </a:solidFill>
                          <a:effectLst/>
                          <a:latin typeface="verdana" panose="020B0604030504040204" pitchFamily="34" charset="0"/>
                        </a:rPr>
                        <a:t>hashcode</a:t>
                      </a:r>
                      <a:r>
                        <a:rPr lang="en-US" sz="1200" dirty="0">
                          <a:solidFill>
                            <a:srgbClr val="000000"/>
                          </a:solidFill>
                          <a:effectLst/>
                          <a:latin typeface="verdana" panose="020B0604030504040204" pitchFamily="34" charset="0"/>
                        </a:rPr>
                        <a:t> for this Method. The </a:t>
                      </a:r>
                      <a:r>
                        <a:rPr lang="en-US" sz="1200" dirty="0" err="1">
                          <a:solidFill>
                            <a:srgbClr val="000000"/>
                          </a:solidFill>
                          <a:effectLst/>
                          <a:latin typeface="verdana" panose="020B0604030504040204" pitchFamily="34" charset="0"/>
                        </a:rPr>
                        <a:t>hashcode</a:t>
                      </a:r>
                      <a:r>
                        <a:rPr lang="en-US" sz="1200" dirty="0">
                          <a:solidFill>
                            <a:srgbClr val="000000"/>
                          </a:solidFill>
                          <a:effectLst/>
                          <a:latin typeface="verdana" panose="020B0604030504040204" pitchFamily="34" charset="0"/>
                        </a:rPr>
                        <a:t> is computed as the exclusive-or of the </a:t>
                      </a:r>
                      <a:r>
                        <a:rPr lang="en-US" sz="1200" dirty="0" err="1">
                          <a:solidFill>
                            <a:srgbClr val="000000"/>
                          </a:solidFill>
                          <a:effectLst/>
                          <a:latin typeface="verdana" panose="020B0604030504040204" pitchFamily="34" charset="0"/>
                        </a:rPr>
                        <a:t>hashcodes</a:t>
                      </a:r>
                      <a:r>
                        <a:rPr lang="en-US" sz="1200" dirty="0">
                          <a:solidFill>
                            <a:srgbClr val="000000"/>
                          </a:solidFill>
                          <a:effectLst/>
                          <a:latin typeface="verdana" panose="020B0604030504040204" pitchFamily="34" charset="0"/>
                        </a:rPr>
                        <a:t> for the underlying method's declaring class name and the method's name.</a:t>
                      </a: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0791701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Method Parameter Reflection</a:t>
            </a:r>
            <a:br>
              <a:rPr lang="en-IN" b="0" dirty="0"/>
            </a:br>
            <a:endParaRPr lang="en-IN" dirty="0"/>
          </a:p>
        </p:txBody>
      </p:sp>
      <p:graphicFrame>
        <p:nvGraphicFramePr>
          <p:cNvPr id="4" name="Table 3"/>
          <p:cNvGraphicFramePr>
            <a:graphicFrameLocks noGrp="1"/>
          </p:cNvGraphicFramePr>
          <p:nvPr/>
        </p:nvGraphicFramePr>
        <p:xfrm>
          <a:off x="457200" y="1381125"/>
          <a:ext cx="8530566" cy="3003736"/>
        </p:xfrm>
        <a:graphic>
          <a:graphicData uri="http://schemas.openxmlformats.org/drawingml/2006/table">
            <a:tbl>
              <a:tblPr/>
              <a:tblGrid>
                <a:gridCol w="4265283"/>
                <a:gridCol w="4265283"/>
              </a:tblGrid>
              <a:tr h="2075837">
                <a:tc>
                  <a:txBody>
                    <a:bodyPr/>
                    <a:lstStyle/>
                    <a:p>
                      <a:pPr algn="l" fontAlgn="t"/>
                      <a:r>
                        <a:rPr lang="en-US" sz="1200" dirty="0">
                          <a:solidFill>
                            <a:srgbClr val="000000"/>
                          </a:solidFill>
                          <a:effectLst/>
                          <a:latin typeface="verdana" panose="020B0604030504040204" pitchFamily="34" charset="0"/>
                        </a:rPr>
                        <a:t>public Object invoke(Object </a:t>
                      </a:r>
                      <a:r>
                        <a:rPr lang="en-US" sz="1200" dirty="0" err="1">
                          <a:solidFill>
                            <a:srgbClr val="000000"/>
                          </a:solidFill>
                          <a:effectLst/>
                          <a:latin typeface="verdana" panose="020B0604030504040204" pitchFamily="34" charset="0"/>
                        </a:rPr>
                        <a:t>obj</a:t>
                      </a:r>
                      <a:r>
                        <a:rPr lang="en-US" sz="1200" dirty="0">
                          <a:solidFill>
                            <a:srgbClr val="000000"/>
                          </a:solidFill>
                          <a:effectLst/>
                          <a:latin typeface="verdana" panose="020B0604030504040204" pitchFamily="34" charset="0"/>
                        </a:rPr>
                        <a:t>, Object... </a:t>
                      </a:r>
                      <a:r>
                        <a:rPr lang="en-US" sz="1200" dirty="0" err="1">
                          <a:solidFill>
                            <a:srgbClr val="000000"/>
                          </a:solidFill>
                          <a:effectLst/>
                          <a:latin typeface="verdana" panose="020B0604030504040204" pitchFamily="34" charset="0"/>
                        </a:rPr>
                        <a:t>args</a:t>
                      </a:r>
                      <a:r>
                        <a:rPr lang="en-US" sz="1200" dirty="0">
                          <a:solidFill>
                            <a:srgbClr val="000000"/>
                          </a:solidFill>
                          <a:effectLst/>
                          <a:latin typeface="verdana" panose="020B0604030504040204" pitchFamily="34" charset="0"/>
                        </a:rPr>
                        <a:t>) throws </a:t>
                      </a:r>
                      <a:r>
                        <a:rPr lang="en-US" sz="1200" dirty="0" err="1">
                          <a:solidFill>
                            <a:srgbClr val="000000"/>
                          </a:solidFill>
                          <a:effectLst/>
                          <a:latin typeface="verdana" panose="020B0604030504040204" pitchFamily="34" charset="0"/>
                        </a:rPr>
                        <a:t>IllegalAccessException</a:t>
                      </a:r>
                      <a:r>
                        <a:rPr lang="en-US" sz="1200" dirty="0">
                          <a:solidFill>
                            <a:srgbClr val="000000"/>
                          </a:solidFill>
                          <a:effectLst/>
                          <a:latin typeface="verdana" panose="020B0604030504040204" pitchFamily="34" charset="0"/>
                        </a:rPr>
                        <a:t>, </a:t>
                      </a:r>
                      <a:r>
                        <a:rPr lang="en-US" sz="1200" dirty="0" err="1">
                          <a:solidFill>
                            <a:srgbClr val="000000"/>
                          </a:solidFill>
                          <a:effectLst/>
                          <a:latin typeface="verdana" panose="020B0604030504040204" pitchFamily="34" charset="0"/>
                        </a:rPr>
                        <a:t>IllegalArgumentException</a:t>
                      </a:r>
                      <a:r>
                        <a:rPr lang="en-US" sz="1200" dirty="0">
                          <a:solidFill>
                            <a:srgbClr val="000000"/>
                          </a:solidFill>
                          <a:effectLst/>
                          <a:latin typeface="verdana" panose="020B0604030504040204" pitchFamily="34" charset="0"/>
                        </a:rPr>
                        <a:t>, </a:t>
                      </a:r>
                      <a:r>
                        <a:rPr lang="en-US" sz="1200" dirty="0" err="1">
                          <a:solidFill>
                            <a:srgbClr val="000000"/>
                          </a:solidFill>
                          <a:effectLst/>
                          <a:latin typeface="verdana" panose="020B0604030504040204" pitchFamily="34" charset="0"/>
                        </a:rPr>
                        <a:t>InvocationTargetException</a:t>
                      </a:r>
                      <a:endParaRPr lang="en-US" sz="1200" dirty="0">
                        <a:solidFill>
                          <a:srgbClr val="000000"/>
                        </a:solidFill>
                        <a:effectLst/>
                        <a:latin typeface="verdana" panose="020B0604030504040204" pitchFamily="34" charset="0"/>
                      </a:endParaRP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invokes the underlying method represented by this Method object, on the specified object with the specified parameters. If the underlying method is static, the specified obj argument is ignored. It may be null. If the number of formal parameters required by the underlying method is 0, the supplied args array may be of length 0 or null. If the underlying method is an instance method, it is invoked using dynamic method lookup as documented in The Java Language Specification. If the underlying method is static, the class that declared the method is initialized if it has not already been initialized. If the method completes normally, the value it returns is returned to the caller of invoke.</a:t>
                      </a: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23128">
                <a:tc>
                  <a:txBody>
                    <a:bodyPr/>
                    <a:lstStyle/>
                    <a:p>
                      <a:pPr algn="l" fontAlgn="t"/>
                      <a:r>
                        <a:rPr lang="en-IN" sz="1200">
                          <a:solidFill>
                            <a:srgbClr val="000000"/>
                          </a:solidFill>
                          <a:effectLst/>
                          <a:latin typeface="verdana" panose="020B0604030504040204" pitchFamily="34" charset="0"/>
                        </a:rPr>
                        <a:t>public boolean isBridge()</a:t>
                      </a: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It returns true if this method is a bridge method. otherwise returns false.</a:t>
                      </a:r>
                    </a:p>
                  </a:txBody>
                  <a:tcPr marL="19414" marR="19414" marT="19414" marB="1941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67862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Method Parameter Reflection</a:t>
            </a:r>
            <a:br>
              <a:rPr lang="en-IN" b="0" dirty="0"/>
            </a:b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975123876"/>
              </p:ext>
            </p:extLst>
          </p:nvPr>
        </p:nvGraphicFramePr>
        <p:xfrm>
          <a:off x="461035" y="1381125"/>
          <a:ext cx="8205260" cy="4824413"/>
        </p:xfrm>
        <a:graphic>
          <a:graphicData uri="http://schemas.openxmlformats.org/drawingml/2006/table">
            <a:tbl>
              <a:tblPr/>
              <a:tblGrid>
                <a:gridCol w="4102630"/>
                <a:gridCol w="4102630"/>
              </a:tblGrid>
              <a:tr h="1616178">
                <a:tc>
                  <a:txBody>
                    <a:bodyPr/>
                    <a:lstStyle/>
                    <a:p>
                      <a:pPr algn="l" fontAlgn="t"/>
                      <a:r>
                        <a:rPr lang="en-IN" sz="1400" dirty="0">
                          <a:solidFill>
                            <a:srgbClr val="000000"/>
                          </a:solidFill>
                          <a:effectLst/>
                          <a:latin typeface="verdana" panose="020B0604030504040204" pitchFamily="34" charset="0"/>
                        </a:rPr>
                        <a:t>public </a:t>
                      </a:r>
                      <a:r>
                        <a:rPr lang="en-IN" sz="1400" dirty="0" err="1">
                          <a:solidFill>
                            <a:srgbClr val="000000"/>
                          </a:solidFill>
                          <a:effectLst/>
                          <a:latin typeface="verdana" panose="020B0604030504040204" pitchFamily="34" charset="0"/>
                        </a:rPr>
                        <a:t>boolean</a:t>
                      </a:r>
                      <a:r>
                        <a:rPr lang="en-IN" sz="1400" dirty="0">
                          <a:solidFill>
                            <a:srgbClr val="000000"/>
                          </a:solidFill>
                          <a:effectLst/>
                          <a:latin typeface="verdana" panose="020B0604030504040204" pitchFamily="34" charset="0"/>
                        </a:rPr>
                        <a:t> </a:t>
                      </a:r>
                      <a:r>
                        <a:rPr lang="en-IN" sz="1400" dirty="0" err="1">
                          <a:solidFill>
                            <a:srgbClr val="000000"/>
                          </a:solidFill>
                          <a:effectLst/>
                          <a:latin typeface="verdana" panose="020B0604030504040204" pitchFamily="34" charset="0"/>
                        </a:rPr>
                        <a:t>isDefault</a:t>
                      </a:r>
                      <a:r>
                        <a:rPr lang="en-IN" sz="1400" dirty="0">
                          <a:solidFill>
                            <a:srgbClr val="000000"/>
                          </a:solidFill>
                          <a:effectLst/>
                          <a:latin typeface="verdana" panose="020B0604030504040204" pitchFamily="34" charset="0"/>
                        </a:rPr>
                        <a:t>()</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It returns true if this method is a default method otherwise returns false. A default method is a public non-abstract instance method, that is, a non-static method with a body, declared in an interface type.</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964883">
                <a:tc>
                  <a:txBody>
                    <a:bodyPr/>
                    <a:lstStyle/>
                    <a:p>
                      <a:pPr algn="l" fontAlgn="t"/>
                      <a:r>
                        <a:rPr lang="en-IN" sz="1400">
                          <a:solidFill>
                            <a:srgbClr val="000000"/>
                          </a:solidFill>
                          <a:effectLst/>
                          <a:latin typeface="verdana" panose="020B0604030504040204" pitchFamily="34" charset="0"/>
                        </a:rPr>
                        <a:t>public boolean isSynthetic()</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It returns true if this executable is a synthetic construct; returns false otherwise.</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181981">
                <a:tc>
                  <a:txBody>
                    <a:bodyPr/>
                    <a:lstStyle/>
                    <a:p>
                      <a:pPr algn="l" fontAlgn="t"/>
                      <a:r>
                        <a:rPr lang="en-IN" sz="1400">
                          <a:solidFill>
                            <a:srgbClr val="000000"/>
                          </a:solidFill>
                          <a:effectLst/>
                          <a:latin typeface="verdana" panose="020B0604030504040204" pitchFamily="34" charset="0"/>
                        </a:rPr>
                        <a:t>public boolean isVarArgs()</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It returns true if this executable was declared to take a variable number of arguments; returns false otherwise.</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747784">
                <a:tc>
                  <a:txBody>
                    <a:bodyPr/>
                    <a:lstStyle/>
                    <a:p>
                      <a:pPr algn="l" fontAlgn="t"/>
                      <a:r>
                        <a:rPr lang="en-IN" sz="1400">
                          <a:solidFill>
                            <a:srgbClr val="000000"/>
                          </a:solidFill>
                          <a:effectLst/>
                          <a:latin typeface="verdana" panose="020B0604030504040204" pitchFamily="34" charset="0"/>
                        </a:rPr>
                        <a:t>public String toGenericString()</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It returns a string describing this Method, including type parameters.</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13587">
                <a:tc>
                  <a:txBody>
                    <a:bodyPr/>
                    <a:lstStyle/>
                    <a:p>
                      <a:pPr algn="l" fontAlgn="t"/>
                      <a:r>
                        <a:rPr lang="en-IN" sz="1400">
                          <a:solidFill>
                            <a:srgbClr val="000000"/>
                          </a:solidFill>
                          <a:effectLst/>
                          <a:latin typeface="verdana" panose="020B0604030504040204" pitchFamily="34" charset="0"/>
                        </a:rPr>
                        <a:t>public String toString()</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400" dirty="0">
                          <a:solidFill>
                            <a:srgbClr val="000000"/>
                          </a:solidFill>
                          <a:effectLst/>
                          <a:latin typeface="verdana" panose="020B0604030504040204" pitchFamily="34" charset="0"/>
                        </a:rPr>
                        <a:t>It returns a string.</a:t>
                      </a:r>
                    </a:p>
                  </a:txBody>
                  <a:tcPr marL="48244" marR="48244" marT="48244" marB="482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Rectangle 1"/>
          <p:cNvSpPr>
            <a:spLocks noChangeArrowheads="1"/>
          </p:cNvSpPr>
          <p:nvPr/>
        </p:nvSpPr>
        <p:spPr bwMode="auto">
          <a:xfrm>
            <a:off x="-167716" y="1057960"/>
            <a:ext cx="109262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24734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Method Parameter Reflection</a:t>
            </a:r>
            <a:br>
              <a:rPr lang="en-IN" b="0" dirty="0"/>
            </a:br>
            <a:endParaRPr lang="en-IN" dirty="0"/>
          </a:p>
        </p:txBody>
      </p:sp>
      <p:sp>
        <p:nvSpPr>
          <p:cNvPr id="5" name="Rectangle 1"/>
          <p:cNvSpPr>
            <a:spLocks noChangeArrowheads="1"/>
          </p:cNvSpPr>
          <p:nvPr/>
        </p:nvSpPr>
        <p:spPr bwMode="auto">
          <a:xfrm>
            <a:off x="-167716" y="1057960"/>
            <a:ext cx="109262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22012777"/>
              </p:ext>
            </p:extLst>
          </p:nvPr>
        </p:nvGraphicFramePr>
        <p:xfrm>
          <a:off x="527649" y="1698349"/>
          <a:ext cx="8382000" cy="4828343"/>
        </p:xfrm>
        <a:graphic>
          <a:graphicData uri="http://schemas.openxmlformats.org/drawingml/2006/table">
            <a:tbl>
              <a:tblPr/>
              <a:tblGrid>
                <a:gridCol w="4191000"/>
                <a:gridCol w="4191000"/>
              </a:tblGrid>
              <a:tr h="196647">
                <a:tc>
                  <a:txBody>
                    <a:bodyPr/>
                    <a:lstStyle/>
                    <a:p>
                      <a:pPr algn="l" fontAlgn="t"/>
                      <a:r>
                        <a:rPr lang="en-IN" sz="800">
                          <a:solidFill>
                            <a:srgbClr val="000000"/>
                          </a:solidFill>
                          <a:effectLst/>
                          <a:latin typeface="times new roman" panose="02020603050405020304" pitchFamily="18" charset="0"/>
                        </a:rPr>
                        <a:t>Methods</a:t>
                      </a:r>
                    </a:p>
                  </a:txBody>
                  <a:tcPr marL="39329" marR="39329" marT="39329" marB="39329">
                    <a:lnL w="7620" cap="flat" cmpd="sng" algn="ctr">
                      <a:solidFill>
                        <a:srgbClr val="507877"/>
                      </a:solidFill>
                      <a:prstDash val="solid"/>
                      <a:round/>
                      <a:headEnd type="none" w="med" len="med"/>
                      <a:tailEnd type="none" w="med" len="med"/>
                    </a:lnL>
                    <a:lnR w="7620" cap="flat" cmpd="sng" algn="ctr">
                      <a:solidFill>
                        <a:srgbClr val="507877"/>
                      </a:solidFill>
                      <a:prstDash val="solid"/>
                      <a:round/>
                      <a:headEnd type="none" w="med" len="med"/>
                      <a:tailEnd type="none" w="med" len="med"/>
                    </a:lnR>
                    <a:lnT w="7620" cap="flat" cmpd="sng" algn="ctr">
                      <a:solidFill>
                        <a:srgbClr val="50787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800">
                          <a:solidFill>
                            <a:srgbClr val="000000"/>
                          </a:solidFill>
                          <a:effectLst/>
                          <a:latin typeface="times new roman" panose="02020603050405020304" pitchFamily="18" charset="0"/>
                        </a:rPr>
                        <a:t>Description</a:t>
                      </a:r>
                    </a:p>
                  </a:txBody>
                  <a:tcPr marL="39329" marR="39329" marT="39329" marB="39329">
                    <a:lnL w="7620" cap="flat" cmpd="sng" algn="ctr">
                      <a:solidFill>
                        <a:srgbClr val="507877"/>
                      </a:solidFill>
                      <a:prstDash val="solid"/>
                      <a:round/>
                      <a:headEnd type="none" w="med" len="med"/>
                      <a:tailEnd type="none" w="med" len="med"/>
                    </a:lnL>
                    <a:lnR w="7620" cap="flat" cmpd="sng" algn="ctr">
                      <a:solidFill>
                        <a:srgbClr val="507877"/>
                      </a:solidFill>
                      <a:prstDash val="solid"/>
                      <a:round/>
                      <a:headEnd type="none" w="med" len="med"/>
                      <a:tailEnd type="none" w="med" len="med"/>
                    </a:lnR>
                    <a:lnT w="7620" cap="flat" cmpd="sng" algn="ctr">
                      <a:solidFill>
                        <a:srgbClr val="50787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288416">
                <a:tc>
                  <a:txBody>
                    <a:bodyPr/>
                    <a:lstStyle/>
                    <a:p>
                      <a:pPr algn="l" fontAlgn="t"/>
                      <a:r>
                        <a:rPr lang="en-IN" sz="800">
                          <a:solidFill>
                            <a:srgbClr val="000000"/>
                          </a:solidFill>
                          <a:effectLst/>
                          <a:latin typeface="verdana" panose="020B0604030504040204" pitchFamily="34" charset="0"/>
                        </a:rPr>
                        <a:t>public boolean equals(Object obj)</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800">
                          <a:solidFill>
                            <a:srgbClr val="000000"/>
                          </a:solidFill>
                          <a:effectLst/>
                          <a:latin typeface="verdana" panose="020B0604030504040204" pitchFamily="34" charset="0"/>
                        </a:rPr>
                        <a:t>It compares based on the executable and the index.</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642381">
                <a:tc>
                  <a:txBody>
                    <a:bodyPr/>
                    <a:lstStyle/>
                    <a:p>
                      <a:pPr algn="l" fontAlgn="t"/>
                      <a:r>
                        <a:rPr lang="en-IN" sz="800">
                          <a:solidFill>
                            <a:srgbClr val="000000"/>
                          </a:solidFill>
                          <a:effectLst/>
                          <a:latin typeface="verdana" panose="020B0604030504040204" pitchFamily="34" charset="0"/>
                        </a:rPr>
                        <a:t>public AnnotatedType getAnnotatedType()</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800">
                          <a:solidFill>
                            <a:srgbClr val="000000"/>
                          </a:solidFill>
                          <a:effectLst/>
                          <a:latin typeface="verdana" panose="020B0604030504040204" pitchFamily="34" charset="0"/>
                        </a:rPr>
                        <a:t>It returns an AnnotatedType object that represents the use of a type to specify the type of the formal parameter represented by this Parameter.</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760369">
                <a:tc>
                  <a:txBody>
                    <a:bodyPr/>
                    <a:lstStyle/>
                    <a:p>
                      <a:pPr algn="l" fontAlgn="t"/>
                      <a:r>
                        <a:rPr lang="en-IN" sz="800">
                          <a:solidFill>
                            <a:srgbClr val="000000"/>
                          </a:solidFill>
                          <a:effectLst/>
                          <a:latin typeface="verdana" panose="020B0604030504040204" pitchFamily="34" charset="0"/>
                        </a:rPr>
                        <a:t>public &lt;T extends Annotation&gt; T getAnnotation(Class&lt;T&gt; annotationClass)</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800">
                          <a:solidFill>
                            <a:srgbClr val="000000"/>
                          </a:solidFill>
                          <a:effectLst/>
                          <a:latin typeface="verdana" panose="020B0604030504040204" pitchFamily="34" charset="0"/>
                        </a:rPr>
                        <a:t>It returns this element's annotation for the specified type if such an annotation is present, else null. It throws NullPointerException, if the given annotation class is null.</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760369">
                <a:tc>
                  <a:txBody>
                    <a:bodyPr/>
                    <a:lstStyle/>
                    <a:p>
                      <a:pPr algn="l" fontAlgn="t"/>
                      <a:r>
                        <a:rPr lang="en-IN" sz="800">
                          <a:solidFill>
                            <a:srgbClr val="000000"/>
                          </a:solidFill>
                          <a:effectLst/>
                          <a:latin typeface="verdana" panose="020B0604030504040204" pitchFamily="34" charset="0"/>
                        </a:rPr>
                        <a:t>public Annotation[] getAnnotations()</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800">
                          <a:solidFill>
                            <a:srgbClr val="000000"/>
                          </a:solidFill>
                          <a:effectLst/>
                          <a:latin typeface="verdana" panose="020B0604030504040204" pitchFamily="34" charset="0"/>
                        </a:rPr>
                        <a:t>It returns annotations that are present on this element. If there are no annotations present on this element, the return value is an array of length 0.</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2176230">
                <a:tc>
                  <a:txBody>
                    <a:bodyPr/>
                    <a:lstStyle/>
                    <a:p>
                      <a:pPr algn="l" fontAlgn="t"/>
                      <a:r>
                        <a:rPr lang="en-IN" sz="800">
                          <a:solidFill>
                            <a:srgbClr val="000000"/>
                          </a:solidFill>
                          <a:effectLst/>
                          <a:latin typeface="verdana" panose="020B0604030504040204" pitchFamily="34" charset="0"/>
                        </a:rPr>
                        <a:t>public &lt;T extends Annotation&gt; T[] getAnnotationsByType(Class&lt;T&gt; annotationClass)</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800" dirty="0">
                          <a:solidFill>
                            <a:srgbClr val="000000"/>
                          </a:solidFill>
                          <a:effectLst/>
                          <a:latin typeface="verdana" panose="020B0604030504040204" pitchFamily="34" charset="0"/>
                        </a:rPr>
                        <a:t>It returns annotations that are associated with this element. If there are no annotations associated with this element, the return value is an array of length 0. The difference between this method and </a:t>
                      </a:r>
                      <a:r>
                        <a:rPr lang="en-US" sz="800" dirty="0" err="1">
                          <a:solidFill>
                            <a:srgbClr val="000000"/>
                          </a:solidFill>
                          <a:effectLst/>
                          <a:latin typeface="verdana" panose="020B0604030504040204" pitchFamily="34" charset="0"/>
                        </a:rPr>
                        <a:t>AnnotatedElement.getAnnotation</a:t>
                      </a:r>
                      <a:r>
                        <a:rPr lang="en-US" sz="800" dirty="0">
                          <a:solidFill>
                            <a:srgbClr val="000000"/>
                          </a:solidFill>
                          <a:effectLst/>
                          <a:latin typeface="verdana" panose="020B0604030504040204" pitchFamily="34" charset="0"/>
                        </a:rPr>
                        <a:t>(Class) is that this method detects if its argument is a repeatable annotation type (JLS 9.6), and if so, attempts to find one or more annotations of that type by "looking through" a container annotation. It throws </a:t>
                      </a:r>
                      <a:r>
                        <a:rPr lang="en-US" sz="800" dirty="0" err="1">
                          <a:solidFill>
                            <a:srgbClr val="000000"/>
                          </a:solidFill>
                          <a:effectLst/>
                          <a:latin typeface="verdana" panose="020B0604030504040204" pitchFamily="34" charset="0"/>
                        </a:rPr>
                        <a:t>NullPointerException</a:t>
                      </a:r>
                      <a:r>
                        <a:rPr lang="en-US" sz="800" dirty="0">
                          <a:solidFill>
                            <a:srgbClr val="000000"/>
                          </a:solidFill>
                          <a:effectLst/>
                          <a:latin typeface="verdana" panose="020B0604030504040204" pitchFamily="34" charset="0"/>
                        </a:rPr>
                        <a:t>, if the given annotation class is null.</a:t>
                      </a:r>
                    </a:p>
                  </a:txBody>
                  <a:tcPr marL="26220" marR="26220" marT="26220" marB="26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752842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Method Parameter Reflection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975478029"/>
              </p:ext>
            </p:extLst>
          </p:nvPr>
        </p:nvGraphicFramePr>
        <p:xfrm>
          <a:off x="533399" y="1381125"/>
          <a:ext cx="8132896" cy="5060934"/>
        </p:xfrm>
        <a:graphic>
          <a:graphicData uri="http://schemas.openxmlformats.org/drawingml/2006/table">
            <a:tbl>
              <a:tblPr/>
              <a:tblGrid>
                <a:gridCol w="4066448"/>
                <a:gridCol w="4066448"/>
              </a:tblGrid>
              <a:tr h="780118">
                <a:tc>
                  <a:txBody>
                    <a:bodyPr/>
                    <a:lstStyle/>
                    <a:p>
                      <a:pPr algn="l" fontAlgn="t"/>
                      <a:r>
                        <a:rPr lang="en-IN" sz="1200" dirty="0">
                          <a:solidFill>
                            <a:srgbClr val="000000"/>
                          </a:solidFill>
                          <a:effectLst/>
                          <a:latin typeface="verdana" panose="020B0604030504040204" pitchFamily="34" charset="0"/>
                        </a:rPr>
                        <a:t>public &lt;T extends Annotation&gt; T </a:t>
                      </a:r>
                      <a:r>
                        <a:rPr lang="en-IN" sz="1200" dirty="0" err="1">
                          <a:solidFill>
                            <a:srgbClr val="000000"/>
                          </a:solidFill>
                          <a:effectLst/>
                          <a:latin typeface="verdana" panose="020B0604030504040204" pitchFamily="34" charset="0"/>
                        </a:rPr>
                        <a:t>getDeclaredAnnotation</a:t>
                      </a:r>
                      <a:r>
                        <a:rPr lang="en-IN" sz="1200" dirty="0">
                          <a:solidFill>
                            <a:srgbClr val="000000"/>
                          </a:solidFill>
                          <a:effectLst/>
                          <a:latin typeface="verdana" panose="020B0604030504040204" pitchFamily="34" charset="0"/>
                        </a:rPr>
                        <a:t>(Class&lt;T&gt; </a:t>
                      </a:r>
                      <a:r>
                        <a:rPr lang="en-IN" sz="1200" dirty="0" err="1">
                          <a:solidFill>
                            <a:srgbClr val="000000"/>
                          </a:solidFill>
                          <a:effectLst/>
                          <a:latin typeface="verdana" panose="020B0604030504040204" pitchFamily="34" charset="0"/>
                        </a:rPr>
                        <a:t>annotationClass</a:t>
                      </a:r>
                      <a:r>
                        <a:rPr lang="en-IN" sz="1200" dirty="0">
                          <a:solidFill>
                            <a:srgbClr val="000000"/>
                          </a:solidFill>
                          <a:effectLst/>
                          <a:latin typeface="verdana" panose="020B0604030504040204" pitchFamily="34" charset="0"/>
                        </a:rPr>
                        <a:t>)</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returns this element's annotation for the specified type if such an annotation is directly present, else null. This method ignores inherited annotations. It throws NullPointerException, if the given annotation class is null.</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780118">
                <a:tc>
                  <a:txBody>
                    <a:bodyPr/>
                    <a:lstStyle/>
                    <a:p>
                      <a:pPr algn="l" fontAlgn="t"/>
                      <a:r>
                        <a:rPr lang="en-IN" sz="1200">
                          <a:solidFill>
                            <a:srgbClr val="000000"/>
                          </a:solidFill>
                          <a:effectLst/>
                          <a:latin typeface="verdana" panose="020B0604030504040204" pitchFamily="34" charset="0"/>
                        </a:rPr>
                        <a:t>public Annotation[] getDeclaredAnnotations()</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annotations that are directly present on this element. This method ignores inherited annotations. If there are no annotations directly present on this element, the return value is an array of length 0.</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2720148">
                <a:tc>
                  <a:txBody>
                    <a:bodyPr/>
                    <a:lstStyle/>
                    <a:p>
                      <a:pPr algn="l" fontAlgn="t"/>
                      <a:r>
                        <a:rPr lang="en-IN" sz="1200">
                          <a:solidFill>
                            <a:srgbClr val="000000"/>
                          </a:solidFill>
                          <a:effectLst/>
                          <a:latin typeface="verdana" panose="020B0604030504040204" pitchFamily="34" charset="0"/>
                        </a:rPr>
                        <a:t>public &lt;T extends Annotation&gt; T[] getDeclaredAnnotationsByType(Class&lt;T&gt; annotationClass)</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returns this element's annotations for the specified type if such annotations are either directly present or indirectly present. This method ignores inherited annotations. If there are no specified annotations directly or indirectly present on this element, the return value is an array of length 0. The difference between this method and </a:t>
                      </a:r>
                      <a:r>
                        <a:rPr lang="en-US" sz="1200" dirty="0" err="1">
                          <a:solidFill>
                            <a:srgbClr val="000000"/>
                          </a:solidFill>
                          <a:effectLst/>
                          <a:latin typeface="verdana" panose="020B0604030504040204" pitchFamily="34" charset="0"/>
                        </a:rPr>
                        <a:t>AnnotatedElement.getDeclaredAnnotation</a:t>
                      </a:r>
                      <a:r>
                        <a:rPr lang="en-US" sz="1200" dirty="0">
                          <a:solidFill>
                            <a:srgbClr val="000000"/>
                          </a:solidFill>
                          <a:effectLst/>
                          <a:latin typeface="verdana" panose="020B0604030504040204" pitchFamily="34" charset="0"/>
                        </a:rPr>
                        <a:t>(Class) is that this method detects if its argument is a repeatable annotation type (JLS 9.6), and if so, attempts to find one or more annotations of that type by "looking through" a container annotation if one is present. The caller of this method is free to modify the returned array; it will have no effect on the arrays returned to other callers. It throws </a:t>
                      </a:r>
                      <a:r>
                        <a:rPr lang="en-US" sz="1200" dirty="0" err="1">
                          <a:solidFill>
                            <a:srgbClr val="000000"/>
                          </a:solidFill>
                          <a:effectLst/>
                          <a:latin typeface="verdana" panose="020B0604030504040204" pitchFamily="34" charset="0"/>
                        </a:rPr>
                        <a:t>NullPointerException</a:t>
                      </a:r>
                      <a:r>
                        <a:rPr lang="en-US" sz="1200" dirty="0">
                          <a:solidFill>
                            <a:srgbClr val="000000"/>
                          </a:solidFill>
                          <a:effectLst/>
                          <a:latin typeface="verdana" panose="020B0604030504040204" pitchFamily="34" charset="0"/>
                        </a:rPr>
                        <a:t>, if the given annotation class is null</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9714658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Method Parameter Reflection</a:t>
            </a:r>
            <a:endParaRPr lang="en-IN" dirty="0"/>
          </a:p>
        </p:txBody>
      </p:sp>
      <p:graphicFrame>
        <p:nvGraphicFramePr>
          <p:cNvPr id="2" name="Table 1"/>
          <p:cNvGraphicFramePr>
            <a:graphicFrameLocks noGrp="1"/>
          </p:cNvGraphicFramePr>
          <p:nvPr/>
        </p:nvGraphicFramePr>
        <p:xfrm>
          <a:off x="457200" y="1381125"/>
          <a:ext cx="8132896" cy="813636"/>
        </p:xfrm>
        <a:graphic>
          <a:graphicData uri="http://schemas.openxmlformats.org/drawingml/2006/table">
            <a:tbl>
              <a:tblPr/>
              <a:tblGrid>
                <a:gridCol w="4066448"/>
                <a:gridCol w="4066448"/>
              </a:tblGrid>
              <a:tr h="225824">
                <a:tc>
                  <a:txBody>
                    <a:bodyPr/>
                    <a:lstStyle/>
                    <a:p>
                      <a:pPr algn="l" fontAlgn="t"/>
                      <a:r>
                        <a:rPr lang="en-IN" sz="1200" dirty="0">
                          <a:solidFill>
                            <a:srgbClr val="000000"/>
                          </a:solidFill>
                          <a:effectLst/>
                          <a:latin typeface="verdana" panose="020B0604030504040204" pitchFamily="34" charset="0"/>
                        </a:rPr>
                        <a:t>public Executable </a:t>
                      </a:r>
                      <a:r>
                        <a:rPr lang="en-IN" sz="1200" dirty="0" err="1">
                          <a:solidFill>
                            <a:srgbClr val="000000"/>
                          </a:solidFill>
                          <a:effectLst/>
                          <a:latin typeface="verdana" panose="020B0604030504040204" pitchFamily="34" charset="0"/>
                        </a:rPr>
                        <a:t>getDeclaringExecutable</a:t>
                      </a:r>
                      <a:r>
                        <a:rPr lang="en-IN" sz="1200" dirty="0">
                          <a:solidFill>
                            <a:srgbClr val="000000"/>
                          </a:solidFill>
                          <a:effectLst/>
                          <a:latin typeface="verdana" panose="020B0604030504040204" pitchFamily="34" charset="0"/>
                        </a:rPr>
                        <a:t>()</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returns the Executable which declares this parameter.</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18206">
                <a:tc>
                  <a:txBody>
                    <a:bodyPr/>
                    <a:lstStyle/>
                    <a:p>
                      <a:pPr algn="l" fontAlgn="t"/>
                      <a:r>
                        <a:rPr lang="en-IN" sz="1200">
                          <a:solidFill>
                            <a:srgbClr val="000000"/>
                          </a:solidFill>
                          <a:effectLst/>
                          <a:latin typeface="verdana" panose="020B0604030504040204" pitchFamily="34" charset="0"/>
                        </a:rPr>
                        <a:t>public int getModifiers()</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returns the modifier flags for the parameter represented by this Parameter object.</a:t>
                      </a:r>
                    </a:p>
                  </a:txBody>
                  <a:tcPr marL="20529" marR="20529" marT="20529" marB="205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45613340"/>
              </p:ext>
            </p:extLst>
          </p:nvPr>
        </p:nvGraphicFramePr>
        <p:xfrm>
          <a:off x="457200" y="2195660"/>
          <a:ext cx="8132896" cy="4196140"/>
        </p:xfrm>
        <a:graphic>
          <a:graphicData uri="http://schemas.openxmlformats.org/drawingml/2006/table">
            <a:tbl>
              <a:tblPr/>
              <a:tblGrid>
                <a:gridCol w="4066448"/>
                <a:gridCol w="4066448"/>
              </a:tblGrid>
              <a:tr h="1157140">
                <a:tc>
                  <a:txBody>
                    <a:bodyPr/>
                    <a:lstStyle/>
                    <a:p>
                      <a:pPr algn="l" fontAlgn="t"/>
                      <a:r>
                        <a:rPr lang="en-IN" sz="1100" dirty="0">
                          <a:solidFill>
                            <a:srgbClr val="000000"/>
                          </a:solidFill>
                          <a:effectLst/>
                          <a:latin typeface="verdana" panose="020B0604030504040204" pitchFamily="34" charset="0"/>
                        </a:rPr>
                        <a:t>public String </a:t>
                      </a:r>
                      <a:r>
                        <a:rPr lang="en-IN" sz="1100" dirty="0" err="1">
                          <a:solidFill>
                            <a:srgbClr val="000000"/>
                          </a:solidFill>
                          <a:effectLst/>
                          <a:latin typeface="verdana" panose="020B0604030504040204" pitchFamily="34" charset="0"/>
                        </a:rPr>
                        <a:t>getName</a:t>
                      </a:r>
                      <a:r>
                        <a:rPr lang="en-IN" sz="1100" dirty="0">
                          <a:solidFill>
                            <a:srgbClr val="000000"/>
                          </a:solidFill>
                          <a:effectLst/>
                          <a:latin typeface="verdana" panose="020B0604030504040204" pitchFamily="34" charset="0"/>
                        </a:rPr>
                        <a:t>()</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dirty="0">
                          <a:solidFill>
                            <a:srgbClr val="000000"/>
                          </a:solidFill>
                          <a:effectLst/>
                          <a:latin typeface="verdana" panose="020B0604030504040204" pitchFamily="34" charset="0"/>
                        </a:rPr>
                        <a:t>It returns the name of the parameter. If the parameter's name is present, this method returns the name provided by the class file. Otherwise, this method synthesizes a name of the form </a:t>
                      </a:r>
                      <a:r>
                        <a:rPr lang="en-US" sz="1100" dirty="0" err="1">
                          <a:solidFill>
                            <a:srgbClr val="000000"/>
                          </a:solidFill>
                          <a:effectLst/>
                          <a:latin typeface="verdana" panose="020B0604030504040204" pitchFamily="34" charset="0"/>
                        </a:rPr>
                        <a:t>argN</a:t>
                      </a:r>
                      <a:r>
                        <a:rPr lang="en-US" sz="1100" dirty="0">
                          <a:solidFill>
                            <a:srgbClr val="000000"/>
                          </a:solidFill>
                          <a:effectLst/>
                          <a:latin typeface="verdana" panose="020B0604030504040204" pitchFamily="34" charset="0"/>
                        </a:rPr>
                        <a:t>, where N is the index of the parameter in the descriptor of the method which declares the parameter.</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930694">
                <a:tc>
                  <a:txBody>
                    <a:bodyPr/>
                    <a:lstStyle/>
                    <a:p>
                      <a:pPr algn="l" fontAlgn="t"/>
                      <a:r>
                        <a:rPr lang="en-IN" sz="1100">
                          <a:solidFill>
                            <a:srgbClr val="000000"/>
                          </a:solidFill>
                          <a:effectLst/>
                          <a:latin typeface="verdana" panose="020B0604030504040204" pitchFamily="34" charset="0"/>
                        </a:rPr>
                        <a:t>public Type getParameterizedType()</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returns a Type object that identifies the parameterized type for the parameter represented by this Parameter object.</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759750">
                <a:tc>
                  <a:txBody>
                    <a:bodyPr/>
                    <a:lstStyle/>
                    <a:p>
                      <a:pPr algn="l" fontAlgn="t"/>
                      <a:r>
                        <a:rPr lang="en-IN" sz="1100">
                          <a:solidFill>
                            <a:srgbClr val="000000"/>
                          </a:solidFill>
                          <a:effectLst/>
                          <a:latin typeface="verdana" panose="020B0604030504040204" pitchFamily="34" charset="0"/>
                        </a:rPr>
                        <a:t>public Class&lt;?&gt; getType()</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returns a Class object that identifies the declared type for the parameter represented by this Parameter object.</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88806">
                <a:tc>
                  <a:txBody>
                    <a:bodyPr/>
                    <a:lstStyle/>
                    <a:p>
                      <a:pPr algn="l" fontAlgn="t"/>
                      <a:r>
                        <a:rPr lang="en-IN" sz="1100">
                          <a:solidFill>
                            <a:srgbClr val="000000"/>
                          </a:solidFill>
                          <a:effectLst/>
                          <a:latin typeface="verdana" panose="020B0604030504040204" pitchFamily="34" charset="0"/>
                        </a:rPr>
                        <a:t>public int hashCode()mul int arg0 int arg1 add int arg0 int arg1</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returns a hash code based on the executable's hash code and the index.</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759750">
                <a:tc>
                  <a:txBody>
                    <a:bodyPr/>
                    <a:lstStyle/>
                    <a:p>
                      <a:pPr algn="l" fontAlgn="t"/>
                      <a:r>
                        <a:rPr lang="en-IN" sz="1100">
                          <a:solidFill>
                            <a:srgbClr val="000000"/>
                          </a:solidFill>
                          <a:effectLst/>
                          <a:latin typeface="verdana" panose="020B0604030504040204" pitchFamily="34" charset="0"/>
                        </a:rPr>
                        <a:t>public boolean isImplicit()</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dirty="0">
                          <a:solidFill>
                            <a:srgbClr val="000000"/>
                          </a:solidFill>
                          <a:effectLst/>
                          <a:latin typeface="verdana" panose="020B0604030504040204" pitchFamily="34" charset="0"/>
                        </a:rPr>
                        <a:t>It returns true if this parameter is implicitly declared in source code. Otherwise, returns false.</a:t>
                      </a:r>
                    </a:p>
                  </a:txBody>
                  <a:tcPr marL="37988" marR="37988" marT="37988" marB="379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867005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IN" dirty="0"/>
              <a:t>Java Type Annotations</a:t>
            </a:r>
          </a:p>
          <a:p>
            <a:r>
              <a:rPr lang="en-IN" dirty="0"/>
              <a:t>@</a:t>
            </a:r>
            <a:r>
              <a:rPr lang="en-IN" dirty="0" err="1"/>
              <a:t>NonNull</a:t>
            </a:r>
            <a:r>
              <a:rPr lang="en-IN" dirty="0"/>
              <a:t> String </a:t>
            </a:r>
            <a:r>
              <a:rPr lang="en-IN" dirty="0" err="1"/>
              <a:t>str</a:t>
            </a:r>
            <a:r>
              <a:rPr lang="en-IN" dirty="0"/>
              <a:t>;  </a:t>
            </a:r>
          </a:p>
          <a:p>
            <a:r>
              <a:rPr lang="en-IN" dirty="0"/>
              <a:t>@</a:t>
            </a:r>
            <a:r>
              <a:rPr lang="en-IN" dirty="0" err="1"/>
              <a:t>NonNull</a:t>
            </a:r>
            <a:r>
              <a:rPr lang="en-IN" dirty="0"/>
              <a:t> List&lt;String&gt;  </a:t>
            </a:r>
          </a:p>
          <a:p>
            <a:r>
              <a:rPr lang="en-IN" dirty="0"/>
              <a:t>List&lt;@</a:t>
            </a:r>
            <a:r>
              <a:rPr lang="en-IN" dirty="0" err="1"/>
              <a:t>NonNull</a:t>
            </a:r>
            <a:r>
              <a:rPr lang="en-IN" dirty="0"/>
              <a:t> String&gt; </a:t>
            </a:r>
            <a:r>
              <a:rPr lang="en-IN" dirty="0" err="1"/>
              <a:t>str</a:t>
            </a:r>
            <a:r>
              <a:rPr lang="en-IN" dirty="0"/>
              <a:t>  </a:t>
            </a:r>
          </a:p>
          <a:p>
            <a:r>
              <a:rPr lang="en-IN" dirty="0"/>
              <a:t>Arrays&lt;@</a:t>
            </a:r>
            <a:r>
              <a:rPr lang="en-IN" dirty="0" err="1"/>
              <a:t>NonNegative</a:t>
            </a:r>
            <a:r>
              <a:rPr lang="en-IN" dirty="0"/>
              <a:t> Integer&gt; sort  </a:t>
            </a:r>
          </a:p>
          <a:p>
            <a:r>
              <a:rPr lang="en-IN" dirty="0"/>
              <a:t>@Encrypted File </a:t>
            </a:r>
            <a:r>
              <a:rPr lang="en-IN" dirty="0" err="1"/>
              <a:t>file</a:t>
            </a:r>
            <a:r>
              <a:rPr lang="en-IN" dirty="0"/>
              <a:t>  </a:t>
            </a:r>
          </a:p>
          <a:p>
            <a:r>
              <a:rPr lang="en-IN" dirty="0"/>
              <a:t>@Open Connection </a:t>
            </a:r>
            <a:r>
              <a:rPr lang="en-IN" dirty="0" err="1"/>
              <a:t>connection</a:t>
            </a:r>
            <a:r>
              <a:rPr lang="en-IN" dirty="0"/>
              <a:t>  </a:t>
            </a:r>
          </a:p>
          <a:p>
            <a:endParaRPr lang="en-IN" dirty="0" smtClean="0"/>
          </a:p>
          <a:p>
            <a:endParaRPr lang="en-IN" dirty="0"/>
          </a:p>
        </p:txBody>
      </p:sp>
      <p:sp>
        <p:nvSpPr>
          <p:cNvPr id="3" name="Title 2"/>
          <p:cNvSpPr>
            <a:spLocks noGrp="1"/>
          </p:cNvSpPr>
          <p:nvPr>
            <p:ph type="title"/>
          </p:nvPr>
        </p:nvSpPr>
        <p:spPr/>
        <p:txBody>
          <a:bodyPr/>
          <a:lstStyle/>
          <a:p>
            <a:r>
              <a:rPr lang="en-US" b="0" dirty="0"/>
              <a:t>Java Type and Repeating Annotations</a:t>
            </a:r>
            <a:br>
              <a:rPr lang="en-US" b="0" dirty="0"/>
            </a:br>
            <a:endParaRPr lang="en-IN" dirty="0"/>
          </a:p>
        </p:txBody>
      </p:sp>
    </p:spTree>
    <p:extLst>
      <p:ext uri="{BB962C8B-B14F-4D97-AF65-F5344CB8AC3E}">
        <p14:creationId xmlns:p14="http://schemas.microsoft.com/office/powerpoint/2010/main" val="6770663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fontAlgn="base"/>
            <a:r>
              <a:rPr lang="en-US" dirty="0"/>
              <a:t>New date-time API is introduced in Java 8 to overcome the following drawbacks of old date-time API :</a:t>
            </a:r>
          </a:p>
          <a:p>
            <a:pPr fontAlgn="base"/>
            <a:r>
              <a:rPr lang="en-US" b="1" dirty="0"/>
              <a:t>Not thread safe : </a:t>
            </a:r>
            <a:r>
              <a:rPr lang="en-US" dirty="0"/>
              <a:t>Unlike old </a:t>
            </a:r>
            <a:r>
              <a:rPr lang="en-US" dirty="0" err="1"/>
              <a:t>java.util.Date</a:t>
            </a:r>
            <a:r>
              <a:rPr lang="en-US" dirty="0"/>
              <a:t> which is not thread safe the new date-time API is </a:t>
            </a:r>
            <a:r>
              <a:rPr lang="en-US" i="1" dirty="0"/>
              <a:t>immutable</a:t>
            </a:r>
            <a:r>
              <a:rPr lang="en-US" dirty="0"/>
              <a:t> and doesn’t have setter methods.</a:t>
            </a:r>
          </a:p>
          <a:p>
            <a:pPr fontAlgn="base"/>
            <a:r>
              <a:rPr lang="en-US" b="1" dirty="0"/>
              <a:t>Less operations : </a:t>
            </a:r>
            <a:r>
              <a:rPr lang="en-US" dirty="0"/>
              <a:t>In old API there are only few date operations but the new API provides us with many date operations.</a:t>
            </a:r>
          </a:p>
          <a:p>
            <a:endParaRPr lang="en-IN" dirty="0"/>
          </a:p>
        </p:txBody>
      </p:sp>
      <p:sp>
        <p:nvSpPr>
          <p:cNvPr id="3" name="Title 2"/>
          <p:cNvSpPr>
            <a:spLocks noGrp="1"/>
          </p:cNvSpPr>
          <p:nvPr>
            <p:ph type="title"/>
          </p:nvPr>
        </p:nvSpPr>
        <p:spPr/>
        <p:txBody>
          <a:bodyPr/>
          <a:lstStyle/>
          <a:p>
            <a:r>
              <a:rPr lang="en-US" b="0" dirty="0"/>
              <a:t>New Date-Time API in Java 8</a:t>
            </a:r>
            <a:br>
              <a:rPr lang="en-US" b="0" dirty="0"/>
            </a:br>
            <a:endParaRPr lang="en-IN" dirty="0"/>
          </a:p>
        </p:txBody>
      </p:sp>
    </p:spTree>
    <p:extLst>
      <p:ext uri="{BB962C8B-B14F-4D97-AF65-F5344CB8AC3E}">
        <p14:creationId xmlns:p14="http://schemas.microsoft.com/office/powerpoint/2010/main" val="9378532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fontAlgn="base"/>
            <a:r>
              <a:rPr lang="en-US" dirty="0"/>
              <a:t>Java 8 under the package </a:t>
            </a:r>
            <a:r>
              <a:rPr lang="en-US" dirty="0" err="1"/>
              <a:t>java.time</a:t>
            </a:r>
            <a:r>
              <a:rPr lang="en-US" dirty="0"/>
              <a:t> introduced a new date-time API, most important classes among them are :</a:t>
            </a:r>
          </a:p>
          <a:p>
            <a:pPr fontAlgn="base"/>
            <a:r>
              <a:rPr lang="en-US" b="1" dirty="0"/>
              <a:t>Local : </a:t>
            </a:r>
            <a:r>
              <a:rPr lang="en-US" dirty="0"/>
              <a:t>Simplified date-time API with no complexity of </a:t>
            </a:r>
            <a:r>
              <a:rPr lang="en-US" dirty="0" err="1"/>
              <a:t>timezone</a:t>
            </a:r>
            <a:r>
              <a:rPr lang="en-US" dirty="0"/>
              <a:t> handling.</a:t>
            </a:r>
          </a:p>
          <a:p>
            <a:pPr fontAlgn="base"/>
            <a:r>
              <a:rPr lang="en-US" b="1" dirty="0"/>
              <a:t>Zoned : </a:t>
            </a:r>
            <a:r>
              <a:rPr lang="en-US" dirty="0"/>
              <a:t>Specialized date-time API to deal with various </a:t>
            </a:r>
            <a:r>
              <a:rPr lang="en-US" dirty="0" err="1"/>
              <a:t>timezones</a:t>
            </a:r>
            <a:r>
              <a:rPr lang="en-US" dirty="0"/>
              <a:t>.</a:t>
            </a:r>
          </a:p>
          <a:p>
            <a:endParaRPr lang="en-IN" dirty="0"/>
          </a:p>
        </p:txBody>
      </p:sp>
      <p:sp>
        <p:nvSpPr>
          <p:cNvPr id="3" name="Title 2"/>
          <p:cNvSpPr>
            <a:spLocks noGrp="1"/>
          </p:cNvSpPr>
          <p:nvPr>
            <p:ph type="title"/>
          </p:nvPr>
        </p:nvSpPr>
        <p:spPr/>
        <p:txBody>
          <a:bodyPr/>
          <a:lstStyle/>
          <a:p>
            <a:r>
              <a:rPr lang="en-US" b="0" dirty="0"/>
              <a:t>New Date-Time API in Java 8</a:t>
            </a:r>
            <a:br>
              <a:rPr lang="en-US" b="0" dirty="0"/>
            </a:br>
            <a:endParaRPr lang="en-IN" dirty="0"/>
          </a:p>
        </p:txBody>
      </p:sp>
    </p:spTree>
    <p:extLst>
      <p:ext uri="{BB962C8B-B14F-4D97-AF65-F5344CB8AC3E}">
        <p14:creationId xmlns:p14="http://schemas.microsoft.com/office/powerpoint/2010/main" val="7940883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The JDBC-ODBC Bridge has been removed.</a:t>
            </a:r>
          </a:p>
          <a:p>
            <a:r>
              <a:rPr lang="en-US" dirty="0"/>
              <a:t>Oracle does not support the JDBC-ODBC Bridge. Oracle recommends that you use JDBC drivers provided by the vendor of your database instead of the JDBC-ODBC Bridge.</a:t>
            </a:r>
          </a:p>
        </p:txBody>
      </p:sp>
      <p:sp>
        <p:nvSpPr>
          <p:cNvPr id="3" name="Title 2"/>
          <p:cNvSpPr>
            <a:spLocks noGrp="1"/>
          </p:cNvSpPr>
          <p:nvPr>
            <p:ph type="title"/>
          </p:nvPr>
        </p:nvSpPr>
        <p:spPr/>
        <p:txBody>
          <a:bodyPr/>
          <a:lstStyle/>
          <a:p>
            <a:r>
              <a:rPr lang="en-IN" b="0" dirty="0"/>
              <a:t>Java 8 JDBC Improvements</a:t>
            </a:r>
            <a:br>
              <a:rPr lang="en-IN" b="0" dirty="0"/>
            </a:br>
            <a:endParaRPr lang="en-IN" dirty="0"/>
          </a:p>
        </p:txBody>
      </p:sp>
    </p:spTree>
    <p:extLst>
      <p:ext uri="{BB962C8B-B14F-4D97-AF65-F5344CB8AC3E}">
        <p14:creationId xmlns:p14="http://schemas.microsoft.com/office/powerpoint/2010/main" val="1948805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IN" dirty="0"/>
              <a:t>Single Abstract Method </a:t>
            </a:r>
            <a:r>
              <a:rPr lang="en-IN" dirty="0" smtClean="0"/>
              <a:t>Type</a:t>
            </a:r>
          </a:p>
          <a:p>
            <a:pPr marL="0" indent="0">
              <a:buNone/>
            </a:pPr>
            <a:r>
              <a:rPr lang="en-IN" dirty="0"/>
              <a:t>Functional Interfaces</a:t>
            </a:r>
          </a:p>
          <a:p>
            <a:pPr marL="0" indent="0">
              <a:buNone/>
            </a:pPr>
            <a:r>
              <a:rPr lang="en-IN" dirty="0"/>
              <a:t>Example</a:t>
            </a:r>
          </a:p>
          <a:p>
            <a:pPr marL="0" indent="0">
              <a:buNone/>
            </a:pPr>
            <a:r>
              <a:rPr lang="en-IN" dirty="0"/>
              <a:t>@</a:t>
            </a:r>
            <a:r>
              <a:rPr lang="en-IN" dirty="0" err="1"/>
              <a:t>FunctionalInterface</a:t>
            </a:r>
            <a:endParaRPr lang="en-IN" dirty="0"/>
          </a:p>
          <a:p>
            <a:pPr marL="0" indent="0">
              <a:buNone/>
            </a:pPr>
            <a:r>
              <a:rPr lang="en-IN" dirty="0"/>
              <a:t>public interface Runnable {</a:t>
            </a:r>
          </a:p>
          <a:p>
            <a:pPr marL="0" indent="0">
              <a:buNone/>
            </a:pPr>
            <a:r>
              <a:rPr lang="en-IN" dirty="0"/>
              <a:t>    public void run();</a:t>
            </a:r>
          </a:p>
          <a:p>
            <a:pPr marL="0" indent="0">
              <a:buNone/>
            </a:pPr>
            <a:r>
              <a:rPr lang="en-IN" dirty="0"/>
              <a:t>}</a:t>
            </a:r>
          </a:p>
          <a:p>
            <a:pPr marL="0" indent="0">
              <a:buNone/>
            </a:pPr>
            <a:r>
              <a:rPr lang="en-IN" dirty="0" smtClean="0"/>
              <a:t>Runnable </a:t>
            </a:r>
            <a:r>
              <a:rPr lang="en-IN" dirty="0"/>
              <a:t>r = () -&gt; </a:t>
            </a:r>
            <a:r>
              <a:rPr lang="en-IN" dirty="0" err="1"/>
              <a:t>System.out.println</a:t>
            </a:r>
            <a:r>
              <a:rPr lang="en-IN" dirty="0" smtClean="0"/>
              <a:t>(“CITI Team!");</a:t>
            </a:r>
            <a:endParaRPr lang="en-IN" dirty="0"/>
          </a:p>
        </p:txBody>
      </p:sp>
      <p:sp>
        <p:nvSpPr>
          <p:cNvPr id="3" name="Title 2"/>
          <p:cNvSpPr>
            <a:spLocks noGrp="1"/>
          </p:cNvSpPr>
          <p:nvPr>
            <p:ph type="title"/>
          </p:nvPr>
        </p:nvSpPr>
        <p:spPr/>
        <p:txBody>
          <a:bodyPr/>
          <a:lstStyle/>
          <a:p>
            <a:r>
              <a:rPr lang="en-IN" b="0" dirty="0"/>
              <a:t>Functional Interface</a:t>
            </a:r>
            <a:br>
              <a:rPr lang="en-IN" b="0" dirty="0"/>
            </a:br>
            <a:endParaRPr lang="en-IN" dirty="0"/>
          </a:p>
        </p:txBody>
      </p:sp>
    </p:spTree>
    <p:extLst>
      <p:ext uri="{BB962C8B-B14F-4D97-AF65-F5344CB8AC3E}">
        <p14:creationId xmlns:p14="http://schemas.microsoft.com/office/powerpoint/2010/main" val="36875357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20000"/>
          </a:bodyPr>
          <a:lstStyle/>
          <a:p>
            <a:r>
              <a:rPr lang="en-US" dirty="0"/>
              <a:t>Added some new features in JDBC 4.2.</a:t>
            </a:r>
          </a:p>
          <a:p>
            <a:r>
              <a:rPr lang="en-US" dirty="0"/>
              <a:t>Java JDBC 4.2 introduces the following features:</a:t>
            </a:r>
          </a:p>
          <a:p>
            <a:r>
              <a:rPr lang="en-US" dirty="0"/>
              <a:t>Addition of REF_CURSOR support.</a:t>
            </a:r>
          </a:p>
          <a:p>
            <a:r>
              <a:rPr lang="en-US" dirty="0"/>
              <a:t>Addition of </a:t>
            </a:r>
            <a:r>
              <a:rPr lang="en-US" dirty="0" err="1"/>
              <a:t>java.sql.DriverAction</a:t>
            </a:r>
            <a:r>
              <a:rPr lang="en-US" dirty="0"/>
              <a:t> Interface</a:t>
            </a:r>
          </a:p>
          <a:p>
            <a:r>
              <a:rPr lang="en-US" dirty="0"/>
              <a:t>Addition of security check on </a:t>
            </a:r>
            <a:r>
              <a:rPr lang="en-US" dirty="0" err="1"/>
              <a:t>deregisterDriver</a:t>
            </a:r>
            <a:r>
              <a:rPr lang="en-US" dirty="0"/>
              <a:t> Method in </a:t>
            </a:r>
            <a:r>
              <a:rPr lang="en-US" dirty="0" err="1"/>
              <a:t>DriverManager</a:t>
            </a:r>
            <a:r>
              <a:rPr lang="en-US" dirty="0"/>
              <a:t> Class</a:t>
            </a:r>
          </a:p>
          <a:p>
            <a:r>
              <a:rPr lang="en-US" dirty="0"/>
              <a:t>Addition of the </a:t>
            </a:r>
            <a:r>
              <a:rPr lang="en-US" dirty="0" err="1"/>
              <a:t>java.sql.SQLType</a:t>
            </a:r>
            <a:r>
              <a:rPr lang="en-US" dirty="0"/>
              <a:t> Interface</a:t>
            </a:r>
          </a:p>
          <a:p>
            <a:r>
              <a:rPr lang="en-US" dirty="0"/>
              <a:t>Addition of the </a:t>
            </a:r>
            <a:r>
              <a:rPr lang="en-US" dirty="0" err="1"/>
              <a:t>java.sql.JDBCType</a:t>
            </a:r>
            <a:r>
              <a:rPr lang="en-US" dirty="0"/>
              <a:t> </a:t>
            </a:r>
            <a:r>
              <a:rPr lang="en-US" dirty="0" err="1"/>
              <a:t>Enum</a:t>
            </a:r>
            <a:endParaRPr lang="en-US" dirty="0"/>
          </a:p>
          <a:p>
            <a:r>
              <a:rPr lang="en-US" dirty="0"/>
              <a:t>Add Support for large update counts</a:t>
            </a:r>
          </a:p>
          <a:p>
            <a:r>
              <a:rPr lang="en-US" dirty="0"/>
              <a:t>Changes to the existing interfaces</a:t>
            </a:r>
          </a:p>
          <a:p>
            <a:r>
              <a:rPr lang="en-US" dirty="0" err="1"/>
              <a:t>Rowset</a:t>
            </a:r>
            <a:r>
              <a:rPr lang="en-US" dirty="0"/>
              <a:t> 1.2: Lists the enhancements for JDBC </a:t>
            </a:r>
            <a:r>
              <a:rPr lang="en-US" dirty="0" err="1"/>
              <a:t>RowSet</a:t>
            </a:r>
            <a:r>
              <a:rPr lang="en-US" dirty="0"/>
              <a:t>.</a:t>
            </a:r>
          </a:p>
        </p:txBody>
      </p:sp>
      <p:sp>
        <p:nvSpPr>
          <p:cNvPr id="3" name="Title 2"/>
          <p:cNvSpPr>
            <a:spLocks noGrp="1"/>
          </p:cNvSpPr>
          <p:nvPr>
            <p:ph type="title"/>
          </p:nvPr>
        </p:nvSpPr>
        <p:spPr/>
        <p:txBody>
          <a:bodyPr/>
          <a:lstStyle/>
          <a:p>
            <a:r>
              <a:rPr lang="en-IN" b="0" dirty="0"/>
              <a:t>Java 8 JDBC Improvements</a:t>
            </a:r>
            <a:br>
              <a:rPr lang="en-IN" b="0" dirty="0"/>
            </a:br>
            <a:endParaRPr lang="en-IN" dirty="0"/>
          </a:p>
        </p:txBody>
      </p:sp>
    </p:spTree>
    <p:extLst>
      <p:ext uri="{BB962C8B-B14F-4D97-AF65-F5344CB8AC3E}">
        <p14:creationId xmlns:p14="http://schemas.microsoft.com/office/powerpoint/2010/main" val="34821867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Java 8 JDBC Improvements</a:t>
            </a:r>
            <a:br>
              <a:rPr lang="en-IN" b="0" dirty="0"/>
            </a:br>
            <a:endParaRPr lang="en-IN" dirty="0"/>
          </a:p>
        </p:txBody>
      </p:sp>
      <p:pic>
        <p:nvPicPr>
          <p:cNvPr id="29698" name="Picture 2" descr="Java 8 JDBC Improv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620000" cy="5327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1110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lvl="1"/>
            <a:r>
              <a:rPr lang="en-US" dirty="0" smtClean="0"/>
              <a:t>Lambdas</a:t>
            </a:r>
          </a:p>
          <a:p>
            <a:pPr lvl="1"/>
            <a:r>
              <a:rPr lang="en-US" dirty="0" smtClean="0"/>
              <a:t>Stream API</a:t>
            </a:r>
          </a:p>
          <a:p>
            <a:pPr lvl="1"/>
            <a:r>
              <a:rPr lang="en-US" dirty="0" smtClean="0"/>
              <a:t>Base 64</a:t>
            </a:r>
          </a:p>
          <a:p>
            <a:pPr lvl="1"/>
            <a:r>
              <a:rPr lang="en-US" dirty="0" err="1" smtClean="0"/>
              <a:t>Nashorn</a:t>
            </a:r>
            <a:endParaRPr lang="en-US" dirty="0" smtClean="0"/>
          </a:p>
          <a:p>
            <a:pPr lvl="1"/>
            <a:r>
              <a:rPr lang="en-US" dirty="0" smtClean="0"/>
              <a:t>Reflection</a:t>
            </a:r>
          </a:p>
          <a:p>
            <a:pPr lvl="1"/>
            <a:r>
              <a:rPr lang="en-US" dirty="0" smtClean="0"/>
              <a:t>Date Time API</a:t>
            </a:r>
          </a:p>
          <a:p>
            <a:pPr lvl="1"/>
            <a:r>
              <a:rPr lang="en-US" dirty="0" smtClean="0"/>
              <a:t>Repeated Annotations</a:t>
            </a:r>
          </a:p>
          <a:p>
            <a:pPr lvl="1"/>
            <a:r>
              <a:rPr lang="en-US" dirty="0" smtClean="0"/>
              <a:t>JDBC Improvements</a:t>
            </a:r>
          </a:p>
        </p:txBody>
      </p:sp>
      <p:sp>
        <p:nvSpPr>
          <p:cNvPr id="3" name="Title 2"/>
          <p:cNvSpPr>
            <a:spLocks noGrp="1"/>
          </p:cNvSpPr>
          <p:nvPr>
            <p:ph type="title"/>
          </p:nvPr>
        </p:nvSpPr>
        <p:spPr/>
        <p:txBody>
          <a:bodyPr/>
          <a:lstStyle/>
          <a:p>
            <a:r>
              <a:rPr lang="en-US" dirty="0" smtClean="0"/>
              <a:t>Module Summary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(argument-list) -&gt; {body}  </a:t>
            </a:r>
          </a:p>
          <a:p>
            <a:r>
              <a:rPr lang="en-US" dirty="0"/>
              <a:t>Java lambda expression is consisted of three components.</a:t>
            </a:r>
          </a:p>
          <a:p>
            <a:r>
              <a:rPr lang="en-US" b="1" dirty="0"/>
              <a:t>1) Argument-list:</a:t>
            </a:r>
            <a:r>
              <a:rPr lang="en-US" dirty="0"/>
              <a:t> It can be empty or non-empty as well.</a:t>
            </a:r>
          </a:p>
          <a:p>
            <a:r>
              <a:rPr lang="en-US" b="1" dirty="0"/>
              <a:t>2) Arrow-token:</a:t>
            </a:r>
            <a:r>
              <a:rPr lang="en-US" dirty="0"/>
              <a:t> It is used to link arguments-list and body of expression.</a:t>
            </a:r>
          </a:p>
          <a:p>
            <a:r>
              <a:rPr lang="en-US" b="1" dirty="0"/>
              <a:t>3) Body:</a:t>
            </a:r>
            <a:r>
              <a:rPr lang="en-US" dirty="0"/>
              <a:t> It contains expressions and statements for lambda expression</a:t>
            </a:r>
            <a:r>
              <a:rPr lang="en-US" dirty="0" smtClean="0"/>
              <a:t>.</a:t>
            </a:r>
            <a:endParaRPr lang="en-US" dirty="0"/>
          </a:p>
        </p:txBody>
      </p:sp>
      <p:sp>
        <p:nvSpPr>
          <p:cNvPr id="3" name="Title 2"/>
          <p:cNvSpPr>
            <a:spLocks noGrp="1"/>
          </p:cNvSpPr>
          <p:nvPr>
            <p:ph type="title"/>
          </p:nvPr>
        </p:nvSpPr>
        <p:spPr/>
        <p:txBody>
          <a:bodyPr/>
          <a:lstStyle/>
          <a:p>
            <a:r>
              <a:rPr lang="en-IN" b="0" dirty="0"/>
              <a:t>Java Lambda Expression Syntax</a:t>
            </a:r>
            <a:br>
              <a:rPr lang="en-IN" b="0" dirty="0"/>
            </a:br>
            <a:endParaRPr lang="en-IN" dirty="0"/>
          </a:p>
        </p:txBody>
      </p:sp>
    </p:spTree>
    <p:extLst>
      <p:ext uri="{BB962C8B-B14F-4D97-AF65-F5344CB8AC3E}">
        <p14:creationId xmlns:p14="http://schemas.microsoft.com/office/powerpoint/2010/main" val="26152694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Pencils_02_2012">
  <a:themeElements>
    <a:clrScheme name="SWF Template">
      <a:dk1>
        <a:srgbClr val="000000"/>
      </a:dk1>
      <a:lt1>
        <a:sysClr val="window" lastClr="FFFFFF"/>
      </a:lt1>
      <a:dk2>
        <a:srgbClr val="002266"/>
      </a:dk2>
      <a:lt2>
        <a:srgbClr val="BBBB00"/>
      </a:lt2>
      <a:accent1>
        <a:srgbClr val="00BBEE"/>
      </a:accent1>
      <a:accent2>
        <a:srgbClr val="FF9900"/>
      </a:accent2>
      <a:accent3>
        <a:srgbClr val="BBBB00"/>
      </a:accent3>
      <a:accent4>
        <a:srgbClr val="002266"/>
      </a:accent4>
      <a:accent5>
        <a:srgbClr val="DD4411"/>
      </a:accent5>
      <a:accent6>
        <a:srgbClr val="E1DD00"/>
      </a:accent6>
      <a:hlink>
        <a:srgbClr val="FF9900"/>
      </a:hlink>
      <a:folHlink>
        <a:srgbClr val="002266"/>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14F291-B47C-48A1-B199-EBD0A7B4E780}">
  <ds:schemaRefs>
    <ds:schemaRef ds:uri="http://purl.org/dc/elements/1.1/"/>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C81C72F5-E8DF-4294-BFF4-1725915F8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9A6220E-5020-4ACE-A33D-0A412E4F47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Pencils_02_2012</Template>
  <TotalTime>3528</TotalTime>
  <Words>7511</Words>
  <Application>Microsoft Office PowerPoint</Application>
  <PresentationFormat>On-screen Show (4:3)</PresentationFormat>
  <Paragraphs>720</Paragraphs>
  <Slides>83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Calibri</vt:lpstr>
      <vt:lpstr>DejaVu Serif</vt:lpstr>
      <vt:lpstr>Times New Roman</vt:lpstr>
      <vt:lpstr>Verdana</vt:lpstr>
      <vt:lpstr>Pencils_02_2012</vt:lpstr>
      <vt:lpstr>PowerPoint Presentation</vt:lpstr>
      <vt:lpstr>Java 8</vt:lpstr>
      <vt:lpstr>Java 8 Goals</vt:lpstr>
      <vt:lpstr>Java 8 Goals</vt:lpstr>
      <vt:lpstr>Java 8 Goals</vt:lpstr>
      <vt:lpstr>Java Lambda Expressions </vt:lpstr>
      <vt:lpstr>Functional Interface </vt:lpstr>
      <vt:lpstr>Functional Interface </vt:lpstr>
      <vt:lpstr>Java Lambda Expression Syntax </vt:lpstr>
      <vt:lpstr>Java Lambda Expression Syntax </vt:lpstr>
      <vt:lpstr>Java Lambda Expression Syntax </vt:lpstr>
      <vt:lpstr>Java Lambda Expression Syntax </vt:lpstr>
      <vt:lpstr>Java Lambda Expression Example: No Parameter</vt:lpstr>
      <vt:lpstr>  Java Lambda Expression Example: Single Parameter  </vt:lpstr>
      <vt:lpstr>Java Lambda Expression</vt:lpstr>
      <vt:lpstr>Java Lambda Expression Syntax </vt:lpstr>
      <vt:lpstr>Java Lambda Expression</vt:lpstr>
      <vt:lpstr>Java Method References </vt:lpstr>
      <vt:lpstr>Types of Method References</vt:lpstr>
      <vt:lpstr>Static Reference</vt:lpstr>
      <vt:lpstr>Instance Method Reference</vt:lpstr>
      <vt:lpstr>Reference to a Constructor</vt:lpstr>
      <vt:lpstr>List of Functional Interfaces</vt:lpstr>
      <vt:lpstr>Built-in Functions </vt:lpstr>
      <vt:lpstr>Built-in Functions </vt:lpstr>
      <vt:lpstr>Built-in Functions </vt:lpstr>
      <vt:lpstr>Java 8 Stream </vt:lpstr>
      <vt:lpstr>Java 8 Stream </vt:lpstr>
      <vt:lpstr> Java Stream Interface Methods  </vt:lpstr>
      <vt:lpstr>Java Stream</vt:lpstr>
      <vt:lpstr>Java Stream</vt:lpstr>
      <vt:lpstr>Java Stream</vt:lpstr>
      <vt:lpstr>Java Stream</vt:lpstr>
      <vt:lpstr>Java Stream</vt:lpstr>
      <vt:lpstr>Java Stream</vt:lpstr>
      <vt:lpstr>Java Stream</vt:lpstr>
      <vt:lpstr>Java 8 Stream</vt:lpstr>
      <vt:lpstr>Java 8 Stream</vt:lpstr>
      <vt:lpstr>Java 8 Stream</vt:lpstr>
      <vt:lpstr>Java 8 Stream</vt:lpstr>
      <vt:lpstr>Streams</vt:lpstr>
      <vt:lpstr>What streams are good for </vt:lpstr>
      <vt:lpstr>  When to use Parallel Streams?  </vt:lpstr>
      <vt:lpstr>What streams are not good for </vt:lpstr>
      <vt:lpstr>What streams are not good for </vt:lpstr>
      <vt:lpstr>What streams are not good for </vt:lpstr>
      <vt:lpstr>Java Base64 Encode and Decode </vt:lpstr>
      <vt:lpstr>Java Base64 Encode and Decode </vt:lpstr>
      <vt:lpstr>Java Base64 Encode and Decode </vt:lpstr>
      <vt:lpstr>Java Base64 Encode and Decode </vt:lpstr>
      <vt:lpstr>Java Base64 Encode and Decode </vt:lpstr>
      <vt:lpstr>Java Base64 Encode and Decode </vt:lpstr>
      <vt:lpstr>Java Default Methods </vt:lpstr>
      <vt:lpstr>Java Stream forEachOrdered() Method </vt:lpstr>
      <vt:lpstr>Java Optional Class </vt:lpstr>
      <vt:lpstr>Java Optional Class </vt:lpstr>
      <vt:lpstr>Java Optional Class </vt:lpstr>
      <vt:lpstr>Java Optional Class </vt:lpstr>
      <vt:lpstr>Java Nashorn </vt:lpstr>
      <vt:lpstr>Java Nashorn </vt:lpstr>
      <vt:lpstr>Java Parallel Array Sorting </vt:lpstr>
      <vt:lpstr>Java Parallel Array Sorting </vt:lpstr>
      <vt:lpstr>Java Parallel Array Sorting </vt:lpstr>
      <vt:lpstr>Java Parallel Array Sorting </vt:lpstr>
      <vt:lpstr>Java Parallel Array Sorting </vt:lpstr>
      <vt:lpstr>Method Parameter Reflection </vt:lpstr>
      <vt:lpstr>Method Parameter Reflection </vt:lpstr>
      <vt:lpstr>Method Parameter Reflection </vt:lpstr>
      <vt:lpstr>Method Parameter Reflection </vt:lpstr>
      <vt:lpstr>Method Parameter Reflection </vt:lpstr>
      <vt:lpstr>Method Parameter Reflection </vt:lpstr>
      <vt:lpstr>Method Parameter Reflection </vt:lpstr>
      <vt:lpstr>Method Parameter Reflection </vt:lpstr>
      <vt:lpstr>Method Parameter Reflection</vt:lpstr>
      <vt:lpstr>Method Parameter Reflection</vt:lpstr>
      <vt:lpstr>Java Type and Repeating Annotations </vt:lpstr>
      <vt:lpstr>New Date-Time API in Java 8 </vt:lpstr>
      <vt:lpstr>New Date-Time API in Java 8 </vt:lpstr>
      <vt:lpstr>Java 8 JDBC Improvements </vt:lpstr>
      <vt:lpstr>Java 8 JDBC Improvements </vt:lpstr>
      <vt:lpstr>Java 8 JDBC Improvements </vt:lpstr>
      <vt:lpstr>PowerPoint Presentation</vt:lpstr>
      <vt:lpstr>Module Summary</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erica.l.moeser</dc:creator>
  <dc:description/>
  <cp:lastModifiedBy>Parameswari Bala</cp:lastModifiedBy>
  <cp:revision>534</cp:revision>
  <dcterms:created xsi:type="dcterms:W3CDTF">2012-03-13T15:47:14Z</dcterms:created>
  <dcterms:modified xsi:type="dcterms:W3CDTF">2018-10-15T16:56:39Z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0x0101003104DE32136F4D4F8B91DE44C434FF89</vt:lpwstr>
  </property>
</Properties>
</file>