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57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7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1AAE-4EC5-4487-82BC-6A337FC79FA8}" type="datetimeFigureOut">
              <a:rPr lang="en-IN" smtClean="0"/>
              <a:t>16-08-2016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8F87-0031-47BD-A55A-352628CBB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63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1AAE-4EC5-4487-82BC-6A337FC79FA8}" type="datetimeFigureOut">
              <a:rPr lang="en-IN" smtClean="0"/>
              <a:t>16-08-2016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8F87-0031-47BD-A55A-352628CBB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51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1AAE-4EC5-4487-82BC-6A337FC79FA8}" type="datetimeFigureOut">
              <a:rPr lang="en-IN" smtClean="0"/>
              <a:t>16-08-2016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8F87-0031-47BD-A55A-352628CBB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6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1AAE-4EC5-4487-82BC-6A337FC79FA8}" type="datetimeFigureOut">
              <a:rPr lang="en-IN" smtClean="0"/>
              <a:t>16-08-2016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8F87-0031-47BD-A55A-352628CBB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2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1AAE-4EC5-4487-82BC-6A337FC79FA8}" type="datetimeFigureOut">
              <a:rPr lang="en-IN" smtClean="0"/>
              <a:t>16-08-2016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8F87-0031-47BD-A55A-352628CBB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08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1AAE-4EC5-4487-82BC-6A337FC79FA8}" type="datetimeFigureOut">
              <a:rPr lang="en-IN" smtClean="0"/>
              <a:t>16-08-2016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8F87-0031-47BD-A55A-352628CBB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27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1AAE-4EC5-4487-82BC-6A337FC79FA8}" type="datetimeFigureOut">
              <a:rPr lang="en-IN" smtClean="0"/>
              <a:t>16-08-2016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8F87-0031-47BD-A55A-352628CBB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15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1AAE-4EC5-4487-82BC-6A337FC79FA8}" type="datetimeFigureOut">
              <a:rPr lang="en-IN" smtClean="0"/>
              <a:t>16-08-2016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8F87-0031-47BD-A55A-352628CBB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93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1AAE-4EC5-4487-82BC-6A337FC79FA8}" type="datetimeFigureOut">
              <a:rPr lang="en-IN" smtClean="0"/>
              <a:t>16-08-2016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8F87-0031-47BD-A55A-352628CBB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75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1AAE-4EC5-4487-82BC-6A337FC79FA8}" type="datetimeFigureOut">
              <a:rPr lang="en-IN" smtClean="0"/>
              <a:t>16-08-2016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8F87-0031-47BD-A55A-352628CBB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74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1AAE-4EC5-4487-82BC-6A337FC79FA8}" type="datetimeFigureOut">
              <a:rPr lang="en-IN" smtClean="0"/>
              <a:t>16-08-2016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D8F87-0031-47BD-A55A-352628CBB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06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01AAE-4EC5-4487-82BC-6A337FC79FA8}" type="datetimeFigureOut">
              <a:rPr lang="en-IN" smtClean="0"/>
              <a:t>16-08-2016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D8F87-0031-47BD-A55A-352628CBB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12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JCAPS 6.3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Parameswari </a:t>
            </a:r>
            <a:r>
              <a:rPr lang="en-IN" dirty="0" err="1" smtClean="0"/>
              <a:t>Ettiappan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3116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SOA Technologies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348" y="1690688"/>
            <a:ext cx="5647158" cy="469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06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REST Definition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67" y="1405719"/>
            <a:ext cx="10877266" cy="495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56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749" y="162044"/>
            <a:ext cx="10515600" cy="834244"/>
          </a:xfrm>
        </p:spPr>
        <p:txBody>
          <a:bodyPr/>
          <a:lstStyle/>
          <a:p>
            <a:r>
              <a:rPr lang="en-IN" b="1" dirty="0"/>
              <a:t>SOA </a:t>
            </a:r>
            <a:r>
              <a:rPr lang="en-IN" b="1" dirty="0" smtClean="0"/>
              <a:t>Technologies BPEL</a:t>
            </a:r>
            <a:r>
              <a:rPr lang="en-IN" b="1" dirty="0"/>
              <a:t>: 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251" y="996288"/>
            <a:ext cx="11600597" cy="5636524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XML-based language for formally describing business processes </a:t>
            </a:r>
            <a:r>
              <a:rPr lang="en-IN" dirty="0" smtClean="0"/>
              <a:t>and business </a:t>
            </a:r>
            <a:r>
              <a:rPr lang="en-IN" dirty="0"/>
              <a:t>integration</a:t>
            </a:r>
          </a:p>
          <a:p>
            <a:r>
              <a:rPr lang="en-IN" dirty="0" smtClean="0"/>
              <a:t> </a:t>
            </a:r>
            <a:r>
              <a:rPr lang="en-IN" dirty="0"/>
              <a:t>Extends web service interactions to support orchestration and </a:t>
            </a:r>
            <a:r>
              <a:rPr lang="en-IN" dirty="0" smtClean="0"/>
              <a:t>long running business </a:t>
            </a:r>
            <a:r>
              <a:rPr lang="en-IN" dirty="0"/>
              <a:t>transactions</a:t>
            </a:r>
          </a:p>
          <a:p>
            <a:r>
              <a:rPr lang="en-IN" dirty="0" smtClean="0"/>
              <a:t> </a:t>
            </a:r>
            <a:r>
              <a:rPr lang="en-IN" dirty="0"/>
              <a:t>History:</a:t>
            </a:r>
          </a:p>
          <a:p>
            <a:r>
              <a:rPr lang="en-IN" dirty="0"/>
              <a:t>&gt; Inspired by IBM’s Web Services Flow Language (WSFL) and Microsoft’s XLANG</a:t>
            </a:r>
          </a:p>
          <a:p>
            <a:r>
              <a:rPr lang="en-IN" dirty="0"/>
              <a:t>&gt; BPEL4WS (Business Process Execution Language for Web Services) was </a:t>
            </a:r>
            <a:r>
              <a:rPr lang="en-IN" dirty="0" smtClean="0"/>
              <a:t>first conceived </a:t>
            </a:r>
            <a:r>
              <a:rPr lang="en-IN" dirty="0"/>
              <a:t>in July 2002 with the release of the BPEL4WS 1.0 specification, a </a:t>
            </a:r>
            <a:r>
              <a:rPr lang="en-IN" dirty="0" smtClean="0"/>
              <a:t>joint effort </a:t>
            </a:r>
            <a:r>
              <a:rPr lang="en-IN" dirty="0"/>
              <a:t>by IBM, Microsoft and BEA</a:t>
            </a:r>
          </a:p>
          <a:p>
            <a:r>
              <a:rPr lang="en-IN" dirty="0"/>
              <a:t>&gt; Evolved into WS-BPEL 2.0 in April 2007, as a standard now managed by </a:t>
            </a:r>
            <a:r>
              <a:rPr lang="en-IN" dirty="0" smtClean="0"/>
              <a:t>OASIS (</a:t>
            </a:r>
            <a:r>
              <a:rPr lang="en-IN" dirty="0"/>
              <a:t>Organization for the Advancement of Structured Information Standards)</a:t>
            </a:r>
          </a:p>
          <a:p>
            <a:r>
              <a:rPr lang="en-IN" dirty="0" smtClean="0"/>
              <a:t> </a:t>
            </a:r>
            <a:r>
              <a:rPr lang="en-IN" dirty="0"/>
              <a:t>Prerequisites for personal success:</a:t>
            </a:r>
          </a:p>
          <a:p>
            <a:r>
              <a:rPr lang="en-IN" dirty="0"/>
              <a:t>&gt; XML</a:t>
            </a:r>
          </a:p>
          <a:p>
            <a:r>
              <a:rPr lang="en-IN" dirty="0"/>
              <a:t>&gt; WSDL</a:t>
            </a:r>
          </a:p>
          <a:p>
            <a:r>
              <a:rPr lang="en-IN" dirty="0"/>
              <a:t>&gt; Programming experience</a:t>
            </a:r>
          </a:p>
        </p:txBody>
      </p:sp>
    </p:spTree>
    <p:extLst>
      <p:ext uri="{BB962C8B-B14F-4D97-AF65-F5344CB8AC3E}">
        <p14:creationId xmlns:p14="http://schemas.microsoft.com/office/powerpoint/2010/main" val="1445192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749" y="162044"/>
            <a:ext cx="10515600" cy="834244"/>
          </a:xfrm>
        </p:spPr>
        <p:txBody>
          <a:bodyPr/>
          <a:lstStyle/>
          <a:p>
            <a:r>
              <a:rPr lang="en-IN" b="1" dirty="0"/>
              <a:t>SOA </a:t>
            </a:r>
            <a:r>
              <a:rPr lang="en-IN" b="1" dirty="0" smtClean="0"/>
              <a:t>Technologies BPEL</a:t>
            </a:r>
            <a:r>
              <a:rPr lang="en-IN" b="1" dirty="0"/>
              <a:t>: Definition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790" y="996288"/>
            <a:ext cx="4707530" cy="568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51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749" y="162044"/>
            <a:ext cx="10515600" cy="834244"/>
          </a:xfrm>
        </p:spPr>
        <p:txBody>
          <a:bodyPr/>
          <a:lstStyle/>
          <a:p>
            <a:r>
              <a:rPr lang="en-IN" b="1" dirty="0"/>
              <a:t>SOA </a:t>
            </a:r>
            <a:r>
              <a:rPr lang="en-IN" b="1" dirty="0" smtClean="0"/>
              <a:t>Technologies BPEL</a:t>
            </a:r>
            <a:r>
              <a:rPr lang="en-IN" b="1" dirty="0"/>
              <a:t>: Definition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99" y="996288"/>
            <a:ext cx="9557772" cy="574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56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Java Business Integration (JBI)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56" y="1362587"/>
            <a:ext cx="9054444" cy="549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3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180" y="146761"/>
            <a:ext cx="10515600" cy="890469"/>
          </a:xfrm>
        </p:spPr>
        <p:txBody>
          <a:bodyPr/>
          <a:lstStyle/>
          <a:p>
            <a:r>
              <a:rPr lang="en-IN" b="1" dirty="0"/>
              <a:t>Java Business Integration (JBI)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63" y="960703"/>
            <a:ext cx="10655417" cy="589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29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180" y="146761"/>
            <a:ext cx="10515600" cy="890469"/>
          </a:xfrm>
        </p:spPr>
        <p:txBody>
          <a:bodyPr/>
          <a:lstStyle/>
          <a:p>
            <a:r>
              <a:rPr lang="en-IN" b="1" dirty="0"/>
              <a:t>Java Business Integration (JBI)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73" y="1037230"/>
            <a:ext cx="8808328" cy="556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05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41" y="259308"/>
            <a:ext cx="11382233" cy="644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19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34" y="0"/>
            <a:ext cx="11232107" cy="6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4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057"/>
            <a:ext cx="10515600" cy="986003"/>
          </a:xfrm>
        </p:spPr>
        <p:txBody>
          <a:bodyPr/>
          <a:lstStyle/>
          <a:p>
            <a:r>
              <a:rPr lang="en-IN" dirty="0" smtClean="0"/>
              <a:t>What's the Problem?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69886" y="1160060"/>
            <a:ext cx="42073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/>
              <a:t>Accidental Architecture </a:t>
            </a:r>
            <a:endParaRPr lang="en-IN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298" y="1744835"/>
            <a:ext cx="8672580" cy="477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50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57" y="54371"/>
            <a:ext cx="11232106" cy="680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40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3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01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ystem-portal-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0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428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Java CAPS helps you to: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Connect securely to exchange business critical information with your partners, suppliers and customer organizations.</a:t>
            </a:r>
          </a:p>
          <a:p>
            <a:r>
              <a:rPr lang="en-IN" dirty="0" smtClean="0"/>
              <a:t>Integrate on to a common platform, all critical business data and fundamentally distinct or dissimilar applications among multiple independent business units to deliver real time information to partners, suppliers and customer.</a:t>
            </a:r>
          </a:p>
          <a:p>
            <a:r>
              <a:rPr lang="en-IN" smtClean="0"/>
              <a:t>Create </a:t>
            </a:r>
            <a:r>
              <a:rPr lang="en-IN" dirty="0" smtClean="0"/>
              <a:t>an agile organization that reacts quickly to changing business conditions in real-time, by optimizing core internal and external business processes.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2640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Oracle Fusion Middleware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Infrastructure / Application server</a:t>
            </a:r>
          </a:p>
          <a:p>
            <a:r>
              <a:rPr lang="en-IN" dirty="0" smtClean="0"/>
              <a:t>Oracle </a:t>
            </a:r>
            <a:r>
              <a:rPr lang="en-IN" dirty="0" err="1" smtClean="0"/>
              <a:t>Weblogic</a:t>
            </a:r>
            <a:r>
              <a:rPr lang="en-IN" dirty="0" smtClean="0"/>
              <a:t> Server (WLS)</a:t>
            </a:r>
          </a:p>
          <a:p>
            <a:r>
              <a:rPr lang="en-IN" dirty="0" smtClean="0"/>
              <a:t>Oracle Application Server (IAS)</a:t>
            </a:r>
          </a:p>
          <a:p>
            <a:r>
              <a:rPr lang="en-IN" dirty="0" err="1" smtClean="0"/>
              <a:t>JRockit</a:t>
            </a:r>
            <a:r>
              <a:rPr lang="en-IN" dirty="0" smtClean="0"/>
              <a:t> - a JVM whose functionality has now been merged to </a:t>
            </a:r>
            <a:r>
              <a:rPr lang="en-IN" dirty="0" err="1" smtClean="0"/>
              <a:t>OpenJDK</a:t>
            </a:r>
            <a:endParaRPr lang="en-IN" dirty="0" smtClean="0"/>
          </a:p>
          <a:p>
            <a:r>
              <a:rPr lang="en-IN" dirty="0" smtClean="0"/>
              <a:t>Tuxedo (software)</a:t>
            </a:r>
          </a:p>
          <a:p>
            <a:r>
              <a:rPr lang="en-IN" dirty="0" smtClean="0"/>
              <a:t>Oracle Coherence</a:t>
            </a:r>
          </a:p>
          <a:p>
            <a:r>
              <a:rPr lang="en-IN" dirty="0" smtClean="0"/>
              <a:t>Oracle Service Registry - metadata registry</a:t>
            </a:r>
          </a:p>
          <a:p>
            <a:r>
              <a:rPr lang="en-IN" dirty="0" smtClean="0"/>
              <a:t>application-server security</a:t>
            </a:r>
          </a:p>
          <a:p>
            <a:r>
              <a:rPr lang="en-IN" dirty="0" smtClean="0"/>
              <a:t>Oracle Web Cache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1365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Oracle Fusion Middleware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140"/>
            <a:ext cx="10515600" cy="459382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Integration and process-management</a:t>
            </a:r>
          </a:p>
          <a:p>
            <a:r>
              <a:rPr lang="en-IN" dirty="0" smtClean="0"/>
              <a:t>BPEL Process Manager</a:t>
            </a:r>
          </a:p>
          <a:p>
            <a:r>
              <a:rPr lang="en-IN" dirty="0" smtClean="0"/>
              <a:t>Oracle Business Activity Monitoring (Oracle BAM) - Business activity monitoring (BAM)</a:t>
            </a:r>
          </a:p>
          <a:p>
            <a:r>
              <a:rPr lang="en-IN" dirty="0" smtClean="0"/>
              <a:t>business rules</a:t>
            </a:r>
          </a:p>
          <a:p>
            <a:r>
              <a:rPr lang="en-IN" dirty="0" smtClean="0"/>
              <a:t>Business Process Analysis Suite</a:t>
            </a:r>
          </a:p>
          <a:p>
            <a:r>
              <a:rPr lang="en-IN" dirty="0" smtClean="0"/>
              <a:t>Oracle BPM - Business process management</a:t>
            </a:r>
          </a:p>
          <a:p>
            <a:r>
              <a:rPr lang="en-IN" dirty="0" smtClean="0"/>
              <a:t>Oracle Data Integrator (ODI) - an application using the database for set-based data integration</a:t>
            </a:r>
          </a:p>
          <a:p>
            <a:r>
              <a:rPr lang="en-IN" dirty="0" smtClean="0"/>
              <a:t>Enterprise connectivity (adapters)</a:t>
            </a:r>
          </a:p>
          <a:p>
            <a:r>
              <a:rPr lang="en-IN" dirty="0" smtClean="0"/>
              <a:t>Oracle Enterprise Messaging Service</a:t>
            </a:r>
          </a:p>
          <a:p>
            <a:r>
              <a:rPr lang="en-IN" dirty="0" smtClean="0"/>
              <a:t>Oracle Enterprise Service Bus</a:t>
            </a:r>
          </a:p>
          <a:p>
            <a:r>
              <a:rPr lang="en-IN" dirty="0" smtClean="0"/>
              <a:t>Oracle Application server B2B</a:t>
            </a:r>
          </a:p>
          <a:p>
            <a:r>
              <a:rPr lang="en-IN" dirty="0" smtClean="0"/>
              <a:t>Oracle Web Services Manager (OWSM) - a security and monitoring product for web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449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Oracle Fusion Middleware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140"/>
            <a:ext cx="10515600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Application development tools</a:t>
            </a:r>
          </a:p>
          <a:p>
            <a:pPr marL="0" indent="0">
              <a:buNone/>
            </a:pPr>
            <a:r>
              <a:rPr lang="en-IN" dirty="0" smtClean="0"/>
              <a:t>Oracle Application Development Framework (ADF)</a:t>
            </a:r>
          </a:p>
          <a:p>
            <a:pPr marL="0" indent="0">
              <a:buNone/>
            </a:pPr>
            <a:r>
              <a:rPr lang="en-IN" dirty="0" err="1" smtClean="0"/>
              <a:t>JDeveloper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Oracle SOA Suite</a:t>
            </a:r>
          </a:p>
          <a:p>
            <a:pPr marL="0" indent="0">
              <a:buNone/>
            </a:pPr>
            <a:r>
              <a:rPr lang="en-IN" dirty="0" err="1" smtClean="0"/>
              <a:t>TopLink</a:t>
            </a:r>
            <a:r>
              <a:rPr lang="en-IN" dirty="0" smtClean="0"/>
              <a:t> - a Java object-relational mapping package</a:t>
            </a:r>
          </a:p>
          <a:p>
            <a:pPr marL="0" indent="0">
              <a:buNone/>
            </a:pPr>
            <a:r>
              <a:rPr lang="en-IN" dirty="0" smtClean="0"/>
              <a:t>Oracle Forms services</a:t>
            </a:r>
          </a:p>
          <a:p>
            <a:pPr marL="0" indent="0">
              <a:buNone/>
            </a:pPr>
            <a:r>
              <a:rPr lang="en-IN" dirty="0" smtClean="0"/>
              <a:t>Oracle Developer Suite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941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Oracle Fusion Middleware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140"/>
            <a:ext cx="10515600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Business intelligence</a:t>
            </a:r>
          </a:p>
          <a:p>
            <a:pPr marL="0" indent="0">
              <a:buNone/>
            </a:pPr>
            <a:r>
              <a:rPr lang="en-IN" dirty="0" smtClean="0"/>
              <a:t>Oracle Business Intelligence (OBIEE)</a:t>
            </a:r>
          </a:p>
          <a:p>
            <a:pPr marL="0" indent="0">
              <a:buNone/>
            </a:pPr>
            <a:r>
              <a:rPr lang="en-IN" dirty="0" smtClean="0"/>
              <a:t>Oracle Crystal Ball - enables stochastic forecasting and simulation using spreadsheet models</a:t>
            </a:r>
          </a:p>
          <a:p>
            <a:pPr marL="0" indent="0">
              <a:buNone/>
            </a:pPr>
            <a:r>
              <a:rPr lang="en-IN" dirty="0" smtClean="0"/>
              <a:t>Oracle Discoverer</a:t>
            </a:r>
          </a:p>
          <a:p>
            <a:pPr marL="0" indent="0">
              <a:buNone/>
            </a:pPr>
            <a:r>
              <a:rPr lang="en-IN" dirty="0" smtClean="0"/>
              <a:t>Data hubs</a:t>
            </a:r>
          </a:p>
          <a:p>
            <a:pPr marL="0" indent="0">
              <a:buNone/>
            </a:pPr>
            <a:r>
              <a:rPr lang="en-IN" dirty="0" smtClean="0"/>
              <a:t>Oracle BI Publisher</a:t>
            </a:r>
          </a:p>
          <a:p>
            <a:pPr marL="0" indent="0">
              <a:buNone/>
            </a:pPr>
            <a:r>
              <a:rPr lang="en-IN" dirty="0" smtClean="0"/>
              <a:t>Oracle Reports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7582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Oracle Fusion Middleware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140"/>
            <a:ext cx="10515600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Systems management</a:t>
            </a:r>
          </a:p>
          <a:p>
            <a:pPr marL="0" indent="0">
              <a:buNone/>
            </a:pPr>
            <a:r>
              <a:rPr lang="en-IN" dirty="0" smtClean="0"/>
              <a:t>Oracle Enterprise Manager</a:t>
            </a:r>
          </a:p>
          <a:p>
            <a:pPr marL="0" indent="0">
              <a:buNone/>
            </a:pPr>
            <a:r>
              <a:rPr lang="en-IN" dirty="0" smtClean="0"/>
              <a:t>Web services manager</a:t>
            </a:r>
          </a:p>
        </p:txBody>
      </p:sp>
    </p:spTree>
    <p:extLst>
      <p:ext uri="{BB962C8B-B14F-4D97-AF65-F5344CB8AC3E}">
        <p14:creationId xmlns:p14="http://schemas.microsoft.com/office/powerpoint/2010/main" val="36532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Services-Oriented Architecture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82" y="1690688"/>
            <a:ext cx="9921922" cy="504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78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Oracle Fusion Middleware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140"/>
            <a:ext cx="10515600" cy="45938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User interaction / content management</a:t>
            </a:r>
          </a:p>
          <a:p>
            <a:pPr marL="0" indent="0">
              <a:buNone/>
            </a:pPr>
            <a:r>
              <a:rPr lang="en-IN" dirty="0" smtClean="0"/>
              <a:t>Oracle Beehive - collaboration platform</a:t>
            </a:r>
          </a:p>
          <a:p>
            <a:pPr marL="0" indent="0">
              <a:buNone/>
            </a:pPr>
            <a:r>
              <a:rPr lang="en-IN" dirty="0" smtClean="0"/>
              <a:t>Unified messaging</a:t>
            </a:r>
          </a:p>
          <a:p>
            <a:pPr marL="0" indent="0">
              <a:buNone/>
            </a:pPr>
            <a:r>
              <a:rPr lang="en-IN" dirty="0" smtClean="0"/>
              <a:t>Workspaces</a:t>
            </a:r>
          </a:p>
          <a:p>
            <a:pPr marL="0" indent="0">
              <a:buNone/>
            </a:pPr>
            <a:r>
              <a:rPr lang="en-IN" dirty="0" smtClean="0"/>
              <a:t>Oracle </a:t>
            </a:r>
            <a:r>
              <a:rPr lang="en-IN" dirty="0" err="1" smtClean="0"/>
              <a:t>WebCenter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Oracle Imaging and Process Management</a:t>
            </a:r>
          </a:p>
          <a:p>
            <a:pPr marL="0" indent="0">
              <a:buNone/>
            </a:pPr>
            <a:r>
              <a:rPr lang="en-IN" dirty="0" smtClean="0"/>
              <a:t>Web content management</a:t>
            </a:r>
          </a:p>
          <a:p>
            <a:pPr marL="0" indent="0">
              <a:buNone/>
            </a:pPr>
            <a:r>
              <a:rPr lang="en-IN" dirty="0" smtClean="0"/>
              <a:t>Records management</a:t>
            </a:r>
          </a:p>
          <a:p>
            <a:pPr marL="0" indent="0">
              <a:buNone/>
            </a:pPr>
            <a:r>
              <a:rPr lang="en-IN" dirty="0" smtClean="0"/>
              <a:t>Enterprise search</a:t>
            </a:r>
          </a:p>
          <a:p>
            <a:pPr marL="0" indent="0">
              <a:buNone/>
            </a:pPr>
            <a:r>
              <a:rPr lang="en-IN" dirty="0" smtClean="0"/>
              <a:t>Digital asset management</a:t>
            </a:r>
          </a:p>
          <a:p>
            <a:pPr marL="0" indent="0">
              <a:buNone/>
            </a:pPr>
            <a:r>
              <a:rPr lang="en-IN" dirty="0" smtClean="0"/>
              <a:t>Email archiving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5689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Oracle Fusion Middleware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140"/>
            <a:ext cx="10515600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Identity management</a:t>
            </a:r>
          </a:p>
          <a:p>
            <a:pPr marL="0" indent="0">
              <a:buNone/>
            </a:pPr>
            <a:r>
              <a:rPr lang="en-IN" dirty="0" smtClean="0"/>
              <a:t>Oracle Identity Management</a:t>
            </a:r>
          </a:p>
          <a:p>
            <a:pPr marL="0" indent="0">
              <a:buNone/>
            </a:pPr>
            <a:r>
              <a:rPr lang="en-IN" dirty="0" smtClean="0"/>
              <a:t>Enterprise Single sign-on</a:t>
            </a:r>
          </a:p>
          <a:p>
            <a:pPr marL="0" indent="0">
              <a:buNone/>
            </a:pPr>
            <a:r>
              <a:rPr lang="en-IN" dirty="0" smtClean="0"/>
              <a:t>Oracle Entitlements Server</a:t>
            </a:r>
          </a:p>
          <a:p>
            <a:pPr marL="0" indent="0">
              <a:buNone/>
            </a:pPr>
            <a:r>
              <a:rPr lang="en-IN" dirty="0" smtClean="0"/>
              <a:t>Oracle Identity Manager</a:t>
            </a:r>
          </a:p>
          <a:p>
            <a:pPr marL="0" indent="0">
              <a:buNone/>
            </a:pPr>
            <a:r>
              <a:rPr lang="en-IN" dirty="0" smtClean="0"/>
              <a:t>Oracle Access Manager</a:t>
            </a:r>
          </a:p>
          <a:p>
            <a:pPr marL="0" indent="0">
              <a:buNone/>
            </a:pPr>
            <a:r>
              <a:rPr lang="en-IN" dirty="0" smtClean="0"/>
              <a:t>Oracle Adaptive Access Manager</a:t>
            </a:r>
          </a:p>
          <a:p>
            <a:pPr marL="0" indent="0">
              <a:buNone/>
            </a:pPr>
            <a:r>
              <a:rPr lang="en-IN" dirty="0" smtClean="0"/>
              <a:t>Oracle Virtual Directory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8905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Oracle SOA Suite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Oracle BPEL Process Manager</a:t>
            </a:r>
          </a:p>
          <a:p>
            <a:r>
              <a:rPr lang="en-IN" dirty="0" smtClean="0"/>
              <a:t>Oracle Service Bus (OSB)</a:t>
            </a:r>
          </a:p>
          <a:p>
            <a:r>
              <a:rPr lang="en-IN" dirty="0" smtClean="0"/>
              <a:t>Oracle Event Processing</a:t>
            </a:r>
          </a:p>
          <a:p>
            <a:r>
              <a:rPr lang="en-IN" dirty="0" smtClean="0"/>
              <a:t>Oracle Web Services Manager, a security and monitoring product for web services</a:t>
            </a:r>
          </a:p>
          <a:p>
            <a:r>
              <a:rPr lang="en-IN" dirty="0" smtClean="0"/>
              <a:t>Oracle Business Rules, contains a JSR 94 Business rules engine</a:t>
            </a:r>
          </a:p>
          <a:p>
            <a:r>
              <a:rPr lang="en-IN" dirty="0" smtClean="0"/>
              <a:t>Oracle Business Activity Monitoring</a:t>
            </a:r>
          </a:p>
          <a:p>
            <a:r>
              <a:rPr lang="en-IN" dirty="0" smtClean="0"/>
              <a:t>Oracle Enterprise Service Bus (now known as the Mediator component)</a:t>
            </a:r>
          </a:p>
          <a:p>
            <a:r>
              <a:rPr lang="en-IN" dirty="0" smtClean="0"/>
              <a:t>Oracle </a:t>
            </a:r>
            <a:r>
              <a:rPr lang="en-IN" dirty="0" err="1" smtClean="0"/>
              <a:t>JDeveloper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4561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CAPS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Java Composite Application Platform Suite (CAPS or Java CAPS)</a:t>
            </a:r>
            <a:r>
              <a:rPr lang="en-IN" dirty="0"/>
              <a:t>, is a standards-based Enterprise Service Bus software suite from Oracle Corporation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 smtClean="0"/>
              <a:t>Java CAPS was originally a product of </a:t>
            </a:r>
            <a:r>
              <a:rPr lang="en-IN" dirty="0" err="1" smtClean="0"/>
              <a:t>SeeBeyond</a:t>
            </a:r>
            <a:r>
              <a:rPr lang="en-IN" dirty="0" smtClean="0"/>
              <a:t> Technology Corporation named Integrated Composite Application Network Suite (ICAN). </a:t>
            </a:r>
          </a:p>
          <a:p>
            <a:r>
              <a:rPr lang="en-IN" dirty="0" smtClean="0"/>
              <a:t>It was renamed to Sun Java Composite Application Platform Suite (Java CAPS), after the acquisition of </a:t>
            </a:r>
            <a:r>
              <a:rPr lang="en-IN" dirty="0" err="1" smtClean="0"/>
              <a:t>SeeBeyond</a:t>
            </a:r>
            <a:r>
              <a:rPr lang="en-IN" dirty="0" smtClean="0"/>
              <a:t> by Sun Microsystems in 2005.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401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CAPS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5845"/>
            <a:ext cx="10515600" cy="4621118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ICAN suite was a</a:t>
            </a:r>
          </a:p>
          <a:p>
            <a:pPr marL="0" indent="0">
              <a:buNone/>
            </a:pPr>
            <a:r>
              <a:rPr lang="en-IN" b="1" dirty="0" smtClean="0"/>
              <a:t>Java EE compliant platform and provided application-to-application integration, </a:t>
            </a:r>
          </a:p>
          <a:p>
            <a:pPr marL="0" indent="0">
              <a:buNone/>
            </a:pPr>
            <a:r>
              <a:rPr lang="en-IN" b="1" dirty="0" smtClean="0"/>
              <a:t>business-to-business integration, </a:t>
            </a:r>
          </a:p>
          <a:p>
            <a:pPr marL="0" indent="0">
              <a:buNone/>
            </a:pPr>
            <a:r>
              <a:rPr lang="en-IN" b="1" dirty="0" smtClean="0"/>
              <a:t>business process management along with integrated human workflow, </a:t>
            </a:r>
          </a:p>
          <a:p>
            <a:pPr marL="0" indent="0">
              <a:buNone/>
            </a:pPr>
            <a:r>
              <a:rPr lang="en-IN" b="1" dirty="0" smtClean="0"/>
              <a:t>an Enterprise Information Portal, </a:t>
            </a:r>
          </a:p>
          <a:p>
            <a:pPr marL="0" indent="0">
              <a:buNone/>
            </a:pPr>
            <a:r>
              <a:rPr lang="en-IN" b="1" dirty="0" smtClean="0"/>
              <a:t>extract transform and load (ETL), </a:t>
            </a:r>
          </a:p>
          <a:p>
            <a:pPr marL="0" indent="0">
              <a:buNone/>
            </a:pPr>
            <a:r>
              <a:rPr lang="en-IN" b="1" dirty="0" smtClean="0"/>
              <a:t>business activity monitoring and composite application development.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769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Version history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708"/>
            <a:ext cx="10515600" cy="5076968"/>
          </a:xfrm>
        </p:spPr>
        <p:txBody>
          <a:bodyPr>
            <a:normAutofit/>
          </a:bodyPr>
          <a:lstStyle/>
          <a:p>
            <a:r>
              <a:rPr lang="en-IN" dirty="0" smtClean="0"/>
              <a:t>Initially the project was named </a:t>
            </a:r>
            <a:r>
              <a:rPr lang="en-IN" dirty="0" err="1" smtClean="0"/>
              <a:t>DataGate</a:t>
            </a:r>
            <a:r>
              <a:rPr lang="en-IN" dirty="0" smtClean="0"/>
              <a:t>, renamed to </a:t>
            </a:r>
            <a:r>
              <a:rPr lang="en-IN" dirty="0" err="1" smtClean="0"/>
              <a:t>eGate</a:t>
            </a:r>
            <a:r>
              <a:rPr lang="en-IN" dirty="0" smtClean="0"/>
              <a:t> in the late 1990s with a new distributed architecture. Monk, a LISP variant was used for translation of the messages.</a:t>
            </a:r>
          </a:p>
          <a:p>
            <a:r>
              <a:rPr lang="en-IN" dirty="0" err="1" smtClean="0"/>
              <a:t>eGate</a:t>
            </a:r>
            <a:r>
              <a:rPr lang="en-IN" dirty="0" smtClean="0"/>
              <a:t> 4.5 was released in 2001 with enhanced support of Java including introduction of Java Message Service.</a:t>
            </a:r>
          </a:p>
          <a:p>
            <a:r>
              <a:rPr lang="en-IN" dirty="0" smtClean="0"/>
              <a:t>A new architecture based on J2EE (now Java EE) was launched in 2003 with version 5.0, using an Integrated Development Environment based on </a:t>
            </a:r>
            <a:r>
              <a:rPr lang="en-IN" dirty="0" err="1" smtClean="0"/>
              <a:t>Netbeans</a:t>
            </a:r>
            <a:r>
              <a:rPr lang="en-IN" dirty="0" smtClean="0"/>
              <a:t>. </a:t>
            </a:r>
          </a:p>
          <a:p>
            <a:r>
              <a:rPr lang="en-IN" dirty="0" smtClean="0"/>
              <a:t>The suite was again renamed as ICAN. The Table Runtime Environment(TRE) upgraded Data Gate 3.6 to take advantage of </a:t>
            </a:r>
            <a:r>
              <a:rPr lang="en-IN" dirty="0" err="1" smtClean="0"/>
              <a:t>eGate</a:t>
            </a:r>
            <a:r>
              <a:rPr lang="en-IN" dirty="0" smtClean="0"/>
              <a:t> 5.0 tools, such as Enterprise Manager.</a:t>
            </a:r>
          </a:p>
        </p:txBody>
      </p:sp>
    </p:spTree>
    <p:extLst>
      <p:ext uri="{BB962C8B-B14F-4D97-AF65-F5344CB8AC3E}">
        <p14:creationId xmlns:p14="http://schemas.microsoft.com/office/powerpoint/2010/main" val="3210839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Version history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708"/>
            <a:ext cx="10515600" cy="5076968"/>
          </a:xfrm>
        </p:spPr>
        <p:txBody>
          <a:bodyPr>
            <a:normAutofit/>
          </a:bodyPr>
          <a:lstStyle/>
          <a:p>
            <a:r>
              <a:rPr lang="en-IN" dirty="0" smtClean="0"/>
              <a:t>In 2005, Sun took over </a:t>
            </a:r>
            <a:r>
              <a:rPr lang="en-IN" dirty="0" err="1" smtClean="0"/>
              <a:t>SeeBeyond</a:t>
            </a:r>
            <a:r>
              <a:rPr lang="en-IN" dirty="0" smtClean="0"/>
              <a:t> and the first updated release from Sun was Java CAPS 5.1 with a few enhancements in the architecture.</a:t>
            </a:r>
          </a:p>
          <a:p>
            <a:r>
              <a:rPr lang="en-IN" dirty="0" smtClean="0"/>
              <a:t>In 2008, Java CAPS 6 was launched including </a:t>
            </a:r>
            <a:r>
              <a:rPr lang="en-IN" dirty="0" err="1" smtClean="0"/>
              <a:t>Netbeans</a:t>
            </a:r>
            <a:r>
              <a:rPr lang="en-IN" dirty="0" smtClean="0"/>
              <a:t> 6.1, </a:t>
            </a:r>
            <a:r>
              <a:rPr lang="en-IN" dirty="0" err="1" smtClean="0"/>
              <a:t>GlassFish</a:t>
            </a:r>
            <a:r>
              <a:rPr lang="en-IN" dirty="0" smtClean="0"/>
              <a:t> v2 and </a:t>
            </a:r>
            <a:r>
              <a:rPr lang="en-IN" dirty="0" err="1" smtClean="0"/>
              <a:t>OpenESB</a:t>
            </a:r>
            <a:r>
              <a:rPr lang="en-IN" dirty="0" smtClean="0"/>
              <a:t> v2.</a:t>
            </a:r>
          </a:p>
          <a:p>
            <a:r>
              <a:rPr lang="en-IN" dirty="0" smtClean="0"/>
              <a:t>In 2009, Java CAPS 6.2 version was launched with NetBeans IDE 6.5.1 and </a:t>
            </a:r>
            <a:r>
              <a:rPr lang="en-IN" dirty="0" err="1" smtClean="0"/>
              <a:t>GlassFish</a:t>
            </a:r>
            <a:r>
              <a:rPr lang="en-IN" dirty="0" smtClean="0"/>
              <a:t> Enterprise Server 2.1 patch 2. This version also introduced an adapter for HL7 messaging.</a:t>
            </a:r>
          </a:p>
          <a:p>
            <a:r>
              <a:rPr lang="en-IN" dirty="0" smtClean="0"/>
              <a:t>In 2010, Sun was acquired by Oracle and in 2011, Oracle released Java CAPS 6.3 version which includes NetBeans IDE 6.9 and </a:t>
            </a:r>
            <a:r>
              <a:rPr lang="en-IN" dirty="0" err="1" smtClean="0"/>
              <a:t>GlassFish</a:t>
            </a:r>
            <a:r>
              <a:rPr lang="en-IN" dirty="0" smtClean="0"/>
              <a:t> Enterprise Server 2.1.1.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931760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Java CAPS 6 vs Java CAPS 5</a:t>
            </a:r>
            <a:br>
              <a:rPr lang="pt-BR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764"/>
            <a:ext cx="10515600" cy="5254388"/>
          </a:xfrm>
        </p:spPr>
        <p:txBody>
          <a:bodyPr>
            <a:normAutofit/>
          </a:bodyPr>
          <a:lstStyle/>
          <a:p>
            <a:r>
              <a:rPr lang="en-IN" dirty="0" smtClean="0"/>
              <a:t>NetBeans 6.1 is used for Java CAPS IDE. </a:t>
            </a:r>
          </a:p>
          <a:p>
            <a:r>
              <a:rPr lang="en-IN" dirty="0" err="1" smtClean="0"/>
              <a:t>Netbeans</a:t>
            </a:r>
            <a:r>
              <a:rPr lang="en-IN" dirty="0" smtClean="0"/>
              <a:t> 6.1 has plugins to support the standard Java CAPS 5.1.3 editors and it has a unified project view, editors for Java Collaboration Definition, BPEL etc. and a runtime environment of IDE.</a:t>
            </a:r>
          </a:p>
          <a:p>
            <a:r>
              <a:rPr lang="en-IN" dirty="0" smtClean="0"/>
              <a:t>Sun Java application server 9.1(</a:t>
            </a:r>
            <a:r>
              <a:rPr lang="en-IN" dirty="0" err="1" smtClean="0"/>
              <a:t>GlassFish</a:t>
            </a:r>
            <a:r>
              <a:rPr lang="en-IN" dirty="0" smtClean="0"/>
              <a:t> V2) is used as Java CAPS runtime environment and its admin console can be used for management and administration of Java CAPS runtime components.</a:t>
            </a:r>
          </a:p>
        </p:txBody>
      </p:sp>
    </p:spTree>
    <p:extLst>
      <p:ext uri="{BB962C8B-B14F-4D97-AF65-F5344CB8AC3E}">
        <p14:creationId xmlns:p14="http://schemas.microsoft.com/office/powerpoint/2010/main" val="19470456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Java CAPS 6 vs Java CAPS 5</a:t>
            </a:r>
            <a:br>
              <a:rPr lang="pt-BR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764"/>
            <a:ext cx="10515600" cy="5254388"/>
          </a:xfrm>
        </p:spPr>
        <p:txBody>
          <a:bodyPr>
            <a:normAutofit/>
          </a:bodyPr>
          <a:lstStyle/>
          <a:p>
            <a:r>
              <a:rPr lang="en-IN" dirty="0" smtClean="0"/>
              <a:t>Java CAPS 6 provides support for Java Business Integration (JBI). </a:t>
            </a:r>
          </a:p>
          <a:p>
            <a:r>
              <a:rPr lang="en-IN" dirty="0" smtClean="0"/>
              <a:t>JBI has two types of component: </a:t>
            </a:r>
          </a:p>
          <a:p>
            <a:r>
              <a:rPr lang="en-IN" dirty="0" smtClean="0"/>
              <a:t>Binding component(communication protocols) and SE service Engine(business logic). </a:t>
            </a:r>
          </a:p>
          <a:p>
            <a:r>
              <a:rPr lang="en-IN" dirty="0" smtClean="0"/>
              <a:t>Both JBI container and EE container are in sun app server. </a:t>
            </a:r>
          </a:p>
          <a:p>
            <a:r>
              <a:rPr lang="en-IN" dirty="0" smtClean="0"/>
              <a:t>Java CAPS 6 provides interoperability between Java EE and JBI components via JBI bridge.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0716519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Java CAPS 6 vs Java CAPS 5</a:t>
            </a:r>
            <a:br>
              <a:rPr lang="pt-BR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764"/>
            <a:ext cx="10515600" cy="5254388"/>
          </a:xfrm>
        </p:spPr>
        <p:txBody>
          <a:bodyPr>
            <a:normAutofit/>
          </a:bodyPr>
          <a:lstStyle/>
          <a:p>
            <a:r>
              <a:rPr lang="en-IN" dirty="0" smtClean="0"/>
              <a:t>Java CAPS 6 support three types of messaging servers:</a:t>
            </a:r>
          </a:p>
          <a:p>
            <a:pPr marL="457200" lvl="1" indent="0">
              <a:buNone/>
            </a:pPr>
            <a:r>
              <a:rPr lang="en-IN" dirty="0" smtClean="0"/>
              <a:t>* JMS IQ manager(</a:t>
            </a:r>
            <a:r>
              <a:rPr lang="en-IN" dirty="0" err="1" smtClean="0"/>
              <a:t>stcms</a:t>
            </a:r>
            <a:r>
              <a:rPr lang="en-IN" dirty="0" smtClean="0"/>
              <a:t>),</a:t>
            </a:r>
          </a:p>
          <a:p>
            <a:pPr marL="457200" lvl="1" indent="0">
              <a:buNone/>
            </a:pPr>
            <a:r>
              <a:rPr lang="en-IN" dirty="0" smtClean="0"/>
              <a:t>* Java message service grid</a:t>
            </a:r>
          </a:p>
          <a:p>
            <a:pPr marL="457200" lvl="1" indent="0">
              <a:buNone/>
            </a:pPr>
            <a:r>
              <a:rPr lang="en-IN" dirty="0" smtClean="0"/>
              <a:t>* Java MQ4.1</a:t>
            </a:r>
          </a:p>
          <a:p>
            <a:r>
              <a:rPr lang="en-IN" dirty="0" smtClean="0"/>
              <a:t>Java CAPS 6 also provides supports for sub Java collaboration.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70780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IT is Limiting the Business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4426"/>
            <a:ext cx="9546037" cy="530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36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SOA?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81" y="1690688"/>
            <a:ext cx="11464119" cy="4682815"/>
          </a:xfrm>
        </p:spPr>
        <p:txBody>
          <a:bodyPr>
            <a:normAutofit/>
          </a:bodyPr>
          <a:lstStyle/>
          <a:p>
            <a:r>
              <a:rPr lang="en-IN" dirty="0"/>
              <a:t>Evolution of distributed computing and </a:t>
            </a:r>
            <a:r>
              <a:rPr lang="en-IN" dirty="0" smtClean="0"/>
              <a:t>modular programming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Build applications out of software services that are:</a:t>
            </a:r>
          </a:p>
          <a:p>
            <a:pPr lvl="1"/>
            <a:r>
              <a:rPr lang="en-IN" dirty="0" smtClean="0"/>
              <a:t>Relatively </a:t>
            </a:r>
            <a:r>
              <a:rPr lang="en-IN" dirty="0"/>
              <a:t>large-grained (like: Fraud Detection, </a:t>
            </a:r>
            <a:r>
              <a:rPr lang="en-IN" dirty="0" smtClean="0"/>
              <a:t>Payment Management</a:t>
            </a:r>
            <a:r>
              <a:rPr lang="en-IN" dirty="0"/>
              <a:t>, Trade Execution)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Intrinsically </a:t>
            </a:r>
            <a:r>
              <a:rPr lang="en-IN" dirty="0" err="1"/>
              <a:t>unassociated</a:t>
            </a:r>
            <a:r>
              <a:rPr lang="en-IN" dirty="0"/>
              <a:t> units of functionality (</a:t>
            </a:r>
            <a:r>
              <a:rPr lang="en-IN" dirty="0" smtClean="0"/>
              <a:t>no embedded </a:t>
            </a:r>
            <a:r>
              <a:rPr lang="en-IN" dirty="0"/>
              <a:t>calls to other services)</a:t>
            </a:r>
          </a:p>
          <a:p>
            <a:r>
              <a:rPr lang="en-IN" dirty="0" smtClean="0"/>
              <a:t>Protocols </a:t>
            </a:r>
            <a:r>
              <a:rPr lang="en-IN" dirty="0"/>
              <a:t>are defined which describe how </a:t>
            </a:r>
            <a:r>
              <a:rPr lang="en-IN" dirty="0" smtClean="0"/>
              <a:t>services can </a:t>
            </a:r>
            <a:r>
              <a:rPr lang="en-IN" dirty="0"/>
              <a:t>“talk” to each other</a:t>
            </a:r>
          </a:p>
          <a:p>
            <a:r>
              <a:rPr lang="en-IN" dirty="0" smtClean="0"/>
              <a:t>Relies </a:t>
            </a:r>
            <a:r>
              <a:rPr lang="en-IN" dirty="0"/>
              <a:t>on a business process expert to </a:t>
            </a:r>
            <a:r>
              <a:rPr lang="en-IN" dirty="0" smtClean="0"/>
              <a:t>sequence services </a:t>
            </a:r>
            <a:r>
              <a:rPr lang="en-IN" dirty="0"/>
              <a:t>(orchestrate) to meet business needs</a:t>
            </a:r>
          </a:p>
        </p:txBody>
      </p:sp>
    </p:spTree>
    <p:extLst>
      <p:ext uri="{BB962C8B-B14F-4D97-AF65-F5344CB8AC3E}">
        <p14:creationId xmlns:p14="http://schemas.microsoft.com/office/powerpoint/2010/main" val="417587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SOA?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81" y="1690688"/>
            <a:ext cx="11464119" cy="4682815"/>
          </a:xfrm>
        </p:spPr>
        <p:txBody>
          <a:bodyPr>
            <a:normAutofit/>
          </a:bodyPr>
          <a:lstStyle/>
          <a:p>
            <a:r>
              <a:rPr lang="en-IN" dirty="0"/>
              <a:t>Track-tested architectural style for building </a:t>
            </a:r>
            <a:r>
              <a:rPr lang="en-IN" dirty="0" smtClean="0"/>
              <a:t>applications using </a:t>
            </a:r>
            <a:r>
              <a:rPr lang="en-IN" dirty="0"/>
              <a:t>services available in a network (</a:t>
            </a:r>
            <a:r>
              <a:rPr lang="en-IN" i="1" dirty="0"/>
              <a:t>“The Network is </a:t>
            </a:r>
            <a:r>
              <a:rPr lang="en-IN" i="1" dirty="0" smtClean="0"/>
              <a:t>the Computer</a:t>
            </a:r>
            <a:r>
              <a:rPr lang="en-IN" i="1" dirty="0"/>
              <a:t>”</a:t>
            </a:r>
            <a:r>
              <a:rPr lang="en-IN" dirty="0"/>
              <a:t>)</a:t>
            </a:r>
          </a:p>
          <a:p>
            <a:r>
              <a:rPr lang="en-IN" dirty="0" smtClean="0"/>
              <a:t>Promotes </a:t>
            </a:r>
            <a:r>
              <a:rPr lang="en-IN" dirty="0"/>
              <a:t>loose-coupling between software components</a:t>
            </a:r>
          </a:p>
          <a:p>
            <a:r>
              <a:rPr lang="en-IN" dirty="0" smtClean="0"/>
              <a:t>Service </a:t>
            </a:r>
            <a:r>
              <a:rPr lang="en-IN" dirty="0"/>
              <a:t>implements a well-defined business functionality</a:t>
            </a:r>
          </a:p>
          <a:p>
            <a:r>
              <a:rPr lang="en-IN" dirty="0" smtClean="0"/>
              <a:t>Implementation </a:t>
            </a:r>
            <a:r>
              <a:rPr lang="en-IN" dirty="0"/>
              <a:t>is shielded by a public interface </a:t>
            </a:r>
            <a:r>
              <a:rPr lang="en-IN" dirty="0" smtClean="0"/>
              <a:t>definition (</a:t>
            </a:r>
            <a:r>
              <a:rPr lang="en-IN" dirty="0"/>
              <a:t>signature / contract)</a:t>
            </a:r>
          </a:p>
          <a:p>
            <a:r>
              <a:rPr lang="en-IN" dirty="0" smtClean="0"/>
              <a:t>Services </a:t>
            </a:r>
            <a:r>
              <a:rPr lang="en-IN" dirty="0"/>
              <a:t>form building blocks of SOA applications</a:t>
            </a:r>
          </a:p>
          <a:p>
            <a:r>
              <a:rPr lang="en-IN" dirty="0" smtClean="0"/>
              <a:t>Composite </a:t>
            </a:r>
            <a:r>
              <a:rPr lang="en-IN" dirty="0"/>
              <a:t>applications can be built by aggregating services</a:t>
            </a:r>
          </a:p>
          <a:p>
            <a:r>
              <a:rPr lang="en-IN" dirty="0" smtClean="0"/>
              <a:t>Open </a:t>
            </a:r>
            <a:r>
              <a:rPr lang="en-IN" dirty="0"/>
              <a:t>standards have emerged to support web </a:t>
            </a:r>
            <a:r>
              <a:rPr lang="en-IN" dirty="0" smtClean="0"/>
              <a:t>services implementation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2071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is SOA Being Implemented?</a:t>
            </a:r>
            <a:br>
              <a:rPr lang="en-IN" b="1" dirty="0"/>
            </a:br>
            <a:r>
              <a:rPr lang="en-IN" b="1" dirty="0"/>
              <a:t>Enterprise Service Bus (ESB)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18" y="1690688"/>
            <a:ext cx="10735101" cy="503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63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is SOA Being Implemented?</a:t>
            </a:r>
            <a:br>
              <a:rPr lang="en-IN" b="1" dirty="0"/>
            </a:br>
            <a:r>
              <a:rPr lang="en-IN" b="1" dirty="0"/>
              <a:t>ESB Value-Added Services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95" y="2029529"/>
            <a:ext cx="9840036" cy="482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77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is SOA Being Implemented?</a:t>
            </a:r>
            <a:br>
              <a:rPr lang="en-IN" b="1" dirty="0"/>
            </a:br>
            <a:r>
              <a:rPr lang="en-IN" b="1" dirty="0"/>
              <a:t>Slowly and Cautiously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64" y="1690688"/>
            <a:ext cx="11614245" cy="498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19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1216</Words>
  <Application>Microsoft Office PowerPoint</Application>
  <PresentationFormat>Widescreen</PresentationFormat>
  <Paragraphs>157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JCAPS 6.3</vt:lpstr>
      <vt:lpstr>What's the Problem?</vt:lpstr>
      <vt:lpstr>Services-Oriented Architecture</vt:lpstr>
      <vt:lpstr>IT is Limiting the Business</vt:lpstr>
      <vt:lpstr>What is SOA?</vt:lpstr>
      <vt:lpstr>What is SOA?</vt:lpstr>
      <vt:lpstr>How is SOA Being Implemented? Enterprise Service Bus (ESB)</vt:lpstr>
      <vt:lpstr>How is SOA Being Implemented? ESB Value-Added Services</vt:lpstr>
      <vt:lpstr>How is SOA Being Implemented? Slowly and Cautiously</vt:lpstr>
      <vt:lpstr>SOA Technologies</vt:lpstr>
      <vt:lpstr>REST Definition</vt:lpstr>
      <vt:lpstr>SOA Technologies BPEL: Definition</vt:lpstr>
      <vt:lpstr>SOA Technologies BPEL: Definition</vt:lpstr>
      <vt:lpstr>SOA Technologies BPEL: Definition</vt:lpstr>
      <vt:lpstr>Java Business Integration (JBI)</vt:lpstr>
      <vt:lpstr>Java Business Integration (JBI)</vt:lpstr>
      <vt:lpstr>Java Business Integration (JBI)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 CAPS helps you to:</vt:lpstr>
      <vt:lpstr>Oracle Fusion Middleware components</vt:lpstr>
      <vt:lpstr>Oracle Fusion Middleware components</vt:lpstr>
      <vt:lpstr>Oracle Fusion Middleware components</vt:lpstr>
      <vt:lpstr>Oracle Fusion Middleware components</vt:lpstr>
      <vt:lpstr>Oracle Fusion Middleware components</vt:lpstr>
      <vt:lpstr>Oracle Fusion Middleware components</vt:lpstr>
      <vt:lpstr>Oracle Fusion Middleware components</vt:lpstr>
      <vt:lpstr>Oracle SOA Suite </vt:lpstr>
      <vt:lpstr>JAVA CAPS</vt:lpstr>
      <vt:lpstr>JAVA CAPS</vt:lpstr>
      <vt:lpstr>Version history </vt:lpstr>
      <vt:lpstr>Version history </vt:lpstr>
      <vt:lpstr>Java CAPS 6 vs Java CAPS 5 </vt:lpstr>
      <vt:lpstr>Java CAPS 6 vs Java CAPS 5 </vt:lpstr>
      <vt:lpstr>Java CAPS 6 vs Java CAPS 5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JCAPS 6.3</dc:title>
  <dc:creator>Parameswari Bala</dc:creator>
  <cp:lastModifiedBy>Parameswari Bala</cp:lastModifiedBy>
  <cp:revision>87</cp:revision>
  <dcterms:created xsi:type="dcterms:W3CDTF">2016-08-16T00:20:58Z</dcterms:created>
  <dcterms:modified xsi:type="dcterms:W3CDTF">2016-08-16T01:30:45Z</dcterms:modified>
</cp:coreProperties>
</file>