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9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58" r:id="rId35"/>
    <p:sldId id="259" r:id="rId36"/>
    <p:sldId id="260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0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4C77C-B97A-4A01-B020-6FBC69DCFA94}" type="datetimeFigureOut">
              <a:rPr lang="en-IN" smtClean="0"/>
              <a:t>28-05-2018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3C4C49-05D0-4EFE-92A8-9882D4CEB65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openjf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JavaFX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Parameswari.E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94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JavaFX,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FX </a:t>
            </a:r>
            <a:r>
              <a:rPr lang="en-US" dirty="0"/>
              <a:t>is an open-source project aiming to facilitate the retrieval of external data in </a:t>
            </a:r>
            <a:r>
              <a:rPr lang="en-US" dirty="0" smtClean="0"/>
              <a:t>JavaFX applications</a:t>
            </a:r>
            <a:r>
              <a:rPr lang="en-US" dirty="0"/>
              <a:t>, and to provide JavaFX developers with enterprise functionality like injection </a:t>
            </a:r>
            <a:r>
              <a:rPr lang="en-US" dirty="0" smtClean="0"/>
              <a:t>and flow </a:t>
            </a:r>
            <a:r>
              <a:rPr lang="en-US" dirty="0"/>
              <a:t>management.</a:t>
            </a:r>
          </a:p>
          <a:p>
            <a:r>
              <a:rPr lang="en-US" dirty="0"/>
              <a:t>• </a:t>
            </a:r>
            <a:r>
              <a:rPr lang="en-US" dirty="0" smtClean="0"/>
              <a:t>Open Dolphin </a:t>
            </a:r>
            <a:r>
              <a:rPr lang="en-US" dirty="0"/>
              <a:t>is another project helping developers in separating and synchronizing </a:t>
            </a:r>
            <a:r>
              <a:rPr lang="en-US" dirty="0" smtClean="0"/>
              <a:t>client and </a:t>
            </a:r>
            <a:r>
              <a:rPr lang="en-US" dirty="0"/>
              <a:t>server development, by implementing the highest degree of </a:t>
            </a:r>
            <a:r>
              <a:rPr lang="en-US" dirty="0" smtClean="0"/>
              <a:t>Model-View-Controller separation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1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46304"/>
            <a:ext cx="9720072" cy="1014984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1026" name="Picture 2" descr="JavaFX Architecture Media En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3" y="1344168"/>
            <a:ext cx="5422265" cy="45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34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javafx.stage</a:t>
            </a:r>
            <a:r>
              <a:rPr lang="en-US" dirty="0"/>
              <a:t> package contains the following:</a:t>
            </a:r>
          </a:p>
          <a:p>
            <a:r>
              <a:rPr lang="en-US" dirty="0"/>
              <a:t>• The Stage class, which is the top level of the UI containment hierarchy for any </a:t>
            </a:r>
            <a:r>
              <a:rPr lang="en-US" dirty="0" smtClean="0"/>
              <a:t>JavaFX application</a:t>
            </a:r>
            <a:r>
              <a:rPr lang="en-US" dirty="0"/>
              <a:t>, regardless of where it is deployed (e.g., the desktop, a browser, or a cell phone).</a:t>
            </a:r>
          </a:p>
          <a:p>
            <a:r>
              <a:rPr lang="en-US" dirty="0"/>
              <a:t>• The Screen class, which represents the displays on the machine in which a JavaFX program </a:t>
            </a:r>
            <a:r>
              <a:rPr lang="en-US" dirty="0" smtClean="0"/>
              <a:t>is running</a:t>
            </a:r>
            <a:r>
              <a:rPr lang="en-US" dirty="0"/>
              <a:t>. This enables you to get information about the screens, such as size and resolution.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5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11096"/>
            <a:ext cx="10515600" cy="439826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javafx.scene</a:t>
            </a:r>
            <a:r>
              <a:rPr lang="en-US" dirty="0"/>
              <a:t> package contains some classes that you’ll use often:</a:t>
            </a:r>
          </a:p>
          <a:p>
            <a:r>
              <a:rPr lang="en-US" dirty="0"/>
              <a:t>• The Scene class is the second level of the UI containment hierarchy for JavaFX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includes all of the UI elements contained in the application. These elements are </a:t>
            </a:r>
            <a:r>
              <a:rPr lang="en-US" dirty="0" smtClean="0"/>
              <a:t>called graphical </a:t>
            </a:r>
            <a:r>
              <a:rPr lang="en-US" dirty="0"/>
              <a:t>nodes, or simply nodes</a:t>
            </a:r>
            <a:r>
              <a:rPr lang="en-US" dirty="0" smtClean="0"/>
              <a:t>.</a:t>
            </a:r>
          </a:p>
          <a:p>
            <a:r>
              <a:rPr lang="en-US" dirty="0"/>
              <a:t>The Node class is the base class of all of the graphical nodes in JavaFX. UI elements such as</a:t>
            </a:r>
          </a:p>
          <a:p>
            <a:r>
              <a:rPr lang="en-US" dirty="0"/>
              <a:t>text, images, media, shapes, and controls (e.g., text boxes and buttons) are all subclasses of</a:t>
            </a:r>
          </a:p>
          <a:p>
            <a:r>
              <a:rPr lang="en-US" dirty="0"/>
              <a:t>Node. 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a moment to look at the variables and functions in the Node class to appreciate </a:t>
            </a:r>
            <a:r>
              <a:rPr lang="en-US" dirty="0" smtClean="0"/>
              <a:t>the capabilities </a:t>
            </a:r>
            <a:r>
              <a:rPr lang="en-US" dirty="0"/>
              <a:t>provided to all of its subclasses, including bounds calculation and mouse </a:t>
            </a:r>
            <a:r>
              <a:rPr lang="en-US" dirty="0" smtClean="0"/>
              <a:t>and </a:t>
            </a:r>
            <a:r>
              <a:rPr lang="en-IN" dirty="0" smtClean="0"/>
              <a:t>keyboard </a:t>
            </a:r>
            <a:r>
              <a:rPr lang="en-IN" dirty="0"/>
              <a:t>event handling.</a:t>
            </a:r>
          </a:p>
        </p:txBody>
      </p:sp>
    </p:spTree>
    <p:extLst>
      <p:ext uri="{BB962C8B-B14F-4D97-AF65-F5344CB8AC3E}">
        <p14:creationId xmlns:p14="http://schemas.microsoft.com/office/powerpoint/2010/main" val="262312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11096"/>
            <a:ext cx="10515600" cy="4398264"/>
          </a:xfrm>
        </p:spPr>
        <p:txBody>
          <a:bodyPr>
            <a:normAutofit/>
          </a:bodyPr>
          <a:lstStyle/>
          <a:p>
            <a:r>
              <a:rPr lang="en-US" dirty="0"/>
              <a:t>The Group class is a subclass of the Node class. Its purpose includes grouping nodes together</a:t>
            </a:r>
          </a:p>
          <a:p>
            <a:r>
              <a:rPr lang="en-US" dirty="0"/>
              <a:t>into a single coordinate space and allowing transforms (e.g., rotate) to be applied to the </a:t>
            </a:r>
            <a:r>
              <a:rPr lang="en-US" dirty="0" smtClean="0"/>
              <a:t>whole group</a:t>
            </a:r>
            <a:r>
              <a:rPr lang="en-US" dirty="0"/>
              <a:t>. Also, attributes of the group that are changed (e.g., opacity) apply to all of the </a:t>
            </a:r>
            <a:r>
              <a:rPr lang="en-US" dirty="0" smtClean="0"/>
              <a:t>nodes </a:t>
            </a:r>
            <a:r>
              <a:rPr lang="en-IN" dirty="0" smtClean="0"/>
              <a:t>contained </a:t>
            </a:r>
            <a:r>
              <a:rPr lang="en-IN" dirty="0"/>
              <a:t>within the </a:t>
            </a:r>
            <a:r>
              <a:rPr lang="en-IN" dirty="0" smtClean="0"/>
              <a:t>group.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87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11096"/>
            <a:ext cx="10515600" cy="4398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javafx.scene.image</a:t>
            </a:r>
            <a:r>
              <a:rPr lang="en-US" dirty="0"/>
              <a:t> package contains the Image and </a:t>
            </a:r>
            <a:r>
              <a:rPr lang="en-US" dirty="0" err="1"/>
              <a:t>ImageView</a:t>
            </a:r>
            <a:r>
              <a:rPr lang="en-US" dirty="0"/>
              <a:t> classes, which </a:t>
            </a:r>
            <a:r>
              <a:rPr lang="en-US" dirty="0" smtClean="0"/>
              <a:t>enable images </a:t>
            </a:r>
            <a:r>
              <a:rPr lang="en-US" dirty="0"/>
              <a:t>to be displayed in the Scene. The </a:t>
            </a:r>
            <a:r>
              <a:rPr lang="en-US" dirty="0" err="1"/>
              <a:t>ImageView</a:t>
            </a:r>
            <a:r>
              <a:rPr lang="en-US" dirty="0"/>
              <a:t> class is a subclass of Node.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javafx.scene.shape</a:t>
            </a:r>
            <a:r>
              <a:rPr lang="en-US" dirty="0"/>
              <a:t> package contains several classes for drawing shapes such as Circle</a:t>
            </a:r>
            <a:r>
              <a:rPr lang="en-US" dirty="0" smtClean="0"/>
              <a:t>, Rectangle</a:t>
            </a:r>
            <a:r>
              <a:rPr lang="en-US" dirty="0"/>
              <a:t>, Line, Polygon, and Arc. The base class of the shapes, named Shape, contains </a:t>
            </a:r>
            <a:r>
              <a:rPr lang="en-US" dirty="0" smtClean="0"/>
              <a:t>an attribute </a:t>
            </a:r>
            <a:r>
              <a:rPr lang="en-US" dirty="0"/>
              <a:t>named fill that enables you to specify a color, pattern, or gradient with which to </a:t>
            </a:r>
            <a:r>
              <a:rPr lang="en-US" dirty="0" smtClean="0"/>
              <a:t>fill the </a:t>
            </a:r>
            <a:r>
              <a:rPr lang="en-US" dirty="0"/>
              <a:t>shape.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javafx.scene.text</a:t>
            </a:r>
            <a:r>
              <a:rPr lang="en-US" dirty="0"/>
              <a:t> package contains the Text class for drawing text in the scene. </a:t>
            </a:r>
            <a:r>
              <a:rPr lang="en-US" dirty="0" smtClean="0"/>
              <a:t>The Font </a:t>
            </a:r>
            <a:r>
              <a:rPr lang="en-US" dirty="0"/>
              <a:t>class enables you to specify the font name and size of the text.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javafx.scene.media</a:t>
            </a:r>
            <a:r>
              <a:rPr lang="en-US" dirty="0"/>
              <a:t> package has classes that enable you to play media. The </a:t>
            </a:r>
            <a:r>
              <a:rPr lang="en-US" dirty="0" smtClean="0"/>
              <a:t>MediaView class </a:t>
            </a:r>
            <a:r>
              <a:rPr lang="en-US" dirty="0"/>
              <a:t>is a subclass of Node that displays the media.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javafx.scene.chart</a:t>
            </a:r>
            <a:r>
              <a:rPr lang="en-US" dirty="0"/>
              <a:t> package has classes that help you easily create area, bar, bubble</a:t>
            </a:r>
            <a:r>
              <a:rPr lang="en-US" dirty="0" smtClean="0"/>
              <a:t>, line</a:t>
            </a:r>
            <a:r>
              <a:rPr lang="en-US" dirty="0"/>
              <a:t>, pie, and scatter charts. The corresponding UI classes in this package are </a:t>
            </a:r>
            <a:r>
              <a:rPr lang="en-US" dirty="0" err="1"/>
              <a:t>AreaChart</a:t>
            </a:r>
            <a:r>
              <a:rPr lang="en-US" dirty="0" smtClean="0"/>
              <a:t>, </a:t>
            </a:r>
            <a:r>
              <a:rPr lang="en-US" dirty="0" err="1" smtClean="0"/>
              <a:t>BarChart</a:t>
            </a:r>
            <a:r>
              <a:rPr lang="en-US" dirty="0"/>
              <a:t>, </a:t>
            </a:r>
            <a:r>
              <a:rPr lang="en-US" dirty="0" err="1"/>
              <a:t>BubbleChart</a:t>
            </a:r>
            <a:r>
              <a:rPr lang="en-US" dirty="0"/>
              <a:t>, </a:t>
            </a:r>
            <a:r>
              <a:rPr lang="en-US" dirty="0" err="1"/>
              <a:t>LineChart</a:t>
            </a:r>
            <a:r>
              <a:rPr lang="en-US" dirty="0"/>
              <a:t>, </a:t>
            </a:r>
            <a:r>
              <a:rPr lang="en-US" dirty="0" err="1"/>
              <a:t>PieChart</a:t>
            </a:r>
            <a:r>
              <a:rPr lang="en-US" dirty="0"/>
              <a:t>, and </a:t>
            </a:r>
            <a:r>
              <a:rPr lang="en-US" dirty="0" err="1"/>
              <a:t>ScatterChart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50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11096"/>
            <a:ext cx="10515600" cy="439826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javafx.scene.control</a:t>
            </a:r>
            <a:r>
              <a:rPr lang="en-US" dirty="0"/>
              <a:t> package contains several UI controls, each one having the </a:t>
            </a:r>
            <a:r>
              <a:rPr lang="en-US" dirty="0" smtClean="0"/>
              <a:t>ability to </a:t>
            </a:r>
            <a:r>
              <a:rPr lang="en-US" dirty="0"/>
              <a:t>be skinned and styled via CSS.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javafx.scene.transform</a:t>
            </a:r>
            <a:r>
              <a:rPr lang="en-US" dirty="0"/>
              <a:t> package enables you to transform nodes (scale, rotate</a:t>
            </a:r>
            <a:r>
              <a:rPr lang="en-US" dirty="0" smtClean="0"/>
              <a:t>, translate</a:t>
            </a:r>
            <a:r>
              <a:rPr lang="en-US" dirty="0"/>
              <a:t>, shear, and affine).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javafx.scene.input</a:t>
            </a:r>
            <a:r>
              <a:rPr lang="en-US" dirty="0"/>
              <a:t> package contains classes such as </a:t>
            </a:r>
            <a:r>
              <a:rPr lang="en-US" dirty="0" err="1"/>
              <a:t>MouseEvent</a:t>
            </a:r>
            <a:r>
              <a:rPr lang="en-US" dirty="0"/>
              <a:t> and 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smtClean="0"/>
              <a:t>that provide </a:t>
            </a:r>
            <a:r>
              <a:rPr lang="en-US" dirty="0"/>
              <a:t>information about these events from within an event handler function such as </a:t>
            </a:r>
            <a:r>
              <a:rPr lang="en-US" dirty="0" smtClean="0"/>
              <a:t>the Node </a:t>
            </a:r>
            <a:r>
              <a:rPr lang="en-US" dirty="0"/>
              <a:t>class’s </a:t>
            </a:r>
            <a:r>
              <a:rPr lang="en-US" dirty="0" err="1"/>
              <a:t>onMouseClicked</a:t>
            </a:r>
            <a:r>
              <a:rPr lang="en-US" dirty="0"/>
              <a:t> event.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javafx.scene.layout</a:t>
            </a:r>
            <a:r>
              <a:rPr lang="en-US" dirty="0"/>
              <a:t> package contains several layout containers, including </a:t>
            </a:r>
            <a:r>
              <a:rPr lang="en-US" dirty="0" err="1"/>
              <a:t>HBox</a:t>
            </a:r>
            <a:r>
              <a:rPr lang="en-US" dirty="0"/>
              <a:t>, </a:t>
            </a:r>
            <a:r>
              <a:rPr lang="en-US" dirty="0" err="1"/>
              <a:t>VBox</a:t>
            </a:r>
            <a:r>
              <a:rPr lang="en-US" dirty="0" smtClean="0"/>
              <a:t>, </a:t>
            </a:r>
            <a:r>
              <a:rPr lang="en-US" dirty="0" err="1" smtClean="0"/>
              <a:t>BorderPane</a:t>
            </a:r>
            <a:r>
              <a:rPr lang="en-US" dirty="0"/>
              <a:t>, </a:t>
            </a:r>
            <a:r>
              <a:rPr lang="en-US" dirty="0" err="1"/>
              <a:t>FlowPane</a:t>
            </a:r>
            <a:r>
              <a:rPr lang="en-US" dirty="0"/>
              <a:t>, </a:t>
            </a:r>
            <a:r>
              <a:rPr lang="en-US" dirty="0" err="1"/>
              <a:t>StackPane</a:t>
            </a:r>
            <a:r>
              <a:rPr lang="en-US" dirty="0"/>
              <a:t>, and </a:t>
            </a:r>
            <a:r>
              <a:rPr lang="en-US" dirty="0" err="1"/>
              <a:t>TilePane</a:t>
            </a:r>
            <a:r>
              <a:rPr lang="en-US" dirty="0"/>
              <a:t>.</a:t>
            </a:r>
          </a:p>
          <a:p>
            <a:r>
              <a:rPr lang="en-US" dirty="0"/>
              <a:t>• The </a:t>
            </a:r>
            <a:r>
              <a:rPr lang="en-US" dirty="0" err="1"/>
              <a:t>javafx.scene.effect</a:t>
            </a:r>
            <a:r>
              <a:rPr lang="en-US" dirty="0"/>
              <a:t> package contains easy-to-use effects such as Reflection, Glow</a:t>
            </a:r>
            <a:r>
              <a:rPr lang="en-US" dirty="0" smtClean="0"/>
              <a:t>, Shadow</a:t>
            </a:r>
            <a:r>
              <a:rPr lang="en-US" dirty="0"/>
              <a:t>, </a:t>
            </a:r>
            <a:r>
              <a:rPr lang="en-US" dirty="0" err="1"/>
              <a:t>BoxBlur</a:t>
            </a:r>
            <a:r>
              <a:rPr lang="en-US" dirty="0"/>
              <a:t>, and Lighting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1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11096"/>
            <a:ext cx="10515600" cy="4398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javafx.scene.web</a:t>
            </a:r>
            <a:r>
              <a:rPr lang="en-US" dirty="0"/>
              <a:t> package contains classes for easily embedding a web browser in </a:t>
            </a:r>
            <a:r>
              <a:rPr lang="en-US" dirty="0" smtClean="0"/>
              <a:t>your </a:t>
            </a:r>
            <a:r>
              <a:rPr lang="en-IN" dirty="0" smtClean="0"/>
              <a:t>JavaFX </a:t>
            </a:r>
            <a:r>
              <a:rPr lang="en-IN" dirty="0"/>
              <a:t>applications.</a:t>
            </a:r>
          </a:p>
          <a:p>
            <a:r>
              <a:rPr lang="en-US" dirty="0"/>
              <a:t>• The </a:t>
            </a:r>
            <a:r>
              <a:rPr lang="en-US" dirty="0" err="1"/>
              <a:t>javafx.animation</a:t>
            </a:r>
            <a:r>
              <a:rPr lang="en-US" dirty="0"/>
              <a:t> package contains time-based interpolations typically used </a:t>
            </a:r>
            <a:r>
              <a:rPr lang="en-US" dirty="0" smtClean="0"/>
              <a:t>for animation </a:t>
            </a:r>
            <a:r>
              <a:rPr lang="en-US" dirty="0"/>
              <a:t>and convenience classes for common transitions.</a:t>
            </a:r>
          </a:p>
          <a:p>
            <a:r>
              <a:rPr lang="en-IN" dirty="0"/>
              <a:t>• The </a:t>
            </a:r>
            <a:r>
              <a:rPr lang="en-IN" dirty="0" err="1"/>
              <a:t>javafx.beans</a:t>
            </a:r>
            <a:r>
              <a:rPr lang="en-IN" dirty="0"/>
              <a:t>, </a:t>
            </a:r>
            <a:r>
              <a:rPr lang="en-IN" dirty="0" err="1"/>
              <a:t>javafx.beans.binding</a:t>
            </a:r>
            <a:r>
              <a:rPr lang="en-IN" dirty="0"/>
              <a:t>, </a:t>
            </a:r>
            <a:r>
              <a:rPr lang="en-IN" dirty="0" err="1"/>
              <a:t>javafx.beans.property</a:t>
            </a:r>
            <a:r>
              <a:rPr lang="en-IN" dirty="0"/>
              <a:t>, and </a:t>
            </a:r>
            <a:r>
              <a:rPr lang="en-IN" dirty="0" err="1"/>
              <a:t>javafx.beans</a:t>
            </a:r>
            <a:r>
              <a:rPr lang="en-IN" dirty="0" smtClean="0"/>
              <a:t>. </a:t>
            </a:r>
            <a:r>
              <a:rPr lang="en-US" dirty="0" smtClean="0"/>
              <a:t>value </a:t>
            </a:r>
            <a:r>
              <a:rPr lang="en-US" dirty="0"/>
              <a:t>packages contain classes that implement properties and binding.</a:t>
            </a:r>
          </a:p>
          <a:p>
            <a:r>
              <a:rPr lang="en-US" dirty="0"/>
              <a:t>• The </a:t>
            </a:r>
            <a:r>
              <a:rPr lang="en-US" dirty="0" err="1"/>
              <a:t>javafx.fxml</a:t>
            </a:r>
            <a:r>
              <a:rPr lang="en-US" dirty="0"/>
              <a:t> package contains classes that implement a very powerful facility known </a:t>
            </a:r>
            <a:r>
              <a:rPr lang="en-US" dirty="0" smtClean="0"/>
              <a:t>as FXML</a:t>
            </a:r>
            <a:r>
              <a:rPr lang="en-US" dirty="0"/>
              <a:t>, a markup language for expressing JavaFX UIs in XML.</a:t>
            </a:r>
          </a:p>
          <a:p>
            <a:r>
              <a:rPr lang="en-US" dirty="0"/>
              <a:t>• The </a:t>
            </a:r>
            <a:r>
              <a:rPr lang="en-US" dirty="0" err="1"/>
              <a:t>javafx.util</a:t>
            </a:r>
            <a:r>
              <a:rPr lang="en-US" dirty="0"/>
              <a:t> package contains utility classes such as the Duration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/>
              <a:t>• The </a:t>
            </a:r>
            <a:r>
              <a:rPr lang="en-US" dirty="0" err="1"/>
              <a:t>javafx.print</a:t>
            </a:r>
            <a:r>
              <a:rPr lang="en-US" dirty="0"/>
              <a:t> package contains utilities for printing (parts of ) the layout of a JavaFX</a:t>
            </a:r>
          </a:p>
          <a:p>
            <a:r>
              <a:rPr lang="en-IN" dirty="0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6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11096"/>
            <a:ext cx="10515600" cy="439826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javafx.embed.swing</a:t>
            </a:r>
            <a:r>
              <a:rPr lang="en-US" dirty="0"/>
              <a:t> package contains the required functionality for embedded JavaFX</a:t>
            </a:r>
          </a:p>
          <a:p>
            <a:r>
              <a:rPr lang="en-US" dirty="0"/>
              <a:t>applications in a Swing application.</a:t>
            </a:r>
          </a:p>
          <a:p>
            <a:r>
              <a:rPr lang="en-US" dirty="0"/>
              <a:t>• The </a:t>
            </a:r>
            <a:r>
              <a:rPr lang="en-US" dirty="0" err="1"/>
              <a:t>javafx.embed.swt</a:t>
            </a:r>
            <a:r>
              <a:rPr lang="en-US" dirty="0"/>
              <a:t> package contains the required functionality for embedding JavaFX</a:t>
            </a:r>
          </a:p>
          <a:p>
            <a:r>
              <a:rPr lang="en-IN" dirty="0"/>
              <a:t>applications in an SWT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0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Surveying JavaFX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23" y="2011680"/>
            <a:ext cx="9733146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FX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41864" cy="4023360"/>
          </a:xfrm>
        </p:spPr>
        <p:txBody>
          <a:bodyPr>
            <a:normAutofit/>
          </a:bodyPr>
          <a:lstStyle/>
          <a:p>
            <a:r>
              <a:rPr lang="en-US" dirty="0"/>
              <a:t>In July 2008, the JavaFX Preview Software Development Kit (SDK) was released, and at</a:t>
            </a:r>
          </a:p>
          <a:p>
            <a:r>
              <a:rPr lang="en-US" dirty="0" err="1"/>
              <a:t>JavaOne</a:t>
            </a:r>
            <a:r>
              <a:rPr lang="en-US" dirty="0"/>
              <a:t> 2008, Sun announced that the JavaFX 1.0 SDK would be released in fall 2008.</a:t>
            </a:r>
          </a:p>
          <a:p>
            <a:r>
              <a:rPr lang="en-US" dirty="0"/>
              <a:t>• On December 4, 2008, the JavaFX 1.0 SDK was released. This event increased the adoption</a:t>
            </a:r>
          </a:p>
          <a:p>
            <a:r>
              <a:rPr lang="en-US" dirty="0"/>
              <a:t>rate of JavaFX by developers and IT managers because it represented a stable codebase.</a:t>
            </a:r>
          </a:p>
          <a:p>
            <a:r>
              <a:rPr lang="en-US" dirty="0"/>
              <a:t>• In April 2009, Oracle and Sun announced that Oracle would be acquiring Sun. The JavaFX </a:t>
            </a:r>
            <a:r>
              <a:rPr lang="en-US" dirty="0" smtClean="0"/>
              <a:t>1.2 SDK </a:t>
            </a:r>
            <a:r>
              <a:rPr lang="en-US" dirty="0"/>
              <a:t>was released at </a:t>
            </a:r>
            <a:r>
              <a:rPr lang="en-US" dirty="0" err="1"/>
              <a:t>JavaOne</a:t>
            </a:r>
            <a:r>
              <a:rPr lang="en-US" dirty="0"/>
              <a:t> 2009.</a:t>
            </a:r>
          </a:p>
          <a:p>
            <a:r>
              <a:rPr lang="en-US" dirty="0"/>
              <a:t>• In January 2010, Oracle completed its acquisition of Sun. The JavaFX 1.3 SDK was released </a:t>
            </a:r>
            <a:r>
              <a:rPr lang="en-US" dirty="0" smtClean="0"/>
              <a:t>in April </a:t>
            </a:r>
            <a:r>
              <a:rPr lang="en-US" dirty="0"/>
              <a:t>2010, with JavaFX 1.3.1 being the last of the 1.3 releases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User Interface in 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5288" cy="4224528"/>
          </a:xfrm>
        </p:spPr>
        <p:txBody>
          <a:bodyPr>
            <a:normAutofit/>
          </a:bodyPr>
          <a:lstStyle/>
          <a:p>
            <a:r>
              <a:rPr lang="en-US" dirty="0"/>
              <a:t>Programmatic Versus Declarative Creation of the User </a:t>
            </a:r>
            <a:r>
              <a:rPr lang="en-US" dirty="0" smtClean="0"/>
              <a:t>Interface</a:t>
            </a:r>
          </a:p>
          <a:p>
            <a:r>
              <a:rPr lang="en-US" dirty="0"/>
              <a:t>The JavaFX platform provides two complementary ways for creating a UI.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API to create and populate a UI. This is a convenient way for Java developers who are used to writing code </a:t>
            </a:r>
            <a:r>
              <a:rPr lang="en-US" dirty="0" smtClean="0"/>
              <a:t>to </a:t>
            </a:r>
            <a:r>
              <a:rPr lang="en-IN" dirty="0" smtClean="0"/>
              <a:t>leverage </a:t>
            </a:r>
            <a:r>
              <a:rPr lang="en-IN" dirty="0"/>
              <a:t>APIs.</a:t>
            </a:r>
          </a:p>
          <a:p>
            <a:r>
              <a:rPr lang="en-US" dirty="0"/>
              <a:t>Designers often use graphical tools that allow them to declare rather than program a UI.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JavaFX </a:t>
            </a:r>
            <a:r>
              <a:rPr lang="en-US" dirty="0" smtClean="0"/>
              <a:t>platform defines </a:t>
            </a:r>
            <a:r>
              <a:rPr lang="en-US" dirty="0"/>
              <a:t>FXML, which is an XML-based markup language that can be used to declaratively describe a UI. </a:t>
            </a:r>
            <a:endParaRPr lang="en-US" dirty="0" smtClean="0"/>
          </a:p>
          <a:p>
            <a:r>
              <a:rPr lang="en-US" dirty="0" smtClean="0"/>
              <a:t>Furthermore, a </a:t>
            </a:r>
            <a:r>
              <a:rPr lang="en-US" dirty="0"/>
              <a:t>graphical tool called </a:t>
            </a:r>
            <a:r>
              <a:rPr lang="en-US" dirty="0" smtClean="0"/>
              <a:t>Scene Builder </a:t>
            </a:r>
            <a:r>
              <a:rPr lang="en-US" dirty="0"/>
              <a:t>is made available by Oracle, and this tool is capable of working with FXML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91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83464"/>
            <a:ext cx="9720072" cy="978408"/>
          </a:xfrm>
        </p:spPr>
        <p:txBody>
          <a:bodyPr/>
          <a:lstStyle/>
          <a:p>
            <a:r>
              <a:rPr lang="en-IN" b="1" dirty="0"/>
              <a:t>Creating a User Interface in 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1328"/>
            <a:ext cx="10305288" cy="4828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Programmatic Versus Declarative Creation of the User </a:t>
            </a:r>
            <a:r>
              <a:rPr lang="en-US" dirty="0" smtClean="0"/>
              <a:t>Interface</a:t>
            </a:r>
          </a:p>
          <a:p>
            <a:r>
              <a:rPr lang="en-US" dirty="0"/>
              <a:t>The JavaFX platform provides two complementary ways for creating a UI.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API to create and populate a UI. This is a convenient way for Java developers who are used to writing code </a:t>
            </a:r>
            <a:r>
              <a:rPr lang="en-US" dirty="0" smtClean="0"/>
              <a:t>to </a:t>
            </a:r>
            <a:r>
              <a:rPr lang="en-IN" dirty="0" smtClean="0"/>
              <a:t>leverage </a:t>
            </a:r>
            <a:r>
              <a:rPr lang="en-IN" dirty="0"/>
              <a:t>APIs.</a:t>
            </a:r>
          </a:p>
          <a:p>
            <a:r>
              <a:rPr lang="en-US" dirty="0"/>
              <a:t>Designers often use graphical tools that allow them to declare rather than program a UI.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JavaFX </a:t>
            </a:r>
            <a:r>
              <a:rPr lang="en-US" dirty="0" smtClean="0"/>
              <a:t>platform defines </a:t>
            </a:r>
            <a:r>
              <a:rPr lang="en-US" dirty="0"/>
              <a:t>FXML, which is an XML-based markup language that can be used to declaratively describe a UI. </a:t>
            </a:r>
            <a:endParaRPr lang="en-US" dirty="0" smtClean="0"/>
          </a:p>
          <a:p>
            <a:r>
              <a:rPr lang="en-US" dirty="0" smtClean="0"/>
              <a:t>Furthermore, a </a:t>
            </a:r>
            <a:r>
              <a:rPr lang="en-US" dirty="0"/>
              <a:t>graphical tool called </a:t>
            </a:r>
            <a:r>
              <a:rPr lang="en-US" dirty="0" smtClean="0"/>
              <a:t>Scene Builder </a:t>
            </a:r>
            <a:r>
              <a:rPr lang="en-US" dirty="0"/>
              <a:t>is made available by Oracle, and this tool is capable of working with FXML files</a:t>
            </a:r>
            <a:r>
              <a:rPr lang="en-US" dirty="0" smtClean="0"/>
              <a:t>.</a:t>
            </a:r>
          </a:p>
          <a:p>
            <a:r>
              <a:rPr lang="en-US" dirty="0"/>
              <a:t>Note that parts of a UI can be created using the API, where other parts can be created using </a:t>
            </a:r>
            <a:r>
              <a:rPr lang="en-US" dirty="0" err="1"/>
              <a:t>SceneBuilder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FXML APIs </a:t>
            </a:r>
            <a:r>
              <a:rPr lang="en-US" dirty="0"/>
              <a:t>provide the bridge and the integration glue between the two approaches.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18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Node-Centric 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UI in JavaFX is like creating a theater play, in that it typically consists of these very simple steps:</a:t>
            </a:r>
          </a:p>
          <a:p>
            <a:r>
              <a:rPr lang="en-US" dirty="0"/>
              <a:t>1. Create a stage on which your program will perform. The realization of your stage will</a:t>
            </a:r>
          </a:p>
          <a:p>
            <a:r>
              <a:rPr lang="en-US" dirty="0"/>
              <a:t>depend on the platform on which it is deployed (e.g., a desktop, a tablet, or an embedded</a:t>
            </a:r>
          </a:p>
          <a:p>
            <a:r>
              <a:rPr lang="en-US" dirty="0"/>
              <a:t>system).</a:t>
            </a:r>
          </a:p>
          <a:p>
            <a:r>
              <a:rPr lang="en-US" dirty="0"/>
              <a:t>2. Create a scene in which the actors and props (nodes) will visually interact with each other</a:t>
            </a:r>
          </a:p>
          <a:p>
            <a:r>
              <a:rPr lang="en-US" dirty="0"/>
              <a:t>and the audience (the users of your program). Like any good set designer in the theater</a:t>
            </a:r>
          </a:p>
          <a:p>
            <a:r>
              <a:rPr lang="en-US" dirty="0"/>
              <a:t>business, good JavaFX developers endeavor to make their scenes visually appealing.</a:t>
            </a:r>
          </a:p>
          <a:p>
            <a:r>
              <a:rPr lang="en-US" dirty="0"/>
              <a:t>To this end, it is often a good idea to collaborate with a graphic designer on your</a:t>
            </a:r>
          </a:p>
          <a:p>
            <a:r>
              <a:rPr lang="en-US" dirty="0"/>
              <a:t>“theater 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Node-Centric 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47088"/>
            <a:ext cx="10936224" cy="4462272"/>
          </a:xfrm>
        </p:spPr>
        <p:txBody>
          <a:bodyPr>
            <a:normAutofit/>
          </a:bodyPr>
          <a:lstStyle/>
          <a:p>
            <a:r>
              <a:rPr lang="en-US" i="1" dirty="0" smtClean="0"/>
              <a:t>3. Create </a:t>
            </a:r>
            <a:r>
              <a:rPr lang="en-US" i="1" dirty="0"/>
              <a:t>nodes in the scene. </a:t>
            </a:r>
            <a:r>
              <a:rPr lang="en-US" dirty="0"/>
              <a:t>These nodes are subclasses of the </a:t>
            </a:r>
            <a:r>
              <a:rPr lang="en-US" dirty="0" err="1"/>
              <a:t>javafx.scene.Node</a:t>
            </a:r>
            <a:r>
              <a:rPr lang="en-US" dirty="0"/>
              <a:t> class</a:t>
            </a:r>
            <a:r>
              <a:rPr lang="en-US" dirty="0" smtClean="0"/>
              <a:t>, which </a:t>
            </a:r>
            <a:r>
              <a:rPr lang="en-US" dirty="0"/>
              <a:t>include UI controls, shapes, Text (a type of shape), images, media </a:t>
            </a:r>
            <a:r>
              <a:rPr lang="en-US" dirty="0" err="1" smtClean="0"/>
              <a:t>players,embedded</a:t>
            </a:r>
            <a:r>
              <a:rPr lang="en-US" dirty="0" smtClean="0"/>
              <a:t> </a:t>
            </a:r>
            <a:r>
              <a:rPr lang="en-US" dirty="0"/>
              <a:t>browsers, and custom UI components that you create. </a:t>
            </a:r>
            <a:r>
              <a:rPr lang="en-US" dirty="0" smtClean="0"/>
              <a:t> Nodes </a:t>
            </a:r>
            <a:r>
              <a:rPr lang="en-US" dirty="0"/>
              <a:t>can also </a:t>
            </a:r>
            <a:r>
              <a:rPr lang="en-US" dirty="0" smtClean="0"/>
              <a:t>be containers </a:t>
            </a:r>
            <a:r>
              <a:rPr lang="en-US" dirty="0"/>
              <a:t>for other nodes, often providing cross-platform layout capabilities. </a:t>
            </a:r>
            <a:r>
              <a:rPr lang="en-US" dirty="0" smtClean="0"/>
              <a:t> A scene has </a:t>
            </a:r>
            <a:r>
              <a:rPr lang="en-US" dirty="0"/>
              <a:t>a scene graph that contains a directed graph of nodes. Individual nodes and </a:t>
            </a:r>
            <a:r>
              <a:rPr lang="en-US" dirty="0" smtClean="0"/>
              <a:t>groups of </a:t>
            </a:r>
            <a:r>
              <a:rPr lang="en-US" dirty="0"/>
              <a:t>nodes can be manipulated in many ways (e.g., moving, scaling, and setting opacity) </a:t>
            </a:r>
            <a:r>
              <a:rPr lang="en-US" dirty="0" smtClean="0"/>
              <a:t>by changing </a:t>
            </a:r>
            <a:r>
              <a:rPr lang="en-US" dirty="0"/>
              <a:t>the values of a very rich set of Node properties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i="1" dirty="0"/>
              <a:t>Create variables and classes that represent the model for the nodes in the scene. </a:t>
            </a:r>
            <a:r>
              <a:rPr lang="en-US" dirty="0" smtClean="0"/>
              <a:t>one </a:t>
            </a:r>
            <a:r>
              <a:rPr lang="en-US" dirty="0"/>
              <a:t>of the very powerful aspects of JavaFX is binding, which enables </a:t>
            </a:r>
            <a:r>
              <a:rPr lang="en-US" dirty="0" smtClean="0"/>
              <a:t>the application’s </a:t>
            </a:r>
            <a:r>
              <a:rPr lang="en-US" dirty="0"/>
              <a:t>UI to stay in sync easily with the state, or model,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87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Node-Centric 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47088"/>
            <a:ext cx="10936224" cy="4462272"/>
          </a:xfrm>
        </p:spPr>
        <p:txBody>
          <a:bodyPr>
            <a:normAutofit/>
          </a:bodyPr>
          <a:lstStyle/>
          <a:p>
            <a:r>
              <a:rPr lang="en-US" i="1" dirty="0"/>
              <a:t>5. Create event handlers, such as </a:t>
            </a:r>
            <a:r>
              <a:rPr lang="en-US" i="1" dirty="0" err="1"/>
              <a:t>onMousePressed</a:t>
            </a:r>
            <a:r>
              <a:rPr lang="en-US" i="1" dirty="0"/>
              <a:t>, that allow the user to interact with your</a:t>
            </a:r>
          </a:p>
          <a:p>
            <a:r>
              <a:rPr lang="en-US" i="1" dirty="0"/>
              <a:t>program. Often these event handlers manipulate instance variables in the model. Many of</a:t>
            </a:r>
          </a:p>
          <a:p>
            <a:r>
              <a:rPr lang="en-US" i="1" dirty="0"/>
              <a:t>these handlers require a single abstract method to be implemented, and as a consequence</a:t>
            </a:r>
          </a:p>
          <a:p>
            <a:r>
              <a:rPr lang="en-US" i="1" dirty="0"/>
              <a:t>provide a perfect opportunity to use lambda expressions.</a:t>
            </a:r>
          </a:p>
          <a:p>
            <a:r>
              <a:rPr lang="en-US" i="1" dirty="0"/>
              <a:t>6. Create timelines and transitions that animate your scene. For example, you might want the</a:t>
            </a:r>
          </a:p>
          <a:p>
            <a:r>
              <a:rPr lang="en-US" i="1" dirty="0"/>
              <a:t>thumbnail images of a list of books to move smoothly across the scene or a page in the</a:t>
            </a:r>
          </a:p>
          <a:p>
            <a:r>
              <a:rPr lang="en-US" i="1" dirty="0"/>
              <a:t>UI to fade into view. You might simply want a ping pong ball to move across the scene,</a:t>
            </a:r>
          </a:p>
          <a:p>
            <a:r>
              <a:rPr lang="en-US" i="1" dirty="0"/>
              <a:t>bouncing off walls and </a:t>
            </a:r>
            <a:r>
              <a:rPr lang="en-US" i="1" dirty="0" err="1"/>
              <a:t>paddles</a:t>
            </a:r>
            <a:r>
              <a:rPr lang="en-US" i="1" dirty="0" err="1" smtClean="0"/>
              <a:t>,“</a:t>
            </a:r>
            <a:r>
              <a:rPr lang="en-US" i="1" dirty="0" err="1"/>
              <a:t>The</a:t>
            </a:r>
            <a:r>
              <a:rPr lang="en-US" i="1" dirty="0"/>
              <a:t> Zen of Node Collision Detection.”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85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Stage class is the top-level container for any JavaFX program that has a graphical UI. It has several </a:t>
            </a:r>
            <a:r>
              <a:rPr lang="en-US" dirty="0" smtClean="0"/>
              <a:t>properties and </a:t>
            </a:r>
            <a:r>
              <a:rPr lang="en-US" dirty="0"/>
              <a:t>methods that allow it, for example, to be positioned, sized, given a title, made invisible, or given some </a:t>
            </a:r>
            <a:r>
              <a:rPr lang="en-US" dirty="0" smtClean="0"/>
              <a:t>degree of </a:t>
            </a:r>
            <a:r>
              <a:rPr lang="en-US" dirty="0"/>
              <a:t>opacity.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best ways that we know of to learn the capabilities of a class are to study the JavaFX </a:t>
            </a:r>
            <a:r>
              <a:rPr lang="en-US" dirty="0" smtClean="0"/>
              <a:t>API documentation </a:t>
            </a:r>
            <a:r>
              <a:rPr lang="en-US" dirty="0"/>
              <a:t>and to examine (and write) programs that use it.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039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Stage Class: The </a:t>
            </a:r>
            <a:r>
              <a:rPr lang="en-US" dirty="0" err="1"/>
              <a:t>StageCoach</a:t>
            </a:r>
            <a:r>
              <a:rPr lang="en-US" dirty="0"/>
              <a:t> 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60" y="2084832"/>
            <a:ext cx="3031056" cy="43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7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class </a:t>
            </a:r>
            <a:r>
              <a:rPr lang="en-US" dirty="0" err="1" smtClean="0"/>
              <a:t>EarthRiseMain</a:t>
            </a:r>
            <a:r>
              <a:rPr lang="en-US" dirty="0" smtClean="0"/>
              <a:t> </a:t>
            </a:r>
            <a:r>
              <a:rPr lang="en-US" dirty="0"/>
              <a:t>extends Application</a:t>
            </a:r>
          </a:p>
          <a:p>
            <a:r>
              <a:rPr lang="en-US" dirty="0"/>
              <a:t>This declaration states that our application extends the </a:t>
            </a:r>
            <a:r>
              <a:rPr lang="en-US" dirty="0" err="1"/>
              <a:t>javafx.application.Application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</a:t>
            </a:r>
            <a:r>
              <a:rPr lang="en-US" dirty="0" smtClean="0"/>
              <a:t>has one </a:t>
            </a:r>
            <a:r>
              <a:rPr lang="en-US" dirty="0"/>
              <a:t>abstract method that we should implement:</a:t>
            </a:r>
          </a:p>
          <a:p>
            <a:r>
              <a:rPr lang="en-US" dirty="0"/>
              <a:t>public void start(Stage stage) {}</a:t>
            </a:r>
          </a:p>
          <a:p>
            <a:r>
              <a:rPr lang="en-US" dirty="0"/>
              <a:t>This method will be called by the environment that executes our JavaFX application</a:t>
            </a:r>
            <a:r>
              <a:rPr lang="en-US" dirty="0" smtClean="0"/>
              <a:t>.</a:t>
            </a:r>
          </a:p>
          <a:p>
            <a:r>
              <a:rPr lang="en-US" dirty="0"/>
              <a:t>Depending on the environment, JavaFX applications will be launched in a different way.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developer, </a:t>
            </a:r>
            <a:r>
              <a:rPr lang="en-US" dirty="0" smtClean="0"/>
              <a:t>you don’t </a:t>
            </a:r>
            <a:r>
              <a:rPr lang="en-US" dirty="0"/>
              <a:t>have to worry about how your application is launched, and where the connection to a physical screen is made.</a:t>
            </a:r>
          </a:p>
          <a:p>
            <a:r>
              <a:rPr lang="en-US" dirty="0"/>
              <a:t>You have to implement the “start” method and use the provided Stage parameter to create your </a:t>
            </a:r>
            <a:r>
              <a:rPr lang="en-US" dirty="0" smtClean="0"/>
              <a:t>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75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Stage and a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Stage contains the UI of a JavaFX app, whether it is deployed on the desktop, on an embedded system, or on </a:t>
            </a:r>
            <a:r>
              <a:rPr lang="en-US" dirty="0" smtClean="0"/>
              <a:t>other devices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desktop, for example, a Stage has its own top-level window, which typically includes a border </a:t>
            </a:r>
            <a:r>
              <a:rPr lang="en-US" dirty="0" smtClean="0"/>
              <a:t>and </a:t>
            </a:r>
            <a:r>
              <a:rPr lang="en-IN" dirty="0" smtClean="0"/>
              <a:t>title </a:t>
            </a:r>
            <a:r>
              <a:rPr lang="en-IN" dirty="0"/>
              <a:t>bar</a:t>
            </a:r>
            <a:r>
              <a:rPr lang="en-IN" dirty="0" smtClean="0"/>
              <a:t>.</a:t>
            </a:r>
          </a:p>
          <a:p>
            <a:r>
              <a:rPr lang="en-US" dirty="0"/>
              <a:t>The initial stage is created by the JavaFX runtime, and passed to you via the start() </a:t>
            </a:r>
            <a:r>
              <a:rPr lang="en-US" dirty="0" smtClean="0"/>
              <a:t>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89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Stage and a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Stage class has a set of properties and methods. Some of these properties and methods, </a:t>
            </a:r>
            <a:r>
              <a:rPr lang="en-US" dirty="0" smtClean="0"/>
              <a:t>as shown </a:t>
            </a:r>
            <a:r>
              <a:rPr lang="en-US" dirty="0"/>
              <a:t>in the following code snippet from the listing, are as follows.</a:t>
            </a:r>
          </a:p>
          <a:p>
            <a:r>
              <a:rPr lang="en-US" dirty="0"/>
              <a:t>• A scene that contains the graphical nodes in the UI</a:t>
            </a:r>
          </a:p>
          <a:p>
            <a:r>
              <a:rPr lang="en-US" dirty="0"/>
              <a:t>• A title that appears in the title bar of the window (when deployed on the desktop)</a:t>
            </a:r>
          </a:p>
          <a:p>
            <a:r>
              <a:rPr lang="en-US" dirty="0"/>
              <a:t>• The visibility of the Stage</a:t>
            </a:r>
          </a:p>
          <a:p>
            <a:r>
              <a:rPr lang="en-US" dirty="0" err="1"/>
              <a:t>stage.setScene</a:t>
            </a:r>
            <a:r>
              <a:rPr lang="en-US" dirty="0"/>
              <a:t>(scene);</a:t>
            </a:r>
          </a:p>
          <a:p>
            <a:r>
              <a:rPr lang="en-US" dirty="0" err="1"/>
              <a:t>stage.setTitle</a:t>
            </a:r>
            <a:r>
              <a:rPr lang="en-US" dirty="0" smtClean="0"/>
              <a:t>("Earthrise</a:t>
            </a:r>
            <a:r>
              <a:rPr lang="en-US" dirty="0"/>
              <a:t>");</a:t>
            </a:r>
          </a:p>
          <a:p>
            <a:r>
              <a:rPr lang="en-US" dirty="0" err="1"/>
              <a:t>stage.show</a:t>
            </a:r>
            <a:r>
              <a:rPr lang="en-US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2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FX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74520"/>
            <a:ext cx="10771632" cy="4581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</a:t>
            </a:r>
            <a:r>
              <a:rPr lang="en-US" dirty="0" err="1"/>
              <a:t>JavaOne</a:t>
            </a:r>
            <a:r>
              <a:rPr lang="en-US" dirty="0"/>
              <a:t> 2010, JavaFX 2.0 was announced. The JavaFX 2.0 roadmap was published by Oracle and </a:t>
            </a:r>
            <a:r>
              <a:rPr lang="en-US" dirty="0" smtClean="0"/>
              <a:t>included items </a:t>
            </a:r>
            <a:r>
              <a:rPr lang="en-US" dirty="0"/>
              <a:t>such as the following.</a:t>
            </a:r>
          </a:p>
          <a:p>
            <a:r>
              <a:rPr lang="en-US" dirty="0"/>
              <a:t>Deprecate the JavaFX Script language in fa • </a:t>
            </a:r>
            <a:r>
              <a:rPr lang="en-US" dirty="0" err="1"/>
              <a:t>vor</a:t>
            </a:r>
            <a:r>
              <a:rPr lang="en-US" dirty="0"/>
              <a:t> of using Java and the JavaFX 2.0 API. This </a:t>
            </a:r>
            <a:r>
              <a:rPr lang="en-US" dirty="0" smtClean="0"/>
              <a:t>brings JavaFX </a:t>
            </a:r>
            <a:r>
              <a:rPr lang="en-US" dirty="0"/>
              <a:t>into the mainstream by making it available to any language (e.g., Java, Groovy, </a:t>
            </a:r>
            <a:r>
              <a:rPr lang="en-US" dirty="0" smtClean="0"/>
              <a:t>and </a:t>
            </a:r>
            <a:r>
              <a:rPr lang="en-US" dirty="0" err="1" smtClean="0"/>
              <a:t>JRuby</a:t>
            </a:r>
            <a:r>
              <a:rPr lang="en-US" dirty="0"/>
              <a:t>) that runs on the Java Virtual Machine (JVM). As a consequence, existing developers </a:t>
            </a:r>
            <a:r>
              <a:rPr lang="en-US" dirty="0" smtClean="0"/>
              <a:t>do not </a:t>
            </a:r>
            <a:r>
              <a:rPr lang="en-US" dirty="0"/>
              <a:t>need to learn a new language, but they can use existing skills and start developing </a:t>
            </a:r>
            <a:r>
              <a:rPr lang="en-US" dirty="0" smtClean="0"/>
              <a:t>JavaFX </a:t>
            </a:r>
            <a:r>
              <a:rPr lang="en-IN" dirty="0" smtClean="0"/>
              <a:t>applications</a:t>
            </a:r>
            <a:r>
              <a:rPr lang="en-IN" dirty="0"/>
              <a:t>.</a:t>
            </a:r>
          </a:p>
          <a:p>
            <a:r>
              <a:rPr lang="en-US" dirty="0"/>
              <a:t>• Make the compelling features of JavaFX Script, including binding to expressions, available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JavaFX 2.0 API.</a:t>
            </a:r>
          </a:p>
          <a:p>
            <a:r>
              <a:rPr lang="en-US" dirty="0"/>
              <a:t>• Offer an increasingly rich set of UI components, building on the components already </a:t>
            </a:r>
            <a:r>
              <a:rPr lang="en-US" dirty="0" smtClean="0"/>
              <a:t>available </a:t>
            </a:r>
            <a:r>
              <a:rPr lang="en-IN" dirty="0" smtClean="0"/>
              <a:t>in </a:t>
            </a:r>
            <a:r>
              <a:rPr lang="en-IN" dirty="0"/>
              <a:t>JavaFX 1.3.</a:t>
            </a:r>
          </a:p>
          <a:p>
            <a:r>
              <a:rPr lang="en-US" dirty="0"/>
              <a:t>• Provide a Web component for embedding HTML and JavaScript content into </a:t>
            </a:r>
            <a:r>
              <a:rPr lang="en-US" dirty="0" smtClean="0"/>
              <a:t>JavaFX </a:t>
            </a:r>
            <a:r>
              <a:rPr lang="en-IN" dirty="0" smtClean="0"/>
              <a:t>applications</a:t>
            </a:r>
            <a:r>
              <a:rPr lang="en-IN" dirty="0"/>
              <a:t>.</a:t>
            </a:r>
          </a:p>
          <a:p>
            <a:r>
              <a:rPr lang="en-US" dirty="0"/>
              <a:t>• Enable JavaFX interoperability with Swing.</a:t>
            </a:r>
          </a:p>
          <a:p>
            <a:r>
              <a:rPr lang="en-US" dirty="0"/>
              <a:t>• Rewrite the media stack from the ground up.</a:t>
            </a:r>
          </a:p>
        </p:txBody>
      </p:sp>
    </p:spTree>
    <p:extLst>
      <p:ext uri="{BB962C8B-B14F-4D97-AF65-F5344CB8AC3E}">
        <p14:creationId xmlns:p14="http://schemas.microsoft.com/office/powerpoint/2010/main" val="1789418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Stage and a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Scene is the top container in the JavaFX scene graph.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Scene holds the graphical elements that are </a:t>
            </a:r>
            <a:r>
              <a:rPr lang="en-US" dirty="0" smtClean="0"/>
              <a:t>displayed on </a:t>
            </a:r>
            <a:r>
              <a:rPr lang="en-US" dirty="0"/>
              <a:t>the Stage.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element in a Scene is a graphical node, which is any class that extends </a:t>
            </a:r>
            <a:r>
              <a:rPr lang="en-US" dirty="0" err="1"/>
              <a:t>javafx.scene.Node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scene </a:t>
            </a:r>
            <a:r>
              <a:rPr lang="en-US" dirty="0"/>
              <a:t>graph is a hierarchical representation of the Scene. </a:t>
            </a:r>
            <a:endParaRPr lang="en-US" dirty="0" smtClean="0"/>
          </a:p>
          <a:p>
            <a:r>
              <a:rPr lang="en-US" dirty="0" smtClean="0"/>
              <a:t>Elements </a:t>
            </a:r>
            <a:r>
              <a:rPr lang="en-US" dirty="0"/>
              <a:t>in the scene graph may contain child elements</a:t>
            </a:r>
            <a:r>
              <a:rPr lang="en-US" dirty="0" smtClean="0"/>
              <a:t>, and </a:t>
            </a:r>
            <a:r>
              <a:rPr lang="en-US" dirty="0"/>
              <a:t>all of them are instances of the Node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89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Stage and a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Scene class contains a number of properties, such as its width and height.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Scene also has a property </a:t>
            </a:r>
            <a:r>
              <a:rPr lang="en-US" dirty="0" smtClean="0"/>
              <a:t>named root </a:t>
            </a:r>
            <a:r>
              <a:rPr lang="en-US" dirty="0"/>
              <a:t>that holds the graphical elements that are displayed in the Scene, in this case a Group instance that contains </a:t>
            </a:r>
            <a:r>
              <a:rPr lang="en-US" dirty="0" smtClean="0"/>
              <a:t>an </a:t>
            </a: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/>
              <a:t>instance (which displays an image) and a Group instance. </a:t>
            </a:r>
            <a:endParaRPr lang="en-US" dirty="0" smtClean="0"/>
          </a:p>
          <a:p>
            <a:r>
              <a:rPr lang="en-US" dirty="0" smtClean="0"/>
              <a:t>Nested </a:t>
            </a:r>
            <a:r>
              <a:rPr lang="en-US" dirty="0"/>
              <a:t>within the latter Group is a Text </a:t>
            </a:r>
            <a:r>
              <a:rPr lang="en-US" dirty="0" smtClean="0"/>
              <a:t>instance (</a:t>
            </a:r>
            <a:r>
              <a:rPr lang="en-US" dirty="0"/>
              <a:t>which is a graphical element, usually called a graphical node, or simply node).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076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329184"/>
            <a:ext cx="9720072" cy="886968"/>
          </a:xfrm>
        </p:spPr>
        <p:txBody>
          <a:bodyPr/>
          <a:lstStyle/>
          <a:p>
            <a:r>
              <a:rPr lang="en-IN" dirty="0" err="1" smtClean="0"/>
              <a:t>Vpo</a:t>
            </a:r>
            <a:r>
              <a:rPr lang="en-IN" dirty="0" smtClean="0"/>
              <a:t>(Vertical position)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6152"/>
            <a:ext cx="9720073" cy="5093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JavaFX API documentation, notice that the </a:t>
            </a:r>
            <a:r>
              <a:rPr lang="en-US" dirty="0" err="1"/>
              <a:t>VPos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(in the </a:t>
            </a:r>
            <a:r>
              <a:rPr lang="en-US" dirty="0" err="1"/>
              <a:t>javafx.geometry</a:t>
            </a:r>
            <a:r>
              <a:rPr lang="en-US" dirty="0"/>
              <a:t> package</a:t>
            </a:r>
            <a:r>
              <a:rPr lang="en-US" dirty="0" smtClean="0"/>
              <a:t>) has </a:t>
            </a:r>
            <a:r>
              <a:rPr lang="en-US" dirty="0"/>
              <a:t>fields that serve as constants, for example, BASELINE, BOTTOM, and TOP. These control the origin of the text </a:t>
            </a:r>
            <a:r>
              <a:rPr lang="en-US" dirty="0" smtClean="0"/>
              <a:t>with respect </a:t>
            </a:r>
            <a:r>
              <a:rPr lang="en-US" dirty="0"/>
              <a:t>to vertical locations on the displayed Text:</a:t>
            </a:r>
          </a:p>
          <a:p>
            <a:r>
              <a:rPr lang="en-US" dirty="0"/>
              <a:t>The </a:t>
            </a:r>
            <a:r>
              <a:rPr lang="en-US" dirty="0" smtClean="0"/>
              <a:t>TOP </a:t>
            </a:r>
            <a:r>
              <a:rPr lang="en-US" dirty="0"/>
              <a:t>origin, as we’re using it in the previous code snippet, places the top of the text</a:t>
            </a:r>
          </a:p>
          <a:p>
            <a:r>
              <a:rPr lang="en-US" dirty="0"/>
              <a:t>(including ascenders) at the </a:t>
            </a:r>
            <a:r>
              <a:rPr lang="en-US" dirty="0" err="1"/>
              <a:t>layoutY</a:t>
            </a:r>
            <a:r>
              <a:rPr lang="en-US" dirty="0"/>
              <a:t> position, relative to the coordinate space in which the</a:t>
            </a:r>
          </a:p>
          <a:p>
            <a:r>
              <a:rPr lang="en-IN" dirty="0"/>
              <a:t>Text is located.</a:t>
            </a:r>
          </a:p>
          <a:p>
            <a:r>
              <a:rPr lang="en-US" dirty="0"/>
              <a:t>• The BOTTOM origin would place the bottom of the text, including descenders (located in a</a:t>
            </a:r>
          </a:p>
          <a:p>
            <a:r>
              <a:rPr lang="en-US" dirty="0"/>
              <a:t>lowercase g, for example) at the </a:t>
            </a:r>
            <a:r>
              <a:rPr lang="en-US" dirty="0" err="1"/>
              <a:t>layoutY</a:t>
            </a:r>
            <a:r>
              <a:rPr lang="en-US" dirty="0"/>
              <a:t> position.</a:t>
            </a:r>
          </a:p>
          <a:p>
            <a:r>
              <a:rPr lang="en-US" dirty="0"/>
              <a:t>• The BASELINE origin would place the baseline of the text (excluding descenders) at the</a:t>
            </a:r>
          </a:p>
          <a:p>
            <a:r>
              <a:rPr lang="en-US" dirty="0" err="1"/>
              <a:t>layoutY</a:t>
            </a:r>
            <a:r>
              <a:rPr lang="en-US" dirty="0"/>
              <a:t> position. This is the default value for the </a:t>
            </a:r>
            <a:r>
              <a:rPr lang="en-US" dirty="0" err="1"/>
              <a:t>textOrigin</a:t>
            </a:r>
            <a:r>
              <a:rPr lang="en-US" dirty="0"/>
              <a:t> property of a Text instance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wrappingWidth</a:t>
            </a:r>
            <a:r>
              <a:rPr lang="en-US" dirty="0"/>
              <a:t> property enables you to specify at what number of pixels the text will wrap.</a:t>
            </a:r>
          </a:p>
          <a:p>
            <a:r>
              <a:rPr lang="en-US" dirty="0"/>
              <a:t>The </a:t>
            </a:r>
            <a:r>
              <a:rPr lang="en-US" dirty="0" err="1"/>
              <a:t>textAlignment</a:t>
            </a:r>
            <a:r>
              <a:rPr lang="en-US" dirty="0"/>
              <a:t> property enables you to control how the text will be justified.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example</a:t>
            </a:r>
            <a:r>
              <a:rPr lang="en-US" dirty="0" smtClean="0"/>
              <a:t>, </a:t>
            </a:r>
            <a:r>
              <a:rPr lang="en-US" dirty="0" err="1" smtClean="0"/>
              <a:t>TextAlignment.JUSTIFY</a:t>
            </a:r>
            <a:r>
              <a:rPr lang="en-US" dirty="0" smtClean="0"/>
              <a:t> </a:t>
            </a:r>
            <a:r>
              <a:rPr lang="en-US" dirty="0"/>
              <a:t>aligns the text on both the left and right sides, expanding the space between words </a:t>
            </a:r>
            <a:r>
              <a:rPr lang="en-US" dirty="0" smtClean="0"/>
              <a:t>to </a:t>
            </a:r>
            <a:r>
              <a:rPr lang="en-IN" dirty="0" smtClean="0"/>
              <a:t>achieve </a:t>
            </a:r>
            <a:r>
              <a:rPr lang="en-IN" dirty="0"/>
              <a:t>that.</a:t>
            </a:r>
          </a:p>
        </p:txBody>
      </p:sp>
    </p:spTree>
    <p:extLst>
      <p:ext uri="{BB962C8B-B14F-4D97-AF65-F5344CB8AC3E}">
        <p14:creationId xmlns:p14="http://schemas.microsoft.com/office/powerpoint/2010/main" val="178949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Graphical Nodes as a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powerful graphical feature of JavaFX is the ability to create scene graphs, which consist of a tree of </a:t>
            </a:r>
            <a:r>
              <a:rPr lang="en-US" dirty="0" smtClean="0"/>
              <a:t>graphical nodes.</a:t>
            </a:r>
          </a:p>
          <a:p>
            <a:r>
              <a:rPr lang="en-US" dirty="0" smtClean="0"/>
              <a:t>You </a:t>
            </a:r>
            <a:r>
              <a:rPr lang="en-US" dirty="0"/>
              <a:t>can then assign values to properties of a Group located in the hierarchy, and the nodes contained in </a:t>
            </a:r>
            <a:r>
              <a:rPr lang="en-US" dirty="0" smtClean="0"/>
              <a:t>the Group </a:t>
            </a:r>
            <a:r>
              <a:rPr lang="en-US" dirty="0"/>
              <a:t>will be affected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39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237744"/>
            <a:ext cx="9720072" cy="107899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public API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59825"/>
              </p:ext>
            </p:extLst>
          </p:nvPr>
        </p:nvGraphicFramePr>
        <p:xfrm>
          <a:off x="1005840" y="1612494"/>
          <a:ext cx="10753344" cy="4735108"/>
        </p:xfrm>
        <a:graphic>
          <a:graphicData uri="http://schemas.openxmlformats.org/drawingml/2006/table">
            <a:tbl>
              <a:tblPr/>
              <a:tblGrid>
                <a:gridCol w="3395157"/>
                <a:gridCol w="7358187"/>
              </a:tblGrid>
              <a:tr h="22628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Package Name</a:t>
                      </a:r>
                    </a:p>
                  </a:txBody>
                  <a:tcPr marL="40497" marR="40497" marT="40497" marB="40497">
                    <a:lnL w="7620" cap="flat" cmpd="sng" algn="ctr">
                      <a:solidFill>
                        <a:srgbClr val="20C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C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C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0497" marR="40497" marT="40497" marB="40497">
                    <a:lnL w="7620" cap="flat" cmpd="sng" algn="ctr">
                      <a:solidFill>
                        <a:srgbClr val="20C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C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C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javafx.animation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that are responsible for transitions based animations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1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javafx.application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application life-cycle methods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javafx.collections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classes that can handle collections and related utilities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1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javafx.concurrent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classes that are responsible for multitasking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javafx.embed.swing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that can be used inside the swing code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javafx.embed.swt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that can be used inside the swt code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311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javafx.event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classes that deal with events and their handling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javafx.fxml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Contains the set of classes that are responsible of loading hierarchy from mark-up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21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javafx.geometry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2D classes that contains the methods to operate 2D geometry on the object.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1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classes to deal with scene graph API</a:t>
                      </a:r>
                    </a:p>
                  </a:txBody>
                  <a:tcPr marL="26998" marR="26998" marT="26998" marB="2699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03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237744"/>
            <a:ext cx="9720072" cy="107899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public API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79362"/>
              </p:ext>
            </p:extLst>
          </p:nvPr>
        </p:nvGraphicFramePr>
        <p:xfrm>
          <a:off x="841248" y="1545336"/>
          <a:ext cx="10716768" cy="4379976"/>
        </p:xfrm>
        <a:graphic>
          <a:graphicData uri="http://schemas.openxmlformats.org/drawingml/2006/table">
            <a:tbl>
              <a:tblPr/>
              <a:tblGrid>
                <a:gridCol w="3370825"/>
                <a:gridCol w="7345943"/>
              </a:tblGrid>
              <a:tr h="3565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javafx.scene.canvas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that deal with canvas.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5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javafx.scene.control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Contains the classes for all JavaFX components.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775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javafx.scene.effect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Contains the set of classes that apply the graphic effects to scene graph nodes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5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javafx.scene.image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for loading and displaying images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023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javafx.scene.input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for the mouse and keyboard events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5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javafx.scene.layout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to support user interface layout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775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javafx.scene.media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to integrate audio and video into JavaFX application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2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javafx.scene.paint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for colours and gradients to fill shapes and backgrounds when rendering scene graph.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20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javafx.scene.shape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2D classes that performs the operations on objects related to 2D geometry.</a:t>
                      </a:r>
                    </a:p>
                  </a:txBody>
                  <a:tcPr marL="30825" marR="30825" marT="30825" marB="308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0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237744"/>
            <a:ext cx="9720072" cy="107899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public API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04744"/>
              </p:ext>
            </p:extLst>
          </p:nvPr>
        </p:nvGraphicFramePr>
        <p:xfrm>
          <a:off x="825454" y="1812919"/>
          <a:ext cx="10613690" cy="4023622"/>
        </p:xfrm>
        <a:graphic>
          <a:graphicData uri="http://schemas.openxmlformats.org/drawingml/2006/table">
            <a:tbl>
              <a:tblPr/>
              <a:tblGrid>
                <a:gridCol w="2804714"/>
                <a:gridCol w="7808976"/>
              </a:tblGrid>
              <a:tr h="7843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javafx.scene.text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for fonts and rendering text nodes.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01200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javafx.scene.transform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set of classes that are used to perform rotating, scaling, shearing operations on objects.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660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javafx.scene.web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means for loading and displaying web content.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843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javafx.stage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the top level container classes for JavaFX content.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90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javafx.util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Provides utilities classes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5660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javafx.util.converter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This package is for standard string converters for JavaFX</a:t>
                      </a:r>
                    </a:p>
                  </a:txBody>
                  <a:tcPr marL="50600" marR="50600" marT="50600" marB="506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75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46304"/>
            <a:ext cx="9720072" cy="8869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SceneBuilder</a:t>
            </a:r>
            <a:r>
              <a:rPr lang="en-US" b="1" dirty="0"/>
              <a:t> to Create a</a:t>
            </a:r>
            <a:br>
              <a:rPr lang="en-US" b="1" dirty="0"/>
            </a:br>
            <a:r>
              <a:rPr lang="en-IN" b="1" dirty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33272"/>
            <a:ext cx="9720073" cy="527608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Understanding </a:t>
            </a:r>
            <a:r>
              <a:rPr lang="en-IN" dirty="0"/>
              <a:t>the </a:t>
            </a:r>
            <a:r>
              <a:rPr lang="en-IN" dirty="0" err="1"/>
              <a:t>FXMLLoader</a:t>
            </a:r>
            <a:r>
              <a:rPr lang="en-IN" dirty="0"/>
              <a:t> </a:t>
            </a:r>
            <a:r>
              <a:rPr lang="en-IN" dirty="0" smtClean="0"/>
              <a:t>Class</a:t>
            </a:r>
          </a:p>
          <a:p>
            <a:r>
              <a:rPr lang="en-IN" dirty="0" err="1"/>
              <a:t>FXMLLoader</a:t>
            </a:r>
            <a:r>
              <a:rPr lang="en-IN" dirty="0"/>
              <a:t>()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(URL location)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(URL location, </a:t>
            </a:r>
            <a:r>
              <a:rPr lang="en-IN" dirty="0" err="1"/>
              <a:t>ResourceBundle</a:t>
            </a:r>
            <a:r>
              <a:rPr lang="en-IN" dirty="0"/>
              <a:t> resources)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(URL location, </a:t>
            </a:r>
            <a:r>
              <a:rPr lang="en-IN" dirty="0" err="1"/>
              <a:t>ResourceBundle</a:t>
            </a:r>
            <a:r>
              <a:rPr lang="en-IN" dirty="0"/>
              <a:t> resources, </a:t>
            </a:r>
            <a:r>
              <a:rPr lang="en-IN" dirty="0" err="1"/>
              <a:t>BuilderFactory</a:t>
            </a:r>
            <a:endParaRPr lang="en-IN" dirty="0"/>
          </a:p>
          <a:p>
            <a:r>
              <a:rPr lang="en-IN" dirty="0" err="1"/>
              <a:t>builderFactory</a:t>
            </a:r>
            <a:r>
              <a:rPr lang="en-IN" dirty="0"/>
              <a:t>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(URL location, </a:t>
            </a:r>
            <a:r>
              <a:rPr lang="en-IN" dirty="0" err="1"/>
              <a:t>ResourceBundle</a:t>
            </a:r>
            <a:r>
              <a:rPr lang="en-IN" dirty="0"/>
              <a:t> resources, </a:t>
            </a:r>
            <a:r>
              <a:rPr lang="en-IN" dirty="0" err="1"/>
              <a:t>BuilderFactory</a:t>
            </a:r>
            <a:r>
              <a:rPr lang="en-IN" dirty="0"/>
              <a:t> </a:t>
            </a:r>
            <a:r>
              <a:rPr lang="en-IN" dirty="0" err="1"/>
              <a:t>BuilderFactory</a:t>
            </a:r>
            <a:endParaRPr lang="en-IN" dirty="0"/>
          </a:p>
          <a:p>
            <a:r>
              <a:rPr lang="en-IN" dirty="0" err="1"/>
              <a:t>builderFactory</a:t>
            </a:r>
            <a:r>
              <a:rPr lang="en-IN" dirty="0"/>
              <a:t>, </a:t>
            </a:r>
            <a:r>
              <a:rPr lang="en-IN" dirty="0" err="1"/>
              <a:t>Callback</a:t>
            </a:r>
            <a:r>
              <a:rPr lang="en-IN" dirty="0"/>
              <a:t>&lt;Class&lt;?&gt;, Object&gt; </a:t>
            </a:r>
            <a:r>
              <a:rPr lang="en-IN" dirty="0" err="1"/>
              <a:t>controllerFactory</a:t>
            </a:r>
            <a:r>
              <a:rPr lang="en-IN" dirty="0"/>
              <a:t>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(Charset charset)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(URL location, </a:t>
            </a:r>
            <a:r>
              <a:rPr lang="en-IN" dirty="0" err="1"/>
              <a:t>ResourceBundle</a:t>
            </a:r>
            <a:r>
              <a:rPr lang="en-IN" dirty="0"/>
              <a:t> resources, </a:t>
            </a:r>
            <a:r>
              <a:rPr lang="en-IN" dirty="0" err="1"/>
              <a:t>BuilderFactory</a:t>
            </a:r>
            <a:r>
              <a:rPr lang="en-IN" dirty="0"/>
              <a:t> </a:t>
            </a:r>
            <a:r>
              <a:rPr lang="en-IN" dirty="0" err="1"/>
              <a:t>BuilderFactory</a:t>
            </a:r>
            <a:endParaRPr lang="en-IN" dirty="0"/>
          </a:p>
          <a:p>
            <a:r>
              <a:rPr lang="en-IN" dirty="0" err="1"/>
              <a:t>builderFactory</a:t>
            </a:r>
            <a:r>
              <a:rPr lang="en-IN" dirty="0"/>
              <a:t>, </a:t>
            </a:r>
            <a:r>
              <a:rPr lang="en-IN" dirty="0" err="1"/>
              <a:t>Callback</a:t>
            </a:r>
            <a:r>
              <a:rPr lang="en-IN" dirty="0"/>
              <a:t>&lt;Class&lt;?&gt; </a:t>
            </a:r>
            <a:r>
              <a:rPr lang="en-IN" dirty="0" err="1"/>
              <a:t>controllerFactory</a:t>
            </a:r>
            <a:r>
              <a:rPr lang="en-IN" dirty="0"/>
              <a:t>, Object&gt;, Charset charset)</a:t>
            </a:r>
          </a:p>
          <a:p>
            <a:r>
              <a:rPr lang="en-IN" dirty="0"/>
              <a:t>• </a:t>
            </a:r>
            <a:r>
              <a:rPr lang="en-IN" dirty="0" err="1"/>
              <a:t>FXMLLoader</a:t>
            </a:r>
            <a:r>
              <a:rPr lang="en-IN" dirty="0"/>
              <a:t>(URL location, </a:t>
            </a:r>
            <a:r>
              <a:rPr lang="en-IN" dirty="0" err="1"/>
              <a:t>ResourceBundle</a:t>
            </a:r>
            <a:r>
              <a:rPr lang="en-IN" dirty="0"/>
              <a:t> resources, </a:t>
            </a:r>
            <a:r>
              <a:rPr lang="en-IN" dirty="0" err="1"/>
              <a:t>BuilderFactory</a:t>
            </a:r>
            <a:r>
              <a:rPr lang="en-IN" dirty="0"/>
              <a:t> </a:t>
            </a:r>
            <a:r>
              <a:rPr lang="en-IN" dirty="0" err="1"/>
              <a:t>BuilderFactory</a:t>
            </a:r>
            <a:endParaRPr lang="en-IN" dirty="0"/>
          </a:p>
          <a:p>
            <a:r>
              <a:rPr lang="en-IN" dirty="0" err="1"/>
              <a:t>builderFactory</a:t>
            </a:r>
            <a:r>
              <a:rPr lang="en-IN" dirty="0"/>
              <a:t>, </a:t>
            </a:r>
            <a:r>
              <a:rPr lang="en-IN" dirty="0" err="1"/>
              <a:t>Callback</a:t>
            </a:r>
            <a:r>
              <a:rPr lang="en-IN" dirty="0"/>
              <a:t>&lt;Class&lt;?&gt;, Object&gt; </a:t>
            </a:r>
            <a:r>
              <a:rPr lang="en-IN" dirty="0" err="1"/>
              <a:t>controllerFactory</a:t>
            </a:r>
            <a:r>
              <a:rPr lang="en-IN" dirty="0"/>
              <a:t>, Charset </a:t>
            </a:r>
            <a:r>
              <a:rPr lang="en-IN" dirty="0" err="1"/>
              <a:t>charset</a:t>
            </a:r>
            <a:r>
              <a:rPr lang="en-IN" dirty="0"/>
              <a:t>,</a:t>
            </a:r>
          </a:p>
          <a:p>
            <a:r>
              <a:rPr lang="en-IN" dirty="0" err="1"/>
              <a:t>LinkedList</a:t>
            </a:r>
            <a:r>
              <a:rPr lang="en-IN" dirty="0"/>
              <a:t>&lt;</a:t>
            </a:r>
            <a:r>
              <a:rPr lang="en-IN" dirty="0" err="1"/>
              <a:t>FXMLLoader</a:t>
            </a:r>
            <a:r>
              <a:rPr lang="en-IN" dirty="0"/>
              <a:t>&gt; loaders)</a:t>
            </a:r>
          </a:p>
        </p:txBody>
      </p:sp>
    </p:spTree>
    <p:extLst>
      <p:ext uri="{BB962C8B-B14F-4D97-AF65-F5344CB8AC3E}">
        <p14:creationId xmlns:p14="http://schemas.microsoft.com/office/powerpoint/2010/main" val="255121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FXMLLoader</a:t>
            </a:r>
            <a:r>
              <a:rPr lang="en-US" dirty="0"/>
              <a:t> class has the following getter and setter methods that alter the states of the </a:t>
            </a:r>
            <a:r>
              <a:rPr lang="en-US" dirty="0" err="1"/>
              <a:t>FXMLLoader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URL </a:t>
            </a:r>
            <a:r>
              <a:rPr lang="en-IN" dirty="0" err="1"/>
              <a:t>getLocation</a:t>
            </a:r>
            <a:r>
              <a:rPr lang="en-IN" dirty="0"/>
              <a:t>()</a:t>
            </a:r>
          </a:p>
          <a:p>
            <a:r>
              <a:rPr lang="en-IN" dirty="0"/>
              <a:t>• void </a:t>
            </a:r>
            <a:r>
              <a:rPr lang="en-IN" dirty="0" err="1"/>
              <a:t>setLocation</a:t>
            </a:r>
            <a:r>
              <a:rPr lang="en-IN" dirty="0"/>
              <a:t>(URL location)</a:t>
            </a:r>
          </a:p>
          <a:p>
            <a:r>
              <a:rPr lang="en-IN" dirty="0"/>
              <a:t>• </a:t>
            </a:r>
            <a:r>
              <a:rPr lang="en-IN" dirty="0" err="1"/>
              <a:t>ResourceBundle</a:t>
            </a:r>
            <a:r>
              <a:rPr lang="en-IN" dirty="0"/>
              <a:t> </a:t>
            </a:r>
            <a:r>
              <a:rPr lang="en-IN" dirty="0" err="1"/>
              <a:t>getResources</a:t>
            </a:r>
            <a:r>
              <a:rPr lang="en-IN" dirty="0"/>
              <a:t>()</a:t>
            </a:r>
          </a:p>
          <a:p>
            <a:r>
              <a:rPr lang="en-IN" dirty="0"/>
              <a:t>• void </a:t>
            </a:r>
            <a:r>
              <a:rPr lang="en-IN" dirty="0" err="1"/>
              <a:t>setResources</a:t>
            </a:r>
            <a:r>
              <a:rPr lang="en-IN" dirty="0"/>
              <a:t>(</a:t>
            </a:r>
            <a:r>
              <a:rPr lang="en-IN" dirty="0" err="1"/>
              <a:t>ResourceBundle</a:t>
            </a:r>
            <a:r>
              <a:rPr lang="en-IN" dirty="0"/>
              <a:t> resources)</a:t>
            </a:r>
          </a:p>
          <a:p>
            <a:r>
              <a:rPr lang="en-IN" dirty="0"/>
              <a:t>• </a:t>
            </a:r>
            <a:r>
              <a:rPr lang="en-IN" dirty="0" err="1"/>
              <a:t>ObservableMap</a:t>
            </a:r>
            <a:r>
              <a:rPr lang="en-IN" dirty="0"/>
              <a:t>&lt;String, Object&gt; </a:t>
            </a:r>
            <a:r>
              <a:rPr lang="en-IN" dirty="0" err="1"/>
              <a:t>getNamespace</a:t>
            </a:r>
            <a:r>
              <a:rPr lang="en-IN" dirty="0"/>
              <a:t>()</a:t>
            </a:r>
          </a:p>
          <a:p>
            <a:r>
              <a:rPr lang="en-IN" dirty="0"/>
              <a:t>• &lt;T&gt; T </a:t>
            </a:r>
            <a:r>
              <a:rPr lang="en-IN" dirty="0" err="1"/>
              <a:t>getRoot</a:t>
            </a:r>
            <a:r>
              <a:rPr lang="en-IN" dirty="0"/>
              <a:t>()</a:t>
            </a:r>
          </a:p>
          <a:p>
            <a:r>
              <a:rPr lang="en-IN" dirty="0"/>
              <a:t>• void </a:t>
            </a:r>
            <a:r>
              <a:rPr lang="en-IN" dirty="0" err="1"/>
              <a:t>setRoot</a:t>
            </a:r>
            <a:r>
              <a:rPr lang="en-IN" dirty="0"/>
              <a:t>(Object root)</a:t>
            </a:r>
          </a:p>
          <a:p>
            <a:r>
              <a:rPr lang="en-IN" dirty="0"/>
              <a:t>• &lt;T&gt; T </a:t>
            </a:r>
            <a:r>
              <a:rPr lang="en-IN" dirty="0" err="1"/>
              <a:t>getController</a:t>
            </a:r>
            <a:r>
              <a:rPr lang="en-IN" dirty="0"/>
              <a:t>()</a:t>
            </a:r>
          </a:p>
          <a:p>
            <a:r>
              <a:rPr lang="en-IN" dirty="0"/>
              <a:t>• void </a:t>
            </a:r>
            <a:r>
              <a:rPr lang="en-IN" dirty="0" err="1"/>
              <a:t>setController</a:t>
            </a:r>
            <a:r>
              <a:rPr lang="en-IN" dirty="0"/>
              <a:t>(Object controller)</a:t>
            </a:r>
          </a:p>
          <a:p>
            <a:r>
              <a:rPr lang="en-IN" dirty="0"/>
              <a:t>• </a:t>
            </a:r>
            <a:r>
              <a:rPr lang="en-IN" dirty="0" err="1"/>
              <a:t>BuilderFactory</a:t>
            </a:r>
            <a:r>
              <a:rPr lang="en-IN" dirty="0"/>
              <a:t> </a:t>
            </a:r>
            <a:r>
              <a:rPr lang="en-IN" dirty="0" err="1"/>
              <a:t>getBuilderFactory</a:t>
            </a:r>
            <a:r>
              <a:rPr lang="en-IN" dirty="0"/>
              <a:t>()</a:t>
            </a:r>
          </a:p>
          <a:p>
            <a:r>
              <a:rPr lang="en-IN" dirty="0"/>
              <a:t>• void </a:t>
            </a:r>
            <a:r>
              <a:rPr lang="en-IN" dirty="0" err="1"/>
              <a:t>setBuilderFactory</a:t>
            </a:r>
            <a:r>
              <a:rPr lang="en-IN" dirty="0"/>
              <a:t>(</a:t>
            </a:r>
            <a:r>
              <a:rPr lang="en-IN" dirty="0" err="1"/>
              <a:t>BuilderFactory</a:t>
            </a:r>
            <a:r>
              <a:rPr lang="en-IN" dirty="0"/>
              <a:t> </a:t>
            </a:r>
            <a:r>
              <a:rPr lang="en-IN" dirty="0" err="1"/>
              <a:t>builderFactory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39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FX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74520"/>
            <a:ext cx="10771632" cy="4581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JavaFX 2.0 was released at </a:t>
            </a:r>
            <a:r>
              <a:rPr lang="en-US" dirty="0" err="1"/>
              <a:t>JavaOne</a:t>
            </a:r>
            <a:r>
              <a:rPr lang="en-US" dirty="0"/>
              <a:t> 2011, and has enjoyed a greatly increased adoption rate due to the </a:t>
            </a:r>
            <a:r>
              <a:rPr lang="en-US" dirty="0" smtClean="0"/>
              <a:t>innovative </a:t>
            </a:r>
            <a:r>
              <a:rPr lang="en-IN" dirty="0" smtClean="0"/>
              <a:t>features </a:t>
            </a:r>
            <a:r>
              <a:rPr lang="en-IN" dirty="0"/>
              <a:t>articulated previously.</a:t>
            </a:r>
          </a:p>
          <a:p>
            <a:r>
              <a:rPr lang="en-US" dirty="0"/>
              <a:t>JavaFX 8 marks another important milestone. JavaFX is now an integral part of the Java Platform,</a:t>
            </a:r>
          </a:p>
          <a:p>
            <a:r>
              <a:rPr lang="en-IN" dirty="0"/>
              <a:t>Standard Edition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US" dirty="0"/>
              <a:t>• This is a clear indication that JavaFX is considered mature enough, and that it is the future of</a:t>
            </a:r>
          </a:p>
          <a:p>
            <a:r>
              <a:rPr lang="en-IN" dirty="0"/>
              <a:t>Java on the client.</a:t>
            </a:r>
          </a:p>
          <a:p>
            <a:r>
              <a:rPr lang="en-US" dirty="0"/>
              <a:t>• This greatly benefits developers, as they don’t have to download two SDKs and tool suites.</a:t>
            </a:r>
          </a:p>
          <a:p>
            <a:r>
              <a:rPr lang="en-US" dirty="0"/>
              <a:t>• The new technologies in Java 8, in particular the Lambda expressions, Stream API, and default</a:t>
            </a:r>
          </a:p>
          <a:p>
            <a:r>
              <a:rPr lang="en-US" dirty="0"/>
              <a:t>interface methods, are very usable in JavaFX.</a:t>
            </a:r>
          </a:p>
          <a:p>
            <a:r>
              <a:rPr lang="en-US" dirty="0"/>
              <a:t>• Many new features have been added, including native 3D support, a printing API, and some</a:t>
            </a:r>
          </a:p>
          <a:p>
            <a:r>
              <a:rPr lang="en-US" dirty="0"/>
              <a:t>new controls including a </a:t>
            </a:r>
            <a:r>
              <a:rPr lang="en-US" dirty="0" err="1"/>
              <a:t>datepicker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 Your JavaFX </a:t>
            </a:r>
            <a:r>
              <a:rPr lang="en-IN" dirty="0" smtClean="0"/>
              <a:t>Journey</a:t>
            </a:r>
            <a:br>
              <a:rPr lang="en-IN" dirty="0" smtClean="0"/>
            </a:br>
            <a:r>
              <a:rPr lang="en-IN" dirty="0"/>
              <a:t>Required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JavaFX is now part of Java, you don’t have to download a separate JavaFX SDK. </a:t>
            </a:r>
            <a:endParaRPr lang="en-US" dirty="0" smtClean="0"/>
          </a:p>
          <a:p>
            <a:r>
              <a:rPr lang="en-US" dirty="0" smtClean="0"/>
              <a:t>The whole JavaFX </a:t>
            </a:r>
            <a:r>
              <a:rPr lang="en-US" dirty="0"/>
              <a:t>API and implementation is part of the Java 8 SE SDK that can be downloaded </a:t>
            </a:r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h</a:t>
            </a:r>
            <a:r>
              <a:rPr lang="en-IN" dirty="0" smtClean="0">
                <a:hlinkClick r:id="rId2"/>
              </a:rPr>
              <a:t>ttp</a:t>
            </a:r>
            <a:r>
              <a:rPr lang="en-IN" dirty="0">
                <a:hlinkClick r:id="rId2"/>
              </a:rPr>
              <a:t>://www.oracle.com/technetwork/java/javase/downloads/index.html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SDK contains everything you need to develop, run, and package JavaFX applications. You can </a:t>
            </a:r>
            <a:r>
              <a:rPr lang="en-US" dirty="0" smtClean="0"/>
              <a:t>compile JavaFX </a:t>
            </a:r>
            <a:r>
              <a:rPr lang="en-US" dirty="0"/>
              <a:t>applications using command-line tools contained in the Java 8 SE SDK.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 Your JavaFX </a:t>
            </a:r>
            <a:r>
              <a:rPr lang="en-IN" dirty="0" smtClean="0"/>
              <a:t>Journey</a:t>
            </a:r>
            <a:br>
              <a:rPr lang="en-IN" dirty="0" smtClean="0"/>
            </a:br>
            <a:r>
              <a:rPr lang="en-IN" dirty="0"/>
              <a:t>Required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developers, however, prefer an integrated development environment (IDE) for increased productivity.</a:t>
            </a:r>
          </a:p>
          <a:p>
            <a:r>
              <a:rPr lang="en-US" dirty="0"/>
              <a:t>By definition, an IDE that supports Java 8 also supports JavaFX 8. Hence, you can use your favorite IDE and </a:t>
            </a:r>
            <a:r>
              <a:rPr lang="en-US" dirty="0" smtClean="0"/>
              <a:t>develop </a:t>
            </a:r>
            <a:r>
              <a:rPr lang="en-IN" dirty="0" smtClean="0"/>
              <a:t>JavaFX </a:t>
            </a:r>
            <a:r>
              <a:rPr lang="en-IN" dirty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862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JavaFX,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JavaFX is not a closed-source project, developed in a secret bunker.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the contrary, JavaFX is being developed in </a:t>
            </a:r>
            <a:r>
              <a:rPr lang="en-US" dirty="0" smtClean="0"/>
              <a:t>an open </a:t>
            </a:r>
            <a:r>
              <a:rPr lang="en-US" dirty="0"/>
              <a:t>spirit, with an open source code base, open mailing lists, and an open and active community sharing knowledge</a:t>
            </a:r>
            <a:r>
              <a:rPr lang="en-US" dirty="0" smtClean="0"/>
              <a:t>.</a:t>
            </a:r>
          </a:p>
          <a:p>
            <a:r>
              <a:rPr lang="en-US" dirty="0"/>
              <a:t>The source code is developed in the </a:t>
            </a:r>
            <a:r>
              <a:rPr lang="en-US" dirty="0" err="1"/>
              <a:t>OpenJFX</a:t>
            </a:r>
            <a:r>
              <a:rPr lang="en-US" dirty="0"/>
              <a:t> project, which is a subproject of the </a:t>
            </a:r>
            <a:r>
              <a:rPr lang="en-US" dirty="0" err="1"/>
              <a:t>OpenJDK</a:t>
            </a:r>
            <a:r>
              <a:rPr lang="en-US" dirty="0"/>
              <a:t> project in which </a:t>
            </a:r>
            <a:r>
              <a:rPr lang="en-US" dirty="0" smtClean="0"/>
              <a:t>Java SE </a:t>
            </a:r>
            <a:r>
              <a:rPr lang="en-US" dirty="0"/>
              <a:t>is being developed.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://openjdk.java.net/projects/openjfx</a:t>
            </a:r>
            <a:r>
              <a:rPr lang="en-US" dirty="0" smtClean="0"/>
              <a:t>.</a:t>
            </a:r>
          </a:p>
          <a:p>
            <a:r>
              <a:rPr lang="en-US" dirty="0"/>
              <a:t>The developer community is very active, both in </a:t>
            </a:r>
            <a:r>
              <a:rPr lang="en-US" dirty="0" err="1"/>
              <a:t>OpenJFX</a:t>
            </a:r>
            <a:r>
              <a:rPr lang="en-US" dirty="0"/>
              <a:t> as well as in application-specific areas. </a:t>
            </a:r>
          </a:p>
          <a:p>
            <a:r>
              <a:rPr lang="en-US" dirty="0" smtClean="0"/>
              <a:t>The starting point </a:t>
            </a:r>
            <a:r>
              <a:rPr lang="en-US" dirty="0"/>
              <a:t>for developers is the JavaFX Community at http</a:t>
            </a:r>
            <a:r>
              <a:rPr lang="en-US" dirty="0" smtClean="0"/>
              <a:t>://www.java.net/community/javafx </a:t>
            </a:r>
          </a:p>
          <a:p>
            <a:r>
              <a:rPr lang="en-US" dirty="0" smtClean="0"/>
              <a:t>This </a:t>
            </a:r>
            <a:r>
              <a:rPr lang="en-US" dirty="0"/>
              <a:t>is a community site created </a:t>
            </a:r>
            <a:r>
              <a:rPr lang="en-US" dirty="0" smtClean="0"/>
              <a:t>by Oracle</a:t>
            </a:r>
            <a:r>
              <a:rPr lang="en-US" dirty="0"/>
              <a:t>, but with input from many JavaFX developers.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96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JavaFX,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important characteristics of the JavaFX Community are its own creativity and the desire to share. </a:t>
            </a:r>
            <a:endParaRPr lang="en-US" dirty="0" smtClean="0"/>
          </a:p>
          <a:p>
            <a:r>
              <a:rPr lang="en-US" dirty="0" smtClean="0"/>
              <a:t>There are a </a:t>
            </a:r>
            <a:r>
              <a:rPr lang="en-US" dirty="0"/>
              <a:t>number of open-source efforts bringing added value to the JavaFX Platform.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good cooperation </a:t>
            </a:r>
            <a:r>
              <a:rPr lang="en-US" dirty="0" smtClean="0"/>
              <a:t>between the </a:t>
            </a:r>
            <a:r>
              <a:rPr lang="en-US" dirty="0"/>
              <a:t>JavaFX Platform engineers and the external JavaFX developers, these open-source projects fit very well with </a:t>
            </a:r>
            <a:r>
              <a:rPr lang="en-US" dirty="0" smtClean="0"/>
              <a:t>the </a:t>
            </a:r>
            <a:r>
              <a:rPr lang="en-IN" dirty="0" smtClean="0"/>
              <a:t>official </a:t>
            </a:r>
            <a:r>
              <a:rPr lang="en-IN" dirty="0"/>
              <a:t>JavaFX Platform.</a:t>
            </a:r>
          </a:p>
        </p:txBody>
      </p:sp>
    </p:spTree>
    <p:extLst>
      <p:ext uri="{BB962C8B-B14F-4D97-AF65-F5344CB8AC3E}">
        <p14:creationId xmlns:p14="http://schemas.microsoft.com/office/powerpoint/2010/main" val="59370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JavaFX,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most interesting efforts are listed here:</a:t>
            </a:r>
          </a:p>
          <a:p>
            <a:r>
              <a:rPr lang="en-US" dirty="0" err="1"/>
              <a:t>RoboVM</a:t>
            </a:r>
            <a:r>
              <a:rPr lang="en-US" dirty="0"/>
              <a:t> allows you to create </a:t>
            </a:r>
            <a:r>
              <a:rPr lang="en-US" dirty="0" smtClean="0"/>
              <a:t>iOS </a:t>
            </a:r>
            <a:r>
              <a:rPr lang="en-US" dirty="0"/>
              <a:t>applications using Java and JavaFX.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consequence, </a:t>
            </a:r>
            <a:r>
              <a:rPr lang="en-US" dirty="0" smtClean="0"/>
              <a:t>your JavaFX </a:t>
            </a:r>
            <a:r>
              <a:rPr lang="en-US" dirty="0"/>
              <a:t>application can be used to create an app for the iPhone or the iPad.</a:t>
            </a:r>
          </a:p>
          <a:p>
            <a:r>
              <a:rPr lang="en-US" dirty="0"/>
              <a:t>• The JavaFX-Android project maintains a JavaFX SDK for Android development. </a:t>
            </a:r>
            <a:endParaRPr lang="en-US" dirty="0" smtClean="0"/>
          </a:p>
          <a:p>
            <a:r>
              <a:rPr lang="en-US" dirty="0" smtClean="0"/>
              <a:t>As a consequence</a:t>
            </a:r>
            <a:r>
              <a:rPr lang="en-US" dirty="0"/>
              <a:t>, your JavaFX application can be used to create an app for Android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1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3658</Words>
  <Application>Microsoft Office PowerPoint</Application>
  <PresentationFormat>Widescreen</PresentationFormat>
  <Paragraphs>269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times new roman</vt:lpstr>
      <vt:lpstr>Tw Cen MT</vt:lpstr>
      <vt:lpstr>Tw Cen MT Condensed</vt:lpstr>
      <vt:lpstr>verdana</vt:lpstr>
      <vt:lpstr>Wingdings 3</vt:lpstr>
      <vt:lpstr>Integral</vt:lpstr>
      <vt:lpstr>JavaFX</vt:lpstr>
      <vt:lpstr>Java FX history</vt:lpstr>
      <vt:lpstr>Java FX history</vt:lpstr>
      <vt:lpstr>Java FX history</vt:lpstr>
      <vt:lpstr>Prepare Your JavaFX Journey Required Tools</vt:lpstr>
      <vt:lpstr>Prepare Your JavaFX Journey Required Tools</vt:lpstr>
      <vt:lpstr>JavaFX, the Community</vt:lpstr>
      <vt:lpstr>JavaFX, the Community</vt:lpstr>
      <vt:lpstr>JavaFX, the Community</vt:lpstr>
      <vt:lpstr>JavaFX, the Community</vt:lpstr>
      <vt:lpstr>architecture</vt:lpstr>
      <vt:lpstr>Surveying JavaFX Features</vt:lpstr>
      <vt:lpstr>Surveying JavaFX Features</vt:lpstr>
      <vt:lpstr>Surveying JavaFX Features</vt:lpstr>
      <vt:lpstr>Surveying JavaFX Features</vt:lpstr>
      <vt:lpstr>Surveying JavaFX Features</vt:lpstr>
      <vt:lpstr>Surveying JavaFX Features</vt:lpstr>
      <vt:lpstr>Surveying JavaFX Features</vt:lpstr>
      <vt:lpstr>Surveying JavaFX Features</vt:lpstr>
      <vt:lpstr>Creating a User Interface in JavaFX</vt:lpstr>
      <vt:lpstr>Creating a User Interface in JavaFX</vt:lpstr>
      <vt:lpstr>Introduction to Node-Centric UIs</vt:lpstr>
      <vt:lpstr>Introduction to Node-Centric UIs</vt:lpstr>
      <vt:lpstr>Introduction to Node-Centric UIs</vt:lpstr>
      <vt:lpstr>Setting the Stage</vt:lpstr>
      <vt:lpstr>Using the Stage Class: The StageCoach Example</vt:lpstr>
      <vt:lpstr>The JavaFX Application</vt:lpstr>
      <vt:lpstr>A Stage and a Scene</vt:lpstr>
      <vt:lpstr>A Stage and a Scene</vt:lpstr>
      <vt:lpstr>A Stage and a Scene</vt:lpstr>
      <vt:lpstr>A Stage and a Scene</vt:lpstr>
      <vt:lpstr>Vpo(Vertical position)</vt:lpstr>
      <vt:lpstr>Working with Graphical Nodes as a Group</vt:lpstr>
      <vt:lpstr>JavaFX public API </vt:lpstr>
      <vt:lpstr>JavaFX public API </vt:lpstr>
      <vt:lpstr>JavaFX public API </vt:lpstr>
      <vt:lpstr>Using SceneBuilder to Create a User Interface</vt:lpstr>
      <vt:lpstr>FXMLLoader class has the following getter and setter methods that alter the states of the FXMLLoader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Parameswari Bala</dc:creator>
  <cp:lastModifiedBy>Parameswari Bala</cp:lastModifiedBy>
  <cp:revision>121</cp:revision>
  <dcterms:created xsi:type="dcterms:W3CDTF">2018-05-26T16:11:41Z</dcterms:created>
  <dcterms:modified xsi:type="dcterms:W3CDTF">2018-05-28T01:29:58Z</dcterms:modified>
</cp:coreProperties>
</file>