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96" r:id="rId8"/>
    <p:sldId id="262" r:id="rId9"/>
    <p:sldId id="263" r:id="rId10"/>
    <p:sldId id="264" r:id="rId11"/>
    <p:sldId id="265" r:id="rId12"/>
    <p:sldId id="266" r:id="rId13"/>
    <p:sldId id="267" r:id="rId14"/>
    <p:sldId id="268" r:id="rId15"/>
    <p:sldId id="269" r:id="rId16"/>
    <p:sldId id="292" r:id="rId17"/>
    <p:sldId id="293" r:id="rId18"/>
    <p:sldId id="270" r:id="rId19"/>
    <p:sldId id="271" r:id="rId20"/>
    <p:sldId id="272" r:id="rId21"/>
    <p:sldId id="273" r:id="rId22"/>
    <p:sldId id="274" r:id="rId23"/>
    <p:sldId id="294" r:id="rId24"/>
    <p:sldId id="275" r:id="rId25"/>
    <p:sldId id="276" r:id="rId26"/>
    <p:sldId id="277" r:id="rId27"/>
    <p:sldId id="295" r:id="rId28"/>
    <p:sldId id="278" r:id="rId29"/>
    <p:sldId id="279" r:id="rId30"/>
    <p:sldId id="280" r:id="rId31"/>
    <p:sldId id="281" r:id="rId32"/>
    <p:sldId id="282" r:id="rId33"/>
    <p:sldId id="283" r:id="rId34"/>
    <p:sldId id="284" r:id="rId35"/>
    <p:sldId id="285" r:id="rId36"/>
    <p:sldId id="290" r:id="rId37"/>
    <p:sldId id="286" r:id="rId38"/>
    <p:sldId id="287" r:id="rId39"/>
    <p:sldId id="288" r:id="rId40"/>
    <p:sldId id="289" r:id="rId41"/>
    <p:sldId id="291" r:id="rId42"/>
    <p:sldId id="297" r:id="rId43"/>
    <p:sldId id="298" r:id="rId44"/>
    <p:sldId id="299" r:id="rId45"/>
    <p:sldId id="300" r:id="rId46"/>
    <p:sldId id="301" r:id="rId47"/>
    <p:sldId id="302" r:id="rId48"/>
    <p:sldId id="303" r:id="rId49"/>
    <p:sldId id="307" r:id="rId50"/>
    <p:sldId id="304" r:id="rId51"/>
    <p:sldId id="308" r:id="rId52"/>
    <p:sldId id="309" r:id="rId53"/>
    <p:sldId id="305" r:id="rId54"/>
    <p:sldId id="306"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69" r:id="rId81"/>
    <p:sldId id="359" r:id="rId82"/>
    <p:sldId id="360" r:id="rId83"/>
    <p:sldId id="361" r:id="rId84"/>
    <p:sldId id="362" r:id="rId85"/>
    <p:sldId id="363" r:id="rId86"/>
    <p:sldId id="364" r:id="rId87"/>
    <p:sldId id="365" r:id="rId88"/>
    <p:sldId id="366" r:id="rId89"/>
    <p:sldId id="367" r:id="rId90"/>
    <p:sldId id="368" r:id="rId91"/>
    <p:sldId id="370" r:id="rId92"/>
    <p:sldId id="371" r:id="rId93"/>
    <p:sldId id="373" r:id="rId94"/>
    <p:sldId id="372" r:id="rId95"/>
    <p:sldId id="338" r:id="rId96"/>
    <p:sldId id="339" r:id="rId97"/>
    <p:sldId id="340" r:id="rId98"/>
    <p:sldId id="341" r:id="rId99"/>
    <p:sldId id="335" r:id="rId100"/>
    <p:sldId id="337" r:id="rId101"/>
    <p:sldId id="336" r:id="rId102"/>
    <p:sldId id="358" r:id="rId103"/>
    <p:sldId id="352" r:id="rId104"/>
    <p:sldId id="353" r:id="rId105"/>
    <p:sldId id="354" r:id="rId106"/>
    <p:sldId id="355" r:id="rId107"/>
    <p:sldId id="356" r:id="rId108"/>
    <p:sldId id="357" r:id="rId109"/>
    <p:sldId id="374" r:id="rId110"/>
    <p:sldId id="345" r:id="rId111"/>
    <p:sldId id="347" r:id="rId112"/>
    <p:sldId id="348" r:id="rId113"/>
    <p:sldId id="349" r:id="rId114"/>
    <p:sldId id="350" r:id="rId115"/>
    <p:sldId id="351" r:id="rId116"/>
    <p:sldId id="346" r:id="rId117"/>
    <p:sldId id="375" r:id="rId118"/>
    <p:sldId id="376" r:id="rId119"/>
    <p:sldId id="377" r:id="rId120"/>
    <p:sldId id="378" r:id="rId121"/>
    <p:sldId id="379" r:id="rId122"/>
    <p:sldId id="380" r:id="rId123"/>
    <p:sldId id="381" r:id="rId124"/>
    <p:sldId id="382" r:id="rId125"/>
    <p:sldId id="383" r:id="rId126"/>
    <p:sldId id="384" r:id="rId127"/>
    <p:sldId id="385" r:id="rId128"/>
    <p:sldId id="386" r:id="rId129"/>
    <p:sldId id="387" r:id="rId130"/>
    <p:sldId id="388" r:id="rId131"/>
    <p:sldId id="389" r:id="rId132"/>
    <p:sldId id="390" r:id="rId133"/>
    <p:sldId id="391" r:id="rId134"/>
    <p:sldId id="392" r:id="rId135"/>
    <p:sldId id="393" r:id="rId136"/>
    <p:sldId id="394" r:id="rId137"/>
    <p:sldId id="395" r:id="rId138"/>
    <p:sldId id="396" r:id="rId139"/>
    <p:sldId id="397" r:id="rId140"/>
    <p:sldId id="398" r:id="rId141"/>
    <p:sldId id="399" r:id="rId142"/>
    <p:sldId id="400" r:id="rId1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C6FEC23D-D727-4368-B647-A05283858A88}" type="datetimeFigureOut">
              <a:rPr lang="en-IN" smtClean="0"/>
              <a:t>23-04-2018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78DF28-FE93-4CF5-9920-3BEA3E14E4B0}"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2333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FEC23D-D727-4368-B647-A05283858A88}" type="datetimeFigureOut">
              <a:rPr lang="en-IN" smtClean="0"/>
              <a:t>23-04-2018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78DF28-FE93-4CF5-9920-3BEA3E14E4B0}" type="slidenum">
              <a:rPr lang="en-IN" smtClean="0"/>
              <a:t>‹#›</a:t>
            </a:fld>
            <a:endParaRPr lang="en-IN"/>
          </a:p>
        </p:txBody>
      </p:sp>
    </p:spTree>
    <p:extLst>
      <p:ext uri="{BB962C8B-B14F-4D97-AF65-F5344CB8AC3E}">
        <p14:creationId xmlns:p14="http://schemas.microsoft.com/office/powerpoint/2010/main" val="4226614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FEC23D-D727-4368-B647-A05283858A88}" type="datetimeFigureOut">
              <a:rPr lang="en-IN" smtClean="0"/>
              <a:t>23-04-2018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78DF28-FE93-4CF5-9920-3BEA3E14E4B0}"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71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FEC23D-D727-4368-B647-A05283858A88}" type="datetimeFigureOut">
              <a:rPr lang="en-IN" smtClean="0"/>
              <a:t>23-04-2018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78DF28-FE93-4CF5-9920-3BEA3E14E4B0}" type="slidenum">
              <a:rPr lang="en-IN" smtClean="0"/>
              <a:t>‹#›</a:t>
            </a:fld>
            <a:endParaRPr lang="en-IN"/>
          </a:p>
        </p:txBody>
      </p:sp>
    </p:spTree>
    <p:extLst>
      <p:ext uri="{BB962C8B-B14F-4D97-AF65-F5344CB8AC3E}">
        <p14:creationId xmlns:p14="http://schemas.microsoft.com/office/powerpoint/2010/main" val="1359489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FEC23D-D727-4368-B647-A05283858A88}" type="datetimeFigureOut">
              <a:rPr lang="en-IN" smtClean="0"/>
              <a:t>23-04-2018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78DF28-FE93-4CF5-9920-3BEA3E14E4B0}"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1791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6FEC23D-D727-4368-B647-A05283858A88}" type="datetimeFigureOut">
              <a:rPr lang="en-IN" smtClean="0"/>
              <a:t>23-04-2018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78DF28-FE93-4CF5-9920-3BEA3E14E4B0}" type="slidenum">
              <a:rPr lang="en-IN" smtClean="0"/>
              <a:t>‹#›</a:t>
            </a:fld>
            <a:endParaRPr lang="en-IN"/>
          </a:p>
        </p:txBody>
      </p:sp>
    </p:spTree>
    <p:extLst>
      <p:ext uri="{BB962C8B-B14F-4D97-AF65-F5344CB8AC3E}">
        <p14:creationId xmlns:p14="http://schemas.microsoft.com/office/powerpoint/2010/main" val="1214614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6FEC23D-D727-4368-B647-A05283858A88}" type="datetimeFigureOut">
              <a:rPr lang="en-IN" smtClean="0"/>
              <a:t>23-04-2018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378DF28-FE93-4CF5-9920-3BEA3E14E4B0}" type="slidenum">
              <a:rPr lang="en-IN" smtClean="0"/>
              <a:t>‹#›</a:t>
            </a:fld>
            <a:endParaRPr lang="en-IN"/>
          </a:p>
        </p:txBody>
      </p:sp>
    </p:spTree>
    <p:extLst>
      <p:ext uri="{BB962C8B-B14F-4D97-AF65-F5344CB8AC3E}">
        <p14:creationId xmlns:p14="http://schemas.microsoft.com/office/powerpoint/2010/main" val="2565660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6FEC23D-D727-4368-B647-A05283858A88}" type="datetimeFigureOut">
              <a:rPr lang="en-IN" smtClean="0"/>
              <a:t>23-04-2018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378DF28-FE93-4CF5-9920-3BEA3E14E4B0}" type="slidenum">
              <a:rPr lang="en-IN" smtClean="0"/>
              <a:t>‹#›</a:t>
            </a:fld>
            <a:endParaRPr lang="en-IN"/>
          </a:p>
        </p:txBody>
      </p:sp>
    </p:spTree>
    <p:extLst>
      <p:ext uri="{BB962C8B-B14F-4D97-AF65-F5344CB8AC3E}">
        <p14:creationId xmlns:p14="http://schemas.microsoft.com/office/powerpoint/2010/main" val="2288067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FEC23D-D727-4368-B647-A05283858A88}" type="datetimeFigureOut">
              <a:rPr lang="en-IN" smtClean="0"/>
              <a:t>23-04-2018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378DF28-FE93-4CF5-9920-3BEA3E14E4B0}" type="slidenum">
              <a:rPr lang="en-IN" smtClean="0"/>
              <a:t>‹#›</a:t>
            </a:fld>
            <a:endParaRPr lang="en-IN"/>
          </a:p>
        </p:txBody>
      </p:sp>
    </p:spTree>
    <p:extLst>
      <p:ext uri="{BB962C8B-B14F-4D97-AF65-F5344CB8AC3E}">
        <p14:creationId xmlns:p14="http://schemas.microsoft.com/office/powerpoint/2010/main" val="1767596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FEC23D-D727-4368-B647-A05283858A88}" type="datetimeFigureOut">
              <a:rPr lang="en-IN" smtClean="0"/>
              <a:t>23-04-2018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78DF28-FE93-4CF5-9920-3BEA3E14E4B0}" type="slidenum">
              <a:rPr lang="en-IN" smtClean="0"/>
              <a:t>‹#›</a:t>
            </a:fld>
            <a:endParaRPr lang="en-IN"/>
          </a:p>
        </p:txBody>
      </p:sp>
    </p:spTree>
    <p:extLst>
      <p:ext uri="{BB962C8B-B14F-4D97-AF65-F5344CB8AC3E}">
        <p14:creationId xmlns:p14="http://schemas.microsoft.com/office/powerpoint/2010/main" val="4167519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FEC23D-D727-4368-B647-A05283858A88}" type="datetimeFigureOut">
              <a:rPr lang="en-IN" smtClean="0"/>
              <a:t>23-04-2018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78DF28-FE93-4CF5-9920-3BEA3E14E4B0}"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1782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6FEC23D-D727-4368-B647-A05283858A88}" type="datetimeFigureOut">
              <a:rPr lang="en-IN" smtClean="0"/>
              <a:t>23-04-2018</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378DF28-FE93-4CF5-9920-3BEA3E14E4B0}"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84071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hyperlink" Target="https://msdn.microsoft.com/en-us/library/system.componentmodel.inotifypropertychanged(v=vs.110).aspx" TargetMode="Externa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8" Type="http://schemas.openxmlformats.org/officeDocument/2006/relationships/hyperlink" Target="https://docs.microsoft.com/en-us/dotnet/api/system.double" TargetMode="External"/><Relationship Id="rId13" Type="http://schemas.openxmlformats.org/officeDocument/2006/relationships/hyperlink" Target="https://docs.microsoft.com/en-us/dotnet/api/system.windows.controls.dockpanel" TargetMode="External"/><Relationship Id="rId18" Type="http://schemas.openxmlformats.org/officeDocument/2006/relationships/hyperlink" Target="https://docs.microsoft.com/en-us/dotnet/api/system.windows.media.animation.pointanimationusingkeyframes" TargetMode="External"/><Relationship Id="rId26" Type="http://schemas.openxmlformats.org/officeDocument/2006/relationships/hyperlink" Target="https://docs.microsoft.com/en-us/dotnet/api/system.windows.controls.contentcontrol.content" TargetMode="External"/><Relationship Id="rId3" Type="http://schemas.openxmlformats.org/officeDocument/2006/relationships/hyperlink" Target="https://docs.microsoft.com/en-us/dotnet/api/system.windows.media.animation.coloranimation" TargetMode="External"/><Relationship Id="rId21" Type="http://schemas.openxmlformats.org/officeDocument/2006/relationships/hyperlink" Target="https://docs.microsoft.com/en-us/dotnet/api/system.windows.media.ellipsegeometry" TargetMode="External"/><Relationship Id="rId7" Type="http://schemas.openxmlformats.org/officeDocument/2006/relationships/hyperlink" Target="https://docs.microsoft.com/en-us/dotnet/api/system.windows.media.gradientstop" TargetMode="External"/><Relationship Id="rId12" Type="http://schemas.openxmlformats.org/officeDocument/2006/relationships/hyperlink" Target="https://docs.microsoft.com/en-us/dotnet/api/system.windows.frameworkelement.width" TargetMode="External"/><Relationship Id="rId17" Type="http://schemas.openxmlformats.org/officeDocument/2006/relationships/hyperlink" Target="https://docs.microsoft.com/en-us/dotnet/api/system.windows.media.animation.pointanimation" TargetMode="External"/><Relationship Id="rId25" Type="http://schemas.openxmlformats.org/officeDocument/2006/relationships/hyperlink" Target="https://docs.microsoft.com/en-us/dotnet/api/system.windows.controls.textblock" TargetMode="External"/><Relationship Id="rId2" Type="http://schemas.openxmlformats.org/officeDocument/2006/relationships/hyperlink" Target="https://docs.microsoft.com/en-us/dotnet/api/system.windows.media.color" TargetMode="External"/><Relationship Id="rId16" Type="http://schemas.openxmlformats.org/officeDocument/2006/relationships/hyperlink" Target="https://docs.microsoft.com/en-us/dotnet/api/system.windows.point" TargetMode="External"/><Relationship Id="rId20" Type="http://schemas.openxmlformats.org/officeDocument/2006/relationships/hyperlink" Target="https://docs.microsoft.com/en-us/dotnet/api/system.windows.media.ellipsegeometry.center" TargetMode="External"/><Relationship Id="rId1" Type="http://schemas.openxmlformats.org/officeDocument/2006/relationships/slideLayout" Target="../slideLayouts/slideLayout2.xml"/><Relationship Id="rId6" Type="http://schemas.openxmlformats.org/officeDocument/2006/relationships/hyperlink" Target="https://docs.microsoft.com/en-us/dotnet/api/system.windows.media.solidcolorbrush" TargetMode="External"/><Relationship Id="rId11" Type="http://schemas.openxmlformats.org/officeDocument/2006/relationships/hyperlink" Target="https://docs.microsoft.com/en-us/dotnet/api/system.windows.media.animation.doubleanimationusingpath" TargetMode="External"/><Relationship Id="rId24" Type="http://schemas.openxmlformats.org/officeDocument/2006/relationships/hyperlink" Target="https://docs.microsoft.com/en-us/dotnet/api/system.windows.controls.textblock.text" TargetMode="External"/><Relationship Id="rId5" Type="http://schemas.openxmlformats.org/officeDocument/2006/relationships/hyperlink" Target="https://docs.microsoft.com/en-us/dotnet/api/system.windows.media.solidcolorbrush.color" TargetMode="External"/><Relationship Id="rId15" Type="http://schemas.openxmlformats.org/officeDocument/2006/relationships/hyperlink" Target="https://docs.microsoft.com/en-us/dotnet/api/system.windows.controls.button" TargetMode="External"/><Relationship Id="rId23" Type="http://schemas.openxmlformats.org/officeDocument/2006/relationships/hyperlink" Target="https://docs.microsoft.com/en-us/dotnet/api/system.windows.media.animation.stringanimationusingkeyframes" TargetMode="External"/><Relationship Id="rId10" Type="http://schemas.openxmlformats.org/officeDocument/2006/relationships/hyperlink" Target="https://docs.microsoft.com/en-us/dotnet/api/system.windows.media.animation.doubleanimationusingkeyframes" TargetMode="External"/><Relationship Id="rId19" Type="http://schemas.openxmlformats.org/officeDocument/2006/relationships/hyperlink" Target="https://docs.microsoft.com/en-us/dotnet/api/system.windows.media.animation.pointanimationusingpath" TargetMode="External"/><Relationship Id="rId4" Type="http://schemas.openxmlformats.org/officeDocument/2006/relationships/hyperlink" Target="https://docs.microsoft.com/en-us/dotnet/api/system.windows.media.animation.coloranimationusingkeyframes" TargetMode="External"/><Relationship Id="rId9" Type="http://schemas.openxmlformats.org/officeDocument/2006/relationships/hyperlink" Target="https://docs.microsoft.com/en-us/dotnet/api/system.windows.media.animation.doubleanimation" TargetMode="External"/><Relationship Id="rId14" Type="http://schemas.openxmlformats.org/officeDocument/2006/relationships/hyperlink" Target="https://docs.microsoft.com/en-us/dotnet/api/system.windows.frameworkelement.height" TargetMode="External"/><Relationship Id="rId22" Type="http://schemas.openxmlformats.org/officeDocument/2006/relationships/hyperlink" Target="https://docs.microsoft.com/en-us/dotnet/api/system.string" TargetMode="Externa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blogs.msdn.com/b/tims/archive/2006/12/20/building-a-perfect-wpf-developer-workstation.aspx"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WPF and MVVM</a:t>
            </a:r>
            <a:endParaRPr lang="en-IN" dirty="0"/>
          </a:p>
        </p:txBody>
      </p:sp>
      <p:sp>
        <p:nvSpPr>
          <p:cNvPr id="3" name="Subtitle 2"/>
          <p:cNvSpPr>
            <a:spLocks noGrp="1"/>
          </p:cNvSpPr>
          <p:nvPr>
            <p:ph type="subTitle" idx="1"/>
          </p:nvPr>
        </p:nvSpPr>
        <p:spPr/>
        <p:txBody>
          <a:bodyPr/>
          <a:lstStyle/>
          <a:p>
            <a:r>
              <a:rPr lang="en-IN" dirty="0" err="1" smtClean="0"/>
              <a:t>Parameswari.E</a:t>
            </a:r>
            <a:endParaRPr lang="en-IN" dirty="0"/>
          </a:p>
        </p:txBody>
      </p:sp>
    </p:spTree>
    <p:extLst>
      <p:ext uri="{BB962C8B-B14F-4D97-AF65-F5344CB8AC3E}">
        <p14:creationId xmlns:p14="http://schemas.microsoft.com/office/powerpoint/2010/main" val="2192073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Resolution </a:t>
            </a:r>
            <a:r>
              <a:rPr lang="en-IN" dirty="0" err="1" smtClean="0"/>
              <a:t>independece</a:t>
            </a:r>
            <a:endParaRPr lang="en-IN" dirty="0"/>
          </a:p>
        </p:txBody>
      </p:sp>
      <p:sp>
        <p:nvSpPr>
          <p:cNvPr id="3" name="Content Placeholder 2"/>
          <p:cNvSpPr>
            <a:spLocks noGrp="1"/>
          </p:cNvSpPr>
          <p:nvPr>
            <p:ph idx="1"/>
          </p:nvPr>
        </p:nvSpPr>
        <p:spPr/>
        <p:txBody>
          <a:bodyPr>
            <a:normAutofit/>
          </a:bodyPr>
          <a:lstStyle/>
          <a:p>
            <a:r>
              <a:rPr lang="en-US" dirty="0"/>
              <a:t>Traditional Windows applications are bound by certain assumptions about resolution. </a:t>
            </a:r>
            <a:endParaRPr lang="en-US" dirty="0" smtClean="0"/>
          </a:p>
          <a:p>
            <a:r>
              <a:rPr lang="en-US" dirty="0" smtClean="0"/>
              <a:t>Developers usually </a:t>
            </a:r>
            <a:r>
              <a:rPr lang="en-US" dirty="0"/>
              <a:t>assume a standard monitor resolution (such as 1024 by 768 pixels), design their windows </a:t>
            </a:r>
            <a:r>
              <a:rPr lang="en-US" dirty="0" smtClean="0"/>
              <a:t>with that </a:t>
            </a:r>
            <a:r>
              <a:rPr lang="en-US" dirty="0"/>
              <a:t>in mind, and try to ensure reasonable resizing behavior for smaller and larger dimensions.</a:t>
            </a:r>
          </a:p>
          <a:p>
            <a:r>
              <a:rPr lang="en-US" dirty="0"/>
              <a:t>The problem is that the user interface in traditional Windows applications isn’t scalable. </a:t>
            </a:r>
            <a:endParaRPr lang="en-US" dirty="0" smtClean="0"/>
          </a:p>
          <a:p>
            <a:r>
              <a:rPr lang="en-US" dirty="0" smtClean="0"/>
              <a:t>As </a:t>
            </a:r>
            <a:r>
              <a:rPr lang="en-US" dirty="0"/>
              <a:t>a result</a:t>
            </a:r>
            <a:r>
              <a:rPr lang="en-US" dirty="0" smtClean="0"/>
              <a:t>, if </a:t>
            </a:r>
            <a:r>
              <a:rPr lang="en-US" dirty="0"/>
              <a:t>you use a high monitor resolution that crams pixels in more densely, your application </a:t>
            </a:r>
            <a:r>
              <a:rPr lang="en-US" dirty="0" smtClean="0"/>
              <a:t>windows become </a:t>
            </a:r>
            <a:r>
              <a:rPr lang="en-US" dirty="0"/>
              <a:t>smaller and more difficult to read. </a:t>
            </a:r>
            <a:endParaRPr lang="en-US" dirty="0" smtClean="0"/>
          </a:p>
          <a:p>
            <a:r>
              <a:rPr lang="en-US" dirty="0" smtClean="0"/>
              <a:t>This </a:t>
            </a:r>
            <a:r>
              <a:rPr lang="en-US" dirty="0"/>
              <a:t>is particularly a problem with newer monitors that </a:t>
            </a:r>
            <a:r>
              <a:rPr lang="en-US" dirty="0" smtClean="0"/>
              <a:t>have high </a:t>
            </a:r>
            <a:r>
              <a:rPr lang="en-US" dirty="0"/>
              <a:t>pixel densities and run at correspondingly high resolutions.</a:t>
            </a:r>
            <a:endParaRPr lang="en-IN" dirty="0"/>
          </a:p>
        </p:txBody>
      </p:sp>
    </p:spTree>
    <p:extLst>
      <p:ext uri="{BB962C8B-B14F-4D97-AF65-F5344CB8AC3E}">
        <p14:creationId xmlns:p14="http://schemas.microsoft.com/office/powerpoint/2010/main" val="104072342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Date converters</a:t>
            </a:r>
            <a:endParaRPr lang="en-IN" dirty="0"/>
          </a:p>
        </p:txBody>
      </p:sp>
      <p:sp>
        <p:nvSpPr>
          <p:cNvPr id="3" name="Content Placeholder 2"/>
          <p:cNvSpPr>
            <a:spLocks noGrp="1"/>
          </p:cNvSpPr>
          <p:nvPr>
            <p:ph idx="1"/>
          </p:nvPr>
        </p:nvSpPr>
        <p:spPr/>
        <p:txBody>
          <a:bodyPr/>
          <a:lstStyle/>
          <a:p>
            <a:r>
              <a:rPr lang="en-IN" dirty="0" smtClean="0"/>
              <a:t>&lt;</a:t>
            </a:r>
            <a:r>
              <a:rPr lang="en-IN" dirty="0" err="1" smtClean="0"/>
              <a:t>TextBlock</a:t>
            </a:r>
            <a:r>
              <a:rPr lang="en-IN" dirty="0" smtClean="0"/>
              <a:t> </a:t>
            </a:r>
            <a:r>
              <a:rPr lang="en-IN" dirty="0"/>
              <a:t>Text="{Binding Source={</a:t>
            </a:r>
            <a:r>
              <a:rPr lang="en-IN" dirty="0" err="1"/>
              <a:t>x:Static</a:t>
            </a:r>
            <a:r>
              <a:rPr lang="en-IN" dirty="0"/>
              <a:t> </a:t>
            </a:r>
            <a:r>
              <a:rPr lang="en-IN" dirty="0" err="1"/>
              <a:t>sys:DateTime.Now</a:t>
            </a:r>
            <a:r>
              <a:rPr lang="en-IN" dirty="0"/>
              <a:t>},</a:t>
            </a:r>
          </a:p>
          <a:p>
            <a:r>
              <a:rPr lang="en-IN" dirty="0"/>
              <a:t>           </a:t>
            </a:r>
            <a:r>
              <a:rPr lang="en-IN" dirty="0" err="1"/>
              <a:t>StringFormat</a:t>
            </a:r>
            <a:r>
              <a:rPr lang="en-IN" dirty="0"/>
              <a:t>='{}{0: Today is </a:t>
            </a:r>
            <a:r>
              <a:rPr lang="en-IN" dirty="0" err="1"/>
              <a:t>dddd</a:t>
            </a:r>
            <a:r>
              <a:rPr lang="en-IN" dirty="0"/>
              <a:t>, MMMM </a:t>
            </a:r>
            <a:r>
              <a:rPr lang="en-IN" dirty="0" err="1"/>
              <a:t>dd</a:t>
            </a:r>
            <a:r>
              <a:rPr lang="en-IN" dirty="0"/>
              <a:t>, </a:t>
            </a:r>
            <a:r>
              <a:rPr lang="en-IN" dirty="0" err="1"/>
              <a:t>yyyy</a:t>
            </a:r>
            <a:r>
              <a:rPr lang="en-IN" dirty="0"/>
              <a:t>, </a:t>
            </a:r>
            <a:r>
              <a:rPr lang="en-IN" dirty="0" err="1"/>
              <a:t>hh:mm:ss</a:t>
            </a:r>
            <a:r>
              <a:rPr lang="en-IN" dirty="0"/>
              <a:t>}'}"/&gt;</a:t>
            </a:r>
          </a:p>
        </p:txBody>
      </p:sp>
    </p:spTree>
    <p:extLst>
      <p:ext uri="{BB962C8B-B14F-4D97-AF65-F5344CB8AC3E}">
        <p14:creationId xmlns:p14="http://schemas.microsoft.com/office/powerpoint/2010/main" val="105122410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Resource Reference</a:t>
            </a:r>
            <a:endParaRPr lang="en-IN" dirty="0"/>
          </a:p>
        </p:txBody>
      </p:sp>
      <p:sp>
        <p:nvSpPr>
          <p:cNvPr id="3" name="Content Placeholder 2"/>
          <p:cNvSpPr>
            <a:spLocks noGrp="1"/>
          </p:cNvSpPr>
          <p:nvPr>
            <p:ph idx="1"/>
          </p:nvPr>
        </p:nvSpPr>
        <p:spPr/>
        <p:txBody>
          <a:bodyPr/>
          <a:lstStyle/>
          <a:p>
            <a:r>
              <a:rPr lang="en-IN" dirty="0"/>
              <a:t>&lt;</a:t>
            </a:r>
            <a:r>
              <a:rPr lang="en-IN" dirty="0" err="1"/>
              <a:t>Application.Resources</a:t>
            </a:r>
            <a:r>
              <a:rPr lang="en-IN" dirty="0"/>
              <a:t>&gt;</a:t>
            </a:r>
          </a:p>
          <a:p>
            <a:r>
              <a:rPr lang="en-IN" dirty="0"/>
              <a:t>        &lt;</a:t>
            </a:r>
            <a:r>
              <a:rPr lang="en-IN" dirty="0" err="1"/>
              <a:t>ResourceDictionary</a:t>
            </a:r>
            <a:r>
              <a:rPr lang="en-IN" dirty="0"/>
              <a:t>&gt;</a:t>
            </a:r>
          </a:p>
          <a:p>
            <a:r>
              <a:rPr lang="en-IN" dirty="0"/>
              <a:t>            &lt;</a:t>
            </a:r>
            <a:r>
              <a:rPr lang="en-IN" dirty="0" err="1"/>
              <a:t>vm:ViewModelLocator</a:t>
            </a:r>
            <a:r>
              <a:rPr lang="en-IN" dirty="0"/>
              <a:t> x:Key="Locator" d:IsDataSource="True" /&gt;</a:t>
            </a:r>
          </a:p>
          <a:p>
            <a:r>
              <a:rPr lang="en-IN" dirty="0"/>
              <a:t>            &lt;</a:t>
            </a:r>
            <a:r>
              <a:rPr lang="en-IN" dirty="0" err="1"/>
              <a:t>ResourceDictionary.MergedDictionaries</a:t>
            </a:r>
            <a:r>
              <a:rPr lang="en-IN" dirty="0"/>
              <a:t>&gt;</a:t>
            </a:r>
          </a:p>
          <a:p>
            <a:r>
              <a:rPr lang="en-IN" dirty="0"/>
              <a:t>                &lt;</a:t>
            </a:r>
            <a:r>
              <a:rPr lang="en-IN" dirty="0" err="1"/>
              <a:t>ResourceDictionary</a:t>
            </a:r>
            <a:r>
              <a:rPr lang="en-IN" dirty="0"/>
              <a:t> Source="View\</a:t>
            </a:r>
            <a:r>
              <a:rPr lang="en-IN" dirty="0" err="1"/>
              <a:t>SomeFileDictionary.xaml</a:t>
            </a:r>
            <a:r>
              <a:rPr lang="en-IN" dirty="0"/>
              <a:t>"/&gt;</a:t>
            </a:r>
          </a:p>
          <a:p>
            <a:r>
              <a:rPr lang="en-IN" dirty="0"/>
              <a:t>            &lt;/</a:t>
            </a:r>
            <a:r>
              <a:rPr lang="en-IN" dirty="0" err="1"/>
              <a:t>ResourceDictionary.MergedDictionaries</a:t>
            </a:r>
            <a:r>
              <a:rPr lang="en-IN" dirty="0"/>
              <a:t>&gt;</a:t>
            </a:r>
          </a:p>
          <a:p>
            <a:r>
              <a:rPr lang="en-IN" dirty="0"/>
              <a:t>        &lt;/</a:t>
            </a:r>
            <a:r>
              <a:rPr lang="en-IN" dirty="0" err="1"/>
              <a:t>ResourceDictionary</a:t>
            </a:r>
            <a:r>
              <a:rPr lang="en-IN" dirty="0"/>
              <a:t>&gt;</a:t>
            </a:r>
          </a:p>
          <a:p>
            <a:r>
              <a:rPr lang="en-IN" dirty="0"/>
              <a:t>    &lt;/</a:t>
            </a:r>
            <a:r>
              <a:rPr lang="en-IN" dirty="0" err="1"/>
              <a:t>Application.Resources</a:t>
            </a:r>
            <a:r>
              <a:rPr lang="en-IN" dirty="0"/>
              <a:t>&gt;</a:t>
            </a:r>
          </a:p>
        </p:txBody>
      </p:sp>
    </p:spTree>
    <p:extLst>
      <p:ext uri="{BB962C8B-B14F-4D97-AF65-F5344CB8AC3E}">
        <p14:creationId xmlns:p14="http://schemas.microsoft.com/office/powerpoint/2010/main" val="11977677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Templates</a:t>
            </a:r>
            <a:endParaRPr lang="en-IN" dirty="0"/>
          </a:p>
        </p:txBody>
      </p:sp>
      <p:sp>
        <p:nvSpPr>
          <p:cNvPr id="3" name="Content Placeholder 2"/>
          <p:cNvSpPr>
            <a:spLocks noGrp="1"/>
          </p:cNvSpPr>
          <p:nvPr>
            <p:ph idx="1"/>
          </p:nvPr>
        </p:nvSpPr>
        <p:spPr/>
        <p:txBody>
          <a:bodyPr/>
          <a:lstStyle/>
          <a:p>
            <a:r>
              <a:rPr lang="en-US" dirty="0"/>
              <a:t>Each control has its own default template associated with it. Using styles, you can only modify the default associated template. WPF enables you to change the look and feel of the controls and this can be achieved by using the templates</a:t>
            </a:r>
            <a:r>
              <a:rPr lang="en-US" dirty="0" smtClean="0"/>
              <a:t>.</a:t>
            </a:r>
          </a:p>
          <a:p>
            <a:r>
              <a:rPr lang="en-US" dirty="0"/>
              <a:t>There are four types of templates, which are shown below.</a:t>
            </a:r>
          </a:p>
          <a:p>
            <a:r>
              <a:rPr lang="en-US" dirty="0"/>
              <a:t>Control Template</a:t>
            </a:r>
          </a:p>
          <a:p>
            <a:r>
              <a:rPr lang="en-US" dirty="0"/>
              <a:t>Data Template</a:t>
            </a:r>
          </a:p>
          <a:p>
            <a:r>
              <a:rPr lang="en-US" dirty="0" err="1"/>
              <a:t>ItemsPanel</a:t>
            </a:r>
            <a:r>
              <a:rPr lang="en-US" dirty="0"/>
              <a:t> Template</a:t>
            </a:r>
          </a:p>
          <a:p>
            <a:r>
              <a:rPr lang="en-US" dirty="0" err="1"/>
              <a:t>HierarchalData</a:t>
            </a:r>
            <a:r>
              <a:rPr lang="en-US" dirty="0"/>
              <a:t> Template</a:t>
            </a:r>
          </a:p>
          <a:p>
            <a:endParaRPr lang="en-IN" dirty="0"/>
          </a:p>
        </p:txBody>
      </p:sp>
    </p:spTree>
    <p:extLst>
      <p:ext uri="{BB962C8B-B14F-4D97-AF65-F5344CB8AC3E}">
        <p14:creationId xmlns:p14="http://schemas.microsoft.com/office/powerpoint/2010/main" val="367476338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Commands</a:t>
            </a:r>
            <a:endParaRPr lang="en-IN" dirty="0"/>
          </a:p>
        </p:txBody>
      </p:sp>
      <p:sp>
        <p:nvSpPr>
          <p:cNvPr id="3" name="Content Placeholder 2"/>
          <p:cNvSpPr>
            <a:spLocks noGrp="1"/>
          </p:cNvSpPr>
          <p:nvPr>
            <p:ph idx="1"/>
          </p:nvPr>
        </p:nvSpPr>
        <p:spPr/>
        <p:txBody>
          <a:bodyPr/>
          <a:lstStyle/>
          <a:p>
            <a:r>
              <a:rPr lang="en-US" dirty="0"/>
              <a:t>Commanding is an input mechanism in Windows Presentation Foundation (WPF) which provides input handling at a more semantic level than device input. </a:t>
            </a:r>
            <a:endParaRPr lang="en-US" dirty="0" smtClean="0"/>
          </a:p>
          <a:p>
            <a:r>
              <a:rPr lang="en-US" dirty="0" smtClean="0"/>
              <a:t>Examples </a:t>
            </a:r>
            <a:r>
              <a:rPr lang="en-US" dirty="0"/>
              <a:t>of commands are the </a:t>
            </a:r>
            <a:r>
              <a:rPr lang="en-US" b="1" dirty="0"/>
              <a:t>Copy</a:t>
            </a:r>
            <a:r>
              <a:rPr lang="en-US" dirty="0"/>
              <a:t>, </a:t>
            </a:r>
            <a:r>
              <a:rPr lang="en-US" b="1" dirty="0"/>
              <a:t>Cut</a:t>
            </a:r>
            <a:r>
              <a:rPr lang="en-US" dirty="0"/>
              <a:t>, and </a:t>
            </a:r>
            <a:r>
              <a:rPr lang="en-US" b="1" dirty="0"/>
              <a:t>Paste</a:t>
            </a:r>
            <a:r>
              <a:rPr lang="en-US" dirty="0"/>
              <a:t> operations found on many applications</a:t>
            </a:r>
            <a:r>
              <a:rPr lang="en-US" dirty="0" smtClean="0"/>
              <a:t>.</a:t>
            </a:r>
          </a:p>
          <a:p>
            <a:r>
              <a:rPr lang="en-US" dirty="0"/>
              <a:t> An application might allow a user to cut selected objects or text by either clicking a button, choosing an item in a menu, or using a key combination, such as CTRL+X. By using commands, you can bind each type of user action to the same logic</a:t>
            </a:r>
            <a:r>
              <a:rPr lang="en-US" dirty="0" smtClean="0"/>
              <a:t>.</a:t>
            </a:r>
          </a:p>
          <a:p>
            <a:endParaRPr lang="en-IN" dirty="0"/>
          </a:p>
        </p:txBody>
      </p:sp>
    </p:spTree>
    <p:extLst>
      <p:ext uri="{BB962C8B-B14F-4D97-AF65-F5344CB8AC3E}">
        <p14:creationId xmlns:p14="http://schemas.microsoft.com/office/powerpoint/2010/main" val="322239693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Commands</a:t>
            </a:r>
            <a:endParaRPr lang="en-IN" dirty="0"/>
          </a:p>
        </p:txBody>
      </p:sp>
      <p:sp>
        <p:nvSpPr>
          <p:cNvPr id="3" name="Content Placeholder 2"/>
          <p:cNvSpPr>
            <a:spLocks noGrp="1"/>
          </p:cNvSpPr>
          <p:nvPr>
            <p:ph idx="1"/>
          </p:nvPr>
        </p:nvSpPr>
        <p:spPr/>
        <p:txBody>
          <a:bodyPr/>
          <a:lstStyle/>
          <a:p>
            <a:r>
              <a:rPr lang="en-US" dirty="0"/>
              <a:t>Another purpose of </a:t>
            </a:r>
            <a:r>
              <a:rPr lang="en-US" dirty="0" smtClean="0"/>
              <a:t>command </a:t>
            </a:r>
            <a:r>
              <a:rPr lang="en-US" dirty="0"/>
              <a:t>is to indicate whether an action is available. </a:t>
            </a:r>
            <a:endParaRPr lang="en-US" dirty="0" smtClean="0"/>
          </a:p>
          <a:p>
            <a:r>
              <a:rPr lang="en-US" dirty="0" smtClean="0"/>
              <a:t>To </a:t>
            </a:r>
            <a:r>
              <a:rPr lang="en-US" dirty="0"/>
              <a:t>continue the example of cutting an object or text, the action only makes sense when something is selected. </a:t>
            </a:r>
            <a:endParaRPr lang="en-US" dirty="0" smtClean="0"/>
          </a:p>
          <a:p>
            <a:r>
              <a:rPr lang="en-US" dirty="0" smtClean="0"/>
              <a:t>If </a:t>
            </a:r>
            <a:r>
              <a:rPr lang="en-US" dirty="0"/>
              <a:t>a user tries to cut an object or text without having anything selected, nothing would happen. To indicate this to the user, many applications disable buttons and menu items so that the user knows whether it is possible to perform an action</a:t>
            </a:r>
            <a:r>
              <a:rPr lang="en-US" dirty="0" smtClean="0"/>
              <a:t>.</a:t>
            </a:r>
          </a:p>
          <a:p>
            <a:r>
              <a:rPr lang="en-US" dirty="0" smtClean="0"/>
              <a:t>A </a:t>
            </a:r>
            <a:r>
              <a:rPr lang="en-US" dirty="0"/>
              <a:t>command can indicate whether an action is possible by implementing the CanExecute method. </a:t>
            </a:r>
            <a:endParaRPr lang="en-US" dirty="0" smtClean="0"/>
          </a:p>
          <a:p>
            <a:r>
              <a:rPr lang="en-US" dirty="0" smtClean="0"/>
              <a:t>A </a:t>
            </a:r>
            <a:r>
              <a:rPr lang="en-US" dirty="0"/>
              <a:t>button can subscribe to the CanExecuteChanged event and be disabled if CanExecute returns false or be enabled if CanExecute returns true.</a:t>
            </a:r>
            <a:endParaRPr lang="en-IN" dirty="0"/>
          </a:p>
        </p:txBody>
      </p:sp>
    </p:spTree>
    <p:extLst>
      <p:ext uri="{BB962C8B-B14F-4D97-AF65-F5344CB8AC3E}">
        <p14:creationId xmlns:p14="http://schemas.microsoft.com/office/powerpoint/2010/main" val="418061735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Commands</a:t>
            </a:r>
            <a:endParaRPr lang="en-IN" dirty="0"/>
          </a:p>
        </p:txBody>
      </p:sp>
      <p:sp>
        <p:nvSpPr>
          <p:cNvPr id="3" name="Content Placeholder 2"/>
          <p:cNvSpPr>
            <a:spLocks noGrp="1"/>
          </p:cNvSpPr>
          <p:nvPr>
            <p:ph idx="1"/>
          </p:nvPr>
        </p:nvSpPr>
        <p:spPr/>
        <p:txBody>
          <a:bodyPr/>
          <a:lstStyle/>
          <a:p>
            <a:r>
              <a:rPr lang="en-US" dirty="0"/>
              <a:t>The semantics of a command can be consistent across applications and classes, but the logic of the action is specific to the particular object acted upon</a:t>
            </a:r>
            <a:r>
              <a:rPr lang="en-US" dirty="0" smtClean="0"/>
              <a:t>.</a:t>
            </a:r>
          </a:p>
          <a:p>
            <a:r>
              <a:rPr lang="en-US" dirty="0" smtClean="0"/>
              <a:t>The </a:t>
            </a:r>
            <a:r>
              <a:rPr lang="en-US" dirty="0"/>
              <a:t>key combination CTRL+X invokes the Cut command in text classes, image classes, and Web browsers, but the actual logic for performing the Cut operation is defined by the application that performs the cut. </a:t>
            </a:r>
            <a:endParaRPr lang="en-US" dirty="0" smtClean="0"/>
          </a:p>
          <a:p>
            <a:endParaRPr lang="en-IN" dirty="0"/>
          </a:p>
        </p:txBody>
      </p:sp>
    </p:spTree>
    <p:extLst>
      <p:ext uri="{BB962C8B-B14F-4D97-AF65-F5344CB8AC3E}">
        <p14:creationId xmlns:p14="http://schemas.microsoft.com/office/powerpoint/2010/main" val="254858249"/>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Commands</a:t>
            </a:r>
            <a:endParaRPr lang="en-IN" dirty="0"/>
          </a:p>
        </p:txBody>
      </p:sp>
      <p:sp>
        <p:nvSpPr>
          <p:cNvPr id="3" name="Content Placeholder 2"/>
          <p:cNvSpPr>
            <a:spLocks noGrp="1"/>
          </p:cNvSpPr>
          <p:nvPr>
            <p:ph idx="1"/>
          </p:nvPr>
        </p:nvSpPr>
        <p:spPr/>
        <p:txBody>
          <a:bodyPr/>
          <a:lstStyle/>
          <a:p>
            <a:r>
              <a:rPr lang="en-US" dirty="0"/>
              <a:t>A </a:t>
            </a:r>
            <a:r>
              <a:rPr lang="en-US" u="sng" dirty="0"/>
              <a:t>RoutedCommand</a:t>
            </a:r>
            <a:r>
              <a:rPr lang="en-US" dirty="0"/>
              <a:t> enables clients to implement the logic. </a:t>
            </a:r>
            <a:endParaRPr lang="en-US" dirty="0" smtClean="0"/>
          </a:p>
          <a:p>
            <a:r>
              <a:rPr lang="en-US" dirty="0" smtClean="0"/>
              <a:t>A </a:t>
            </a:r>
            <a:r>
              <a:rPr lang="en-US" dirty="0"/>
              <a:t>text object may cut the selected text into the clipboard, while an image object may cut the selected image. </a:t>
            </a:r>
            <a:endParaRPr lang="en-US" dirty="0" smtClean="0"/>
          </a:p>
          <a:p>
            <a:r>
              <a:rPr lang="en-US" dirty="0" smtClean="0"/>
              <a:t>When </a:t>
            </a:r>
            <a:r>
              <a:rPr lang="en-US" dirty="0"/>
              <a:t>an application handles the </a:t>
            </a:r>
            <a:r>
              <a:rPr lang="en-US" u="sng" dirty="0"/>
              <a:t>Executed</a:t>
            </a:r>
            <a:r>
              <a:rPr lang="en-US" dirty="0"/>
              <a:t>event, it has access to the target of the command and can take appropriate action depending on the target's type.</a:t>
            </a:r>
            <a:endParaRPr lang="en-IN" dirty="0"/>
          </a:p>
        </p:txBody>
      </p:sp>
    </p:spTree>
    <p:extLst>
      <p:ext uri="{BB962C8B-B14F-4D97-AF65-F5344CB8AC3E}">
        <p14:creationId xmlns:p14="http://schemas.microsoft.com/office/powerpoint/2010/main" val="354420488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Four Main Concepts in WPF Commanding</a:t>
            </a:r>
            <a:br>
              <a:rPr lang="en-US" dirty="0"/>
            </a:br>
            <a:endParaRPr lang="en-IN" dirty="0"/>
          </a:p>
        </p:txBody>
      </p:sp>
      <p:sp>
        <p:nvSpPr>
          <p:cNvPr id="3" name="Content Placeholder 2"/>
          <p:cNvSpPr>
            <a:spLocks noGrp="1"/>
          </p:cNvSpPr>
          <p:nvPr>
            <p:ph idx="1"/>
          </p:nvPr>
        </p:nvSpPr>
        <p:spPr/>
        <p:txBody>
          <a:bodyPr/>
          <a:lstStyle/>
          <a:p>
            <a:r>
              <a:rPr lang="en-US" dirty="0" smtClean="0"/>
              <a:t>The </a:t>
            </a:r>
            <a:r>
              <a:rPr lang="en-US" dirty="0"/>
              <a:t>routed command model in WPF can be broken up into four main concepts: the command, the command source, the command target, and the command binding:</a:t>
            </a:r>
          </a:p>
          <a:p>
            <a:r>
              <a:rPr lang="en-US" dirty="0"/>
              <a:t>The </a:t>
            </a:r>
            <a:r>
              <a:rPr lang="en-US" i="1" dirty="0"/>
              <a:t>command</a:t>
            </a:r>
            <a:r>
              <a:rPr lang="en-US" dirty="0"/>
              <a:t> is the action to be executed.</a:t>
            </a:r>
          </a:p>
          <a:p>
            <a:r>
              <a:rPr lang="en-US" dirty="0"/>
              <a:t>The </a:t>
            </a:r>
            <a:r>
              <a:rPr lang="en-US" i="1" dirty="0"/>
              <a:t>command source</a:t>
            </a:r>
            <a:r>
              <a:rPr lang="en-US" dirty="0"/>
              <a:t> is the object which invokes the command.</a:t>
            </a:r>
          </a:p>
          <a:p>
            <a:r>
              <a:rPr lang="en-US" dirty="0"/>
              <a:t>The </a:t>
            </a:r>
            <a:r>
              <a:rPr lang="en-US" i="1" dirty="0"/>
              <a:t>command target</a:t>
            </a:r>
            <a:r>
              <a:rPr lang="en-US" dirty="0"/>
              <a:t> is the object that the command is being executed on.</a:t>
            </a:r>
          </a:p>
          <a:p>
            <a:r>
              <a:rPr lang="en-US" dirty="0"/>
              <a:t>The </a:t>
            </a:r>
            <a:r>
              <a:rPr lang="en-US" i="1" dirty="0"/>
              <a:t>command binding</a:t>
            </a:r>
            <a:r>
              <a:rPr lang="en-US" dirty="0"/>
              <a:t> is the object which maps the command logic to the command</a:t>
            </a:r>
            <a:r>
              <a:rPr lang="en-US" dirty="0" smtClean="0"/>
              <a:t>.</a:t>
            </a:r>
          </a:p>
          <a:p>
            <a:endParaRPr lang="en-US" dirty="0"/>
          </a:p>
          <a:p>
            <a:r>
              <a:rPr lang="en-US" dirty="0">
                <a:solidFill>
                  <a:srgbClr val="FF0000"/>
                </a:solidFill>
              </a:rPr>
              <a:t>the Paste </a:t>
            </a:r>
            <a:r>
              <a:rPr lang="en-US" dirty="0"/>
              <a:t>command is the </a:t>
            </a:r>
            <a:r>
              <a:rPr lang="en-US" dirty="0">
                <a:solidFill>
                  <a:srgbClr val="FF0000"/>
                </a:solidFill>
              </a:rPr>
              <a:t>command</a:t>
            </a:r>
            <a:r>
              <a:rPr lang="en-US" dirty="0"/>
              <a:t>, the </a:t>
            </a:r>
            <a:r>
              <a:rPr lang="en-US" dirty="0" err="1">
                <a:solidFill>
                  <a:srgbClr val="FF0000"/>
                </a:solidFill>
              </a:rPr>
              <a:t>MenuItem</a:t>
            </a:r>
            <a:r>
              <a:rPr lang="en-US" dirty="0"/>
              <a:t> is the </a:t>
            </a:r>
            <a:r>
              <a:rPr lang="en-US" dirty="0">
                <a:solidFill>
                  <a:srgbClr val="FF0000"/>
                </a:solidFill>
              </a:rPr>
              <a:t>command source</a:t>
            </a:r>
            <a:r>
              <a:rPr lang="en-US" dirty="0"/>
              <a:t>, the </a:t>
            </a:r>
            <a:r>
              <a:rPr lang="en-US" dirty="0" err="1">
                <a:solidFill>
                  <a:srgbClr val="FF0000"/>
                </a:solidFill>
              </a:rPr>
              <a:t>TextBox</a:t>
            </a:r>
            <a:r>
              <a:rPr lang="en-US" dirty="0"/>
              <a:t> is the </a:t>
            </a:r>
            <a:r>
              <a:rPr lang="en-US" dirty="0">
                <a:solidFill>
                  <a:srgbClr val="FF0000"/>
                </a:solidFill>
              </a:rPr>
              <a:t>command target</a:t>
            </a:r>
            <a:r>
              <a:rPr lang="en-US" dirty="0"/>
              <a:t>, and the </a:t>
            </a:r>
            <a:r>
              <a:rPr lang="en-US" dirty="0">
                <a:solidFill>
                  <a:srgbClr val="FF0000"/>
                </a:solidFill>
              </a:rPr>
              <a:t>command binding </a:t>
            </a:r>
            <a:r>
              <a:rPr lang="en-US" dirty="0"/>
              <a:t>is supplied by the </a:t>
            </a:r>
            <a:r>
              <a:rPr lang="en-US" dirty="0" err="1">
                <a:solidFill>
                  <a:srgbClr val="FF0000"/>
                </a:solidFill>
              </a:rPr>
              <a:t>TextBox</a:t>
            </a:r>
            <a:r>
              <a:rPr lang="en-US" dirty="0">
                <a:solidFill>
                  <a:srgbClr val="FF0000"/>
                </a:solidFill>
              </a:rPr>
              <a:t> control</a:t>
            </a:r>
            <a:r>
              <a:rPr lang="en-US" dirty="0"/>
              <a:t>. </a:t>
            </a:r>
            <a:endParaRPr lang="en-IN" dirty="0"/>
          </a:p>
        </p:txBody>
      </p:sp>
    </p:spTree>
    <p:extLst>
      <p:ext uri="{BB962C8B-B14F-4D97-AF65-F5344CB8AC3E}">
        <p14:creationId xmlns:p14="http://schemas.microsoft.com/office/powerpoint/2010/main" val="2039361109"/>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Commands</a:t>
            </a:r>
            <a:br>
              <a:rPr lang="en-IN" dirty="0"/>
            </a:br>
            <a:endParaRPr lang="en-IN" dirty="0"/>
          </a:p>
        </p:txBody>
      </p:sp>
      <p:sp>
        <p:nvSpPr>
          <p:cNvPr id="3" name="Content Placeholder 2"/>
          <p:cNvSpPr>
            <a:spLocks noGrp="1"/>
          </p:cNvSpPr>
          <p:nvPr>
            <p:ph idx="1"/>
          </p:nvPr>
        </p:nvSpPr>
        <p:spPr/>
        <p:txBody>
          <a:bodyPr/>
          <a:lstStyle/>
          <a:p>
            <a:r>
              <a:rPr lang="en-US" dirty="0"/>
              <a:t>Commands in WPF are created by implementing </a:t>
            </a:r>
            <a:r>
              <a:rPr lang="en-US" dirty="0" smtClean="0"/>
              <a:t> the</a:t>
            </a:r>
            <a:r>
              <a:rPr lang="en-US" dirty="0"/>
              <a:t> </a:t>
            </a:r>
            <a:r>
              <a:rPr lang="en-US" u="sng" dirty="0"/>
              <a:t>ICommand</a:t>
            </a:r>
            <a:r>
              <a:rPr lang="en-US" dirty="0"/>
              <a:t> interface. </a:t>
            </a:r>
            <a:endParaRPr lang="en-US" dirty="0" smtClean="0"/>
          </a:p>
          <a:p>
            <a:r>
              <a:rPr lang="en-US" u="sng" dirty="0" smtClean="0"/>
              <a:t>ICommand</a:t>
            </a:r>
            <a:r>
              <a:rPr lang="en-US" dirty="0"/>
              <a:t> exposes two methods, </a:t>
            </a:r>
            <a:r>
              <a:rPr lang="en-US" u="sng" dirty="0"/>
              <a:t>Execute</a:t>
            </a:r>
            <a:r>
              <a:rPr lang="en-US" dirty="0"/>
              <a:t>, and </a:t>
            </a:r>
            <a:r>
              <a:rPr lang="en-US" u="sng" dirty="0"/>
              <a:t>CanExecute</a:t>
            </a:r>
            <a:r>
              <a:rPr lang="en-US" dirty="0"/>
              <a:t>, and an event, </a:t>
            </a:r>
            <a:r>
              <a:rPr lang="en-US" u="sng" dirty="0"/>
              <a:t>CanExecuteChanged</a:t>
            </a:r>
            <a:r>
              <a:rPr lang="en-US" dirty="0"/>
              <a:t>. </a:t>
            </a:r>
            <a:endParaRPr lang="en-US" dirty="0" smtClean="0"/>
          </a:p>
          <a:p>
            <a:r>
              <a:rPr lang="en-US" u="sng" dirty="0"/>
              <a:t>Execute</a:t>
            </a:r>
            <a:r>
              <a:rPr lang="en-US" dirty="0"/>
              <a:t> performs the actions that are associated with the command. </a:t>
            </a:r>
            <a:endParaRPr lang="en-US" dirty="0" smtClean="0"/>
          </a:p>
          <a:p>
            <a:r>
              <a:rPr lang="en-US" u="sng" dirty="0" smtClean="0"/>
              <a:t>CanExecute</a:t>
            </a:r>
            <a:r>
              <a:rPr lang="en-US" dirty="0"/>
              <a:t> determines whether the command can execute on the current command target. </a:t>
            </a:r>
            <a:endParaRPr lang="en-US" dirty="0" smtClean="0"/>
          </a:p>
          <a:p>
            <a:r>
              <a:rPr lang="en-US" dirty="0">
                <a:solidFill>
                  <a:srgbClr val="FF0000"/>
                </a:solidFill>
              </a:rPr>
              <a:t>CanExecuteChanged</a:t>
            </a:r>
            <a:r>
              <a:rPr lang="en-US" dirty="0"/>
              <a:t> is raised if the command manager that centralizes the commanding operations detects a change in the command source that might invalidate a command that has been raised but not yet executed by the command binding. </a:t>
            </a:r>
            <a:endParaRPr lang="en-IN" dirty="0"/>
          </a:p>
        </p:txBody>
      </p:sp>
    </p:spTree>
    <p:extLst>
      <p:ext uri="{BB962C8B-B14F-4D97-AF65-F5344CB8AC3E}">
        <p14:creationId xmlns:p14="http://schemas.microsoft.com/office/powerpoint/2010/main" val="238665615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Custom commands</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801165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Resolution </a:t>
            </a:r>
            <a:r>
              <a:rPr lang="en-IN" dirty="0" err="1" smtClean="0"/>
              <a:t>independece</a:t>
            </a:r>
            <a:endParaRPr lang="en-IN" dirty="0"/>
          </a:p>
        </p:txBody>
      </p:sp>
      <p:sp>
        <p:nvSpPr>
          <p:cNvPr id="3" name="Content Placeholder 2"/>
          <p:cNvSpPr>
            <a:spLocks noGrp="1"/>
          </p:cNvSpPr>
          <p:nvPr>
            <p:ph idx="1"/>
          </p:nvPr>
        </p:nvSpPr>
        <p:spPr/>
        <p:txBody>
          <a:bodyPr>
            <a:normAutofit/>
          </a:bodyPr>
          <a:lstStyle/>
          <a:p>
            <a:r>
              <a:rPr lang="en-US" dirty="0"/>
              <a:t>WPF doesn’t suffer from this problem because it renders all user interface elements itself, </a:t>
            </a:r>
            <a:r>
              <a:rPr lang="en-US" dirty="0" smtClean="0"/>
              <a:t>from simple </a:t>
            </a:r>
            <a:r>
              <a:rPr lang="en-US" dirty="0"/>
              <a:t>shapes to common controls such as buttons. </a:t>
            </a:r>
            <a:endParaRPr lang="en-US" dirty="0" smtClean="0"/>
          </a:p>
          <a:p>
            <a:r>
              <a:rPr lang="en-US" dirty="0" smtClean="0"/>
              <a:t>As </a:t>
            </a:r>
            <a:r>
              <a:rPr lang="en-US" dirty="0"/>
              <a:t>a result, if you create a button that’s 1 inch </a:t>
            </a:r>
            <a:r>
              <a:rPr lang="en-US" dirty="0" smtClean="0"/>
              <a:t>wide on </a:t>
            </a:r>
            <a:r>
              <a:rPr lang="en-US" dirty="0"/>
              <a:t>your computer monitor, it can remain 1 inch wide on a high-resolution monitor—WPF will </a:t>
            </a:r>
            <a:r>
              <a:rPr lang="en-US" dirty="0" smtClean="0"/>
              <a:t>simply render </a:t>
            </a:r>
            <a:r>
              <a:rPr lang="en-US" dirty="0"/>
              <a:t>it in greater detail and with more pixels</a:t>
            </a:r>
            <a:r>
              <a:rPr lang="en-US" dirty="0" smtClean="0"/>
              <a:t>.</a:t>
            </a:r>
          </a:p>
          <a:p>
            <a:endParaRPr lang="en-IN" dirty="0"/>
          </a:p>
        </p:txBody>
      </p:sp>
    </p:spTree>
    <p:extLst>
      <p:ext uri="{BB962C8B-B14F-4D97-AF65-F5344CB8AC3E}">
        <p14:creationId xmlns:p14="http://schemas.microsoft.com/office/powerpoint/2010/main" val="51865737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MVVM architecture</a:t>
            </a:r>
            <a:endParaRPr lang="en-IN" dirty="0"/>
          </a:p>
        </p:txBody>
      </p:sp>
      <p:sp>
        <p:nvSpPr>
          <p:cNvPr id="5" name="Content Placeholder 4"/>
          <p:cNvSpPr>
            <a:spLocks noGrp="1"/>
          </p:cNvSpPr>
          <p:nvPr>
            <p:ph idx="1"/>
          </p:nvPr>
        </p:nvSpPr>
        <p:spPr/>
        <p:txBody>
          <a:bodyPr/>
          <a:lstStyle/>
          <a:p>
            <a:r>
              <a:rPr lang="en-US" dirty="0"/>
              <a:t>The model-view-</a:t>
            </a:r>
            <a:r>
              <a:rPr lang="en-US" dirty="0" err="1"/>
              <a:t>viewmodel</a:t>
            </a:r>
            <a:r>
              <a:rPr lang="en-US" dirty="0"/>
              <a:t> is a typically WPF pattern. </a:t>
            </a:r>
            <a:endParaRPr lang="en-US" dirty="0" smtClean="0"/>
          </a:p>
          <a:p>
            <a:r>
              <a:rPr lang="en-US" dirty="0" smtClean="0"/>
              <a:t>It </a:t>
            </a:r>
            <a:r>
              <a:rPr lang="en-US" dirty="0"/>
              <a:t>consists of a view, that gets all the user input and forwards it to the </a:t>
            </a:r>
            <a:r>
              <a:rPr lang="en-US" dirty="0" err="1"/>
              <a:t>viewmodel</a:t>
            </a:r>
            <a:r>
              <a:rPr lang="en-US" dirty="0"/>
              <a:t>, typically by using commands. </a:t>
            </a:r>
            <a:endParaRPr lang="en-US" dirty="0" smtClean="0"/>
          </a:p>
          <a:p>
            <a:r>
              <a:rPr lang="en-US" dirty="0" smtClean="0"/>
              <a:t>The </a:t>
            </a:r>
            <a:r>
              <a:rPr lang="en-US" dirty="0"/>
              <a:t>view actively pulls the data from the </a:t>
            </a:r>
            <a:r>
              <a:rPr lang="en-US" dirty="0" err="1"/>
              <a:t>viewmodel</a:t>
            </a:r>
            <a:r>
              <a:rPr lang="en-US" dirty="0"/>
              <a:t> by using databinding. </a:t>
            </a:r>
            <a:endParaRPr lang="en-US" dirty="0" smtClean="0"/>
          </a:p>
          <a:p>
            <a:r>
              <a:rPr lang="en-US" dirty="0" smtClean="0"/>
              <a:t>The </a:t>
            </a:r>
            <a:r>
              <a:rPr lang="en-US" dirty="0"/>
              <a:t>model does not know about the view model.</a:t>
            </a:r>
            <a:endParaRPr lang="en-IN" dirty="0"/>
          </a:p>
        </p:txBody>
      </p:sp>
      <p:pic>
        <p:nvPicPr>
          <p:cNvPr id="4098" name="Picture 2" descr="https://www.wpftutorial.net/images/pattern_mvv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8110" y="1788858"/>
            <a:ext cx="2258441" cy="4873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395791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24128" y="585216"/>
            <a:ext cx="9720072" cy="1036550"/>
          </a:xfrm>
        </p:spPr>
        <p:txBody>
          <a:bodyPr/>
          <a:lstStyle/>
          <a:p>
            <a:r>
              <a:rPr lang="en-IN" dirty="0" smtClean="0"/>
              <a:t>View</a:t>
            </a:r>
            <a:endParaRPr lang="en-IN" dirty="0"/>
          </a:p>
        </p:txBody>
      </p:sp>
      <p:sp>
        <p:nvSpPr>
          <p:cNvPr id="6" name="Content Placeholder 5"/>
          <p:cNvSpPr>
            <a:spLocks noGrp="1"/>
          </p:cNvSpPr>
          <p:nvPr>
            <p:ph idx="1"/>
          </p:nvPr>
        </p:nvSpPr>
        <p:spPr/>
        <p:txBody>
          <a:bodyPr>
            <a:normAutofit lnSpcReduction="10000"/>
          </a:bodyPr>
          <a:lstStyle/>
          <a:p>
            <a:r>
              <a:rPr lang="en-US" dirty="0"/>
              <a:t>Responsibility</a:t>
            </a:r>
          </a:p>
          <a:p>
            <a:r>
              <a:rPr lang="en-US" dirty="0"/>
              <a:t>To present the data available at the </a:t>
            </a:r>
            <a:r>
              <a:rPr lang="en-US" dirty="0" err="1"/>
              <a:t>DataContext</a:t>
            </a:r>
            <a:r>
              <a:rPr lang="en-US" dirty="0"/>
              <a:t> to the end user to allow him to interact with it.</a:t>
            </a:r>
          </a:p>
          <a:p>
            <a:endParaRPr lang="en-US" dirty="0"/>
          </a:p>
          <a:p>
            <a:r>
              <a:rPr lang="en-US" dirty="0"/>
              <a:t>Design Tips</a:t>
            </a:r>
          </a:p>
          <a:p>
            <a:r>
              <a:rPr lang="en-US" dirty="0"/>
              <a:t>Avoid putting logic on the View even when XAML allows to do it. Prefer moving that logic to the </a:t>
            </a:r>
            <a:r>
              <a:rPr lang="en-US" dirty="0" err="1"/>
              <a:t>ViewModel</a:t>
            </a:r>
            <a:r>
              <a:rPr lang="en-US" dirty="0"/>
              <a:t> over adding it to the View because:</a:t>
            </a:r>
          </a:p>
          <a:p>
            <a:endParaRPr lang="en-US" dirty="0"/>
          </a:p>
          <a:p>
            <a:r>
              <a:rPr lang="en-US" dirty="0"/>
              <a:t>XAML logic cannot be debugged.</a:t>
            </a:r>
          </a:p>
          <a:p>
            <a:r>
              <a:rPr lang="en-US" dirty="0"/>
              <a:t>XAML logic cannot be tested.</a:t>
            </a:r>
            <a:endParaRPr lang="en-IN" dirty="0"/>
          </a:p>
        </p:txBody>
      </p:sp>
    </p:spTree>
    <p:extLst>
      <p:ext uri="{BB962C8B-B14F-4D97-AF65-F5344CB8AC3E}">
        <p14:creationId xmlns:p14="http://schemas.microsoft.com/office/powerpoint/2010/main" val="3838848208"/>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model</a:t>
            </a:r>
            <a:endParaRPr lang="en-IN" dirty="0"/>
          </a:p>
        </p:txBody>
      </p:sp>
      <p:sp>
        <p:nvSpPr>
          <p:cNvPr id="6" name="Content Placeholder 5"/>
          <p:cNvSpPr>
            <a:spLocks noGrp="1"/>
          </p:cNvSpPr>
          <p:nvPr>
            <p:ph idx="1"/>
          </p:nvPr>
        </p:nvSpPr>
        <p:spPr/>
        <p:txBody>
          <a:bodyPr>
            <a:normAutofit/>
          </a:bodyPr>
          <a:lstStyle/>
          <a:p>
            <a:r>
              <a:rPr lang="en-US" b="1" dirty="0" smtClean="0"/>
              <a:t>Responsibility </a:t>
            </a:r>
            <a:r>
              <a:rPr lang="en-US" dirty="0" smtClean="0"/>
              <a:t>To </a:t>
            </a:r>
            <a:r>
              <a:rPr lang="en-US" dirty="0"/>
              <a:t>model a business object containing the required data.</a:t>
            </a:r>
          </a:p>
          <a:p>
            <a:r>
              <a:rPr lang="en-US" b="1" dirty="0"/>
              <a:t>Design </a:t>
            </a:r>
            <a:r>
              <a:rPr lang="en-US" b="1" dirty="0" smtClean="0"/>
              <a:t>Tips </a:t>
            </a:r>
            <a:r>
              <a:rPr lang="en-US" dirty="0" smtClean="0"/>
              <a:t>As </a:t>
            </a:r>
            <a:r>
              <a:rPr lang="en-US" dirty="0"/>
              <a:t>the model is only a representation of the data of a business entity (object) it should contain only properties containing object’s data and constructors.</a:t>
            </a:r>
          </a:p>
          <a:p>
            <a:r>
              <a:rPr lang="en-US" dirty="0"/>
              <a:t>Implementing </a:t>
            </a:r>
            <a:r>
              <a:rPr lang="en-US" dirty="0" err="1">
                <a:hlinkClick r:id="rId2"/>
              </a:rPr>
              <a:t>INotifyPropertyChanged</a:t>
            </a:r>
            <a:r>
              <a:rPr lang="en-US" dirty="0"/>
              <a:t> is right as we consider this part of the object’s responsibility.</a:t>
            </a:r>
          </a:p>
        </p:txBody>
      </p:sp>
    </p:spTree>
    <p:extLst>
      <p:ext uri="{BB962C8B-B14F-4D97-AF65-F5344CB8AC3E}">
        <p14:creationId xmlns:p14="http://schemas.microsoft.com/office/powerpoint/2010/main" val="340427884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View model</a:t>
            </a:r>
            <a:endParaRPr lang="en-IN" dirty="0"/>
          </a:p>
        </p:txBody>
      </p:sp>
      <p:sp>
        <p:nvSpPr>
          <p:cNvPr id="6" name="Content Placeholder 5"/>
          <p:cNvSpPr>
            <a:spLocks noGrp="1"/>
          </p:cNvSpPr>
          <p:nvPr>
            <p:ph idx="1"/>
          </p:nvPr>
        </p:nvSpPr>
        <p:spPr/>
        <p:txBody>
          <a:bodyPr>
            <a:normAutofit/>
          </a:bodyPr>
          <a:lstStyle/>
          <a:p>
            <a:r>
              <a:rPr lang="en-US" b="1" dirty="0" err="1"/>
              <a:t>Responsibility</a:t>
            </a:r>
            <a:r>
              <a:rPr lang="en-US" dirty="0" err="1"/>
              <a:t>To</a:t>
            </a:r>
            <a:r>
              <a:rPr lang="en-US" dirty="0"/>
              <a:t> contain the logic that acts as a bridge between the View and the Model.</a:t>
            </a:r>
          </a:p>
          <a:p>
            <a:r>
              <a:rPr lang="en-US" b="1" dirty="0"/>
              <a:t>Design </a:t>
            </a:r>
            <a:r>
              <a:rPr lang="en-US" b="1" dirty="0" err="1"/>
              <a:t>Tips</a:t>
            </a:r>
            <a:r>
              <a:rPr lang="en-US" dirty="0" err="1"/>
              <a:t>Avoid</a:t>
            </a:r>
            <a:r>
              <a:rPr lang="en-US" dirty="0"/>
              <a:t> putting too much logic inside the </a:t>
            </a:r>
            <a:r>
              <a:rPr lang="en-US" dirty="0" err="1"/>
              <a:t>ViewModel</a:t>
            </a:r>
            <a:r>
              <a:rPr lang="en-US" dirty="0"/>
              <a:t> and consider creating more classes (services, engines, etc.) if the </a:t>
            </a:r>
            <a:r>
              <a:rPr lang="en-US" dirty="0" err="1"/>
              <a:t>ViewModel</a:t>
            </a:r>
            <a:r>
              <a:rPr lang="en-US" dirty="0"/>
              <a:t> logic is too big to fit in one class.</a:t>
            </a:r>
          </a:p>
          <a:p>
            <a:r>
              <a:rPr lang="en-US" dirty="0"/>
              <a:t>Include always a reference to the model on the </a:t>
            </a:r>
            <a:r>
              <a:rPr lang="en-US" dirty="0" err="1"/>
              <a:t>ViewModel</a:t>
            </a:r>
            <a:r>
              <a:rPr lang="en-US" dirty="0"/>
              <a:t>.</a:t>
            </a:r>
          </a:p>
        </p:txBody>
      </p:sp>
    </p:spTree>
    <p:extLst>
      <p:ext uri="{BB962C8B-B14F-4D97-AF65-F5344CB8AC3E}">
        <p14:creationId xmlns:p14="http://schemas.microsoft.com/office/powerpoint/2010/main" val="177658312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MVVM pattern provides the following benefits:</a:t>
            </a:r>
          </a:p>
        </p:txBody>
      </p:sp>
      <p:sp>
        <p:nvSpPr>
          <p:cNvPr id="6" name="Content Placeholder 5"/>
          <p:cNvSpPr>
            <a:spLocks noGrp="1"/>
          </p:cNvSpPr>
          <p:nvPr>
            <p:ph idx="1"/>
          </p:nvPr>
        </p:nvSpPr>
        <p:spPr/>
        <p:txBody>
          <a:bodyPr>
            <a:normAutofit/>
          </a:bodyPr>
          <a:lstStyle/>
          <a:p>
            <a:endParaRPr lang="en-US" dirty="0"/>
          </a:p>
          <a:p>
            <a:r>
              <a:rPr lang="en-US" dirty="0"/>
              <a:t>It helps to have a better Separation of concerns.</a:t>
            </a:r>
          </a:p>
          <a:p>
            <a:r>
              <a:rPr lang="en-US" dirty="0"/>
              <a:t>It allows to replace the View with a new one without changing the </a:t>
            </a:r>
            <a:r>
              <a:rPr lang="en-US" dirty="0" err="1"/>
              <a:t>ViewModel</a:t>
            </a:r>
            <a:r>
              <a:rPr lang="en-US" dirty="0"/>
              <a:t>.</a:t>
            </a:r>
          </a:p>
          <a:p>
            <a:r>
              <a:rPr lang="en-US" dirty="0"/>
              <a:t>It allows to easily unit test View's logic as now it is in a normal class (the </a:t>
            </a:r>
            <a:r>
              <a:rPr lang="en-US" dirty="0" err="1"/>
              <a:t>ViewModel</a:t>
            </a:r>
            <a:r>
              <a:rPr lang="en-US" dirty="0"/>
              <a:t>).</a:t>
            </a:r>
          </a:p>
          <a:p>
            <a:r>
              <a:rPr lang="en-US" dirty="0"/>
              <a:t>It allows graphics designers to work in the View without touching any logic.</a:t>
            </a:r>
          </a:p>
        </p:txBody>
      </p:sp>
    </p:spTree>
    <p:extLst>
      <p:ext uri="{BB962C8B-B14F-4D97-AF65-F5344CB8AC3E}">
        <p14:creationId xmlns:p14="http://schemas.microsoft.com/office/powerpoint/2010/main" val="3952483612"/>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Layers and dependecies of the MVVM patt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6631" y="879030"/>
            <a:ext cx="8648700" cy="5257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06253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b="1" dirty="0"/>
              <a:t>Some MVVM Frameworks</a:t>
            </a:r>
            <a:br>
              <a:rPr lang="en-IN" b="1" dirty="0"/>
            </a:br>
            <a:endParaRPr lang="en-IN" dirty="0"/>
          </a:p>
        </p:txBody>
      </p:sp>
      <p:sp>
        <p:nvSpPr>
          <p:cNvPr id="6" name="Content Placeholder 5"/>
          <p:cNvSpPr>
            <a:spLocks noGrp="1"/>
          </p:cNvSpPr>
          <p:nvPr>
            <p:ph idx="1"/>
          </p:nvPr>
        </p:nvSpPr>
        <p:spPr>
          <a:xfrm>
            <a:off x="1024128" y="1819656"/>
            <a:ext cx="9720073" cy="4572000"/>
          </a:xfrm>
        </p:spPr>
        <p:txBody>
          <a:bodyPr>
            <a:normAutofit fontScale="85000" lnSpcReduction="20000"/>
          </a:bodyPr>
          <a:lstStyle/>
          <a:p>
            <a:r>
              <a:rPr lang="en-IN" dirty="0"/>
              <a:t>PRISM (Microsoft)</a:t>
            </a:r>
          </a:p>
          <a:p>
            <a:r>
              <a:rPr lang="en-IN" dirty="0"/>
              <a:t>MVVM Light (Laurent </a:t>
            </a:r>
            <a:r>
              <a:rPr lang="en-IN" dirty="0" err="1"/>
              <a:t>Bugnion</a:t>
            </a:r>
            <a:r>
              <a:rPr lang="en-IN" dirty="0"/>
              <a:t>)</a:t>
            </a:r>
          </a:p>
          <a:p>
            <a:r>
              <a:rPr lang="en-IN" dirty="0"/>
              <a:t>WPF Application Framework</a:t>
            </a:r>
          </a:p>
          <a:p>
            <a:r>
              <a:rPr lang="en-IN" dirty="0"/>
              <a:t>Chinch</a:t>
            </a:r>
          </a:p>
          <a:p>
            <a:r>
              <a:rPr lang="en-IN" dirty="0" err="1"/>
              <a:t>Caliburn</a:t>
            </a:r>
            <a:r>
              <a:rPr lang="en-IN" dirty="0"/>
              <a:t> Micro</a:t>
            </a:r>
          </a:p>
          <a:p>
            <a:r>
              <a:rPr lang="en-IN" dirty="0"/>
              <a:t>Core MVVM</a:t>
            </a:r>
          </a:p>
          <a:p>
            <a:r>
              <a:rPr lang="en-IN" dirty="0"/>
              <a:t>Onyx</a:t>
            </a:r>
          </a:p>
          <a:p>
            <a:r>
              <a:rPr lang="en-IN" dirty="0" err="1"/>
              <a:t>nRoute</a:t>
            </a:r>
            <a:endParaRPr lang="en-IN" dirty="0"/>
          </a:p>
          <a:p>
            <a:r>
              <a:rPr lang="en-IN" dirty="0"/>
              <a:t>MVVM Foundation</a:t>
            </a:r>
          </a:p>
          <a:p>
            <a:r>
              <a:rPr lang="en-IN" dirty="0"/>
              <a:t>How to build your own MVVM Framework</a:t>
            </a:r>
          </a:p>
          <a:p>
            <a:r>
              <a:rPr lang="en-IN" dirty="0"/>
              <a:t/>
            </a:r>
            <a:br>
              <a:rPr lang="en-IN" dirty="0"/>
            </a:br>
            <a:endParaRPr lang="en-IN" dirty="0"/>
          </a:p>
        </p:txBody>
      </p:sp>
    </p:spTree>
    <p:extLst>
      <p:ext uri="{BB962C8B-B14F-4D97-AF65-F5344CB8AC3E}">
        <p14:creationId xmlns:p14="http://schemas.microsoft.com/office/powerpoint/2010/main" val="1047563584"/>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Animations</a:t>
            </a:r>
            <a:endParaRPr lang="en-IN" dirty="0"/>
          </a:p>
        </p:txBody>
      </p:sp>
      <p:sp>
        <p:nvSpPr>
          <p:cNvPr id="3" name="Content Placeholder 2"/>
          <p:cNvSpPr>
            <a:spLocks noGrp="1"/>
          </p:cNvSpPr>
          <p:nvPr>
            <p:ph idx="1"/>
          </p:nvPr>
        </p:nvSpPr>
        <p:spPr/>
        <p:txBody>
          <a:bodyPr/>
          <a:lstStyle/>
          <a:p>
            <a:r>
              <a:rPr lang="en-US" dirty="0"/>
              <a:t>Windows Presentation Foundation (WPF) provides a powerful set of graphics and layout features that enable you to create attractive user interfaces and appealing documents. </a:t>
            </a:r>
            <a:endParaRPr lang="en-US" dirty="0" smtClean="0"/>
          </a:p>
          <a:p>
            <a:r>
              <a:rPr lang="en-US" dirty="0" smtClean="0"/>
              <a:t>Animation </a:t>
            </a:r>
            <a:r>
              <a:rPr lang="en-US" dirty="0"/>
              <a:t>can make an attractive user interface even more spectacular and usable. </a:t>
            </a:r>
            <a:endParaRPr lang="en-US" dirty="0" smtClean="0"/>
          </a:p>
          <a:p>
            <a:r>
              <a:rPr lang="en-US" dirty="0" smtClean="0"/>
              <a:t>By </a:t>
            </a:r>
            <a:r>
              <a:rPr lang="en-US" dirty="0"/>
              <a:t>just animating a background color or applying an animated Transform, you can create dramatic screen transitions or provide helpful visual cues.</a:t>
            </a:r>
            <a:endParaRPr lang="en-IN" dirty="0"/>
          </a:p>
        </p:txBody>
      </p:sp>
    </p:spTree>
    <p:extLst>
      <p:ext uri="{BB962C8B-B14F-4D97-AF65-F5344CB8AC3E}">
        <p14:creationId xmlns:p14="http://schemas.microsoft.com/office/powerpoint/2010/main" val="3234930662"/>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Animations</a:t>
            </a:r>
            <a:endParaRPr lang="en-IN" dirty="0"/>
          </a:p>
        </p:txBody>
      </p:sp>
      <p:sp>
        <p:nvSpPr>
          <p:cNvPr id="3" name="Content Placeholder 2"/>
          <p:cNvSpPr>
            <a:spLocks noGrp="1"/>
          </p:cNvSpPr>
          <p:nvPr>
            <p:ph idx="1"/>
          </p:nvPr>
        </p:nvSpPr>
        <p:spPr/>
        <p:txBody>
          <a:bodyPr/>
          <a:lstStyle/>
          <a:p>
            <a:r>
              <a:rPr lang="en-US" dirty="0"/>
              <a:t>Animation is an illusion that is created by quickly cycling through a series of images, each slightly different from the last. </a:t>
            </a:r>
            <a:endParaRPr lang="en-US" dirty="0" smtClean="0"/>
          </a:p>
          <a:p>
            <a:r>
              <a:rPr lang="en-US" dirty="0" smtClean="0"/>
              <a:t>The </a:t>
            </a:r>
            <a:r>
              <a:rPr lang="en-US" dirty="0"/>
              <a:t>brain perceives the group of images as a single changing scene. </a:t>
            </a:r>
            <a:endParaRPr lang="en-US" dirty="0" smtClean="0"/>
          </a:p>
          <a:p>
            <a:r>
              <a:rPr lang="en-US" dirty="0" smtClean="0"/>
              <a:t>In </a:t>
            </a:r>
            <a:r>
              <a:rPr lang="en-US" dirty="0"/>
              <a:t>film, this illusion is created by using cameras that record many photographs, or frames, each second. </a:t>
            </a:r>
            <a:endParaRPr lang="en-US" dirty="0" smtClean="0"/>
          </a:p>
          <a:p>
            <a:r>
              <a:rPr lang="en-US" dirty="0" smtClean="0"/>
              <a:t>When </a:t>
            </a:r>
            <a:r>
              <a:rPr lang="en-US" dirty="0"/>
              <a:t>the frames are played back by a projector, the audience sees a moving picture.</a:t>
            </a:r>
            <a:endParaRPr lang="en-IN" dirty="0"/>
          </a:p>
        </p:txBody>
      </p:sp>
    </p:spTree>
    <p:extLst>
      <p:ext uri="{BB962C8B-B14F-4D97-AF65-F5344CB8AC3E}">
        <p14:creationId xmlns:p14="http://schemas.microsoft.com/office/powerpoint/2010/main" val="489084885"/>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Animations</a:t>
            </a:r>
            <a:endParaRPr lang="en-IN" dirty="0"/>
          </a:p>
        </p:txBody>
      </p:sp>
      <p:sp>
        <p:nvSpPr>
          <p:cNvPr id="3" name="Content Placeholder 2"/>
          <p:cNvSpPr>
            <a:spLocks noGrp="1"/>
          </p:cNvSpPr>
          <p:nvPr>
            <p:ph idx="1"/>
          </p:nvPr>
        </p:nvSpPr>
        <p:spPr>
          <a:xfrm>
            <a:off x="1024128" y="1690777"/>
            <a:ext cx="9720073" cy="4618583"/>
          </a:xfrm>
        </p:spPr>
        <p:txBody>
          <a:bodyPr>
            <a:normAutofit/>
          </a:bodyPr>
          <a:lstStyle/>
          <a:p>
            <a:r>
              <a:rPr lang="en-US" dirty="0"/>
              <a:t>Animation on a computer is similar. For example, a program that makes a drawing of a rectangle fade out of view might work as follows</a:t>
            </a:r>
            <a:r>
              <a:rPr lang="en-US" dirty="0" smtClean="0"/>
              <a:t>.</a:t>
            </a:r>
            <a:endParaRPr lang="en-US" dirty="0"/>
          </a:p>
          <a:p>
            <a:r>
              <a:rPr lang="en-US" dirty="0"/>
              <a:t>The program creates a timer</a:t>
            </a:r>
            <a:r>
              <a:rPr lang="en-US" dirty="0" smtClean="0"/>
              <a:t>.</a:t>
            </a:r>
            <a:endParaRPr lang="en-US" dirty="0"/>
          </a:p>
          <a:p>
            <a:r>
              <a:rPr lang="en-US" dirty="0"/>
              <a:t>The program checks the timer at set intervals to see how much time has elapsed</a:t>
            </a:r>
            <a:r>
              <a:rPr lang="en-US" dirty="0" smtClean="0"/>
              <a:t>.</a:t>
            </a:r>
            <a:endParaRPr lang="en-US" dirty="0"/>
          </a:p>
          <a:p>
            <a:r>
              <a:rPr lang="en-US" dirty="0"/>
              <a:t>Each time the program checks the timer, it computes the current opacity value for the rectangle based on how much time has elapsed</a:t>
            </a:r>
            <a:r>
              <a:rPr lang="en-US" dirty="0" smtClean="0"/>
              <a:t>.</a:t>
            </a:r>
            <a:endParaRPr lang="en-US" dirty="0"/>
          </a:p>
          <a:p>
            <a:r>
              <a:rPr lang="en-US" dirty="0"/>
              <a:t>The program then updates the rectangle with the new value and redraws it.</a:t>
            </a:r>
            <a:endParaRPr lang="en-IN" dirty="0"/>
          </a:p>
        </p:txBody>
      </p:sp>
    </p:spTree>
    <p:extLst>
      <p:ext uri="{BB962C8B-B14F-4D97-AF65-F5344CB8AC3E}">
        <p14:creationId xmlns:p14="http://schemas.microsoft.com/office/powerpoint/2010/main" val="2378977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WPF Units</a:t>
            </a:r>
          </a:p>
        </p:txBody>
      </p:sp>
      <p:sp>
        <p:nvSpPr>
          <p:cNvPr id="3" name="Content Placeholder 2"/>
          <p:cNvSpPr>
            <a:spLocks noGrp="1"/>
          </p:cNvSpPr>
          <p:nvPr>
            <p:ph idx="1"/>
          </p:nvPr>
        </p:nvSpPr>
        <p:spPr/>
        <p:txBody>
          <a:bodyPr>
            <a:normAutofit lnSpcReduction="10000"/>
          </a:bodyPr>
          <a:lstStyle/>
          <a:p>
            <a:r>
              <a:rPr lang="en-US" dirty="0"/>
              <a:t>A WPF window and all the elements inside it are measured using </a:t>
            </a:r>
            <a:r>
              <a:rPr lang="en-US" i="1" dirty="0"/>
              <a:t>device-independent units</a:t>
            </a:r>
            <a:r>
              <a:rPr lang="en-US" dirty="0"/>
              <a:t>. </a:t>
            </a:r>
            <a:endParaRPr lang="en-US" dirty="0" smtClean="0"/>
          </a:p>
          <a:p>
            <a:r>
              <a:rPr lang="en-US" dirty="0" smtClean="0"/>
              <a:t>A single device-independent </a:t>
            </a:r>
            <a:r>
              <a:rPr lang="en-US" dirty="0"/>
              <a:t>unit is defined as 1/96 of an inch</a:t>
            </a:r>
            <a:r>
              <a:rPr lang="en-US" dirty="0" smtClean="0"/>
              <a:t>.</a:t>
            </a:r>
          </a:p>
          <a:p>
            <a:r>
              <a:rPr lang="en-US" dirty="0"/>
              <a:t>Imagine that you create a small button in WPF that’s 96 by 96 units in size. </a:t>
            </a:r>
            <a:endParaRPr lang="en-US" dirty="0" smtClean="0"/>
          </a:p>
          <a:p>
            <a:r>
              <a:rPr lang="en-US" dirty="0" smtClean="0"/>
              <a:t>If </a:t>
            </a:r>
            <a:r>
              <a:rPr lang="en-US" dirty="0"/>
              <a:t>you’re using </a:t>
            </a:r>
            <a:r>
              <a:rPr lang="en-US" dirty="0" smtClean="0"/>
              <a:t>the standard </a:t>
            </a:r>
            <a:r>
              <a:rPr lang="en-US" dirty="0"/>
              <a:t>Windows DPI setting (96 dpi), each device-independent unit corresponds to one real, </a:t>
            </a:r>
            <a:r>
              <a:rPr lang="en-US" dirty="0" smtClean="0"/>
              <a:t>physical pixel</a:t>
            </a:r>
            <a:r>
              <a:rPr lang="en-US" dirty="0"/>
              <a:t>. </a:t>
            </a:r>
            <a:endParaRPr lang="en-US" dirty="0" smtClean="0"/>
          </a:p>
          <a:p>
            <a:r>
              <a:rPr lang="en-US" dirty="0" smtClean="0"/>
              <a:t>That’s </a:t>
            </a:r>
            <a:r>
              <a:rPr lang="en-US" dirty="0"/>
              <a:t>because WPF uses this calculation:</a:t>
            </a:r>
          </a:p>
          <a:p>
            <a:r>
              <a:rPr lang="en-US" dirty="0"/>
              <a:t>[Physical Unit Size] = [Device-Independent Unit Size] × [System DPI]</a:t>
            </a:r>
          </a:p>
          <a:p>
            <a:r>
              <a:rPr lang="en-IN" dirty="0"/>
              <a:t>= 1/96 inch × 96 dpi</a:t>
            </a:r>
          </a:p>
          <a:p>
            <a:r>
              <a:rPr lang="en-IN" dirty="0"/>
              <a:t>= 1 pixel</a:t>
            </a:r>
          </a:p>
        </p:txBody>
      </p:sp>
    </p:spTree>
    <p:extLst>
      <p:ext uri="{BB962C8B-B14F-4D97-AF65-F5344CB8AC3E}">
        <p14:creationId xmlns:p14="http://schemas.microsoft.com/office/powerpoint/2010/main" val="371271632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WPF Property Animation System</a:t>
            </a:r>
            <a:br>
              <a:rPr lang="en-IN" dirty="0"/>
            </a:br>
            <a:endParaRPr lang="en-IN" dirty="0"/>
          </a:p>
        </p:txBody>
      </p:sp>
      <p:sp>
        <p:nvSpPr>
          <p:cNvPr id="3" name="Content Placeholder 2"/>
          <p:cNvSpPr>
            <a:spLocks noGrp="1"/>
          </p:cNvSpPr>
          <p:nvPr>
            <p:ph idx="1"/>
          </p:nvPr>
        </p:nvSpPr>
        <p:spPr>
          <a:xfrm>
            <a:off x="1024128" y="1742536"/>
            <a:ext cx="9720073" cy="4566824"/>
          </a:xfrm>
        </p:spPr>
        <p:txBody>
          <a:bodyPr>
            <a:normAutofit/>
          </a:bodyPr>
          <a:lstStyle/>
          <a:p>
            <a:r>
              <a:rPr lang="en-US" dirty="0"/>
              <a:t>For a property to have animation capabilities, it must meet the following three requirements</a:t>
            </a:r>
            <a:r>
              <a:rPr lang="en-US" dirty="0" smtClean="0"/>
              <a:t>:</a:t>
            </a:r>
            <a:endParaRPr lang="en-US" dirty="0"/>
          </a:p>
          <a:p>
            <a:r>
              <a:rPr lang="en-US" dirty="0"/>
              <a:t>It must be a dependency property</a:t>
            </a:r>
            <a:r>
              <a:rPr lang="en-US" dirty="0" smtClean="0"/>
              <a:t>.</a:t>
            </a:r>
            <a:endParaRPr lang="en-US" dirty="0"/>
          </a:p>
          <a:p>
            <a:r>
              <a:rPr lang="en-US" dirty="0"/>
              <a:t>It must belong to a class that inherits from </a:t>
            </a:r>
            <a:r>
              <a:rPr lang="en-US" dirty="0" err="1"/>
              <a:t>DependencyObject</a:t>
            </a:r>
            <a:r>
              <a:rPr lang="en-US" dirty="0"/>
              <a:t> and implements the </a:t>
            </a:r>
            <a:r>
              <a:rPr lang="en-US" dirty="0" err="1"/>
              <a:t>IAnimatable</a:t>
            </a:r>
            <a:r>
              <a:rPr lang="en-US" dirty="0"/>
              <a:t> interface</a:t>
            </a:r>
            <a:r>
              <a:rPr lang="en-US" dirty="0" smtClean="0"/>
              <a:t>.</a:t>
            </a:r>
            <a:endParaRPr lang="en-US" dirty="0"/>
          </a:p>
          <a:p>
            <a:r>
              <a:rPr lang="en-US" dirty="0"/>
              <a:t>There must be a compatible animation type available. </a:t>
            </a:r>
            <a:endParaRPr lang="en-US" dirty="0" smtClean="0"/>
          </a:p>
          <a:p>
            <a:r>
              <a:rPr lang="en-US" dirty="0"/>
              <a:t>A </a:t>
            </a:r>
            <a:r>
              <a:rPr lang="en-US" dirty="0" err="1"/>
              <a:t>DoubleAnimation</a:t>
            </a:r>
            <a:r>
              <a:rPr lang="en-US" dirty="0"/>
              <a:t> creates a transition between two double values. To specify its starting value, you set its From property. To specify its ending value, you set its To property.</a:t>
            </a:r>
            <a:endParaRPr lang="en-IN" dirty="0"/>
          </a:p>
        </p:txBody>
      </p:sp>
    </p:spTree>
    <p:extLst>
      <p:ext uri="{BB962C8B-B14F-4D97-AF65-F5344CB8AC3E}">
        <p14:creationId xmlns:p14="http://schemas.microsoft.com/office/powerpoint/2010/main" val="85644721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Animation Types</a:t>
            </a:r>
            <a:br>
              <a:rPr lang="en-IN" dirty="0"/>
            </a:br>
            <a:endParaRPr lang="en-IN" dirty="0"/>
          </a:p>
        </p:txBody>
      </p:sp>
      <p:sp>
        <p:nvSpPr>
          <p:cNvPr id="3" name="Content Placeholder 2"/>
          <p:cNvSpPr>
            <a:spLocks noGrp="1"/>
          </p:cNvSpPr>
          <p:nvPr>
            <p:ph idx="1"/>
          </p:nvPr>
        </p:nvSpPr>
        <p:spPr>
          <a:xfrm>
            <a:off x="1024128" y="1664898"/>
            <a:ext cx="9720073" cy="4644462"/>
          </a:xfrm>
        </p:spPr>
        <p:txBody>
          <a:bodyPr/>
          <a:lstStyle/>
          <a:p>
            <a:r>
              <a:rPr lang="en-US" dirty="0"/>
              <a:t>Because animations generate property values, different animation types exist for different property types. </a:t>
            </a:r>
            <a:endParaRPr lang="en-US" dirty="0" smtClean="0"/>
          </a:p>
          <a:p>
            <a:r>
              <a:rPr lang="en-US" dirty="0" smtClean="0"/>
              <a:t>To </a:t>
            </a:r>
            <a:r>
              <a:rPr lang="en-US" dirty="0"/>
              <a:t>animate a property that takes a Double, such as the Width property of an element, use an animation that produces Double values. </a:t>
            </a:r>
            <a:endParaRPr lang="en-US" dirty="0" smtClean="0"/>
          </a:p>
          <a:p>
            <a:r>
              <a:rPr lang="en-US" dirty="0" smtClean="0"/>
              <a:t>To </a:t>
            </a:r>
            <a:r>
              <a:rPr lang="en-US" dirty="0"/>
              <a:t>animate a property that takes a Point, use an animation that produces Point values, and so </a:t>
            </a:r>
            <a:r>
              <a:rPr lang="en-US" dirty="0" smtClean="0"/>
              <a:t>on.</a:t>
            </a:r>
          </a:p>
          <a:p>
            <a:r>
              <a:rPr lang="en-US" dirty="0"/>
              <a:t>Because of the number of different property types, there are several animation classes in the </a:t>
            </a:r>
            <a:r>
              <a:rPr lang="en-US" dirty="0" smtClean="0"/>
              <a:t>System.Windows.Media.Animation namespace</a:t>
            </a:r>
            <a:r>
              <a:rPr lang="en-US" dirty="0"/>
              <a:t>.</a:t>
            </a:r>
            <a:endParaRPr lang="en-IN" dirty="0"/>
          </a:p>
        </p:txBody>
      </p:sp>
    </p:spTree>
    <p:extLst>
      <p:ext uri="{BB962C8B-B14F-4D97-AF65-F5344CB8AC3E}">
        <p14:creationId xmlns:p14="http://schemas.microsoft.com/office/powerpoint/2010/main" val="98567108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Animation Types</a:t>
            </a:r>
            <a:br>
              <a:rPr lang="en-IN" dirty="0"/>
            </a:br>
            <a:endParaRPr lang="en-IN" dirty="0"/>
          </a:p>
        </p:txBody>
      </p:sp>
      <p:sp>
        <p:nvSpPr>
          <p:cNvPr id="3" name="Content Placeholder 2"/>
          <p:cNvSpPr>
            <a:spLocks noGrp="1"/>
          </p:cNvSpPr>
          <p:nvPr>
            <p:ph idx="1"/>
          </p:nvPr>
        </p:nvSpPr>
        <p:spPr>
          <a:xfrm>
            <a:off x="1024128" y="1664898"/>
            <a:ext cx="9720073" cy="4644462"/>
          </a:xfrm>
        </p:spPr>
        <p:txBody>
          <a:bodyPr/>
          <a:lstStyle/>
          <a:p>
            <a:r>
              <a:rPr lang="en-US" dirty="0"/>
              <a:t>&lt;</a:t>
            </a:r>
            <a:r>
              <a:rPr lang="en-US" i="1" dirty="0"/>
              <a:t>Type</a:t>
            </a:r>
            <a:r>
              <a:rPr lang="en-US" dirty="0"/>
              <a:t>&gt;Animation</a:t>
            </a:r>
          </a:p>
          <a:p>
            <a:r>
              <a:rPr lang="en-US" dirty="0"/>
              <a:t>Known as a "From/To/By" or "basic" animation, these animate between a starting and destination value, or by adding an offset value to its starting value.</a:t>
            </a:r>
          </a:p>
          <a:p>
            <a:r>
              <a:rPr lang="en-US" dirty="0"/>
              <a:t>To specify a starting value, set the From property of the animation.</a:t>
            </a:r>
          </a:p>
          <a:p>
            <a:r>
              <a:rPr lang="en-US" dirty="0"/>
              <a:t>To specify an ending value, set the To property of the animation.</a:t>
            </a:r>
          </a:p>
          <a:p>
            <a:r>
              <a:rPr lang="en-US" dirty="0"/>
              <a:t>To specify an offset value, set the By property of the animation.</a:t>
            </a:r>
          </a:p>
        </p:txBody>
      </p:sp>
    </p:spTree>
    <p:extLst>
      <p:ext uri="{BB962C8B-B14F-4D97-AF65-F5344CB8AC3E}">
        <p14:creationId xmlns:p14="http://schemas.microsoft.com/office/powerpoint/2010/main" val="280315062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Animation Types</a:t>
            </a:r>
            <a:br>
              <a:rPr lang="en-IN" dirty="0"/>
            </a:br>
            <a:endParaRPr lang="en-IN" dirty="0"/>
          </a:p>
        </p:txBody>
      </p:sp>
      <p:sp>
        <p:nvSpPr>
          <p:cNvPr id="3" name="Content Placeholder 2"/>
          <p:cNvSpPr>
            <a:spLocks noGrp="1"/>
          </p:cNvSpPr>
          <p:nvPr>
            <p:ph idx="1"/>
          </p:nvPr>
        </p:nvSpPr>
        <p:spPr>
          <a:xfrm>
            <a:off x="1024128" y="1664898"/>
            <a:ext cx="9720073" cy="4644462"/>
          </a:xfrm>
        </p:spPr>
        <p:txBody>
          <a:bodyPr/>
          <a:lstStyle/>
          <a:p>
            <a:r>
              <a:rPr lang="en-US" dirty="0"/>
              <a:t>&lt;Type&gt;</a:t>
            </a:r>
            <a:r>
              <a:rPr lang="en-US" dirty="0" err="1"/>
              <a:t>AnimationUsingKeyFrames</a:t>
            </a:r>
            <a:endParaRPr lang="en-US" dirty="0"/>
          </a:p>
          <a:p>
            <a:endParaRPr lang="en-US" dirty="0"/>
          </a:p>
          <a:p>
            <a:r>
              <a:rPr lang="en-US" dirty="0"/>
              <a:t>Key frame animations are more powerful than From/To/By animations because you can specify any number of target values and even control their interpolation method. Some types can only be animated with key frame animations. </a:t>
            </a:r>
          </a:p>
        </p:txBody>
      </p:sp>
    </p:spTree>
    <p:extLst>
      <p:ext uri="{BB962C8B-B14F-4D97-AF65-F5344CB8AC3E}">
        <p14:creationId xmlns:p14="http://schemas.microsoft.com/office/powerpoint/2010/main" val="249651814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Animation Types</a:t>
            </a:r>
            <a:br>
              <a:rPr lang="en-IN" dirty="0"/>
            </a:br>
            <a:endParaRPr lang="en-IN" dirty="0"/>
          </a:p>
        </p:txBody>
      </p:sp>
      <p:sp>
        <p:nvSpPr>
          <p:cNvPr id="3" name="Content Placeholder 2"/>
          <p:cNvSpPr>
            <a:spLocks noGrp="1"/>
          </p:cNvSpPr>
          <p:nvPr>
            <p:ph idx="1"/>
          </p:nvPr>
        </p:nvSpPr>
        <p:spPr>
          <a:xfrm>
            <a:off x="1024128" y="1664898"/>
            <a:ext cx="9720073" cy="4644462"/>
          </a:xfrm>
        </p:spPr>
        <p:txBody>
          <a:bodyPr/>
          <a:lstStyle/>
          <a:p>
            <a:r>
              <a:rPr lang="en-US" dirty="0"/>
              <a:t>&lt;Type&gt;</a:t>
            </a:r>
            <a:r>
              <a:rPr lang="en-US" dirty="0" err="1"/>
              <a:t>AnimationUsingPath</a:t>
            </a:r>
            <a:endParaRPr lang="en-US" dirty="0"/>
          </a:p>
          <a:p>
            <a:endParaRPr lang="en-US" dirty="0"/>
          </a:p>
          <a:p>
            <a:r>
              <a:rPr lang="en-US" dirty="0"/>
              <a:t>Path animations enable you to use a geometric path in order to produce animated values.</a:t>
            </a:r>
          </a:p>
        </p:txBody>
      </p:sp>
    </p:spTree>
    <p:extLst>
      <p:ext uri="{BB962C8B-B14F-4D97-AF65-F5344CB8AC3E}">
        <p14:creationId xmlns:p14="http://schemas.microsoft.com/office/powerpoint/2010/main" val="322091308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Animation Types</a:t>
            </a:r>
            <a:br>
              <a:rPr lang="en-IN" dirty="0"/>
            </a:br>
            <a:endParaRPr lang="en-IN" dirty="0"/>
          </a:p>
        </p:txBody>
      </p:sp>
      <p:sp>
        <p:nvSpPr>
          <p:cNvPr id="3" name="Content Placeholder 2"/>
          <p:cNvSpPr>
            <a:spLocks noGrp="1"/>
          </p:cNvSpPr>
          <p:nvPr>
            <p:ph idx="1"/>
          </p:nvPr>
        </p:nvSpPr>
        <p:spPr>
          <a:xfrm>
            <a:off x="1024128" y="1664898"/>
            <a:ext cx="9720073" cy="4644462"/>
          </a:xfrm>
        </p:spPr>
        <p:txBody>
          <a:bodyPr/>
          <a:lstStyle/>
          <a:p>
            <a:r>
              <a:rPr lang="en-US" dirty="0"/>
              <a:t>&lt;Type&gt;</a:t>
            </a:r>
            <a:r>
              <a:rPr lang="en-US" dirty="0" err="1"/>
              <a:t>AnimationBase</a:t>
            </a:r>
            <a:endParaRPr lang="en-US" dirty="0"/>
          </a:p>
          <a:p>
            <a:endParaRPr lang="en-US" dirty="0"/>
          </a:p>
          <a:p>
            <a:r>
              <a:rPr lang="en-US" dirty="0"/>
              <a:t>Abstract class that, when you implement it, animates a &lt;Type&gt; value. </a:t>
            </a:r>
            <a:endParaRPr lang="en-US" dirty="0" smtClean="0"/>
          </a:p>
          <a:p>
            <a:r>
              <a:rPr lang="en-US" dirty="0" smtClean="0"/>
              <a:t>This </a:t>
            </a:r>
            <a:r>
              <a:rPr lang="en-US" dirty="0"/>
              <a:t>class serves as the base class for &lt;Type&gt;Animation and &lt;Type&gt;</a:t>
            </a:r>
            <a:r>
              <a:rPr lang="en-US" dirty="0" err="1"/>
              <a:t>AnimationUsingKeyFrames</a:t>
            </a:r>
            <a:r>
              <a:rPr lang="en-US" dirty="0"/>
              <a:t> classes. </a:t>
            </a:r>
            <a:endParaRPr lang="en-US" dirty="0" smtClean="0"/>
          </a:p>
          <a:p>
            <a:r>
              <a:rPr lang="en-US" dirty="0" smtClean="0"/>
              <a:t>You </a:t>
            </a:r>
            <a:r>
              <a:rPr lang="en-US" dirty="0"/>
              <a:t>have to deal directly with these classes only if you want to create your own custom animations. Otherwise, use a &lt;Type&gt;Animation or </a:t>
            </a:r>
            <a:r>
              <a:rPr lang="en-US" dirty="0" err="1"/>
              <a:t>KeyFrame</a:t>
            </a:r>
            <a:r>
              <a:rPr lang="en-US" dirty="0"/>
              <a:t>&lt;Type&gt;Animation.</a:t>
            </a:r>
          </a:p>
        </p:txBody>
      </p:sp>
    </p:spTree>
    <p:extLst>
      <p:ext uri="{BB962C8B-B14F-4D97-AF65-F5344CB8AC3E}">
        <p14:creationId xmlns:p14="http://schemas.microsoft.com/office/powerpoint/2010/main" val="126891895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Animation Types</a:t>
            </a:r>
            <a:br>
              <a:rPr lang="en-IN" dirty="0"/>
            </a:b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1252536597"/>
              </p:ext>
            </p:extLst>
          </p:nvPr>
        </p:nvGraphicFramePr>
        <p:xfrm>
          <a:off x="172526" y="1604513"/>
          <a:ext cx="11947585" cy="4900914"/>
        </p:xfrm>
        <a:graphic>
          <a:graphicData uri="http://schemas.openxmlformats.org/drawingml/2006/table">
            <a:tbl>
              <a:tblPr/>
              <a:tblGrid>
                <a:gridCol w="2389517"/>
                <a:gridCol w="2389517"/>
                <a:gridCol w="2389517"/>
                <a:gridCol w="2389517"/>
                <a:gridCol w="2389517"/>
              </a:tblGrid>
              <a:tr h="863159">
                <a:tc>
                  <a:txBody>
                    <a:bodyPr/>
                    <a:lstStyle/>
                    <a:p>
                      <a:pPr algn="l" fontAlgn="b"/>
                      <a:r>
                        <a:rPr lang="en-IN" sz="1800" b="0">
                          <a:effectLst/>
                          <a:latin typeface="segoe-ui_semibold"/>
                        </a:rPr>
                        <a:t>Property type</a:t>
                      </a:r>
                    </a:p>
                  </a:txBody>
                  <a:tcPr marL="49208" marR="49208" marT="36906" marB="36906"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algn="l" fontAlgn="b"/>
                      <a:r>
                        <a:rPr lang="en-IN" sz="1800" b="0">
                          <a:effectLst/>
                          <a:latin typeface="segoe-ui_semibold"/>
                        </a:rPr>
                        <a:t>Corresponding basic (From/To/By) animation</a:t>
                      </a:r>
                    </a:p>
                  </a:txBody>
                  <a:tcPr marL="49208" marR="49208" marT="36906" marB="36906"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algn="l" fontAlgn="b"/>
                      <a:r>
                        <a:rPr lang="en-IN" sz="1800" b="0">
                          <a:effectLst/>
                          <a:latin typeface="segoe-ui_semibold"/>
                        </a:rPr>
                        <a:t>Corresponding key frame animation</a:t>
                      </a:r>
                    </a:p>
                  </a:txBody>
                  <a:tcPr marL="49208" marR="49208" marT="36906" marB="36906"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algn="l" fontAlgn="b"/>
                      <a:r>
                        <a:rPr lang="en-IN" sz="1800" b="0">
                          <a:effectLst/>
                          <a:latin typeface="segoe-ui_semibold"/>
                        </a:rPr>
                        <a:t>Corresponding Path Animation</a:t>
                      </a:r>
                    </a:p>
                  </a:txBody>
                  <a:tcPr marL="49208" marR="49208" marT="36906" marB="36906"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algn="l" fontAlgn="b"/>
                      <a:r>
                        <a:rPr lang="en-IN" sz="1800" b="0">
                          <a:effectLst/>
                          <a:latin typeface="segoe-ui_semibold"/>
                        </a:rPr>
                        <a:t>Usage example</a:t>
                      </a:r>
                    </a:p>
                  </a:txBody>
                  <a:tcPr marL="49208" marR="49208" marT="36906" marB="36906"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r>
              <a:tr h="992632">
                <a:tc>
                  <a:txBody>
                    <a:bodyPr/>
                    <a:lstStyle/>
                    <a:p>
                      <a:pPr fontAlgn="t"/>
                      <a:r>
                        <a:rPr lang="en-IN" sz="1800" u="none" strike="noStrike" dirty="0" err="1">
                          <a:solidFill>
                            <a:srgbClr val="0078D7"/>
                          </a:solidFill>
                          <a:effectLst/>
                          <a:hlinkClick r:id="rId2"/>
                        </a:rPr>
                        <a:t>Color</a:t>
                      </a:r>
                      <a:endParaRPr lang="en-IN" sz="1800" dirty="0">
                        <a:effectLst/>
                      </a:endParaRPr>
                    </a:p>
                  </a:txBody>
                  <a:tcPr marL="49208" marR="49208" marT="36906" marB="369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IN" sz="1800" u="none" strike="noStrike" dirty="0" err="1">
                          <a:solidFill>
                            <a:srgbClr val="0078D7"/>
                          </a:solidFill>
                          <a:effectLst/>
                          <a:hlinkClick r:id="rId3"/>
                        </a:rPr>
                        <a:t>ColorAnimation</a:t>
                      </a:r>
                      <a:endParaRPr lang="en-IN" sz="1800" dirty="0">
                        <a:effectLst/>
                      </a:endParaRPr>
                    </a:p>
                  </a:txBody>
                  <a:tcPr marL="49208" marR="49208" marT="36906" marB="369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IN" sz="1800" u="none" strike="noStrike" dirty="0" err="1">
                          <a:solidFill>
                            <a:srgbClr val="0078D7"/>
                          </a:solidFill>
                          <a:effectLst/>
                          <a:hlinkClick r:id="rId4"/>
                        </a:rPr>
                        <a:t>ColorAnimationUsingKeyFrames</a:t>
                      </a:r>
                      <a:endParaRPr lang="en-IN" sz="1800" dirty="0">
                        <a:effectLst/>
                      </a:endParaRPr>
                    </a:p>
                  </a:txBody>
                  <a:tcPr marL="49208" marR="49208" marT="36906" marB="369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IN" sz="1800">
                          <a:effectLst/>
                        </a:rPr>
                        <a:t>None</a:t>
                      </a:r>
                    </a:p>
                  </a:txBody>
                  <a:tcPr marL="49208" marR="49208" marT="36906" marB="369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800">
                          <a:effectLst/>
                        </a:rPr>
                        <a:t>Animate the </a:t>
                      </a:r>
                      <a:r>
                        <a:rPr lang="en-US" sz="1800" u="none" strike="noStrike">
                          <a:solidFill>
                            <a:srgbClr val="0078D7"/>
                          </a:solidFill>
                          <a:effectLst/>
                          <a:hlinkClick r:id="rId5"/>
                        </a:rPr>
                        <a:t>Color</a:t>
                      </a:r>
                      <a:r>
                        <a:rPr lang="en-US" sz="1800">
                          <a:effectLst/>
                        </a:rPr>
                        <a:t> of a </a:t>
                      </a:r>
                      <a:r>
                        <a:rPr lang="en-US" sz="1800" u="none" strike="noStrike">
                          <a:solidFill>
                            <a:srgbClr val="0078D7"/>
                          </a:solidFill>
                          <a:effectLst/>
                          <a:hlinkClick r:id="rId6"/>
                        </a:rPr>
                        <a:t>SolidColorBrush</a:t>
                      </a:r>
                      <a:r>
                        <a:rPr lang="en-US" sz="1800">
                          <a:effectLst/>
                        </a:rPr>
                        <a:t>or a </a:t>
                      </a:r>
                      <a:r>
                        <a:rPr lang="en-US" sz="1800" u="none" strike="noStrike">
                          <a:solidFill>
                            <a:srgbClr val="0078D7"/>
                          </a:solidFill>
                          <a:effectLst/>
                          <a:hlinkClick r:id="rId7"/>
                        </a:rPr>
                        <a:t>GradientStop</a:t>
                      </a:r>
                      <a:r>
                        <a:rPr lang="en-US" sz="1800">
                          <a:effectLst/>
                        </a:rPr>
                        <a:t>.</a:t>
                      </a:r>
                    </a:p>
                  </a:txBody>
                  <a:tcPr marL="49208" marR="49208" marT="36906" marB="369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r>
              <a:tr h="1122106">
                <a:tc>
                  <a:txBody>
                    <a:bodyPr/>
                    <a:lstStyle/>
                    <a:p>
                      <a:pPr fontAlgn="t"/>
                      <a:r>
                        <a:rPr lang="en-IN" sz="1800" u="none" strike="noStrike">
                          <a:solidFill>
                            <a:srgbClr val="0078D7"/>
                          </a:solidFill>
                          <a:effectLst/>
                          <a:hlinkClick r:id="rId8"/>
                        </a:rPr>
                        <a:t>Double</a:t>
                      </a:r>
                      <a:endParaRPr lang="en-IN" sz="1800">
                        <a:effectLst/>
                      </a:endParaRPr>
                    </a:p>
                  </a:txBody>
                  <a:tcPr marL="49208" marR="49208" marT="36906" marB="369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IN" sz="1800" u="none" strike="noStrike" dirty="0" err="1">
                          <a:solidFill>
                            <a:srgbClr val="0078D7"/>
                          </a:solidFill>
                          <a:effectLst/>
                          <a:hlinkClick r:id="rId9"/>
                        </a:rPr>
                        <a:t>DoubleAnimation</a:t>
                      </a:r>
                      <a:endParaRPr lang="en-IN" sz="1800" dirty="0">
                        <a:effectLst/>
                      </a:endParaRPr>
                    </a:p>
                  </a:txBody>
                  <a:tcPr marL="49208" marR="49208" marT="36906" marB="369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IN" sz="1800" u="none" strike="noStrike">
                          <a:solidFill>
                            <a:srgbClr val="0078D7"/>
                          </a:solidFill>
                          <a:effectLst/>
                          <a:hlinkClick r:id="rId10"/>
                        </a:rPr>
                        <a:t>DoubleAnimationUsingKeyFrames</a:t>
                      </a:r>
                      <a:endParaRPr lang="en-IN" sz="1800">
                        <a:effectLst/>
                      </a:endParaRPr>
                    </a:p>
                  </a:txBody>
                  <a:tcPr marL="49208" marR="49208" marT="36906" marB="369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IN" sz="1800" u="none" strike="noStrike" dirty="0" err="1">
                          <a:solidFill>
                            <a:srgbClr val="0078D7"/>
                          </a:solidFill>
                          <a:effectLst/>
                          <a:hlinkClick r:id="rId11"/>
                        </a:rPr>
                        <a:t>DoubleAnimationUsingPath</a:t>
                      </a:r>
                      <a:endParaRPr lang="en-IN" sz="1800" dirty="0">
                        <a:effectLst/>
                      </a:endParaRPr>
                    </a:p>
                  </a:txBody>
                  <a:tcPr marL="49208" marR="49208" marT="36906" marB="369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800" dirty="0">
                          <a:effectLst/>
                        </a:rPr>
                        <a:t>Animate the </a:t>
                      </a:r>
                      <a:r>
                        <a:rPr lang="en-US" sz="1800" u="none" strike="noStrike" dirty="0">
                          <a:solidFill>
                            <a:srgbClr val="0078D7"/>
                          </a:solidFill>
                          <a:effectLst/>
                          <a:hlinkClick r:id="rId12"/>
                        </a:rPr>
                        <a:t>Width</a:t>
                      </a:r>
                      <a:r>
                        <a:rPr lang="en-US" sz="1800" dirty="0">
                          <a:effectLst/>
                        </a:rPr>
                        <a:t> of a </a:t>
                      </a:r>
                      <a:r>
                        <a:rPr lang="en-US" sz="1800" u="none" strike="noStrike" dirty="0" err="1">
                          <a:solidFill>
                            <a:srgbClr val="0078D7"/>
                          </a:solidFill>
                          <a:effectLst/>
                          <a:hlinkClick r:id="rId13"/>
                        </a:rPr>
                        <a:t>DockPanel</a:t>
                      </a:r>
                      <a:r>
                        <a:rPr lang="en-US" sz="1800" dirty="0">
                          <a:effectLst/>
                        </a:rPr>
                        <a:t> or the </a:t>
                      </a:r>
                      <a:r>
                        <a:rPr lang="en-US" sz="1800" u="none" strike="noStrike" dirty="0">
                          <a:solidFill>
                            <a:srgbClr val="0078D7"/>
                          </a:solidFill>
                          <a:effectLst/>
                          <a:hlinkClick r:id="rId14"/>
                        </a:rPr>
                        <a:t>Height</a:t>
                      </a:r>
                      <a:r>
                        <a:rPr lang="en-US" sz="1800" dirty="0">
                          <a:effectLst/>
                        </a:rPr>
                        <a:t> of a </a:t>
                      </a:r>
                      <a:r>
                        <a:rPr lang="en-US" sz="1800" u="none" strike="noStrike" dirty="0">
                          <a:solidFill>
                            <a:srgbClr val="0078D7"/>
                          </a:solidFill>
                          <a:effectLst/>
                          <a:hlinkClick r:id="rId15"/>
                        </a:rPr>
                        <a:t>Button</a:t>
                      </a:r>
                      <a:r>
                        <a:rPr lang="en-US" sz="1800" dirty="0">
                          <a:effectLst/>
                        </a:rPr>
                        <a:t>.</a:t>
                      </a:r>
                    </a:p>
                  </a:txBody>
                  <a:tcPr marL="49208" marR="49208" marT="36906" marB="369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r>
              <a:tr h="733684">
                <a:tc>
                  <a:txBody>
                    <a:bodyPr/>
                    <a:lstStyle/>
                    <a:p>
                      <a:pPr fontAlgn="t"/>
                      <a:r>
                        <a:rPr lang="en-IN" sz="1800" u="none" strike="noStrike">
                          <a:solidFill>
                            <a:srgbClr val="0078D7"/>
                          </a:solidFill>
                          <a:effectLst/>
                          <a:hlinkClick r:id="rId16"/>
                        </a:rPr>
                        <a:t>Point</a:t>
                      </a:r>
                      <a:endParaRPr lang="en-IN" sz="1800">
                        <a:effectLst/>
                      </a:endParaRPr>
                    </a:p>
                  </a:txBody>
                  <a:tcPr marL="49208" marR="49208" marT="36906" marB="369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IN" sz="1800" u="none" strike="noStrike">
                          <a:solidFill>
                            <a:srgbClr val="0078D7"/>
                          </a:solidFill>
                          <a:effectLst/>
                          <a:hlinkClick r:id="rId17"/>
                        </a:rPr>
                        <a:t>PointAnimation</a:t>
                      </a:r>
                      <a:endParaRPr lang="en-IN" sz="1800">
                        <a:effectLst/>
                      </a:endParaRPr>
                    </a:p>
                  </a:txBody>
                  <a:tcPr marL="49208" marR="49208" marT="36906" marB="369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IN" sz="1800" u="none" strike="noStrike">
                          <a:solidFill>
                            <a:srgbClr val="0078D7"/>
                          </a:solidFill>
                          <a:effectLst/>
                          <a:hlinkClick r:id="rId18"/>
                        </a:rPr>
                        <a:t>PointAnimationUsingKeyFrames</a:t>
                      </a:r>
                      <a:endParaRPr lang="en-IN" sz="1800">
                        <a:effectLst/>
                      </a:endParaRPr>
                    </a:p>
                  </a:txBody>
                  <a:tcPr marL="49208" marR="49208" marT="36906" marB="369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IN" sz="1800" u="none" strike="noStrike">
                          <a:solidFill>
                            <a:srgbClr val="0078D7"/>
                          </a:solidFill>
                          <a:effectLst/>
                          <a:hlinkClick r:id="rId19"/>
                        </a:rPr>
                        <a:t>PointAnimationUsingPath</a:t>
                      </a:r>
                      <a:endParaRPr lang="en-IN" sz="1800">
                        <a:effectLst/>
                      </a:endParaRPr>
                    </a:p>
                  </a:txBody>
                  <a:tcPr marL="49208" marR="49208" marT="36906" marB="369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800" dirty="0">
                          <a:effectLst/>
                        </a:rPr>
                        <a:t>Animate the </a:t>
                      </a:r>
                      <a:r>
                        <a:rPr lang="en-US" sz="1800" u="none" strike="noStrike" dirty="0">
                          <a:solidFill>
                            <a:srgbClr val="0078D7"/>
                          </a:solidFill>
                          <a:effectLst/>
                          <a:hlinkClick r:id="rId20"/>
                        </a:rPr>
                        <a:t>Center</a:t>
                      </a:r>
                      <a:r>
                        <a:rPr lang="en-US" sz="1800" dirty="0">
                          <a:effectLst/>
                        </a:rPr>
                        <a:t> position of an </a:t>
                      </a:r>
                      <a:r>
                        <a:rPr lang="en-US" sz="1800" u="none" strike="noStrike" dirty="0" err="1">
                          <a:solidFill>
                            <a:srgbClr val="0078D7"/>
                          </a:solidFill>
                          <a:effectLst/>
                          <a:hlinkClick r:id="rId21"/>
                        </a:rPr>
                        <a:t>EllipseGeometry</a:t>
                      </a:r>
                      <a:r>
                        <a:rPr lang="en-US" sz="1800" dirty="0">
                          <a:effectLst/>
                        </a:rPr>
                        <a:t>.</a:t>
                      </a:r>
                    </a:p>
                  </a:txBody>
                  <a:tcPr marL="49208" marR="49208" marT="36906" marB="369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r>
              <a:tr h="992632">
                <a:tc>
                  <a:txBody>
                    <a:bodyPr/>
                    <a:lstStyle/>
                    <a:p>
                      <a:pPr fontAlgn="t"/>
                      <a:r>
                        <a:rPr lang="en-IN" sz="1800" u="none" strike="noStrike">
                          <a:solidFill>
                            <a:srgbClr val="0078D7"/>
                          </a:solidFill>
                          <a:effectLst/>
                          <a:hlinkClick r:id="rId22"/>
                        </a:rPr>
                        <a:t>String</a:t>
                      </a:r>
                      <a:endParaRPr lang="en-IN" sz="1800">
                        <a:effectLst/>
                      </a:endParaRPr>
                    </a:p>
                  </a:txBody>
                  <a:tcPr marL="49208" marR="49208" marT="36906" marB="369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t"/>
                      <a:r>
                        <a:rPr lang="en-IN" sz="1800">
                          <a:effectLst/>
                        </a:rPr>
                        <a:t>None</a:t>
                      </a:r>
                    </a:p>
                  </a:txBody>
                  <a:tcPr marL="49208" marR="49208" marT="36906" marB="369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t"/>
                      <a:r>
                        <a:rPr lang="en-IN" sz="1800" u="none" strike="noStrike">
                          <a:solidFill>
                            <a:srgbClr val="0078D7"/>
                          </a:solidFill>
                          <a:effectLst/>
                          <a:hlinkClick r:id="rId23"/>
                        </a:rPr>
                        <a:t>StringAnimationUsingKeyFrames</a:t>
                      </a:r>
                      <a:endParaRPr lang="en-IN" sz="1800">
                        <a:effectLst/>
                      </a:endParaRPr>
                    </a:p>
                  </a:txBody>
                  <a:tcPr marL="49208" marR="49208" marT="36906" marB="369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t"/>
                      <a:r>
                        <a:rPr lang="en-IN" sz="1800">
                          <a:effectLst/>
                        </a:rPr>
                        <a:t>None</a:t>
                      </a:r>
                    </a:p>
                  </a:txBody>
                  <a:tcPr marL="49208" marR="49208" marT="36906" marB="369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t"/>
                      <a:r>
                        <a:rPr lang="en-US" sz="1800" dirty="0">
                          <a:effectLst/>
                        </a:rPr>
                        <a:t>Animate the </a:t>
                      </a:r>
                      <a:r>
                        <a:rPr lang="en-US" sz="1800" u="none" strike="noStrike" dirty="0">
                          <a:solidFill>
                            <a:srgbClr val="0078D7"/>
                          </a:solidFill>
                          <a:effectLst/>
                          <a:hlinkClick r:id="rId24"/>
                        </a:rPr>
                        <a:t>Text</a:t>
                      </a:r>
                      <a:r>
                        <a:rPr lang="en-US" sz="1800" dirty="0">
                          <a:effectLst/>
                        </a:rPr>
                        <a:t> of a </a:t>
                      </a:r>
                      <a:r>
                        <a:rPr lang="en-US" sz="1800" u="none" strike="noStrike" dirty="0" err="1">
                          <a:solidFill>
                            <a:srgbClr val="0078D7"/>
                          </a:solidFill>
                          <a:effectLst/>
                          <a:hlinkClick r:id="rId25"/>
                        </a:rPr>
                        <a:t>TextBlock</a:t>
                      </a:r>
                      <a:r>
                        <a:rPr lang="en-US" sz="1800" dirty="0">
                          <a:effectLst/>
                        </a:rPr>
                        <a:t> or the </a:t>
                      </a:r>
                      <a:r>
                        <a:rPr lang="en-US" sz="1800" u="none" strike="noStrike" dirty="0">
                          <a:solidFill>
                            <a:srgbClr val="0078D7"/>
                          </a:solidFill>
                          <a:effectLst/>
                          <a:hlinkClick r:id="rId26"/>
                        </a:rPr>
                        <a:t>Content</a:t>
                      </a:r>
                      <a:r>
                        <a:rPr lang="en-US" sz="1800" dirty="0">
                          <a:effectLst/>
                        </a:rPr>
                        <a:t> of a </a:t>
                      </a:r>
                      <a:r>
                        <a:rPr lang="en-US" sz="1800" u="none" strike="noStrike" dirty="0">
                          <a:solidFill>
                            <a:srgbClr val="0078D7"/>
                          </a:solidFill>
                          <a:effectLst/>
                          <a:hlinkClick r:id="rId15"/>
                        </a:rPr>
                        <a:t>Button</a:t>
                      </a:r>
                      <a:r>
                        <a:rPr lang="en-US" sz="1800" dirty="0">
                          <a:effectLst/>
                        </a:rPr>
                        <a:t>.</a:t>
                      </a:r>
                    </a:p>
                  </a:txBody>
                  <a:tcPr marL="49208" marR="49208" marT="36906" marB="369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45835403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Animations Are Timelines</a:t>
            </a:r>
          </a:p>
        </p:txBody>
      </p:sp>
      <p:sp>
        <p:nvSpPr>
          <p:cNvPr id="3" name="Content Placeholder 2"/>
          <p:cNvSpPr>
            <a:spLocks noGrp="1"/>
          </p:cNvSpPr>
          <p:nvPr>
            <p:ph idx="1"/>
          </p:nvPr>
        </p:nvSpPr>
        <p:spPr/>
        <p:txBody>
          <a:bodyPr>
            <a:normAutofit/>
          </a:bodyPr>
          <a:lstStyle/>
          <a:p>
            <a:r>
              <a:rPr lang="en-US" dirty="0"/>
              <a:t>All the animation types inherit from the Timeline class; therefore, all animations are specialized types of timelines. A Timeline defines a segment of time. You can specify the timing behaviors of a timeline: its Duration, how many times it is repeated, and even how fast time progresses for it</a:t>
            </a:r>
            <a:r>
              <a:rPr lang="en-US" dirty="0" smtClean="0"/>
              <a:t>.</a:t>
            </a:r>
            <a:endParaRPr lang="en-US" dirty="0"/>
          </a:p>
          <a:p>
            <a:r>
              <a:rPr lang="en-US" dirty="0"/>
              <a:t>Because an animation is a Timeline, it also represents a segment of time. An animation also calculates output values as it progresses though its specified segment of time (or Duration). As the animation progresses, or "plays," it updates the property that it is associated with</a:t>
            </a:r>
            <a:r>
              <a:rPr lang="en-US" dirty="0" smtClean="0"/>
              <a:t>.</a:t>
            </a:r>
            <a:endParaRPr lang="en-US" dirty="0"/>
          </a:p>
          <a:p>
            <a:r>
              <a:rPr lang="en-US" dirty="0"/>
              <a:t>Three frequently used timing properties are Duration, </a:t>
            </a:r>
            <a:r>
              <a:rPr lang="en-US" dirty="0" err="1"/>
              <a:t>AutoReverse</a:t>
            </a:r>
            <a:r>
              <a:rPr lang="en-US" dirty="0"/>
              <a:t>, and </a:t>
            </a:r>
            <a:r>
              <a:rPr lang="en-US" dirty="0" err="1"/>
              <a:t>RepeatBehavior</a:t>
            </a:r>
            <a:r>
              <a:rPr lang="en-US" dirty="0"/>
              <a:t>.</a:t>
            </a:r>
            <a:endParaRPr lang="en-IN" dirty="0"/>
          </a:p>
        </p:txBody>
      </p:sp>
    </p:spTree>
    <p:extLst>
      <p:ext uri="{BB962C8B-B14F-4D97-AF65-F5344CB8AC3E}">
        <p14:creationId xmlns:p14="http://schemas.microsoft.com/office/powerpoint/2010/main" val="315369813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Duration Property</a:t>
            </a:r>
          </a:p>
        </p:txBody>
      </p:sp>
      <p:sp>
        <p:nvSpPr>
          <p:cNvPr id="3" name="Content Placeholder 2"/>
          <p:cNvSpPr>
            <a:spLocks noGrp="1"/>
          </p:cNvSpPr>
          <p:nvPr>
            <p:ph idx="1"/>
          </p:nvPr>
        </p:nvSpPr>
        <p:spPr/>
        <p:txBody>
          <a:bodyPr>
            <a:normAutofit/>
          </a:bodyPr>
          <a:lstStyle/>
          <a:p>
            <a:r>
              <a:rPr lang="en-US" dirty="0"/>
              <a:t>The length of that segment is determined by the Duration of the timeline, which is usually specified by using a </a:t>
            </a:r>
            <a:r>
              <a:rPr lang="en-US" dirty="0" err="1"/>
              <a:t>TimeSpan</a:t>
            </a:r>
            <a:r>
              <a:rPr lang="en-US" dirty="0"/>
              <a:t> value. When a timeline reaches the end of its duration, it has completed an iteration.</a:t>
            </a:r>
          </a:p>
          <a:p>
            <a:endParaRPr lang="en-US" dirty="0"/>
          </a:p>
          <a:p>
            <a:r>
              <a:rPr lang="en-US" dirty="0"/>
              <a:t>An animation uses its Duration property to determine its current value. If you do not specify a Duration value for an animation, it uses 1 second, which is the default.</a:t>
            </a:r>
            <a:endParaRPr lang="en-IN" dirty="0"/>
          </a:p>
        </p:txBody>
      </p:sp>
    </p:spTree>
    <p:extLst>
      <p:ext uri="{BB962C8B-B14F-4D97-AF65-F5344CB8AC3E}">
        <p14:creationId xmlns:p14="http://schemas.microsoft.com/office/powerpoint/2010/main" val="213379509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AutoReverse</a:t>
            </a:r>
            <a:endParaRPr lang="en-IN" dirty="0"/>
          </a:p>
        </p:txBody>
      </p:sp>
      <p:sp>
        <p:nvSpPr>
          <p:cNvPr id="3" name="Content Placeholder 2"/>
          <p:cNvSpPr>
            <a:spLocks noGrp="1"/>
          </p:cNvSpPr>
          <p:nvPr>
            <p:ph idx="1"/>
          </p:nvPr>
        </p:nvSpPr>
        <p:spPr/>
        <p:txBody>
          <a:bodyPr>
            <a:normAutofit/>
          </a:bodyPr>
          <a:lstStyle/>
          <a:p>
            <a:r>
              <a:rPr lang="en-US" dirty="0"/>
              <a:t>The </a:t>
            </a:r>
            <a:r>
              <a:rPr lang="en-US" dirty="0" err="1"/>
              <a:t>AutoReverse</a:t>
            </a:r>
            <a:r>
              <a:rPr lang="en-US" dirty="0"/>
              <a:t> property specifies whether a timeline plays backward after it reaches the end of its Duration. </a:t>
            </a:r>
            <a:endParaRPr lang="en-US" dirty="0" smtClean="0"/>
          </a:p>
          <a:p>
            <a:r>
              <a:rPr lang="en-US" dirty="0" smtClean="0"/>
              <a:t>If </a:t>
            </a:r>
            <a:r>
              <a:rPr lang="en-US" dirty="0"/>
              <a:t>you set this animation property to true, an animation reverses after it reaches the end of its Duration, playing from its ending value back to its starting value. By default, this property is false.</a:t>
            </a:r>
            <a:endParaRPr lang="en-IN" dirty="0"/>
          </a:p>
        </p:txBody>
      </p:sp>
    </p:spTree>
    <p:extLst>
      <p:ext uri="{BB962C8B-B14F-4D97-AF65-F5344CB8AC3E}">
        <p14:creationId xmlns:p14="http://schemas.microsoft.com/office/powerpoint/2010/main" val="1988154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WPF Units</a:t>
            </a:r>
          </a:p>
        </p:txBody>
      </p:sp>
      <p:sp>
        <p:nvSpPr>
          <p:cNvPr id="3" name="Content Placeholder 2"/>
          <p:cNvSpPr>
            <a:spLocks noGrp="1"/>
          </p:cNvSpPr>
          <p:nvPr>
            <p:ph idx="1"/>
          </p:nvPr>
        </p:nvSpPr>
        <p:spPr>
          <a:xfrm>
            <a:off x="1024128" y="2286000"/>
            <a:ext cx="9720073" cy="1399032"/>
          </a:xfrm>
        </p:spPr>
        <p:txBody>
          <a:bodyPr>
            <a:normAutofit lnSpcReduction="10000"/>
          </a:bodyPr>
          <a:lstStyle/>
          <a:p>
            <a:r>
              <a:rPr lang="en-US" dirty="0"/>
              <a:t>For example, consider a 19-inch LCD monitor with a maximum resolution of 1600 by 1200 pixels.</a:t>
            </a:r>
          </a:p>
          <a:p>
            <a:r>
              <a:rPr lang="en-US" dirty="0"/>
              <a:t>Using a dash of Pythagoras, you can calculate the pixel density for this monitor, as shown here</a:t>
            </a:r>
            <a:r>
              <a:rPr lang="en-US" dirty="0" smtClean="0"/>
              <a:t>:</a:t>
            </a:r>
            <a:endParaRPr lang="en-US" dirty="0"/>
          </a:p>
        </p:txBody>
      </p:sp>
      <p:pic>
        <p:nvPicPr>
          <p:cNvPr id="4" name="Picture 3"/>
          <p:cNvPicPr>
            <a:picLocks noChangeAspect="1"/>
          </p:cNvPicPr>
          <p:nvPr/>
        </p:nvPicPr>
        <p:blipFill>
          <a:blip r:embed="rId2"/>
          <a:stretch>
            <a:fillRect/>
          </a:stretch>
        </p:blipFill>
        <p:spPr>
          <a:xfrm>
            <a:off x="2891363" y="3886200"/>
            <a:ext cx="4826991" cy="1335024"/>
          </a:xfrm>
          <a:prstGeom prst="rect">
            <a:avLst/>
          </a:prstGeom>
        </p:spPr>
      </p:pic>
    </p:spTree>
    <p:extLst>
      <p:ext uri="{BB962C8B-B14F-4D97-AF65-F5344CB8AC3E}">
        <p14:creationId xmlns:p14="http://schemas.microsoft.com/office/powerpoint/2010/main" val="401647312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RepeatBehavior</a:t>
            </a:r>
            <a:r>
              <a:rPr lang="en-IN" dirty="0"/>
              <a:t/>
            </a:r>
            <a:br>
              <a:rPr lang="en-IN" dirty="0"/>
            </a:br>
            <a:endParaRPr lang="en-IN" dirty="0"/>
          </a:p>
        </p:txBody>
      </p:sp>
      <p:sp>
        <p:nvSpPr>
          <p:cNvPr id="3" name="Content Placeholder 2"/>
          <p:cNvSpPr>
            <a:spLocks noGrp="1"/>
          </p:cNvSpPr>
          <p:nvPr>
            <p:ph idx="1"/>
          </p:nvPr>
        </p:nvSpPr>
        <p:spPr/>
        <p:txBody>
          <a:bodyPr/>
          <a:lstStyle/>
          <a:p>
            <a:r>
              <a:rPr lang="en-IN" dirty="0" smtClean="0"/>
              <a:t>T</a:t>
            </a:r>
            <a:r>
              <a:rPr lang="en-US" dirty="0"/>
              <a:t>he </a:t>
            </a:r>
            <a:r>
              <a:rPr lang="en-US" dirty="0" err="1"/>
              <a:t>RepeatBehavior</a:t>
            </a:r>
            <a:r>
              <a:rPr lang="en-US" dirty="0"/>
              <a:t> property specifies how many times a timeline plays. By default, timelines have an iteration count of 1.0, which means they play one time and do not repeat at all.</a:t>
            </a:r>
            <a:endParaRPr lang="en-IN" dirty="0"/>
          </a:p>
        </p:txBody>
      </p:sp>
    </p:spTree>
    <p:extLst>
      <p:ext uri="{BB962C8B-B14F-4D97-AF65-F5344CB8AC3E}">
        <p14:creationId xmlns:p14="http://schemas.microsoft.com/office/powerpoint/2010/main" val="115754179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Bitmap effects</a:t>
            </a:r>
            <a:endParaRPr lang="en-IN" dirty="0"/>
          </a:p>
        </p:txBody>
      </p:sp>
      <p:sp>
        <p:nvSpPr>
          <p:cNvPr id="3" name="Content Placeholder 2"/>
          <p:cNvSpPr>
            <a:spLocks noGrp="1"/>
          </p:cNvSpPr>
          <p:nvPr>
            <p:ph idx="1"/>
          </p:nvPr>
        </p:nvSpPr>
        <p:spPr/>
        <p:txBody>
          <a:bodyPr/>
          <a:lstStyle/>
          <a:p>
            <a:r>
              <a:rPr lang="en-US" dirty="0"/>
              <a:t>WPF (Windows Presentation Foundation) has five special visual effects built in to the System</a:t>
            </a:r>
            <a:r>
              <a:rPr lang="en-US" dirty="0" smtClean="0"/>
              <a:t>.</a:t>
            </a:r>
          </a:p>
          <a:p>
            <a:r>
              <a:rPr lang="en-US" dirty="0" err="1" smtClean="0"/>
              <a:t>Windows.Media.Effects</a:t>
            </a:r>
            <a:r>
              <a:rPr lang="en-US" dirty="0" smtClean="0"/>
              <a:t> </a:t>
            </a:r>
            <a:r>
              <a:rPr lang="en-US" dirty="0"/>
              <a:t>namespace that can be applied to any </a:t>
            </a:r>
            <a:r>
              <a:rPr lang="en-US" dirty="0" err="1"/>
              <a:t>UIElement</a:t>
            </a:r>
            <a:r>
              <a:rPr lang="en-US" dirty="0"/>
              <a:t>, </a:t>
            </a:r>
            <a:r>
              <a:rPr lang="en-US" dirty="0" err="1"/>
              <a:t>DrawingGroup</a:t>
            </a:r>
            <a:r>
              <a:rPr lang="en-US" dirty="0"/>
              <a:t> and ViewPort3DVisualCovered.</a:t>
            </a:r>
          </a:p>
          <a:p>
            <a:r>
              <a:rPr lang="en-US" dirty="0" smtClean="0"/>
              <a:t>Bitmap </a:t>
            </a:r>
            <a:r>
              <a:rPr lang="en-US" dirty="0"/>
              <a:t>effects enable designers and developers to apply visual effects to rendered Microsoft Windows Presentation Foundation (WPF) content. </a:t>
            </a:r>
            <a:endParaRPr lang="en-US" dirty="0" smtClean="0"/>
          </a:p>
          <a:p>
            <a:r>
              <a:rPr lang="en-US" dirty="0" smtClean="0">
                <a:solidFill>
                  <a:srgbClr val="FF0000"/>
                </a:solidFill>
              </a:rPr>
              <a:t>For </a:t>
            </a:r>
            <a:r>
              <a:rPr lang="en-US" dirty="0">
                <a:solidFill>
                  <a:srgbClr val="FF0000"/>
                </a:solidFill>
              </a:rPr>
              <a:t>example, </a:t>
            </a:r>
            <a:r>
              <a:rPr lang="en-US" dirty="0" err="1" smtClean="0">
                <a:solidFill>
                  <a:srgbClr val="FF0000"/>
                </a:solidFill>
              </a:rPr>
              <a:t>abitmap</a:t>
            </a:r>
            <a:r>
              <a:rPr lang="en-US" dirty="0" smtClean="0">
                <a:solidFill>
                  <a:srgbClr val="FF0000"/>
                </a:solidFill>
              </a:rPr>
              <a:t> </a:t>
            </a:r>
            <a:r>
              <a:rPr lang="en-US" dirty="0">
                <a:solidFill>
                  <a:srgbClr val="FF0000"/>
                </a:solidFill>
              </a:rPr>
              <a:t>effects allow you to easily apply a </a:t>
            </a:r>
            <a:r>
              <a:rPr lang="en-US" dirty="0" err="1">
                <a:solidFill>
                  <a:srgbClr val="FF0000"/>
                </a:solidFill>
              </a:rPr>
              <a:t>DropShadowBitmapEffect</a:t>
            </a:r>
            <a:r>
              <a:rPr lang="en-US" dirty="0">
                <a:solidFill>
                  <a:srgbClr val="FF0000"/>
                </a:solidFill>
              </a:rPr>
              <a:t> effect or a blur effect to </a:t>
            </a:r>
            <a:r>
              <a:rPr lang="en-US" dirty="0" smtClean="0">
                <a:solidFill>
                  <a:srgbClr val="FF0000"/>
                </a:solidFill>
              </a:rPr>
              <a:t>n </a:t>
            </a:r>
            <a:r>
              <a:rPr lang="en-US" dirty="0">
                <a:solidFill>
                  <a:srgbClr val="FF0000"/>
                </a:solidFill>
              </a:rPr>
              <a:t>image or a button</a:t>
            </a:r>
            <a:r>
              <a:rPr lang="en-US" dirty="0"/>
              <a:t>. The unmanaged APIs provide an extensible framework for independent hardware vendors (IHVs) to develop custom effects to use in WPF applications.</a:t>
            </a:r>
            <a:endParaRPr lang="en-IN" dirty="0"/>
          </a:p>
        </p:txBody>
      </p:sp>
    </p:spTree>
    <p:extLst>
      <p:ext uri="{BB962C8B-B14F-4D97-AF65-F5344CB8AC3E}">
        <p14:creationId xmlns:p14="http://schemas.microsoft.com/office/powerpoint/2010/main" val="6535756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Writeable Bitmap</a:t>
            </a:r>
            <a:endParaRPr lang="en-IN" dirty="0"/>
          </a:p>
        </p:txBody>
      </p:sp>
      <p:sp>
        <p:nvSpPr>
          <p:cNvPr id="3" name="Content Placeholder 2"/>
          <p:cNvSpPr>
            <a:spLocks noGrp="1"/>
          </p:cNvSpPr>
          <p:nvPr>
            <p:ph idx="1"/>
          </p:nvPr>
        </p:nvSpPr>
        <p:spPr/>
        <p:txBody>
          <a:bodyPr/>
          <a:lstStyle/>
          <a:p>
            <a:endParaRPr lang="en-IN" dirty="0" smtClean="0"/>
          </a:p>
          <a:p>
            <a:endParaRPr lang="en-IN" dirty="0"/>
          </a:p>
          <a:p>
            <a:r>
              <a:rPr lang="en-IN" dirty="0" smtClean="0"/>
              <a:t>WriteableBitmap </a:t>
            </a:r>
            <a:r>
              <a:rPr lang="en-IN" dirty="0" err="1"/>
              <a:t>wb</a:t>
            </a:r>
            <a:r>
              <a:rPr lang="en-IN" dirty="0"/>
              <a:t> = new WriteableBitmap((</a:t>
            </a:r>
            <a:r>
              <a:rPr lang="en-IN" dirty="0" err="1"/>
              <a:t>int</a:t>
            </a:r>
            <a:r>
              <a:rPr lang="en-IN" dirty="0"/>
              <a:t>)</a:t>
            </a:r>
            <a:r>
              <a:rPr lang="en-IN" dirty="0" err="1"/>
              <a:t>this.ActualWidth</a:t>
            </a:r>
            <a:r>
              <a:rPr lang="en-IN" dirty="0"/>
              <a:t>,</a:t>
            </a:r>
          </a:p>
          <a:p>
            <a:r>
              <a:rPr lang="en-IN" dirty="0"/>
              <a:t>(</a:t>
            </a:r>
            <a:r>
              <a:rPr lang="en-IN" dirty="0" err="1"/>
              <a:t>int</a:t>
            </a:r>
            <a:r>
              <a:rPr lang="en-IN" dirty="0"/>
              <a:t>)</a:t>
            </a:r>
            <a:r>
              <a:rPr lang="en-IN" dirty="0" err="1"/>
              <a:t>this.ActualHeight</a:t>
            </a:r>
            <a:r>
              <a:rPr lang="en-IN" dirty="0"/>
              <a:t>, 96, 96, PixelFormats.Bgra32, null);</a:t>
            </a:r>
          </a:p>
        </p:txBody>
      </p:sp>
    </p:spTree>
    <p:extLst>
      <p:ext uri="{BB962C8B-B14F-4D97-AF65-F5344CB8AC3E}">
        <p14:creationId xmlns:p14="http://schemas.microsoft.com/office/powerpoint/2010/main" val="107171975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Writeable Bitmap</a:t>
            </a:r>
            <a:endParaRPr lang="en-IN" dirty="0"/>
          </a:p>
        </p:txBody>
      </p:sp>
      <p:sp>
        <p:nvSpPr>
          <p:cNvPr id="3" name="Content Placeholder 2"/>
          <p:cNvSpPr>
            <a:spLocks noGrp="1"/>
          </p:cNvSpPr>
          <p:nvPr>
            <p:ph idx="1"/>
          </p:nvPr>
        </p:nvSpPr>
        <p:spPr/>
        <p:txBody>
          <a:bodyPr>
            <a:normAutofit/>
          </a:bodyPr>
          <a:lstStyle/>
          <a:p>
            <a:r>
              <a:rPr lang="en-US" dirty="0" smtClean="0"/>
              <a:t>Bgra32</a:t>
            </a:r>
            <a:r>
              <a:rPr lang="en-US" dirty="0"/>
              <a:t>. This format (the one used in the current example) uses 32-bit </a:t>
            </a:r>
            <a:r>
              <a:rPr lang="en-US" dirty="0" err="1"/>
              <a:t>sRGB</a:t>
            </a:r>
            <a:r>
              <a:rPr lang="en-US" dirty="0"/>
              <a:t> color</a:t>
            </a:r>
            <a:r>
              <a:rPr lang="en-US" dirty="0" smtClean="0"/>
              <a:t>.</a:t>
            </a:r>
          </a:p>
          <a:p>
            <a:r>
              <a:rPr lang="en-US" dirty="0" smtClean="0"/>
              <a:t>That </a:t>
            </a:r>
            <a:r>
              <a:rPr lang="en-US" dirty="0"/>
              <a:t>means that each pixel is represented by 32 bits, or 4 bytes</a:t>
            </a:r>
            <a:r>
              <a:rPr lang="en-US" dirty="0" smtClean="0"/>
              <a:t>.</a:t>
            </a:r>
          </a:p>
          <a:p>
            <a:r>
              <a:rPr lang="en-US" dirty="0" smtClean="0"/>
              <a:t> </a:t>
            </a:r>
            <a:r>
              <a:rPr lang="en-US" dirty="0"/>
              <a:t>The first </a:t>
            </a:r>
            <a:r>
              <a:rPr lang="en-US" dirty="0" smtClean="0"/>
              <a:t>byte represents </a:t>
            </a:r>
            <a:r>
              <a:rPr lang="en-US" dirty="0"/>
              <a:t>the contribution of the blue channel (as a number from 0 to 255). </a:t>
            </a:r>
            <a:endParaRPr lang="en-US" dirty="0" smtClean="0"/>
          </a:p>
          <a:p>
            <a:r>
              <a:rPr lang="en-US" dirty="0" smtClean="0"/>
              <a:t>The second </a:t>
            </a:r>
            <a:r>
              <a:rPr lang="en-US" dirty="0"/>
              <a:t>byte is for the green channel, the third is for the red channel, and the</a:t>
            </a:r>
          </a:p>
          <a:p>
            <a:r>
              <a:rPr lang="en-US" dirty="0"/>
              <a:t>fourth is for the alpha value (where 0 is completely transparent and 255 is</a:t>
            </a:r>
          </a:p>
          <a:p>
            <a:r>
              <a:rPr lang="en-US" dirty="0"/>
              <a:t>completely opaque). As you can see, the order of the colors (blue, green, red,</a:t>
            </a:r>
          </a:p>
          <a:p>
            <a:r>
              <a:rPr lang="en-US" dirty="0"/>
              <a:t>alpha) matches the letters in the name Bgra32.</a:t>
            </a:r>
            <a:endParaRPr lang="en-IN" dirty="0"/>
          </a:p>
        </p:txBody>
      </p:sp>
    </p:spTree>
    <p:extLst>
      <p:ext uri="{BB962C8B-B14F-4D97-AF65-F5344CB8AC3E}">
        <p14:creationId xmlns:p14="http://schemas.microsoft.com/office/powerpoint/2010/main" val="228488465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Writeable Bitmap</a:t>
            </a:r>
            <a:endParaRPr lang="en-IN" dirty="0"/>
          </a:p>
        </p:txBody>
      </p:sp>
      <p:sp>
        <p:nvSpPr>
          <p:cNvPr id="3" name="Content Placeholder 2"/>
          <p:cNvSpPr>
            <a:spLocks noGrp="1"/>
          </p:cNvSpPr>
          <p:nvPr>
            <p:ph idx="1"/>
          </p:nvPr>
        </p:nvSpPr>
        <p:spPr/>
        <p:txBody>
          <a:bodyPr>
            <a:normAutofit/>
          </a:bodyPr>
          <a:lstStyle/>
          <a:p>
            <a:r>
              <a:rPr lang="en-US" dirty="0"/>
              <a:t>Bgr32. This format uses 4 bytes per pixel, just like Bgra32. The difference is that</a:t>
            </a:r>
          </a:p>
          <a:p>
            <a:r>
              <a:rPr lang="en-US" dirty="0"/>
              <a:t>the alpha channel is ignored. You can use this format when transparency is not</a:t>
            </a:r>
          </a:p>
          <a:p>
            <a:r>
              <a:rPr lang="en-IN" dirty="0"/>
              <a:t>required.</a:t>
            </a:r>
          </a:p>
        </p:txBody>
      </p:sp>
    </p:spTree>
    <p:extLst>
      <p:ext uri="{BB962C8B-B14F-4D97-AF65-F5344CB8AC3E}">
        <p14:creationId xmlns:p14="http://schemas.microsoft.com/office/powerpoint/2010/main" val="185477422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Writeable Bitmap</a:t>
            </a:r>
            <a:endParaRPr lang="en-IN" dirty="0"/>
          </a:p>
        </p:txBody>
      </p:sp>
      <p:sp>
        <p:nvSpPr>
          <p:cNvPr id="3" name="Content Placeholder 2"/>
          <p:cNvSpPr>
            <a:spLocks noGrp="1"/>
          </p:cNvSpPr>
          <p:nvPr>
            <p:ph idx="1"/>
          </p:nvPr>
        </p:nvSpPr>
        <p:spPr/>
        <p:txBody>
          <a:bodyPr>
            <a:normAutofit/>
          </a:bodyPr>
          <a:lstStyle/>
          <a:p>
            <a:r>
              <a:rPr lang="en-US" dirty="0"/>
              <a:t>Bgr32. This format uses 4 bytes per pixel, just like Bgra32. The difference is that</a:t>
            </a:r>
          </a:p>
          <a:p>
            <a:r>
              <a:rPr lang="en-US" dirty="0"/>
              <a:t>the alpha channel is ignored. You can use this format when transparency is not</a:t>
            </a:r>
          </a:p>
          <a:p>
            <a:r>
              <a:rPr lang="en-IN" dirty="0"/>
              <a:t>required.</a:t>
            </a:r>
          </a:p>
        </p:txBody>
      </p:sp>
    </p:spTree>
    <p:extLst>
      <p:ext uri="{BB962C8B-B14F-4D97-AF65-F5344CB8AC3E}">
        <p14:creationId xmlns:p14="http://schemas.microsoft.com/office/powerpoint/2010/main" val="171585619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Writeable Bitmap</a:t>
            </a:r>
            <a:endParaRPr lang="en-IN" dirty="0"/>
          </a:p>
        </p:txBody>
      </p:sp>
      <p:sp>
        <p:nvSpPr>
          <p:cNvPr id="3" name="Content Placeholder 2"/>
          <p:cNvSpPr>
            <a:spLocks noGrp="1"/>
          </p:cNvSpPr>
          <p:nvPr>
            <p:ph idx="1"/>
          </p:nvPr>
        </p:nvSpPr>
        <p:spPr/>
        <p:txBody>
          <a:bodyPr>
            <a:normAutofit/>
          </a:bodyPr>
          <a:lstStyle/>
          <a:p>
            <a:r>
              <a:rPr lang="en-US" dirty="0"/>
              <a:t>Pbgra32. This format uses 4 bytes per pixel, just like Bgra32. The difference is the</a:t>
            </a:r>
          </a:p>
          <a:p>
            <a:r>
              <a:rPr lang="en-US" dirty="0"/>
              <a:t>way it handles semitransparent pixels. In order to optimize the performance of</a:t>
            </a:r>
          </a:p>
          <a:p>
            <a:r>
              <a:rPr lang="en-US" dirty="0"/>
              <a:t>opacity calculations, each color byte is </a:t>
            </a:r>
            <a:r>
              <a:rPr lang="en-US" dirty="0" err="1"/>
              <a:t>premultiplied</a:t>
            </a:r>
            <a:r>
              <a:rPr lang="en-US" dirty="0"/>
              <a:t> (hence the P in Pbgra32</a:t>
            </a:r>
            <a:endParaRPr lang="en-IN" dirty="0"/>
          </a:p>
        </p:txBody>
      </p:sp>
    </p:spTree>
    <p:extLst>
      <p:ext uri="{BB962C8B-B14F-4D97-AF65-F5344CB8AC3E}">
        <p14:creationId xmlns:p14="http://schemas.microsoft.com/office/powerpoint/2010/main" val="324845187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Animation</a:t>
            </a:r>
            <a:endParaRPr lang="en-IN" dirty="0"/>
          </a:p>
        </p:txBody>
      </p:sp>
      <p:sp>
        <p:nvSpPr>
          <p:cNvPr id="3" name="Content Placeholder 2"/>
          <p:cNvSpPr>
            <a:spLocks noGrp="1"/>
          </p:cNvSpPr>
          <p:nvPr>
            <p:ph idx="1"/>
          </p:nvPr>
        </p:nvSpPr>
        <p:spPr/>
        <p:txBody>
          <a:bodyPr/>
          <a:lstStyle/>
          <a:p>
            <a:r>
              <a:rPr lang="en-IN" dirty="0" smtClean="0"/>
              <a:t>Transform</a:t>
            </a:r>
          </a:p>
          <a:p>
            <a:r>
              <a:rPr lang="en-IN" dirty="0" smtClean="0"/>
              <a:t>Brush types (Linear and Radial)</a:t>
            </a:r>
            <a:endParaRPr lang="en-IN" dirty="0"/>
          </a:p>
        </p:txBody>
      </p:sp>
    </p:spTree>
    <p:extLst>
      <p:ext uri="{BB962C8B-B14F-4D97-AF65-F5344CB8AC3E}">
        <p14:creationId xmlns:p14="http://schemas.microsoft.com/office/powerpoint/2010/main" val="205352288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Navigation based applications</a:t>
            </a:r>
            <a:endParaRPr lang="en-IN" dirty="0"/>
          </a:p>
        </p:txBody>
      </p:sp>
      <p:sp>
        <p:nvSpPr>
          <p:cNvPr id="3" name="Content Placeholder 2"/>
          <p:cNvSpPr>
            <a:spLocks noGrp="1"/>
          </p:cNvSpPr>
          <p:nvPr>
            <p:ph idx="1"/>
          </p:nvPr>
        </p:nvSpPr>
        <p:spPr>
          <a:xfrm>
            <a:off x="1024128" y="1794294"/>
            <a:ext cx="9720073" cy="4848046"/>
          </a:xfrm>
        </p:spPr>
        <p:txBody>
          <a:bodyPr>
            <a:normAutofit/>
          </a:bodyPr>
          <a:lstStyle/>
          <a:p>
            <a:r>
              <a:rPr lang="en-US" dirty="0"/>
              <a:t>Windows Presentation Foundation (WPF) supports browser-style navigation that can be used in two types of applications: standalone applications and XAML browser applications (XBAPs). To package content for navigation, WPF provides the Page class</a:t>
            </a:r>
            <a:r>
              <a:rPr lang="en-US" dirty="0" smtClean="0"/>
              <a:t>.</a:t>
            </a:r>
            <a:endParaRPr lang="en-IN" dirty="0"/>
          </a:p>
          <a:p>
            <a:r>
              <a:rPr lang="en-US" dirty="0"/>
              <a:t>WPF provides the Page class. You can navigate from one Page to another declaratively, by using a Hyperlink, or programmatically, by using the </a:t>
            </a:r>
            <a:r>
              <a:rPr lang="en-US" dirty="0" err="1"/>
              <a:t>NavigationService</a:t>
            </a:r>
            <a:r>
              <a:rPr lang="en-US" dirty="0"/>
              <a:t>. </a:t>
            </a:r>
            <a:endParaRPr lang="en-IN" dirty="0"/>
          </a:p>
        </p:txBody>
      </p:sp>
    </p:spTree>
    <p:extLst>
      <p:ext uri="{BB962C8B-B14F-4D97-AF65-F5344CB8AC3E}">
        <p14:creationId xmlns:p14="http://schemas.microsoft.com/office/powerpoint/2010/main" val="84947131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XBAP Application</a:t>
            </a:r>
            <a:endParaRPr lang="en-IN" dirty="0"/>
          </a:p>
        </p:txBody>
      </p:sp>
      <p:sp>
        <p:nvSpPr>
          <p:cNvPr id="3" name="Content Placeholder 2"/>
          <p:cNvSpPr>
            <a:spLocks noGrp="1"/>
          </p:cNvSpPr>
          <p:nvPr>
            <p:ph idx="1"/>
          </p:nvPr>
        </p:nvSpPr>
        <p:spPr/>
        <p:txBody>
          <a:bodyPr/>
          <a:lstStyle/>
          <a:p>
            <a:r>
              <a:rPr lang="en-US" dirty="0"/>
              <a:t>XAML browser applications (XBAPs) combines features of both Web applications and rich-client applications.</a:t>
            </a:r>
            <a:endParaRPr lang="en-IN" dirty="0"/>
          </a:p>
        </p:txBody>
      </p:sp>
    </p:spTree>
    <p:extLst>
      <p:ext uri="{BB962C8B-B14F-4D97-AF65-F5344CB8AC3E}">
        <p14:creationId xmlns:p14="http://schemas.microsoft.com/office/powerpoint/2010/main" val="412168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Bitmap and Vector Graphics</a:t>
            </a:r>
          </a:p>
        </p:txBody>
      </p:sp>
      <p:sp>
        <p:nvSpPr>
          <p:cNvPr id="3" name="Content Placeholder 2"/>
          <p:cNvSpPr>
            <a:spLocks noGrp="1"/>
          </p:cNvSpPr>
          <p:nvPr>
            <p:ph idx="1"/>
          </p:nvPr>
        </p:nvSpPr>
        <p:spPr>
          <a:xfrm>
            <a:off x="1024128" y="2286000"/>
            <a:ext cx="9720073" cy="3474720"/>
          </a:xfrm>
        </p:spPr>
        <p:txBody>
          <a:bodyPr>
            <a:normAutofit/>
          </a:bodyPr>
          <a:lstStyle/>
          <a:p>
            <a:r>
              <a:rPr lang="en-US" dirty="0"/>
              <a:t>When you work with ordinary controls, you can take WPF’s resolution independence for granted. </a:t>
            </a:r>
            <a:endParaRPr lang="en-US" dirty="0" smtClean="0"/>
          </a:p>
          <a:p>
            <a:r>
              <a:rPr lang="en-US" dirty="0" smtClean="0"/>
              <a:t>WPF takes </a:t>
            </a:r>
            <a:r>
              <a:rPr lang="en-US" dirty="0"/>
              <a:t>care of making sure that everything has the right size automatically</a:t>
            </a:r>
            <a:r>
              <a:rPr lang="en-US" dirty="0" smtClean="0"/>
              <a:t>.</a:t>
            </a:r>
          </a:p>
          <a:p>
            <a:r>
              <a:rPr lang="en-US" dirty="0"/>
              <a:t>when designing a WPF user interface, even the smallest </a:t>
            </a:r>
            <a:r>
              <a:rPr lang="en-US" dirty="0" smtClean="0"/>
              <a:t>icon is </a:t>
            </a:r>
            <a:r>
              <a:rPr lang="en-US" dirty="0"/>
              <a:t>generally implemented as a vector graphic. </a:t>
            </a:r>
            <a:endParaRPr lang="en-US" dirty="0" smtClean="0"/>
          </a:p>
          <a:p>
            <a:r>
              <a:rPr lang="en-US" i="1" dirty="0" smtClean="0"/>
              <a:t>Vector </a:t>
            </a:r>
            <a:r>
              <a:rPr lang="en-US" i="1" dirty="0"/>
              <a:t>graphics </a:t>
            </a:r>
            <a:r>
              <a:rPr lang="en-US" dirty="0"/>
              <a:t>are defined as a set of shapes, and as </a:t>
            </a:r>
            <a:r>
              <a:rPr lang="en-US" dirty="0" smtClean="0"/>
              <a:t>such they </a:t>
            </a:r>
            <a:r>
              <a:rPr lang="en-US" dirty="0"/>
              <a:t>can be easily scaled to any size.</a:t>
            </a:r>
          </a:p>
        </p:txBody>
      </p:sp>
    </p:spTree>
    <p:extLst>
      <p:ext uri="{BB962C8B-B14F-4D97-AF65-F5344CB8AC3E}">
        <p14:creationId xmlns:p14="http://schemas.microsoft.com/office/powerpoint/2010/main" val="199373930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Documents in WPF</a:t>
            </a:r>
            <a:br>
              <a:rPr lang="en-IN" dirty="0"/>
            </a:br>
            <a:endParaRPr lang="en-IN" dirty="0"/>
          </a:p>
        </p:txBody>
      </p:sp>
      <p:sp>
        <p:nvSpPr>
          <p:cNvPr id="3" name="Content Placeholder 2"/>
          <p:cNvSpPr>
            <a:spLocks noGrp="1"/>
          </p:cNvSpPr>
          <p:nvPr>
            <p:ph idx="1"/>
          </p:nvPr>
        </p:nvSpPr>
        <p:spPr/>
        <p:txBody>
          <a:bodyPr/>
          <a:lstStyle/>
          <a:p>
            <a:r>
              <a:rPr lang="en-US" dirty="0"/>
              <a:t>Windows Presentation Foundation (WPF) offers a wide range of document features that enable the creation of high-fidelity content that is designed to be more easily accessed and read than in previous generations of Windows. </a:t>
            </a:r>
            <a:endParaRPr lang="en-IN" dirty="0"/>
          </a:p>
        </p:txBody>
      </p:sp>
    </p:spTree>
    <p:extLst>
      <p:ext uri="{BB962C8B-B14F-4D97-AF65-F5344CB8AC3E}">
        <p14:creationId xmlns:p14="http://schemas.microsoft.com/office/powerpoint/2010/main" val="116879257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Documents</a:t>
            </a:r>
          </a:p>
        </p:txBody>
      </p:sp>
      <p:sp>
        <p:nvSpPr>
          <p:cNvPr id="3" name="Content Placeholder 2"/>
          <p:cNvSpPr>
            <a:spLocks noGrp="1"/>
          </p:cNvSpPr>
          <p:nvPr>
            <p:ph idx="1"/>
          </p:nvPr>
        </p:nvSpPr>
        <p:spPr/>
        <p:txBody>
          <a:bodyPr/>
          <a:lstStyle/>
          <a:p>
            <a:r>
              <a:rPr lang="en-US" dirty="0"/>
              <a:t>WPF divides documents into two broad categories based on their intended use; these document categories are termed "fixed documents" and "flow documents</a:t>
            </a:r>
            <a:r>
              <a:rPr lang="en-US" dirty="0" smtClean="0"/>
              <a:t>.“</a:t>
            </a:r>
          </a:p>
          <a:p>
            <a:endParaRPr lang="en-US" dirty="0"/>
          </a:p>
          <a:p>
            <a:r>
              <a:rPr lang="en-US" dirty="0"/>
              <a:t>Typical uses for fixed documents include desktop publishing, word processing, and form layout, where adherence to the original page design is critical. </a:t>
            </a:r>
            <a:endParaRPr lang="en-US" dirty="0" smtClean="0"/>
          </a:p>
          <a:p>
            <a:endParaRPr lang="en-US" dirty="0"/>
          </a:p>
          <a:p>
            <a:r>
              <a:rPr lang="en-US" dirty="0" smtClean="0"/>
              <a:t>For </a:t>
            </a:r>
            <a:r>
              <a:rPr lang="en-US" dirty="0"/>
              <a:t>example, a fixed document page viewed on 96 dpi display will appear exactly the same when it is output to a 600 dpi laser printer as when it is output to a 4800 dpi phototypesetter. The page layout remains the same in all cases, while the document quality maximizes to the capabilities of each device.</a:t>
            </a:r>
            <a:endParaRPr lang="en-IN" dirty="0"/>
          </a:p>
        </p:txBody>
      </p:sp>
    </p:spTree>
    <p:extLst>
      <p:ext uri="{BB962C8B-B14F-4D97-AF65-F5344CB8AC3E}">
        <p14:creationId xmlns:p14="http://schemas.microsoft.com/office/powerpoint/2010/main" val="84862378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Documents</a:t>
            </a:r>
          </a:p>
        </p:txBody>
      </p:sp>
      <p:sp>
        <p:nvSpPr>
          <p:cNvPr id="3" name="Content Placeholder 2"/>
          <p:cNvSpPr>
            <a:spLocks noGrp="1"/>
          </p:cNvSpPr>
          <p:nvPr>
            <p:ph idx="1"/>
          </p:nvPr>
        </p:nvSpPr>
        <p:spPr/>
        <p:txBody>
          <a:bodyPr/>
          <a:lstStyle/>
          <a:p>
            <a:r>
              <a:rPr lang="en-US" dirty="0" smtClean="0"/>
              <a:t>Flow </a:t>
            </a:r>
            <a:r>
              <a:rPr lang="en-US" dirty="0"/>
              <a:t>documents are designed to optimize viewing and readability and are best utilized when ease of reading is the primary document consumption </a:t>
            </a:r>
            <a:r>
              <a:rPr lang="en-US" dirty="0" smtClean="0"/>
              <a:t>scenario.</a:t>
            </a:r>
          </a:p>
          <a:p>
            <a:endParaRPr lang="en-US" dirty="0"/>
          </a:p>
          <a:p>
            <a:r>
              <a:rPr lang="en-US" smtClean="0"/>
              <a:t>Flow </a:t>
            </a:r>
            <a:r>
              <a:rPr lang="en-US" dirty="0"/>
              <a:t>documents are designed to optimize viewing and readability and are best utilized when ease of reading is the primary document consumption scenario</a:t>
            </a:r>
            <a:endParaRPr lang="en-IN" dirty="0"/>
          </a:p>
        </p:txBody>
      </p:sp>
    </p:spTree>
    <p:extLst>
      <p:ext uri="{BB962C8B-B14F-4D97-AF65-F5344CB8AC3E}">
        <p14:creationId xmlns:p14="http://schemas.microsoft.com/office/powerpoint/2010/main" val="264298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Architecture of WPF</a:t>
            </a:r>
          </a:p>
        </p:txBody>
      </p:sp>
      <p:pic>
        <p:nvPicPr>
          <p:cNvPr id="4" name="Picture 3"/>
          <p:cNvPicPr>
            <a:picLocks noChangeAspect="1"/>
          </p:cNvPicPr>
          <p:nvPr/>
        </p:nvPicPr>
        <p:blipFill>
          <a:blip r:embed="rId2"/>
          <a:stretch>
            <a:fillRect/>
          </a:stretch>
        </p:blipFill>
        <p:spPr>
          <a:xfrm>
            <a:off x="1522607" y="2228116"/>
            <a:ext cx="7426480" cy="3825212"/>
          </a:xfrm>
          <a:prstGeom prst="rect">
            <a:avLst/>
          </a:prstGeom>
        </p:spPr>
      </p:pic>
    </p:spTree>
    <p:extLst>
      <p:ext uri="{BB962C8B-B14F-4D97-AF65-F5344CB8AC3E}">
        <p14:creationId xmlns:p14="http://schemas.microsoft.com/office/powerpoint/2010/main" val="25977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4984" y="173736"/>
            <a:ext cx="9720072" cy="448056"/>
          </a:xfrm>
        </p:spPr>
        <p:txBody>
          <a:bodyPr>
            <a:normAutofit fontScale="90000"/>
          </a:bodyPr>
          <a:lstStyle/>
          <a:p>
            <a:r>
              <a:rPr lang="en-IN" dirty="0"/>
              <a:t>The Architecture of WPF</a:t>
            </a:r>
          </a:p>
        </p:txBody>
      </p:sp>
      <p:pic>
        <p:nvPicPr>
          <p:cNvPr id="2050" name="Picture 2" descr="http://www.csharptutorial.in/wp-content/uploads/2012/03/www.csharptutorial.in_WPF_Architecture.png"/>
          <p:cNvPicPr>
            <a:picLocks noChangeAspect="1" noChangeArrowheads="1"/>
          </p:cNvPicPr>
          <p:nvPr/>
        </p:nvPicPr>
        <p:blipFill rotWithShape="1">
          <a:blip r:embed="rId2">
            <a:extLst>
              <a:ext uri="{28A0092B-C50C-407E-A947-70E740481C1C}">
                <a14:useLocalDpi xmlns:a14="http://schemas.microsoft.com/office/drawing/2010/main" val="0"/>
              </a:ext>
            </a:extLst>
          </a:blip>
          <a:srcRect l="7658" t="4302" r="7576" b="10248"/>
          <a:stretch/>
        </p:blipFill>
        <p:spPr bwMode="auto">
          <a:xfrm>
            <a:off x="2295144" y="996696"/>
            <a:ext cx="6071616" cy="5532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9139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4984" y="173736"/>
            <a:ext cx="9720072" cy="448056"/>
          </a:xfrm>
        </p:spPr>
        <p:txBody>
          <a:bodyPr>
            <a:normAutofit fontScale="90000"/>
          </a:bodyPr>
          <a:lstStyle/>
          <a:p>
            <a:r>
              <a:rPr lang="en-IN" dirty="0"/>
              <a:t>The Architecture of WPF</a:t>
            </a:r>
          </a:p>
        </p:txBody>
      </p:sp>
      <p:pic>
        <p:nvPicPr>
          <p:cNvPr id="3074" name="Picture 2" descr="WPF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4023" y="621792"/>
            <a:ext cx="7553325" cy="5833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3016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Architecture of WPF</a:t>
            </a:r>
          </a:p>
        </p:txBody>
      </p:sp>
      <p:sp>
        <p:nvSpPr>
          <p:cNvPr id="3" name="Content Placeholder 2"/>
          <p:cNvSpPr>
            <a:spLocks noGrp="1"/>
          </p:cNvSpPr>
          <p:nvPr>
            <p:ph idx="1"/>
          </p:nvPr>
        </p:nvSpPr>
        <p:spPr>
          <a:xfrm>
            <a:off x="1024128" y="2286000"/>
            <a:ext cx="9720073" cy="2468880"/>
          </a:xfrm>
        </p:spPr>
        <p:txBody>
          <a:bodyPr/>
          <a:lstStyle/>
          <a:p>
            <a:r>
              <a:rPr lang="en-US" dirty="0"/>
              <a:t>PresentationFramework.dll. </a:t>
            </a:r>
            <a:endParaRPr lang="en-US" dirty="0" smtClean="0"/>
          </a:p>
          <a:p>
            <a:r>
              <a:rPr lang="en-US" dirty="0" smtClean="0"/>
              <a:t>This </a:t>
            </a:r>
            <a:r>
              <a:rPr lang="en-US" dirty="0"/>
              <a:t>holds the top-level WPF types, including </a:t>
            </a:r>
            <a:r>
              <a:rPr lang="en-US" dirty="0" smtClean="0"/>
              <a:t>those that </a:t>
            </a:r>
            <a:r>
              <a:rPr lang="en-US" dirty="0"/>
              <a:t>represent windows, panels, and other types of controls. </a:t>
            </a:r>
            <a:endParaRPr lang="en-US" dirty="0" smtClean="0"/>
          </a:p>
          <a:p>
            <a:r>
              <a:rPr lang="en-US" dirty="0" smtClean="0"/>
              <a:t>It </a:t>
            </a:r>
            <a:r>
              <a:rPr lang="en-US" dirty="0"/>
              <a:t>also </a:t>
            </a:r>
            <a:r>
              <a:rPr lang="en-US" dirty="0" smtClean="0"/>
              <a:t>implements higher-level </a:t>
            </a:r>
            <a:r>
              <a:rPr lang="en-US" dirty="0"/>
              <a:t>programming abstractions such as styles. </a:t>
            </a:r>
            <a:endParaRPr lang="en-US" dirty="0" smtClean="0"/>
          </a:p>
          <a:p>
            <a:r>
              <a:rPr lang="en-US" dirty="0" smtClean="0"/>
              <a:t>Most </a:t>
            </a:r>
            <a:r>
              <a:rPr lang="en-US" dirty="0"/>
              <a:t>of the classes </a:t>
            </a:r>
            <a:r>
              <a:rPr lang="en-US" dirty="0" smtClean="0"/>
              <a:t>you’ll use </a:t>
            </a:r>
            <a:r>
              <a:rPr lang="en-US" dirty="0"/>
              <a:t>directly come from this assembly.</a:t>
            </a:r>
            <a:endParaRPr lang="en-IN" dirty="0"/>
          </a:p>
        </p:txBody>
      </p:sp>
    </p:spTree>
    <p:extLst>
      <p:ext uri="{BB962C8B-B14F-4D97-AF65-F5344CB8AC3E}">
        <p14:creationId xmlns:p14="http://schemas.microsoft.com/office/powerpoint/2010/main" val="1424838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Architecture of WPF</a:t>
            </a:r>
          </a:p>
        </p:txBody>
      </p:sp>
      <p:sp>
        <p:nvSpPr>
          <p:cNvPr id="3" name="Content Placeholder 2"/>
          <p:cNvSpPr>
            <a:spLocks noGrp="1"/>
          </p:cNvSpPr>
          <p:nvPr>
            <p:ph idx="1"/>
          </p:nvPr>
        </p:nvSpPr>
        <p:spPr>
          <a:xfrm>
            <a:off x="1024128" y="2286000"/>
            <a:ext cx="9720073" cy="2468880"/>
          </a:xfrm>
        </p:spPr>
        <p:txBody>
          <a:bodyPr>
            <a:normAutofit/>
          </a:bodyPr>
          <a:lstStyle/>
          <a:p>
            <a:r>
              <a:rPr lang="en-US" dirty="0"/>
              <a:t>PresentationCore.dll. </a:t>
            </a:r>
            <a:endParaRPr lang="en-US" dirty="0" smtClean="0"/>
          </a:p>
          <a:p>
            <a:r>
              <a:rPr lang="en-US" dirty="0" smtClean="0"/>
              <a:t>This </a:t>
            </a:r>
            <a:r>
              <a:rPr lang="en-US" dirty="0"/>
              <a:t>holds base types, such as </a:t>
            </a:r>
            <a:r>
              <a:rPr lang="en-US" dirty="0" err="1"/>
              <a:t>UIElement</a:t>
            </a:r>
            <a:r>
              <a:rPr lang="en-US" dirty="0"/>
              <a:t> and Visual, </a:t>
            </a:r>
            <a:r>
              <a:rPr lang="en-US" dirty="0" smtClean="0"/>
              <a:t>from which </a:t>
            </a:r>
            <a:r>
              <a:rPr lang="en-US" dirty="0"/>
              <a:t>all shapes and controls derive</a:t>
            </a:r>
            <a:r>
              <a:rPr lang="en-US" dirty="0" smtClean="0"/>
              <a:t>.</a:t>
            </a:r>
          </a:p>
          <a:p>
            <a:r>
              <a:rPr lang="en-US" dirty="0" smtClean="0"/>
              <a:t>If </a:t>
            </a:r>
            <a:r>
              <a:rPr lang="en-US" dirty="0"/>
              <a:t>you don’t need the full window </a:t>
            </a:r>
            <a:r>
              <a:rPr lang="en-US" dirty="0" smtClean="0"/>
              <a:t>and control </a:t>
            </a:r>
            <a:r>
              <a:rPr lang="en-US" dirty="0"/>
              <a:t>abstraction layer, you can drop down to this level and still take </a:t>
            </a:r>
            <a:r>
              <a:rPr lang="en-US" dirty="0" smtClean="0"/>
              <a:t>advantage </a:t>
            </a:r>
            <a:r>
              <a:rPr lang="en-IN" dirty="0" smtClean="0"/>
              <a:t>of </a:t>
            </a:r>
            <a:r>
              <a:rPr lang="en-IN" dirty="0"/>
              <a:t>WPF’s rendering engine.</a:t>
            </a:r>
          </a:p>
        </p:txBody>
      </p:sp>
    </p:spTree>
    <p:extLst>
      <p:ext uri="{BB962C8B-B14F-4D97-AF65-F5344CB8AC3E}">
        <p14:creationId xmlns:p14="http://schemas.microsoft.com/office/powerpoint/2010/main" val="2998898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WPF</a:t>
            </a:r>
          </a:p>
        </p:txBody>
      </p:sp>
      <p:sp>
        <p:nvSpPr>
          <p:cNvPr id="3" name="Content Placeholder 2"/>
          <p:cNvSpPr>
            <a:spLocks noGrp="1"/>
          </p:cNvSpPr>
          <p:nvPr>
            <p:ph idx="1"/>
          </p:nvPr>
        </p:nvSpPr>
        <p:spPr/>
        <p:txBody>
          <a:bodyPr/>
          <a:lstStyle/>
          <a:p>
            <a:r>
              <a:rPr lang="en-IN" dirty="0" smtClean="0"/>
              <a:t>WPF is modern graphical display system for windows.</a:t>
            </a:r>
          </a:p>
          <a:p>
            <a:r>
              <a:rPr lang="en-IN" dirty="0" smtClean="0"/>
              <a:t>It’s radical change from previous technologies that came before it with innovative features such as Hardware acceleration and resolution independence.</a:t>
            </a:r>
          </a:p>
          <a:p>
            <a:r>
              <a:rPr lang="en-IN" dirty="0" smtClean="0"/>
              <a:t>WPF is the best toolkit to build rich desktop applications that can run on windows platform.</a:t>
            </a:r>
            <a:endParaRPr lang="en-IN" dirty="0"/>
          </a:p>
        </p:txBody>
      </p:sp>
    </p:spTree>
    <p:extLst>
      <p:ext uri="{BB962C8B-B14F-4D97-AF65-F5344CB8AC3E}">
        <p14:creationId xmlns:p14="http://schemas.microsoft.com/office/powerpoint/2010/main" val="2179373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Architecture of WPF</a:t>
            </a:r>
          </a:p>
        </p:txBody>
      </p:sp>
      <p:sp>
        <p:nvSpPr>
          <p:cNvPr id="3" name="Content Placeholder 2"/>
          <p:cNvSpPr>
            <a:spLocks noGrp="1"/>
          </p:cNvSpPr>
          <p:nvPr>
            <p:ph idx="1"/>
          </p:nvPr>
        </p:nvSpPr>
        <p:spPr>
          <a:xfrm>
            <a:off x="1024128" y="2286000"/>
            <a:ext cx="9720073" cy="2468880"/>
          </a:xfrm>
        </p:spPr>
        <p:txBody>
          <a:bodyPr>
            <a:normAutofit/>
          </a:bodyPr>
          <a:lstStyle/>
          <a:p>
            <a:r>
              <a:rPr lang="en-US" dirty="0"/>
              <a:t>WindowsBase.dll. </a:t>
            </a:r>
            <a:endParaRPr lang="en-US" dirty="0" smtClean="0"/>
          </a:p>
          <a:p>
            <a:r>
              <a:rPr lang="en-US" dirty="0" smtClean="0"/>
              <a:t>This </a:t>
            </a:r>
            <a:r>
              <a:rPr lang="en-US" dirty="0"/>
              <a:t>holds even more basic ingredients that have the </a:t>
            </a:r>
            <a:r>
              <a:rPr lang="en-US" dirty="0" smtClean="0"/>
              <a:t>potential to </a:t>
            </a:r>
            <a:r>
              <a:rPr lang="en-US" dirty="0"/>
              <a:t>be reused outside of WPF, such as </a:t>
            </a:r>
            <a:r>
              <a:rPr lang="en-US" dirty="0" err="1"/>
              <a:t>DispatcherObject</a:t>
            </a:r>
            <a:r>
              <a:rPr lang="en-US" dirty="0"/>
              <a:t> and </a:t>
            </a:r>
            <a:r>
              <a:rPr lang="en-US" dirty="0" err="1"/>
              <a:t>DependencyObject</a:t>
            </a:r>
            <a:r>
              <a:rPr lang="en-US" dirty="0" smtClean="0"/>
              <a:t>, which </a:t>
            </a:r>
            <a:r>
              <a:rPr lang="en-US" dirty="0"/>
              <a:t>introduces the plumbing for dependency properties</a:t>
            </a:r>
            <a:endParaRPr lang="en-IN" dirty="0"/>
          </a:p>
        </p:txBody>
      </p:sp>
    </p:spTree>
    <p:extLst>
      <p:ext uri="{BB962C8B-B14F-4D97-AF65-F5344CB8AC3E}">
        <p14:creationId xmlns:p14="http://schemas.microsoft.com/office/powerpoint/2010/main" val="22304347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Architecture of WPF</a:t>
            </a:r>
          </a:p>
        </p:txBody>
      </p:sp>
      <p:sp>
        <p:nvSpPr>
          <p:cNvPr id="3" name="Content Placeholder 2"/>
          <p:cNvSpPr>
            <a:spLocks noGrp="1"/>
          </p:cNvSpPr>
          <p:nvPr>
            <p:ph idx="1"/>
          </p:nvPr>
        </p:nvSpPr>
        <p:spPr>
          <a:xfrm>
            <a:off x="950976" y="2194560"/>
            <a:ext cx="10131552" cy="4187952"/>
          </a:xfrm>
        </p:spPr>
        <p:txBody>
          <a:bodyPr>
            <a:normAutofit lnSpcReduction="10000"/>
          </a:bodyPr>
          <a:lstStyle/>
          <a:p>
            <a:r>
              <a:rPr lang="en-US" dirty="0"/>
              <a:t>milcore.dll. </a:t>
            </a:r>
            <a:endParaRPr lang="en-US" dirty="0" smtClean="0"/>
          </a:p>
          <a:p>
            <a:r>
              <a:rPr lang="en-US" dirty="0" smtClean="0"/>
              <a:t>This </a:t>
            </a:r>
            <a:r>
              <a:rPr lang="en-US" dirty="0"/>
              <a:t>is the core of the WPF rendering system and the foundation of </a:t>
            </a:r>
            <a:r>
              <a:rPr lang="en-US" dirty="0" smtClean="0"/>
              <a:t>the Media </a:t>
            </a:r>
            <a:r>
              <a:rPr lang="en-US" dirty="0"/>
              <a:t>Integration Layer (MIL). </a:t>
            </a:r>
            <a:endParaRPr lang="en-US" dirty="0" smtClean="0"/>
          </a:p>
          <a:p>
            <a:r>
              <a:rPr lang="en-US" dirty="0" smtClean="0"/>
              <a:t>Its </a:t>
            </a:r>
            <a:r>
              <a:rPr lang="en-US" dirty="0"/>
              <a:t>composition engine translates visual </a:t>
            </a:r>
            <a:r>
              <a:rPr lang="en-US" dirty="0" smtClean="0"/>
              <a:t>elements into </a:t>
            </a:r>
            <a:r>
              <a:rPr lang="en-US" dirty="0"/>
              <a:t>the triangle and textures that Direct3D expects. </a:t>
            </a:r>
            <a:endParaRPr lang="en-US" dirty="0" smtClean="0"/>
          </a:p>
          <a:p>
            <a:r>
              <a:rPr lang="en-US" dirty="0" smtClean="0"/>
              <a:t>Although </a:t>
            </a:r>
            <a:r>
              <a:rPr lang="en-US" dirty="0"/>
              <a:t>milcore.dll </a:t>
            </a:r>
            <a:r>
              <a:rPr lang="en-US" dirty="0" smtClean="0"/>
              <a:t>is considered </a:t>
            </a:r>
            <a:r>
              <a:rPr lang="en-US" dirty="0"/>
              <a:t>part of WPF, it’s also an essential system component for Windows </a:t>
            </a:r>
            <a:r>
              <a:rPr lang="en-US" dirty="0" smtClean="0"/>
              <a:t>Vista </a:t>
            </a:r>
            <a:r>
              <a:rPr lang="en-IN" dirty="0" smtClean="0"/>
              <a:t>and </a:t>
            </a:r>
            <a:r>
              <a:rPr lang="en-IN" dirty="0"/>
              <a:t>Windows 7</a:t>
            </a:r>
            <a:r>
              <a:rPr lang="en-IN" dirty="0" smtClean="0"/>
              <a:t>.</a:t>
            </a:r>
          </a:p>
          <a:p>
            <a:r>
              <a:rPr lang="en-US" dirty="0"/>
              <a:t>In fact, the Desktop Window Manager (DWM) uses milcore.dll </a:t>
            </a:r>
            <a:r>
              <a:rPr lang="en-US" dirty="0" smtClean="0"/>
              <a:t>to </a:t>
            </a:r>
            <a:r>
              <a:rPr lang="en-IN" dirty="0" smtClean="0"/>
              <a:t>render </a:t>
            </a:r>
            <a:r>
              <a:rPr lang="en-IN" dirty="0"/>
              <a:t>the desktop</a:t>
            </a:r>
            <a:r>
              <a:rPr lang="en-IN" dirty="0" smtClean="0"/>
              <a:t>.</a:t>
            </a:r>
          </a:p>
          <a:p>
            <a:r>
              <a:rPr lang="en-US" dirty="0"/>
              <a:t>milcore.dll is sometimes referred to as the engine for “managed graphics.” </a:t>
            </a:r>
            <a:endParaRPr lang="en-US" dirty="0" smtClean="0"/>
          </a:p>
          <a:p>
            <a:r>
              <a:rPr lang="en-US" dirty="0" smtClean="0"/>
              <a:t>Much </a:t>
            </a:r>
            <a:r>
              <a:rPr lang="en-US" dirty="0"/>
              <a:t>as the </a:t>
            </a:r>
            <a:r>
              <a:rPr lang="en-US" dirty="0" smtClean="0"/>
              <a:t>common language </a:t>
            </a:r>
            <a:r>
              <a:rPr lang="en-US" dirty="0"/>
              <a:t>runtime (CLR) manages the lifetime of a .NET application, milcore.dll manages the display state.</a:t>
            </a:r>
            <a:endParaRPr lang="en-IN" dirty="0"/>
          </a:p>
        </p:txBody>
      </p:sp>
    </p:spTree>
    <p:extLst>
      <p:ext uri="{BB962C8B-B14F-4D97-AF65-F5344CB8AC3E}">
        <p14:creationId xmlns:p14="http://schemas.microsoft.com/office/powerpoint/2010/main" val="6786434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Architecture of WPF</a:t>
            </a:r>
          </a:p>
        </p:txBody>
      </p:sp>
      <p:sp>
        <p:nvSpPr>
          <p:cNvPr id="3" name="Content Placeholder 2"/>
          <p:cNvSpPr>
            <a:spLocks noGrp="1"/>
          </p:cNvSpPr>
          <p:nvPr>
            <p:ph idx="1"/>
          </p:nvPr>
        </p:nvSpPr>
        <p:spPr>
          <a:xfrm>
            <a:off x="950976" y="2194560"/>
            <a:ext cx="10131552" cy="4187952"/>
          </a:xfrm>
        </p:spPr>
        <p:txBody>
          <a:bodyPr>
            <a:normAutofit/>
          </a:bodyPr>
          <a:lstStyle/>
          <a:p>
            <a:r>
              <a:rPr lang="en-US" dirty="0"/>
              <a:t>WindowsCodecs.dll. This is a low-level API that provides imaging support (for</a:t>
            </a:r>
          </a:p>
          <a:p>
            <a:r>
              <a:rPr lang="en-US" dirty="0"/>
              <a:t>example, processing, displaying, and scaling bitmaps and JPEGs).</a:t>
            </a:r>
          </a:p>
          <a:p>
            <a:r>
              <a:rPr lang="en-US" dirty="0"/>
              <a:t> Direct3D. This is the low-level API through which all the graphics in a WPF</a:t>
            </a:r>
          </a:p>
          <a:p>
            <a:r>
              <a:rPr lang="en-IN" dirty="0"/>
              <a:t>application are rendered.</a:t>
            </a:r>
          </a:p>
          <a:p>
            <a:r>
              <a:rPr lang="en-US" dirty="0"/>
              <a:t> User32. This is used to determine what program gets what real estate. As a result,</a:t>
            </a:r>
          </a:p>
          <a:p>
            <a:r>
              <a:rPr lang="en-US" dirty="0"/>
              <a:t>it’s still involved in WPF, but it plays no part in rendering common controls.</a:t>
            </a:r>
            <a:endParaRPr lang="en-IN" dirty="0"/>
          </a:p>
        </p:txBody>
      </p:sp>
    </p:spTree>
    <p:extLst>
      <p:ext uri="{BB962C8B-B14F-4D97-AF65-F5344CB8AC3E}">
        <p14:creationId xmlns:p14="http://schemas.microsoft.com/office/powerpoint/2010/main" val="8523025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Visual tree or logical tree</a:t>
            </a:r>
            <a:endParaRPr lang="en-IN" dirty="0"/>
          </a:p>
        </p:txBody>
      </p:sp>
      <p:pic>
        <p:nvPicPr>
          <p:cNvPr id="4098" name="Picture 2" descr="WPF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5271" y="1770888"/>
            <a:ext cx="6572250" cy="4933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83986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Class Hierarchy</a:t>
            </a:r>
          </a:p>
        </p:txBody>
      </p:sp>
      <p:pic>
        <p:nvPicPr>
          <p:cNvPr id="4" name="Picture 3"/>
          <p:cNvPicPr>
            <a:picLocks noChangeAspect="1"/>
          </p:cNvPicPr>
          <p:nvPr/>
        </p:nvPicPr>
        <p:blipFill>
          <a:blip r:embed="rId2"/>
          <a:stretch>
            <a:fillRect/>
          </a:stretch>
        </p:blipFill>
        <p:spPr>
          <a:xfrm>
            <a:off x="2975855" y="1967558"/>
            <a:ext cx="4850401" cy="4623667"/>
          </a:xfrm>
          <a:prstGeom prst="rect">
            <a:avLst/>
          </a:prstGeom>
        </p:spPr>
      </p:pic>
    </p:spTree>
    <p:extLst>
      <p:ext uri="{BB962C8B-B14F-4D97-AF65-F5344CB8AC3E}">
        <p14:creationId xmlns:p14="http://schemas.microsoft.com/office/powerpoint/2010/main" val="5931547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Class Hierarchy</a:t>
            </a:r>
          </a:p>
        </p:txBody>
      </p:sp>
      <p:sp>
        <p:nvSpPr>
          <p:cNvPr id="3" name="Content Placeholder 2"/>
          <p:cNvSpPr>
            <a:spLocks noGrp="1"/>
          </p:cNvSpPr>
          <p:nvPr>
            <p:ph idx="1"/>
          </p:nvPr>
        </p:nvSpPr>
        <p:spPr/>
        <p:txBody>
          <a:bodyPr/>
          <a:lstStyle/>
          <a:p>
            <a:r>
              <a:rPr lang="en-IN" dirty="0" err="1" smtClean="0"/>
              <a:t>System.Threading.DispatcherObject</a:t>
            </a:r>
            <a:endParaRPr lang="en-IN" dirty="0" smtClean="0"/>
          </a:p>
          <a:p>
            <a:r>
              <a:rPr lang="en-US" dirty="0"/>
              <a:t>WPF applications use the familiar single-thread affinity (STA) model, which means the entire </a:t>
            </a:r>
            <a:r>
              <a:rPr lang="en-US" dirty="0" smtClean="0"/>
              <a:t>user interface </a:t>
            </a:r>
            <a:r>
              <a:rPr lang="en-US" dirty="0"/>
              <a:t>is owned by a single thread</a:t>
            </a:r>
            <a:r>
              <a:rPr lang="en-US" dirty="0" smtClean="0"/>
              <a:t>.</a:t>
            </a:r>
          </a:p>
          <a:p>
            <a:r>
              <a:rPr lang="en-US" dirty="0" smtClean="0"/>
              <a:t>It’s </a:t>
            </a:r>
            <a:r>
              <a:rPr lang="en-US" dirty="0"/>
              <a:t>not safe to interact with user interface elements from </a:t>
            </a:r>
            <a:r>
              <a:rPr lang="en-US" dirty="0" smtClean="0"/>
              <a:t>another thread</a:t>
            </a:r>
            <a:r>
              <a:rPr lang="en-US" dirty="0"/>
              <a:t>. </a:t>
            </a:r>
            <a:endParaRPr lang="en-US" dirty="0" smtClean="0"/>
          </a:p>
          <a:p>
            <a:r>
              <a:rPr lang="en-US" dirty="0" smtClean="0"/>
              <a:t>To </a:t>
            </a:r>
            <a:r>
              <a:rPr lang="en-US" dirty="0"/>
              <a:t>facilitate this model, each WPF application is governed by a </a:t>
            </a:r>
            <a:r>
              <a:rPr lang="en-US" i="1" dirty="0"/>
              <a:t>dispatcher </a:t>
            </a:r>
            <a:r>
              <a:rPr lang="en-US" dirty="0"/>
              <a:t>that </a:t>
            </a:r>
            <a:r>
              <a:rPr lang="en-US" dirty="0" smtClean="0"/>
              <a:t>coordinates </a:t>
            </a:r>
            <a:r>
              <a:rPr lang="en-IN" dirty="0" smtClean="0"/>
              <a:t>messages</a:t>
            </a:r>
            <a:endParaRPr lang="en-IN" dirty="0"/>
          </a:p>
        </p:txBody>
      </p:sp>
    </p:spTree>
    <p:extLst>
      <p:ext uri="{BB962C8B-B14F-4D97-AF65-F5344CB8AC3E}">
        <p14:creationId xmlns:p14="http://schemas.microsoft.com/office/powerpoint/2010/main" val="29037454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Class Hierarchy</a:t>
            </a:r>
          </a:p>
        </p:txBody>
      </p:sp>
      <p:sp>
        <p:nvSpPr>
          <p:cNvPr id="3" name="Content Placeholder 2"/>
          <p:cNvSpPr>
            <a:spLocks noGrp="1"/>
          </p:cNvSpPr>
          <p:nvPr>
            <p:ph idx="1"/>
          </p:nvPr>
        </p:nvSpPr>
        <p:spPr/>
        <p:txBody>
          <a:bodyPr/>
          <a:lstStyle/>
          <a:p>
            <a:r>
              <a:rPr lang="en-IN" dirty="0" err="1"/>
              <a:t>System.Windows.DependencyObject</a:t>
            </a:r>
            <a:endParaRPr lang="en-IN" dirty="0"/>
          </a:p>
          <a:p>
            <a:r>
              <a:rPr lang="en-US" dirty="0"/>
              <a:t>In WPF, the central way of interacting with onscreen elements is through properties. </a:t>
            </a:r>
            <a:endParaRPr lang="en-US" dirty="0" smtClean="0"/>
          </a:p>
          <a:p>
            <a:r>
              <a:rPr lang="en-US" dirty="0" smtClean="0"/>
              <a:t>Early </a:t>
            </a:r>
            <a:r>
              <a:rPr lang="en-US" dirty="0"/>
              <a:t>on in </a:t>
            </a:r>
            <a:r>
              <a:rPr lang="en-US" dirty="0" smtClean="0"/>
              <a:t>the design </a:t>
            </a:r>
            <a:r>
              <a:rPr lang="en-US" dirty="0"/>
              <a:t>cycle, the WPF architects decided to create a more powerful property model that baked </a:t>
            </a:r>
            <a:r>
              <a:rPr lang="en-US" dirty="0" smtClean="0"/>
              <a:t>in features </a:t>
            </a:r>
            <a:r>
              <a:rPr lang="en-US" dirty="0"/>
              <a:t>such as change notification, inherited default values, and more economical property storage.</a:t>
            </a:r>
          </a:p>
          <a:p>
            <a:r>
              <a:rPr lang="en-US" dirty="0" smtClean="0"/>
              <a:t>By deriving from </a:t>
            </a:r>
            <a:r>
              <a:rPr lang="en-US" dirty="0" err="1"/>
              <a:t>DependencyObject</a:t>
            </a:r>
            <a:r>
              <a:rPr lang="en-US" dirty="0"/>
              <a:t>, WPF classes get support for dependency properties.</a:t>
            </a:r>
            <a:endParaRPr lang="en-IN" dirty="0"/>
          </a:p>
        </p:txBody>
      </p:sp>
    </p:spTree>
    <p:extLst>
      <p:ext uri="{BB962C8B-B14F-4D97-AF65-F5344CB8AC3E}">
        <p14:creationId xmlns:p14="http://schemas.microsoft.com/office/powerpoint/2010/main" val="255675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Class Hierarchy</a:t>
            </a:r>
          </a:p>
        </p:txBody>
      </p:sp>
      <p:sp>
        <p:nvSpPr>
          <p:cNvPr id="3" name="Content Placeholder 2"/>
          <p:cNvSpPr>
            <a:spLocks noGrp="1"/>
          </p:cNvSpPr>
          <p:nvPr>
            <p:ph idx="1"/>
          </p:nvPr>
        </p:nvSpPr>
        <p:spPr/>
        <p:txBody>
          <a:bodyPr/>
          <a:lstStyle/>
          <a:p>
            <a:r>
              <a:rPr lang="en-US" dirty="0"/>
              <a:t>Every WPF control is derived from </a:t>
            </a:r>
            <a:r>
              <a:rPr lang="en-US" dirty="0" err="1"/>
              <a:t>DependencyObject</a:t>
            </a:r>
            <a:r>
              <a:rPr lang="en-US" dirty="0"/>
              <a:t>. </a:t>
            </a:r>
            <a:r>
              <a:rPr lang="en-US" dirty="0" err="1"/>
              <a:t>DependencyObject</a:t>
            </a:r>
            <a:r>
              <a:rPr lang="en-US" dirty="0"/>
              <a:t> is a class that supports </a:t>
            </a:r>
            <a:r>
              <a:rPr lang="en-US" dirty="0" err="1"/>
              <a:t>DependencyProperty</a:t>
            </a:r>
            <a:r>
              <a:rPr lang="en-US" dirty="0"/>
              <a:t>, a property system that is newly built in WPF. </a:t>
            </a:r>
            <a:endParaRPr lang="en-US" dirty="0" smtClean="0"/>
          </a:p>
          <a:p>
            <a:r>
              <a:rPr lang="en-US" dirty="0" smtClean="0"/>
              <a:t>Every </a:t>
            </a:r>
            <a:r>
              <a:rPr lang="en-US" dirty="0"/>
              <a:t>object is derived from </a:t>
            </a:r>
            <a:r>
              <a:rPr lang="en-US" dirty="0" err="1"/>
              <a:t>DependencyObject</a:t>
            </a:r>
            <a:r>
              <a:rPr lang="en-US" dirty="0"/>
              <a:t> and hence it can associate itself in various inbuilt features of WPF like </a:t>
            </a:r>
            <a:r>
              <a:rPr lang="en-US" dirty="0" err="1"/>
              <a:t>EventTriggers</a:t>
            </a:r>
            <a:r>
              <a:rPr lang="en-US" dirty="0"/>
              <a:t>, </a:t>
            </a:r>
            <a:r>
              <a:rPr lang="en-US" dirty="0" err="1"/>
              <a:t>PropertyBindings</a:t>
            </a:r>
            <a:r>
              <a:rPr lang="en-US" dirty="0"/>
              <a:t>, Animations, etc</a:t>
            </a:r>
            <a:r>
              <a:rPr lang="en-US" dirty="0" smtClean="0"/>
              <a:t>.</a:t>
            </a:r>
            <a:endParaRPr lang="en-US" dirty="0"/>
          </a:p>
          <a:p>
            <a:r>
              <a:rPr lang="en-US" dirty="0"/>
              <a:t>Every </a:t>
            </a:r>
            <a:r>
              <a:rPr lang="en-US" dirty="0" err="1"/>
              <a:t>DependencyObject</a:t>
            </a:r>
            <a:r>
              <a:rPr lang="en-US" dirty="0"/>
              <a:t> actually has an Observer or a List and declares 3 methods called </a:t>
            </a:r>
            <a:r>
              <a:rPr lang="en-US" dirty="0" err="1"/>
              <a:t>ClearValue</a:t>
            </a:r>
            <a:r>
              <a:rPr lang="en-US" dirty="0"/>
              <a:t>, </a:t>
            </a:r>
            <a:r>
              <a:rPr lang="en-US" dirty="0" err="1"/>
              <a:t>SetValue</a:t>
            </a:r>
            <a:r>
              <a:rPr lang="en-US" dirty="0"/>
              <a:t> and </a:t>
            </a:r>
            <a:r>
              <a:rPr lang="en-US" dirty="0" err="1"/>
              <a:t>GetValue</a:t>
            </a:r>
            <a:r>
              <a:rPr lang="en-US" dirty="0"/>
              <a:t> which are used to add/edit/remove those properties. </a:t>
            </a:r>
            <a:endParaRPr lang="en-US" dirty="0" smtClean="0"/>
          </a:p>
          <a:p>
            <a:r>
              <a:rPr lang="en-US" dirty="0" smtClean="0"/>
              <a:t>Thus </a:t>
            </a:r>
            <a:r>
              <a:rPr lang="en-US" dirty="0"/>
              <a:t>the </a:t>
            </a:r>
            <a:r>
              <a:rPr lang="en-US" dirty="0" err="1"/>
              <a:t>DependencyProperty</a:t>
            </a:r>
            <a:r>
              <a:rPr lang="en-US" dirty="0"/>
              <a:t> will only create itself when you use </a:t>
            </a:r>
            <a:r>
              <a:rPr lang="en-US" dirty="0" err="1"/>
              <a:t>SetValue</a:t>
            </a:r>
            <a:r>
              <a:rPr lang="en-US" dirty="0"/>
              <a:t> to store something. Thus, it is resource saving as well. </a:t>
            </a:r>
            <a:endParaRPr lang="en-IN" dirty="0"/>
          </a:p>
        </p:txBody>
      </p:sp>
    </p:spTree>
    <p:extLst>
      <p:ext uri="{BB962C8B-B14F-4D97-AF65-F5344CB8AC3E}">
        <p14:creationId xmlns:p14="http://schemas.microsoft.com/office/powerpoint/2010/main" val="16034588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Class Hierarchy</a:t>
            </a:r>
          </a:p>
        </p:txBody>
      </p:sp>
      <p:sp>
        <p:nvSpPr>
          <p:cNvPr id="3" name="Content Placeholder 2"/>
          <p:cNvSpPr>
            <a:spLocks noGrp="1"/>
          </p:cNvSpPr>
          <p:nvPr>
            <p:ph idx="1"/>
          </p:nvPr>
        </p:nvSpPr>
        <p:spPr>
          <a:xfrm>
            <a:off x="1024128" y="1984248"/>
            <a:ext cx="9720073" cy="4325112"/>
          </a:xfrm>
        </p:spPr>
        <p:txBody>
          <a:bodyPr>
            <a:normAutofit/>
          </a:bodyPr>
          <a:lstStyle/>
          <a:p>
            <a:r>
              <a:rPr lang="en-IN" dirty="0" err="1" smtClean="0"/>
              <a:t>System.Windows.Media.Visual</a:t>
            </a:r>
            <a:endParaRPr lang="en-IN" dirty="0" smtClean="0"/>
          </a:p>
          <a:p>
            <a:endParaRPr lang="en-IN" dirty="0"/>
          </a:p>
          <a:p>
            <a:r>
              <a:rPr lang="en-US" dirty="0"/>
              <a:t>Every element that appears in a WPF window is, at heart, a Visual. </a:t>
            </a:r>
            <a:endParaRPr lang="en-US" dirty="0" smtClean="0"/>
          </a:p>
          <a:p>
            <a:r>
              <a:rPr lang="en-US" dirty="0" smtClean="0"/>
              <a:t>Visual </a:t>
            </a:r>
            <a:r>
              <a:rPr lang="en-US" dirty="0"/>
              <a:t>class </a:t>
            </a:r>
            <a:r>
              <a:rPr lang="en-US" dirty="0" smtClean="0"/>
              <a:t>as a </a:t>
            </a:r>
            <a:r>
              <a:rPr lang="en-US" dirty="0"/>
              <a:t>single drawing object that encapsulates drawing instructions, additional details about how </a:t>
            </a:r>
            <a:r>
              <a:rPr lang="en-US" dirty="0" smtClean="0"/>
              <a:t>the drawing </a:t>
            </a:r>
            <a:r>
              <a:rPr lang="en-US" dirty="0"/>
              <a:t>should be performed (such as clipping, opacity, and transformation settings), and </a:t>
            </a:r>
            <a:r>
              <a:rPr lang="en-US" dirty="0" smtClean="0"/>
              <a:t>basic functionality </a:t>
            </a:r>
            <a:r>
              <a:rPr lang="en-US" dirty="0"/>
              <a:t>(such as hit testing). </a:t>
            </a:r>
            <a:endParaRPr lang="en-US" dirty="0" smtClean="0"/>
          </a:p>
          <a:p>
            <a:r>
              <a:rPr lang="en-US" dirty="0" smtClean="0"/>
              <a:t>The </a:t>
            </a:r>
            <a:r>
              <a:rPr lang="en-US" dirty="0"/>
              <a:t>Visual class also provides the link between the managed </a:t>
            </a:r>
            <a:r>
              <a:rPr lang="en-US" dirty="0" smtClean="0"/>
              <a:t>WPF libraries </a:t>
            </a:r>
            <a:r>
              <a:rPr lang="en-US" dirty="0"/>
              <a:t>and the milcore.dll that renders your display. </a:t>
            </a:r>
            <a:endParaRPr lang="en-US" dirty="0" smtClean="0"/>
          </a:p>
          <a:p>
            <a:r>
              <a:rPr lang="en-US" dirty="0" smtClean="0"/>
              <a:t>Any </a:t>
            </a:r>
            <a:r>
              <a:rPr lang="en-US" dirty="0"/>
              <a:t>class that derives from Visual has </a:t>
            </a:r>
            <a:r>
              <a:rPr lang="en-US" dirty="0" smtClean="0"/>
              <a:t>the ability </a:t>
            </a:r>
            <a:r>
              <a:rPr lang="en-US" dirty="0"/>
              <a:t>to be displayed on a window.</a:t>
            </a:r>
            <a:endParaRPr lang="en-IN" dirty="0"/>
          </a:p>
        </p:txBody>
      </p:sp>
    </p:spTree>
    <p:extLst>
      <p:ext uri="{BB962C8B-B14F-4D97-AF65-F5344CB8AC3E}">
        <p14:creationId xmlns:p14="http://schemas.microsoft.com/office/powerpoint/2010/main" val="24174824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Class Hierarchy</a:t>
            </a:r>
          </a:p>
        </p:txBody>
      </p:sp>
      <p:sp>
        <p:nvSpPr>
          <p:cNvPr id="3" name="Content Placeholder 2"/>
          <p:cNvSpPr>
            <a:spLocks noGrp="1"/>
          </p:cNvSpPr>
          <p:nvPr>
            <p:ph idx="1"/>
          </p:nvPr>
        </p:nvSpPr>
        <p:spPr>
          <a:xfrm>
            <a:off x="1024128" y="1984248"/>
            <a:ext cx="9720073" cy="4325112"/>
          </a:xfrm>
        </p:spPr>
        <p:txBody>
          <a:bodyPr>
            <a:normAutofit/>
          </a:bodyPr>
          <a:lstStyle/>
          <a:p>
            <a:r>
              <a:rPr lang="en-IN" dirty="0" err="1"/>
              <a:t>System.Windows.UIElement</a:t>
            </a:r>
            <a:endParaRPr lang="en-IN" dirty="0"/>
          </a:p>
          <a:p>
            <a:r>
              <a:rPr lang="en-US" dirty="0" err="1"/>
              <a:t>UIElement</a:t>
            </a:r>
            <a:r>
              <a:rPr lang="en-US" dirty="0"/>
              <a:t> adds support for WPF essentials such as layout, input, focus, and events (which the </a:t>
            </a:r>
            <a:r>
              <a:rPr lang="en-US" dirty="0" smtClean="0"/>
              <a:t>WPF team </a:t>
            </a:r>
            <a:r>
              <a:rPr lang="en-US" dirty="0"/>
              <a:t>refers to by the acronym </a:t>
            </a:r>
            <a:r>
              <a:rPr lang="en-US" i="1" dirty="0"/>
              <a:t>LIFE</a:t>
            </a:r>
            <a:r>
              <a:rPr lang="en-US" dirty="0"/>
              <a:t>). For example, it’s here that the two-step measure and arrange </a:t>
            </a:r>
            <a:r>
              <a:rPr lang="en-US" dirty="0" smtClean="0"/>
              <a:t>layout process </a:t>
            </a:r>
            <a:r>
              <a:rPr lang="en-US" dirty="0"/>
              <a:t>is </a:t>
            </a:r>
            <a:r>
              <a:rPr lang="en-US" dirty="0" smtClean="0"/>
              <a:t>defined.</a:t>
            </a:r>
          </a:p>
          <a:p>
            <a:r>
              <a:rPr lang="en-US" dirty="0" smtClean="0"/>
              <a:t>It’s also here that raw mouse clicks and key presses are transformed to more useful events such as </a:t>
            </a:r>
            <a:r>
              <a:rPr lang="en-US" dirty="0" err="1" smtClean="0"/>
              <a:t>MouseEnter</a:t>
            </a:r>
            <a:r>
              <a:rPr lang="en-US" dirty="0" smtClean="0"/>
              <a:t>. </a:t>
            </a:r>
          </a:p>
          <a:p>
            <a:r>
              <a:rPr lang="en-US" dirty="0" smtClean="0"/>
              <a:t>As with properties, WPF implements an </a:t>
            </a:r>
            <a:r>
              <a:rPr lang="en-US" dirty="0"/>
              <a:t>enhanced event-passing system called </a:t>
            </a:r>
            <a:r>
              <a:rPr lang="en-US" i="1" dirty="0"/>
              <a:t>routed events</a:t>
            </a:r>
            <a:r>
              <a:rPr lang="en-US" dirty="0"/>
              <a:t>. </a:t>
            </a:r>
            <a:endParaRPr lang="en-US" dirty="0" smtClean="0"/>
          </a:p>
          <a:p>
            <a:r>
              <a:rPr lang="en-US" dirty="0" smtClean="0"/>
              <a:t>Finally, </a:t>
            </a:r>
            <a:r>
              <a:rPr lang="en-US" dirty="0" err="1" smtClean="0"/>
              <a:t>UIElement</a:t>
            </a:r>
            <a:r>
              <a:rPr lang="en-US" dirty="0" smtClean="0"/>
              <a:t> </a:t>
            </a:r>
            <a:r>
              <a:rPr lang="en-US" dirty="0"/>
              <a:t>adds supports for commands</a:t>
            </a:r>
            <a:endParaRPr lang="en-IN" dirty="0"/>
          </a:p>
        </p:txBody>
      </p:sp>
    </p:spTree>
    <p:extLst>
      <p:ext uri="{BB962C8B-B14F-4D97-AF65-F5344CB8AC3E}">
        <p14:creationId xmlns:p14="http://schemas.microsoft.com/office/powerpoint/2010/main" val="1360032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Evolution of Windows Graphics</a:t>
            </a:r>
            <a:endParaRPr lang="en-IN" dirty="0"/>
          </a:p>
        </p:txBody>
      </p:sp>
      <p:sp>
        <p:nvSpPr>
          <p:cNvPr id="3" name="Content Placeholder 2"/>
          <p:cNvSpPr>
            <a:spLocks noGrp="1"/>
          </p:cNvSpPr>
          <p:nvPr>
            <p:ph idx="1"/>
          </p:nvPr>
        </p:nvSpPr>
        <p:spPr/>
        <p:txBody>
          <a:bodyPr/>
          <a:lstStyle/>
          <a:p>
            <a:r>
              <a:rPr lang="en-US" dirty="0"/>
              <a:t>A standard Windows application </a:t>
            </a:r>
            <a:r>
              <a:rPr lang="en-US" dirty="0" smtClean="0"/>
              <a:t>relies on </a:t>
            </a:r>
            <a:r>
              <a:rPr lang="en-US" dirty="0"/>
              <a:t>two well-worn parts of the Windows operating system to create its user interface:</a:t>
            </a:r>
          </a:p>
          <a:p>
            <a:r>
              <a:rPr lang="en-US" dirty="0"/>
              <a:t> User32. This provides the familiar Windows look and feel for elements such as</a:t>
            </a:r>
          </a:p>
          <a:p>
            <a:r>
              <a:rPr lang="en-US" dirty="0"/>
              <a:t>windows, buttons, text boxes, and so on.</a:t>
            </a:r>
          </a:p>
          <a:p>
            <a:r>
              <a:rPr lang="en-US" dirty="0"/>
              <a:t> GDI/GDI+. This provides drawing support for rendering shapes, text, and images</a:t>
            </a:r>
          </a:p>
          <a:p>
            <a:r>
              <a:rPr lang="en-US" dirty="0"/>
              <a:t>at the cost of additional complexity (and often lackluster performance</a:t>
            </a:r>
            <a:r>
              <a:rPr lang="en-US" dirty="0" smtClean="0"/>
              <a:t>).</a:t>
            </a:r>
          </a:p>
          <a:p>
            <a:r>
              <a:rPr lang="en-US" dirty="0"/>
              <a:t>Over the years, both technologies have been refined, and the APIs that developers use </a:t>
            </a:r>
            <a:r>
              <a:rPr lang="en-US" dirty="0" smtClean="0"/>
              <a:t>to interact </a:t>
            </a:r>
            <a:r>
              <a:rPr lang="en-US" dirty="0"/>
              <a:t>with them have changed dramatically</a:t>
            </a:r>
            <a:endParaRPr lang="en-IN" dirty="0"/>
          </a:p>
        </p:txBody>
      </p:sp>
    </p:spTree>
    <p:extLst>
      <p:ext uri="{BB962C8B-B14F-4D97-AF65-F5344CB8AC3E}">
        <p14:creationId xmlns:p14="http://schemas.microsoft.com/office/powerpoint/2010/main" val="27678805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Class Hierarchy</a:t>
            </a:r>
          </a:p>
        </p:txBody>
      </p:sp>
      <p:sp>
        <p:nvSpPr>
          <p:cNvPr id="3" name="Content Placeholder 2"/>
          <p:cNvSpPr>
            <a:spLocks noGrp="1"/>
          </p:cNvSpPr>
          <p:nvPr>
            <p:ph idx="1"/>
          </p:nvPr>
        </p:nvSpPr>
        <p:spPr>
          <a:xfrm>
            <a:off x="1024128" y="1984248"/>
            <a:ext cx="9720073" cy="4325112"/>
          </a:xfrm>
        </p:spPr>
        <p:txBody>
          <a:bodyPr>
            <a:normAutofit/>
          </a:bodyPr>
          <a:lstStyle/>
          <a:p>
            <a:r>
              <a:rPr lang="en-IN" dirty="0" err="1"/>
              <a:t>System.Windows.FrameworkElement</a:t>
            </a:r>
            <a:endParaRPr lang="en-IN" dirty="0"/>
          </a:p>
          <a:p>
            <a:r>
              <a:rPr lang="en-US" dirty="0" smtClean="0"/>
              <a:t>Framework Element </a:t>
            </a:r>
            <a:r>
              <a:rPr lang="en-US" dirty="0"/>
              <a:t>is the final stop in the core WPF inheritance tree. </a:t>
            </a:r>
            <a:endParaRPr lang="en-US" dirty="0" smtClean="0"/>
          </a:p>
          <a:p>
            <a:r>
              <a:rPr lang="en-US" dirty="0" smtClean="0"/>
              <a:t>It </a:t>
            </a:r>
            <a:r>
              <a:rPr lang="en-US" dirty="0"/>
              <a:t>implements some of </a:t>
            </a:r>
            <a:r>
              <a:rPr lang="en-US" dirty="0" smtClean="0"/>
              <a:t>the members </a:t>
            </a:r>
            <a:r>
              <a:rPr lang="en-US" dirty="0"/>
              <a:t>that are merely defined by </a:t>
            </a:r>
            <a:r>
              <a:rPr lang="en-US" dirty="0" err="1"/>
              <a:t>UIElement</a:t>
            </a:r>
            <a:r>
              <a:rPr lang="en-US" dirty="0" smtClean="0"/>
              <a:t>.</a:t>
            </a:r>
          </a:p>
          <a:p>
            <a:r>
              <a:rPr lang="en-US" dirty="0" smtClean="0"/>
              <a:t>For </a:t>
            </a:r>
            <a:r>
              <a:rPr lang="en-US" dirty="0"/>
              <a:t>example, </a:t>
            </a:r>
            <a:r>
              <a:rPr lang="en-US" dirty="0" smtClean="0"/>
              <a:t>UI Element </a:t>
            </a:r>
            <a:r>
              <a:rPr lang="en-US" dirty="0"/>
              <a:t>sets the foundation for </a:t>
            </a:r>
            <a:r>
              <a:rPr lang="en-US" dirty="0" smtClean="0"/>
              <a:t>the WPF </a:t>
            </a:r>
            <a:r>
              <a:rPr lang="en-US" dirty="0"/>
              <a:t>layout system, but </a:t>
            </a:r>
            <a:r>
              <a:rPr lang="en-US" dirty="0" smtClean="0"/>
              <a:t>Framework Element </a:t>
            </a:r>
            <a:r>
              <a:rPr lang="en-US" dirty="0"/>
              <a:t>includes the key properties (such as </a:t>
            </a:r>
            <a:r>
              <a:rPr lang="en-US" dirty="0" smtClean="0"/>
              <a:t>Horizontal Alignment and </a:t>
            </a:r>
            <a:r>
              <a:rPr lang="en-US" dirty="0"/>
              <a:t>Margin) that support it. </a:t>
            </a:r>
            <a:endParaRPr lang="en-US" dirty="0" smtClean="0"/>
          </a:p>
          <a:p>
            <a:r>
              <a:rPr lang="en-US" dirty="0" smtClean="0"/>
              <a:t>UI Element </a:t>
            </a:r>
            <a:r>
              <a:rPr lang="en-US" dirty="0"/>
              <a:t>also adds support for data binding, animation, and styles, all </a:t>
            </a:r>
            <a:r>
              <a:rPr lang="en-US" dirty="0" smtClean="0"/>
              <a:t>of </a:t>
            </a:r>
            <a:r>
              <a:rPr lang="en-IN" dirty="0" smtClean="0"/>
              <a:t>which </a:t>
            </a:r>
            <a:r>
              <a:rPr lang="en-IN" dirty="0"/>
              <a:t>are core features.</a:t>
            </a:r>
          </a:p>
        </p:txBody>
      </p:sp>
    </p:spTree>
    <p:extLst>
      <p:ext uri="{BB962C8B-B14F-4D97-AF65-F5344CB8AC3E}">
        <p14:creationId xmlns:p14="http://schemas.microsoft.com/office/powerpoint/2010/main" val="20485165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Class Hierarchy</a:t>
            </a:r>
          </a:p>
        </p:txBody>
      </p:sp>
      <p:sp>
        <p:nvSpPr>
          <p:cNvPr id="3" name="Content Placeholder 2"/>
          <p:cNvSpPr>
            <a:spLocks noGrp="1"/>
          </p:cNvSpPr>
          <p:nvPr>
            <p:ph idx="1"/>
          </p:nvPr>
        </p:nvSpPr>
        <p:spPr>
          <a:xfrm>
            <a:off x="1024128" y="1984248"/>
            <a:ext cx="9720073" cy="4325112"/>
          </a:xfrm>
        </p:spPr>
        <p:txBody>
          <a:bodyPr>
            <a:normAutofit/>
          </a:bodyPr>
          <a:lstStyle/>
          <a:p>
            <a:r>
              <a:rPr lang="en-IN" dirty="0" err="1"/>
              <a:t>System.Windows.Shapes.Shape</a:t>
            </a:r>
            <a:endParaRPr lang="en-IN" dirty="0"/>
          </a:p>
          <a:p>
            <a:r>
              <a:rPr lang="en-US" dirty="0"/>
              <a:t>Basic shapes classes, such as Rectangle, Polygon, Ellipse, Line, and Path, derive from this class. </a:t>
            </a:r>
            <a:endParaRPr lang="en-US" dirty="0" smtClean="0"/>
          </a:p>
          <a:p>
            <a:r>
              <a:rPr lang="en-US" dirty="0" smtClean="0"/>
              <a:t>These shapes </a:t>
            </a:r>
            <a:r>
              <a:rPr lang="en-US" dirty="0"/>
              <a:t>can be used alongside more traditional Windows widgets such as buttons and text boxes. </a:t>
            </a:r>
            <a:endParaRPr lang="en-IN" dirty="0"/>
          </a:p>
        </p:txBody>
      </p:sp>
    </p:spTree>
    <p:extLst>
      <p:ext uri="{BB962C8B-B14F-4D97-AF65-F5344CB8AC3E}">
        <p14:creationId xmlns:p14="http://schemas.microsoft.com/office/powerpoint/2010/main" val="27395019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Class Hierarchy</a:t>
            </a:r>
          </a:p>
        </p:txBody>
      </p:sp>
      <p:sp>
        <p:nvSpPr>
          <p:cNvPr id="3" name="Content Placeholder 2"/>
          <p:cNvSpPr>
            <a:spLocks noGrp="1"/>
          </p:cNvSpPr>
          <p:nvPr>
            <p:ph idx="1"/>
          </p:nvPr>
        </p:nvSpPr>
        <p:spPr>
          <a:xfrm>
            <a:off x="1024128" y="1984248"/>
            <a:ext cx="9720073" cy="4325112"/>
          </a:xfrm>
        </p:spPr>
        <p:txBody>
          <a:bodyPr>
            <a:normAutofit/>
          </a:bodyPr>
          <a:lstStyle/>
          <a:p>
            <a:r>
              <a:rPr lang="en-IN" dirty="0" err="1"/>
              <a:t>System.Windows.Controls.Control</a:t>
            </a:r>
            <a:endParaRPr lang="en-IN" dirty="0"/>
          </a:p>
          <a:p>
            <a:r>
              <a:rPr lang="en-US" dirty="0"/>
              <a:t>A </a:t>
            </a:r>
            <a:r>
              <a:rPr lang="en-US" i="1" dirty="0"/>
              <a:t>control </a:t>
            </a:r>
            <a:r>
              <a:rPr lang="en-US" dirty="0"/>
              <a:t>is an element that can interact with the user. </a:t>
            </a:r>
            <a:endParaRPr lang="en-US" dirty="0" smtClean="0"/>
          </a:p>
          <a:p>
            <a:r>
              <a:rPr lang="en-US" dirty="0" smtClean="0"/>
              <a:t>It </a:t>
            </a:r>
            <a:r>
              <a:rPr lang="en-US" dirty="0"/>
              <a:t>obviously includes classes such as </a:t>
            </a:r>
            <a:r>
              <a:rPr lang="en-US" dirty="0" err="1"/>
              <a:t>TextBox</a:t>
            </a:r>
            <a:r>
              <a:rPr lang="en-US" dirty="0" smtClean="0"/>
              <a:t>, Button</a:t>
            </a:r>
            <a:r>
              <a:rPr lang="en-US" dirty="0"/>
              <a:t>, and </a:t>
            </a:r>
            <a:r>
              <a:rPr lang="en-US" dirty="0" err="1"/>
              <a:t>ListBox</a:t>
            </a:r>
            <a:r>
              <a:rPr lang="en-US" dirty="0"/>
              <a:t>. </a:t>
            </a:r>
            <a:endParaRPr lang="en-US" dirty="0" smtClean="0"/>
          </a:p>
          <a:p>
            <a:r>
              <a:rPr lang="en-US" dirty="0" smtClean="0"/>
              <a:t>The </a:t>
            </a:r>
            <a:r>
              <a:rPr lang="en-US" dirty="0"/>
              <a:t>Control class adds additional properties for setting the font and the foreground</a:t>
            </a:r>
          </a:p>
          <a:p>
            <a:r>
              <a:rPr lang="en-US" dirty="0"/>
              <a:t>and background colors</a:t>
            </a:r>
            <a:r>
              <a:rPr lang="en-US" dirty="0" smtClean="0"/>
              <a:t>. </a:t>
            </a:r>
          </a:p>
          <a:p>
            <a:r>
              <a:rPr lang="en-US" dirty="0" smtClean="0"/>
              <a:t>But </a:t>
            </a:r>
            <a:r>
              <a:rPr lang="en-US" dirty="0"/>
              <a:t>the most interesting detail it provides is template support, which allows </a:t>
            </a:r>
            <a:r>
              <a:rPr lang="en-US" dirty="0" smtClean="0"/>
              <a:t>you to </a:t>
            </a:r>
            <a:r>
              <a:rPr lang="en-US" dirty="0"/>
              <a:t>replace the standard appearance of a control with your own stylish drawing. </a:t>
            </a:r>
            <a:endParaRPr lang="en-IN" dirty="0"/>
          </a:p>
        </p:txBody>
      </p:sp>
    </p:spTree>
    <p:extLst>
      <p:ext uri="{BB962C8B-B14F-4D97-AF65-F5344CB8AC3E}">
        <p14:creationId xmlns:p14="http://schemas.microsoft.com/office/powerpoint/2010/main" val="42621900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Class Hierarchy</a:t>
            </a:r>
          </a:p>
        </p:txBody>
      </p:sp>
      <p:sp>
        <p:nvSpPr>
          <p:cNvPr id="3" name="Content Placeholder 2"/>
          <p:cNvSpPr>
            <a:spLocks noGrp="1"/>
          </p:cNvSpPr>
          <p:nvPr>
            <p:ph idx="1"/>
          </p:nvPr>
        </p:nvSpPr>
        <p:spPr>
          <a:xfrm>
            <a:off x="1024128" y="1984248"/>
            <a:ext cx="9720073" cy="4325112"/>
          </a:xfrm>
        </p:spPr>
        <p:txBody>
          <a:bodyPr>
            <a:normAutofit/>
          </a:bodyPr>
          <a:lstStyle/>
          <a:p>
            <a:r>
              <a:rPr lang="en-IN" dirty="0" err="1"/>
              <a:t>System.Windows.Controls.ContentControl</a:t>
            </a:r>
            <a:endParaRPr lang="en-IN" dirty="0"/>
          </a:p>
          <a:p>
            <a:r>
              <a:rPr lang="en-US" dirty="0"/>
              <a:t>This is the base class for all controls that have a single piece of content. This includes everything </a:t>
            </a:r>
            <a:r>
              <a:rPr lang="en-US" dirty="0" smtClean="0"/>
              <a:t>from the </a:t>
            </a:r>
            <a:r>
              <a:rPr lang="en-US" dirty="0"/>
              <a:t>humble Label to the Window. </a:t>
            </a:r>
            <a:endParaRPr lang="en-US" dirty="0" smtClean="0"/>
          </a:p>
          <a:p>
            <a:r>
              <a:rPr lang="en-US" dirty="0" smtClean="0"/>
              <a:t>Single </a:t>
            </a:r>
            <a:r>
              <a:rPr lang="en-US" dirty="0"/>
              <a:t>piece of content can be anything from an ordinary string </a:t>
            </a:r>
            <a:r>
              <a:rPr lang="en-US" dirty="0" smtClean="0"/>
              <a:t>to a </a:t>
            </a:r>
            <a:r>
              <a:rPr lang="en-US" dirty="0"/>
              <a:t>layout panel with a combination of other shapes and controls.</a:t>
            </a:r>
            <a:endParaRPr lang="en-IN" dirty="0"/>
          </a:p>
        </p:txBody>
      </p:sp>
    </p:spTree>
    <p:extLst>
      <p:ext uri="{BB962C8B-B14F-4D97-AF65-F5344CB8AC3E}">
        <p14:creationId xmlns:p14="http://schemas.microsoft.com/office/powerpoint/2010/main" val="28925816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Class Hierarchy</a:t>
            </a:r>
          </a:p>
        </p:txBody>
      </p:sp>
      <p:sp>
        <p:nvSpPr>
          <p:cNvPr id="3" name="Content Placeholder 2"/>
          <p:cNvSpPr>
            <a:spLocks noGrp="1"/>
          </p:cNvSpPr>
          <p:nvPr>
            <p:ph idx="1"/>
          </p:nvPr>
        </p:nvSpPr>
        <p:spPr>
          <a:xfrm>
            <a:off x="1024128" y="1984248"/>
            <a:ext cx="9720073" cy="4325112"/>
          </a:xfrm>
        </p:spPr>
        <p:txBody>
          <a:bodyPr>
            <a:normAutofit/>
          </a:bodyPr>
          <a:lstStyle/>
          <a:p>
            <a:r>
              <a:rPr lang="en-IN" dirty="0" err="1"/>
              <a:t>System.Windows.Controls.ItemsControl</a:t>
            </a:r>
            <a:endParaRPr lang="en-IN" dirty="0"/>
          </a:p>
          <a:p>
            <a:r>
              <a:rPr lang="en-US" dirty="0"/>
              <a:t>This is the base class for all controls that show a collection of items, such as the </a:t>
            </a:r>
            <a:r>
              <a:rPr lang="en-US" dirty="0" err="1"/>
              <a:t>ListBox</a:t>
            </a:r>
            <a:r>
              <a:rPr lang="en-US" dirty="0"/>
              <a:t> and </a:t>
            </a:r>
            <a:r>
              <a:rPr lang="en-US" dirty="0" err="1"/>
              <a:t>TreeView</a:t>
            </a:r>
            <a:r>
              <a:rPr lang="en-US" dirty="0" smtClean="0"/>
              <a:t>. </a:t>
            </a:r>
          </a:p>
          <a:p>
            <a:r>
              <a:rPr lang="en-US" dirty="0" smtClean="0"/>
              <a:t>List </a:t>
            </a:r>
            <a:r>
              <a:rPr lang="en-US" dirty="0"/>
              <a:t>controls are remarkably flexible—for example, using the features that are built into the </a:t>
            </a:r>
            <a:r>
              <a:rPr lang="en-US" dirty="0" err="1" smtClean="0"/>
              <a:t>ItemsControl</a:t>
            </a:r>
            <a:r>
              <a:rPr lang="en-US" dirty="0" smtClean="0"/>
              <a:t> class</a:t>
            </a:r>
            <a:r>
              <a:rPr lang="en-US" dirty="0"/>
              <a:t>, you can transform the lowly </a:t>
            </a:r>
            <a:r>
              <a:rPr lang="en-US" dirty="0" err="1"/>
              <a:t>ListBox</a:t>
            </a:r>
            <a:r>
              <a:rPr lang="en-US" dirty="0"/>
              <a:t> into a list of radio buttons, a list of check boxes, a tiled </a:t>
            </a:r>
            <a:r>
              <a:rPr lang="en-US" dirty="0" smtClean="0"/>
              <a:t>display of </a:t>
            </a:r>
            <a:r>
              <a:rPr lang="en-US" dirty="0"/>
              <a:t>images, or a combination of completely different elements that you’ve chosen. </a:t>
            </a:r>
            <a:endParaRPr lang="en-US" dirty="0" smtClean="0"/>
          </a:p>
          <a:p>
            <a:r>
              <a:rPr lang="en-US" dirty="0" smtClean="0"/>
              <a:t>In </a:t>
            </a:r>
            <a:r>
              <a:rPr lang="en-US" dirty="0"/>
              <a:t>fact, in WPF, menus</a:t>
            </a:r>
            <a:r>
              <a:rPr lang="en-US" dirty="0" smtClean="0"/>
              <a:t>, toolbars</a:t>
            </a:r>
            <a:r>
              <a:rPr lang="en-US" dirty="0"/>
              <a:t>, and status bars are actually specialized lists, and the classes that implement them all </a:t>
            </a:r>
            <a:r>
              <a:rPr lang="en-US" dirty="0" smtClean="0"/>
              <a:t>derive from </a:t>
            </a:r>
            <a:r>
              <a:rPr lang="en-US" dirty="0" err="1"/>
              <a:t>ItemsControl</a:t>
            </a:r>
            <a:r>
              <a:rPr lang="en-US" dirty="0"/>
              <a:t>. </a:t>
            </a:r>
            <a:endParaRPr lang="en-IN" dirty="0"/>
          </a:p>
        </p:txBody>
      </p:sp>
    </p:spTree>
    <p:extLst>
      <p:ext uri="{BB962C8B-B14F-4D97-AF65-F5344CB8AC3E}">
        <p14:creationId xmlns:p14="http://schemas.microsoft.com/office/powerpoint/2010/main" val="39440781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Class Hierarchy</a:t>
            </a:r>
          </a:p>
        </p:txBody>
      </p:sp>
      <p:sp>
        <p:nvSpPr>
          <p:cNvPr id="3" name="Content Placeholder 2"/>
          <p:cNvSpPr>
            <a:spLocks noGrp="1"/>
          </p:cNvSpPr>
          <p:nvPr>
            <p:ph idx="1"/>
          </p:nvPr>
        </p:nvSpPr>
        <p:spPr>
          <a:xfrm>
            <a:off x="1024128" y="1984248"/>
            <a:ext cx="9720073" cy="4325112"/>
          </a:xfrm>
        </p:spPr>
        <p:txBody>
          <a:bodyPr>
            <a:normAutofit/>
          </a:bodyPr>
          <a:lstStyle/>
          <a:p>
            <a:r>
              <a:rPr lang="en-IN" dirty="0" err="1"/>
              <a:t>System.Windows.Controls.Panel</a:t>
            </a:r>
            <a:endParaRPr lang="en-IN" dirty="0"/>
          </a:p>
          <a:p>
            <a:r>
              <a:rPr lang="en-US" dirty="0"/>
              <a:t>This is the base class for all layout containers—elements that can contain one or more children </a:t>
            </a:r>
            <a:r>
              <a:rPr lang="en-US" dirty="0" smtClean="0"/>
              <a:t>and arrange </a:t>
            </a:r>
            <a:r>
              <a:rPr lang="en-US" dirty="0"/>
              <a:t>them according to specific layout rules. </a:t>
            </a:r>
            <a:endParaRPr lang="en-US" dirty="0" smtClean="0"/>
          </a:p>
          <a:p>
            <a:r>
              <a:rPr lang="en-US" dirty="0" smtClean="0"/>
              <a:t>These </a:t>
            </a:r>
            <a:r>
              <a:rPr lang="en-US" dirty="0"/>
              <a:t>containers are the foundation of the WPF </a:t>
            </a:r>
            <a:r>
              <a:rPr lang="en-US" dirty="0" smtClean="0"/>
              <a:t>layout system</a:t>
            </a:r>
            <a:r>
              <a:rPr lang="en-US" dirty="0"/>
              <a:t>, and using them is the key to arranging your content in the most attractive, flexible way possible.</a:t>
            </a:r>
            <a:endParaRPr lang="en-IN" dirty="0"/>
          </a:p>
        </p:txBody>
      </p:sp>
    </p:spTree>
    <p:extLst>
      <p:ext uri="{BB962C8B-B14F-4D97-AF65-F5344CB8AC3E}">
        <p14:creationId xmlns:p14="http://schemas.microsoft.com/office/powerpoint/2010/main" val="948037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7552" y="170821"/>
            <a:ext cx="9720072" cy="953891"/>
          </a:xfrm>
        </p:spPr>
        <p:txBody>
          <a:bodyPr/>
          <a:lstStyle/>
          <a:p>
            <a:r>
              <a:rPr lang="en-IN" dirty="0" smtClean="0"/>
              <a:t>Version changes</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501016198"/>
              </p:ext>
            </p:extLst>
          </p:nvPr>
        </p:nvGraphicFramePr>
        <p:xfrm>
          <a:off x="246888" y="1322965"/>
          <a:ext cx="11612880" cy="5205850"/>
        </p:xfrm>
        <a:graphic>
          <a:graphicData uri="http://schemas.openxmlformats.org/drawingml/2006/table">
            <a:tbl>
              <a:tblPr/>
              <a:tblGrid>
                <a:gridCol w="2322576"/>
                <a:gridCol w="2322576"/>
                <a:gridCol w="2322576"/>
                <a:gridCol w="2322576"/>
                <a:gridCol w="2322576"/>
              </a:tblGrid>
              <a:tr h="225796">
                <a:tc>
                  <a:txBody>
                    <a:bodyPr/>
                    <a:lstStyle/>
                    <a:p>
                      <a:r>
                        <a:rPr lang="en-IN" sz="1200" b="1" dirty="0">
                          <a:solidFill>
                            <a:srgbClr val="111111"/>
                          </a:solidFill>
                          <a:effectLst/>
                          <a:latin typeface="Segoe UI" panose="020B0502040204020203" pitchFamily="34" charset="0"/>
                        </a:rPr>
                        <a:t>WPF Version</a:t>
                      </a:r>
                    </a:p>
                  </a:txBody>
                  <a:tcPr marL="25300" marR="25300" marT="12650" marB="12650" anchor="ctr">
                    <a:lnL>
                      <a:noFill/>
                    </a:lnL>
                    <a:lnR>
                      <a:noFill/>
                    </a:lnR>
                    <a:lnT>
                      <a:noFill/>
                    </a:lnT>
                    <a:lnB>
                      <a:noFill/>
                    </a:lnB>
                    <a:solidFill>
                      <a:srgbClr val="87CEFA"/>
                    </a:solidFill>
                  </a:tcPr>
                </a:tc>
                <a:tc>
                  <a:txBody>
                    <a:bodyPr/>
                    <a:lstStyle/>
                    <a:p>
                      <a:r>
                        <a:rPr lang="en-IN" sz="1200" b="1">
                          <a:solidFill>
                            <a:srgbClr val="111111"/>
                          </a:solidFill>
                          <a:effectLst/>
                          <a:latin typeface="Segoe UI" panose="020B0502040204020203" pitchFamily="34" charset="0"/>
                        </a:rPr>
                        <a:t>Release (YYYY-MM)</a:t>
                      </a:r>
                    </a:p>
                  </a:txBody>
                  <a:tcPr marL="25300" marR="25300" marT="12650" marB="12650" anchor="ctr">
                    <a:lnL>
                      <a:noFill/>
                    </a:lnL>
                    <a:lnR>
                      <a:noFill/>
                    </a:lnR>
                    <a:lnT>
                      <a:noFill/>
                    </a:lnT>
                    <a:lnB>
                      <a:noFill/>
                    </a:lnB>
                    <a:solidFill>
                      <a:srgbClr val="87CEFA"/>
                    </a:solidFill>
                  </a:tcPr>
                </a:tc>
                <a:tc>
                  <a:txBody>
                    <a:bodyPr/>
                    <a:lstStyle/>
                    <a:p>
                      <a:r>
                        <a:rPr lang="en-IN" sz="1200" b="1" dirty="0">
                          <a:solidFill>
                            <a:srgbClr val="111111"/>
                          </a:solidFill>
                          <a:effectLst/>
                          <a:latin typeface="Segoe UI" panose="020B0502040204020203" pitchFamily="34" charset="0"/>
                        </a:rPr>
                        <a:t>.NET Version</a:t>
                      </a:r>
                    </a:p>
                  </a:txBody>
                  <a:tcPr marL="25300" marR="25300" marT="12650" marB="12650" anchor="ctr">
                    <a:lnL>
                      <a:noFill/>
                    </a:lnL>
                    <a:lnR>
                      <a:noFill/>
                    </a:lnR>
                    <a:lnT>
                      <a:noFill/>
                    </a:lnT>
                    <a:lnB>
                      <a:noFill/>
                    </a:lnB>
                    <a:solidFill>
                      <a:srgbClr val="87CEFA"/>
                    </a:solidFill>
                  </a:tcPr>
                </a:tc>
                <a:tc>
                  <a:txBody>
                    <a:bodyPr/>
                    <a:lstStyle/>
                    <a:p>
                      <a:r>
                        <a:rPr lang="en-IN" sz="1200" b="1">
                          <a:solidFill>
                            <a:srgbClr val="111111"/>
                          </a:solidFill>
                          <a:effectLst/>
                          <a:latin typeface="Segoe UI" panose="020B0502040204020203" pitchFamily="34" charset="0"/>
                        </a:rPr>
                        <a:t>Visual Studio Version</a:t>
                      </a:r>
                    </a:p>
                  </a:txBody>
                  <a:tcPr marL="25300" marR="25300" marT="12650" marB="12650" anchor="ctr">
                    <a:lnL>
                      <a:noFill/>
                    </a:lnL>
                    <a:lnR>
                      <a:noFill/>
                    </a:lnR>
                    <a:lnT>
                      <a:noFill/>
                    </a:lnT>
                    <a:lnB>
                      <a:noFill/>
                    </a:lnB>
                    <a:solidFill>
                      <a:srgbClr val="87CEFA"/>
                    </a:solidFill>
                  </a:tcPr>
                </a:tc>
                <a:tc>
                  <a:txBody>
                    <a:bodyPr/>
                    <a:lstStyle/>
                    <a:p>
                      <a:r>
                        <a:rPr lang="en-IN" sz="1200" b="1">
                          <a:solidFill>
                            <a:srgbClr val="111111"/>
                          </a:solidFill>
                          <a:effectLst/>
                          <a:latin typeface="Segoe UI" panose="020B0502040204020203" pitchFamily="34" charset="0"/>
                        </a:rPr>
                        <a:t>Major Features</a:t>
                      </a:r>
                    </a:p>
                  </a:txBody>
                  <a:tcPr marL="25300" marR="25300" marT="12650" marB="12650" anchor="ctr">
                    <a:lnL>
                      <a:noFill/>
                    </a:lnL>
                    <a:lnR>
                      <a:noFill/>
                    </a:lnR>
                    <a:lnT>
                      <a:noFill/>
                    </a:lnT>
                    <a:lnB>
                      <a:noFill/>
                    </a:lnB>
                    <a:solidFill>
                      <a:srgbClr val="87CEFA"/>
                    </a:solidFill>
                  </a:tcPr>
                </a:tc>
              </a:tr>
              <a:tr h="1019217">
                <a:tc>
                  <a:txBody>
                    <a:bodyPr/>
                    <a:lstStyle/>
                    <a:p>
                      <a:r>
                        <a:rPr lang="en-IN" sz="1200">
                          <a:solidFill>
                            <a:srgbClr val="111111"/>
                          </a:solidFill>
                          <a:effectLst/>
                          <a:latin typeface="Segoe UI" panose="020B0502040204020203" pitchFamily="34" charset="0"/>
                        </a:rPr>
                        <a:t>3.0</a:t>
                      </a:r>
                    </a:p>
                  </a:txBody>
                  <a:tcPr marL="25300" marR="25300" marT="12650" marB="12650" anchor="ctr">
                    <a:lnL>
                      <a:noFill/>
                    </a:lnL>
                    <a:lnR>
                      <a:noFill/>
                    </a:lnR>
                    <a:lnT>
                      <a:noFill/>
                    </a:lnT>
                    <a:lnB>
                      <a:noFill/>
                    </a:lnB>
                    <a:solidFill>
                      <a:srgbClr val="F0FFFF"/>
                    </a:solidFill>
                  </a:tcPr>
                </a:tc>
                <a:tc>
                  <a:txBody>
                    <a:bodyPr/>
                    <a:lstStyle/>
                    <a:p>
                      <a:r>
                        <a:rPr lang="en-IN" sz="1200">
                          <a:solidFill>
                            <a:srgbClr val="111111"/>
                          </a:solidFill>
                          <a:effectLst/>
                          <a:latin typeface="Segoe UI" panose="020B0502040204020203" pitchFamily="34" charset="0"/>
                        </a:rPr>
                        <a:t>2006-11</a:t>
                      </a:r>
                    </a:p>
                  </a:txBody>
                  <a:tcPr marL="25300" marR="25300" marT="12650" marB="12650" anchor="ctr">
                    <a:lnL>
                      <a:noFill/>
                    </a:lnL>
                    <a:lnR>
                      <a:noFill/>
                    </a:lnR>
                    <a:lnT>
                      <a:noFill/>
                    </a:lnT>
                    <a:lnB>
                      <a:noFill/>
                    </a:lnB>
                    <a:solidFill>
                      <a:srgbClr val="F0FFFF"/>
                    </a:solidFill>
                  </a:tcPr>
                </a:tc>
                <a:tc>
                  <a:txBody>
                    <a:bodyPr/>
                    <a:lstStyle/>
                    <a:p>
                      <a:r>
                        <a:rPr lang="en-IN" sz="1200">
                          <a:solidFill>
                            <a:srgbClr val="111111"/>
                          </a:solidFill>
                          <a:effectLst/>
                          <a:latin typeface="Segoe UI" panose="020B0502040204020203" pitchFamily="34" charset="0"/>
                        </a:rPr>
                        <a:t>3.0</a:t>
                      </a:r>
                    </a:p>
                  </a:txBody>
                  <a:tcPr marL="25300" marR="25300" marT="12650" marB="12650" anchor="ctr">
                    <a:lnL>
                      <a:noFill/>
                    </a:lnL>
                    <a:lnR>
                      <a:noFill/>
                    </a:lnR>
                    <a:lnT>
                      <a:noFill/>
                    </a:lnT>
                    <a:lnB>
                      <a:noFill/>
                    </a:lnB>
                    <a:solidFill>
                      <a:srgbClr val="F0FFFF"/>
                    </a:solidFill>
                  </a:tcPr>
                </a:tc>
                <a:tc>
                  <a:txBody>
                    <a:bodyPr/>
                    <a:lstStyle/>
                    <a:p>
                      <a:r>
                        <a:rPr lang="en-IN" sz="1200">
                          <a:solidFill>
                            <a:srgbClr val="111111"/>
                          </a:solidFill>
                          <a:effectLst/>
                          <a:latin typeface="Segoe UI" panose="020B0502040204020203" pitchFamily="34" charset="0"/>
                        </a:rPr>
                        <a:t>N/A</a:t>
                      </a:r>
                    </a:p>
                  </a:txBody>
                  <a:tcPr marL="25300" marR="25300" marT="12650" marB="12650" anchor="ctr">
                    <a:lnL>
                      <a:noFill/>
                    </a:lnL>
                    <a:lnR>
                      <a:noFill/>
                    </a:lnR>
                    <a:lnT>
                      <a:noFill/>
                    </a:lnT>
                    <a:lnB>
                      <a:noFill/>
                    </a:lnB>
                    <a:solidFill>
                      <a:srgbClr val="F0FFFF"/>
                    </a:solidFill>
                  </a:tcPr>
                </a:tc>
                <a:tc>
                  <a:txBody>
                    <a:bodyPr/>
                    <a:lstStyle/>
                    <a:p>
                      <a:r>
                        <a:rPr lang="en-US" sz="1200">
                          <a:solidFill>
                            <a:srgbClr val="111111"/>
                          </a:solidFill>
                          <a:effectLst/>
                          <a:latin typeface="Segoe UI" panose="020B0502040204020203" pitchFamily="34" charset="0"/>
                        </a:rPr>
                        <a:t>Initial Release.</a:t>
                      </a:r>
                      <a:br>
                        <a:rPr lang="en-US" sz="1200">
                          <a:solidFill>
                            <a:srgbClr val="111111"/>
                          </a:solidFill>
                          <a:effectLst/>
                          <a:latin typeface="Segoe UI" panose="020B0502040204020203" pitchFamily="34" charset="0"/>
                        </a:rPr>
                      </a:br>
                      <a:r>
                        <a:rPr lang="en-US" sz="1200">
                          <a:solidFill>
                            <a:srgbClr val="111111"/>
                          </a:solidFill>
                          <a:effectLst/>
                          <a:latin typeface="Segoe UI" panose="020B0502040204020203" pitchFamily="34" charset="0"/>
                        </a:rPr>
                        <a:t>WPF development can be done with VS 2005 (released in Nov 2005) too with few additions as described </a:t>
                      </a:r>
                      <a:r>
                        <a:rPr lang="en-US" sz="1200" u="none" strike="noStrike">
                          <a:solidFill>
                            <a:srgbClr val="800080"/>
                          </a:solidFill>
                          <a:effectLst/>
                          <a:latin typeface="Segoe UI" panose="020B0502040204020203" pitchFamily="34" charset="0"/>
                          <a:hlinkClick r:id="rId2"/>
                        </a:rPr>
                        <a:t>here</a:t>
                      </a:r>
                      <a:r>
                        <a:rPr lang="en-US" sz="1200">
                          <a:solidFill>
                            <a:srgbClr val="111111"/>
                          </a:solidFill>
                          <a:effectLst/>
                          <a:latin typeface="Segoe UI" panose="020B0502040204020203" pitchFamily="34" charset="0"/>
                        </a:rPr>
                        <a:t>.</a:t>
                      </a:r>
                    </a:p>
                  </a:txBody>
                  <a:tcPr marL="25300" marR="25300" marT="12650" marB="12650" anchor="ctr">
                    <a:lnL>
                      <a:noFill/>
                    </a:lnL>
                    <a:lnR>
                      <a:noFill/>
                    </a:lnR>
                    <a:lnT>
                      <a:noFill/>
                    </a:lnT>
                    <a:lnB>
                      <a:noFill/>
                    </a:lnB>
                    <a:solidFill>
                      <a:srgbClr val="F0FFFF"/>
                    </a:solidFill>
                  </a:tcPr>
                </a:tc>
              </a:tr>
              <a:tr h="820862">
                <a:tc>
                  <a:txBody>
                    <a:bodyPr/>
                    <a:lstStyle/>
                    <a:p>
                      <a:r>
                        <a:rPr lang="en-IN" sz="1200">
                          <a:solidFill>
                            <a:srgbClr val="111111"/>
                          </a:solidFill>
                          <a:effectLst/>
                          <a:latin typeface="Segoe UI" panose="020B0502040204020203" pitchFamily="34" charset="0"/>
                        </a:rPr>
                        <a:t>3.5</a:t>
                      </a:r>
                    </a:p>
                  </a:txBody>
                  <a:tcPr marL="25300" marR="25300" marT="12650" marB="12650" anchor="ctr">
                    <a:lnL>
                      <a:noFill/>
                    </a:lnL>
                    <a:lnR>
                      <a:noFill/>
                    </a:lnR>
                    <a:lnT>
                      <a:noFill/>
                    </a:lnT>
                    <a:lnB>
                      <a:noFill/>
                    </a:lnB>
                    <a:solidFill>
                      <a:srgbClr val="FAEBD7"/>
                    </a:solidFill>
                  </a:tcPr>
                </a:tc>
                <a:tc>
                  <a:txBody>
                    <a:bodyPr/>
                    <a:lstStyle/>
                    <a:p>
                      <a:r>
                        <a:rPr lang="en-IN" sz="1200">
                          <a:solidFill>
                            <a:srgbClr val="111111"/>
                          </a:solidFill>
                          <a:effectLst/>
                          <a:latin typeface="Segoe UI" panose="020B0502040204020203" pitchFamily="34" charset="0"/>
                        </a:rPr>
                        <a:t>2007-11</a:t>
                      </a:r>
                    </a:p>
                  </a:txBody>
                  <a:tcPr marL="25300" marR="25300" marT="12650" marB="12650" anchor="ctr">
                    <a:lnL>
                      <a:noFill/>
                    </a:lnL>
                    <a:lnR>
                      <a:noFill/>
                    </a:lnR>
                    <a:lnT>
                      <a:noFill/>
                    </a:lnT>
                    <a:lnB>
                      <a:noFill/>
                    </a:lnB>
                    <a:solidFill>
                      <a:srgbClr val="FAEBD7"/>
                    </a:solidFill>
                  </a:tcPr>
                </a:tc>
                <a:tc>
                  <a:txBody>
                    <a:bodyPr/>
                    <a:lstStyle/>
                    <a:p>
                      <a:r>
                        <a:rPr lang="en-IN" sz="1200">
                          <a:solidFill>
                            <a:srgbClr val="111111"/>
                          </a:solidFill>
                          <a:effectLst/>
                          <a:latin typeface="Segoe UI" panose="020B0502040204020203" pitchFamily="34" charset="0"/>
                        </a:rPr>
                        <a:t>3.5</a:t>
                      </a:r>
                    </a:p>
                  </a:txBody>
                  <a:tcPr marL="25300" marR="25300" marT="12650" marB="12650" anchor="ctr">
                    <a:lnL>
                      <a:noFill/>
                    </a:lnL>
                    <a:lnR>
                      <a:noFill/>
                    </a:lnR>
                    <a:lnT>
                      <a:noFill/>
                    </a:lnT>
                    <a:lnB>
                      <a:noFill/>
                    </a:lnB>
                    <a:solidFill>
                      <a:srgbClr val="FAEBD7"/>
                    </a:solidFill>
                  </a:tcPr>
                </a:tc>
                <a:tc>
                  <a:txBody>
                    <a:bodyPr/>
                    <a:lstStyle/>
                    <a:p>
                      <a:r>
                        <a:rPr lang="en-IN" sz="1200">
                          <a:solidFill>
                            <a:srgbClr val="111111"/>
                          </a:solidFill>
                          <a:effectLst/>
                          <a:latin typeface="Segoe UI" panose="020B0502040204020203" pitchFamily="34" charset="0"/>
                        </a:rPr>
                        <a:t>VS 2008</a:t>
                      </a:r>
                    </a:p>
                  </a:txBody>
                  <a:tcPr marL="25300" marR="25300" marT="12650" marB="12650" anchor="ctr">
                    <a:lnL>
                      <a:noFill/>
                    </a:lnL>
                    <a:lnR>
                      <a:noFill/>
                    </a:lnR>
                    <a:lnT>
                      <a:noFill/>
                    </a:lnT>
                    <a:lnB>
                      <a:noFill/>
                    </a:lnB>
                    <a:solidFill>
                      <a:srgbClr val="FAEBD7"/>
                    </a:solidFill>
                  </a:tcPr>
                </a:tc>
                <a:tc>
                  <a:txBody>
                    <a:bodyPr/>
                    <a:lstStyle/>
                    <a:p>
                      <a:r>
                        <a:rPr lang="en-US" sz="1200">
                          <a:solidFill>
                            <a:srgbClr val="111111"/>
                          </a:solidFill>
                          <a:effectLst/>
                          <a:latin typeface="Segoe UI" panose="020B0502040204020203" pitchFamily="34" charset="0"/>
                        </a:rPr>
                        <a:t>Changes and improvements in:</a:t>
                      </a:r>
                      <a:br>
                        <a:rPr lang="en-US" sz="1200">
                          <a:solidFill>
                            <a:srgbClr val="111111"/>
                          </a:solidFill>
                          <a:effectLst/>
                          <a:latin typeface="Segoe UI" panose="020B0502040204020203" pitchFamily="34" charset="0"/>
                        </a:rPr>
                      </a:br>
                      <a:r>
                        <a:rPr lang="en-US" sz="1200">
                          <a:solidFill>
                            <a:srgbClr val="111111"/>
                          </a:solidFill>
                          <a:effectLst/>
                          <a:latin typeface="Segoe UI" panose="020B0502040204020203" pitchFamily="34" charset="0"/>
                        </a:rPr>
                        <a:t>Application model, data binding, controls, documents, annotations, and 3-D UI elements.</a:t>
                      </a:r>
                    </a:p>
                  </a:txBody>
                  <a:tcPr marL="25300" marR="25300" marT="12650" marB="12650" anchor="ctr">
                    <a:lnL>
                      <a:noFill/>
                    </a:lnL>
                    <a:lnR>
                      <a:noFill/>
                    </a:lnR>
                    <a:lnT>
                      <a:noFill/>
                    </a:lnT>
                    <a:lnB>
                      <a:noFill/>
                    </a:lnB>
                    <a:solidFill>
                      <a:srgbClr val="FAEBD7"/>
                    </a:solidFill>
                  </a:tcPr>
                </a:tc>
              </a:tr>
              <a:tr h="1019217">
                <a:tc>
                  <a:txBody>
                    <a:bodyPr/>
                    <a:lstStyle/>
                    <a:p>
                      <a:r>
                        <a:rPr lang="en-IN" sz="1200">
                          <a:solidFill>
                            <a:srgbClr val="111111"/>
                          </a:solidFill>
                          <a:effectLst/>
                          <a:latin typeface="Segoe UI" panose="020B0502040204020203" pitchFamily="34" charset="0"/>
                        </a:rPr>
                        <a:t>3.5 SP1</a:t>
                      </a:r>
                    </a:p>
                  </a:txBody>
                  <a:tcPr marL="25300" marR="25300" marT="12650" marB="12650" anchor="ctr">
                    <a:lnL>
                      <a:noFill/>
                    </a:lnL>
                    <a:lnR>
                      <a:noFill/>
                    </a:lnR>
                    <a:lnT>
                      <a:noFill/>
                    </a:lnT>
                    <a:lnB>
                      <a:noFill/>
                    </a:lnB>
                    <a:solidFill>
                      <a:srgbClr val="F0FFFF"/>
                    </a:solidFill>
                  </a:tcPr>
                </a:tc>
                <a:tc>
                  <a:txBody>
                    <a:bodyPr/>
                    <a:lstStyle/>
                    <a:p>
                      <a:r>
                        <a:rPr lang="en-IN" sz="1200">
                          <a:solidFill>
                            <a:srgbClr val="111111"/>
                          </a:solidFill>
                          <a:effectLst/>
                          <a:latin typeface="Segoe UI" panose="020B0502040204020203" pitchFamily="34" charset="0"/>
                        </a:rPr>
                        <a:t>2008-08</a:t>
                      </a:r>
                    </a:p>
                  </a:txBody>
                  <a:tcPr marL="25300" marR="25300" marT="12650" marB="12650" anchor="ctr">
                    <a:lnL>
                      <a:noFill/>
                    </a:lnL>
                    <a:lnR>
                      <a:noFill/>
                    </a:lnR>
                    <a:lnT>
                      <a:noFill/>
                    </a:lnT>
                    <a:lnB>
                      <a:noFill/>
                    </a:lnB>
                    <a:solidFill>
                      <a:srgbClr val="F0FFFF"/>
                    </a:solidFill>
                  </a:tcPr>
                </a:tc>
                <a:tc>
                  <a:txBody>
                    <a:bodyPr/>
                    <a:lstStyle/>
                    <a:p>
                      <a:r>
                        <a:rPr lang="en-IN" sz="1200">
                          <a:solidFill>
                            <a:srgbClr val="111111"/>
                          </a:solidFill>
                          <a:effectLst/>
                          <a:latin typeface="Segoe UI" panose="020B0502040204020203" pitchFamily="34" charset="0"/>
                        </a:rPr>
                        <a:t>3.5 SP1</a:t>
                      </a:r>
                    </a:p>
                  </a:txBody>
                  <a:tcPr marL="25300" marR="25300" marT="12650" marB="12650" anchor="ctr">
                    <a:lnL>
                      <a:noFill/>
                    </a:lnL>
                    <a:lnR>
                      <a:noFill/>
                    </a:lnR>
                    <a:lnT>
                      <a:noFill/>
                    </a:lnT>
                    <a:lnB>
                      <a:noFill/>
                    </a:lnB>
                    <a:solidFill>
                      <a:srgbClr val="F0FFFF"/>
                    </a:solidFill>
                  </a:tcPr>
                </a:tc>
                <a:tc>
                  <a:txBody>
                    <a:bodyPr/>
                    <a:lstStyle/>
                    <a:p>
                      <a:r>
                        <a:rPr lang="en-IN" sz="1200">
                          <a:solidFill>
                            <a:srgbClr val="111111"/>
                          </a:solidFill>
                          <a:effectLst/>
                          <a:latin typeface="Segoe UI" panose="020B0502040204020203" pitchFamily="34" charset="0"/>
                        </a:rPr>
                        <a:t>N/A</a:t>
                      </a:r>
                    </a:p>
                  </a:txBody>
                  <a:tcPr marL="25300" marR="25300" marT="12650" marB="12650" anchor="ctr">
                    <a:lnL>
                      <a:noFill/>
                    </a:lnL>
                    <a:lnR>
                      <a:noFill/>
                    </a:lnR>
                    <a:lnT>
                      <a:noFill/>
                    </a:lnT>
                    <a:lnB>
                      <a:noFill/>
                    </a:lnB>
                    <a:solidFill>
                      <a:srgbClr val="F0FFFF"/>
                    </a:solidFill>
                  </a:tcPr>
                </a:tc>
                <a:tc>
                  <a:txBody>
                    <a:bodyPr/>
                    <a:lstStyle/>
                    <a:p>
                      <a:r>
                        <a:rPr lang="en-US" sz="1200">
                          <a:solidFill>
                            <a:srgbClr val="111111"/>
                          </a:solidFill>
                          <a:effectLst/>
                          <a:latin typeface="Segoe UI" panose="020B0502040204020203" pitchFamily="34" charset="0"/>
                        </a:rPr>
                        <a:t>Native splash screen support, New WebBrowser control, DirectX pixel shader support.</a:t>
                      </a:r>
                      <a:br>
                        <a:rPr lang="en-US" sz="1200">
                          <a:solidFill>
                            <a:srgbClr val="111111"/>
                          </a:solidFill>
                          <a:effectLst/>
                          <a:latin typeface="Segoe UI" panose="020B0502040204020203" pitchFamily="34" charset="0"/>
                        </a:rPr>
                      </a:br>
                      <a:r>
                        <a:rPr lang="en-US" sz="1200">
                          <a:solidFill>
                            <a:srgbClr val="111111"/>
                          </a:solidFill>
                          <a:effectLst/>
                          <a:latin typeface="Segoe UI" panose="020B0502040204020203" pitchFamily="34" charset="0"/>
                        </a:rPr>
                        <a:t>Faster startup time and improved performance for Bitmap effects.</a:t>
                      </a:r>
                    </a:p>
                  </a:txBody>
                  <a:tcPr marL="25300" marR="25300" marT="12650" marB="12650" anchor="ctr">
                    <a:lnL>
                      <a:noFill/>
                    </a:lnL>
                    <a:lnR>
                      <a:noFill/>
                    </a:lnR>
                    <a:lnT>
                      <a:noFill/>
                    </a:lnT>
                    <a:lnB>
                      <a:noFill/>
                    </a:lnB>
                    <a:solidFill>
                      <a:srgbClr val="F0FFFF"/>
                    </a:solidFill>
                  </a:tcPr>
                </a:tc>
              </a:tr>
              <a:tr h="622507">
                <a:tc>
                  <a:txBody>
                    <a:bodyPr/>
                    <a:lstStyle/>
                    <a:p>
                      <a:r>
                        <a:rPr lang="en-IN" sz="1200">
                          <a:solidFill>
                            <a:srgbClr val="111111"/>
                          </a:solidFill>
                          <a:effectLst/>
                          <a:latin typeface="Segoe UI" panose="020B0502040204020203" pitchFamily="34" charset="0"/>
                        </a:rPr>
                        <a:t>4.0</a:t>
                      </a:r>
                    </a:p>
                  </a:txBody>
                  <a:tcPr marL="25300" marR="25300" marT="12650" marB="12650" anchor="ctr">
                    <a:lnL>
                      <a:noFill/>
                    </a:lnL>
                    <a:lnR>
                      <a:noFill/>
                    </a:lnR>
                    <a:lnT>
                      <a:noFill/>
                    </a:lnT>
                    <a:lnB>
                      <a:noFill/>
                    </a:lnB>
                    <a:solidFill>
                      <a:srgbClr val="FAEBD7"/>
                    </a:solidFill>
                  </a:tcPr>
                </a:tc>
                <a:tc>
                  <a:txBody>
                    <a:bodyPr/>
                    <a:lstStyle/>
                    <a:p>
                      <a:r>
                        <a:rPr lang="en-IN" sz="1200">
                          <a:solidFill>
                            <a:srgbClr val="111111"/>
                          </a:solidFill>
                          <a:effectLst/>
                          <a:latin typeface="Segoe UI" panose="020B0502040204020203" pitchFamily="34" charset="0"/>
                        </a:rPr>
                        <a:t>2010-04</a:t>
                      </a:r>
                    </a:p>
                  </a:txBody>
                  <a:tcPr marL="25300" marR="25300" marT="12650" marB="12650" anchor="ctr">
                    <a:lnL>
                      <a:noFill/>
                    </a:lnL>
                    <a:lnR>
                      <a:noFill/>
                    </a:lnR>
                    <a:lnT>
                      <a:noFill/>
                    </a:lnT>
                    <a:lnB>
                      <a:noFill/>
                    </a:lnB>
                    <a:solidFill>
                      <a:srgbClr val="FAEBD7"/>
                    </a:solidFill>
                  </a:tcPr>
                </a:tc>
                <a:tc>
                  <a:txBody>
                    <a:bodyPr/>
                    <a:lstStyle/>
                    <a:p>
                      <a:r>
                        <a:rPr lang="en-IN" sz="1200">
                          <a:solidFill>
                            <a:srgbClr val="111111"/>
                          </a:solidFill>
                          <a:effectLst/>
                          <a:latin typeface="Segoe UI" panose="020B0502040204020203" pitchFamily="34" charset="0"/>
                        </a:rPr>
                        <a:t>4.0</a:t>
                      </a:r>
                    </a:p>
                  </a:txBody>
                  <a:tcPr marL="25300" marR="25300" marT="12650" marB="12650" anchor="ctr">
                    <a:lnL>
                      <a:noFill/>
                    </a:lnL>
                    <a:lnR>
                      <a:noFill/>
                    </a:lnR>
                    <a:lnT>
                      <a:noFill/>
                    </a:lnT>
                    <a:lnB>
                      <a:noFill/>
                    </a:lnB>
                    <a:solidFill>
                      <a:srgbClr val="FAEBD7"/>
                    </a:solidFill>
                  </a:tcPr>
                </a:tc>
                <a:tc>
                  <a:txBody>
                    <a:bodyPr/>
                    <a:lstStyle/>
                    <a:p>
                      <a:r>
                        <a:rPr lang="en-IN" sz="1200">
                          <a:solidFill>
                            <a:srgbClr val="111111"/>
                          </a:solidFill>
                          <a:effectLst/>
                          <a:latin typeface="Segoe UI" panose="020B0502040204020203" pitchFamily="34" charset="0"/>
                        </a:rPr>
                        <a:t>VS 2010</a:t>
                      </a:r>
                    </a:p>
                  </a:txBody>
                  <a:tcPr marL="25300" marR="25300" marT="12650" marB="12650" anchor="ctr">
                    <a:lnL>
                      <a:noFill/>
                    </a:lnL>
                    <a:lnR>
                      <a:noFill/>
                    </a:lnR>
                    <a:lnT>
                      <a:noFill/>
                    </a:lnT>
                    <a:lnB>
                      <a:noFill/>
                    </a:lnB>
                    <a:solidFill>
                      <a:srgbClr val="FAEBD7"/>
                    </a:solidFill>
                  </a:tcPr>
                </a:tc>
                <a:tc>
                  <a:txBody>
                    <a:bodyPr/>
                    <a:lstStyle/>
                    <a:p>
                      <a:r>
                        <a:rPr lang="en-US" sz="1200">
                          <a:solidFill>
                            <a:srgbClr val="111111"/>
                          </a:solidFill>
                          <a:effectLst/>
                          <a:latin typeface="Segoe UI" panose="020B0502040204020203" pitchFamily="34" charset="0"/>
                        </a:rPr>
                        <a:t>New controls: Calendar, DataGrid, and DatePicker.</a:t>
                      </a:r>
                      <a:br>
                        <a:rPr lang="en-US" sz="1200">
                          <a:solidFill>
                            <a:srgbClr val="111111"/>
                          </a:solidFill>
                          <a:effectLst/>
                          <a:latin typeface="Segoe UI" panose="020B0502040204020203" pitchFamily="34" charset="0"/>
                        </a:rPr>
                      </a:br>
                      <a:r>
                        <a:rPr lang="en-US" sz="1200">
                          <a:solidFill>
                            <a:srgbClr val="111111"/>
                          </a:solidFill>
                          <a:effectLst/>
                          <a:latin typeface="Segoe UI" panose="020B0502040204020203" pitchFamily="34" charset="0"/>
                        </a:rPr>
                        <a:t>Multi-Touch and Manipulation</a:t>
                      </a:r>
                    </a:p>
                  </a:txBody>
                  <a:tcPr marL="25300" marR="25300" marT="12650" marB="12650" anchor="ctr">
                    <a:lnL>
                      <a:noFill/>
                    </a:lnL>
                    <a:lnR>
                      <a:noFill/>
                    </a:lnR>
                    <a:lnT>
                      <a:noFill/>
                    </a:lnT>
                    <a:lnB>
                      <a:noFill/>
                    </a:lnB>
                    <a:solidFill>
                      <a:srgbClr val="FAEBD7"/>
                    </a:solidFill>
                  </a:tcPr>
                </a:tc>
              </a:tr>
              <a:tr h="622507">
                <a:tc>
                  <a:txBody>
                    <a:bodyPr/>
                    <a:lstStyle/>
                    <a:p>
                      <a:r>
                        <a:rPr lang="en-IN" sz="1200">
                          <a:solidFill>
                            <a:srgbClr val="111111"/>
                          </a:solidFill>
                          <a:effectLst/>
                          <a:latin typeface="Segoe UI" panose="020B0502040204020203" pitchFamily="34" charset="0"/>
                        </a:rPr>
                        <a:t>4.5</a:t>
                      </a:r>
                    </a:p>
                  </a:txBody>
                  <a:tcPr marL="25300" marR="25300" marT="12650" marB="12650" anchor="ctr">
                    <a:lnL>
                      <a:noFill/>
                    </a:lnL>
                    <a:lnR>
                      <a:noFill/>
                    </a:lnR>
                    <a:lnT>
                      <a:noFill/>
                    </a:lnT>
                    <a:lnB>
                      <a:noFill/>
                    </a:lnB>
                    <a:solidFill>
                      <a:srgbClr val="F0FFFF"/>
                    </a:solidFill>
                  </a:tcPr>
                </a:tc>
                <a:tc>
                  <a:txBody>
                    <a:bodyPr/>
                    <a:lstStyle/>
                    <a:p>
                      <a:r>
                        <a:rPr lang="en-IN" sz="1200">
                          <a:solidFill>
                            <a:srgbClr val="111111"/>
                          </a:solidFill>
                          <a:effectLst/>
                          <a:latin typeface="Segoe UI" panose="020B0502040204020203" pitchFamily="34" charset="0"/>
                        </a:rPr>
                        <a:t>2012-08</a:t>
                      </a:r>
                    </a:p>
                  </a:txBody>
                  <a:tcPr marL="25300" marR="25300" marT="12650" marB="12650" anchor="ctr">
                    <a:lnL>
                      <a:noFill/>
                    </a:lnL>
                    <a:lnR>
                      <a:noFill/>
                    </a:lnR>
                    <a:lnT>
                      <a:noFill/>
                    </a:lnT>
                    <a:lnB>
                      <a:noFill/>
                    </a:lnB>
                    <a:solidFill>
                      <a:srgbClr val="F0FFFF"/>
                    </a:solidFill>
                  </a:tcPr>
                </a:tc>
                <a:tc>
                  <a:txBody>
                    <a:bodyPr/>
                    <a:lstStyle/>
                    <a:p>
                      <a:r>
                        <a:rPr lang="en-IN" sz="1200">
                          <a:solidFill>
                            <a:srgbClr val="111111"/>
                          </a:solidFill>
                          <a:effectLst/>
                          <a:latin typeface="Segoe UI" panose="020B0502040204020203" pitchFamily="34" charset="0"/>
                        </a:rPr>
                        <a:t>4.5</a:t>
                      </a:r>
                    </a:p>
                  </a:txBody>
                  <a:tcPr marL="25300" marR="25300" marT="12650" marB="12650" anchor="ctr">
                    <a:lnL>
                      <a:noFill/>
                    </a:lnL>
                    <a:lnR>
                      <a:noFill/>
                    </a:lnR>
                    <a:lnT>
                      <a:noFill/>
                    </a:lnT>
                    <a:lnB>
                      <a:noFill/>
                    </a:lnB>
                    <a:solidFill>
                      <a:srgbClr val="F0FFFF"/>
                    </a:solidFill>
                  </a:tcPr>
                </a:tc>
                <a:tc>
                  <a:txBody>
                    <a:bodyPr/>
                    <a:lstStyle/>
                    <a:p>
                      <a:r>
                        <a:rPr lang="en-IN" sz="1200">
                          <a:solidFill>
                            <a:srgbClr val="111111"/>
                          </a:solidFill>
                          <a:effectLst/>
                          <a:latin typeface="Segoe UI" panose="020B0502040204020203" pitchFamily="34" charset="0"/>
                        </a:rPr>
                        <a:t>VS 2012</a:t>
                      </a:r>
                    </a:p>
                  </a:txBody>
                  <a:tcPr marL="25300" marR="25300" marT="12650" marB="12650" anchor="ctr">
                    <a:lnL>
                      <a:noFill/>
                    </a:lnL>
                    <a:lnR>
                      <a:noFill/>
                    </a:lnR>
                    <a:lnT>
                      <a:noFill/>
                    </a:lnT>
                    <a:lnB>
                      <a:noFill/>
                    </a:lnB>
                    <a:solidFill>
                      <a:srgbClr val="F0FFFF"/>
                    </a:solidFill>
                  </a:tcPr>
                </a:tc>
                <a:tc>
                  <a:txBody>
                    <a:bodyPr/>
                    <a:lstStyle/>
                    <a:p>
                      <a:r>
                        <a:rPr lang="en-US" sz="1200">
                          <a:solidFill>
                            <a:srgbClr val="111111"/>
                          </a:solidFill>
                          <a:effectLst/>
                          <a:latin typeface="Segoe UI" panose="020B0502040204020203" pitchFamily="34" charset="0"/>
                        </a:rPr>
                        <a:t>New Ribbon control</a:t>
                      </a:r>
                      <a:br>
                        <a:rPr lang="en-US" sz="1200">
                          <a:solidFill>
                            <a:srgbClr val="111111"/>
                          </a:solidFill>
                          <a:effectLst/>
                          <a:latin typeface="Segoe UI" panose="020B0502040204020203" pitchFamily="34" charset="0"/>
                        </a:rPr>
                      </a:br>
                      <a:r>
                        <a:rPr lang="en-US" sz="1200">
                          <a:solidFill>
                            <a:srgbClr val="111111"/>
                          </a:solidFill>
                          <a:effectLst/>
                          <a:latin typeface="Segoe UI" panose="020B0502040204020203" pitchFamily="34" charset="0"/>
                        </a:rPr>
                        <a:t>New INotifyDataErrorInfo interface</a:t>
                      </a:r>
                    </a:p>
                  </a:txBody>
                  <a:tcPr marL="25300" marR="25300" marT="12650" marB="12650" anchor="ctr">
                    <a:lnL>
                      <a:noFill/>
                    </a:lnL>
                    <a:lnR>
                      <a:noFill/>
                    </a:lnR>
                    <a:lnT>
                      <a:noFill/>
                    </a:lnT>
                    <a:lnB>
                      <a:noFill/>
                    </a:lnB>
                    <a:solidFill>
                      <a:srgbClr val="F0FFFF"/>
                    </a:solidFill>
                  </a:tcPr>
                </a:tc>
              </a:tr>
              <a:tr h="225796">
                <a:tc>
                  <a:txBody>
                    <a:bodyPr/>
                    <a:lstStyle/>
                    <a:p>
                      <a:r>
                        <a:rPr lang="en-IN" sz="1200">
                          <a:solidFill>
                            <a:srgbClr val="111111"/>
                          </a:solidFill>
                          <a:effectLst/>
                          <a:latin typeface="Segoe UI" panose="020B0502040204020203" pitchFamily="34" charset="0"/>
                        </a:rPr>
                        <a:t>4.5.1</a:t>
                      </a:r>
                    </a:p>
                  </a:txBody>
                  <a:tcPr marL="25300" marR="25300" marT="12650" marB="12650" anchor="ctr">
                    <a:lnL>
                      <a:noFill/>
                    </a:lnL>
                    <a:lnR>
                      <a:noFill/>
                    </a:lnR>
                    <a:lnT>
                      <a:noFill/>
                    </a:lnT>
                    <a:lnB>
                      <a:noFill/>
                    </a:lnB>
                    <a:solidFill>
                      <a:srgbClr val="FAEBD7"/>
                    </a:solidFill>
                  </a:tcPr>
                </a:tc>
                <a:tc>
                  <a:txBody>
                    <a:bodyPr/>
                    <a:lstStyle/>
                    <a:p>
                      <a:r>
                        <a:rPr lang="en-IN" sz="1200">
                          <a:solidFill>
                            <a:srgbClr val="111111"/>
                          </a:solidFill>
                          <a:effectLst/>
                          <a:latin typeface="Segoe UI" panose="020B0502040204020203" pitchFamily="34" charset="0"/>
                        </a:rPr>
                        <a:t>2013-10</a:t>
                      </a:r>
                    </a:p>
                  </a:txBody>
                  <a:tcPr marL="25300" marR="25300" marT="12650" marB="12650" anchor="ctr">
                    <a:lnL>
                      <a:noFill/>
                    </a:lnL>
                    <a:lnR>
                      <a:noFill/>
                    </a:lnR>
                    <a:lnT>
                      <a:noFill/>
                    </a:lnT>
                    <a:lnB>
                      <a:noFill/>
                    </a:lnB>
                    <a:solidFill>
                      <a:srgbClr val="FAEBD7"/>
                    </a:solidFill>
                  </a:tcPr>
                </a:tc>
                <a:tc>
                  <a:txBody>
                    <a:bodyPr/>
                    <a:lstStyle/>
                    <a:p>
                      <a:r>
                        <a:rPr lang="en-IN" sz="1200">
                          <a:solidFill>
                            <a:srgbClr val="111111"/>
                          </a:solidFill>
                          <a:effectLst/>
                          <a:latin typeface="Segoe UI" panose="020B0502040204020203" pitchFamily="34" charset="0"/>
                        </a:rPr>
                        <a:t>4.5.1</a:t>
                      </a:r>
                    </a:p>
                  </a:txBody>
                  <a:tcPr marL="25300" marR="25300" marT="12650" marB="12650" anchor="ctr">
                    <a:lnL>
                      <a:noFill/>
                    </a:lnL>
                    <a:lnR>
                      <a:noFill/>
                    </a:lnR>
                    <a:lnT>
                      <a:noFill/>
                    </a:lnT>
                    <a:lnB>
                      <a:noFill/>
                    </a:lnB>
                    <a:solidFill>
                      <a:srgbClr val="FAEBD7"/>
                    </a:solidFill>
                  </a:tcPr>
                </a:tc>
                <a:tc>
                  <a:txBody>
                    <a:bodyPr/>
                    <a:lstStyle/>
                    <a:p>
                      <a:r>
                        <a:rPr lang="en-IN" sz="1200">
                          <a:solidFill>
                            <a:srgbClr val="111111"/>
                          </a:solidFill>
                          <a:effectLst/>
                          <a:latin typeface="Segoe UI" panose="020B0502040204020203" pitchFamily="34" charset="0"/>
                        </a:rPr>
                        <a:t>VS 2013</a:t>
                      </a:r>
                    </a:p>
                  </a:txBody>
                  <a:tcPr marL="25300" marR="25300" marT="12650" marB="12650" anchor="ctr">
                    <a:lnL>
                      <a:noFill/>
                    </a:lnL>
                    <a:lnR>
                      <a:noFill/>
                    </a:lnR>
                    <a:lnT>
                      <a:noFill/>
                    </a:lnT>
                    <a:lnB>
                      <a:noFill/>
                    </a:lnB>
                    <a:solidFill>
                      <a:srgbClr val="FAEBD7"/>
                    </a:solidFill>
                  </a:tcPr>
                </a:tc>
                <a:tc>
                  <a:txBody>
                    <a:bodyPr/>
                    <a:lstStyle/>
                    <a:p>
                      <a:r>
                        <a:rPr lang="en-IN" sz="1200">
                          <a:solidFill>
                            <a:srgbClr val="111111"/>
                          </a:solidFill>
                          <a:effectLst/>
                          <a:latin typeface="Segoe UI" panose="020B0502040204020203" pitchFamily="34" charset="0"/>
                        </a:rPr>
                        <a:t>No Major Change</a:t>
                      </a:r>
                    </a:p>
                  </a:txBody>
                  <a:tcPr marL="25300" marR="25300" marT="12650" marB="12650" anchor="ctr">
                    <a:lnL>
                      <a:noFill/>
                    </a:lnL>
                    <a:lnR>
                      <a:noFill/>
                    </a:lnR>
                    <a:lnT>
                      <a:noFill/>
                    </a:lnT>
                    <a:lnB>
                      <a:noFill/>
                    </a:lnB>
                    <a:solidFill>
                      <a:srgbClr val="FAEBD7"/>
                    </a:solidFill>
                  </a:tcPr>
                </a:tc>
              </a:tr>
              <a:tr h="225796">
                <a:tc>
                  <a:txBody>
                    <a:bodyPr/>
                    <a:lstStyle/>
                    <a:p>
                      <a:r>
                        <a:rPr lang="en-IN" sz="1200">
                          <a:solidFill>
                            <a:srgbClr val="111111"/>
                          </a:solidFill>
                          <a:effectLst/>
                          <a:latin typeface="Segoe UI" panose="020B0502040204020203" pitchFamily="34" charset="0"/>
                        </a:rPr>
                        <a:t>4.5.2</a:t>
                      </a:r>
                    </a:p>
                  </a:txBody>
                  <a:tcPr marL="25300" marR="25300" marT="12650" marB="12650" anchor="ctr">
                    <a:lnL>
                      <a:noFill/>
                    </a:lnL>
                    <a:lnR>
                      <a:noFill/>
                    </a:lnR>
                    <a:lnT>
                      <a:noFill/>
                    </a:lnT>
                    <a:lnB>
                      <a:noFill/>
                    </a:lnB>
                    <a:solidFill>
                      <a:srgbClr val="F0FFFF"/>
                    </a:solidFill>
                  </a:tcPr>
                </a:tc>
                <a:tc>
                  <a:txBody>
                    <a:bodyPr/>
                    <a:lstStyle/>
                    <a:p>
                      <a:r>
                        <a:rPr lang="en-IN" sz="1200">
                          <a:solidFill>
                            <a:srgbClr val="111111"/>
                          </a:solidFill>
                          <a:effectLst/>
                          <a:latin typeface="Segoe UI" panose="020B0502040204020203" pitchFamily="34" charset="0"/>
                        </a:rPr>
                        <a:t>2014-05</a:t>
                      </a:r>
                    </a:p>
                  </a:txBody>
                  <a:tcPr marL="25300" marR="25300" marT="12650" marB="12650" anchor="ctr">
                    <a:lnL>
                      <a:noFill/>
                    </a:lnL>
                    <a:lnR>
                      <a:noFill/>
                    </a:lnR>
                    <a:lnT>
                      <a:noFill/>
                    </a:lnT>
                    <a:lnB>
                      <a:noFill/>
                    </a:lnB>
                    <a:solidFill>
                      <a:srgbClr val="F0FFFF"/>
                    </a:solidFill>
                  </a:tcPr>
                </a:tc>
                <a:tc>
                  <a:txBody>
                    <a:bodyPr/>
                    <a:lstStyle/>
                    <a:p>
                      <a:r>
                        <a:rPr lang="en-IN" sz="1200">
                          <a:solidFill>
                            <a:srgbClr val="111111"/>
                          </a:solidFill>
                          <a:effectLst/>
                          <a:latin typeface="Segoe UI" panose="020B0502040204020203" pitchFamily="34" charset="0"/>
                        </a:rPr>
                        <a:t>4.5.2</a:t>
                      </a:r>
                    </a:p>
                  </a:txBody>
                  <a:tcPr marL="25300" marR="25300" marT="12650" marB="12650" anchor="ctr">
                    <a:lnL>
                      <a:noFill/>
                    </a:lnL>
                    <a:lnR>
                      <a:noFill/>
                    </a:lnR>
                    <a:lnT>
                      <a:noFill/>
                    </a:lnT>
                    <a:lnB>
                      <a:noFill/>
                    </a:lnB>
                    <a:solidFill>
                      <a:srgbClr val="F0FFFF"/>
                    </a:solidFill>
                  </a:tcPr>
                </a:tc>
                <a:tc>
                  <a:txBody>
                    <a:bodyPr/>
                    <a:lstStyle/>
                    <a:p>
                      <a:r>
                        <a:rPr lang="en-IN" sz="1200">
                          <a:solidFill>
                            <a:srgbClr val="111111"/>
                          </a:solidFill>
                          <a:effectLst/>
                          <a:latin typeface="Segoe UI" panose="020B0502040204020203" pitchFamily="34" charset="0"/>
                        </a:rPr>
                        <a:t>N/A</a:t>
                      </a:r>
                    </a:p>
                  </a:txBody>
                  <a:tcPr marL="25300" marR="25300" marT="12650" marB="12650" anchor="ctr">
                    <a:lnL>
                      <a:noFill/>
                    </a:lnL>
                    <a:lnR>
                      <a:noFill/>
                    </a:lnR>
                    <a:lnT>
                      <a:noFill/>
                    </a:lnT>
                    <a:lnB>
                      <a:noFill/>
                    </a:lnB>
                    <a:solidFill>
                      <a:srgbClr val="F0FFFF"/>
                    </a:solidFill>
                  </a:tcPr>
                </a:tc>
                <a:tc>
                  <a:txBody>
                    <a:bodyPr/>
                    <a:lstStyle/>
                    <a:p>
                      <a:r>
                        <a:rPr lang="en-IN" sz="1200">
                          <a:solidFill>
                            <a:srgbClr val="111111"/>
                          </a:solidFill>
                          <a:effectLst/>
                          <a:latin typeface="Segoe UI" panose="020B0502040204020203" pitchFamily="34" charset="0"/>
                        </a:rPr>
                        <a:t>No Major Change</a:t>
                      </a:r>
                    </a:p>
                  </a:txBody>
                  <a:tcPr marL="25300" marR="25300" marT="12650" marB="12650" anchor="ctr">
                    <a:lnL>
                      <a:noFill/>
                    </a:lnL>
                    <a:lnR>
                      <a:noFill/>
                    </a:lnR>
                    <a:lnT>
                      <a:noFill/>
                    </a:lnT>
                    <a:lnB>
                      <a:noFill/>
                    </a:lnB>
                    <a:solidFill>
                      <a:srgbClr val="F0FFFF"/>
                    </a:solidFill>
                  </a:tcPr>
                </a:tc>
              </a:tr>
              <a:tr h="424152">
                <a:tc>
                  <a:txBody>
                    <a:bodyPr/>
                    <a:lstStyle/>
                    <a:p>
                      <a:r>
                        <a:rPr lang="en-IN" sz="1200">
                          <a:solidFill>
                            <a:srgbClr val="111111"/>
                          </a:solidFill>
                          <a:effectLst/>
                          <a:latin typeface="Segoe UI" panose="020B0502040204020203" pitchFamily="34" charset="0"/>
                        </a:rPr>
                        <a:t>4.6</a:t>
                      </a:r>
                    </a:p>
                  </a:txBody>
                  <a:tcPr marL="25300" marR="25300" marT="12650" marB="12650" anchor="ctr">
                    <a:lnL>
                      <a:noFill/>
                    </a:lnL>
                    <a:lnR>
                      <a:noFill/>
                    </a:lnR>
                    <a:lnT>
                      <a:noFill/>
                    </a:lnT>
                    <a:lnB>
                      <a:noFill/>
                    </a:lnB>
                    <a:solidFill>
                      <a:srgbClr val="FAEBD7"/>
                    </a:solidFill>
                  </a:tcPr>
                </a:tc>
                <a:tc>
                  <a:txBody>
                    <a:bodyPr/>
                    <a:lstStyle/>
                    <a:p>
                      <a:r>
                        <a:rPr lang="en-IN" sz="1200">
                          <a:solidFill>
                            <a:srgbClr val="111111"/>
                          </a:solidFill>
                          <a:effectLst/>
                          <a:latin typeface="Segoe UI" panose="020B0502040204020203" pitchFamily="34" charset="0"/>
                        </a:rPr>
                        <a:t>2015-07</a:t>
                      </a:r>
                    </a:p>
                  </a:txBody>
                  <a:tcPr marL="25300" marR="25300" marT="12650" marB="12650" anchor="ctr">
                    <a:lnL>
                      <a:noFill/>
                    </a:lnL>
                    <a:lnR>
                      <a:noFill/>
                    </a:lnR>
                    <a:lnT>
                      <a:noFill/>
                    </a:lnT>
                    <a:lnB>
                      <a:noFill/>
                    </a:lnB>
                    <a:solidFill>
                      <a:srgbClr val="FAEBD7"/>
                    </a:solidFill>
                  </a:tcPr>
                </a:tc>
                <a:tc>
                  <a:txBody>
                    <a:bodyPr/>
                    <a:lstStyle/>
                    <a:p>
                      <a:r>
                        <a:rPr lang="en-IN" sz="1200">
                          <a:solidFill>
                            <a:srgbClr val="111111"/>
                          </a:solidFill>
                          <a:effectLst/>
                          <a:latin typeface="Segoe UI" panose="020B0502040204020203" pitchFamily="34" charset="0"/>
                        </a:rPr>
                        <a:t>4.6</a:t>
                      </a:r>
                    </a:p>
                  </a:txBody>
                  <a:tcPr marL="25300" marR="25300" marT="12650" marB="12650" anchor="ctr">
                    <a:lnL>
                      <a:noFill/>
                    </a:lnL>
                    <a:lnR>
                      <a:noFill/>
                    </a:lnR>
                    <a:lnT>
                      <a:noFill/>
                    </a:lnT>
                    <a:lnB>
                      <a:noFill/>
                    </a:lnB>
                    <a:solidFill>
                      <a:srgbClr val="FAEBD7"/>
                    </a:solidFill>
                  </a:tcPr>
                </a:tc>
                <a:tc>
                  <a:txBody>
                    <a:bodyPr/>
                    <a:lstStyle/>
                    <a:p>
                      <a:r>
                        <a:rPr lang="en-IN" sz="1200">
                          <a:solidFill>
                            <a:srgbClr val="111111"/>
                          </a:solidFill>
                          <a:effectLst/>
                          <a:latin typeface="Segoe UI" panose="020B0502040204020203" pitchFamily="34" charset="0"/>
                        </a:rPr>
                        <a:t>VS 2015</a:t>
                      </a:r>
                    </a:p>
                  </a:txBody>
                  <a:tcPr marL="25300" marR="25300" marT="12650" marB="12650" anchor="ctr">
                    <a:lnL>
                      <a:noFill/>
                    </a:lnL>
                    <a:lnR>
                      <a:noFill/>
                    </a:lnR>
                    <a:lnT>
                      <a:noFill/>
                    </a:lnT>
                    <a:lnB>
                      <a:noFill/>
                    </a:lnB>
                    <a:solidFill>
                      <a:srgbClr val="FAEBD7"/>
                    </a:solidFill>
                  </a:tcPr>
                </a:tc>
                <a:tc>
                  <a:txBody>
                    <a:bodyPr/>
                    <a:lstStyle/>
                    <a:p>
                      <a:r>
                        <a:rPr lang="en-US" sz="1200" dirty="0">
                          <a:solidFill>
                            <a:srgbClr val="111111"/>
                          </a:solidFill>
                          <a:effectLst/>
                          <a:latin typeface="Segoe UI" panose="020B0502040204020203" pitchFamily="34" charset="0"/>
                        </a:rPr>
                        <a:t>Transparent child window support</a:t>
                      </a:r>
                      <a:br>
                        <a:rPr lang="en-US" sz="1200" dirty="0">
                          <a:solidFill>
                            <a:srgbClr val="111111"/>
                          </a:solidFill>
                          <a:effectLst/>
                          <a:latin typeface="Segoe UI" panose="020B0502040204020203" pitchFamily="34" charset="0"/>
                        </a:rPr>
                      </a:br>
                      <a:r>
                        <a:rPr lang="en-US" sz="1200" dirty="0">
                          <a:solidFill>
                            <a:srgbClr val="111111"/>
                          </a:solidFill>
                          <a:effectLst/>
                          <a:latin typeface="Segoe UI" panose="020B0502040204020203" pitchFamily="34" charset="0"/>
                        </a:rPr>
                        <a:t>HDPI and Touch improvements</a:t>
                      </a:r>
                    </a:p>
                  </a:txBody>
                  <a:tcPr marL="25300" marR="25300" marT="12650" marB="12650" anchor="ctr">
                    <a:lnL>
                      <a:noFill/>
                    </a:lnL>
                    <a:lnR>
                      <a:noFill/>
                    </a:lnR>
                    <a:lnT>
                      <a:noFill/>
                    </a:lnT>
                    <a:lnB>
                      <a:noFill/>
                    </a:lnB>
                    <a:solidFill>
                      <a:srgbClr val="FAEBD7"/>
                    </a:solidFill>
                  </a:tcPr>
                </a:tc>
              </a:tr>
            </a:tbl>
          </a:graphicData>
        </a:graphic>
      </p:graphicFrame>
    </p:spTree>
    <p:extLst>
      <p:ext uri="{BB962C8B-B14F-4D97-AF65-F5344CB8AC3E}">
        <p14:creationId xmlns:p14="http://schemas.microsoft.com/office/powerpoint/2010/main" val="24398128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Version changes</a:t>
            </a:r>
            <a:endParaRPr lang="en-IN" dirty="0"/>
          </a:p>
        </p:txBody>
      </p:sp>
      <p:sp>
        <p:nvSpPr>
          <p:cNvPr id="3" name="Content Placeholder 2"/>
          <p:cNvSpPr>
            <a:spLocks noGrp="1"/>
          </p:cNvSpPr>
          <p:nvPr>
            <p:ph idx="1"/>
          </p:nvPr>
        </p:nvSpPr>
        <p:spPr>
          <a:xfrm>
            <a:off x="1024128" y="2286000"/>
            <a:ext cx="9720073" cy="3300984"/>
          </a:xfrm>
        </p:spPr>
        <p:txBody>
          <a:bodyPr>
            <a:normAutofit/>
          </a:bodyPr>
          <a:lstStyle/>
          <a:p>
            <a:r>
              <a:rPr lang="en-US" dirty="0"/>
              <a:t>WPF 3.0. The first version of WPF was released with two other new technologies:</a:t>
            </a:r>
          </a:p>
          <a:p>
            <a:r>
              <a:rPr lang="en-US" dirty="0"/>
              <a:t>Windows Communication Foundation (WCF) and Windows Workflow Foundation</a:t>
            </a:r>
          </a:p>
          <a:p>
            <a:r>
              <a:rPr lang="en-US" dirty="0"/>
              <a:t>(WF). Together, these three technologies were called the .NET Framework 3.0</a:t>
            </a:r>
            <a:r>
              <a:rPr lang="en-US" dirty="0" smtClean="0"/>
              <a:t>.</a:t>
            </a:r>
          </a:p>
          <a:p>
            <a:r>
              <a:rPr lang="en-US" dirty="0"/>
              <a:t>WPF 3.5. A year later, a new version of WPF was released as part of the .NET</a:t>
            </a:r>
          </a:p>
          <a:p>
            <a:r>
              <a:rPr lang="en-US" dirty="0"/>
              <a:t>Framework 3.5. The new features in WPF are mostly minor refinements, including</a:t>
            </a:r>
          </a:p>
          <a:p>
            <a:r>
              <a:rPr lang="en-US" dirty="0"/>
              <a:t>bug fixes and performance improvements.</a:t>
            </a:r>
          </a:p>
          <a:p>
            <a:r>
              <a:rPr lang="en-US" dirty="0"/>
              <a:t> </a:t>
            </a:r>
            <a:endParaRPr lang="en-IN" dirty="0"/>
          </a:p>
        </p:txBody>
      </p:sp>
    </p:spTree>
    <p:extLst>
      <p:ext uri="{BB962C8B-B14F-4D97-AF65-F5344CB8AC3E}">
        <p14:creationId xmlns:p14="http://schemas.microsoft.com/office/powerpoint/2010/main" val="12605309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Version changes</a:t>
            </a:r>
          </a:p>
        </p:txBody>
      </p:sp>
      <p:sp>
        <p:nvSpPr>
          <p:cNvPr id="3" name="Content Placeholder 2"/>
          <p:cNvSpPr>
            <a:spLocks noGrp="1"/>
          </p:cNvSpPr>
          <p:nvPr>
            <p:ph idx="1"/>
          </p:nvPr>
        </p:nvSpPr>
        <p:spPr>
          <a:xfrm>
            <a:off x="1024128" y="2286000"/>
            <a:ext cx="9720073" cy="3300984"/>
          </a:xfrm>
        </p:spPr>
        <p:txBody>
          <a:bodyPr>
            <a:normAutofit fontScale="92500" lnSpcReduction="10000"/>
          </a:bodyPr>
          <a:lstStyle/>
          <a:p>
            <a:r>
              <a:rPr lang="en-US" dirty="0"/>
              <a:t>WPF 3.5 SP1. When the .NET Framework Service Pack 1 (SP1) was released, the</a:t>
            </a:r>
          </a:p>
          <a:p>
            <a:r>
              <a:rPr lang="en-US" dirty="0"/>
              <a:t>designers of WPF had a chance to slip in a few new features, such as slick graphical</a:t>
            </a:r>
          </a:p>
          <a:p>
            <a:r>
              <a:rPr lang="en-US" dirty="0"/>
              <a:t>effects (courtesy of pixel </a:t>
            </a:r>
            <a:r>
              <a:rPr lang="en-US" dirty="0" err="1"/>
              <a:t>shaders</a:t>
            </a:r>
            <a:r>
              <a:rPr lang="en-US" dirty="0"/>
              <a:t>) and the sophisticated </a:t>
            </a:r>
            <a:r>
              <a:rPr lang="en-US" dirty="0" err="1"/>
              <a:t>DataGrid</a:t>
            </a:r>
            <a:r>
              <a:rPr lang="en-US" dirty="0"/>
              <a:t> control</a:t>
            </a:r>
            <a:r>
              <a:rPr lang="en-US" dirty="0" smtClean="0"/>
              <a:t>.</a:t>
            </a:r>
          </a:p>
          <a:p>
            <a:endParaRPr lang="en-US" dirty="0"/>
          </a:p>
          <a:p>
            <a:r>
              <a:rPr lang="en-US" dirty="0"/>
              <a:t> WPF 4. </a:t>
            </a:r>
            <a:r>
              <a:rPr lang="en-US" dirty="0" smtClean="0"/>
              <a:t>WPF </a:t>
            </a:r>
            <a:r>
              <a:rPr lang="en-US" dirty="0"/>
              <a:t>adds a number of refinements, </a:t>
            </a:r>
            <a:r>
              <a:rPr lang="en-US" dirty="0" smtClean="0"/>
              <a:t>including some </a:t>
            </a:r>
            <a:r>
              <a:rPr lang="en-US" dirty="0"/>
              <a:t>valuable new features that build on the existing WPF infrastructure. </a:t>
            </a:r>
            <a:endParaRPr lang="en-US" dirty="0" smtClean="0"/>
          </a:p>
          <a:p>
            <a:r>
              <a:rPr lang="en-US" dirty="0" smtClean="0"/>
              <a:t>Some of the </a:t>
            </a:r>
            <a:r>
              <a:rPr lang="en-US" dirty="0"/>
              <a:t>most notable changes include better text rendering, more natural animation,</a:t>
            </a:r>
          </a:p>
          <a:p>
            <a:r>
              <a:rPr lang="en-US" dirty="0"/>
              <a:t>and support for Windows 7 features such as </a:t>
            </a:r>
            <a:r>
              <a:rPr lang="en-US" dirty="0" err="1"/>
              <a:t>multitouch</a:t>
            </a:r>
            <a:r>
              <a:rPr lang="en-US" dirty="0"/>
              <a:t> and the new taskbar.</a:t>
            </a:r>
            <a:r>
              <a:rPr lang="en-US" dirty="0" smtClean="0"/>
              <a:t> </a:t>
            </a:r>
            <a:endParaRPr lang="en-IN" dirty="0"/>
          </a:p>
        </p:txBody>
      </p:sp>
    </p:spTree>
    <p:extLst>
      <p:ext uri="{BB962C8B-B14F-4D97-AF65-F5344CB8AC3E}">
        <p14:creationId xmlns:p14="http://schemas.microsoft.com/office/powerpoint/2010/main" val="14246535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Version changes</a:t>
            </a:r>
          </a:p>
        </p:txBody>
      </p:sp>
      <p:sp>
        <p:nvSpPr>
          <p:cNvPr id="3" name="Content Placeholder 2"/>
          <p:cNvSpPr>
            <a:spLocks noGrp="1"/>
          </p:cNvSpPr>
          <p:nvPr>
            <p:ph idx="1"/>
          </p:nvPr>
        </p:nvSpPr>
        <p:spPr>
          <a:xfrm>
            <a:off x="1024128" y="2286000"/>
            <a:ext cx="9720073" cy="3300984"/>
          </a:xfrm>
        </p:spPr>
        <p:txBody>
          <a:bodyPr>
            <a:normAutofit/>
          </a:bodyPr>
          <a:lstStyle/>
          <a:p>
            <a:r>
              <a:rPr lang="en-US" dirty="0" smtClean="0"/>
              <a:t>WPF 4.6. </a:t>
            </a:r>
          </a:p>
          <a:p>
            <a:r>
              <a:rPr lang="en-US" dirty="0" smtClean="0"/>
              <a:t>WPF 4.5 has very few changes.</a:t>
            </a:r>
          </a:p>
          <a:p>
            <a:r>
              <a:rPr lang="en-US" dirty="0" smtClean="0"/>
              <a:t>It reflects status and technology maturity.</a:t>
            </a:r>
          </a:p>
          <a:p>
            <a:r>
              <a:rPr lang="en-US" dirty="0"/>
              <a:t>Ribbon control</a:t>
            </a:r>
          </a:p>
          <a:p>
            <a:r>
              <a:rPr lang="en-US" dirty="0"/>
              <a:t>Improved performance when displaying large sets of grouped data</a:t>
            </a:r>
          </a:p>
          <a:p>
            <a:r>
              <a:rPr lang="en-US" dirty="0"/>
              <a:t>New features for the </a:t>
            </a:r>
            <a:r>
              <a:rPr lang="en-US" dirty="0" err="1"/>
              <a:t>VirtualizingPanel</a:t>
            </a:r>
            <a:endParaRPr lang="en-US" dirty="0"/>
          </a:p>
          <a:p>
            <a:r>
              <a:rPr lang="en-US" dirty="0"/>
              <a:t>Binding to static </a:t>
            </a:r>
            <a:r>
              <a:rPr lang="en-US" dirty="0" smtClean="0"/>
              <a:t>properties</a:t>
            </a:r>
            <a:endParaRPr lang="en-US" dirty="0"/>
          </a:p>
        </p:txBody>
      </p:sp>
    </p:spTree>
    <p:extLst>
      <p:ext uri="{BB962C8B-B14F-4D97-AF65-F5344CB8AC3E}">
        <p14:creationId xmlns:p14="http://schemas.microsoft.com/office/powerpoint/2010/main" val="2725220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DirectX: The New Graphics Engine</a:t>
            </a:r>
            <a:endParaRPr lang="en-IN" dirty="0"/>
          </a:p>
        </p:txBody>
      </p:sp>
      <p:sp>
        <p:nvSpPr>
          <p:cNvPr id="3" name="Content Placeholder 2"/>
          <p:cNvSpPr>
            <a:spLocks noGrp="1"/>
          </p:cNvSpPr>
          <p:nvPr>
            <p:ph idx="1"/>
          </p:nvPr>
        </p:nvSpPr>
        <p:spPr>
          <a:xfrm>
            <a:off x="1024128" y="1911096"/>
            <a:ext cx="9720073" cy="4398264"/>
          </a:xfrm>
        </p:spPr>
        <p:txBody>
          <a:bodyPr>
            <a:normAutofit fontScale="92500"/>
          </a:bodyPr>
          <a:lstStyle/>
          <a:p>
            <a:r>
              <a:rPr lang="en-US" dirty="0"/>
              <a:t>Microsoft created one way around the limitations of the User32 and GDI/GDI+ libraries: </a:t>
            </a:r>
            <a:r>
              <a:rPr lang="en-US" i="1" dirty="0"/>
              <a:t>DirectX</a:t>
            </a:r>
            <a:r>
              <a:rPr lang="en-US" dirty="0"/>
              <a:t>. </a:t>
            </a:r>
            <a:endParaRPr lang="en-US" dirty="0" smtClean="0"/>
          </a:p>
          <a:p>
            <a:r>
              <a:rPr lang="en-US" dirty="0" smtClean="0"/>
              <a:t>DirectX began </a:t>
            </a:r>
            <a:r>
              <a:rPr lang="en-US" dirty="0"/>
              <a:t>as a cobbled-together, error-prone toolkit for creating games on the Windows platform. </a:t>
            </a:r>
            <a:endParaRPr lang="en-US" dirty="0" smtClean="0"/>
          </a:p>
          <a:p>
            <a:r>
              <a:rPr lang="en-US" dirty="0" smtClean="0"/>
              <a:t>Its design mandate </a:t>
            </a:r>
            <a:r>
              <a:rPr lang="en-US" dirty="0"/>
              <a:t>was speed, and so Microsoft worked closely with video card vendors to give DirectX </a:t>
            </a:r>
            <a:r>
              <a:rPr lang="en-US" dirty="0" smtClean="0"/>
              <a:t>the hardware </a:t>
            </a:r>
            <a:r>
              <a:rPr lang="en-US" dirty="0"/>
              <a:t>acceleration needed for complex textures, special effects such as partial transparency, </a:t>
            </a:r>
            <a:r>
              <a:rPr lang="en-US" dirty="0" smtClean="0"/>
              <a:t>and </a:t>
            </a:r>
            <a:r>
              <a:rPr lang="en-IN" dirty="0" smtClean="0"/>
              <a:t>three-dimensional </a:t>
            </a:r>
            <a:r>
              <a:rPr lang="en-IN" dirty="0"/>
              <a:t>graphics</a:t>
            </a:r>
            <a:r>
              <a:rPr lang="en-IN" dirty="0" smtClean="0"/>
              <a:t>.</a:t>
            </a:r>
          </a:p>
          <a:p>
            <a:r>
              <a:rPr lang="en-US" dirty="0"/>
              <a:t>Over the years since it was first introduced (shortly after Windows 95), DirectX has matured. </a:t>
            </a:r>
            <a:endParaRPr lang="en-US" dirty="0" smtClean="0"/>
          </a:p>
          <a:p>
            <a:r>
              <a:rPr lang="en-US" dirty="0" smtClean="0"/>
              <a:t>It’s now an </a:t>
            </a:r>
            <a:r>
              <a:rPr lang="en-US" dirty="0"/>
              <a:t>integral part of Windows, with support for all modern video cards. However, the programming API </a:t>
            </a:r>
            <a:r>
              <a:rPr lang="en-US" dirty="0" smtClean="0"/>
              <a:t>for DirectX </a:t>
            </a:r>
            <a:r>
              <a:rPr lang="en-US" dirty="0"/>
              <a:t>still reflects its roots as a game developer’s toolkit. </a:t>
            </a:r>
            <a:endParaRPr lang="en-US" dirty="0" smtClean="0"/>
          </a:p>
          <a:p>
            <a:r>
              <a:rPr lang="en-US" dirty="0" smtClean="0"/>
              <a:t>Because </a:t>
            </a:r>
            <a:r>
              <a:rPr lang="en-US" dirty="0"/>
              <a:t>of its raw complexity, DirectX </a:t>
            </a:r>
            <a:r>
              <a:rPr lang="en-US" dirty="0" smtClean="0"/>
              <a:t>is almost </a:t>
            </a:r>
            <a:r>
              <a:rPr lang="en-US" dirty="0"/>
              <a:t>never used in traditional types of Windows applications (such as business software).</a:t>
            </a:r>
            <a:endParaRPr lang="en-IN" dirty="0"/>
          </a:p>
        </p:txBody>
      </p:sp>
    </p:spTree>
    <p:extLst>
      <p:ext uri="{BB962C8B-B14F-4D97-AF65-F5344CB8AC3E}">
        <p14:creationId xmlns:p14="http://schemas.microsoft.com/office/powerpoint/2010/main" val="27293494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Version changes</a:t>
            </a:r>
          </a:p>
        </p:txBody>
      </p:sp>
      <p:sp>
        <p:nvSpPr>
          <p:cNvPr id="3" name="Content Placeholder 2"/>
          <p:cNvSpPr>
            <a:spLocks noGrp="1"/>
          </p:cNvSpPr>
          <p:nvPr>
            <p:ph idx="1"/>
          </p:nvPr>
        </p:nvSpPr>
        <p:spPr>
          <a:xfrm>
            <a:off x="1024128" y="2084832"/>
            <a:ext cx="9720073" cy="4599432"/>
          </a:xfrm>
        </p:spPr>
        <p:txBody>
          <a:bodyPr>
            <a:normAutofit lnSpcReduction="10000"/>
          </a:bodyPr>
          <a:lstStyle/>
          <a:p>
            <a:r>
              <a:rPr lang="en-US" dirty="0"/>
              <a:t>Accessing collections on non-UI Threads</a:t>
            </a:r>
          </a:p>
          <a:p>
            <a:r>
              <a:rPr lang="en-US" dirty="0"/>
              <a:t>Synchronously and Asynchronously validating data</a:t>
            </a:r>
          </a:p>
          <a:p>
            <a:r>
              <a:rPr lang="en-US" dirty="0"/>
              <a:t>Automatically updating the source of a data binding</a:t>
            </a:r>
          </a:p>
          <a:p>
            <a:r>
              <a:rPr lang="en-US" dirty="0"/>
              <a:t>Binding to types that Implement </a:t>
            </a:r>
            <a:r>
              <a:rPr lang="en-US" dirty="0" err="1"/>
              <a:t>ICustomTypeProvider</a:t>
            </a:r>
            <a:endParaRPr lang="en-US" dirty="0"/>
          </a:p>
          <a:p>
            <a:r>
              <a:rPr lang="en-US" dirty="0"/>
              <a:t>Retrieving data binding information from a binding expression</a:t>
            </a:r>
          </a:p>
          <a:p>
            <a:r>
              <a:rPr lang="en-US" dirty="0"/>
              <a:t>Checking for a valid </a:t>
            </a:r>
            <a:r>
              <a:rPr lang="en-US" dirty="0" err="1"/>
              <a:t>DataContext</a:t>
            </a:r>
            <a:r>
              <a:rPr lang="en-US" dirty="0"/>
              <a:t> object</a:t>
            </a:r>
          </a:p>
          <a:p>
            <a:r>
              <a:rPr lang="en-US" dirty="0"/>
              <a:t>Repositioning data as the data's values change (Live shaping)</a:t>
            </a:r>
          </a:p>
          <a:p>
            <a:r>
              <a:rPr lang="en-US" dirty="0"/>
              <a:t>Improved Support for Establishing a Weak Reference to an Event</a:t>
            </a:r>
          </a:p>
          <a:p>
            <a:r>
              <a:rPr lang="en-US" dirty="0"/>
              <a:t>New methods for the Dispatcher class</a:t>
            </a:r>
          </a:p>
          <a:p>
            <a:r>
              <a:rPr lang="en-US" dirty="0"/>
              <a:t>Markup Extensions for Events</a:t>
            </a:r>
          </a:p>
          <a:p>
            <a:endParaRPr lang="en-IN" dirty="0"/>
          </a:p>
        </p:txBody>
      </p:sp>
    </p:spTree>
    <p:extLst>
      <p:ext uri="{BB962C8B-B14F-4D97-AF65-F5344CB8AC3E}">
        <p14:creationId xmlns:p14="http://schemas.microsoft.com/office/powerpoint/2010/main" val="24944805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Version changes</a:t>
            </a:r>
            <a:endParaRPr lang="en-IN" dirty="0"/>
          </a:p>
        </p:txBody>
      </p:sp>
      <p:sp>
        <p:nvSpPr>
          <p:cNvPr id="3" name="Content Placeholder 2"/>
          <p:cNvSpPr>
            <a:spLocks noGrp="1"/>
          </p:cNvSpPr>
          <p:nvPr>
            <p:ph idx="1"/>
          </p:nvPr>
        </p:nvSpPr>
        <p:spPr/>
        <p:txBody>
          <a:bodyPr>
            <a:normAutofit fontScale="92500"/>
          </a:bodyPr>
          <a:lstStyle/>
          <a:p>
            <a:r>
              <a:rPr lang="en-US" dirty="0"/>
              <a:t>WPF 4.6 Enhancements</a:t>
            </a:r>
          </a:p>
          <a:p>
            <a:r>
              <a:rPr lang="en-US" b="1" dirty="0"/>
              <a:t>HDPI improvements:</a:t>
            </a:r>
            <a:r>
              <a:rPr lang="en-US" dirty="0"/>
              <a:t> HDPI support in WPF is now better in the .NET Framework 4.6. Changes have been made to layout rounding to reduce instances of clipping in controls with borders.</a:t>
            </a:r>
            <a:br>
              <a:rPr lang="en-US" dirty="0"/>
            </a:br>
            <a:r>
              <a:rPr lang="en-US" dirty="0"/>
              <a:t> </a:t>
            </a:r>
          </a:p>
          <a:p>
            <a:r>
              <a:rPr lang="en-US" b="1" dirty="0"/>
              <a:t>Transparent child window support:</a:t>
            </a:r>
            <a:r>
              <a:rPr lang="en-US" dirty="0"/>
              <a:t> WPF in the .NET Framework 4.6 supports transparent child windows in Windows 8.1 and above. This allows you to create non-rectangular and transparent child windows in your top-level windows. You can enable this feature by setting the </a:t>
            </a:r>
            <a:r>
              <a:rPr lang="en-US" dirty="0" err="1"/>
              <a:t>HwndSourceParameters.UsesPerPixelTransparency</a:t>
            </a:r>
            <a:r>
              <a:rPr lang="en-US" dirty="0"/>
              <a:t> property to true.</a:t>
            </a:r>
            <a:br>
              <a:rPr lang="en-US" dirty="0"/>
            </a:br>
            <a:r>
              <a:rPr lang="en-US" dirty="0"/>
              <a:t> </a:t>
            </a:r>
          </a:p>
          <a:p>
            <a:r>
              <a:rPr lang="en-US" b="1" dirty="0"/>
              <a:t>Touch Improvements:</a:t>
            </a:r>
            <a:r>
              <a:rPr lang="en-US" dirty="0"/>
              <a:t> In older version, touch produces unpredictable behavior have been addressed in the .NET Framework 4.6. The double tap threshold for Windows Store applications and WPF applications is now the same in Windows 8.1 and above.</a:t>
            </a:r>
          </a:p>
          <a:p>
            <a:endParaRPr lang="en-IN" dirty="0"/>
          </a:p>
        </p:txBody>
      </p:sp>
    </p:spTree>
    <p:extLst>
      <p:ext uri="{BB962C8B-B14F-4D97-AF65-F5344CB8AC3E}">
        <p14:creationId xmlns:p14="http://schemas.microsoft.com/office/powerpoint/2010/main" val="13945003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Types </a:t>
            </a:r>
            <a:r>
              <a:rPr lang="en-IN" dirty="0"/>
              <a:t>of WPF Application (Windows Based and Browser Based) </a:t>
            </a:r>
            <a:br>
              <a:rPr lang="en-IN" dirty="0"/>
            </a:br>
            <a:endParaRPr lang="en-IN" dirty="0"/>
          </a:p>
        </p:txBody>
      </p:sp>
      <p:sp>
        <p:nvSpPr>
          <p:cNvPr id="3" name="Content Placeholder 2"/>
          <p:cNvSpPr>
            <a:spLocks noGrp="1"/>
          </p:cNvSpPr>
          <p:nvPr>
            <p:ph idx="1"/>
          </p:nvPr>
        </p:nvSpPr>
        <p:spPr/>
        <p:txBody>
          <a:bodyPr/>
          <a:lstStyle/>
          <a:p>
            <a:r>
              <a:rPr lang="en-IN" b="1" dirty="0"/>
              <a:t>Traditional Desktop Applications</a:t>
            </a:r>
            <a:br>
              <a:rPr lang="en-IN" b="1" dirty="0"/>
            </a:br>
            <a:endParaRPr lang="en-IN" b="1" dirty="0" smtClean="0"/>
          </a:p>
          <a:p>
            <a:r>
              <a:rPr lang="en-IN" b="1" dirty="0" smtClean="0"/>
              <a:t>Navigation </a:t>
            </a:r>
            <a:r>
              <a:rPr lang="en-IN" b="1" dirty="0"/>
              <a:t>Based WPF Application</a:t>
            </a:r>
            <a:br>
              <a:rPr lang="en-IN" b="1" dirty="0"/>
            </a:br>
            <a:endParaRPr lang="en-IN" b="1" dirty="0" smtClean="0"/>
          </a:p>
          <a:p>
            <a:r>
              <a:rPr lang="en-IN" b="1" dirty="0" smtClean="0"/>
              <a:t>WPF </a:t>
            </a:r>
            <a:r>
              <a:rPr lang="en-IN" b="1" dirty="0"/>
              <a:t>Browser Hosted Applications (XBAP)</a:t>
            </a:r>
            <a:endParaRPr lang="en-IN" dirty="0"/>
          </a:p>
        </p:txBody>
      </p:sp>
    </p:spTree>
    <p:extLst>
      <p:ext uri="{BB962C8B-B14F-4D97-AF65-F5344CB8AC3E}">
        <p14:creationId xmlns:p14="http://schemas.microsoft.com/office/powerpoint/2010/main" val="14166020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Traditional Desktop Application</a:t>
            </a:r>
            <a:endParaRPr lang="en-IN" dirty="0"/>
          </a:p>
        </p:txBody>
      </p:sp>
      <p:sp>
        <p:nvSpPr>
          <p:cNvPr id="3" name="Content Placeholder 2"/>
          <p:cNvSpPr>
            <a:spLocks noGrp="1"/>
          </p:cNvSpPr>
          <p:nvPr>
            <p:ph idx="1"/>
          </p:nvPr>
        </p:nvSpPr>
        <p:spPr/>
        <p:txBody>
          <a:bodyPr/>
          <a:lstStyle/>
          <a:p>
            <a:pPr fontAlgn="base"/>
            <a:r>
              <a:rPr lang="en-US" dirty="0"/>
              <a:t>Executable Assembly that runs on a local machine.</a:t>
            </a:r>
          </a:p>
          <a:p>
            <a:pPr fontAlgn="base"/>
            <a:r>
              <a:rPr lang="en-US" dirty="0"/>
              <a:t>Like any other desktop applications, these applications can be installed through setups , Windows Installer Packages or via Click Once technology to allow desktop applications to be distributed and installed via a remote web server.</a:t>
            </a:r>
          </a:p>
          <a:p>
            <a:r>
              <a:rPr lang="en-US" dirty="0"/>
              <a:t/>
            </a:r>
            <a:br>
              <a:rPr lang="en-US" dirty="0"/>
            </a:br>
            <a:endParaRPr lang="en-IN" dirty="0"/>
          </a:p>
        </p:txBody>
      </p:sp>
    </p:spTree>
    <p:extLst>
      <p:ext uri="{BB962C8B-B14F-4D97-AF65-F5344CB8AC3E}">
        <p14:creationId xmlns:p14="http://schemas.microsoft.com/office/powerpoint/2010/main" val="6831459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Navigation based WPF </a:t>
            </a:r>
            <a:r>
              <a:rPr lang="en-IN" b="1" dirty="0" err="1" smtClean="0"/>
              <a:t>apllication</a:t>
            </a:r>
            <a:endParaRPr lang="en-IN" dirty="0"/>
          </a:p>
        </p:txBody>
      </p:sp>
      <p:sp>
        <p:nvSpPr>
          <p:cNvPr id="3" name="Content Placeholder 2"/>
          <p:cNvSpPr>
            <a:spLocks noGrp="1"/>
          </p:cNvSpPr>
          <p:nvPr>
            <p:ph idx="1"/>
          </p:nvPr>
        </p:nvSpPr>
        <p:spPr/>
        <p:txBody>
          <a:bodyPr/>
          <a:lstStyle/>
          <a:p>
            <a:pPr fontAlgn="base"/>
            <a:r>
              <a:rPr lang="en-US" dirty="0"/>
              <a:t>WPF applications can optionally choose to make use of a navigation-based structure, which makes a traditional desktop application take on the basic behavior of a web browser application.</a:t>
            </a:r>
          </a:p>
          <a:p>
            <a:pPr fontAlgn="base"/>
            <a:r>
              <a:rPr lang="en-US" dirty="0"/>
              <a:t>Provides a “forward” and “back” button.</a:t>
            </a:r>
          </a:p>
          <a:p>
            <a:pPr fontAlgn="base"/>
            <a:r>
              <a:rPr lang="en-US" dirty="0"/>
              <a:t>The application itself maintains a list of each page and provides the necessary infrastructure to navigate between them, pass data across pages (similar to a web-based application variable), and maintain a history list.</a:t>
            </a:r>
          </a:p>
          <a:p>
            <a:r>
              <a:rPr lang="en-US" dirty="0"/>
              <a:t/>
            </a:r>
            <a:br>
              <a:rPr lang="en-US" dirty="0"/>
            </a:br>
            <a:endParaRPr lang="en-IN" dirty="0"/>
          </a:p>
        </p:txBody>
      </p:sp>
    </p:spTree>
    <p:extLst>
      <p:ext uri="{BB962C8B-B14F-4D97-AF65-F5344CB8AC3E}">
        <p14:creationId xmlns:p14="http://schemas.microsoft.com/office/powerpoint/2010/main" val="12640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XBAP Applications</a:t>
            </a:r>
            <a:endParaRPr lang="en-IN" dirty="0"/>
          </a:p>
        </p:txBody>
      </p:sp>
      <p:sp>
        <p:nvSpPr>
          <p:cNvPr id="3" name="Content Placeholder 2"/>
          <p:cNvSpPr>
            <a:spLocks noGrp="1"/>
          </p:cNvSpPr>
          <p:nvPr>
            <p:ph idx="1"/>
          </p:nvPr>
        </p:nvSpPr>
        <p:spPr/>
        <p:txBody>
          <a:bodyPr/>
          <a:lstStyle/>
          <a:p>
            <a:pPr fontAlgn="base"/>
            <a:r>
              <a:rPr lang="en-US" dirty="0"/>
              <a:t>Build applications hosted in a </a:t>
            </a:r>
            <a:r>
              <a:rPr lang="en-US" dirty="0" err="1"/>
              <a:t>webbrowser</a:t>
            </a:r>
            <a:endParaRPr lang="en-US" dirty="0"/>
          </a:p>
          <a:p>
            <a:pPr fontAlgn="base"/>
            <a:r>
              <a:rPr lang="en-US" dirty="0"/>
              <a:t>End User navigates to a </a:t>
            </a:r>
            <a:r>
              <a:rPr lang="en-US" dirty="0" err="1"/>
              <a:t>url</a:t>
            </a:r>
            <a:r>
              <a:rPr lang="en-US" dirty="0"/>
              <a:t> where XBAP(Collection of Pages) is transparently downloaded and installed to a local machine.</a:t>
            </a:r>
          </a:p>
          <a:p>
            <a:pPr fontAlgn="base"/>
            <a:r>
              <a:rPr lang="en-US" dirty="0"/>
              <a:t>These are compiled to .</a:t>
            </a:r>
            <a:r>
              <a:rPr lang="en-US" dirty="0" err="1"/>
              <a:t>xbap</a:t>
            </a:r>
            <a:r>
              <a:rPr lang="en-US" dirty="0"/>
              <a:t> files</a:t>
            </a:r>
          </a:p>
          <a:p>
            <a:pPr fontAlgn="base"/>
            <a:r>
              <a:rPr lang="en-US" dirty="0"/>
              <a:t>These applications run within a security sandbox to prevent untrusted applications from controlling local system resources.</a:t>
            </a:r>
          </a:p>
          <a:p>
            <a:endParaRPr lang="en-IN" dirty="0"/>
          </a:p>
        </p:txBody>
      </p:sp>
    </p:spTree>
    <p:extLst>
      <p:ext uri="{BB962C8B-B14F-4D97-AF65-F5344CB8AC3E}">
        <p14:creationId xmlns:p14="http://schemas.microsoft.com/office/powerpoint/2010/main" val="36378142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7" y="246888"/>
            <a:ext cx="9720072" cy="1499616"/>
          </a:xfrm>
        </p:spPr>
        <p:txBody>
          <a:bodyPr/>
          <a:lstStyle/>
          <a:p>
            <a:r>
              <a:rPr lang="en-IN" dirty="0"/>
              <a:t>Types of WPF Application</a:t>
            </a:r>
          </a:p>
        </p:txBody>
      </p:sp>
      <p:graphicFrame>
        <p:nvGraphicFramePr>
          <p:cNvPr id="4" name="Table 3"/>
          <p:cNvGraphicFramePr>
            <a:graphicFrameLocks noGrp="1"/>
          </p:cNvGraphicFramePr>
          <p:nvPr>
            <p:extLst>
              <p:ext uri="{D42A27DB-BD31-4B8C-83A1-F6EECF244321}">
                <p14:modId xmlns:p14="http://schemas.microsoft.com/office/powerpoint/2010/main" val="354663384"/>
              </p:ext>
            </p:extLst>
          </p:nvPr>
        </p:nvGraphicFramePr>
        <p:xfrm>
          <a:off x="530351" y="1582314"/>
          <a:ext cx="11100816" cy="5023610"/>
        </p:xfrm>
        <a:graphic>
          <a:graphicData uri="http://schemas.openxmlformats.org/drawingml/2006/table">
            <a:tbl>
              <a:tblPr/>
              <a:tblGrid>
                <a:gridCol w="2775204"/>
                <a:gridCol w="2775204"/>
                <a:gridCol w="2775204"/>
                <a:gridCol w="2775204"/>
              </a:tblGrid>
              <a:tr h="285799">
                <a:tc>
                  <a:txBody>
                    <a:bodyPr/>
                    <a:lstStyle/>
                    <a:p>
                      <a:pPr algn="l" fontAlgn="base"/>
                      <a:r>
                        <a:rPr lang="en-IN" sz="1600" b="0" dirty="0" smtClean="0">
                          <a:effectLst/>
                          <a:latin typeface="inherit"/>
                        </a:rPr>
                        <a:t>                </a:t>
                      </a:r>
                      <a:endParaRPr lang="en-IN" sz="1600" b="0" dirty="0">
                        <a:effectLst/>
                        <a:latin typeface="inherit"/>
                      </a:endParaRPr>
                    </a:p>
                  </a:txBody>
                  <a:tcPr marL="29363" marR="29363" marT="14681" marB="14681" anchor="ctr">
                    <a:lnL>
                      <a:noFill/>
                    </a:lnL>
                    <a:lnR>
                      <a:noFill/>
                    </a:lnR>
                    <a:lnT>
                      <a:noFill/>
                    </a:lnT>
                    <a:lnB>
                      <a:noFill/>
                    </a:lnB>
                    <a:solidFill>
                      <a:srgbClr val="FFFFFF"/>
                    </a:solid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IN" sz="1600" b="0" dirty="0" smtClean="0">
                          <a:effectLst/>
                          <a:latin typeface="inherit"/>
                        </a:rPr>
                        <a:t>WPF  Desktop</a:t>
                      </a:r>
                    </a:p>
                    <a:p>
                      <a:pPr algn="l" fontAlgn="base"/>
                      <a:endParaRPr lang="en-IN" sz="1600" b="0" dirty="0">
                        <a:effectLst/>
                        <a:latin typeface="inherit"/>
                      </a:endParaRPr>
                    </a:p>
                  </a:txBody>
                  <a:tcPr marL="29363" marR="29363" marT="14681" marB="14681" anchor="ctr">
                    <a:lnL>
                      <a:noFill/>
                    </a:lnL>
                    <a:lnR>
                      <a:noFill/>
                    </a:lnR>
                    <a:lnT>
                      <a:noFill/>
                    </a:lnT>
                    <a:lnB>
                      <a:noFill/>
                    </a:lnB>
                    <a:solidFill>
                      <a:srgbClr val="FFFFFF"/>
                    </a:solid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IN" sz="1600" b="0" dirty="0" smtClean="0">
                          <a:effectLst/>
                          <a:latin typeface="inherit"/>
                        </a:rPr>
                        <a:t>WPF Navigation Application</a:t>
                      </a:r>
                    </a:p>
                    <a:p>
                      <a:pPr algn="l" fontAlgn="base"/>
                      <a:endParaRPr lang="en-IN" sz="1600" b="0" dirty="0">
                        <a:effectLst/>
                        <a:latin typeface="inherit"/>
                      </a:endParaRPr>
                    </a:p>
                  </a:txBody>
                  <a:tcPr marL="29363" marR="29363" marT="14681" marB="14681" anchor="ctr">
                    <a:lnL>
                      <a:noFill/>
                    </a:lnL>
                    <a:lnR>
                      <a:noFill/>
                    </a:lnR>
                    <a:lnT>
                      <a:noFill/>
                    </a:lnT>
                    <a:lnB>
                      <a:noFill/>
                    </a:lnB>
                    <a:solidFill>
                      <a:srgbClr val="FFFFFF"/>
                    </a:solidFill>
                  </a:tcPr>
                </a:tc>
                <a:tc>
                  <a:txBody>
                    <a:bodyPr/>
                    <a:lstStyle/>
                    <a:p>
                      <a:r>
                        <a:rPr lang="en-IN" sz="1600" dirty="0" smtClean="0"/>
                        <a:t>XBAP</a:t>
                      </a:r>
                      <a:endParaRPr lang="en-IN" sz="1600" dirty="0"/>
                    </a:p>
                  </a:txBody>
                  <a:tcPr marL="29363" marR="29363" marT="14681" marB="14681">
                    <a:lnL>
                      <a:noFill/>
                    </a:lnL>
                  </a:tcPr>
                </a:tc>
              </a:tr>
              <a:tr h="265916">
                <a:tc>
                  <a:txBody>
                    <a:bodyPr/>
                    <a:lstStyle/>
                    <a:p>
                      <a:pPr algn="l" fontAlgn="base"/>
                      <a:r>
                        <a:rPr lang="en-IN" sz="1600" b="0">
                          <a:effectLst/>
                          <a:latin typeface="inherit"/>
                        </a:rPr>
                        <a:t>Browser</a:t>
                      </a:r>
                    </a:p>
                  </a:txBody>
                  <a:tcPr marL="29363" marR="29363" marT="14681" marB="14681" anchor="ctr">
                    <a:lnL>
                      <a:noFill/>
                    </a:lnL>
                    <a:lnR>
                      <a:noFill/>
                    </a:lnR>
                    <a:lnT>
                      <a:noFill/>
                    </a:lnT>
                    <a:lnB>
                      <a:noFill/>
                    </a:lnB>
                    <a:solidFill>
                      <a:srgbClr val="FFFFFF"/>
                    </a:solidFill>
                  </a:tcPr>
                </a:tc>
                <a:tc>
                  <a:txBody>
                    <a:bodyPr/>
                    <a:lstStyle/>
                    <a:p>
                      <a:pPr algn="l" fontAlgn="base"/>
                      <a:r>
                        <a:rPr lang="en-IN" sz="1600" b="0">
                          <a:effectLst/>
                          <a:latin typeface="inherit"/>
                        </a:rPr>
                        <a:t>NA</a:t>
                      </a:r>
                    </a:p>
                  </a:txBody>
                  <a:tcPr marL="29363" marR="29363" marT="14681" marB="14681" anchor="ctr">
                    <a:lnL>
                      <a:noFill/>
                    </a:lnL>
                    <a:lnR>
                      <a:noFill/>
                    </a:lnR>
                    <a:lnT>
                      <a:noFill/>
                    </a:lnT>
                    <a:lnB>
                      <a:noFill/>
                    </a:lnB>
                    <a:solidFill>
                      <a:srgbClr val="FFFFFF"/>
                    </a:solidFill>
                  </a:tcPr>
                </a:tc>
                <a:tc>
                  <a:txBody>
                    <a:bodyPr/>
                    <a:lstStyle/>
                    <a:p>
                      <a:pPr algn="l" fontAlgn="base"/>
                      <a:r>
                        <a:rPr lang="en-IN" sz="1600" b="0">
                          <a:effectLst/>
                          <a:latin typeface="inherit"/>
                        </a:rPr>
                        <a:t>NA</a:t>
                      </a:r>
                    </a:p>
                  </a:txBody>
                  <a:tcPr marL="29363" marR="29363" marT="14681" marB="14681" anchor="ctr">
                    <a:lnL>
                      <a:noFill/>
                    </a:lnL>
                    <a:lnR>
                      <a:noFill/>
                    </a:lnR>
                    <a:lnT>
                      <a:noFill/>
                    </a:lnT>
                    <a:lnB>
                      <a:noFill/>
                    </a:lnB>
                    <a:solidFill>
                      <a:srgbClr val="FFFFFF"/>
                    </a:solidFill>
                  </a:tcPr>
                </a:tc>
                <a:tc>
                  <a:txBody>
                    <a:bodyPr/>
                    <a:lstStyle/>
                    <a:p>
                      <a:pPr algn="l" fontAlgn="base"/>
                      <a:r>
                        <a:rPr lang="en-IN" sz="1600" b="0">
                          <a:effectLst/>
                          <a:latin typeface="inherit"/>
                        </a:rPr>
                        <a:t>IE 6.0 + and Firefox</a:t>
                      </a:r>
                    </a:p>
                  </a:txBody>
                  <a:tcPr marL="29363" marR="29363" marT="14681" marB="14681" anchor="ctr">
                    <a:lnL>
                      <a:noFill/>
                    </a:lnL>
                    <a:lnR>
                      <a:noFill/>
                    </a:lnR>
                    <a:lnB>
                      <a:noFill/>
                    </a:lnB>
                    <a:solidFill>
                      <a:srgbClr val="FFFFFF"/>
                    </a:solidFill>
                  </a:tcPr>
                </a:tc>
              </a:tr>
              <a:tr h="503253">
                <a:tc>
                  <a:txBody>
                    <a:bodyPr/>
                    <a:lstStyle/>
                    <a:p>
                      <a:pPr algn="l" fontAlgn="base"/>
                      <a:r>
                        <a:rPr lang="en-IN" sz="1600" b="0">
                          <a:effectLst/>
                          <a:latin typeface="inherit"/>
                        </a:rPr>
                        <a:t>Deployment</a:t>
                      </a:r>
                    </a:p>
                  </a:txBody>
                  <a:tcPr marL="29363" marR="29363" marT="14681" marB="14681" anchor="ctr">
                    <a:lnL>
                      <a:noFill/>
                    </a:lnL>
                    <a:lnR>
                      <a:noFill/>
                    </a:lnR>
                    <a:lnT>
                      <a:noFill/>
                    </a:lnT>
                    <a:lnB>
                      <a:noFill/>
                    </a:lnB>
                    <a:solidFill>
                      <a:srgbClr val="FFFFFF"/>
                    </a:solidFill>
                  </a:tcPr>
                </a:tc>
                <a:tc>
                  <a:txBody>
                    <a:bodyPr/>
                    <a:lstStyle/>
                    <a:p>
                      <a:pPr algn="l" fontAlgn="base"/>
                      <a:r>
                        <a:rPr lang="en-IN" sz="1600" b="0">
                          <a:effectLst/>
                          <a:latin typeface="inherit"/>
                        </a:rPr>
                        <a:t>ClickOnce , SetUp, Installer</a:t>
                      </a:r>
                    </a:p>
                  </a:txBody>
                  <a:tcPr marL="29363" marR="29363" marT="14681" marB="14681" anchor="ctr">
                    <a:lnL>
                      <a:noFill/>
                    </a:lnL>
                    <a:lnR>
                      <a:noFill/>
                    </a:lnR>
                    <a:lnT>
                      <a:noFill/>
                    </a:lnT>
                    <a:lnB>
                      <a:noFill/>
                    </a:lnB>
                    <a:solidFill>
                      <a:srgbClr val="FFFFFF"/>
                    </a:solidFill>
                  </a:tcPr>
                </a:tc>
                <a:tc>
                  <a:txBody>
                    <a:bodyPr/>
                    <a:lstStyle/>
                    <a:p>
                      <a:pPr algn="l" fontAlgn="base"/>
                      <a:r>
                        <a:rPr lang="en-IN" sz="1600" b="0">
                          <a:effectLst/>
                          <a:latin typeface="inherit"/>
                        </a:rPr>
                        <a:t>ClickOnce , SetUp, Installer</a:t>
                      </a:r>
                    </a:p>
                  </a:txBody>
                  <a:tcPr marL="29363" marR="29363" marT="14681" marB="14681" anchor="ctr">
                    <a:lnL>
                      <a:noFill/>
                    </a:lnL>
                    <a:lnR>
                      <a:noFill/>
                    </a:lnR>
                    <a:lnT>
                      <a:noFill/>
                    </a:lnT>
                    <a:lnB>
                      <a:noFill/>
                    </a:lnB>
                    <a:solidFill>
                      <a:srgbClr val="FFFFFF"/>
                    </a:solidFill>
                  </a:tcPr>
                </a:tc>
                <a:tc>
                  <a:txBody>
                    <a:bodyPr/>
                    <a:lstStyle/>
                    <a:p>
                      <a:pPr algn="l" fontAlgn="base"/>
                      <a:r>
                        <a:rPr lang="en-IN" sz="1600" b="0">
                          <a:effectLst/>
                          <a:latin typeface="inherit"/>
                        </a:rPr>
                        <a:t>Runs in Internet Explorer Secure Sandbox</a:t>
                      </a:r>
                    </a:p>
                  </a:txBody>
                  <a:tcPr marL="29363" marR="29363" marT="14681" marB="14681" anchor="ctr">
                    <a:lnL>
                      <a:noFill/>
                    </a:lnL>
                    <a:lnR>
                      <a:noFill/>
                    </a:lnR>
                    <a:lnT>
                      <a:noFill/>
                    </a:lnT>
                    <a:lnB>
                      <a:noFill/>
                    </a:lnB>
                    <a:solidFill>
                      <a:srgbClr val="FFFFFF"/>
                    </a:solidFill>
                  </a:tcPr>
                </a:tc>
              </a:tr>
              <a:tr h="1689938">
                <a:tc>
                  <a:txBody>
                    <a:bodyPr/>
                    <a:lstStyle/>
                    <a:p>
                      <a:pPr algn="l" fontAlgn="base"/>
                      <a:r>
                        <a:rPr lang="en-IN" sz="1600" b="0">
                          <a:effectLst/>
                          <a:latin typeface="inherit"/>
                        </a:rPr>
                        <a:t>When To  Use</a:t>
                      </a:r>
                    </a:p>
                  </a:txBody>
                  <a:tcPr marL="29363" marR="29363" marT="14681" marB="14681" anchor="ctr">
                    <a:lnL>
                      <a:noFill/>
                    </a:lnL>
                    <a:lnR>
                      <a:noFill/>
                    </a:lnR>
                    <a:lnT>
                      <a:noFill/>
                    </a:lnT>
                    <a:lnB>
                      <a:noFill/>
                    </a:lnB>
                    <a:solidFill>
                      <a:srgbClr val="FFFFFF"/>
                    </a:solidFill>
                  </a:tcPr>
                </a:tc>
                <a:tc>
                  <a:txBody>
                    <a:bodyPr/>
                    <a:lstStyle/>
                    <a:p>
                      <a:pPr algn="l" fontAlgn="base"/>
                      <a:r>
                        <a:rPr lang="en-US" sz="1600" b="0">
                          <a:effectLst/>
                          <a:latin typeface="inherit"/>
                        </a:rPr>
                        <a:t>Need Access to Windows Files, Desktop App,Can work offline</a:t>
                      </a:r>
                      <a:br>
                        <a:rPr lang="en-US" sz="1600" b="0">
                          <a:effectLst/>
                          <a:latin typeface="inherit"/>
                        </a:rPr>
                      </a:br>
                      <a:r>
                        <a:rPr lang="en-US" sz="1600" b="0">
                          <a:effectLst/>
                          <a:latin typeface="inherit"/>
                        </a:rPr>
                        <a:t>Multiple windows</a:t>
                      </a:r>
                      <a:br>
                        <a:rPr lang="en-US" sz="1600" b="0">
                          <a:effectLst/>
                          <a:latin typeface="inherit"/>
                        </a:rPr>
                      </a:br>
                      <a:r>
                        <a:rPr lang="en-US" sz="1600" b="0">
                          <a:effectLst/>
                          <a:latin typeface="inherit"/>
                        </a:rPr>
                        <a:t>Multiple versions (con?)</a:t>
                      </a:r>
                      <a:br>
                        <a:rPr lang="en-US" sz="1600" b="0">
                          <a:effectLst/>
                          <a:latin typeface="inherit"/>
                        </a:rPr>
                      </a:br>
                      <a:r>
                        <a:rPr lang="en-US" sz="1600" b="0">
                          <a:effectLst/>
                          <a:latin typeface="inherit"/>
                        </a:rPr>
                        <a:t>Better access to low level parts of the computer</a:t>
                      </a:r>
                    </a:p>
                  </a:txBody>
                  <a:tcPr marL="29363" marR="29363" marT="14681" marB="14681" anchor="ctr">
                    <a:lnL>
                      <a:noFill/>
                    </a:lnL>
                    <a:lnR>
                      <a:noFill/>
                    </a:lnR>
                    <a:lnT>
                      <a:noFill/>
                    </a:lnT>
                    <a:lnB>
                      <a:noFill/>
                    </a:lnB>
                    <a:solidFill>
                      <a:srgbClr val="FFFFFF"/>
                    </a:solidFill>
                  </a:tcPr>
                </a:tc>
                <a:tc>
                  <a:txBody>
                    <a:bodyPr/>
                    <a:lstStyle/>
                    <a:p>
                      <a:pPr algn="l" fontAlgn="base"/>
                      <a:r>
                        <a:rPr lang="en-US" sz="1600" b="0" dirty="0">
                          <a:effectLst/>
                          <a:latin typeface="inherit"/>
                        </a:rPr>
                        <a:t>Desktop App which requires navigation</a:t>
                      </a:r>
                    </a:p>
                  </a:txBody>
                  <a:tcPr marL="29363" marR="29363" marT="14681" marB="14681" anchor="ctr">
                    <a:lnL>
                      <a:noFill/>
                    </a:lnL>
                    <a:lnR>
                      <a:noFill/>
                    </a:lnR>
                    <a:lnT>
                      <a:noFill/>
                    </a:lnT>
                    <a:lnB>
                      <a:noFill/>
                    </a:lnB>
                    <a:solidFill>
                      <a:srgbClr val="FFFFFF"/>
                    </a:solidFill>
                  </a:tcPr>
                </a:tc>
                <a:tc>
                  <a:txBody>
                    <a:bodyPr/>
                    <a:lstStyle/>
                    <a:p>
                      <a:pPr algn="l" fontAlgn="base"/>
                      <a:r>
                        <a:rPr lang="en-US" sz="1600" b="0">
                          <a:effectLst/>
                          <a:latin typeface="inherit"/>
                        </a:rPr>
                        <a:t>Intranet applications for Windows-oriented companies.</a:t>
                      </a:r>
                    </a:p>
                  </a:txBody>
                  <a:tcPr marL="29363" marR="29363" marT="14681" marB="14681" anchor="ctr">
                    <a:lnL>
                      <a:noFill/>
                    </a:lnL>
                    <a:lnR>
                      <a:noFill/>
                    </a:lnR>
                    <a:lnT>
                      <a:noFill/>
                    </a:lnT>
                    <a:lnB>
                      <a:noFill/>
                    </a:lnB>
                    <a:solidFill>
                      <a:srgbClr val="FFFFFF"/>
                    </a:solidFill>
                  </a:tcPr>
                </a:tc>
              </a:tr>
              <a:tr h="1927275">
                <a:tc>
                  <a:txBody>
                    <a:bodyPr/>
                    <a:lstStyle/>
                    <a:p>
                      <a:pPr algn="l" fontAlgn="base"/>
                      <a:r>
                        <a:rPr lang="en-IN" sz="1600" b="0">
                          <a:effectLst/>
                          <a:latin typeface="inherit"/>
                        </a:rPr>
                        <a:t>Disadvantages</a:t>
                      </a:r>
                    </a:p>
                  </a:txBody>
                  <a:tcPr marL="29363" marR="29363" marT="14681" marB="14681" anchor="ctr">
                    <a:lnL>
                      <a:noFill/>
                    </a:lnL>
                    <a:lnR>
                      <a:noFill/>
                    </a:lnR>
                    <a:lnT>
                      <a:noFill/>
                    </a:lnT>
                    <a:lnB>
                      <a:noFill/>
                    </a:lnB>
                    <a:solidFill>
                      <a:srgbClr val="FFFFFF"/>
                    </a:solidFill>
                  </a:tcPr>
                </a:tc>
                <a:tc>
                  <a:txBody>
                    <a:bodyPr/>
                    <a:lstStyle/>
                    <a:p>
                      <a:pPr algn="l" fontAlgn="base"/>
                      <a:r>
                        <a:rPr lang="en-US" sz="1600" b="0">
                          <a:effectLst/>
                          <a:latin typeface="inherit"/>
                        </a:rPr>
                        <a:t>MS- OS Only, Requires full framework,</a:t>
                      </a:r>
                    </a:p>
                  </a:txBody>
                  <a:tcPr marL="29363" marR="29363" marT="14681" marB="14681" anchor="ctr">
                    <a:lnL>
                      <a:noFill/>
                    </a:lnL>
                    <a:lnR>
                      <a:noFill/>
                    </a:lnR>
                    <a:lnT>
                      <a:noFill/>
                    </a:lnT>
                    <a:lnB>
                      <a:noFill/>
                    </a:lnB>
                    <a:solidFill>
                      <a:srgbClr val="FFFFFF"/>
                    </a:solidFill>
                  </a:tcPr>
                </a:tc>
                <a:tc>
                  <a:txBody>
                    <a:bodyPr/>
                    <a:lstStyle/>
                    <a:p>
                      <a:pPr algn="l" fontAlgn="base"/>
                      <a:r>
                        <a:rPr lang="en-IN" sz="1600" b="0">
                          <a:effectLst/>
                          <a:latin typeface="inherit"/>
                        </a:rPr>
                        <a:t>MS- OS Only,</a:t>
                      </a:r>
                    </a:p>
                  </a:txBody>
                  <a:tcPr marL="29363" marR="29363" marT="14681" marB="14681" anchor="ctr">
                    <a:lnL>
                      <a:noFill/>
                    </a:lnL>
                    <a:lnR>
                      <a:noFill/>
                    </a:lnR>
                    <a:lnT>
                      <a:noFill/>
                    </a:lnT>
                    <a:lnB>
                      <a:noFill/>
                    </a:lnB>
                    <a:solidFill>
                      <a:srgbClr val="FFFFFF"/>
                    </a:solidFill>
                  </a:tcPr>
                </a:tc>
                <a:tc>
                  <a:txBody>
                    <a:bodyPr/>
                    <a:lstStyle/>
                    <a:p>
                      <a:pPr algn="l" fontAlgn="base"/>
                      <a:r>
                        <a:rPr lang="en-US" sz="1600" b="0" dirty="0">
                          <a:effectLst/>
                          <a:latin typeface="inherit"/>
                        </a:rPr>
                        <a:t>Single browser</a:t>
                      </a:r>
                      <a:br>
                        <a:rPr lang="en-US" sz="1600" b="0" dirty="0">
                          <a:effectLst/>
                          <a:latin typeface="inherit"/>
                        </a:rPr>
                      </a:br>
                      <a:r>
                        <a:rPr lang="en-US" sz="1600" b="0" dirty="0">
                          <a:effectLst/>
                          <a:latin typeface="inherit"/>
                        </a:rPr>
                        <a:t>Requires full framework</a:t>
                      </a:r>
                      <a:br>
                        <a:rPr lang="en-US" sz="1600" b="0" dirty="0">
                          <a:effectLst/>
                          <a:latin typeface="inherit"/>
                        </a:rPr>
                      </a:br>
                      <a:r>
                        <a:rPr lang="en-US" sz="1600" b="0" dirty="0">
                          <a:effectLst/>
                          <a:latin typeface="inherit"/>
                        </a:rPr>
                        <a:t>Can’t interact with client’s file system </a:t>
                      </a:r>
                      <a:r>
                        <a:rPr lang="en-US" sz="1600" b="0" dirty="0" err="1">
                          <a:effectLst/>
                          <a:latin typeface="inherit"/>
                        </a:rPr>
                        <a:t>etc</a:t>
                      </a:r>
                      <a:r>
                        <a:rPr lang="en-US" sz="1600" b="0" dirty="0">
                          <a:effectLst/>
                          <a:latin typeface="inherit"/>
                        </a:rPr>
                        <a:t/>
                      </a:r>
                      <a:br>
                        <a:rPr lang="en-US" sz="1600" b="0" dirty="0">
                          <a:effectLst/>
                          <a:latin typeface="inherit"/>
                        </a:rPr>
                      </a:br>
                      <a:r>
                        <a:rPr lang="en-US" sz="1600" b="0" dirty="0">
                          <a:effectLst/>
                          <a:latin typeface="inherit"/>
                        </a:rPr>
                        <a:t>Single window</a:t>
                      </a:r>
                      <a:br>
                        <a:rPr lang="en-US" sz="1600" b="0" dirty="0">
                          <a:effectLst/>
                          <a:latin typeface="inherit"/>
                        </a:rPr>
                      </a:br>
                      <a:r>
                        <a:rPr lang="en-US" sz="1600" b="0" dirty="0">
                          <a:effectLst/>
                          <a:latin typeface="inherit"/>
                        </a:rPr>
                        <a:t>Single </a:t>
                      </a:r>
                      <a:r>
                        <a:rPr lang="en-US" sz="1600" b="0" dirty="0" err="1">
                          <a:effectLst/>
                          <a:latin typeface="inherit"/>
                        </a:rPr>
                        <a:t>version,Mostly</a:t>
                      </a:r>
                      <a:r>
                        <a:rPr lang="en-US" sz="1600" b="0" dirty="0">
                          <a:effectLst/>
                          <a:latin typeface="inherit"/>
                        </a:rPr>
                        <a:t> internal sites for companies that use MS-OS</a:t>
                      </a:r>
                    </a:p>
                  </a:txBody>
                  <a:tcPr marL="29363" marR="29363" marT="14681" marB="14681"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4682146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7" y="246888"/>
            <a:ext cx="9720072" cy="1499616"/>
          </a:xfrm>
        </p:spPr>
        <p:txBody>
          <a:bodyPr/>
          <a:lstStyle/>
          <a:p>
            <a:r>
              <a:rPr lang="en-IN" dirty="0"/>
              <a:t>Types of WPF Application</a:t>
            </a:r>
          </a:p>
        </p:txBody>
      </p:sp>
      <p:pic>
        <p:nvPicPr>
          <p:cNvPr id="7170" name="Picture 2" descr="http://paxcel.net/blog/wp-content/uploads/2012/08/flowDiagr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127" y="1379220"/>
            <a:ext cx="8124825" cy="532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64096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smtClean="0"/>
              <a:t>First WPF Application</a:t>
            </a:r>
            <a:endParaRPr lang="en-IN" dirty="0"/>
          </a:p>
        </p:txBody>
      </p:sp>
      <p:sp>
        <p:nvSpPr>
          <p:cNvPr id="5" name="Subtitle 4"/>
          <p:cNvSpPr>
            <a:spLocks noGrp="1"/>
          </p:cNvSpPr>
          <p:nvPr>
            <p:ph type="subTitle" idx="1"/>
          </p:nvPr>
        </p:nvSpPr>
        <p:spPr/>
        <p:txBody>
          <a:bodyPr/>
          <a:lstStyle/>
          <a:p>
            <a:endParaRPr lang="en-IN"/>
          </a:p>
        </p:txBody>
      </p:sp>
    </p:spTree>
    <p:extLst>
      <p:ext uri="{BB962C8B-B14F-4D97-AF65-F5344CB8AC3E}">
        <p14:creationId xmlns:p14="http://schemas.microsoft.com/office/powerpoint/2010/main" val="6116852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Universal window </a:t>
            </a:r>
            <a:r>
              <a:rPr lang="en-IN" dirty="0" err="1" smtClean="0"/>
              <a:t>platfom</a:t>
            </a:r>
            <a:endParaRPr lang="en-IN" dirty="0"/>
          </a:p>
        </p:txBody>
      </p:sp>
      <p:pic>
        <p:nvPicPr>
          <p:cNvPr id="8194" name="Picture 2" descr="https://csharpcorner-mindcrackerinc.netdna-ssl.com/article/what-is-the-future-of-xaml/Images/UW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128" y="1935797"/>
            <a:ext cx="9753600" cy="4829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9017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WPF</a:t>
            </a:r>
            <a:endParaRPr lang="en-IN" dirty="0"/>
          </a:p>
        </p:txBody>
      </p:sp>
      <p:sp>
        <p:nvSpPr>
          <p:cNvPr id="3" name="Content Placeholder 2"/>
          <p:cNvSpPr>
            <a:spLocks noGrp="1"/>
          </p:cNvSpPr>
          <p:nvPr>
            <p:ph idx="1"/>
          </p:nvPr>
        </p:nvSpPr>
        <p:spPr/>
        <p:txBody>
          <a:bodyPr/>
          <a:lstStyle/>
          <a:p>
            <a:r>
              <a:rPr lang="en-US" dirty="0"/>
              <a:t>In WPF, the underlying graphics technology isn’t GDI/GDI+. Instead, </a:t>
            </a:r>
            <a:r>
              <a:rPr lang="en-US" dirty="0" smtClean="0"/>
              <a:t>it’s DirectX</a:t>
            </a:r>
            <a:r>
              <a:rPr lang="en-US" dirty="0"/>
              <a:t>. </a:t>
            </a:r>
            <a:endParaRPr lang="en-US" dirty="0" smtClean="0"/>
          </a:p>
          <a:p>
            <a:r>
              <a:rPr lang="en-US" dirty="0" smtClean="0"/>
              <a:t>Remarkably</a:t>
            </a:r>
            <a:r>
              <a:rPr lang="en-US" dirty="0"/>
              <a:t>, WPF applications use DirectX no matter what type of user interface you create.</a:t>
            </a:r>
          </a:p>
          <a:p>
            <a:r>
              <a:rPr lang="en-US" dirty="0"/>
              <a:t>That means that whether you’re designing complex three-dimensional graphics (DirectX’s forte) </a:t>
            </a:r>
            <a:r>
              <a:rPr lang="en-US" dirty="0" smtClean="0"/>
              <a:t>or just </a:t>
            </a:r>
            <a:r>
              <a:rPr lang="en-US" dirty="0"/>
              <a:t>drawing buttons and plain text, all the drawing work travels through the DirectX pipeline. </a:t>
            </a:r>
            <a:endParaRPr lang="en-US" dirty="0" smtClean="0"/>
          </a:p>
          <a:p>
            <a:r>
              <a:rPr lang="en-US" dirty="0" smtClean="0"/>
              <a:t>As a result</a:t>
            </a:r>
            <a:r>
              <a:rPr lang="en-US" dirty="0"/>
              <a:t>, even the most mundane business applications can use rich effects such as transparency </a:t>
            </a:r>
            <a:r>
              <a:rPr lang="en-US" dirty="0" smtClean="0"/>
              <a:t>and </a:t>
            </a:r>
            <a:r>
              <a:rPr lang="en-IN" dirty="0" smtClean="0"/>
              <a:t>anti-aliasing</a:t>
            </a:r>
            <a:r>
              <a:rPr lang="en-IN" dirty="0"/>
              <a:t>.</a:t>
            </a:r>
          </a:p>
        </p:txBody>
      </p:sp>
    </p:spTree>
    <p:extLst>
      <p:ext uri="{BB962C8B-B14F-4D97-AF65-F5344CB8AC3E}">
        <p14:creationId xmlns:p14="http://schemas.microsoft.com/office/powerpoint/2010/main" val="30346573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XAML – Extensible Application </a:t>
            </a:r>
            <a:r>
              <a:rPr lang="en-IN" b="1" dirty="0" err="1"/>
              <a:t>Markup</a:t>
            </a:r>
            <a:r>
              <a:rPr lang="en-IN" b="1" dirty="0"/>
              <a:t> Language</a:t>
            </a:r>
            <a:endParaRPr lang="en-IN" dirty="0"/>
          </a:p>
        </p:txBody>
      </p:sp>
      <p:sp>
        <p:nvSpPr>
          <p:cNvPr id="3" name="Content Placeholder 2"/>
          <p:cNvSpPr>
            <a:spLocks noGrp="1"/>
          </p:cNvSpPr>
          <p:nvPr>
            <p:ph idx="1"/>
          </p:nvPr>
        </p:nvSpPr>
        <p:spPr/>
        <p:txBody>
          <a:bodyPr>
            <a:normAutofit/>
          </a:bodyPr>
          <a:lstStyle/>
          <a:p>
            <a:r>
              <a:rPr lang="en-US" dirty="0"/>
              <a:t>XAML (short for Extensible Application Markup Language and pronounced as “</a:t>
            </a:r>
            <a:r>
              <a:rPr lang="en-US" dirty="0" err="1"/>
              <a:t>zammel</a:t>
            </a:r>
            <a:r>
              <a:rPr lang="en-US" dirty="0"/>
              <a:t>”) is a </a:t>
            </a:r>
            <a:r>
              <a:rPr lang="en-US" dirty="0" smtClean="0"/>
              <a:t>markup language </a:t>
            </a:r>
            <a:r>
              <a:rPr lang="en-US" dirty="0"/>
              <a:t>used to instantiate .NET objects. </a:t>
            </a:r>
            <a:endParaRPr lang="en-US" dirty="0" smtClean="0"/>
          </a:p>
          <a:p>
            <a:r>
              <a:rPr lang="en-US" dirty="0" smtClean="0"/>
              <a:t>Although </a:t>
            </a:r>
            <a:r>
              <a:rPr lang="en-US" dirty="0"/>
              <a:t>XAML is a technology that can be applied to </a:t>
            </a:r>
            <a:r>
              <a:rPr lang="en-US" dirty="0" smtClean="0"/>
              <a:t>many different </a:t>
            </a:r>
            <a:r>
              <a:rPr lang="en-US" dirty="0"/>
              <a:t>problem domains, its primary role in life is to construct WPF user interfaces</a:t>
            </a:r>
            <a:r>
              <a:rPr lang="en-US" dirty="0" smtClean="0"/>
              <a:t>.</a:t>
            </a:r>
          </a:p>
          <a:p>
            <a:r>
              <a:rPr lang="en-US" dirty="0"/>
              <a:t>XAML documents define the arrangement of panels, buttons, and controls that make up the windows </a:t>
            </a:r>
            <a:r>
              <a:rPr lang="en-US" dirty="0" smtClean="0"/>
              <a:t>in </a:t>
            </a:r>
            <a:r>
              <a:rPr lang="en-IN" dirty="0" smtClean="0"/>
              <a:t>a </a:t>
            </a:r>
            <a:r>
              <a:rPr lang="en-IN" dirty="0"/>
              <a:t>WPF </a:t>
            </a:r>
            <a:r>
              <a:rPr lang="en-IN" dirty="0" smtClean="0"/>
              <a:t>application.</a:t>
            </a:r>
          </a:p>
        </p:txBody>
      </p:sp>
    </p:spTree>
    <p:extLst>
      <p:ext uri="{BB962C8B-B14F-4D97-AF65-F5344CB8AC3E}">
        <p14:creationId xmlns:p14="http://schemas.microsoft.com/office/powerpoint/2010/main" val="37403519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XAML – Extensible Application </a:t>
            </a:r>
            <a:r>
              <a:rPr lang="en-IN" b="1" dirty="0" err="1"/>
              <a:t>Markup</a:t>
            </a:r>
            <a:r>
              <a:rPr lang="en-IN" b="1" dirty="0"/>
              <a:t> Language</a:t>
            </a:r>
            <a:endParaRPr lang="en-IN" dirty="0"/>
          </a:p>
        </p:txBody>
      </p:sp>
      <p:sp>
        <p:nvSpPr>
          <p:cNvPr id="3" name="Content Placeholder 2"/>
          <p:cNvSpPr>
            <a:spLocks noGrp="1"/>
          </p:cNvSpPr>
          <p:nvPr>
            <p:ph idx="1"/>
          </p:nvPr>
        </p:nvSpPr>
        <p:spPr/>
        <p:txBody>
          <a:bodyPr>
            <a:normAutofit/>
          </a:bodyPr>
          <a:lstStyle/>
          <a:p>
            <a:r>
              <a:rPr lang="en-US" dirty="0"/>
              <a:t>We probably use XAML in Expression Blend or Visual Studio to develop rich media based applications for web and mobile devices. </a:t>
            </a:r>
            <a:endParaRPr lang="en-US" dirty="0" smtClean="0"/>
          </a:p>
          <a:p>
            <a:r>
              <a:rPr lang="en-US" dirty="0" smtClean="0"/>
              <a:t>Simply</a:t>
            </a:r>
            <a:r>
              <a:rPr lang="en-US" dirty="0"/>
              <a:t>, creating any application in Blend called as writing XAML code either by typing the codes or visually designing and it automatically generates code. </a:t>
            </a:r>
            <a:endParaRPr lang="en-US" dirty="0" smtClean="0"/>
          </a:p>
          <a:p>
            <a:r>
              <a:rPr lang="en-US" dirty="0" smtClean="0"/>
              <a:t>Although </a:t>
            </a:r>
            <a:r>
              <a:rPr lang="en-US" dirty="0"/>
              <a:t>XAML is developed for use on the Windows platform but the WPF/E (Windows Presentation Foundation/Everywhere) initiative will eventually bring XAML to other platforms and devices.</a:t>
            </a:r>
            <a:endParaRPr lang="en-IN" dirty="0" smtClean="0"/>
          </a:p>
        </p:txBody>
      </p:sp>
    </p:spTree>
    <p:extLst>
      <p:ext uri="{BB962C8B-B14F-4D97-AF65-F5344CB8AC3E}">
        <p14:creationId xmlns:p14="http://schemas.microsoft.com/office/powerpoint/2010/main" val="5763729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XAML – Extensible Application </a:t>
            </a:r>
            <a:r>
              <a:rPr lang="en-IN" b="1" dirty="0" err="1"/>
              <a:t>Markup</a:t>
            </a:r>
            <a:r>
              <a:rPr lang="en-IN" b="1" dirty="0"/>
              <a:t> Language</a:t>
            </a:r>
            <a:endParaRPr lang="en-IN" dirty="0"/>
          </a:p>
        </p:txBody>
      </p:sp>
      <p:sp>
        <p:nvSpPr>
          <p:cNvPr id="3" name="Content Placeholder 2"/>
          <p:cNvSpPr>
            <a:spLocks noGrp="1"/>
          </p:cNvSpPr>
          <p:nvPr>
            <p:ph idx="1"/>
          </p:nvPr>
        </p:nvSpPr>
        <p:spPr/>
        <p:txBody>
          <a:bodyPr>
            <a:normAutofit/>
          </a:bodyPr>
          <a:lstStyle/>
          <a:p>
            <a:r>
              <a:rPr lang="en-US" dirty="0"/>
              <a:t>WPF (Windows Presentation Foundation) is a unified presentation subsystem for Windows, exposed through </a:t>
            </a:r>
            <a:r>
              <a:rPr lang="en-US" dirty="0" err="1"/>
              <a:t>WinFX</a:t>
            </a:r>
            <a:r>
              <a:rPr lang="en-US" dirty="0"/>
              <a:t>, the managed-code programming model for Windows Vista that extends the Microsoft .NET Framework. </a:t>
            </a:r>
            <a:endParaRPr lang="en-US" dirty="0" smtClean="0"/>
          </a:p>
          <a:p>
            <a:r>
              <a:rPr lang="en-US" dirty="0" smtClean="0"/>
              <a:t>WPF </a:t>
            </a:r>
            <a:r>
              <a:rPr lang="en-US" dirty="0"/>
              <a:t>enables developers and designers to create visually stunning, differentiated user experiences. WPF is also based on XAML, to make building applications much easier for designers.</a:t>
            </a:r>
            <a:endParaRPr lang="en-IN" dirty="0" smtClean="0"/>
          </a:p>
        </p:txBody>
      </p:sp>
    </p:spTree>
    <p:extLst>
      <p:ext uri="{BB962C8B-B14F-4D97-AF65-F5344CB8AC3E}">
        <p14:creationId xmlns:p14="http://schemas.microsoft.com/office/powerpoint/2010/main" val="42226290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Variants of XAML</a:t>
            </a:r>
          </a:p>
        </p:txBody>
      </p:sp>
      <p:sp>
        <p:nvSpPr>
          <p:cNvPr id="3" name="Content Placeholder 2"/>
          <p:cNvSpPr>
            <a:spLocks noGrp="1"/>
          </p:cNvSpPr>
          <p:nvPr>
            <p:ph idx="1"/>
          </p:nvPr>
        </p:nvSpPr>
        <p:spPr/>
        <p:txBody>
          <a:bodyPr>
            <a:normAutofit/>
          </a:bodyPr>
          <a:lstStyle/>
          <a:p>
            <a:r>
              <a:rPr lang="en-US" dirty="0"/>
              <a:t>WPF XAML encompasses the elements that describe WPF content, such as vector</a:t>
            </a:r>
          </a:p>
          <a:p>
            <a:r>
              <a:rPr lang="en-US" dirty="0"/>
              <a:t>graphics, controls, and documents. Currently, it’s the most significant application</a:t>
            </a:r>
          </a:p>
          <a:p>
            <a:r>
              <a:rPr lang="en-US" dirty="0"/>
              <a:t>of XAML, and it’s the </a:t>
            </a:r>
            <a:r>
              <a:rPr lang="en-US" dirty="0" smtClean="0"/>
              <a:t>subset.</a:t>
            </a:r>
          </a:p>
          <a:p>
            <a:endParaRPr lang="en-US" dirty="0"/>
          </a:p>
          <a:p>
            <a:r>
              <a:rPr lang="en-US" dirty="0" smtClean="0"/>
              <a:t>XPS </a:t>
            </a:r>
            <a:r>
              <a:rPr lang="en-US" dirty="0"/>
              <a:t>XAML is the part of WPF XAML that defines an XML representation for</a:t>
            </a:r>
          </a:p>
          <a:p>
            <a:r>
              <a:rPr lang="en-US" dirty="0"/>
              <a:t>formatted electronic </a:t>
            </a:r>
            <a:r>
              <a:rPr lang="en-US" dirty="0" smtClean="0"/>
              <a:t>documents.</a:t>
            </a:r>
            <a:endParaRPr lang="en-US" dirty="0"/>
          </a:p>
        </p:txBody>
      </p:sp>
    </p:spTree>
    <p:extLst>
      <p:ext uri="{BB962C8B-B14F-4D97-AF65-F5344CB8AC3E}">
        <p14:creationId xmlns:p14="http://schemas.microsoft.com/office/powerpoint/2010/main" val="20182762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Variants of XAML</a:t>
            </a:r>
          </a:p>
        </p:txBody>
      </p:sp>
      <p:sp>
        <p:nvSpPr>
          <p:cNvPr id="3" name="Content Placeholder 2"/>
          <p:cNvSpPr>
            <a:spLocks noGrp="1"/>
          </p:cNvSpPr>
          <p:nvPr>
            <p:ph idx="1"/>
          </p:nvPr>
        </p:nvSpPr>
        <p:spPr/>
        <p:txBody>
          <a:bodyPr>
            <a:normAutofit/>
          </a:bodyPr>
          <a:lstStyle/>
          <a:p>
            <a:r>
              <a:rPr lang="en-US" dirty="0"/>
              <a:t> Silverlight XAML is a subset of WPF XAML that’s intended for Silverlight</a:t>
            </a:r>
          </a:p>
          <a:p>
            <a:r>
              <a:rPr lang="en-US" dirty="0"/>
              <a:t>applications. Silverlight is a cross-platform browser plug-in that allows you to create</a:t>
            </a:r>
          </a:p>
          <a:p>
            <a:r>
              <a:rPr lang="en-US" dirty="0"/>
              <a:t>rich web content with two-dimensional graphics, animation, and audio and video.</a:t>
            </a:r>
          </a:p>
          <a:p>
            <a:endParaRPr lang="en-US" dirty="0" smtClean="0"/>
          </a:p>
          <a:p>
            <a:r>
              <a:rPr lang="en-US" dirty="0" smtClean="0"/>
              <a:t>WF </a:t>
            </a:r>
            <a:r>
              <a:rPr lang="en-US" dirty="0"/>
              <a:t>XAML encompasses the elements that describe Windows Workflow</a:t>
            </a:r>
          </a:p>
          <a:p>
            <a:r>
              <a:rPr lang="en-US" dirty="0"/>
              <a:t>Foundation (WF) content. </a:t>
            </a:r>
            <a:endParaRPr lang="en-IN" dirty="0"/>
          </a:p>
        </p:txBody>
      </p:sp>
    </p:spTree>
    <p:extLst>
      <p:ext uri="{BB962C8B-B14F-4D97-AF65-F5344CB8AC3E}">
        <p14:creationId xmlns:p14="http://schemas.microsoft.com/office/powerpoint/2010/main" val="25790863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XAML Compilation</a:t>
            </a:r>
          </a:p>
        </p:txBody>
      </p:sp>
      <p:sp>
        <p:nvSpPr>
          <p:cNvPr id="3" name="Content Placeholder 2"/>
          <p:cNvSpPr>
            <a:spLocks noGrp="1"/>
          </p:cNvSpPr>
          <p:nvPr>
            <p:ph idx="1"/>
          </p:nvPr>
        </p:nvSpPr>
        <p:spPr/>
        <p:txBody>
          <a:bodyPr>
            <a:normAutofit fontScale="92500"/>
          </a:bodyPr>
          <a:lstStyle/>
          <a:p>
            <a:r>
              <a:rPr lang="en-US" dirty="0"/>
              <a:t>The creators of WPF knew that XAML needed to not just solve the problem of design </a:t>
            </a:r>
            <a:r>
              <a:rPr lang="en-US" dirty="0" smtClean="0"/>
              <a:t>collaboration—it also </a:t>
            </a:r>
            <a:r>
              <a:rPr lang="en-US" dirty="0"/>
              <a:t>needed to be fast. </a:t>
            </a:r>
            <a:endParaRPr lang="en-US" dirty="0" smtClean="0"/>
          </a:p>
          <a:p>
            <a:r>
              <a:rPr lang="en-US" dirty="0" smtClean="0"/>
              <a:t>And </a:t>
            </a:r>
            <a:r>
              <a:rPr lang="en-US" dirty="0"/>
              <a:t>though XML-based formats such as XAML are flexible and easily portable </a:t>
            </a:r>
            <a:r>
              <a:rPr lang="en-US" dirty="0" smtClean="0"/>
              <a:t>to other </a:t>
            </a:r>
            <a:r>
              <a:rPr lang="en-US" dirty="0"/>
              <a:t>tools and platforms, they aren’t always the most efficient option. </a:t>
            </a:r>
            <a:endParaRPr lang="en-US" dirty="0" smtClean="0"/>
          </a:p>
          <a:p>
            <a:r>
              <a:rPr lang="en-US" dirty="0" smtClean="0"/>
              <a:t>XML </a:t>
            </a:r>
            <a:r>
              <a:rPr lang="en-US" dirty="0"/>
              <a:t>was designed to be logical</a:t>
            </a:r>
            <a:r>
              <a:rPr lang="en-US" dirty="0" smtClean="0"/>
              <a:t>, readable</a:t>
            </a:r>
            <a:r>
              <a:rPr lang="en-US" dirty="0"/>
              <a:t>, and straightforward, not compact</a:t>
            </a:r>
            <a:r>
              <a:rPr lang="en-US" dirty="0" smtClean="0"/>
              <a:t>.</a:t>
            </a:r>
          </a:p>
          <a:p>
            <a:r>
              <a:rPr lang="en-US" dirty="0"/>
              <a:t>WPF addresses this </a:t>
            </a:r>
            <a:r>
              <a:rPr lang="en-US" dirty="0" smtClean="0"/>
              <a:t>shortcoming </a:t>
            </a:r>
            <a:r>
              <a:rPr lang="en-US" dirty="0"/>
              <a:t>with Binary Application Markup Language (BAML). </a:t>
            </a:r>
            <a:endParaRPr lang="en-US" dirty="0" smtClean="0"/>
          </a:p>
          <a:p>
            <a:r>
              <a:rPr lang="en-US" dirty="0" smtClean="0"/>
              <a:t>BAML </a:t>
            </a:r>
            <a:r>
              <a:rPr lang="en-US" dirty="0"/>
              <a:t>is </a:t>
            </a:r>
            <a:r>
              <a:rPr lang="en-US" dirty="0" smtClean="0"/>
              <a:t>really nothing </a:t>
            </a:r>
            <a:r>
              <a:rPr lang="en-US" dirty="0"/>
              <a:t>more than a binary representation of XAML. When you compile a WPF application in </a:t>
            </a:r>
            <a:r>
              <a:rPr lang="en-US" dirty="0" smtClean="0"/>
              <a:t>Visual Studio</a:t>
            </a:r>
            <a:r>
              <a:rPr lang="en-US" dirty="0"/>
              <a:t>, all your XAML files are converted into BAML, and that BAML is then embedded as a resource </a:t>
            </a:r>
            <a:r>
              <a:rPr lang="en-US" dirty="0" smtClean="0"/>
              <a:t>into the </a:t>
            </a:r>
            <a:r>
              <a:rPr lang="en-US" dirty="0"/>
              <a:t>final DLL or EXE assembly. </a:t>
            </a:r>
            <a:endParaRPr lang="en-US" dirty="0" smtClean="0"/>
          </a:p>
          <a:p>
            <a:r>
              <a:rPr lang="en-US" dirty="0" smtClean="0"/>
              <a:t>BAML </a:t>
            </a:r>
            <a:r>
              <a:rPr lang="en-US" dirty="0"/>
              <a:t>is </a:t>
            </a:r>
            <a:r>
              <a:rPr lang="en-US" i="1" dirty="0"/>
              <a:t>tokenized</a:t>
            </a:r>
            <a:r>
              <a:rPr lang="en-US" dirty="0"/>
              <a:t>, which means lengthier bits of XAML are replaced </a:t>
            </a:r>
            <a:r>
              <a:rPr lang="en-US" dirty="0" smtClean="0"/>
              <a:t>with shorter </a:t>
            </a:r>
            <a:r>
              <a:rPr lang="en-US" dirty="0"/>
              <a:t>tokens.</a:t>
            </a:r>
          </a:p>
        </p:txBody>
      </p:sp>
    </p:spTree>
    <p:extLst>
      <p:ext uri="{BB962C8B-B14F-4D97-AF65-F5344CB8AC3E}">
        <p14:creationId xmlns:p14="http://schemas.microsoft.com/office/powerpoint/2010/main" val="18763483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XAML Compilation</a:t>
            </a:r>
          </a:p>
        </p:txBody>
      </p:sp>
      <p:sp>
        <p:nvSpPr>
          <p:cNvPr id="3" name="Content Placeholder 2"/>
          <p:cNvSpPr>
            <a:spLocks noGrp="1"/>
          </p:cNvSpPr>
          <p:nvPr>
            <p:ph idx="1"/>
          </p:nvPr>
        </p:nvSpPr>
        <p:spPr/>
        <p:txBody>
          <a:bodyPr>
            <a:normAutofit/>
          </a:bodyPr>
          <a:lstStyle/>
          <a:p>
            <a:r>
              <a:rPr lang="en-US" dirty="0" smtClean="0"/>
              <a:t>Not </a:t>
            </a:r>
            <a:r>
              <a:rPr lang="en-US" dirty="0"/>
              <a:t>only is BAML significantly smaller, but it’s also optimized in a way that makes it</a:t>
            </a:r>
          </a:p>
          <a:p>
            <a:r>
              <a:rPr lang="en-IN" dirty="0"/>
              <a:t>faster to parse at runtime.</a:t>
            </a:r>
          </a:p>
          <a:p>
            <a:r>
              <a:rPr lang="en-US" dirty="0"/>
              <a:t>Most developers won’t worry about the conversion of XAML to BAML because the </a:t>
            </a:r>
            <a:r>
              <a:rPr lang="en-US" dirty="0" smtClean="0"/>
              <a:t>compiler performs </a:t>
            </a:r>
            <a:r>
              <a:rPr lang="en-US" dirty="0"/>
              <a:t>it behind the scenes. </a:t>
            </a:r>
            <a:endParaRPr lang="en-US" dirty="0" smtClean="0"/>
          </a:p>
          <a:p>
            <a:r>
              <a:rPr lang="en-US" dirty="0" smtClean="0"/>
              <a:t>However</a:t>
            </a:r>
            <a:r>
              <a:rPr lang="en-US" dirty="0"/>
              <a:t>, it is possible to use XAML without compiling it first. </a:t>
            </a:r>
            <a:endParaRPr lang="en-US" dirty="0" smtClean="0"/>
          </a:p>
          <a:p>
            <a:r>
              <a:rPr lang="en-US" dirty="0" smtClean="0"/>
              <a:t>This might make </a:t>
            </a:r>
            <a:r>
              <a:rPr lang="en-US" dirty="0"/>
              <a:t>sense in scenarios that require some of the user interface to be supplied just in time (for example</a:t>
            </a:r>
            <a:r>
              <a:rPr lang="en-US" dirty="0" smtClean="0"/>
              <a:t>, pulled </a:t>
            </a:r>
            <a:r>
              <a:rPr lang="en-US" dirty="0"/>
              <a:t>out of a database as a block of XAML tags). </a:t>
            </a:r>
            <a:endParaRPr lang="en-US" dirty="0" smtClean="0"/>
          </a:p>
        </p:txBody>
      </p:sp>
    </p:spTree>
    <p:extLst>
      <p:ext uri="{BB962C8B-B14F-4D97-AF65-F5344CB8AC3E}">
        <p14:creationId xmlns:p14="http://schemas.microsoft.com/office/powerpoint/2010/main" val="7425678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XAML Basics</a:t>
            </a:r>
          </a:p>
        </p:txBody>
      </p:sp>
      <p:sp>
        <p:nvSpPr>
          <p:cNvPr id="3" name="Content Placeholder 2"/>
          <p:cNvSpPr>
            <a:spLocks noGrp="1"/>
          </p:cNvSpPr>
          <p:nvPr>
            <p:ph idx="1"/>
          </p:nvPr>
        </p:nvSpPr>
        <p:spPr/>
        <p:txBody>
          <a:bodyPr>
            <a:normAutofit fontScale="92500"/>
          </a:bodyPr>
          <a:lstStyle/>
          <a:p>
            <a:r>
              <a:rPr lang="en-US" dirty="0"/>
              <a:t>Every element in a XAML document maps to an instance of a .NET class. The</a:t>
            </a:r>
          </a:p>
          <a:p>
            <a:r>
              <a:rPr lang="en-US" dirty="0"/>
              <a:t>name of the element matches the name of the class </a:t>
            </a:r>
            <a:r>
              <a:rPr lang="en-US" i="1" dirty="0"/>
              <a:t>exactly</a:t>
            </a:r>
            <a:r>
              <a:rPr lang="en-US" dirty="0"/>
              <a:t>. For example, the</a:t>
            </a:r>
          </a:p>
          <a:p>
            <a:r>
              <a:rPr lang="en-US" dirty="0"/>
              <a:t>element &lt;Button&gt; instructs WPF to create a Button object</a:t>
            </a:r>
            <a:r>
              <a:rPr lang="en-US" dirty="0" smtClean="0"/>
              <a:t>.</a:t>
            </a:r>
          </a:p>
          <a:p>
            <a:endParaRPr lang="en-US" dirty="0"/>
          </a:p>
          <a:p>
            <a:r>
              <a:rPr lang="en-US" dirty="0"/>
              <a:t> As with any XML document, you can nest one element inside another. As you’ll</a:t>
            </a:r>
          </a:p>
          <a:p>
            <a:r>
              <a:rPr lang="en-US" dirty="0"/>
              <a:t>see, XAML gives every class the flexibility to decide how it handles this situation</a:t>
            </a:r>
            <a:r>
              <a:rPr lang="en-US" dirty="0" smtClean="0"/>
              <a:t>.</a:t>
            </a:r>
          </a:p>
          <a:p>
            <a:endParaRPr lang="en-US" dirty="0"/>
          </a:p>
          <a:p>
            <a:r>
              <a:rPr lang="en-US" dirty="0" smtClean="0"/>
              <a:t>If you find </a:t>
            </a:r>
            <a:r>
              <a:rPr lang="en-US" dirty="0"/>
              <a:t>a Button element inside a Grid element, your user interface probably includes</a:t>
            </a:r>
          </a:p>
          <a:p>
            <a:r>
              <a:rPr lang="en-US" dirty="0"/>
              <a:t>a Grid that contains a Button inside.</a:t>
            </a:r>
            <a:endParaRPr lang="en-IN" dirty="0"/>
          </a:p>
        </p:txBody>
      </p:sp>
    </p:spTree>
    <p:extLst>
      <p:ext uri="{BB962C8B-B14F-4D97-AF65-F5344CB8AC3E}">
        <p14:creationId xmlns:p14="http://schemas.microsoft.com/office/powerpoint/2010/main" val="42374015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XAML Basics</a:t>
            </a:r>
          </a:p>
        </p:txBody>
      </p:sp>
      <p:sp>
        <p:nvSpPr>
          <p:cNvPr id="3" name="Content Placeholder 2"/>
          <p:cNvSpPr>
            <a:spLocks noGrp="1"/>
          </p:cNvSpPr>
          <p:nvPr>
            <p:ph idx="1"/>
          </p:nvPr>
        </p:nvSpPr>
        <p:spPr/>
        <p:txBody>
          <a:bodyPr>
            <a:normAutofit/>
          </a:bodyPr>
          <a:lstStyle/>
          <a:p>
            <a:r>
              <a:rPr lang="en-US" dirty="0"/>
              <a:t>You can set the properties of each class through attributes. However, in some</a:t>
            </a:r>
          </a:p>
          <a:p>
            <a:r>
              <a:rPr lang="en-US"/>
              <a:t>situations an attribute isn’t powerful enough to handle the job.</a:t>
            </a:r>
            <a:endParaRPr lang="en-IN" dirty="0"/>
          </a:p>
        </p:txBody>
      </p:sp>
    </p:spTree>
    <p:extLst>
      <p:ext uri="{BB962C8B-B14F-4D97-AF65-F5344CB8AC3E}">
        <p14:creationId xmlns:p14="http://schemas.microsoft.com/office/powerpoint/2010/main" val="340451477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WPF Top level Elements</a:t>
            </a:r>
            <a:endParaRPr lang="en-IN" dirty="0"/>
          </a:p>
        </p:txBody>
      </p:sp>
      <p:sp>
        <p:nvSpPr>
          <p:cNvPr id="3" name="Content Placeholder 2"/>
          <p:cNvSpPr>
            <a:spLocks noGrp="1"/>
          </p:cNvSpPr>
          <p:nvPr>
            <p:ph idx="1"/>
          </p:nvPr>
        </p:nvSpPr>
        <p:spPr/>
        <p:txBody>
          <a:bodyPr/>
          <a:lstStyle/>
          <a:p>
            <a:r>
              <a:rPr lang="en-IN" dirty="0"/>
              <a:t>Window</a:t>
            </a:r>
          </a:p>
          <a:p>
            <a:r>
              <a:rPr lang="en-US" dirty="0"/>
              <a:t> Page (which is similar to Window but used for navigable applications)</a:t>
            </a:r>
          </a:p>
          <a:p>
            <a:r>
              <a:rPr lang="en-US" dirty="0"/>
              <a:t> Application (which defines application resources and startup settings)</a:t>
            </a:r>
            <a:endParaRPr lang="en-IN" dirty="0"/>
          </a:p>
        </p:txBody>
      </p:sp>
    </p:spTree>
    <p:extLst>
      <p:ext uri="{BB962C8B-B14F-4D97-AF65-F5344CB8AC3E}">
        <p14:creationId xmlns:p14="http://schemas.microsoft.com/office/powerpoint/2010/main" val="3551115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Hardware Acceleration and WPF</a:t>
            </a:r>
          </a:p>
        </p:txBody>
      </p:sp>
      <p:sp>
        <p:nvSpPr>
          <p:cNvPr id="3" name="Content Placeholder 2"/>
          <p:cNvSpPr>
            <a:spLocks noGrp="1"/>
          </p:cNvSpPr>
          <p:nvPr>
            <p:ph idx="1"/>
          </p:nvPr>
        </p:nvSpPr>
        <p:spPr/>
        <p:txBody>
          <a:bodyPr>
            <a:normAutofit lnSpcReduction="10000"/>
          </a:bodyPr>
          <a:lstStyle/>
          <a:p>
            <a:r>
              <a:rPr lang="en-US" dirty="0"/>
              <a:t>if you run a WPF application on a computer with </a:t>
            </a:r>
            <a:r>
              <a:rPr lang="en-US" dirty="0" smtClean="0"/>
              <a:t>a legacy </a:t>
            </a:r>
            <a:r>
              <a:rPr lang="en-US" dirty="0"/>
              <a:t>video card, the interface will still appear the way you designed it</a:t>
            </a:r>
            <a:r>
              <a:rPr lang="en-US" dirty="0" smtClean="0"/>
              <a:t>.</a:t>
            </a:r>
          </a:p>
          <a:p>
            <a:r>
              <a:rPr lang="en-US" dirty="0"/>
              <a:t>For hardware rendering, few things that have most of the impact are:</a:t>
            </a:r>
          </a:p>
          <a:p>
            <a:r>
              <a:rPr lang="en-US" b="1" dirty="0"/>
              <a:t>Video RAM</a:t>
            </a:r>
            <a:r>
              <a:rPr lang="en-US" dirty="0"/>
              <a:t>: This determines the size and number of buffers that the application might use to render its output.</a:t>
            </a:r>
          </a:p>
          <a:p>
            <a:r>
              <a:rPr lang="en-US" b="1" dirty="0"/>
              <a:t>Pixel </a:t>
            </a:r>
            <a:r>
              <a:rPr lang="en-US" b="1" dirty="0" err="1"/>
              <a:t>Shader</a:t>
            </a:r>
            <a:r>
              <a:rPr lang="en-US" dirty="0"/>
              <a:t>: It is a graphics utility which calculates effects on per pixel basis.</a:t>
            </a:r>
          </a:p>
          <a:p>
            <a:r>
              <a:rPr lang="en-US" b="1" dirty="0"/>
              <a:t>Vertex </a:t>
            </a:r>
            <a:r>
              <a:rPr lang="en-US" b="1" dirty="0" err="1"/>
              <a:t>Shader</a:t>
            </a:r>
            <a:r>
              <a:rPr lang="en-US" dirty="0"/>
              <a:t>: It is a graphics processing utility that performs mathematical calculations on Vertex of the output. They are used to add special effects to objects in 3D environment.</a:t>
            </a:r>
          </a:p>
          <a:p>
            <a:r>
              <a:rPr lang="en-US" b="1" dirty="0" err="1"/>
              <a:t>MultiTexture</a:t>
            </a:r>
            <a:r>
              <a:rPr lang="en-US" b="1" dirty="0"/>
              <a:t> Blending</a:t>
            </a:r>
            <a:r>
              <a:rPr lang="en-US" dirty="0"/>
              <a:t>: This is a special function that allows you to apply two or more textures on the same object in 3D.</a:t>
            </a:r>
          </a:p>
          <a:p>
            <a:endParaRPr lang="en-IN" dirty="0"/>
          </a:p>
        </p:txBody>
      </p:sp>
    </p:spTree>
    <p:extLst>
      <p:ext uri="{BB962C8B-B14F-4D97-AF65-F5344CB8AC3E}">
        <p14:creationId xmlns:p14="http://schemas.microsoft.com/office/powerpoint/2010/main" val="8659489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XAML Namespaces</a:t>
            </a:r>
          </a:p>
        </p:txBody>
      </p:sp>
      <p:sp>
        <p:nvSpPr>
          <p:cNvPr id="3" name="Content Placeholder 2"/>
          <p:cNvSpPr>
            <a:spLocks noGrp="1"/>
          </p:cNvSpPr>
          <p:nvPr>
            <p:ph idx="1"/>
          </p:nvPr>
        </p:nvSpPr>
        <p:spPr/>
        <p:txBody>
          <a:bodyPr/>
          <a:lstStyle/>
          <a:p>
            <a:r>
              <a:rPr lang="en-US" dirty="0"/>
              <a:t>The XAML parser </a:t>
            </a:r>
            <a:r>
              <a:rPr lang="en-US" dirty="0" smtClean="0"/>
              <a:t>needs </a:t>
            </a:r>
            <a:r>
              <a:rPr lang="en-US" dirty="0"/>
              <a:t>to know the .</a:t>
            </a:r>
            <a:r>
              <a:rPr lang="en-US" dirty="0" smtClean="0"/>
              <a:t>NET namespace </a:t>
            </a:r>
            <a:r>
              <a:rPr lang="en-US" dirty="0"/>
              <a:t>where this class is located. For example, the Window class could exist in several </a:t>
            </a:r>
            <a:r>
              <a:rPr lang="en-US" dirty="0" smtClean="0"/>
              <a:t>places—it might </a:t>
            </a:r>
            <a:r>
              <a:rPr lang="en-US" dirty="0"/>
              <a:t>refer to the </a:t>
            </a:r>
            <a:r>
              <a:rPr lang="en-US" dirty="0" err="1"/>
              <a:t>System.Windows.Window</a:t>
            </a:r>
            <a:r>
              <a:rPr lang="en-US" dirty="0"/>
              <a:t> class, or it could refer to a Window class in a </a:t>
            </a:r>
            <a:r>
              <a:rPr lang="en-US" dirty="0" smtClean="0"/>
              <a:t>third-party component </a:t>
            </a:r>
            <a:r>
              <a:rPr lang="en-US" dirty="0"/>
              <a:t>or one you’ve defined in your application</a:t>
            </a:r>
            <a:r>
              <a:rPr lang="en-US" dirty="0" smtClean="0"/>
              <a:t>.</a:t>
            </a:r>
          </a:p>
          <a:p>
            <a:endParaRPr lang="en-US" dirty="0"/>
          </a:p>
          <a:p>
            <a:r>
              <a:rPr lang="en-IN" dirty="0" err="1"/>
              <a:t>xmlns</a:t>
            </a:r>
            <a:r>
              <a:rPr lang="en-IN" dirty="0"/>
              <a:t>="http://schemas.microsoft.com/</a:t>
            </a:r>
            <a:r>
              <a:rPr lang="en-IN" dirty="0" err="1"/>
              <a:t>winfx</a:t>
            </a:r>
            <a:r>
              <a:rPr lang="en-IN" dirty="0"/>
              <a:t>/2006/</a:t>
            </a:r>
            <a:r>
              <a:rPr lang="en-IN" dirty="0" err="1"/>
              <a:t>xaml</a:t>
            </a:r>
            <a:r>
              <a:rPr lang="en-IN" dirty="0"/>
              <a:t>/presentation"</a:t>
            </a:r>
          </a:p>
          <a:p>
            <a:r>
              <a:rPr lang="en-IN" dirty="0" err="1" smtClean="0"/>
              <a:t>xmlns:x</a:t>
            </a:r>
            <a:r>
              <a:rPr lang="en-IN" dirty="0"/>
              <a:t>="http://schemas.microsoft.com/</a:t>
            </a:r>
            <a:r>
              <a:rPr lang="en-IN" dirty="0" err="1"/>
              <a:t>winfx</a:t>
            </a:r>
            <a:r>
              <a:rPr lang="en-IN" dirty="0"/>
              <a:t>/2006/</a:t>
            </a:r>
            <a:r>
              <a:rPr lang="en-IN" dirty="0" err="1"/>
              <a:t>xaml</a:t>
            </a:r>
            <a:r>
              <a:rPr lang="en-IN" dirty="0"/>
              <a:t>"</a:t>
            </a:r>
          </a:p>
        </p:txBody>
      </p:sp>
    </p:spTree>
    <p:extLst>
      <p:ext uri="{BB962C8B-B14F-4D97-AF65-F5344CB8AC3E}">
        <p14:creationId xmlns:p14="http://schemas.microsoft.com/office/powerpoint/2010/main" val="18641239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XAML Namespaces</a:t>
            </a:r>
          </a:p>
        </p:txBody>
      </p:sp>
      <p:sp>
        <p:nvSpPr>
          <p:cNvPr id="3" name="Content Placeholder 2"/>
          <p:cNvSpPr>
            <a:spLocks noGrp="1"/>
          </p:cNvSpPr>
          <p:nvPr>
            <p:ph idx="1"/>
          </p:nvPr>
        </p:nvSpPr>
        <p:spPr/>
        <p:txBody>
          <a:bodyPr/>
          <a:lstStyle/>
          <a:p>
            <a:r>
              <a:rPr lang="en-US" dirty="0"/>
              <a:t>http://schemas.microsoft.com/winfx/2006/xaml/presentation is the core WPF</a:t>
            </a:r>
          </a:p>
          <a:p>
            <a:r>
              <a:rPr lang="en-US" dirty="0"/>
              <a:t>namespace. </a:t>
            </a:r>
            <a:endParaRPr lang="en-US" dirty="0" smtClean="0"/>
          </a:p>
          <a:p>
            <a:r>
              <a:rPr lang="en-US" dirty="0" smtClean="0"/>
              <a:t>It </a:t>
            </a:r>
            <a:r>
              <a:rPr lang="en-US" dirty="0"/>
              <a:t>encompasses all the WPF classes, including the controls you use to</a:t>
            </a:r>
          </a:p>
          <a:p>
            <a:r>
              <a:rPr lang="en-US" dirty="0"/>
              <a:t>build user interfaces. </a:t>
            </a:r>
            <a:endParaRPr lang="en-US" dirty="0" smtClean="0"/>
          </a:p>
          <a:p>
            <a:r>
              <a:rPr lang="en-US" dirty="0" smtClean="0"/>
              <a:t>In </a:t>
            </a:r>
            <a:r>
              <a:rPr lang="en-US" dirty="0"/>
              <a:t>this example, this namespace is declared without </a:t>
            </a:r>
            <a:r>
              <a:rPr lang="en-US" dirty="0" smtClean="0"/>
              <a:t>a namespace </a:t>
            </a:r>
            <a:r>
              <a:rPr lang="en-US" dirty="0"/>
              <a:t>prefix, so it becomes the default namespace for the entire document.</a:t>
            </a:r>
          </a:p>
          <a:p>
            <a:r>
              <a:rPr lang="en-US" dirty="0"/>
              <a:t>In other words, every element is automatically placed in this namespace unless</a:t>
            </a:r>
          </a:p>
          <a:p>
            <a:r>
              <a:rPr lang="en-IN" dirty="0"/>
              <a:t>you specify otherwise.</a:t>
            </a:r>
          </a:p>
        </p:txBody>
      </p:sp>
    </p:spTree>
    <p:extLst>
      <p:ext uri="{BB962C8B-B14F-4D97-AF65-F5344CB8AC3E}">
        <p14:creationId xmlns:p14="http://schemas.microsoft.com/office/powerpoint/2010/main" val="120869782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XAML Namespaces</a:t>
            </a:r>
          </a:p>
        </p:txBody>
      </p:sp>
      <p:sp>
        <p:nvSpPr>
          <p:cNvPr id="3" name="Content Placeholder 2"/>
          <p:cNvSpPr>
            <a:spLocks noGrp="1"/>
          </p:cNvSpPr>
          <p:nvPr>
            <p:ph idx="1"/>
          </p:nvPr>
        </p:nvSpPr>
        <p:spPr/>
        <p:txBody>
          <a:bodyPr/>
          <a:lstStyle/>
          <a:p>
            <a:r>
              <a:rPr lang="en-US" dirty="0"/>
              <a:t>http://schemas.microsoft.com/winfx/2006/xaml is the XAML namespace. </a:t>
            </a:r>
            <a:endParaRPr lang="en-US" dirty="0" smtClean="0"/>
          </a:p>
          <a:p>
            <a:r>
              <a:rPr lang="en-US" dirty="0" smtClean="0"/>
              <a:t>It includes </a:t>
            </a:r>
            <a:r>
              <a:rPr lang="en-US" dirty="0"/>
              <a:t>various XAML utility features that allow you to influence how your</a:t>
            </a:r>
          </a:p>
          <a:p>
            <a:r>
              <a:rPr lang="en-US" dirty="0"/>
              <a:t>document is interpreted. </a:t>
            </a:r>
            <a:endParaRPr lang="en-US" dirty="0" smtClean="0"/>
          </a:p>
          <a:p>
            <a:r>
              <a:rPr lang="en-US" dirty="0" smtClean="0"/>
              <a:t>This </a:t>
            </a:r>
            <a:r>
              <a:rPr lang="en-US" dirty="0"/>
              <a:t>namespace is mapped to the prefix </a:t>
            </a:r>
            <a:r>
              <a:rPr lang="en-US" i="1" dirty="0"/>
              <a:t>x</a:t>
            </a:r>
            <a:r>
              <a:rPr lang="en-US" dirty="0"/>
              <a:t>. That </a:t>
            </a:r>
            <a:r>
              <a:rPr lang="en-US" dirty="0" smtClean="0"/>
              <a:t>means you </a:t>
            </a:r>
            <a:r>
              <a:rPr lang="en-US" dirty="0"/>
              <a:t>can apply it by placing the namespace prefix before the element name (as </a:t>
            </a:r>
            <a:r>
              <a:rPr lang="en-US" dirty="0" smtClean="0"/>
              <a:t>in </a:t>
            </a:r>
            <a:r>
              <a:rPr lang="en-IN" dirty="0" smtClean="0"/>
              <a:t>&lt;</a:t>
            </a:r>
            <a:r>
              <a:rPr lang="en-IN" dirty="0" err="1"/>
              <a:t>x:ElementName</a:t>
            </a:r>
            <a:r>
              <a:rPr lang="en-IN" dirty="0"/>
              <a:t>&gt;).</a:t>
            </a:r>
          </a:p>
        </p:txBody>
      </p:sp>
    </p:spTree>
    <p:extLst>
      <p:ext uri="{BB962C8B-B14F-4D97-AF65-F5344CB8AC3E}">
        <p14:creationId xmlns:p14="http://schemas.microsoft.com/office/powerpoint/2010/main" val="98736013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Code-Behind Class</a:t>
            </a:r>
          </a:p>
        </p:txBody>
      </p:sp>
      <p:sp>
        <p:nvSpPr>
          <p:cNvPr id="3" name="Content Placeholder 2"/>
          <p:cNvSpPr>
            <a:spLocks noGrp="1"/>
          </p:cNvSpPr>
          <p:nvPr>
            <p:ph idx="1"/>
          </p:nvPr>
        </p:nvSpPr>
        <p:spPr/>
        <p:txBody>
          <a:bodyPr/>
          <a:lstStyle/>
          <a:p>
            <a:r>
              <a:rPr lang="en-US" dirty="0"/>
              <a:t>XAML allows you to construct a user interface, but in order to make a functioning application you need </a:t>
            </a:r>
            <a:r>
              <a:rPr lang="en-US" dirty="0" smtClean="0"/>
              <a:t>a way </a:t>
            </a:r>
            <a:r>
              <a:rPr lang="en-US" dirty="0"/>
              <a:t>to connect the event handlers that contain your application code. </a:t>
            </a:r>
            <a:endParaRPr lang="en-US" dirty="0" smtClean="0"/>
          </a:p>
          <a:p>
            <a:r>
              <a:rPr lang="en-US" dirty="0" smtClean="0"/>
              <a:t>XAML </a:t>
            </a:r>
            <a:r>
              <a:rPr lang="en-US" dirty="0"/>
              <a:t>makes this easy using </a:t>
            </a:r>
            <a:r>
              <a:rPr lang="en-US" dirty="0" smtClean="0"/>
              <a:t>the Class </a:t>
            </a:r>
            <a:r>
              <a:rPr lang="en-US" dirty="0"/>
              <a:t>attribute that’s shown here:</a:t>
            </a:r>
          </a:p>
          <a:p>
            <a:r>
              <a:rPr lang="en-IN" dirty="0" smtClean="0"/>
              <a:t> </a:t>
            </a:r>
            <a:r>
              <a:rPr lang="en-IN" dirty="0"/>
              <a:t>&lt;Window x:Class="WindowsApplication1.Window1"</a:t>
            </a:r>
          </a:p>
          <a:p>
            <a:r>
              <a:rPr lang="en-US" dirty="0"/>
              <a:t>The x namespace prefix places the Class attribute in the XAML namespace, which means this is </a:t>
            </a:r>
            <a:r>
              <a:rPr lang="en-US" dirty="0" smtClean="0"/>
              <a:t>a more </a:t>
            </a:r>
            <a:r>
              <a:rPr lang="en-US" dirty="0"/>
              <a:t>general part of the XAML language.</a:t>
            </a:r>
            <a:endParaRPr lang="en-IN" dirty="0"/>
          </a:p>
        </p:txBody>
      </p:sp>
    </p:spTree>
    <p:extLst>
      <p:ext uri="{BB962C8B-B14F-4D97-AF65-F5344CB8AC3E}">
        <p14:creationId xmlns:p14="http://schemas.microsoft.com/office/powerpoint/2010/main" val="331109771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0"/>
            <a:ext cx="9720072" cy="694944"/>
          </a:xfrm>
        </p:spPr>
        <p:txBody>
          <a:bodyPr>
            <a:normAutofit fontScale="90000"/>
          </a:bodyPr>
          <a:lstStyle/>
          <a:p>
            <a:r>
              <a:rPr lang="en-IN" dirty="0"/>
              <a:t>The Code-Behind Class</a:t>
            </a:r>
          </a:p>
        </p:txBody>
      </p:sp>
      <p:sp>
        <p:nvSpPr>
          <p:cNvPr id="3" name="Content Placeholder 2"/>
          <p:cNvSpPr>
            <a:spLocks noGrp="1"/>
          </p:cNvSpPr>
          <p:nvPr>
            <p:ph idx="1"/>
          </p:nvPr>
        </p:nvSpPr>
        <p:spPr>
          <a:xfrm>
            <a:off x="329184" y="758952"/>
            <a:ext cx="11576304" cy="6035040"/>
          </a:xfrm>
        </p:spPr>
        <p:txBody>
          <a:bodyPr>
            <a:normAutofit fontScale="92500" lnSpcReduction="10000"/>
          </a:bodyPr>
          <a:lstStyle/>
          <a:p>
            <a:r>
              <a:rPr lang="en-US" dirty="0"/>
              <a:t>Visual Studio helps you out by automatically creating a partial class where you can place your </a:t>
            </a:r>
            <a:r>
              <a:rPr lang="en-US" dirty="0" smtClean="0"/>
              <a:t>event handling </a:t>
            </a:r>
            <a:r>
              <a:rPr lang="en-US" dirty="0"/>
              <a:t>code. For example, if you create an application named WindowsApplication1, which contains </a:t>
            </a:r>
            <a:r>
              <a:rPr lang="en-US" dirty="0" smtClean="0"/>
              <a:t>a window </a:t>
            </a:r>
            <a:r>
              <a:rPr lang="en-US" dirty="0"/>
              <a:t>named Window1 (as in the previous example), Visual </a:t>
            </a:r>
            <a:r>
              <a:rPr lang="en-US" dirty="0" smtClean="0"/>
              <a:t>Studio</a:t>
            </a:r>
            <a:r>
              <a:rPr lang="en-IN" dirty="0"/>
              <a:t>namespace WindowsApplication1</a:t>
            </a:r>
          </a:p>
          <a:p>
            <a:r>
              <a:rPr lang="en-IN" dirty="0"/>
              <a:t>{</a:t>
            </a:r>
          </a:p>
          <a:p>
            <a:r>
              <a:rPr lang="en-IN" dirty="0"/>
              <a:t>/// &lt;summary&gt;</a:t>
            </a:r>
          </a:p>
          <a:p>
            <a:r>
              <a:rPr lang="en-IN" dirty="0"/>
              <a:t>/// Interaction logic for Window1.xaml</a:t>
            </a:r>
          </a:p>
          <a:p>
            <a:r>
              <a:rPr lang="en-IN" dirty="0"/>
              <a:t>/// &lt;/summary&gt;</a:t>
            </a:r>
          </a:p>
          <a:p>
            <a:r>
              <a:rPr lang="en-US" dirty="0"/>
              <a:t>public partial class Window1 : Window</a:t>
            </a:r>
          </a:p>
          <a:p>
            <a:r>
              <a:rPr lang="en-IN" dirty="0"/>
              <a:t>{</a:t>
            </a:r>
          </a:p>
          <a:p>
            <a:r>
              <a:rPr lang="en-IN" dirty="0"/>
              <a:t>public Window1()</a:t>
            </a:r>
          </a:p>
          <a:p>
            <a:r>
              <a:rPr lang="en-IN" dirty="0"/>
              <a:t>{</a:t>
            </a:r>
          </a:p>
          <a:p>
            <a:r>
              <a:rPr lang="en-IN" dirty="0" err="1"/>
              <a:t>InitializeComponent</a:t>
            </a:r>
            <a:r>
              <a:rPr lang="en-IN" dirty="0"/>
              <a:t>();</a:t>
            </a:r>
          </a:p>
          <a:p>
            <a:r>
              <a:rPr lang="en-IN" dirty="0"/>
              <a:t>}</a:t>
            </a:r>
          </a:p>
          <a:p>
            <a:r>
              <a:rPr lang="en-IN" dirty="0"/>
              <a:t>}</a:t>
            </a:r>
          </a:p>
          <a:p>
            <a:r>
              <a:rPr lang="en-IN" dirty="0"/>
              <a:t>}</a:t>
            </a:r>
            <a:r>
              <a:rPr lang="en-US" dirty="0" smtClean="0"/>
              <a:t> </a:t>
            </a:r>
            <a:r>
              <a:rPr lang="en-US" dirty="0"/>
              <a:t>will start you out with this </a:t>
            </a:r>
            <a:r>
              <a:rPr lang="en-US" dirty="0" smtClean="0"/>
              <a:t>basic </a:t>
            </a:r>
            <a:r>
              <a:rPr lang="en-IN" dirty="0" smtClean="0"/>
              <a:t>skeleton </a:t>
            </a:r>
            <a:r>
              <a:rPr lang="en-IN" dirty="0"/>
              <a:t>of a class:</a:t>
            </a:r>
          </a:p>
        </p:txBody>
      </p:sp>
    </p:spTree>
    <p:extLst>
      <p:ext uri="{BB962C8B-B14F-4D97-AF65-F5344CB8AC3E}">
        <p14:creationId xmlns:p14="http://schemas.microsoft.com/office/powerpoint/2010/main" val="87387603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a:t>
            </a:r>
            <a:r>
              <a:rPr lang="en-IN" dirty="0" err="1"/>
              <a:t>InitializeComponent</a:t>
            </a:r>
            <a:r>
              <a:rPr lang="en-IN" dirty="0"/>
              <a:t>() Method</a:t>
            </a:r>
          </a:p>
        </p:txBody>
      </p:sp>
      <p:sp>
        <p:nvSpPr>
          <p:cNvPr id="3" name="Content Placeholder 2"/>
          <p:cNvSpPr>
            <a:spLocks noGrp="1"/>
          </p:cNvSpPr>
          <p:nvPr>
            <p:ph idx="1"/>
          </p:nvPr>
        </p:nvSpPr>
        <p:spPr>
          <a:xfrm>
            <a:off x="1024128" y="1847088"/>
            <a:ext cx="9720073" cy="4462272"/>
          </a:xfrm>
        </p:spPr>
        <p:txBody>
          <a:bodyPr>
            <a:normAutofit/>
          </a:bodyPr>
          <a:lstStyle/>
          <a:p>
            <a:r>
              <a:rPr lang="en-US" dirty="0"/>
              <a:t>Currently, the Window1 class code doesn’t include any real functionality. </a:t>
            </a:r>
            <a:endParaRPr lang="en-US" dirty="0" smtClean="0"/>
          </a:p>
          <a:p>
            <a:r>
              <a:rPr lang="en-US" dirty="0" smtClean="0"/>
              <a:t>However</a:t>
            </a:r>
            <a:r>
              <a:rPr lang="en-US" dirty="0"/>
              <a:t>, it does include </a:t>
            </a:r>
            <a:r>
              <a:rPr lang="en-US" dirty="0" smtClean="0"/>
              <a:t>one important </a:t>
            </a:r>
            <a:r>
              <a:rPr lang="en-US" dirty="0"/>
              <a:t>detail—the default constructor, which calls </a:t>
            </a:r>
            <a:r>
              <a:rPr lang="en-US" dirty="0" err="1"/>
              <a:t>InitializeComponent</a:t>
            </a:r>
            <a:r>
              <a:rPr lang="en-US" dirty="0"/>
              <a:t>() when you create </a:t>
            </a:r>
            <a:r>
              <a:rPr lang="en-US" dirty="0" smtClean="0"/>
              <a:t>an </a:t>
            </a:r>
            <a:r>
              <a:rPr lang="en-IN" dirty="0" smtClean="0"/>
              <a:t>instance </a:t>
            </a:r>
            <a:r>
              <a:rPr lang="en-IN" dirty="0"/>
              <a:t>of the class</a:t>
            </a:r>
            <a:r>
              <a:rPr lang="en-IN" dirty="0" smtClean="0"/>
              <a:t>.</a:t>
            </a:r>
          </a:p>
          <a:p>
            <a:r>
              <a:rPr lang="en-US" dirty="0"/>
              <a:t>The </a:t>
            </a:r>
            <a:r>
              <a:rPr lang="en-US" dirty="0" err="1"/>
              <a:t>InitializeComponent</a:t>
            </a:r>
            <a:r>
              <a:rPr lang="en-US" dirty="0"/>
              <a:t>() method isn’t visible in your source code because it’s </a:t>
            </a:r>
            <a:r>
              <a:rPr lang="en-US" dirty="0" smtClean="0"/>
              <a:t>automatically generated </a:t>
            </a:r>
            <a:r>
              <a:rPr lang="en-US" dirty="0"/>
              <a:t>when you compile your application. </a:t>
            </a:r>
            <a:endParaRPr lang="en-US" dirty="0" smtClean="0"/>
          </a:p>
          <a:p>
            <a:r>
              <a:rPr lang="en-US" dirty="0" smtClean="0"/>
              <a:t>Essentially</a:t>
            </a:r>
            <a:r>
              <a:rPr lang="en-US" dirty="0"/>
              <a:t>, all </a:t>
            </a:r>
            <a:r>
              <a:rPr lang="en-US" dirty="0" err="1"/>
              <a:t>InitializeComponent</a:t>
            </a:r>
            <a:r>
              <a:rPr lang="en-US" dirty="0"/>
              <a:t>() does is call </a:t>
            </a:r>
            <a:r>
              <a:rPr lang="en-US" dirty="0" smtClean="0"/>
              <a:t>the </a:t>
            </a:r>
            <a:r>
              <a:rPr lang="en-US" dirty="0" err="1" smtClean="0"/>
              <a:t>LoadComponent</a:t>
            </a:r>
            <a:r>
              <a:rPr lang="en-US" dirty="0"/>
              <a:t>() method of the </a:t>
            </a:r>
            <a:r>
              <a:rPr lang="en-US" dirty="0" err="1"/>
              <a:t>System.Windows.Application</a:t>
            </a:r>
            <a:r>
              <a:rPr lang="en-US" dirty="0"/>
              <a:t> class. </a:t>
            </a:r>
            <a:endParaRPr lang="en-US" dirty="0" smtClean="0"/>
          </a:p>
          <a:p>
            <a:r>
              <a:rPr lang="en-US" dirty="0" smtClean="0"/>
              <a:t>The </a:t>
            </a:r>
            <a:r>
              <a:rPr lang="en-US" dirty="0" err="1"/>
              <a:t>LoadComponent</a:t>
            </a:r>
            <a:r>
              <a:rPr lang="en-US" dirty="0"/>
              <a:t>() </a:t>
            </a:r>
            <a:r>
              <a:rPr lang="en-US" dirty="0" smtClean="0"/>
              <a:t>method extracts </a:t>
            </a:r>
            <a:r>
              <a:rPr lang="en-US" dirty="0"/>
              <a:t>the BAML (the compiled XAML) from your assembly and uses it to build your user interface. </a:t>
            </a:r>
            <a:endParaRPr lang="en-US" dirty="0" smtClean="0"/>
          </a:p>
          <a:p>
            <a:r>
              <a:rPr lang="en-US" dirty="0" smtClean="0"/>
              <a:t>As it </a:t>
            </a:r>
            <a:r>
              <a:rPr lang="en-US" dirty="0"/>
              <a:t>parses the BAML, it creates each control object, sets its properties, and attaches any event handlers.</a:t>
            </a:r>
            <a:endParaRPr lang="en-IN" dirty="0"/>
          </a:p>
        </p:txBody>
      </p:sp>
    </p:spTree>
    <p:extLst>
      <p:ext uri="{BB962C8B-B14F-4D97-AF65-F5344CB8AC3E}">
        <p14:creationId xmlns:p14="http://schemas.microsoft.com/office/powerpoint/2010/main" val="268164069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Naming Elements</a:t>
            </a:r>
          </a:p>
        </p:txBody>
      </p:sp>
      <p:sp>
        <p:nvSpPr>
          <p:cNvPr id="3" name="Content Placeholder 2"/>
          <p:cNvSpPr>
            <a:spLocks noGrp="1"/>
          </p:cNvSpPr>
          <p:nvPr>
            <p:ph idx="1"/>
          </p:nvPr>
        </p:nvSpPr>
        <p:spPr/>
        <p:txBody>
          <a:bodyPr/>
          <a:lstStyle/>
          <a:p>
            <a:r>
              <a:rPr lang="en-US" dirty="0"/>
              <a:t>For example, you might want to read or change properties or attach and detach </a:t>
            </a:r>
            <a:r>
              <a:rPr lang="en-US" dirty="0" smtClean="0"/>
              <a:t>event handlers </a:t>
            </a:r>
            <a:r>
              <a:rPr lang="en-US" dirty="0"/>
              <a:t>on the fly. </a:t>
            </a:r>
            <a:endParaRPr lang="en-US" dirty="0" smtClean="0"/>
          </a:p>
          <a:p>
            <a:r>
              <a:rPr lang="en-US" dirty="0" smtClean="0"/>
              <a:t>To </a:t>
            </a:r>
            <a:r>
              <a:rPr lang="en-US" dirty="0"/>
              <a:t>make this possible, the control must include a XAML Name attribute</a:t>
            </a:r>
            <a:r>
              <a:rPr lang="en-US" dirty="0" smtClean="0"/>
              <a:t>.</a:t>
            </a:r>
          </a:p>
          <a:p>
            <a:endParaRPr lang="en-US" dirty="0"/>
          </a:p>
          <a:p>
            <a:r>
              <a:rPr lang="en-IN" dirty="0"/>
              <a:t>&lt;Grid x:Name="grid1"&gt;</a:t>
            </a:r>
          </a:p>
          <a:p>
            <a:r>
              <a:rPr lang="en-IN" dirty="0" smtClean="0"/>
              <a:t>&lt;/</a:t>
            </a:r>
            <a:r>
              <a:rPr lang="en-IN" dirty="0"/>
              <a:t>Grid&gt;</a:t>
            </a:r>
          </a:p>
        </p:txBody>
      </p:sp>
    </p:spTree>
    <p:extLst>
      <p:ext uri="{BB962C8B-B14F-4D97-AF65-F5344CB8AC3E}">
        <p14:creationId xmlns:p14="http://schemas.microsoft.com/office/powerpoint/2010/main" val="275469804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Naming Elements</a:t>
            </a:r>
          </a:p>
        </p:txBody>
      </p:sp>
      <p:sp>
        <p:nvSpPr>
          <p:cNvPr id="3" name="Content Placeholder 2"/>
          <p:cNvSpPr>
            <a:spLocks noGrp="1"/>
          </p:cNvSpPr>
          <p:nvPr>
            <p:ph idx="1"/>
          </p:nvPr>
        </p:nvSpPr>
        <p:spPr/>
        <p:txBody>
          <a:bodyPr/>
          <a:lstStyle/>
          <a:p>
            <a:r>
              <a:rPr lang="en-IN" dirty="0"/>
              <a:t>private </a:t>
            </a:r>
            <a:r>
              <a:rPr lang="en-IN" dirty="0" err="1"/>
              <a:t>System.Windows.Controls.Grid</a:t>
            </a:r>
            <a:r>
              <a:rPr lang="en-IN" dirty="0"/>
              <a:t> grid1</a:t>
            </a:r>
            <a:r>
              <a:rPr lang="en-IN" dirty="0" smtClean="0"/>
              <a:t>;</a:t>
            </a:r>
          </a:p>
          <a:p>
            <a:r>
              <a:rPr lang="en-US" dirty="0" err="1"/>
              <a:t>MessageBox.Show</a:t>
            </a:r>
            <a:r>
              <a:rPr lang="en-US" dirty="0"/>
              <a:t>(</a:t>
            </a:r>
            <a:r>
              <a:rPr lang="en-US" dirty="0" err="1"/>
              <a:t>String.Format</a:t>
            </a:r>
            <a:r>
              <a:rPr lang="en-US" dirty="0"/>
              <a:t>("The grid is {0}x{1} units in size.",</a:t>
            </a:r>
          </a:p>
          <a:p>
            <a:r>
              <a:rPr lang="en-IN" dirty="0"/>
              <a:t>grid1.ActualWidth, grid1.ActualHeight));</a:t>
            </a:r>
          </a:p>
        </p:txBody>
      </p:sp>
    </p:spTree>
    <p:extLst>
      <p:ext uri="{BB962C8B-B14F-4D97-AF65-F5344CB8AC3E}">
        <p14:creationId xmlns:p14="http://schemas.microsoft.com/office/powerpoint/2010/main" val="408933384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 and Events in XAML</a:t>
            </a:r>
            <a:endParaRPr lang="en-IN" dirty="0"/>
          </a:p>
        </p:txBody>
      </p:sp>
      <p:sp>
        <p:nvSpPr>
          <p:cNvPr id="3" name="Content Placeholder 2"/>
          <p:cNvSpPr>
            <a:spLocks noGrp="1"/>
          </p:cNvSpPr>
          <p:nvPr>
            <p:ph idx="1"/>
          </p:nvPr>
        </p:nvSpPr>
        <p:spPr/>
        <p:txBody>
          <a:bodyPr/>
          <a:lstStyle/>
          <a:p>
            <a:r>
              <a:rPr lang="en-IN" dirty="0"/>
              <a:t>&lt;</a:t>
            </a:r>
            <a:r>
              <a:rPr lang="en-IN" dirty="0" err="1"/>
              <a:t>TextBox</a:t>
            </a:r>
            <a:r>
              <a:rPr lang="en-IN" dirty="0"/>
              <a:t> Name="</a:t>
            </a:r>
            <a:r>
              <a:rPr lang="en-IN" dirty="0" err="1"/>
              <a:t>txtQuestion</a:t>
            </a:r>
            <a:r>
              <a:rPr lang="en-IN" dirty="0"/>
              <a:t>"</a:t>
            </a:r>
          </a:p>
          <a:p>
            <a:r>
              <a:rPr lang="en-IN" dirty="0" err="1">
                <a:solidFill>
                  <a:srgbClr val="FF0000"/>
                </a:solidFill>
              </a:rPr>
              <a:t>VerticalAlignment</a:t>
            </a:r>
            <a:r>
              <a:rPr lang="en-IN" dirty="0"/>
              <a:t>="Stretch" </a:t>
            </a:r>
            <a:r>
              <a:rPr lang="en-IN" dirty="0" err="1"/>
              <a:t>H</a:t>
            </a:r>
            <a:r>
              <a:rPr lang="en-IN" dirty="0" err="1">
                <a:solidFill>
                  <a:srgbClr val="FF0000"/>
                </a:solidFill>
              </a:rPr>
              <a:t>orizontalAlignment</a:t>
            </a:r>
            <a:r>
              <a:rPr lang="en-IN" dirty="0"/>
              <a:t>="Stretch"</a:t>
            </a:r>
          </a:p>
          <a:p>
            <a:r>
              <a:rPr lang="en-US" dirty="0" err="1">
                <a:solidFill>
                  <a:srgbClr val="FF0000"/>
                </a:solidFill>
              </a:rPr>
              <a:t>FontFamily</a:t>
            </a:r>
            <a:r>
              <a:rPr lang="en-US" dirty="0"/>
              <a:t>="Verdana" </a:t>
            </a:r>
            <a:r>
              <a:rPr lang="en-US" dirty="0" err="1">
                <a:solidFill>
                  <a:srgbClr val="FF0000"/>
                </a:solidFill>
              </a:rPr>
              <a:t>FontSize</a:t>
            </a:r>
            <a:r>
              <a:rPr lang="en-US" dirty="0"/>
              <a:t>="24" </a:t>
            </a:r>
            <a:r>
              <a:rPr lang="en-US" dirty="0">
                <a:solidFill>
                  <a:srgbClr val="FF0000"/>
                </a:solidFill>
              </a:rPr>
              <a:t>Foreground</a:t>
            </a:r>
            <a:r>
              <a:rPr lang="en-US" dirty="0"/>
              <a:t>="Green" ... </a:t>
            </a:r>
            <a:r>
              <a:rPr lang="en-US" dirty="0" smtClean="0"/>
              <a:t>&gt;</a:t>
            </a:r>
          </a:p>
          <a:p>
            <a:r>
              <a:rPr lang="en-US" dirty="0"/>
              <a:t>XAML, like all XML-based languages, is </a:t>
            </a:r>
            <a:r>
              <a:rPr lang="en-US" i="1" dirty="0"/>
              <a:t>case-sensitive</a:t>
            </a:r>
            <a:r>
              <a:rPr lang="en-US" dirty="0"/>
              <a:t>. That means you can’t substitute &lt;button&gt; </a:t>
            </a:r>
            <a:r>
              <a:rPr lang="en-US" dirty="0" smtClean="0"/>
              <a:t>for &lt;</a:t>
            </a:r>
            <a:r>
              <a:rPr lang="en-US" dirty="0"/>
              <a:t>Button&gt;. </a:t>
            </a:r>
            <a:endParaRPr lang="en-US" dirty="0" smtClean="0"/>
          </a:p>
          <a:p>
            <a:r>
              <a:rPr lang="en-US" dirty="0" smtClean="0"/>
              <a:t>However</a:t>
            </a:r>
            <a:r>
              <a:rPr lang="en-US" dirty="0"/>
              <a:t>, type converters usually aren’t case-sensitive, which means both Foreground="White" </a:t>
            </a:r>
            <a:r>
              <a:rPr lang="en-US" dirty="0" smtClean="0"/>
              <a:t>and Foreground</a:t>
            </a:r>
            <a:r>
              <a:rPr lang="en-US" dirty="0"/>
              <a:t>="white" have the same result.</a:t>
            </a:r>
            <a:endParaRPr lang="en-IN" dirty="0"/>
          </a:p>
        </p:txBody>
      </p:sp>
    </p:spTree>
    <p:extLst>
      <p:ext uri="{BB962C8B-B14F-4D97-AF65-F5344CB8AC3E}">
        <p14:creationId xmlns:p14="http://schemas.microsoft.com/office/powerpoint/2010/main" val="237386946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Complex properties</a:t>
            </a:r>
            <a:endParaRPr lang="en-IN" dirty="0"/>
          </a:p>
        </p:txBody>
      </p:sp>
      <p:sp>
        <p:nvSpPr>
          <p:cNvPr id="3" name="Content Placeholder 2"/>
          <p:cNvSpPr>
            <a:spLocks noGrp="1"/>
          </p:cNvSpPr>
          <p:nvPr>
            <p:ph idx="1"/>
          </p:nvPr>
        </p:nvSpPr>
        <p:spPr>
          <a:xfrm>
            <a:off x="1024128" y="1847088"/>
            <a:ext cx="9720073" cy="4809744"/>
          </a:xfrm>
        </p:spPr>
        <p:txBody>
          <a:bodyPr>
            <a:normAutofit fontScale="85000" lnSpcReduction="20000"/>
          </a:bodyPr>
          <a:lstStyle/>
          <a:p>
            <a:r>
              <a:rPr lang="en-IN" dirty="0"/>
              <a:t>&lt;Grid Name="grid1"&gt;</a:t>
            </a:r>
          </a:p>
          <a:p>
            <a:r>
              <a:rPr lang="en-IN" dirty="0"/>
              <a:t>&lt;</a:t>
            </a:r>
            <a:r>
              <a:rPr lang="en-IN" dirty="0" err="1"/>
              <a:t>Grid.Background</a:t>
            </a:r>
            <a:r>
              <a:rPr lang="en-IN" dirty="0"/>
              <a:t>&gt;</a:t>
            </a:r>
          </a:p>
          <a:p>
            <a:r>
              <a:rPr lang="en-IN" dirty="0"/>
              <a:t>&lt;</a:t>
            </a:r>
            <a:r>
              <a:rPr lang="en-IN" dirty="0" err="1"/>
              <a:t>LinearGradientBrush</a:t>
            </a:r>
            <a:r>
              <a:rPr lang="en-IN" dirty="0"/>
              <a:t>&gt;</a:t>
            </a:r>
          </a:p>
          <a:p>
            <a:r>
              <a:rPr lang="en-IN" dirty="0"/>
              <a:t>&lt;</a:t>
            </a:r>
            <a:r>
              <a:rPr lang="en-IN" dirty="0" err="1"/>
              <a:t>LinearGradientBrush.GradientStops</a:t>
            </a:r>
            <a:r>
              <a:rPr lang="en-IN" dirty="0"/>
              <a:t>&gt;</a:t>
            </a:r>
          </a:p>
          <a:p>
            <a:r>
              <a:rPr lang="en-US" dirty="0"/>
              <a:t>&lt;</a:t>
            </a:r>
            <a:r>
              <a:rPr lang="en-US" dirty="0" err="1"/>
              <a:t>GradientStop</a:t>
            </a:r>
            <a:r>
              <a:rPr lang="en-US" dirty="0"/>
              <a:t> Offset="0.00" Color="Red" /&gt;</a:t>
            </a:r>
          </a:p>
          <a:p>
            <a:r>
              <a:rPr lang="en-US" dirty="0"/>
              <a:t>&lt;</a:t>
            </a:r>
            <a:r>
              <a:rPr lang="en-US" dirty="0" err="1"/>
              <a:t>GradientStop</a:t>
            </a:r>
            <a:r>
              <a:rPr lang="en-US" dirty="0"/>
              <a:t> Offset="0.50" Color="Indigo" /&gt;</a:t>
            </a:r>
          </a:p>
          <a:p>
            <a:r>
              <a:rPr lang="en-US" dirty="0"/>
              <a:t>&lt;</a:t>
            </a:r>
            <a:r>
              <a:rPr lang="en-US" dirty="0" err="1"/>
              <a:t>GradientStop</a:t>
            </a:r>
            <a:r>
              <a:rPr lang="en-US" dirty="0"/>
              <a:t> Offset="1.00" Color="Violet" /&gt;</a:t>
            </a:r>
          </a:p>
          <a:p>
            <a:r>
              <a:rPr lang="en-IN" dirty="0"/>
              <a:t>&lt;/</a:t>
            </a:r>
            <a:r>
              <a:rPr lang="en-IN" dirty="0" err="1"/>
              <a:t>LinearGradientBrush.GradientStops</a:t>
            </a:r>
            <a:r>
              <a:rPr lang="en-IN" dirty="0"/>
              <a:t>&gt;</a:t>
            </a:r>
          </a:p>
          <a:p>
            <a:r>
              <a:rPr lang="en-IN" dirty="0"/>
              <a:t>&lt;/</a:t>
            </a:r>
            <a:r>
              <a:rPr lang="en-IN" dirty="0" err="1"/>
              <a:t>LinearGradientBrush</a:t>
            </a:r>
            <a:r>
              <a:rPr lang="en-IN" dirty="0"/>
              <a:t>&gt;</a:t>
            </a:r>
          </a:p>
          <a:p>
            <a:r>
              <a:rPr lang="en-IN" dirty="0"/>
              <a:t>&lt;/</a:t>
            </a:r>
            <a:r>
              <a:rPr lang="en-IN" dirty="0" err="1"/>
              <a:t>Grid.Background</a:t>
            </a:r>
            <a:r>
              <a:rPr lang="en-IN" dirty="0"/>
              <a:t>&gt;</a:t>
            </a:r>
          </a:p>
          <a:p>
            <a:r>
              <a:rPr lang="en-IN" dirty="0"/>
              <a:t>...</a:t>
            </a:r>
          </a:p>
          <a:p>
            <a:r>
              <a:rPr lang="en-IN" dirty="0"/>
              <a:t>&lt;/Grid&gt;</a:t>
            </a:r>
          </a:p>
          <a:p>
            <a:endParaRPr lang="en-IN" dirty="0"/>
          </a:p>
        </p:txBody>
      </p:sp>
    </p:spTree>
    <p:extLst>
      <p:ext uri="{BB962C8B-B14F-4D97-AF65-F5344CB8AC3E}">
        <p14:creationId xmlns:p14="http://schemas.microsoft.com/office/powerpoint/2010/main" val="4059860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Hardware Acceleration and WPF</a:t>
            </a:r>
          </a:p>
        </p:txBody>
      </p:sp>
      <p:sp>
        <p:nvSpPr>
          <p:cNvPr id="3" name="Content Placeholder 2"/>
          <p:cNvSpPr>
            <a:spLocks noGrp="1"/>
          </p:cNvSpPr>
          <p:nvPr>
            <p:ph idx="1"/>
          </p:nvPr>
        </p:nvSpPr>
        <p:spPr/>
        <p:txBody>
          <a:bodyPr>
            <a:normAutofit/>
          </a:bodyPr>
          <a:lstStyle/>
          <a:p>
            <a:r>
              <a:rPr lang="en-US" dirty="0"/>
              <a:t>if you run a WPF application on a computer with </a:t>
            </a:r>
            <a:r>
              <a:rPr lang="en-US" dirty="0" smtClean="0"/>
              <a:t>a legacy </a:t>
            </a:r>
            <a:r>
              <a:rPr lang="en-US" dirty="0"/>
              <a:t>video card, the interface will still appear the way you designed it</a:t>
            </a:r>
            <a:r>
              <a:rPr lang="en-US" dirty="0" smtClean="0"/>
              <a:t>.</a:t>
            </a:r>
          </a:p>
          <a:p>
            <a:r>
              <a:rPr lang="en-US" dirty="0"/>
              <a:t>WPF recognizes three rendering tiers:</a:t>
            </a:r>
          </a:p>
          <a:p>
            <a:r>
              <a:rPr lang="en-US" dirty="0"/>
              <a:t> </a:t>
            </a:r>
            <a:r>
              <a:rPr lang="en-US" b="1" dirty="0"/>
              <a:t>Rendering Tier 0. </a:t>
            </a:r>
            <a:r>
              <a:rPr lang="en-US" dirty="0"/>
              <a:t>The video card will not provide any hardware acceleration. This corresponds to </a:t>
            </a:r>
            <a:r>
              <a:rPr lang="en-US" dirty="0" smtClean="0"/>
              <a:t>a DirectX </a:t>
            </a:r>
            <a:r>
              <a:rPr lang="en-US" dirty="0"/>
              <a:t>version level of less than 7.0.</a:t>
            </a:r>
          </a:p>
          <a:p>
            <a:r>
              <a:rPr lang="en-US" dirty="0"/>
              <a:t> </a:t>
            </a:r>
            <a:r>
              <a:rPr lang="en-US" b="1" dirty="0"/>
              <a:t>Rendering Tier 1. </a:t>
            </a:r>
            <a:r>
              <a:rPr lang="en-US" dirty="0"/>
              <a:t>The video card can provide partial hardware acceleration. This corresponds to </a:t>
            </a:r>
            <a:r>
              <a:rPr lang="en-US" dirty="0" smtClean="0"/>
              <a:t>a DirectX </a:t>
            </a:r>
            <a:r>
              <a:rPr lang="en-US" dirty="0"/>
              <a:t>version level greater than 7.0 but less than 9.0.</a:t>
            </a:r>
          </a:p>
          <a:p>
            <a:r>
              <a:rPr lang="en-US" dirty="0"/>
              <a:t> </a:t>
            </a:r>
            <a:r>
              <a:rPr lang="en-US" b="1" dirty="0"/>
              <a:t>Rendering Tier 2. </a:t>
            </a:r>
            <a:r>
              <a:rPr lang="en-US" dirty="0"/>
              <a:t>All features that can be hardware accelerated will be. This corresponds to </a:t>
            </a:r>
            <a:r>
              <a:rPr lang="en-US" dirty="0" smtClean="0"/>
              <a:t>a DirectX </a:t>
            </a:r>
            <a:r>
              <a:rPr lang="en-US" dirty="0"/>
              <a:t>version level greater than or equal to 9.0.</a:t>
            </a:r>
            <a:endParaRPr lang="en-IN" dirty="0"/>
          </a:p>
        </p:txBody>
      </p:sp>
    </p:spTree>
    <p:extLst>
      <p:ext uri="{BB962C8B-B14F-4D97-AF65-F5344CB8AC3E}">
        <p14:creationId xmlns:p14="http://schemas.microsoft.com/office/powerpoint/2010/main" val="313416597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Complex properties</a:t>
            </a:r>
            <a:endParaRPr lang="en-IN" dirty="0"/>
          </a:p>
        </p:txBody>
      </p:sp>
      <p:sp>
        <p:nvSpPr>
          <p:cNvPr id="3" name="Content Placeholder 2"/>
          <p:cNvSpPr>
            <a:spLocks noGrp="1"/>
          </p:cNvSpPr>
          <p:nvPr>
            <p:ph idx="1"/>
          </p:nvPr>
        </p:nvSpPr>
        <p:spPr>
          <a:xfrm>
            <a:off x="1024128" y="1847088"/>
            <a:ext cx="9720073" cy="4809744"/>
          </a:xfrm>
        </p:spPr>
        <p:txBody>
          <a:bodyPr>
            <a:normAutofit fontScale="70000" lnSpcReduction="20000"/>
          </a:bodyPr>
          <a:lstStyle/>
          <a:p>
            <a:r>
              <a:rPr lang="en-IN" dirty="0" err="1"/>
              <a:t>LinearGradientBrush</a:t>
            </a:r>
            <a:r>
              <a:rPr lang="en-IN" dirty="0"/>
              <a:t> brush = new </a:t>
            </a:r>
            <a:r>
              <a:rPr lang="en-IN" dirty="0" err="1"/>
              <a:t>LinearGradientBrush</a:t>
            </a:r>
            <a:r>
              <a:rPr lang="en-IN" dirty="0"/>
              <a:t>();</a:t>
            </a:r>
          </a:p>
          <a:p>
            <a:r>
              <a:rPr lang="en-IN" dirty="0" err="1"/>
              <a:t>GradientStop</a:t>
            </a:r>
            <a:r>
              <a:rPr lang="en-IN" dirty="0"/>
              <a:t> gradientStop1 = new </a:t>
            </a:r>
            <a:r>
              <a:rPr lang="en-IN" dirty="0" err="1"/>
              <a:t>GradientStop</a:t>
            </a:r>
            <a:r>
              <a:rPr lang="en-IN" dirty="0"/>
              <a:t>();</a:t>
            </a:r>
          </a:p>
          <a:p>
            <a:r>
              <a:rPr lang="en-IN" dirty="0"/>
              <a:t>gradientStop1.Offset = 0;</a:t>
            </a:r>
          </a:p>
          <a:p>
            <a:r>
              <a:rPr lang="en-IN" dirty="0"/>
              <a:t>gradientStop1.Color = </a:t>
            </a:r>
            <a:r>
              <a:rPr lang="en-IN" dirty="0" err="1"/>
              <a:t>Colors.Red</a:t>
            </a:r>
            <a:r>
              <a:rPr lang="en-IN" dirty="0"/>
              <a:t>;</a:t>
            </a:r>
          </a:p>
          <a:p>
            <a:r>
              <a:rPr lang="en-IN" dirty="0" err="1"/>
              <a:t>brush.GradientStops.Add</a:t>
            </a:r>
            <a:r>
              <a:rPr lang="en-IN" dirty="0"/>
              <a:t>(gradientStop1</a:t>
            </a:r>
            <a:r>
              <a:rPr lang="en-IN" dirty="0" smtClean="0"/>
              <a:t>);</a:t>
            </a:r>
          </a:p>
          <a:p>
            <a:r>
              <a:rPr lang="en-IN" dirty="0" err="1"/>
              <a:t>GradientStop</a:t>
            </a:r>
            <a:r>
              <a:rPr lang="en-IN" dirty="0"/>
              <a:t> gradientStop2 = new </a:t>
            </a:r>
            <a:r>
              <a:rPr lang="en-IN" dirty="0" err="1"/>
              <a:t>GradientStop</a:t>
            </a:r>
            <a:r>
              <a:rPr lang="en-IN" dirty="0"/>
              <a:t>();</a:t>
            </a:r>
          </a:p>
          <a:p>
            <a:r>
              <a:rPr lang="en-IN" dirty="0"/>
              <a:t>gradientStop2.Offset = 0.5;</a:t>
            </a:r>
          </a:p>
          <a:p>
            <a:r>
              <a:rPr lang="en-IN" dirty="0"/>
              <a:t>gradientStop2.Color = </a:t>
            </a:r>
            <a:r>
              <a:rPr lang="en-IN" dirty="0" err="1"/>
              <a:t>Colors.Indigo</a:t>
            </a:r>
            <a:r>
              <a:rPr lang="en-IN" dirty="0"/>
              <a:t>;</a:t>
            </a:r>
          </a:p>
          <a:p>
            <a:r>
              <a:rPr lang="en-IN" dirty="0" err="1"/>
              <a:t>brush.GradientStops.Add</a:t>
            </a:r>
            <a:r>
              <a:rPr lang="en-IN" dirty="0"/>
              <a:t>(gradientStop2);</a:t>
            </a:r>
          </a:p>
          <a:p>
            <a:r>
              <a:rPr lang="en-IN" dirty="0" err="1"/>
              <a:t>GradientStop</a:t>
            </a:r>
            <a:r>
              <a:rPr lang="en-IN" dirty="0"/>
              <a:t> gradientStop3 = new </a:t>
            </a:r>
            <a:r>
              <a:rPr lang="en-IN" dirty="0" err="1"/>
              <a:t>GradientStop</a:t>
            </a:r>
            <a:r>
              <a:rPr lang="en-IN" dirty="0"/>
              <a:t>();</a:t>
            </a:r>
          </a:p>
          <a:p>
            <a:r>
              <a:rPr lang="en-IN" dirty="0"/>
              <a:t>gradientStop3.Offset = 1;</a:t>
            </a:r>
          </a:p>
          <a:p>
            <a:r>
              <a:rPr lang="en-IN" dirty="0"/>
              <a:t>gradientStop3.Color = </a:t>
            </a:r>
            <a:r>
              <a:rPr lang="en-IN" dirty="0" err="1"/>
              <a:t>Colors.Violet</a:t>
            </a:r>
            <a:r>
              <a:rPr lang="en-IN" dirty="0"/>
              <a:t>;</a:t>
            </a:r>
          </a:p>
          <a:p>
            <a:r>
              <a:rPr lang="en-IN" dirty="0" err="1"/>
              <a:t>brush.GradientStops.Add</a:t>
            </a:r>
            <a:r>
              <a:rPr lang="en-IN" dirty="0"/>
              <a:t>(gradientStop3);</a:t>
            </a:r>
          </a:p>
          <a:p>
            <a:r>
              <a:rPr lang="en-IN" dirty="0"/>
              <a:t>grid1.Background = brush;</a:t>
            </a:r>
          </a:p>
        </p:txBody>
      </p:sp>
    </p:spTree>
    <p:extLst>
      <p:ext uri="{BB962C8B-B14F-4D97-AF65-F5344CB8AC3E}">
        <p14:creationId xmlns:p14="http://schemas.microsoft.com/office/powerpoint/2010/main" val="315162871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Markup</a:t>
            </a:r>
            <a:r>
              <a:rPr lang="en-IN" dirty="0"/>
              <a:t> Extensions</a:t>
            </a:r>
          </a:p>
        </p:txBody>
      </p:sp>
      <p:sp>
        <p:nvSpPr>
          <p:cNvPr id="3" name="Content Placeholder 2"/>
          <p:cNvSpPr>
            <a:spLocks noGrp="1"/>
          </p:cNvSpPr>
          <p:nvPr>
            <p:ph idx="1"/>
          </p:nvPr>
        </p:nvSpPr>
        <p:spPr/>
        <p:txBody>
          <a:bodyPr>
            <a:normAutofit/>
          </a:bodyPr>
          <a:lstStyle/>
          <a:p>
            <a:r>
              <a:rPr lang="en-IN" dirty="0"/>
              <a:t>&lt;Button ... Foreground="{</a:t>
            </a:r>
            <a:r>
              <a:rPr lang="en-IN" dirty="0" err="1"/>
              <a:t>x:Static</a:t>
            </a:r>
            <a:r>
              <a:rPr lang="en-IN" dirty="0"/>
              <a:t> </a:t>
            </a:r>
            <a:r>
              <a:rPr lang="en-IN" dirty="0" err="1"/>
              <a:t>SystemColors.ActiveCaptionBrush</a:t>
            </a:r>
            <a:r>
              <a:rPr lang="en-IN" dirty="0"/>
              <a:t>}" &gt;</a:t>
            </a:r>
            <a:endParaRPr lang="en-US" dirty="0" smtClean="0"/>
          </a:p>
          <a:p>
            <a:r>
              <a:rPr lang="en-US" dirty="0" smtClean="0"/>
              <a:t>All </a:t>
            </a:r>
            <a:r>
              <a:rPr lang="en-US" dirty="0"/>
              <a:t>markup extensions are implemented by classes that derive </a:t>
            </a:r>
            <a:r>
              <a:rPr lang="en-US" dirty="0" smtClean="0"/>
              <a:t>from </a:t>
            </a:r>
          </a:p>
          <a:p>
            <a:r>
              <a:rPr lang="en-US" dirty="0" err="1" smtClean="0"/>
              <a:t>System.Windows.Markup.MarkupExtension</a:t>
            </a:r>
            <a:r>
              <a:rPr lang="en-US" dirty="0" smtClean="0"/>
              <a:t>. </a:t>
            </a:r>
          </a:p>
          <a:p>
            <a:r>
              <a:rPr lang="en-US" dirty="0" smtClean="0"/>
              <a:t>The base </a:t>
            </a:r>
            <a:r>
              <a:rPr lang="en-US" dirty="0" err="1" smtClean="0"/>
              <a:t>MarkupExtension</a:t>
            </a:r>
            <a:r>
              <a:rPr lang="en-US" dirty="0" smtClean="0"/>
              <a:t> class is extremely simple—it provides </a:t>
            </a:r>
            <a:r>
              <a:rPr lang="en-US" dirty="0"/>
              <a:t>a single </a:t>
            </a:r>
            <a:r>
              <a:rPr lang="en-US" dirty="0" err="1"/>
              <a:t>ProvideValue</a:t>
            </a:r>
            <a:r>
              <a:rPr lang="en-US" dirty="0"/>
              <a:t>() method that gets the value you want. </a:t>
            </a:r>
            <a:endParaRPr lang="en-US" dirty="0" smtClean="0"/>
          </a:p>
          <a:p>
            <a:r>
              <a:rPr lang="en-US" dirty="0" smtClean="0"/>
              <a:t>In </a:t>
            </a:r>
            <a:r>
              <a:rPr lang="en-US" dirty="0"/>
              <a:t>other words, when the </a:t>
            </a:r>
            <a:r>
              <a:rPr lang="en-US" dirty="0" smtClean="0"/>
              <a:t>XAML parser </a:t>
            </a:r>
            <a:r>
              <a:rPr lang="en-US" dirty="0"/>
              <a:t>encounters the previous statement, it creates an instance of the </a:t>
            </a:r>
            <a:r>
              <a:rPr lang="en-US" dirty="0" err="1"/>
              <a:t>StaticExtension</a:t>
            </a:r>
            <a:r>
              <a:rPr lang="en-US" dirty="0"/>
              <a:t> class (passing </a:t>
            </a:r>
            <a:r>
              <a:rPr lang="en-US" dirty="0" smtClean="0"/>
              <a:t>in the </a:t>
            </a:r>
            <a:r>
              <a:rPr lang="en-US" dirty="0"/>
              <a:t>string “</a:t>
            </a:r>
            <a:r>
              <a:rPr lang="en-US" dirty="0" err="1"/>
              <a:t>SystemColors.ActiveCaptionBrush</a:t>
            </a:r>
            <a:r>
              <a:rPr lang="en-US" dirty="0"/>
              <a:t>” as an argument to the constructor) and then calls</a:t>
            </a:r>
          </a:p>
          <a:p>
            <a:r>
              <a:rPr lang="en-US" dirty="0" err="1"/>
              <a:t>ProvideValue</a:t>
            </a:r>
            <a:r>
              <a:rPr lang="en-US" dirty="0"/>
              <a:t>() to get the object returned by the </a:t>
            </a:r>
            <a:r>
              <a:rPr lang="en-US" dirty="0" err="1"/>
              <a:t>SystemColors.ActiveCaption.Brush</a:t>
            </a:r>
            <a:r>
              <a:rPr lang="en-US" dirty="0"/>
              <a:t> static property</a:t>
            </a:r>
            <a:endParaRPr lang="en-IN" dirty="0"/>
          </a:p>
        </p:txBody>
      </p:sp>
    </p:spTree>
    <p:extLst>
      <p:ext uri="{BB962C8B-B14F-4D97-AF65-F5344CB8AC3E}">
        <p14:creationId xmlns:p14="http://schemas.microsoft.com/office/powerpoint/2010/main" val="203774325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Attached Properties</a:t>
            </a:r>
          </a:p>
        </p:txBody>
      </p:sp>
      <p:sp>
        <p:nvSpPr>
          <p:cNvPr id="3" name="Content Placeholder 2"/>
          <p:cNvSpPr>
            <a:spLocks noGrp="1"/>
          </p:cNvSpPr>
          <p:nvPr>
            <p:ph idx="1"/>
          </p:nvPr>
        </p:nvSpPr>
        <p:spPr/>
        <p:txBody>
          <a:bodyPr>
            <a:normAutofit/>
          </a:bodyPr>
          <a:lstStyle/>
          <a:p>
            <a:r>
              <a:rPr lang="en-US" dirty="0"/>
              <a:t>Along with ordinary properties, XAML also includes the concept of </a:t>
            </a:r>
            <a:r>
              <a:rPr lang="en-US" i="1" dirty="0"/>
              <a:t>attached properties</a:t>
            </a:r>
            <a:r>
              <a:rPr lang="en-US" dirty="0"/>
              <a:t>—properties </a:t>
            </a:r>
            <a:r>
              <a:rPr lang="en-US" dirty="0" smtClean="0"/>
              <a:t>that may </a:t>
            </a:r>
            <a:r>
              <a:rPr lang="en-US" dirty="0"/>
              <a:t>apply to several controls but are defined in a different class. </a:t>
            </a:r>
            <a:endParaRPr lang="en-US" dirty="0" smtClean="0"/>
          </a:p>
          <a:p>
            <a:r>
              <a:rPr lang="en-US" dirty="0" smtClean="0"/>
              <a:t>In </a:t>
            </a:r>
            <a:r>
              <a:rPr lang="en-US" dirty="0"/>
              <a:t>WPF, attached properties </a:t>
            </a:r>
            <a:r>
              <a:rPr lang="en-US" dirty="0" smtClean="0"/>
              <a:t>are frequently </a:t>
            </a:r>
            <a:r>
              <a:rPr lang="en-US" dirty="0"/>
              <a:t>used to control layout</a:t>
            </a:r>
            <a:r>
              <a:rPr lang="en-US" dirty="0" smtClean="0"/>
              <a:t>.</a:t>
            </a:r>
          </a:p>
          <a:p>
            <a:r>
              <a:rPr lang="en-US" dirty="0"/>
              <a:t>Attached properties aren’t really properties at all. They’re actually translated into method calls. </a:t>
            </a:r>
            <a:r>
              <a:rPr lang="en-US" dirty="0" smtClean="0"/>
              <a:t>The XAML </a:t>
            </a:r>
            <a:r>
              <a:rPr lang="en-US" dirty="0"/>
              <a:t>parser calls the static method that has this form: </a:t>
            </a:r>
            <a:r>
              <a:rPr lang="en-US" i="1" dirty="0" err="1"/>
              <a:t>DefiningType</a:t>
            </a:r>
            <a:r>
              <a:rPr lang="en-US" dirty="0" err="1"/>
              <a:t>.Set</a:t>
            </a:r>
            <a:r>
              <a:rPr lang="en-US" i="1" dirty="0" err="1"/>
              <a:t>PropertyName</a:t>
            </a:r>
            <a:r>
              <a:rPr lang="en-US" dirty="0"/>
              <a:t>(). </a:t>
            </a:r>
            <a:endParaRPr lang="en-US" dirty="0" smtClean="0"/>
          </a:p>
          <a:p>
            <a:r>
              <a:rPr lang="en-US" dirty="0" smtClean="0"/>
              <a:t>For </a:t>
            </a:r>
            <a:r>
              <a:rPr lang="en-US" dirty="0"/>
              <a:t>example</a:t>
            </a:r>
            <a:r>
              <a:rPr lang="en-US" dirty="0" smtClean="0"/>
              <a:t>, in </a:t>
            </a:r>
            <a:r>
              <a:rPr lang="en-US" dirty="0"/>
              <a:t>the previous XAML snippet, the defining type is the Grid class, and the property is Row, so the </a:t>
            </a:r>
            <a:r>
              <a:rPr lang="en-US" dirty="0" smtClean="0"/>
              <a:t>parser </a:t>
            </a:r>
            <a:r>
              <a:rPr lang="en-IN" dirty="0" smtClean="0"/>
              <a:t>calls </a:t>
            </a:r>
            <a:r>
              <a:rPr lang="en-IN" dirty="0" err="1"/>
              <a:t>Grid.SetRow</a:t>
            </a:r>
            <a:r>
              <a:rPr lang="en-IN" dirty="0"/>
              <a:t>().</a:t>
            </a:r>
          </a:p>
        </p:txBody>
      </p:sp>
    </p:spTree>
    <p:extLst>
      <p:ext uri="{BB962C8B-B14F-4D97-AF65-F5344CB8AC3E}">
        <p14:creationId xmlns:p14="http://schemas.microsoft.com/office/powerpoint/2010/main" val="177110522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Nesting Elements</a:t>
            </a:r>
          </a:p>
        </p:txBody>
      </p:sp>
      <p:sp>
        <p:nvSpPr>
          <p:cNvPr id="3" name="Content Placeholder 2"/>
          <p:cNvSpPr>
            <a:spLocks noGrp="1"/>
          </p:cNvSpPr>
          <p:nvPr>
            <p:ph idx="1"/>
          </p:nvPr>
        </p:nvSpPr>
        <p:spPr/>
        <p:txBody>
          <a:bodyPr>
            <a:normAutofit/>
          </a:bodyPr>
          <a:lstStyle/>
          <a:p>
            <a:r>
              <a:rPr lang="en-US" dirty="0"/>
              <a:t>XAML allows each element to decide how it deals with nested elements. This interaction is </a:t>
            </a:r>
            <a:r>
              <a:rPr lang="en-US" dirty="0" smtClean="0"/>
              <a:t>mediated through </a:t>
            </a:r>
            <a:r>
              <a:rPr lang="en-US" dirty="0"/>
              <a:t>one of three mechanisms that are evaluated in this order:</a:t>
            </a:r>
          </a:p>
          <a:p>
            <a:r>
              <a:rPr lang="en-US" dirty="0"/>
              <a:t> If the parent implements </a:t>
            </a:r>
            <a:r>
              <a:rPr lang="en-US" dirty="0" err="1"/>
              <a:t>IList</a:t>
            </a:r>
            <a:r>
              <a:rPr lang="en-US" dirty="0"/>
              <a:t>, the parser calls </a:t>
            </a:r>
            <a:r>
              <a:rPr lang="en-US" dirty="0" err="1"/>
              <a:t>IList.Add</a:t>
            </a:r>
            <a:r>
              <a:rPr lang="en-US" dirty="0"/>
              <a:t>() and passes in the child.</a:t>
            </a:r>
          </a:p>
          <a:p>
            <a:r>
              <a:rPr lang="en-US" dirty="0"/>
              <a:t> If the parent implements </a:t>
            </a:r>
            <a:r>
              <a:rPr lang="en-US" dirty="0" err="1"/>
              <a:t>IDictionary</a:t>
            </a:r>
            <a:r>
              <a:rPr lang="en-US" dirty="0"/>
              <a:t>, the parser calls </a:t>
            </a:r>
            <a:r>
              <a:rPr lang="en-US" dirty="0" err="1"/>
              <a:t>IDictionary.Add</a:t>
            </a:r>
            <a:r>
              <a:rPr lang="en-US" dirty="0"/>
              <a:t>() and</a:t>
            </a:r>
          </a:p>
          <a:p>
            <a:r>
              <a:rPr lang="en-US" dirty="0"/>
              <a:t>passes in the child. When using a dictionary collection, you must also set the x:Key</a:t>
            </a:r>
          </a:p>
          <a:p>
            <a:r>
              <a:rPr lang="en-US" dirty="0"/>
              <a:t>attribute to give a key name to each item.</a:t>
            </a:r>
          </a:p>
          <a:p>
            <a:r>
              <a:rPr lang="en-US" dirty="0"/>
              <a:t> If the parent is decorated with the </a:t>
            </a:r>
            <a:r>
              <a:rPr lang="en-US" dirty="0" err="1"/>
              <a:t>ContentProperty</a:t>
            </a:r>
            <a:r>
              <a:rPr lang="en-US" dirty="0"/>
              <a:t> attribute, the parser uses the</a:t>
            </a:r>
          </a:p>
          <a:p>
            <a:r>
              <a:rPr lang="en-US" dirty="0"/>
              <a:t>child to set that property.</a:t>
            </a:r>
            <a:endParaRPr lang="en-IN" dirty="0"/>
          </a:p>
        </p:txBody>
      </p:sp>
    </p:spTree>
    <p:extLst>
      <p:ext uri="{BB962C8B-B14F-4D97-AF65-F5344CB8AC3E}">
        <p14:creationId xmlns:p14="http://schemas.microsoft.com/office/powerpoint/2010/main" val="247530330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Nesting Elements</a:t>
            </a:r>
          </a:p>
        </p:txBody>
      </p:sp>
      <p:sp>
        <p:nvSpPr>
          <p:cNvPr id="3" name="Content Placeholder 2"/>
          <p:cNvSpPr>
            <a:spLocks noGrp="1"/>
          </p:cNvSpPr>
          <p:nvPr>
            <p:ph idx="1"/>
          </p:nvPr>
        </p:nvSpPr>
        <p:spPr/>
        <p:txBody>
          <a:bodyPr>
            <a:normAutofit lnSpcReduction="10000"/>
          </a:bodyPr>
          <a:lstStyle/>
          <a:p>
            <a:r>
              <a:rPr lang="en-IN" dirty="0"/>
              <a:t>&lt;</a:t>
            </a:r>
            <a:r>
              <a:rPr lang="en-IN" dirty="0" err="1"/>
              <a:t>LinearGradientBrush</a:t>
            </a:r>
            <a:r>
              <a:rPr lang="en-IN" dirty="0"/>
              <a:t>&gt;</a:t>
            </a:r>
          </a:p>
          <a:p>
            <a:r>
              <a:rPr lang="en-IN" dirty="0"/>
              <a:t>&lt;</a:t>
            </a:r>
            <a:r>
              <a:rPr lang="en-IN" dirty="0" err="1"/>
              <a:t>LinearGradientBrush.GradientStops</a:t>
            </a:r>
            <a:r>
              <a:rPr lang="en-IN" dirty="0"/>
              <a:t>&gt;</a:t>
            </a:r>
          </a:p>
          <a:p>
            <a:r>
              <a:rPr lang="en-IN" b="1" dirty="0"/>
              <a:t>&lt;</a:t>
            </a:r>
            <a:r>
              <a:rPr lang="en-IN" b="1" dirty="0" err="1"/>
              <a:t>GradientStopCollection</a:t>
            </a:r>
            <a:r>
              <a:rPr lang="en-IN" b="1" dirty="0"/>
              <a:t>&gt;</a:t>
            </a:r>
          </a:p>
          <a:p>
            <a:r>
              <a:rPr lang="en-US" dirty="0"/>
              <a:t>&lt;</a:t>
            </a:r>
            <a:r>
              <a:rPr lang="en-US" dirty="0" err="1"/>
              <a:t>GradientStop</a:t>
            </a:r>
            <a:r>
              <a:rPr lang="en-US" dirty="0"/>
              <a:t> Offset="0.00" Color="Red" /&gt;</a:t>
            </a:r>
          </a:p>
          <a:p>
            <a:r>
              <a:rPr lang="en-US" dirty="0"/>
              <a:t>&lt;</a:t>
            </a:r>
            <a:r>
              <a:rPr lang="en-US" dirty="0" err="1"/>
              <a:t>GradientStop</a:t>
            </a:r>
            <a:r>
              <a:rPr lang="en-US" dirty="0"/>
              <a:t> Offset="0.50" Color="Indigo" /&gt;</a:t>
            </a:r>
          </a:p>
          <a:p>
            <a:r>
              <a:rPr lang="en-US" dirty="0"/>
              <a:t>&lt;</a:t>
            </a:r>
            <a:r>
              <a:rPr lang="en-US" dirty="0" err="1"/>
              <a:t>GradientStop</a:t>
            </a:r>
            <a:r>
              <a:rPr lang="en-US" dirty="0"/>
              <a:t> Offset="1.00" Color="Violet" /&gt;</a:t>
            </a:r>
          </a:p>
          <a:p>
            <a:r>
              <a:rPr lang="en-IN" b="1" dirty="0"/>
              <a:t>&lt;/</a:t>
            </a:r>
            <a:r>
              <a:rPr lang="en-IN" b="1" dirty="0" err="1"/>
              <a:t>GradientStopCollection</a:t>
            </a:r>
            <a:r>
              <a:rPr lang="en-IN" b="1" dirty="0"/>
              <a:t>&gt;</a:t>
            </a:r>
          </a:p>
          <a:p>
            <a:r>
              <a:rPr lang="en-IN" dirty="0"/>
              <a:t>&lt;/</a:t>
            </a:r>
            <a:r>
              <a:rPr lang="en-IN" dirty="0" err="1"/>
              <a:t>LinearGradientBrush.GradientStops</a:t>
            </a:r>
            <a:r>
              <a:rPr lang="en-IN" dirty="0"/>
              <a:t>&gt;</a:t>
            </a:r>
          </a:p>
          <a:p>
            <a:r>
              <a:rPr lang="en-IN" dirty="0"/>
              <a:t>&lt;/</a:t>
            </a:r>
            <a:r>
              <a:rPr lang="en-IN" dirty="0" err="1"/>
              <a:t>LinearGradientBrush</a:t>
            </a:r>
            <a:r>
              <a:rPr lang="en-IN" dirty="0"/>
              <a:t>&gt;</a:t>
            </a:r>
          </a:p>
        </p:txBody>
      </p:sp>
    </p:spTree>
    <p:extLst>
      <p:ext uri="{BB962C8B-B14F-4D97-AF65-F5344CB8AC3E}">
        <p14:creationId xmlns:p14="http://schemas.microsoft.com/office/powerpoint/2010/main" val="30938189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Events</a:t>
            </a:r>
          </a:p>
        </p:txBody>
      </p:sp>
      <p:sp>
        <p:nvSpPr>
          <p:cNvPr id="3" name="Content Placeholder 2"/>
          <p:cNvSpPr>
            <a:spLocks noGrp="1"/>
          </p:cNvSpPr>
          <p:nvPr>
            <p:ph idx="1"/>
          </p:nvPr>
        </p:nvSpPr>
        <p:spPr/>
        <p:txBody>
          <a:bodyPr/>
          <a:lstStyle/>
          <a:p>
            <a:r>
              <a:rPr lang="en-US" dirty="0" smtClean="0"/>
              <a:t>Attributes </a:t>
            </a:r>
            <a:r>
              <a:rPr lang="en-US" dirty="0"/>
              <a:t>can also be used to </a:t>
            </a:r>
            <a:r>
              <a:rPr lang="en-US" dirty="0" smtClean="0"/>
              <a:t>attach event </a:t>
            </a:r>
            <a:r>
              <a:rPr lang="en-US" dirty="0"/>
              <a:t>handlers. </a:t>
            </a:r>
            <a:endParaRPr lang="en-US" dirty="0" smtClean="0"/>
          </a:p>
          <a:p>
            <a:r>
              <a:rPr lang="en-US" dirty="0" smtClean="0"/>
              <a:t>The </a:t>
            </a:r>
            <a:r>
              <a:rPr lang="en-US" dirty="0"/>
              <a:t>syntax for this is </a:t>
            </a:r>
            <a:r>
              <a:rPr lang="en-US" dirty="0" err="1"/>
              <a:t>EventName</a:t>
            </a:r>
            <a:r>
              <a:rPr lang="en-US" dirty="0"/>
              <a:t>="</a:t>
            </a:r>
            <a:r>
              <a:rPr lang="en-US" dirty="0" err="1"/>
              <a:t>EventHandlerMethodName</a:t>
            </a:r>
            <a:r>
              <a:rPr lang="en-US" dirty="0"/>
              <a:t>".</a:t>
            </a:r>
          </a:p>
          <a:p>
            <a:r>
              <a:rPr lang="en-US" dirty="0"/>
              <a:t>For example, the Button control provides a Click event. You can attach an event handler like this:</a:t>
            </a:r>
          </a:p>
          <a:p>
            <a:r>
              <a:rPr lang="en-IN" dirty="0"/>
              <a:t>&lt;Button ... Click="</a:t>
            </a:r>
            <a:r>
              <a:rPr lang="en-IN" dirty="0" err="1"/>
              <a:t>cmdAnswer_Click</a:t>
            </a:r>
            <a:r>
              <a:rPr lang="en-IN" dirty="0"/>
              <a:t>"&gt;</a:t>
            </a:r>
          </a:p>
        </p:txBody>
      </p:sp>
    </p:spTree>
    <p:extLst>
      <p:ext uri="{BB962C8B-B14F-4D97-AF65-F5344CB8AC3E}">
        <p14:creationId xmlns:p14="http://schemas.microsoft.com/office/powerpoint/2010/main" val="140724357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Events</a:t>
            </a:r>
          </a:p>
        </p:txBody>
      </p:sp>
      <p:sp>
        <p:nvSpPr>
          <p:cNvPr id="3" name="Content Placeholder 2"/>
          <p:cNvSpPr>
            <a:spLocks noGrp="1"/>
          </p:cNvSpPr>
          <p:nvPr>
            <p:ph idx="1"/>
          </p:nvPr>
        </p:nvSpPr>
        <p:spPr/>
        <p:txBody>
          <a:bodyPr>
            <a:normAutofit lnSpcReduction="10000"/>
          </a:bodyPr>
          <a:lstStyle/>
          <a:p>
            <a:r>
              <a:rPr lang="en-US" dirty="0"/>
              <a:t>private void </a:t>
            </a:r>
            <a:r>
              <a:rPr lang="en-US" dirty="0" err="1"/>
              <a:t>cmdAnswer_Click</a:t>
            </a:r>
            <a:r>
              <a:rPr lang="en-US" dirty="0"/>
              <a:t>(object sender, </a:t>
            </a:r>
            <a:r>
              <a:rPr lang="en-US" dirty="0" err="1"/>
              <a:t>RoutedEventArgs</a:t>
            </a:r>
            <a:r>
              <a:rPr lang="en-US" dirty="0"/>
              <a:t> e)</a:t>
            </a:r>
          </a:p>
          <a:p>
            <a:r>
              <a:rPr lang="en-IN" dirty="0"/>
              <a:t>{</a:t>
            </a:r>
          </a:p>
          <a:p>
            <a:r>
              <a:rPr lang="en-IN" dirty="0" err="1"/>
              <a:t>this.Cursor</a:t>
            </a:r>
            <a:r>
              <a:rPr lang="en-IN" dirty="0"/>
              <a:t> = </a:t>
            </a:r>
            <a:r>
              <a:rPr lang="en-IN" dirty="0" err="1"/>
              <a:t>Cursors.Wait</a:t>
            </a:r>
            <a:r>
              <a:rPr lang="en-IN" dirty="0"/>
              <a:t>;</a:t>
            </a:r>
          </a:p>
          <a:p>
            <a:r>
              <a:rPr lang="en-IN" dirty="0"/>
              <a:t>// Dramatic delay...</a:t>
            </a:r>
          </a:p>
          <a:p>
            <a:r>
              <a:rPr lang="en-IN" dirty="0" err="1"/>
              <a:t>System.Threading.Thread.Sleep</a:t>
            </a:r>
            <a:r>
              <a:rPr lang="en-IN" dirty="0"/>
              <a:t>(</a:t>
            </a:r>
            <a:r>
              <a:rPr lang="en-IN" dirty="0" err="1"/>
              <a:t>TimeSpan.FromSeconds</a:t>
            </a:r>
            <a:r>
              <a:rPr lang="en-IN" dirty="0"/>
              <a:t>(3));</a:t>
            </a:r>
          </a:p>
          <a:p>
            <a:r>
              <a:rPr lang="en-IN" dirty="0" err="1"/>
              <a:t>AnswerGenerator</a:t>
            </a:r>
            <a:r>
              <a:rPr lang="en-IN" dirty="0"/>
              <a:t> generator = new </a:t>
            </a:r>
            <a:r>
              <a:rPr lang="en-IN" dirty="0" err="1"/>
              <a:t>AnswerGenerator</a:t>
            </a:r>
            <a:r>
              <a:rPr lang="en-IN" dirty="0"/>
              <a:t>();</a:t>
            </a:r>
          </a:p>
          <a:p>
            <a:r>
              <a:rPr lang="en-IN" dirty="0" err="1"/>
              <a:t>txtAnswer.Text</a:t>
            </a:r>
            <a:r>
              <a:rPr lang="en-IN" dirty="0"/>
              <a:t> = </a:t>
            </a:r>
            <a:r>
              <a:rPr lang="en-IN" dirty="0" err="1"/>
              <a:t>generator.GetRandomAnswer</a:t>
            </a:r>
            <a:r>
              <a:rPr lang="en-IN" dirty="0"/>
              <a:t>(</a:t>
            </a:r>
            <a:r>
              <a:rPr lang="en-IN" dirty="0" err="1"/>
              <a:t>txtQuestion.Text</a:t>
            </a:r>
            <a:r>
              <a:rPr lang="en-IN" dirty="0"/>
              <a:t>);</a:t>
            </a:r>
          </a:p>
          <a:p>
            <a:r>
              <a:rPr lang="en-IN" dirty="0" err="1"/>
              <a:t>this.Cursor</a:t>
            </a:r>
            <a:r>
              <a:rPr lang="en-IN" dirty="0"/>
              <a:t> = null;</a:t>
            </a:r>
          </a:p>
          <a:p>
            <a:r>
              <a:rPr lang="en-IN" dirty="0"/>
              <a:t>}</a:t>
            </a:r>
          </a:p>
        </p:txBody>
      </p:sp>
    </p:spTree>
    <p:extLst>
      <p:ext uri="{BB962C8B-B14F-4D97-AF65-F5344CB8AC3E}">
        <p14:creationId xmlns:p14="http://schemas.microsoft.com/office/powerpoint/2010/main" val="128851922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Layout controls</a:t>
            </a:r>
            <a:endParaRPr lang="en-IN" dirty="0"/>
          </a:p>
        </p:txBody>
      </p:sp>
      <p:sp>
        <p:nvSpPr>
          <p:cNvPr id="3" name="Content Placeholder 2"/>
          <p:cNvSpPr>
            <a:spLocks noGrp="1"/>
          </p:cNvSpPr>
          <p:nvPr>
            <p:ph idx="1"/>
          </p:nvPr>
        </p:nvSpPr>
        <p:spPr/>
        <p:txBody>
          <a:bodyPr/>
          <a:lstStyle/>
          <a:p>
            <a:r>
              <a:rPr lang="en-US" dirty="0"/>
              <a:t>WPF layout takes place in two stages: a </a:t>
            </a:r>
            <a:r>
              <a:rPr lang="en-US" i="1" dirty="0"/>
              <a:t>measure </a:t>
            </a:r>
            <a:r>
              <a:rPr lang="en-US" dirty="0"/>
              <a:t>stage and an </a:t>
            </a:r>
            <a:r>
              <a:rPr lang="en-US" i="1" dirty="0"/>
              <a:t>arrange </a:t>
            </a:r>
            <a:r>
              <a:rPr lang="en-US" dirty="0"/>
              <a:t>stage. </a:t>
            </a:r>
            <a:endParaRPr lang="en-US" dirty="0" smtClean="0"/>
          </a:p>
          <a:p>
            <a:r>
              <a:rPr lang="en-US" dirty="0" smtClean="0"/>
              <a:t>In </a:t>
            </a:r>
            <a:r>
              <a:rPr lang="en-US" dirty="0"/>
              <a:t>the measure stage, </a:t>
            </a:r>
            <a:r>
              <a:rPr lang="en-US" dirty="0" smtClean="0"/>
              <a:t>the container </a:t>
            </a:r>
            <a:r>
              <a:rPr lang="en-US" dirty="0"/>
              <a:t>loops through its child elements and asks them to provide their preferred size. </a:t>
            </a:r>
            <a:endParaRPr lang="en-US" dirty="0" smtClean="0"/>
          </a:p>
          <a:p>
            <a:r>
              <a:rPr lang="en-US" dirty="0" smtClean="0"/>
              <a:t>In </a:t>
            </a:r>
            <a:r>
              <a:rPr lang="en-US" dirty="0"/>
              <a:t>the </a:t>
            </a:r>
            <a:r>
              <a:rPr lang="en-US" dirty="0" smtClean="0"/>
              <a:t>arrange stage</a:t>
            </a:r>
            <a:r>
              <a:rPr lang="en-US" dirty="0"/>
              <a:t>, the container places the child elements in the appropriate position.</a:t>
            </a:r>
            <a:endParaRPr lang="en-IN" dirty="0"/>
          </a:p>
        </p:txBody>
      </p:sp>
    </p:spTree>
    <p:extLst>
      <p:ext uri="{BB962C8B-B14F-4D97-AF65-F5344CB8AC3E}">
        <p14:creationId xmlns:p14="http://schemas.microsoft.com/office/powerpoint/2010/main" val="73714399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Layout Containers</a:t>
            </a:r>
          </a:p>
        </p:txBody>
      </p:sp>
      <p:pic>
        <p:nvPicPr>
          <p:cNvPr id="4" name="Picture 3"/>
          <p:cNvPicPr>
            <a:picLocks noChangeAspect="1"/>
          </p:cNvPicPr>
          <p:nvPr/>
        </p:nvPicPr>
        <p:blipFill>
          <a:blip r:embed="rId2"/>
          <a:stretch>
            <a:fillRect/>
          </a:stretch>
        </p:blipFill>
        <p:spPr>
          <a:xfrm>
            <a:off x="2323764" y="1940802"/>
            <a:ext cx="5119452" cy="4779344"/>
          </a:xfrm>
          <a:prstGeom prst="rect">
            <a:avLst/>
          </a:prstGeom>
        </p:spPr>
      </p:pic>
    </p:spTree>
    <p:extLst>
      <p:ext uri="{BB962C8B-B14F-4D97-AF65-F5344CB8AC3E}">
        <p14:creationId xmlns:p14="http://schemas.microsoft.com/office/powerpoint/2010/main" val="400046539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Core layout controls</a:t>
            </a:r>
            <a:endParaRPr lang="en-IN" dirty="0"/>
          </a:p>
        </p:txBody>
      </p:sp>
      <p:sp>
        <p:nvSpPr>
          <p:cNvPr id="3" name="Content Placeholder 2"/>
          <p:cNvSpPr>
            <a:spLocks noGrp="1"/>
          </p:cNvSpPr>
          <p:nvPr>
            <p:ph idx="1"/>
          </p:nvPr>
        </p:nvSpPr>
        <p:spPr/>
        <p:txBody>
          <a:bodyPr/>
          <a:lstStyle/>
          <a:p>
            <a:r>
              <a:rPr lang="en-US" dirty="0" err="1"/>
              <a:t>StackPanel</a:t>
            </a:r>
            <a:r>
              <a:rPr lang="en-US" dirty="0"/>
              <a:t> Places elements in a horizontal or vertical stack. This layout container is</a:t>
            </a:r>
          </a:p>
          <a:p>
            <a:r>
              <a:rPr lang="en-US" dirty="0"/>
              <a:t>typically used for small sections of a larger, more complex window</a:t>
            </a:r>
            <a:r>
              <a:rPr lang="en-US" dirty="0" smtClean="0"/>
              <a:t>.</a:t>
            </a:r>
          </a:p>
          <a:p>
            <a:endParaRPr lang="en-US" dirty="0"/>
          </a:p>
          <a:p>
            <a:r>
              <a:rPr lang="en-US" dirty="0" err="1"/>
              <a:t>WrapPanel</a:t>
            </a:r>
            <a:r>
              <a:rPr lang="en-US" dirty="0"/>
              <a:t> Places elements in a series of wrapped lines. In horizontal orientation, the</a:t>
            </a:r>
          </a:p>
          <a:p>
            <a:r>
              <a:rPr lang="en-US" dirty="0" err="1"/>
              <a:t>WrapPanel</a:t>
            </a:r>
            <a:r>
              <a:rPr lang="en-US" dirty="0"/>
              <a:t> lays items out in a row from left to right and then onto subsequent</a:t>
            </a:r>
          </a:p>
          <a:p>
            <a:r>
              <a:rPr lang="en-US" dirty="0"/>
              <a:t>lines</a:t>
            </a:r>
            <a:r>
              <a:rPr lang="en-US" dirty="0" smtClean="0"/>
              <a:t>.</a:t>
            </a:r>
          </a:p>
          <a:p>
            <a:r>
              <a:rPr lang="en-US" dirty="0" smtClean="0"/>
              <a:t> </a:t>
            </a:r>
            <a:r>
              <a:rPr lang="en-US" dirty="0"/>
              <a:t>In vertical orientation, the </a:t>
            </a:r>
            <a:r>
              <a:rPr lang="en-US" dirty="0" err="1"/>
              <a:t>WrapPanel</a:t>
            </a:r>
            <a:r>
              <a:rPr lang="en-US" dirty="0"/>
              <a:t> lays out items in a top-to-bottom</a:t>
            </a:r>
          </a:p>
          <a:p>
            <a:r>
              <a:rPr lang="en-US" dirty="0"/>
              <a:t>column and then uses additional columns to fit the remaining items.</a:t>
            </a:r>
            <a:endParaRPr lang="en-IN" dirty="0"/>
          </a:p>
        </p:txBody>
      </p:sp>
    </p:spTree>
    <p:extLst>
      <p:ext uri="{BB962C8B-B14F-4D97-AF65-F5344CB8AC3E}">
        <p14:creationId xmlns:p14="http://schemas.microsoft.com/office/powerpoint/2010/main" val="3318097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WPF: A Higher-Level API</a:t>
            </a:r>
          </a:p>
        </p:txBody>
      </p:sp>
      <p:sp>
        <p:nvSpPr>
          <p:cNvPr id="3" name="Content Placeholder 2"/>
          <p:cNvSpPr>
            <a:spLocks noGrp="1"/>
          </p:cNvSpPr>
          <p:nvPr>
            <p:ph idx="1"/>
          </p:nvPr>
        </p:nvSpPr>
        <p:spPr/>
        <p:txBody>
          <a:bodyPr>
            <a:normAutofit lnSpcReduction="10000"/>
          </a:bodyPr>
          <a:lstStyle/>
          <a:p>
            <a:r>
              <a:rPr lang="en-US" dirty="0"/>
              <a:t>WPF offered was hardware acceleration through DirectX, it would be a compelling</a:t>
            </a:r>
          </a:p>
          <a:p>
            <a:r>
              <a:rPr lang="en-US" dirty="0"/>
              <a:t>improvement but not a revolutionary one. </a:t>
            </a:r>
            <a:endParaRPr lang="en-US" dirty="0" smtClean="0"/>
          </a:p>
          <a:p>
            <a:r>
              <a:rPr lang="en-US" dirty="0" smtClean="0"/>
              <a:t>But </a:t>
            </a:r>
            <a:r>
              <a:rPr lang="en-US" dirty="0"/>
              <a:t>WPF actually includes a basket of high-level </a:t>
            </a:r>
            <a:r>
              <a:rPr lang="en-US" dirty="0" smtClean="0"/>
              <a:t>services </a:t>
            </a:r>
            <a:r>
              <a:rPr lang="en-IN" dirty="0" smtClean="0"/>
              <a:t>designed </a:t>
            </a:r>
            <a:r>
              <a:rPr lang="en-IN" dirty="0"/>
              <a:t>for application programmers</a:t>
            </a:r>
            <a:r>
              <a:rPr lang="en-IN" dirty="0" smtClean="0"/>
              <a:t>.</a:t>
            </a:r>
          </a:p>
          <a:p>
            <a:r>
              <a:rPr lang="en-IN" dirty="0"/>
              <a:t>A web-like layout model</a:t>
            </a:r>
            <a:r>
              <a:rPr lang="en-IN" dirty="0" smtClean="0"/>
              <a:t>.</a:t>
            </a:r>
          </a:p>
          <a:p>
            <a:r>
              <a:rPr lang="en-IN" dirty="0"/>
              <a:t>A rich drawing </a:t>
            </a:r>
            <a:r>
              <a:rPr lang="en-IN" dirty="0" smtClean="0"/>
              <a:t>model</a:t>
            </a:r>
          </a:p>
          <a:p>
            <a:r>
              <a:rPr lang="en-IN" dirty="0"/>
              <a:t>A rich text </a:t>
            </a:r>
            <a:r>
              <a:rPr lang="en-IN" dirty="0" smtClean="0"/>
              <a:t>model</a:t>
            </a:r>
          </a:p>
          <a:p>
            <a:r>
              <a:rPr lang="en-US" dirty="0"/>
              <a:t>Animation as a first-class programming </a:t>
            </a:r>
            <a:r>
              <a:rPr lang="en-US" dirty="0" smtClean="0"/>
              <a:t>concept</a:t>
            </a:r>
          </a:p>
          <a:p>
            <a:r>
              <a:rPr lang="en-IN" dirty="0"/>
              <a:t>Support for audio and video media</a:t>
            </a:r>
          </a:p>
        </p:txBody>
      </p:sp>
    </p:spTree>
    <p:extLst>
      <p:ext uri="{BB962C8B-B14F-4D97-AF65-F5344CB8AC3E}">
        <p14:creationId xmlns:p14="http://schemas.microsoft.com/office/powerpoint/2010/main" val="303756146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6490" y="266039"/>
            <a:ext cx="9720072" cy="941659"/>
          </a:xfrm>
        </p:spPr>
        <p:txBody>
          <a:bodyPr/>
          <a:lstStyle/>
          <a:p>
            <a:r>
              <a:rPr lang="en-IN" dirty="0" smtClean="0"/>
              <a:t>WPF Lifecycle events</a:t>
            </a:r>
            <a:endParaRPr lang="en-IN" dirty="0"/>
          </a:p>
        </p:txBody>
      </p:sp>
      <p:sp>
        <p:nvSpPr>
          <p:cNvPr id="4" name="AutoShape 2" descr="Image result for wpf lifecycle event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4340" y="1630392"/>
            <a:ext cx="5652285" cy="4765132"/>
          </a:xfrm>
          <a:prstGeom prst="rect">
            <a:avLst/>
          </a:prstGeom>
        </p:spPr>
      </p:pic>
    </p:spTree>
    <p:extLst>
      <p:ext uri="{BB962C8B-B14F-4D97-AF65-F5344CB8AC3E}">
        <p14:creationId xmlns:p14="http://schemas.microsoft.com/office/powerpoint/2010/main" val="182961129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WPF life cycle events</a:t>
            </a:r>
            <a:endParaRPr lang="en-IN" dirty="0"/>
          </a:p>
        </p:txBody>
      </p:sp>
      <p:sp>
        <p:nvSpPr>
          <p:cNvPr id="3" name="Content Placeholder 2"/>
          <p:cNvSpPr>
            <a:spLocks noGrp="1"/>
          </p:cNvSpPr>
          <p:nvPr>
            <p:ph idx="1"/>
          </p:nvPr>
        </p:nvSpPr>
        <p:spPr/>
        <p:txBody>
          <a:bodyPr/>
          <a:lstStyle/>
          <a:p>
            <a:r>
              <a:rPr lang="en-US" dirty="0"/>
              <a:t>Startup: (Application)    </a:t>
            </a:r>
          </a:p>
          <a:p>
            <a:endParaRPr lang="en-US" dirty="0"/>
          </a:p>
          <a:p>
            <a:r>
              <a:rPr lang="en-US" dirty="0"/>
              <a:t>This is the first lifetime event of Application to get fired. This is fired when </a:t>
            </a:r>
            <a:r>
              <a:rPr lang="en-US" dirty="0" err="1"/>
              <a:t>Application.Run</a:t>
            </a:r>
            <a:r>
              <a:rPr lang="en-US" dirty="0"/>
              <a:t>() is called on the main window. </a:t>
            </a:r>
            <a:r>
              <a:rPr lang="en-US" dirty="0" smtClean="0"/>
              <a:t>But </a:t>
            </a:r>
            <a:r>
              <a:rPr lang="en-US" dirty="0"/>
              <a:t>before the main window is shown. </a:t>
            </a:r>
            <a:endParaRPr lang="en-US" dirty="0" smtClean="0"/>
          </a:p>
          <a:p>
            <a:r>
              <a:rPr lang="en-US" dirty="0" err="1" smtClean="0"/>
              <a:t>Application.Run</a:t>
            </a:r>
            <a:r>
              <a:rPr lang="en-US" dirty="0"/>
              <a:t>() is abstracted from the user. If you want to check the compiler generated code, search under your </a:t>
            </a:r>
            <a:r>
              <a:rPr lang="en-US" dirty="0" smtClean="0"/>
              <a:t>project\</a:t>
            </a:r>
            <a:r>
              <a:rPr lang="en-US" dirty="0" err="1" smtClean="0"/>
              <a:t>obj</a:t>
            </a:r>
            <a:r>
              <a:rPr lang="en-US" dirty="0" smtClean="0"/>
              <a:t> </a:t>
            </a:r>
            <a:r>
              <a:rPr lang="en-US" dirty="0"/>
              <a:t>folder for file named </a:t>
            </a:r>
            <a:r>
              <a:rPr lang="en-US" dirty="0" err="1"/>
              <a:t>App.g.i.cs</a:t>
            </a:r>
            <a:r>
              <a:rPr lang="en-US" dirty="0"/>
              <a:t> (g stands for generated</a:t>
            </a:r>
            <a:r>
              <a:rPr lang="en-US" dirty="0" smtClean="0"/>
              <a:t>).</a:t>
            </a:r>
          </a:p>
          <a:p>
            <a:endParaRPr lang="en-IN" dirty="0"/>
          </a:p>
        </p:txBody>
      </p:sp>
    </p:spTree>
    <p:extLst>
      <p:ext uri="{BB962C8B-B14F-4D97-AF65-F5344CB8AC3E}">
        <p14:creationId xmlns:p14="http://schemas.microsoft.com/office/powerpoint/2010/main" val="9139647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WPF life cycle events</a:t>
            </a:r>
            <a:endParaRPr lang="en-IN" dirty="0"/>
          </a:p>
        </p:txBody>
      </p:sp>
      <p:sp>
        <p:nvSpPr>
          <p:cNvPr id="3" name="Content Placeholder 2"/>
          <p:cNvSpPr>
            <a:spLocks noGrp="1"/>
          </p:cNvSpPr>
          <p:nvPr>
            <p:ph idx="1"/>
          </p:nvPr>
        </p:nvSpPr>
        <p:spPr/>
        <p:txBody>
          <a:bodyPr/>
          <a:lstStyle/>
          <a:p>
            <a:r>
              <a:rPr lang="en-US" dirty="0"/>
              <a:t>Initialized: (Window) </a:t>
            </a:r>
          </a:p>
          <a:p>
            <a:endParaRPr lang="en-US" dirty="0"/>
          </a:p>
          <a:p>
            <a:r>
              <a:rPr lang="en-US" dirty="0"/>
              <a:t>This is the first lifetime event of window to get fired. This is an ordinary </a:t>
            </a:r>
            <a:r>
              <a:rPr lang="en-US" dirty="0" err="1"/>
              <a:t>.Net</a:t>
            </a:r>
            <a:r>
              <a:rPr lang="en-US" dirty="0"/>
              <a:t> event and not a routed event. </a:t>
            </a:r>
            <a:endParaRPr lang="en-US" dirty="0" smtClean="0"/>
          </a:p>
          <a:p>
            <a:r>
              <a:rPr lang="en-US" dirty="0" smtClean="0"/>
              <a:t>When </a:t>
            </a:r>
            <a:r>
              <a:rPr lang="en-US" dirty="0"/>
              <a:t>this event is fired at window level it means all its nested child controls are also already initialized. </a:t>
            </a:r>
            <a:endParaRPr lang="en-US" dirty="0" smtClean="0"/>
          </a:p>
          <a:p>
            <a:r>
              <a:rPr lang="en-US" dirty="0" smtClean="0"/>
              <a:t>So </a:t>
            </a:r>
            <a:r>
              <a:rPr lang="en-US" dirty="0"/>
              <a:t>child controls will fire their Initialized event followed by parent control and finally by Window. </a:t>
            </a:r>
            <a:endParaRPr lang="en-IN" dirty="0"/>
          </a:p>
        </p:txBody>
      </p:sp>
    </p:spTree>
    <p:extLst>
      <p:ext uri="{BB962C8B-B14F-4D97-AF65-F5344CB8AC3E}">
        <p14:creationId xmlns:p14="http://schemas.microsoft.com/office/powerpoint/2010/main" val="348683811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WPF life cycle events</a:t>
            </a:r>
            <a:endParaRPr lang="en-IN" dirty="0"/>
          </a:p>
        </p:txBody>
      </p:sp>
      <p:sp>
        <p:nvSpPr>
          <p:cNvPr id="3" name="Content Placeholder 2"/>
          <p:cNvSpPr>
            <a:spLocks noGrp="1"/>
          </p:cNvSpPr>
          <p:nvPr>
            <p:ph idx="1"/>
          </p:nvPr>
        </p:nvSpPr>
        <p:spPr/>
        <p:txBody>
          <a:bodyPr/>
          <a:lstStyle/>
          <a:p>
            <a:r>
              <a:rPr lang="en-US" dirty="0" smtClean="0"/>
              <a:t>Source Initialized </a:t>
            </a:r>
            <a:r>
              <a:rPr lang="en-US" dirty="0"/>
              <a:t>: (Window)  </a:t>
            </a:r>
          </a:p>
          <a:p>
            <a:endParaRPr lang="en-US" dirty="0"/>
          </a:p>
          <a:p>
            <a:r>
              <a:rPr lang="en-US" dirty="0"/>
              <a:t>Acquire a proper legacy handle to your window. But still your window is not visible.</a:t>
            </a:r>
          </a:p>
          <a:p>
            <a:endParaRPr lang="en-US" dirty="0"/>
          </a:p>
          <a:p>
            <a:r>
              <a:rPr lang="en-US" dirty="0"/>
              <a:t>It is worthy to note that this top level Window event has no equivalent for child  controls. Because none of the WPF child controls have a HWND associated with it, strikingly different from </a:t>
            </a:r>
            <a:r>
              <a:rPr lang="en-US" dirty="0" err="1"/>
              <a:t>Winforms</a:t>
            </a:r>
            <a:r>
              <a:rPr lang="en-US" dirty="0"/>
              <a:t> model.</a:t>
            </a:r>
            <a:endParaRPr lang="en-IN" dirty="0"/>
          </a:p>
        </p:txBody>
      </p:sp>
    </p:spTree>
    <p:extLst>
      <p:ext uri="{BB962C8B-B14F-4D97-AF65-F5344CB8AC3E}">
        <p14:creationId xmlns:p14="http://schemas.microsoft.com/office/powerpoint/2010/main" val="18038622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WPF life cycle events</a:t>
            </a:r>
            <a:endParaRPr lang="en-IN" dirty="0"/>
          </a:p>
        </p:txBody>
      </p:sp>
      <p:sp>
        <p:nvSpPr>
          <p:cNvPr id="3" name="Content Placeholder 2"/>
          <p:cNvSpPr>
            <a:spLocks noGrp="1"/>
          </p:cNvSpPr>
          <p:nvPr>
            <p:ph idx="1"/>
          </p:nvPr>
        </p:nvSpPr>
        <p:spPr/>
        <p:txBody>
          <a:bodyPr>
            <a:normAutofit/>
          </a:bodyPr>
          <a:lstStyle/>
          <a:p>
            <a:endParaRPr lang="en-US" dirty="0"/>
          </a:p>
          <a:p>
            <a:r>
              <a:rPr lang="en-US" dirty="0"/>
              <a:t>Activated: (Window)</a:t>
            </a:r>
          </a:p>
          <a:p>
            <a:endParaRPr lang="en-US" dirty="0"/>
          </a:p>
          <a:p>
            <a:r>
              <a:rPr lang="en-US" dirty="0"/>
              <a:t>Equivalent to </a:t>
            </a:r>
            <a:r>
              <a:rPr lang="en-US" dirty="0" err="1"/>
              <a:t>GotFocus</a:t>
            </a:r>
            <a:r>
              <a:rPr lang="en-US" dirty="0"/>
              <a:t> of a control. Called every time when window comes foreground and also the first time window is rendered. Only after this event window loaded event </a:t>
            </a:r>
            <a:r>
              <a:rPr lang="en-US" dirty="0" err="1" smtClean="0"/>
              <a:t>isfired</a:t>
            </a:r>
            <a:r>
              <a:rPr lang="en-US" dirty="0" smtClean="0"/>
              <a:t>.</a:t>
            </a:r>
            <a:endParaRPr lang="en-IN" dirty="0"/>
          </a:p>
        </p:txBody>
      </p:sp>
    </p:spTree>
    <p:extLst>
      <p:ext uri="{BB962C8B-B14F-4D97-AF65-F5344CB8AC3E}">
        <p14:creationId xmlns:p14="http://schemas.microsoft.com/office/powerpoint/2010/main" val="295859848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WPF life cycle events</a:t>
            </a:r>
            <a:endParaRPr lang="en-IN" dirty="0"/>
          </a:p>
        </p:txBody>
      </p:sp>
      <p:sp>
        <p:nvSpPr>
          <p:cNvPr id="3" name="Content Placeholder 2"/>
          <p:cNvSpPr>
            <a:spLocks noGrp="1"/>
          </p:cNvSpPr>
          <p:nvPr>
            <p:ph idx="1"/>
          </p:nvPr>
        </p:nvSpPr>
        <p:spPr/>
        <p:txBody>
          <a:bodyPr>
            <a:normAutofit/>
          </a:bodyPr>
          <a:lstStyle/>
          <a:p>
            <a:endParaRPr lang="en-US" dirty="0"/>
          </a:p>
          <a:p>
            <a:r>
              <a:rPr lang="en-US" dirty="0"/>
              <a:t>Loaded: (Window) </a:t>
            </a:r>
          </a:p>
          <a:p>
            <a:endParaRPr lang="en-US" dirty="0"/>
          </a:p>
          <a:p>
            <a:r>
              <a:rPr lang="en-US" dirty="0"/>
              <a:t>Your entire window is ready. Last stop before rendering. All animation, styles and databinding will be ready here. Any visual tweaks needs to be done here. </a:t>
            </a:r>
          </a:p>
          <a:p>
            <a:r>
              <a:rPr lang="en-US" dirty="0" smtClean="0"/>
              <a:t>This </a:t>
            </a:r>
            <a:r>
              <a:rPr lang="en-US" dirty="0"/>
              <a:t>works in reverse order when compared with Initialized event. It is raised from root to child element from the fully constructed logical element tree. So window Load event will be raised first followed by any child element events.  </a:t>
            </a:r>
          </a:p>
        </p:txBody>
      </p:sp>
    </p:spTree>
    <p:extLst>
      <p:ext uri="{BB962C8B-B14F-4D97-AF65-F5344CB8AC3E}">
        <p14:creationId xmlns:p14="http://schemas.microsoft.com/office/powerpoint/2010/main" val="257349215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WPF life cycle events</a:t>
            </a:r>
            <a:endParaRPr lang="en-IN" dirty="0"/>
          </a:p>
        </p:txBody>
      </p:sp>
      <p:sp>
        <p:nvSpPr>
          <p:cNvPr id="3" name="Content Placeholder 2"/>
          <p:cNvSpPr>
            <a:spLocks noGrp="1"/>
          </p:cNvSpPr>
          <p:nvPr>
            <p:ph idx="1"/>
          </p:nvPr>
        </p:nvSpPr>
        <p:spPr/>
        <p:txBody>
          <a:bodyPr>
            <a:normAutofit/>
          </a:bodyPr>
          <a:lstStyle/>
          <a:p>
            <a:endParaRPr lang="en-US" dirty="0"/>
          </a:p>
          <a:p>
            <a:r>
              <a:rPr lang="en-US" dirty="0" err="1"/>
              <a:t>ContentRendered</a:t>
            </a:r>
            <a:r>
              <a:rPr lang="en-US" dirty="0"/>
              <a:t>: (Window) </a:t>
            </a:r>
          </a:p>
          <a:p>
            <a:endParaRPr lang="en-US" dirty="0"/>
          </a:p>
          <a:p>
            <a:r>
              <a:rPr lang="en-US" dirty="0"/>
              <a:t>As the name implies it occurs after content was rendered. If there is no content this event will not be fired at all. Don't do any visual tweaks here. From here you may set a flag for your business logic that window is up, running and shown to the user for the first time.</a:t>
            </a:r>
          </a:p>
        </p:txBody>
      </p:sp>
    </p:spTree>
    <p:extLst>
      <p:ext uri="{BB962C8B-B14F-4D97-AF65-F5344CB8AC3E}">
        <p14:creationId xmlns:p14="http://schemas.microsoft.com/office/powerpoint/2010/main" val="206342005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WPF life cycle events</a:t>
            </a:r>
            <a:endParaRPr lang="en-IN" dirty="0"/>
          </a:p>
        </p:txBody>
      </p:sp>
      <p:sp>
        <p:nvSpPr>
          <p:cNvPr id="3" name="Content Placeholder 2"/>
          <p:cNvSpPr>
            <a:spLocks noGrp="1"/>
          </p:cNvSpPr>
          <p:nvPr>
            <p:ph idx="1"/>
          </p:nvPr>
        </p:nvSpPr>
        <p:spPr/>
        <p:txBody>
          <a:bodyPr>
            <a:normAutofit/>
          </a:bodyPr>
          <a:lstStyle/>
          <a:p>
            <a:endParaRPr lang="en-US" dirty="0"/>
          </a:p>
          <a:p>
            <a:r>
              <a:rPr lang="en-IN" b="1" dirty="0"/>
              <a:t>Shutdown order of events: </a:t>
            </a:r>
            <a:endParaRPr lang="en-IN" b="1" dirty="0" smtClean="0"/>
          </a:p>
          <a:p>
            <a:r>
              <a:rPr lang="en-US" dirty="0"/>
              <a:t>Closing: (Window)   </a:t>
            </a:r>
          </a:p>
          <a:p>
            <a:r>
              <a:rPr lang="en-US" dirty="0" smtClean="0"/>
              <a:t>Trigger </a:t>
            </a:r>
            <a:r>
              <a:rPr lang="en-US" dirty="0"/>
              <a:t>can be user action or programmatic. user action can be direct like clicking on close button.  </a:t>
            </a:r>
            <a:endParaRPr lang="en-US" dirty="0" smtClean="0"/>
          </a:p>
          <a:p>
            <a:r>
              <a:rPr lang="en-US" dirty="0" smtClean="0"/>
              <a:t>Logging off </a:t>
            </a:r>
            <a:r>
              <a:rPr lang="en-US" dirty="0"/>
              <a:t>from windows did not </a:t>
            </a:r>
            <a:r>
              <a:rPr lang="en-US" dirty="0" smtClean="0"/>
              <a:t>raise </a:t>
            </a:r>
            <a:r>
              <a:rPr lang="en-US" dirty="0"/>
              <a:t>this event. </a:t>
            </a:r>
            <a:endParaRPr lang="en-US" dirty="0" smtClean="0"/>
          </a:p>
          <a:p>
            <a:r>
              <a:rPr lang="en-US" dirty="0" smtClean="0"/>
              <a:t>In </a:t>
            </a:r>
            <a:r>
              <a:rPr lang="en-US" dirty="0"/>
              <a:t>case of your program it can be a call to </a:t>
            </a:r>
            <a:r>
              <a:rPr lang="en-US" dirty="0" err="1"/>
              <a:t>Window.Close</a:t>
            </a:r>
            <a:r>
              <a:rPr lang="en-US" dirty="0"/>
              <a:t>() or </a:t>
            </a:r>
            <a:r>
              <a:rPr lang="en-US" dirty="0" err="1"/>
              <a:t>Application.ShutDown</a:t>
            </a:r>
            <a:r>
              <a:rPr lang="en-US" dirty="0"/>
              <a:t>(). </a:t>
            </a:r>
            <a:endParaRPr lang="en-US" dirty="0" smtClean="0"/>
          </a:p>
          <a:p>
            <a:r>
              <a:rPr lang="en-US" dirty="0" smtClean="0"/>
              <a:t>In </a:t>
            </a:r>
            <a:r>
              <a:rPr lang="en-US" dirty="0"/>
              <a:t>any case the event  can be cancelled by overriding </a:t>
            </a:r>
            <a:r>
              <a:rPr lang="en-US" dirty="0" err="1"/>
              <a:t>OnClosing</a:t>
            </a:r>
            <a:r>
              <a:rPr lang="en-US" dirty="0"/>
              <a:t>() and setting </a:t>
            </a:r>
            <a:r>
              <a:rPr lang="en-US" dirty="0" err="1"/>
              <a:t>CancelEventArgs.Cancel</a:t>
            </a:r>
            <a:r>
              <a:rPr lang="en-US" dirty="0"/>
              <a:t> to true.</a:t>
            </a:r>
            <a:endParaRPr lang="en-IN" dirty="0"/>
          </a:p>
        </p:txBody>
      </p:sp>
    </p:spTree>
    <p:extLst>
      <p:ext uri="{BB962C8B-B14F-4D97-AF65-F5344CB8AC3E}">
        <p14:creationId xmlns:p14="http://schemas.microsoft.com/office/powerpoint/2010/main" val="5088910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WPF life cycle events</a:t>
            </a:r>
            <a:endParaRPr lang="en-IN" dirty="0"/>
          </a:p>
        </p:txBody>
      </p:sp>
      <p:sp>
        <p:nvSpPr>
          <p:cNvPr id="3" name="Content Placeholder 2"/>
          <p:cNvSpPr>
            <a:spLocks noGrp="1"/>
          </p:cNvSpPr>
          <p:nvPr>
            <p:ph idx="1"/>
          </p:nvPr>
        </p:nvSpPr>
        <p:spPr/>
        <p:txBody>
          <a:bodyPr>
            <a:normAutofit/>
          </a:bodyPr>
          <a:lstStyle/>
          <a:p>
            <a:endParaRPr lang="en-US" dirty="0"/>
          </a:p>
          <a:p>
            <a:r>
              <a:rPr lang="en-US" dirty="0"/>
              <a:t>Deactivated: (Window)     </a:t>
            </a:r>
          </a:p>
          <a:p>
            <a:endParaRPr lang="en-US" dirty="0"/>
          </a:p>
          <a:p>
            <a:r>
              <a:rPr lang="en-US" dirty="0"/>
              <a:t>Happens if window loses focus (this is window equivalent to </a:t>
            </a:r>
            <a:r>
              <a:rPr lang="en-US" dirty="0" err="1"/>
              <a:t>control.GotFocus</a:t>
            </a:r>
            <a:r>
              <a:rPr lang="en-US" dirty="0"/>
              <a:t>()) or closed.</a:t>
            </a:r>
            <a:endParaRPr lang="en-IN" dirty="0"/>
          </a:p>
        </p:txBody>
      </p:sp>
    </p:spTree>
    <p:extLst>
      <p:ext uri="{BB962C8B-B14F-4D97-AF65-F5344CB8AC3E}">
        <p14:creationId xmlns:p14="http://schemas.microsoft.com/office/powerpoint/2010/main" val="351590941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WPF life cycle events</a:t>
            </a:r>
            <a:endParaRPr lang="en-IN" dirty="0"/>
          </a:p>
        </p:txBody>
      </p:sp>
      <p:sp>
        <p:nvSpPr>
          <p:cNvPr id="3" name="Content Placeholder 2"/>
          <p:cNvSpPr>
            <a:spLocks noGrp="1"/>
          </p:cNvSpPr>
          <p:nvPr>
            <p:ph idx="1"/>
          </p:nvPr>
        </p:nvSpPr>
        <p:spPr/>
        <p:txBody>
          <a:bodyPr>
            <a:normAutofit/>
          </a:bodyPr>
          <a:lstStyle/>
          <a:p>
            <a:endParaRPr lang="en-US" dirty="0"/>
          </a:p>
          <a:p>
            <a:r>
              <a:rPr lang="en-US" dirty="0"/>
              <a:t>Deactivated: (Application)  </a:t>
            </a:r>
          </a:p>
          <a:p>
            <a:r>
              <a:rPr lang="en-US" dirty="0" smtClean="0"/>
              <a:t>Happens </a:t>
            </a:r>
            <a:r>
              <a:rPr lang="en-US" dirty="0"/>
              <a:t>if user switches to another application (by Alt-Tab, taskbar or task manager etc.) or as effect of application closure.  </a:t>
            </a:r>
          </a:p>
          <a:p>
            <a:endParaRPr lang="en-US" dirty="0"/>
          </a:p>
          <a:p>
            <a:r>
              <a:rPr lang="en-US" dirty="0"/>
              <a:t>Closed: (Window)   </a:t>
            </a:r>
          </a:p>
          <a:p>
            <a:r>
              <a:rPr lang="en-US" dirty="0" smtClean="0"/>
              <a:t>Window </a:t>
            </a:r>
            <a:r>
              <a:rPr lang="en-US" dirty="0"/>
              <a:t>is closed but window elements are accessible. Last place to access them if there is a reason. Note after this window unloaded will be fired.</a:t>
            </a:r>
            <a:endParaRPr lang="en-IN" dirty="0"/>
          </a:p>
        </p:txBody>
      </p:sp>
    </p:spTree>
    <p:extLst>
      <p:ext uri="{BB962C8B-B14F-4D97-AF65-F5344CB8AC3E}">
        <p14:creationId xmlns:p14="http://schemas.microsoft.com/office/powerpoint/2010/main" val="1973874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WPF: A Higher-Level API</a:t>
            </a:r>
          </a:p>
        </p:txBody>
      </p:sp>
      <p:sp>
        <p:nvSpPr>
          <p:cNvPr id="3" name="Content Placeholder 2"/>
          <p:cNvSpPr>
            <a:spLocks noGrp="1"/>
          </p:cNvSpPr>
          <p:nvPr>
            <p:ph idx="1"/>
          </p:nvPr>
        </p:nvSpPr>
        <p:spPr/>
        <p:txBody>
          <a:bodyPr>
            <a:normAutofit/>
          </a:bodyPr>
          <a:lstStyle/>
          <a:p>
            <a:r>
              <a:rPr lang="en-IN" dirty="0"/>
              <a:t>Styles and </a:t>
            </a:r>
            <a:r>
              <a:rPr lang="en-IN" dirty="0" smtClean="0"/>
              <a:t>templates</a:t>
            </a:r>
          </a:p>
          <a:p>
            <a:r>
              <a:rPr lang="en-IN" dirty="0"/>
              <a:t>Commands</a:t>
            </a:r>
            <a:r>
              <a:rPr lang="en-IN" dirty="0" smtClean="0"/>
              <a:t>.</a:t>
            </a:r>
          </a:p>
          <a:p>
            <a:r>
              <a:rPr lang="en-IN" dirty="0"/>
              <a:t>Declarative user interface</a:t>
            </a:r>
            <a:r>
              <a:rPr lang="en-IN" dirty="0" smtClean="0"/>
              <a:t>.</a:t>
            </a:r>
          </a:p>
          <a:p>
            <a:r>
              <a:rPr lang="en-IN" dirty="0"/>
              <a:t>Page-based applications</a:t>
            </a:r>
          </a:p>
        </p:txBody>
      </p:sp>
    </p:spTree>
    <p:extLst>
      <p:ext uri="{BB962C8B-B14F-4D97-AF65-F5344CB8AC3E}">
        <p14:creationId xmlns:p14="http://schemas.microsoft.com/office/powerpoint/2010/main" val="252560127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WPF life cycle events</a:t>
            </a:r>
            <a:endParaRPr lang="en-IN" dirty="0"/>
          </a:p>
        </p:txBody>
      </p:sp>
      <p:sp>
        <p:nvSpPr>
          <p:cNvPr id="3" name="Content Placeholder 2"/>
          <p:cNvSpPr>
            <a:spLocks noGrp="1"/>
          </p:cNvSpPr>
          <p:nvPr>
            <p:ph idx="1"/>
          </p:nvPr>
        </p:nvSpPr>
        <p:spPr/>
        <p:txBody>
          <a:bodyPr>
            <a:normAutofit/>
          </a:bodyPr>
          <a:lstStyle/>
          <a:p>
            <a:endParaRPr lang="en-US" dirty="0"/>
          </a:p>
          <a:p>
            <a:r>
              <a:rPr lang="en-US" dirty="0"/>
              <a:t>Exit: (Application)</a:t>
            </a:r>
          </a:p>
          <a:p>
            <a:endParaRPr lang="en-US" dirty="0"/>
          </a:p>
          <a:p>
            <a:r>
              <a:rPr lang="en-US" dirty="0" smtClean="0"/>
              <a:t>Only </a:t>
            </a:r>
            <a:r>
              <a:rPr lang="en-US" dirty="0"/>
              <a:t>the Run() method returns. </a:t>
            </a:r>
            <a:endParaRPr lang="en-US" dirty="0" smtClean="0"/>
          </a:p>
          <a:p>
            <a:r>
              <a:rPr lang="en-US" dirty="0" smtClean="0"/>
              <a:t>But </a:t>
            </a:r>
            <a:r>
              <a:rPr lang="en-US" dirty="0"/>
              <a:t>if you have written your custom main() method instead of a generated one still you can add some business logic code here. </a:t>
            </a:r>
            <a:endParaRPr lang="en-US" dirty="0" smtClean="0"/>
          </a:p>
          <a:p>
            <a:r>
              <a:rPr lang="en-US" dirty="0" smtClean="0"/>
              <a:t>Any </a:t>
            </a:r>
            <a:r>
              <a:rPr lang="en-US" dirty="0"/>
              <a:t>quick resource freeing can be done here.</a:t>
            </a:r>
            <a:endParaRPr lang="en-IN" dirty="0"/>
          </a:p>
        </p:txBody>
      </p:sp>
    </p:spTree>
    <p:extLst>
      <p:ext uri="{BB962C8B-B14F-4D97-AF65-F5344CB8AC3E}">
        <p14:creationId xmlns:p14="http://schemas.microsoft.com/office/powerpoint/2010/main" val="259549583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Routed events</a:t>
            </a:r>
            <a:endParaRPr lang="en-IN" dirty="0"/>
          </a:p>
        </p:txBody>
      </p:sp>
      <p:pic>
        <p:nvPicPr>
          <p:cNvPr id="12290" name="Picture 2" descr="https://www.wpftutorial.net/images/routedeve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6850" y="2084832"/>
            <a:ext cx="6797315" cy="372115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668632" y="1492739"/>
            <a:ext cx="3545043" cy="1477328"/>
          </a:xfrm>
          <a:prstGeom prst="rect">
            <a:avLst/>
          </a:prstGeom>
          <a:noFill/>
        </p:spPr>
        <p:txBody>
          <a:bodyPr wrap="square" rtlCol="0">
            <a:spAutoFit/>
          </a:bodyPr>
          <a:lstStyle/>
          <a:p>
            <a:r>
              <a:rPr lang="en-US"/>
              <a:t>Routed events are events which navigate up or down the visual tree acording to their RoutingStrategy. The routing strategy can be bubble, tunnel or direct.</a:t>
            </a:r>
            <a:endParaRPr lang="en-IN" dirty="0"/>
          </a:p>
        </p:txBody>
      </p:sp>
    </p:spTree>
    <p:extLst>
      <p:ext uri="{BB962C8B-B14F-4D97-AF65-F5344CB8AC3E}">
        <p14:creationId xmlns:p14="http://schemas.microsoft.com/office/powerpoint/2010/main" val="291262254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Routed events</a:t>
            </a:r>
            <a:endParaRPr lang="en-IN" dirty="0"/>
          </a:p>
        </p:txBody>
      </p:sp>
      <p:sp>
        <p:nvSpPr>
          <p:cNvPr id="3" name="Content Placeholder 2"/>
          <p:cNvSpPr>
            <a:spLocks noGrp="1"/>
          </p:cNvSpPr>
          <p:nvPr>
            <p:ph idx="1"/>
          </p:nvPr>
        </p:nvSpPr>
        <p:spPr>
          <a:xfrm>
            <a:off x="1024128" y="1906438"/>
            <a:ext cx="9720073" cy="4402922"/>
          </a:xfrm>
        </p:spPr>
        <p:txBody>
          <a:bodyPr>
            <a:normAutofit/>
          </a:bodyPr>
          <a:lstStyle/>
          <a:p>
            <a:r>
              <a:rPr lang="en-US" dirty="0"/>
              <a:t>Tunneling The event is raised on the root element and navigates down to the visual tree until it reaches the source element or until the tunneling is stopped by marking the event as </a:t>
            </a:r>
            <a:r>
              <a:rPr lang="en-US" dirty="0" err="1"/>
              <a:t>handeld</a:t>
            </a:r>
            <a:r>
              <a:rPr lang="en-US" dirty="0"/>
              <a:t>. By naming convention it is called Preview... and appears before corresponding bubbling event</a:t>
            </a:r>
            <a:r>
              <a:rPr lang="en-US" dirty="0" smtClean="0"/>
              <a:t>.</a:t>
            </a:r>
          </a:p>
          <a:p>
            <a:endParaRPr lang="en-US" dirty="0"/>
          </a:p>
          <a:p>
            <a:r>
              <a:rPr lang="en-US" dirty="0"/>
              <a:t>The difference between a bubbling and a tunneling event (apart from the direction) is that a tunneling event name will always start with a ‘preview</a:t>
            </a:r>
            <a:r>
              <a:rPr lang="en-US" dirty="0" smtClean="0"/>
              <a:t>’.</a:t>
            </a:r>
            <a:endParaRPr lang="en-US" dirty="0"/>
          </a:p>
          <a:p>
            <a:r>
              <a:rPr lang="en-US" dirty="0"/>
              <a:t>In a WPF application, events are often implemented as a tunneling/bubbling pair. So, you'll have a </a:t>
            </a:r>
            <a:r>
              <a:rPr lang="en-US" dirty="0" err="1"/>
              <a:t>previewMouseDown</a:t>
            </a:r>
            <a:r>
              <a:rPr lang="en-US" dirty="0"/>
              <a:t> and then a </a:t>
            </a:r>
            <a:r>
              <a:rPr lang="en-US" dirty="0" err="1"/>
              <a:t>MouseDown</a:t>
            </a:r>
            <a:r>
              <a:rPr lang="en-US" dirty="0"/>
              <a:t> event.</a:t>
            </a:r>
          </a:p>
          <a:p>
            <a:endParaRPr lang="en-US" dirty="0"/>
          </a:p>
        </p:txBody>
      </p:sp>
    </p:spTree>
    <p:extLst>
      <p:ext uri="{BB962C8B-B14F-4D97-AF65-F5344CB8AC3E}">
        <p14:creationId xmlns:p14="http://schemas.microsoft.com/office/powerpoint/2010/main" val="50444755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Routed events</a:t>
            </a:r>
            <a:endParaRPr lang="en-IN" dirty="0"/>
          </a:p>
        </p:txBody>
      </p:sp>
      <p:sp>
        <p:nvSpPr>
          <p:cNvPr id="3" name="Content Placeholder 2"/>
          <p:cNvSpPr>
            <a:spLocks noGrp="1"/>
          </p:cNvSpPr>
          <p:nvPr>
            <p:ph idx="1"/>
          </p:nvPr>
        </p:nvSpPr>
        <p:spPr>
          <a:xfrm>
            <a:off x="1024128" y="1906438"/>
            <a:ext cx="9877552" cy="4341962"/>
          </a:xfrm>
        </p:spPr>
        <p:txBody>
          <a:bodyPr>
            <a:normAutofit fontScale="92500" lnSpcReduction="10000"/>
          </a:bodyPr>
          <a:lstStyle/>
          <a:p>
            <a:r>
              <a:rPr lang="en-US" dirty="0"/>
              <a:t>Bubbling The event is raised on the source element and navigates up to the visual tree until it reaches the root element or until the bubbling is stopped by marking the event as handled. The bubbling event is raised after the tunneling event</a:t>
            </a:r>
            <a:r>
              <a:rPr lang="en-US" dirty="0" smtClean="0"/>
              <a:t>.</a:t>
            </a:r>
            <a:endParaRPr lang="en-US" dirty="0"/>
          </a:p>
          <a:p>
            <a:r>
              <a:rPr lang="en-IN" dirty="0" err="1"/>
              <a:t>WindowStackPanel</a:t>
            </a:r>
            <a:r>
              <a:rPr lang="en-IN" dirty="0"/>
              <a:t> 1</a:t>
            </a:r>
          </a:p>
          <a:p>
            <a:pPr lvl="1"/>
            <a:r>
              <a:rPr lang="en-IN" dirty="0" err="1"/>
              <a:t>StackPanel</a:t>
            </a:r>
            <a:r>
              <a:rPr lang="en-IN" dirty="0"/>
              <a:t> 2</a:t>
            </a:r>
          </a:p>
          <a:p>
            <a:pPr lvl="2"/>
            <a:r>
              <a:rPr lang="en-IN" dirty="0"/>
              <a:t>Textbox 1</a:t>
            </a:r>
          </a:p>
          <a:p>
            <a:pPr lvl="2"/>
            <a:r>
              <a:rPr lang="en-IN" dirty="0"/>
              <a:t>Textbox 2</a:t>
            </a:r>
          </a:p>
          <a:p>
            <a:pPr lvl="1"/>
            <a:r>
              <a:rPr lang="en-IN" dirty="0" smtClean="0"/>
              <a:t>Button</a:t>
            </a:r>
          </a:p>
          <a:p>
            <a:pPr marL="128016" lvl="1" indent="0">
              <a:buNone/>
            </a:pPr>
            <a:r>
              <a:rPr lang="en-US" dirty="0"/>
              <a:t>if you click the Button, then the Bubbling event shall move in this direction,</a:t>
            </a:r>
          </a:p>
          <a:p>
            <a:pPr marL="128016" lvl="1" indent="0">
              <a:buNone/>
            </a:pPr>
            <a:endParaRPr lang="en-US" dirty="0"/>
          </a:p>
          <a:p>
            <a:pPr marL="128016" lvl="1" indent="0">
              <a:buNone/>
            </a:pPr>
            <a:r>
              <a:rPr lang="en-US" dirty="0"/>
              <a:t>Button &gt; </a:t>
            </a:r>
            <a:r>
              <a:rPr lang="en-US" dirty="0" err="1"/>
              <a:t>Stackpanel</a:t>
            </a:r>
            <a:r>
              <a:rPr lang="en-US" dirty="0"/>
              <a:t> 1 &gt; Window</a:t>
            </a:r>
          </a:p>
          <a:p>
            <a:pPr marL="128016" lvl="1" indent="0">
              <a:buNone/>
            </a:pPr>
            <a:endParaRPr lang="en-US" dirty="0"/>
          </a:p>
          <a:p>
            <a:pPr marL="128016" lvl="1" indent="0">
              <a:buNone/>
            </a:pPr>
            <a:r>
              <a:rPr lang="en-US" dirty="0"/>
              <a:t>If you click any of the Textboxes, then the event route will be,</a:t>
            </a:r>
          </a:p>
          <a:p>
            <a:pPr marL="128016" lvl="1" indent="0">
              <a:buNone/>
            </a:pPr>
            <a:endParaRPr lang="en-US" dirty="0"/>
          </a:p>
          <a:p>
            <a:pPr marL="128016" lvl="1" indent="0">
              <a:buNone/>
            </a:pPr>
            <a:r>
              <a:rPr lang="en-US" dirty="0"/>
              <a:t>Textbox 1 or 2 &gt; </a:t>
            </a:r>
            <a:r>
              <a:rPr lang="en-US" dirty="0" err="1"/>
              <a:t>Stackpanel</a:t>
            </a:r>
            <a:r>
              <a:rPr lang="en-US" dirty="0"/>
              <a:t> 2 &gt; </a:t>
            </a:r>
            <a:r>
              <a:rPr lang="en-US" dirty="0" err="1"/>
              <a:t>Stackpanel</a:t>
            </a:r>
            <a:r>
              <a:rPr lang="en-US" dirty="0"/>
              <a:t> 1&gt; Window</a:t>
            </a:r>
            <a:endParaRPr lang="en-IN" dirty="0"/>
          </a:p>
          <a:p>
            <a:pPr lvl="1"/>
            <a:endParaRPr lang="en-IN" dirty="0"/>
          </a:p>
          <a:p>
            <a:endParaRPr lang="en-US" dirty="0"/>
          </a:p>
        </p:txBody>
      </p:sp>
    </p:spTree>
    <p:extLst>
      <p:ext uri="{BB962C8B-B14F-4D97-AF65-F5344CB8AC3E}">
        <p14:creationId xmlns:p14="http://schemas.microsoft.com/office/powerpoint/2010/main" val="220978915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Routed events</a:t>
            </a:r>
            <a:endParaRPr lang="en-IN" dirty="0"/>
          </a:p>
        </p:txBody>
      </p:sp>
      <p:sp>
        <p:nvSpPr>
          <p:cNvPr id="3" name="Content Placeholder 2"/>
          <p:cNvSpPr>
            <a:spLocks noGrp="1"/>
          </p:cNvSpPr>
          <p:nvPr>
            <p:ph idx="1"/>
          </p:nvPr>
        </p:nvSpPr>
        <p:spPr>
          <a:xfrm>
            <a:off x="1024128" y="1906438"/>
            <a:ext cx="9720073" cy="4402922"/>
          </a:xfrm>
        </p:spPr>
        <p:txBody>
          <a:bodyPr>
            <a:normAutofit/>
          </a:bodyPr>
          <a:lstStyle/>
          <a:p>
            <a:r>
              <a:rPr lang="en-US" dirty="0"/>
              <a:t>Direct The event is raised on the source element and must be handled on the source element itself. This behavior is the same as normal .NET events.</a:t>
            </a:r>
          </a:p>
          <a:p>
            <a:r>
              <a:rPr lang="en-US" dirty="0"/>
              <a:t>A good example of a direct event would be the </a:t>
            </a:r>
            <a:r>
              <a:rPr lang="en-US" dirty="0" err="1"/>
              <a:t>MouseEnter</a:t>
            </a:r>
            <a:r>
              <a:rPr lang="en-US" dirty="0"/>
              <a:t> event.</a:t>
            </a:r>
            <a:endParaRPr lang="en-IN" dirty="0"/>
          </a:p>
        </p:txBody>
      </p:sp>
    </p:spTree>
    <p:extLst>
      <p:ext uri="{BB962C8B-B14F-4D97-AF65-F5344CB8AC3E}">
        <p14:creationId xmlns:p14="http://schemas.microsoft.com/office/powerpoint/2010/main" val="72313142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File upload</a:t>
            </a:r>
            <a:endParaRPr lang="en-IN" dirty="0"/>
          </a:p>
        </p:txBody>
      </p:sp>
      <p:sp>
        <p:nvSpPr>
          <p:cNvPr id="3" name="Content Placeholder 2"/>
          <p:cNvSpPr>
            <a:spLocks noGrp="1"/>
          </p:cNvSpPr>
          <p:nvPr>
            <p:ph idx="1"/>
          </p:nvPr>
        </p:nvSpPr>
        <p:spPr/>
        <p:txBody>
          <a:bodyPr>
            <a:normAutofit fontScale="70000" lnSpcReduction="20000"/>
          </a:bodyPr>
          <a:lstStyle/>
          <a:p>
            <a:r>
              <a:rPr lang="en-IN" dirty="0"/>
              <a:t>&lt;Grid&gt;</a:t>
            </a:r>
          </a:p>
          <a:p>
            <a:r>
              <a:rPr lang="en-IN" dirty="0"/>
              <a:t>    &lt;</a:t>
            </a:r>
            <a:r>
              <a:rPr lang="en-IN" dirty="0" err="1"/>
              <a:t>Grid.ColumnDefinitions</a:t>
            </a:r>
            <a:r>
              <a:rPr lang="en-IN" dirty="0"/>
              <a:t>&gt;</a:t>
            </a:r>
          </a:p>
          <a:p>
            <a:r>
              <a:rPr lang="en-IN" dirty="0"/>
              <a:t>      &lt;</a:t>
            </a:r>
            <a:r>
              <a:rPr lang="en-IN" dirty="0" err="1"/>
              <a:t>ColumnDefinition</a:t>
            </a:r>
            <a:r>
              <a:rPr lang="en-IN" dirty="0"/>
              <a:t> Width="30*" /&gt;</a:t>
            </a:r>
          </a:p>
          <a:p>
            <a:r>
              <a:rPr lang="en-IN" dirty="0"/>
              <a:t>      &lt;</a:t>
            </a:r>
            <a:r>
              <a:rPr lang="en-IN" dirty="0" err="1"/>
              <a:t>ColumnDefinition</a:t>
            </a:r>
            <a:r>
              <a:rPr lang="en-IN" dirty="0"/>
              <a:t> Width="349*" /&gt;</a:t>
            </a:r>
          </a:p>
          <a:p>
            <a:r>
              <a:rPr lang="en-IN" dirty="0"/>
              <a:t>      &lt;</a:t>
            </a:r>
            <a:r>
              <a:rPr lang="en-IN" dirty="0" err="1"/>
              <a:t>ColumnDefinition</a:t>
            </a:r>
            <a:r>
              <a:rPr lang="en-IN" dirty="0"/>
              <a:t> Width="30*" /&gt;</a:t>
            </a:r>
          </a:p>
          <a:p>
            <a:r>
              <a:rPr lang="en-IN" dirty="0"/>
              <a:t>    &lt;/</a:t>
            </a:r>
            <a:r>
              <a:rPr lang="en-IN" dirty="0" err="1"/>
              <a:t>Grid.ColumnDefinitions</a:t>
            </a:r>
            <a:r>
              <a:rPr lang="en-IN" dirty="0"/>
              <a:t>&gt;</a:t>
            </a:r>
          </a:p>
          <a:p>
            <a:r>
              <a:rPr lang="en-IN" dirty="0"/>
              <a:t>    &lt;Image Margin="12,12,16,71" Name="</a:t>
            </a:r>
            <a:r>
              <a:rPr lang="en-IN" dirty="0" err="1"/>
              <a:t>imgPhoto</a:t>
            </a:r>
            <a:r>
              <a:rPr lang="en-IN" dirty="0"/>
              <a:t>" </a:t>
            </a:r>
          </a:p>
          <a:p>
            <a:r>
              <a:rPr lang="en-IN" dirty="0"/>
              <a:t>        Stretch="Fill" </a:t>
            </a:r>
            <a:r>
              <a:rPr lang="en-IN" dirty="0" err="1"/>
              <a:t>Grid.Column</a:t>
            </a:r>
            <a:r>
              <a:rPr lang="en-IN" dirty="0"/>
              <a:t>="1" /&gt;</a:t>
            </a:r>
          </a:p>
          <a:p>
            <a:r>
              <a:rPr lang="en-IN" dirty="0"/>
              <a:t>    &lt;Button Height="23" </a:t>
            </a:r>
            <a:r>
              <a:rPr lang="en-IN" dirty="0" err="1"/>
              <a:t>HorizontalAlignment</a:t>
            </a:r>
            <a:r>
              <a:rPr lang="en-IN" dirty="0"/>
              <a:t>="Left" </a:t>
            </a:r>
          </a:p>
          <a:p>
            <a:r>
              <a:rPr lang="en-IN" dirty="0"/>
              <a:t>        Margin="12,0,0,34" Name="</a:t>
            </a:r>
            <a:r>
              <a:rPr lang="en-IN" dirty="0" err="1"/>
              <a:t>btnLoad</a:t>
            </a:r>
            <a:r>
              <a:rPr lang="en-IN" dirty="0"/>
              <a:t>" </a:t>
            </a:r>
            <a:r>
              <a:rPr lang="en-IN" dirty="0" err="1"/>
              <a:t>VerticalAlignment</a:t>
            </a:r>
            <a:r>
              <a:rPr lang="en-IN" dirty="0"/>
              <a:t>="Bottom" </a:t>
            </a:r>
          </a:p>
          <a:p>
            <a:r>
              <a:rPr lang="en-IN" dirty="0"/>
              <a:t>        Width="75" </a:t>
            </a:r>
            <a:r>
              <a:rPr lang="en-IN" dirty="0" err="1"/>
              <a:t>Grid.Column</a:t>
            </a:r>
            <a:r>
              <a:rPr lang="en-IN" dirty="0"/>
              <a:t>="1" Click="</a:t>
            </a:r>
            <a:r>
              <a:rPr lang="en-IN" dirty="0" err="1"/>
              <a:t>btnLoad_Click</a:t>
            </a:r>
            <a:r>
              <a:rPr lang="en-IN" dirty="0"/>
              <a:t>"&gt;_Load&lt;/Button&gt;</a:t>
            </a:r>
          </a:p>
          <a:p>
            <a:r>
              <a:rPr lang="en-IN" dirty="0"/>
              <a:t>  &lt;/Grid&gt;</a:t>
            </a:r>
          </a:p>
        </p:txBody>
      </p:sp>
    </p:spTree>
    <p:extLst>
      <p:ext uri="{BB962C8B-B14F-4D97-AF65-F5344CB8AC3E}">
        <p14:creationId xmlns:p14="http://schemas.microsoft.com/office/powerpoint/2010/main" val="389540808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File upload</a:t>
            </a:r>
            <a:endParaRPr lang="en-IN" dirty="0"/>
          </a:p>
        </p:txBody>
      </p:sp>
      <p:sp>
        <p:nvSpPr>
          <p:cNvPr id="3" name="Content Placeholder 2"/>
          <p:cNvSpPr>
            <a:spLocks noGrp="1"/>
          </p:cNvSpPr>
          <p:nvPr>
            <p:ph idx="1"/>
          </p:nvPr>
        </p:nvSpPr>
        <p:spPr>
          <a:xfrm>
            <a:off x="1024128" y="1719072"/>
            <a:ext cx="9720073" cy="4946904"/>
          </a:xfrm>
        </p:spPr>
        <p:txBody>
          <a:bodyPr>
            <a:normAutofit fontScale="85000" lnSpcReduction="20000"/>
          </a:bodyPr>
          <a:lstStyle/>
          <a:p>
            <a:r>
              <a:rPr lang="en-IN" dirty="0"/>
              <a:t>private void </a:t>
            </a:r>
            <a:r>
              <a:rPr lang="en-IN" dirty="0" err="1"/>
              <a:t>btnLoad_Click</a:t>
            </a:r>
            <a:r>
              <a:rPr lang="en-IN" dirty="0"/>
              <a:t>(object sender, </a:t>
            </a:r>
            <a:r>
              <a:rPr lang="en-IN" dirty="0" err="1"/>
              <a:t>RoutedEventArgs</a:t>
            </a:r>
            <a:r>
              <a:rPr lang="en-IN" dirty="0"/>
              <a:t> e)</a:t>
            </a:r>
          </a:p>
          <a:p>
            <a:r>
              <a:rPr lang="en-IN" dirty="0"/>
              <a:t>    {</a:t>
            </a:r>
          </a:p>
          <a:p>
            <a:r>
              <a:rPr lang="en-IN" dirty="0"/>
              <a:t>      </a:t>
            </a:r>
            <a:r>
              <a:rPr lang="en-IN" dirty="0" err="1"/>
              <a:t>OpenFileDialog</a:t>
            </a:r>
            <a:r>
              <a:rPr lang="en-IN" dirty="0"/>
              <a:t> op = new </a:t>
            </a:r>
            <a:r>
              <a:rPr lang="en-IN" dirty="0" err="1"/>
              <a:t>OpenFileDialog</a:t>
            </a:r>
            <a:r>
              <a:rPr lang="en-IN" dirty="0"/>
              <a:t>();</a:t>
            </a:r>
          </a:p>
          <a:p>
            <a:r>
              <a:rPr lang="en-IN" dirty="0"/>
              <a:t>      </a:t>
            </a:r>
            <a:r>
              <a:rPr lang="en-IN" dirty="0" err="1"/>
              <a:t>op.Title</a:t>
            </a:r>
            <a:r>
              <a:rPr lang="en-IN" dirty="0"/>
              <a:t> = "Select a picture";</a:t>
            </a:r>
          </a:p>
          <a:p>
            <a:r>
              <a:rPr lang="en-IN" dirty="0"/>
              <a:t>      </a:t>
            </a:r>
            <a:r>
              <a:rPr lang="en-IN" dirty="0" err="1"/>
              <a:t>op.Filter</a:t>
            </a:r>
            <a:r>
              <a:rPr lang="en-IN" dirty="0"/>
              <a:t> = "All supported graphics|*.jpg;*.jpeg;*.</a:t>
            </a:r>
            <a:r>
              <a:rPr lang="en-IN" dirty="0" err="1"/>
              <a:t>png</a:t>
            </a:r>
            <a:r>
              <a:rPr lang="en-IN" dirty="0"/>
              <a:t>|" +</a:t>
            </a:r>
          </a:p>
          <a:p>
            <a:r>
              <a:rPr lang="en-IN" dirty="0"/>
              <a:t>        "JPEG (*.jpg;*.jpeg)|*.jpg;*.jpeg|" +</a:t>
            </a:r>
          </a:p>
          <a:p>
            <a:r>
              <a:rPr lang="en-IN" dirty="0"/>
              <a:t>        "Portable Network Graphic (*.</a:t>
            </a:r>
            <a:r>
              <a:rPr lang="en-IN" dirty="0" err="1"/>
              <a:t>png</a:t>
            </a:r>
            <a:r>
              <a:rPr lang="en-IN" dirty="0"/>
              <a:t>)|*.</a:t>
            </a:r>
            <a:r>
              <a:rPr lang="en-IN" dirty="0" err="1"/>
              <a:t>png</a:t>
            </a:r>
            <a:r>
              <a:rPr lang="en-IN" dirty="0"/>
              <a:t>";</a:t>
            </a:r>
          </a:p>
          <a:p>
            <a:r>
              <a:rPr lang="en-IN" dirty="0"/>
              <a:t>      if (</a:t>
            </a:r>
            <a:r>
              <a:rPr lang="en-IN" dirty="0" err="1"/>
              <a:t>op.ShowDialog</a:t>
            </a:r>
            <a:r>
              <a:rPr lang="en-IN" dirty="0"/>
              <a:t>() == true)</a:t>
            </a:r>
          </a:p>
          <a:p>
            <a:r>
              <a:rPr lang="en-IN" dirty="0"/>
              <a:t>      {</a:t>
            </a:r>
          </a:p>
          <a:p>
            <a:r>
              <a:rPr lang="en-IN" dirty="0"/>
              <a:t>        </a:t>
            </a:r>
            <a:r>
              <a:rPr lang="en-IN" dirty="0" err="1"/>
              <a:t>imgPhoto.Source</a:t>
            </a:r>
            <a:r>
              <a:rPr lang="en-IN" dirty="0"/>
              <a:t> = new </a:t>
            </a:r>
            <a:r>
              <a:rPr lang="en-IN" dirty="0" err="1"/>
              <a:t>BitmapImage</a:t>
            </a:r>
            <a:r>
              <a:rPr lang="en-IN" dirty="0"/>
              <a:t>(new Uri(</a:t>
            </a:r>
            <a:r>
              <a:rPr lang="en-IN" dirty="0" err="1"/>
              <a:t>op.FileName</a:t>
            </a:r>
            <a:r>
              <a:rPr lang="en-IN" dirty="0"/>
              <a:t>));</a:t>
            </a:r>
          </a:p>
          <a:p>
            <a:r>
              <a:rPr lang="en-IN" dirty="0"/>
              <a:t>      }</a:t>
            </a:r>
          </a:p>
          <a:p>
            <a:r>
              <a:rPr lang="en-IN" dirty="0"/>
              <a:t>      </a:t>
            </a:r>
          </a:p>
          <a:p>
            <a:r>
              <a:rPr lang="en-IN" dirty="0"/>
              <a:t>    }</a:t>
            </a:r>
          </a:p>
        </p:txBody>
      </p:sp>
    </p:spTree>
    <p:extLst>
      <p:ext uri="{BB962C8B-B14F-4D97-AF65-F5344CB8AC3E}">
        <p14:creationId xmlns:p14="http://schemas.microsoft.com/office/powerpoint/2010/main" val="193234002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Confirm password</a:t>
            </a:r>
            <a:endParaRPr lang="en-IN" dirty="0"/>
          </a:p>
        </p:txBody>
      </p:sp>
      <p:sp>
        <p:nvSpPr>
          <p:cNvPr id="3" name="Content Placeholder 2"/>
          <p:cNvSpPr>
            <a:spLocks noGrp="1"/>
          </p:cNvSpPr>
          <p:nvPr>
            <p:ph idx="1"/>
          </p:nvPr>
        </p:nvSpPr>
        <p:spPr/>
        <p:txBody>
          <a:bodyPr/>
          <a:lstStyle/>
          <a:p>
            <a:r>
              <a:rPr lang="en-IN" dirty="0"/>
              <a:t>&lt;Grid&gt;</a:t>
            </a:r>
          </a:p>
          <a:p>
            <a:r>
              <a:rPr lang="en-IN" dirty="0"/>
              <a:t>    &lt;</a:t>
            </a:r>
            <a:r>
              <a:rPr lang="en-IN" dirty="0" err="1"/>
              <a:t>TextBox</a:t>
            </a:r>
            <a:r>
              <a:rPr lang="en-IN" dirty="0"/>
              <a:t> Name="</a:t>
            </a:r>
            <a:r>
              <a:rPr lang="en-IN" dirty="0" err="1"/>
              <a:t>txtName</a:t>
            </a:r>
            <a:r>
              <a:rPr lang="en-IN" dirty="0"/>
              <a:t>" </a:t>
            </a:r>
            <a:r>
              <a:rPr lang="en-IN" dirty="0" err="1"/>
              <a:t>TextChanged</a:t>
            </a:r>
            <a:r>
              <a:rPr lang="en-IN" dirty="0"/>
              <a:t>="</a:t>
            </a:r>
            <a:r>
              <a:rPr lang="en-IN" dirty="0" err="1"/>
              <a:t>Content_TextChanged</a:t>
            </a:r>
            <a:r>
              <a:rPr lang="en-IN" dirty="0"/>
              <a:t>"/&gt;</a:t>
            </a:r>
          </a:p>
          <a:p>
            <a:r>
              <a:rPr lang="en-IN" dirty="0"/>
              <a:t>    &lt;</a:t>
            </a:r>
            <a:r>
              <a:rPr lang="en-IN" dirty="0" err="1"/>
              <a:t>PasswordBox</a:t>
            </a:r>
            <a:r>
              <a:rPr lang="en-IN" dirty="0"/>
              <a:t> Name="</a:t>
            </a:r>
            <a:r>
              <a:rPr lang="en-IN" dirty="0" err="1"/>
              <a:t>txtPass</a:t>
            </a:r>
            <a:r>
              <a:rPr lang="en-IN" dirty="0"/>
              <a:t>" </a:t>
            </a:r>
            <a:r>
              <a:rPr lang="en-IN" dirty="0" err="1"/>
              <a:t>PasswordChar</a:t>
            </a:r>
            <a:r>
              <a:rPr lang="en-IN" dirty="0"/>
              <a:t>="*" </a:t>
            </a:r>
            <a:r>
              <a:rPr lang="en-IN" dirty="0" err="1"/>
              <a:t>PasswordChanged</a:t>
            </a:r>
            <a:r>
              <a:rPr lang="en-IN" dirty="0"/>
              <a:t>="</a:t>
            </a:r>
            <a:r>
              <a:rPr lang="en-IN" dirty="0" err="1"/>
              <a:t>Content_TextChanged</a:t>
            </a:r>
            <a:r>
              <a:rPr lang="en-IN" dirty="0"/>
              <a:t>"/&gt;</a:t>
            </a:r>
          </a:p>
          <a:p>
            <a:r>
              <a:rPr lang="en-IN" dirty="0"/>
              <a:t>    &lt;</a:t>
            </a:r>
            <a:r>
              <a:rPr lang="en-IN" dirty="0" err="1"/>
              <a:t>PasswordBox</a:t>
            </a:r>
            <a:r>
              <a:rPr lang="en-IN" dirty="0"/>
              <a:t> Name="</a:t>
            </a:r>
            <a:r>
              <a:rPr lang="en-IN" dirty="0" err="1"/>
              <a:t>txtConfirmPass</a:t>
            </a:r>
            <a:r>
              <a:rPr lang="en-IN" dirty="0"/>
              <a:t>" </a:t>
            </a:r>
            <a:r>
              <a:rPr lang="en-IN" dirty="0" err="1"/>
              <a:t>PasswordChar</a:t>
            </a:r>
            <a:r>
              <a:rPr lang="en-IN" dirty="0"/>
              <a:t>="*" </a:t>
            </a:r>
            <a:r>
              <a:rPr lang="en-IN" dirty="0" err="1"/>
              <a:t>PasswordChanged</a:t>
            </a:r>
            <a:r>
              <a:rPr lang="en-IN" dirty="0"/>
              <a:t>="</a:t>
            </a:r>
            <a:r>
              <a:rPr lang="en-IN" dirty="0" err="1"/>
              <a:t>Content_TextChanged</a:t>
            </a:r>
            <a:r>
              <a:rPr lang="en-IN" dirty="0"/>
              <a:t>"/&gt;</a:t>
            </a:r>
          </a:p>
          <a:p>
            <a:r>
              <a:rPr lang="en-IN" dirty="0"/>
              <a:t>    &lt;Button Name="</a:t>
            </a:r>
            <a:r>
              <a:rPr lang="en-IN" dirty="0" err="1"/>
              <a:t>btSave</a:t>
            </a:r>
            <a:r>
              <a:rPr lang="en-IN" dirty="0"/>
              <a:t>" Content="Save" </a:t>
            </a:r>
            <a:r>
              <a:rPr lang="en-IN" dirty="0" err="1"/>
              <a:t>IsEnabled</a:t>
            </a:r>
            <a:r>
              <a:rPr lang="en-IN" dirty="0"/>
              <a:t>="False"/&gt;</a:t>
            </a:r>
          </a:p>
          <a:p>
            <a:r>
              <a:rPr lang="en-IN" dirty="0"/>
              <a:t>&lt;/Grid&gt;</a:t>
            </a:r>
          </a:p>
        </p:txBody>
      </p:sp>
    </p:spTree>
    <p:extLst>
      <p:ext uri="{BB962C8B-B14F-4D97-AF65-F5344CB8AC3E}">
        <p14:creationId xmlns:p14="http://schemas.microsoft.com/office/powerpoint/2010/main" val="23825776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Confirm password</a:t>
            </a:r>
            <a:endParaRPr lang="en-IN" dirty="0"/>
          </a:p>
        </p:txBody>
      </p:sp>
      <p:sp>
        <p:nvSpPr>
          <p:cNvPr id="3" name="Content Placeholder 2"/>
          <p:cNvSpPr>
            <a:spLocks noGrp="1"/>
          </p:cNvSpPr>
          <p:nvPr>
            <p:ph idx="1"/>
          </p:nvPr>
        </p:nvSpPr>
        <p:spPr/>
        <p:txBody>
          <a:bodyPr/>
          <a:lstStyle/>
          <a:p>
            <a:r>
              <a:rPr lang="en-IN" dirty="0"/>
              <a:t>private void </a:t>
            </a:r>
            <a:r>
              <a:rPr lang="en-IN" dirty="0" err="1"/>
              <a:t>Content_TextChanged</a:t>
            </a:r>
            <a:r>
              <a:rPr lang="en-IN" dirty="0"/>
              <a:t>(object sender, </a:t>
            </a:r>
            <a:r>
              <a:rPr lang="en-IN" dirty="0" err="1"/>
              <a:t>TextChangedEventArgs</a:t>
            </a:r>
            <a:r>
              <a:rPr lang="en-IN" dirty="0"/>
              <a:t> e)</a:t>
            </a:r>
          </a:p>
          <a:p>
            <a:r>
              <a:rPr lang="en-IN" dirty="0"/>
              <a:t>{</a:t>
            </a:r>
          </a:p>
          <a:p>
            <a:r>
              <a:rPr lang="en-IN" dirty="0"/>
              <a:t>    if (!</a:t>
            </a:r>
            <a:r>
              <a:rPr lang="en-IN" dirty="0" err="1"/>
              <a:t>txtName.Text.Equals</a:t>
            </a:r>
            <a:r>
              <a:rPr lang="en-IN" dirty="0"/>
              <a:t>(</a:t>
            </a:r>
            <a:r>
              <a:rPr lang="en-IN" dirty="0" err="1"/>
              <a:t>String.Empty</a:t>
            </a:r>
            <a:r>
              <a:rPr lang="en-IN" dirty="0"/>
              <a:t>) &amp;&amp; </a:t>
            </a:r>
            <a:r>
              <a:rPr lang="en-IN" dirty="0" err="1"/>
              <a:t>txtPass.Password.Equals</a:t>
            </a:r>
            <a:r>
              <a:rPr lang="en-IN" dirty="0"/>
              <a:t>(</a:t>
            </a:r>
            <a:r>
              <a:rPr lang="en-IN" dirty="0" err="1"/>
              <a:t>txtConfirmPass.Password</a:t>
            </a:r>
            <a:r>
              <a:rPr lang="en-IN" dirty="0"/>
              <a:t>))</a:t>
            </a:r>
          </a:p>
          <a:p>
            <a:r>
              <a:rPr lang="en-IN" dirty="0"/>
              <a:t>        </a:t>
            </a:r>
            <a:r>
              <a:rPr lang="en-IN" dirty="0" err="1"/>
              <a:t>btSave.IsEnabled</a:t>
            </a:r>
            <a:r>
              <a:rPr lang="en-IN" dirty="0"/>
              <a:t> = true;</a:t>
            </a:r>
          </a:p>
          <a:p>
            <a:r>
              <a:rPr lang="en-IN" dirty="0"/>
              <a:t>    else</a:t>
            </a:r>
          </a:p>
          <a:p>
            <a:r>
              <a:rPr lang="en-IN" dirty="0"/>
              <a:t>        </a:t>
            </a:r>
            <a:r>
              <a:rPr lang="en-IN" dirty="0" err="1"/>
              <a:t>btSave.IsEnabled</a:t>
            </a:r>
            <a:r>
              <a:rPr lang="en-IN" dirty="0"/>
              <a:t> = false;</a:t>
            </a:r>
          </a:p>
          <a:p>
            <a:r>
              <a:rPr lang="en-IN" dirty="0"/>
              <a:t>}</a:t>
            </a:r>
          </a:p>
        </p:txBody>
      </p:sp>
    </p:spTree>
    <p:extLst>
      <p:ext uri="{BB962C8B-B14F-4D97-AF65-F5344CB8AC3E}">
        <p14:creationId xmlns:p14="http://schemas.microsoft.com/office/powerpoint/2010/main" val="302284739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Core layout controls</a:t>
            </a:r>
            <a:endParaRPr lang="en-IN" dirty="0"/>
          </a:p>
        </p:txBody>
      </p:sp>
      <p:sp>
        <p:nvSpPr>
          <p:cNvPr id="3" name="Content Placeholder 2"/>
          <p:cNvSpPr>
            <a:spLocks noGrp="1"/>
          </p:cNvSpPr>
          <p:nvPr>
            <p:ph idx="1"/>
          </p:nvPr>
        </p:nvSpPr>
        <p:spPr/>
        <p:txBody>
          <a:bodyPr>
            <a:normAutofit fontScale="92500"/>
          </a:bodyPr>
          <a:lstStyle/>
          <a:p>
            <a:r>
              <a:rPr lang="en-US" dirty="0" err="1"/>
              <a:t>DockPanel</a:t>
            </a:r>
            <a:r>
              <a:rPr lang="en-US" dirty="0"/>
              <a:t> Aligns elements against an entire edge of the container.</a:t>
            </a:r>
          </a:p>
          <a:p>
            <a:r>
              <a:rPr lang="en-US" dirty="0"/>
              <a:t>Grid Arranges elements in rows and columns according to an invisible table. This is</a:t>
            </a:r>
          </a:p>
          <a:p>
            <a:r>
              <a:rPr lang="en-US" dirty="0"/>
              <a:t>one of the most flexible and commonly used layout containers.</a:t>
            </a:r>
          </a:p>
          <a:p>
            <a:r>
              <a:rPr lang="en-US" dirty="0" err="1"/>
              <a:t>UniformGrid</a:t>
            </a:r>
            <a:r>
              <a:rPr lang="en-US" dirty="0"/>
              <a:t> Places elements in an invisible table but forces all cells to have the same size.</a:t>
            </a:r>
          </a:p>
          <a:p>
            <a:r>
              <a:rPr lang="en-US" dirty="0"/>
              <a:t>This layout container is used infrequently.</a:t>
            </a:r>
          </a:p>
          <a:p>
            <a:r>
              <a:rPr lang="en-US" dirty="0"/>
              <a:t>Canvas Allows elements to be positioned absolutely using fixed coordinates. This</a:t>
            </a:r>
          </a:p>
          <a:p>
            <a:r>
              <a:rPr lang="en-US" dirty="0"/>
              <a:t>layout container is the most similar to traditional Windows Forms, but it</a:t>
            </a:r>
          </a:p>
          <a:p>
            <a:r>
              <a:rPr lang="en-US" dirty="0"/>
              <a:t>doesn’t provide anchoring or docking features. As a result, it’s an unsuitable</a:t>
            </a:r>
          </a:p>
          <a:p>
            <a:r>
              <a:rPr lang="en-US" dirty="0"/>
              <a:t>choice for a resizable window unless you’re willing to do a fair bit of work.</a:t>
            </a:r>
            <a:endParaRPr lang="en-IN" dirty="0"/>
          </a:p>
        </p:txBody>
      </p:sp>
    </p:spTree>
    <p:extLst>
      <p:ext uri="{BB962C8B-B14F-4D97-AF65-F5344CB8AC3E}">
        <p14:creationId xmlns:p14="http://schemas.microsoft.com/office/powerpoint/2010/main" val="38993932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1704</TotalTime>
  <Words>8615</Words>
  <Application>Microsoft Office PowerPoint</Application>
  <PresentationFormat>Widescreen</PresentationFormat>
  <Paragraphs>861</Paragraphs>
  <Slides>142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142</vt:i4>
      </vt:variant>
    </vt:vector>
  </HeadingPairs>
  <TitlesOfParts>
    <vt:vector size="149" baseType="lpstr">
      <vt:lpstr>inherit</vt:lpstr>
      <vt:lpstr>Segoe UI</vt:lpstr>
      <vt:lpstr>segoe-ui_semibold</vt:lpstr>
      <vt:lpstr>Tw Cen MT</vt:lpstr>
      <vt:lpstr>Tw Cen MT Condensed</vt:lpstr>
      <vt:lpstr>Wingdings 3</vt:lpstr>
      <vt:lpstr>Integral</vt:lpstr>
      <vt:lpstr>WPF and MVVM</vt:lpstr>
      <vt:lpstr>What is WPF</vt:lpstr>
      <vt:lpstr>The Evolution of Windows Graphics</vt:lpstr>
      <vt:lpstr>DirectX: The New Graphics Engine</vt:lpstr>
      <vt:lpstr>WPF</vt:lpstr>
      <vt:lpstr>Hardware Acceleration and WPF</vt:lpstr>
      <vt:lpstr>Hardware Acceleration and WPF</vt:lpstr>
      <vt:lpstr>WPF: A Higher-Level API</vt:lpstr>
      <vt:lpstr>WPF: A Higher-Level API</vt:lpstr>
      <vt:lpstr>Resolution independece</vt:lpstr>
      <vt:lpstr>Resolution independece</vt:lpstr>
      <vt:lpstr>WPF Units</vt:lpstr>
      <vt:lpstr>WPF Units</vt:lpstr>
      <vt:lpstr>Bitmap and Vector Graphics</vt:lpstr>
      <vt:lpstr>The Architecture of WPF</vt:lpstr>
      <vt:lpstr>The Architecture of WPF</vt:lpstr>
      <vt:lpstr>The Architecture of WPF</vt:lpstr>
      <vt:lpstr>The Architecture of WPF</vt:lpstr>
      <vt:lpstr>The Architecture of WPF</vt:lpstr>
      <vt:lpstr>The Architecture of WPF</vt:lpstr>
      <vt:lpstr>The Architecture of WPF</vt:lpstr>
      <vt:lpstr>The Architecture of WPF</vt:lpstr>
      <vt:lpstr>Visual tree or logical tree</vt:lpstr>
      <vt:lpstr>The Class Hierarchy</vt:lpstr>
      <vt:lpstr>The Class Hierarchy</vt:lpstr>
      <vt:lpstr>The Class Hierarchy</vt:lpstr>
      <vt:lpstr>The Class Hierarchy</vt:lpstr>
      <vt:lpstr>The Class Hierarchy</vt:lpstr>
      <vt:lpstr>The Class Hierarchy</vt:lpstr>
      <vt:lpstr>The Class Hierarchy</vt:lpstr>
      <vt:lpstr>The Class Hierarchy</vt:lpstr>
      <vt:lpstr>The Class Hierarchy</vt:lpstr>
      <vt:lpstr>The Class Hierarchy</vt:lpstr>
      <vt:lpstr>The Class Hierarchy</vt:lpstr>
      <vt:lpstr>The Class Hierarchy</vt:lpstr>
      <vt:lpstr>Version changes</vt:lpstr>
      <vt:lpstr>Version changes</vt:lpstr>
      <vt:lpstr>Version changes</vt:lpstr>
      <vt:lpstr>Version changes</vt:lpstr>
      <vt:lpstr>Version changes</vt:lpstr>
      <vt:lpstr>Version changes</vt:lpstr>
      <vt:lpstr> Types of WPF Application (Windows Based and Browser Based)  </vt:lpstr>
      <vt:lpstr>Traditional Desktop Application</vt:lpstr>
      <vt:lpstr>Navigation based WPF apllication</vt:lpstr>
      <vt:lpstr>XBAP Applications</vt:lpstr>
      <vt:lpstr>Types of WPF Application</vt:lpstr>
      <vt:lpstr>Types of WPF Application</vt:lpstr>
      <vt:lpstr>First WPF Application</vt:lpstr>
      <vt:lpstr>Universal window platfom</vt:lpstr>
      <vt:lpstr>XAML – Extensible Application Markup Language</vt:lpstr>
      <vt:lpstr>XAML – Extensible Application Markup Language</vt:lpstr>
      <vt:lpstr>XAML – Extensible Application Markup Language</vt:lpstr>
      <vt:lpstr>The Variants of XAML</vt:lpstr>
      <vt:lpstr>The Variants of XAML</vt:lpstr>
      <vt:lpstr>XAML Compilation</vt:lpstr>
      <vt:lpstr>XAML Compilation</vt:lpstr>
      <vt:lpstr>XAML Basics</vt:lpstr>
      <vt:lpstr>XAML Basics</vt:lpstr>
      <vt:lpstr>WPF Top level Elements</vt:lpstr>
      <vt:lpstr>XAML Namespaces</vt:lpstr>
      <vt:lpstr>XAML Namespaces</vt:lpstr>
      <vt:lpstr>XAML Namespaces</vt:lpstr>
      <vt:lpstr>The Code-Behind Class</vt:lpstr>
      <vt:lpstr>The Code-Behind Class</vt:lpstr>
      <vt:lpstr>The InitializeComponent() Method</vt:lpstr>
      <vt:lpstr>Naming Elements</vt:lpstr>
      <vt:lpstr>Naming Elements</vt:lpstr>
      <vt:lpstr>Properties and Events in XAML</vt:lpstr>
      <vt:lpstr>Complex properties</vt:lpstr>
      <vt:lpstr>Complex properties</vt:lpstr>
      <vt:lpstr>Markup Extensions</vt:lpstr>
      <vt:lpstr>Attached Properties</vt:lpstr>
      <vt:lpstr>Nesting Elements</vt:lpstr>
      <vt:lpstr>Nesting Elements</vt:lpstr>
      <vt:lpstr>Events</vt:lpstr>
      <vt:lpstr>Events</vt:lpstr>
      <vt:lpstr>Layout controls</vt:lpstr>
      <vt:lpstr>The Layout Containers</vt:lpstr>
      <vt:lpstr>Core layout controls</vt:lpstr>
      <vt:lpstr>WPF Lifecycle events</vt:lpstr>
      <vt:lpstr>WPF life cycle events</vt:lpstr>
      <vt:lpstr>WPF life cycle events</vt:lpstr>
      <vt:lpstr>WPF life cycle events</vt:lpstr>
      <vt:lpstr>WPF life cycle events</vt:lpstr>
      <vt:lpstr>WPF life cycle events</vt:lpstr>
      <vt:lpstr>WPF life cycle events</vt:lpstr>
      <vt:lpstr>WPF life cycle events</vt:lpstr>
      <vt:lpstr>WPF life cycle events</vt:lpstr>
      <vt:lpstr>WPF life cycle events</vt:lpstr>
      <vt:lpstr>WPF life cycle events</vt:lpstr>
      <vt:lpstr>Routed events</vt:lpstr>
      <vt:lpstr>Routed events</vt:lpstr>
      <vt:lpstr>Routed events</vt:lpstr>
      <vt:lpstr>Routed events</vt:lpstr>
      <vt:lpstr>File upload</vt:lpstr>
      <vt:lpstr>File upload</vt:lpstr>
      <vt:lpstr>Confirm password</vt:lpstr>
      <vt:lpstr>Confirm password</vt:lpstr>
      <vt:lpstr>Core layout controls</vt:lpstr>
      <vt:lpstr>Date converters</vt:lpstr>
      <vt:lpstr>Resource Reference</vt:lpstr>
      <vt:lpstr>Templates</vt:lpstr>
      <vt:lpstr>Commands</vt:lpstr>
      <vt:lpstr>Commands</vt:lpstr>
      <vt:lpstr>Commands</vt:lpstr>
      <vt:lpstr>Commands</vt:lpstr>
      <vt:lpstr>Four Main Concepts in WPF Commanding </vt:lpstr>
      <vt:lpstr>Commands </vt:lpstr>
      <vt:lpstr>Custom commands</vt:lpstr>
      <vt:lpstr>MVVM architecture</vt:lpstr>
      <vt:lpstr>View</vt:lpstr>
      <vt:lpstr>model</vt:lpstr>
      <vt:lpstr>View model</vt:lpstr>
      <vt:lpstr>The MVVM pattern provides the following benefits:</vt:lpstr>
      <vt:lpstr>PowerPoint Presentation</vt:lpstr>
      <vt:lpstr>Some MVVM Frameworks </vt:lpstr>
      <vt:lpstr>Animations</vt:lpstr>
      <vt:lpstr>Animations</vt:lpstr>
      <vt:lpstr>Animations</vt:lpstr>
      <vt:lpstr>WPF Property Animation System </vt:lpstr>
      <vt:lpstr>Animation Types </vt:lpstr>
      <vt:lpstr>Animation Types </vt:lpstr>
      <vt:lpstr>Animation Types </vt:lpstr>
      <vt:lpstr>Animation Types </vt:lpstr>
      <vt:lpstr>Animation Types </vt:lpstr>
      <vt:lpstr>Animation Types </vt:lpstr>
      <vt:lpstr>Animations Are Timelines</vt:lpstr>
      <vt:lpstr>The Duration Property</vt:lpstr>
      <vt:lpstr>AutoReverse</vt:lpstr>
      <vt:lpstr>RepeatBehavior </vt:lpstr>
      <vt:lpstr>Bitmap effects</vt:lpstr>
      <vt:lpstr>Writeable Bitmap</vt:lpstr>
      <vt:lpstr>Writeable Bitmap</vt:lpstr>
      <vt:lpstr>Writeable Bitmap</vt:lpstr>
      <vt:lpstr>Writeable Bitmap</vt:lpstr>
      <vt:lpstr>Writeable Bitmap</vt:lpstr>
      <vt:lpstr>Animation</vt:lpstr>
      <vt:lpstr>Navigation based applications</vt:lpstr>
      <vt:lpstr>XBAP Application</vt:lpstr>
      <vt:lpstr>Documents in WPF </vt:lpstr>
      <vt:lpstr>Types of Documents</vt:lpstr>
      <vt:lpstr>Types of Documents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WPF and MVVM</dc:title>
  <dc:creator>Parameswari Bala</dc:creator>
  <cp:lastModifiedBy>Parameswari Bala</cp:lastModifiedBy>
  <cp:revision>370</cp:revision>
  <dcterms:created xsi:type="dcterms:W3CDTF">2018-04-15T14:39:01Z</dcterms:created>
  <dcterms:modified xsi:type="dcterms:W3CDTF">2018-04-23T07:33:47Z</dcterms:modified>
</cp:coreProperties>
</file>