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D7B340F-325D-4A32-AED3-073E266417DE}" type="datetimeFigureOut">
              <a:rPr lang="en-IN" smtClean="0"/>
              <a:t>02/10/2017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ABE4616-CD5E-418E-9B2E-7252ECEE9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74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40F-325D-4A32-AED3-073E266417DE}" type="datetimeFigureOut">
              <a:rPr lang="en-IN" smtClean="0"/>
              <a:t>02/10/2017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4616-CD5E-418E-9B2E-7252ECEE9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93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40F-325D-4A32-AED3-073E266417DE}" type="datetimeFigureOut">
              <a:rPr lang="en-IN" smtClean="0"/>
              <a:t>02/10/2017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4616-CD5E-418E-9B2E-7252ECEE9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746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40F-325D-4A32-AED3-073E266417DE}" type="datetimeFigureOut">
              <a:rPr lang="en-IN" smtClean="0"/>
              <a:t>02/10/2017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4616-CD5E-418E-9B2E-7252ECEE95B5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813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40F-325D-4A32-AED3-073E266417DE}" type="datetimeFigureOut">
              <a:rPr lang="en-IN" smtClean="0"/>
              <a:t>02/10/2017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4616-CD5E-418E-9B2E-7252ECEE9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233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40F-325D-4A32-AED3-073E266417DE}" type="datetimeFigureOut">
              <a:rPr lang="en-IN" smtClean="0"/>
              <a:t>02/10/2017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4616-CD5E-418E-9B2E-7252ECEE9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740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40F-325D-4A32-AED3-073E266417DE}" type="datetimeFigureOut">
              <a:rPr lang="en-IN" smtClean="0"/>
              <a:t>02/10/2017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4616-CD5E-418E-9B2E-7252ECEE9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327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40F-325D-4A32-AED3-073E266417DE}" type="datetimeFigureOut">
              <a:rPr lang="en-IN" smtClean="0"/>
              <a:t>02/10/2017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4616-CD5E-418E-9B2E-7252ECEE9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955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40F-325D-4A32-AED3-073E266417DE}" type="datetimeFigureOut">
              <a:rPr lang="en-IN" smtClean="0"/>
              <a:t>02/10/2017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4616-CD5E-418E-9B2E-7252ECEE9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51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40F-325D-4A32-AED3-073E266417DE}" type="datetimeFigureOut">
              <a:rPr lang="en-IN" smtClean="0"/>
              <a:t>02/10/2017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4616-CD5E-418E-9B2E-7252ECEE9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38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40F-325D-4A32-AED3-073E266417DE}" type="datetimeFigureOut">
              <a:rPr lang="en-IN" smtClean="0"/>
              <a:t>02/10/2017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4616-CD5E-418E-9B2E-7252ECEE9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30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40F-325D-4A32-AED3-073E266417DE}" type="datetimeFigureOut">
              <a:rPr lang="en-IN" smtClean="0"/>
              <a:t>02/10/2017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4616-CD5E-418E-9B2E-7252ECEE9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65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40F-325D-4A32-AED3-073E266417DE}" type="datetimeFigureOut">
              <a:rPr lang="en-IN" smtClean="0"/>
              <a:t>02/10/2017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4616-CD5E-418E-9B2E-7252ECEE9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90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40F-325D-4A32-AED3-073E266417DE}" type="datetimeFigureOut">
              <a:rPr lang="en-IN" smtClean="0"/>
              <a:t>02/10/2017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4616-CD5E-418E-9B2E-7252ECEE9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80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40F-325D-4A32-AED3-073E266417DE}" type="datetimeFigureOut">
              <a:rPr lang="en-IN" smtClean="0"/>
              <a:t>02/10/2017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4616-CD5E-418E-9B2E-7252ECEE9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34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40F-325D-4A32-AED3-073E266417DE}" type="datetimeFigureOut">
              <a:rPr lang="en-IN" smtClean="0"/>
              <a:t>02/10/2017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4616-CD5E-418E-9B2E-7252ECEE9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96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340F-325D-4A32-AED3-073E266417DE}" type="datetimeFigureOut">
              <a:rPr lang="en-IN" smtClean="0"/>
              <a:t>02/10/2017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4616-CD5E-418E-9B2E-7252ECEE9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93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B340F-325D-4A32-AED3-073E266417DE}" type="datetimeFigureOut">
              <a:rPr lang="en-IN" smtClean="0"/>
              <a:t>02/10/2017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E4616-CD5E-418E-9B2E-7252ECEE9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666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heintern.io/intern/#option-benchmarkSuites" TargetMode="External"/><Relationship Id="rId2" Type="http://schemas.openxmlformats.org/officeDocument/2006/relationships/hyperlink" Target="https://theintern.io/intern/#option-benchmarkConfi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intern.io/intern/#option-excludeInstrumentation" TargetMode="External"/><Relationship Id="rId5" Type="http://schemas.openxmlformats.org/officeDocument/2006/relationships/hyperlink" Target="https://theintern.io/intern/#option-defaultTimeout" TargetMode="External"/><Relationship Id="rId4" Type="http://schemas.openxmlformats.org/officeDocument/2006/relationships/hyperlink" Target="https://theintern.io/intern/#option-coverageVariable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theintern.io/intern/#option-suites" TargetMode="External"/><Relationship Id="rId3" Type="http://schemas.openxmlformats.org/officeDocument/2006/relationships/hyperlink" Target="https://theintern.io/intern/#option-grep" TargetMode="External"/><Relationship Id="rId7" Type="http://schemas.openxmlformats.org/officeDocument/2006/relationships/hyperlink" Target="https://theintern.io/intern/#option-setup" TargetMode="External"/><Relationship Id="rId2" Type="http://schemas.openxmlformats.org/officeDocument/2006/relationships/hyperlink" Target="https://theintern.io/intern/#option-filterErrorStac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intern.io/intern/#option-reporters" TargetMode="External"/><Relationship Id="rId5" Type="http://schemas.openxmlformats.org/officeDocument/2006/relationships/hyperlink" Target="https://theintern.io/intern/#option-useLoader" TargetMode="External"/><Relationship Id="rId4" Type="http://schemas.openxmlformats.org/officeDocument/2006/relationships/hyperlink" Target="https://theintern.io/intern/#option-loader" TargetMode="External"/><Relationship Id="rId9" Type="http://schemas.openxmlformats.org/officeDocument/2006/relationships/hyperlink" Target="https://theintern.io/intern/#option-teardow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heintern.io/intern/#option-baseline" TargetMode="External"/><Relationship Id="rId2" Type="http://schemas.openxmlformats.org/officeDocument/2006/relationships/hyperlink" Target="https://theintern.io/intern/#option-bai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eintern.io/intern/#option-benchmark" TargetMode="External"/><Relationship Id="rId4" Type="http://schemas.openxmlformats.org/officeDocument/2006/relationships/hyperlink" Target="https://theintern.io/intern/#option-basePat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InterN</a:t>
            </a:r>
            <a:r>
              <a:rPr lang="en-IN" dirty="0" smtClean="0"/>
              <a:t> </a:t>
            </a:r>
            <a:r>
              <a:rPr lang="en-IN" dirty="0" err="1" smtClean="0"/>
              <a:t>jS</a:t>
            </a:r>
            <a:r>
              <a:rPr lang="en-IN" dirty="0" smtClean="0"/>
              <a:t> Web testing Framework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Parameswari.e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679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469" y="168142"/>
            <a:ext cx="9905998" cy="1478570"/>
          </a:xfrm>
        </p:spPr>
        <p:txBody>
          <a:bodyPr/>
          <a:lstStyle/>
          <a:p>
            <a:r>
              <a:rPr lang="en-IN" dirty="0" smtClean="0"/>
              <a:t>Configuration file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412068"/>
              </p:ext>
            </p:extLst>
          </p:nvPr>
        </p:nvGraphicFramePr>
        <p:xfrm>
          <a:off x="696036" y="1646712"/>
          <a:ext cx="11336291" cy="4695935"/>
        </p:xfrm>
        <a:graphic>
          <a:graphicData uri="http://schemas.openxmlformats.org/drawingml/2006/table">
            <a:tbl>
              <a:tblPr/>
              <a:tblGrid>
                <a:gridCol w="3802727"/>
                <a:gridCol w="3766782"/>
                <a:gridCol w="3766782"/>
              </a:tblGrid>
              <a:tr h="15113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u="none" strike="noStrike" dirty="0" err="1">
                          <a:solidFill>
                            <a:schemeClr val="bg1"/>
                          </a:solidFill>
                          <a:effectLst/>
                          <a:latin typeface="inherit"/>
                          <a:hlinkClick r:id="rId2"/>
                        </a:rPr>
                        <a:t>benchmarkConfig</a:t>
                      </a:r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aktiv-grotesk-std"/>
                        </a:rPr>
                        <a:t>3.4</a:t>
                      </a:r>
                      <a:endParaRPr lang="en-IN" sz="2000" b="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An object containing options for the benchmarking system.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undefined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431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u="none" strike="noStrike" dirty="0" err="1">
                          <a:solidFill>
                            <a:schemeClr val="bg1"/>
                          </a:solidFill>
                          <a:effectLst/>
                          <a:latin typeface="inherit"/>
                          <a:hlinkClick r:id="rId3"/>
                        </a:rPr>
                        <a:t>benchmarkSuites</a:t>
                      </a:r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aktiv-grotesk-std"/>
                        </a:rPr>
                        <a:t>3.4</a:t>
                      </a:r>
                      <a:endParaRPr lang="en-IN" sz="2000" b="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An array of benchmark test module IDs to load. These may include glob patterns.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[]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21431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u="none" strike="noStrike" dirty="0" err="1">
                          <a:solidFill>
                            <a:schemeClr val="bg1"/>
                          </a:solidFill>
                          <a:effectLst/>
                          <a:latin typeface="inherit"/>
                          <a:hlinkClick r:id="rId4"/>
                        </a:rPr>
                        <a:t>coverageVariable</a:t>
                      </a:r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 3.0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The name of the global variable used to store and retrieve code coverage data.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'__</a:t>
                      </a:r>
                      <a:r>
                        <a:rPr lang="en-IN" sz="2000" b="0" dirty="0" err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internCoverage</a:t>
                      </a:r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'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748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u="none" strike="noStrike" dirty="0" err="1">
                          <a:solidFill>
                            <a:schemeClr val="bg1"/>
                          </a:solidFill>
                          <a:effectLst/>
                          <a:latin typeface="inherit"/>
                          <a:hlinkClick r:id="rId5"/>
                        </a:rPr>
                        <a:t>defaultTimeout</a:t>
                      </a:r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aktiv-grotesk-std"/>
                        </a:rPr>
                        <a:t>3.0</a:t>
                      </a:r>
                      <a:endParaRPr lang="en-IN" sz="2000" b="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The amount of time, in milliseconds, an asynchronous test can take before it is considered timed out.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30000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21431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u="none" strike="noStrike" dirty="0" err="1">
                          <a:solidFill>
                            <a:schemeClr val="bg1"/>
                          </a:solidFill>
                          <a:effectLst/>
                          <a:latin typeface="inherit"/>
                          <a:hlinkClick r:id="rId6"/>
                        </a:rPr>
                        <a:t>excludeInstrumentation</a:t>
                      </a:r>
                      <a:endParaRPr lang="en-IN" sz="2000" b="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A </a:t>
                      </a:r>
                      <a:r>
                        <a:rPr lang="en-IN" sz="2000" b="0" dirty="0" err="1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boolean</a:t>
                      </a:r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aktiv-grotesk-std"/>
                        </a:rPr>
                        <a:t>3.0</a:t>
                      </a:r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 or regular expression matching paths to exclude from code coverage.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null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52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457" y="140847"/>
            <a:ext cx="9905998" cy="637075"/>
          </a:xfrm>
        </p:spPr>
        <p:txBody>
          <a:bodyPr/>
          <a:lstStyle/>
          <a:p>
            <a:r>
              <a:rPr lang="en-IN" dirty="0" smtClean="0"/>
              <a:t>Configuration file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74713"/>
              </p:ext>
            </p:extLst>
          </p:nvPr>
        </p:nvGraphicFramePr>
        <p:xfrm>
          <a:off x="123728" y="777922"/>
          <a:ext cx="12068272" cy="6294296"/>
        </p:xfrm>
        <a:graphic>
          <a:graphicData uri="http://schemas.openxmlformats.org/drawingml/2006/table">
            <a:tbl>
              <a:tblPr/>
              <a:tblGrid>
                <a:gridCol w="4048268"/>
                <a:gridCol w="4010002"/>
                <a:gridCol w="4010002"/>
              </a:tblGrid>
              <a:tr h="111938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u="none" strike="noStrike" dirty="0" err="1">
                          <a:solidFill>
                            <a:schemeClr val="bg1"/>
                          </a:solidFill>
                          <a:effectLst/>
                          <a:latin typeface="inherit"/>
                          <a:hlinkClick r:id="rId2"/>
                        </a:rPr>
                        <a:t>filterErrorStack</a:t>
                      </a:r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aktiv-grotesk-std"/>
                        </a:rPr>
                        <a:t>3.4</a:t>
                      </a:r>
                      <a:endParaRPr lang="en-IN" sz="2000" b="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If this value is set to true, stack trace lines for non-application code will be pruned from error messages.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false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57084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u="none" strike="noStrike">
                          <a:solidFill>
                            <a:schemeClr val="bg1"/>
                          </a:solidFill>
                          <a:effectLst/>
                          <a:latin typeface="inherit"/>
                          <a:hlinkClick r:id="rId3"/>
                        </a:rPr>
                        <a:t>grep</a:t>
                      </a:r>
                      <a:endParaRPr lang="en-IN" sz="2000" b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A regular expression that filters which tests should run.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/.*/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7084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u="none" strike="noStrike">
                          <a:solidFill>
                            <a:schemeClr val="bg1"/>
                          </a:solidFill>
                          <a:effectLst/>
                          <a:latin typeface="inherit"/>
                          <a:hlinkClick r:id="rId4"/>
                        </a:rPr>
                        <a:t>loaderOptions</a:t>
                      </a:r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aktiv-grotesk-std"/>
                        </a:rPr>
                        <a:t>3.0</a:t>
                      </a:r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</a:br>
                      <a:r>
                        <a:rPr lang="en-IN" sz="2000" b="0" u="none" strike="noStrike">
                          <a:solidFill>
                            <a:schemeClr val="bg1"/>
                          </a:solidFill>
                          <a:effectLst/>
                          <a:latin typeface="inherit"/>
                          <a:hlinkClick r:id="rId4"/>
                        </a:rPr>
                        <a:t>loader</a:t>
                      </a:r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aktiv-grotesk-std"/>
                        </a:rPr>
                        <a:t>2.0</a:t>
                      </a:r>
                      <a:endParaRPr lang="en-IN" sz="2000" b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Configuration options for the AMD loader.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{ … }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84511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u="none" strike="noStrike">
                          <a:solidFill>
                            <a:schemeClr val="bg1"/>
                          </a:solidFill>
                          <a:effectLst/>
                          <a:latin typeface="inherit"/>
                          <a:hlinkClick r:id="rId5"/>
                        </a:rPr>
                        <a:t>loaders</a:t>
                      </a:r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aktiv-grotesk-std"/>
                        </a:rPr>
                        <a:t>3.0</a:t>
                      </a:r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</a:br>
                      <a:r>
                        <a:rPr lang="en-IN" sz="2000" b="0" u="none" strike="noStrike">
                          <a:solidFill>
                            <a:schemeClr val="bg1"/>
                          </a:solidFill>
                          <a:effectLst/>
                          <a:latin typeface="inherit"/>
                          <a:hlinkClick r:id="rId5"/>
                        </a:rPr>
                        <a:t>useLoader</a:t>
                      </a:r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aktiv-grotesk-std"/>
                        </a:rPr>
                        <a:t>2.0</a:t>
                      </a:r>
                      <a:endParaRPr lang="en-IN" sz="2000" b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An alternative module loader to use in place of the built-in AMD loader.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{}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7084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u="none" strike="noStrike">
                          <a:solidFill>
                            <a:schemeClr val="bg1"/>
                          </a:solidFill>
                          <a:effectLst/>
                          <a:latin typeface="inherit"/>
                          <a:hlinkClick r:id="rId6"/>
                        </a:rPr>
                        <a:t>reporters</a:t>
                      </a:r>
                      <a:endParaRPr lang="en-IN" sz="2000" b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An array of reporters to use to report test results.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[ 'Runner' ] (runner)</a:t>
                      </a:r>
                      <a:b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</a:br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[ 'Console' ] (client)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57084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u="none" strike="noStrike">
                          <a:solidFill>
                            <a:schemeClr val="bg1"/>
                          </a:solidFill>
                          <a:effectLst/>
                          <a:latin typeface="inherit"/>
                          <a:hlinkClick r:id="rId7"/>
                        </a:rPr>
                        <a:t>setup</a:t>
                      </a:r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aktiv-grotesk-std"/>
                        </a:rPr>
                        <a:t>3.0</a:t>
                      </a:r>
                      <a:endParaRPr lang="en-IN" sz="2000" b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A function that will be run before the testing process starts.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undefined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4511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u="none" strike="noStrike">
                          <a:solidFill>
                            <a:schemeClr val="bg1"/>
                          </a:solidFill>
                          <a:effectLst/>
                          <a:latin typeface="inherit"/>
                          <a:hlinkClick r:id="rId8"/>
                        </a:rPr>
                        <a:t>suites</a:t>
                      </a:r>
                      <a:endParaRPr lang="en-IN" sz="2000" b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An array of unit test module IDs to load. These may include glob patterns. </a:t>
                      </a:r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aktiv-grotesk-std"/>
                        </a:rPr>
                        <a:t>3.1</a:t>
                      </a:r>
                      <a:endParaRPr lang="en-IN" sz="2000" b="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[]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57084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u="none" strike="noStrike">
                          <a:solidFill>
                            <a:schemeClr val="bg1"/>
                          </a:solidFill>
                          <a:effectLst/>
                          <a:latin typeface="inherit"/>
                          <a:hlinkClick r:id="rId9"/>
                        </a:rPr>
                        <a:t>teardown</a:t>
                      </a:r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aktiv-grotesk-std"/>
                        </a:rPr>
                        <a:t>3.0</a:t>
                      </a:r>
                      <a:endParaRPr lang="en-IN" sz="2000" b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A function that will be run after the testing process ends.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undefined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59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59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intern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Intern is a complete framework for testing Web sites and applications. </a:t>
            </a:r>
            <a:endParaRPr lang="en-IN" dirty="0" smtClean="0"/>
          </a:p>
          <a:p>
            <a:r>
              <a:rPr lang="en-IN" dirty="0" smtClean="0"/>
              <a:t>It’s </a:t>
            </a:r>
            <a:r>
              <a:rPr lang="en-IN" dirty="0"/>
              <a:t>built around standards like WebDriver and was designed from the ground up to be the most powerful, flexible, and reliable JavaScript testing system in the world.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35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 can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Plain JavaScript code, in any module format (or no module format!)</a:t>
            </a:r>
          </a:p>
          <a:p>
            <a:pPr fontAlgn="base"/>
            <a:r>
              <a:rPr lang="en-IN" dirty="0"/>
              <a:t>Web pages generated by server-side languages (like Java, PHP, or Ruby)</a:t>
            </a:r>
          </a:p>
          <a:p>
            <a:pPr fontAlgn="base"/>
            <a:r>
              <a:rPr lang="en-IN" dirty="0"/>
              <a:t>Native or hybrid iOS, Android, and Firefox OS applications</a:t>
            </a:r>
          </a:p>
        </p:txBody>
      </p:sp>
    </p:spTree>
    <p:extLst>
      <p:ext uri="{BB962C8B-B14F-4D97-AF65-F5344CB8AC3E}">
        <p14:creationId xmlns:p14="http://schemas.microsoft.com/office/powerpoint/2010/main" val="8336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is Intern best for?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Intern is best for development teams that want a complete, flexible, standards-based, high-quality testing solution that Just Works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It’s best for testing JavaScript code, but it is also an excellent tool for testing server-generated Web pages or native mobile apps. </a:t>
            </a:r>
            <a:endParaRPr lang="en-IN" dirty="0" smtClean="0"/>
          </a:p>
          <a:p>
            <a:r>
              <a:rPr lang="en-IN" dirty="0" smtClean="0"/>
              <a:t>Its </a:t>
            </a:r>
            <a:r>
              <a:rPr lang="en-IN" dirty="0"/>
              <a:t>built-in support for source </a:t>
            </a:r>
            <a:r>
              <a:rPr lang="en-IN" dirty="0" smtClean="0"/>
              <a:t>maps makes </a:t>
            </a:r>
            <a:r>
              <a:rPr lang="en-IN" dirty="0"/>
              <a:t>it uniquely well-suited for developers that compile their code to JavaScript from another language, such as </a:t>
            </a:r>
            <a:r>
              <a:rPr lang="en-IN" dirty="0" err="1"/>
              <a:t>TypeScript</a:t>
            </a:r>
            <a:r>
              <a:rPr lang="en-IN" dirty="0"/>
              <a:t>, or that run tests against production-ready built/minified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66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is Intern best for?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Intern is excellent for teams that are just beginning to write tests</a:t>
            </a:r>
            <a:r>
              <a:rPr lang="en-IN" dirty="0" smtClean="0"/>
              <a:t>;</a:t>
            </a:r>
          </a:p>
          <a:p>
            <a:r>
              <a:rPr lang="en-IN" dirty="0" smtClean="0"/>
              <a:t> </a:t>
            </a:r>
            <a:r>
              <a:rPr lang="en-IN" dirty="0"/>
              <a:t>its built-in code coverage </a:t>
            </a:r>
            <a:r>
              <a:rPr lang="en-IN" dirty="0" smtClean="0"/>
              <a:t>analysis makes </a:t>
            </a:r>
            <a:r>
              <a:rPr lang="en-IN" dirty="0"/>
              <a:t>thorough testing fast and </a:t>
            </a:r>
            <a:r>
              <a:rPr lang="en-IN" dirty="0" smtClean="0"/>
              <a:t>precise,</a:t>
            </a:r>
          </a:p>
          <a:p>
            <a:r>
              <a:rPr lang="en-IN" dirty="0" smtClean="0"/>
              <a:t>its</a:t>
            </a:r>
            <a:r>
              <a:rPr lang="en-IN" dirty="0"/>
              <a:t> functional testing system enables testing of highly procedural code that’s otherwise impossible to test.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80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</a:t>
            </a:r>
            <a:r>
              <a:rPr lang="en-IN" dirty="0" smtClean="0"/>
              <a:t>requirements (</a:t>
            </a:r>
            <a:r>
              <a:rPr lang="en-IN" dirty="0"/>
              <a:t>unit </a:t>
            </a:r>
            <a:r>
              <a:rPr lang="en-IN" dirty="0" smtClean="0"/>
              <a:t>tests)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Android Browser	4.1+</a:t>
            </a:r>
          </a:p>
          <a:p>
            <a:r>
              <a:rPr lang="en-IN" dirty="0"/>
              <a:t>Chrome	31+</a:t>
            </a:r>
          </a:p>
          <a:p>
            <a:r>
              <a:rPr lang="en-IN" dirty="0"/>
              <a:t>Firefox	17+</a:t>
            </a:r>
          </a:p>
          <a:p>
            <a:r>
              <a:rPr lang="en-IN" dirty="0"/>
              <a:t>Internet Explorer	9+</a:t>
            </a:r>
          </a:p>
          <a:p>
            <a:r>
              <a:rPr lang="en-IN" dirty="0"/>
              <a:t>Node.js	0.10+</a:t>
            </a:r>
          </a:p>
          <a:p>
            <a:r>
              <a:rPr lang="en-IN" dirty="0"/>
              <a:t>Opera	26+</a:t>
            </a:r>
          </a:p>
          <a:p>
            <a:r>
              <a:rPr lang="en-IN" dirty="0"/>
              <a:t>Safari (iOS)	6.1+</a:t>
            </a:r>
          </a:p>
          <a:p>
            <a:r>
              <a:rPr lang="en-IN" dirty="0"/>
              <a:t>Safari (Mac OS)	6.0+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97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</a:t>
            </a:r>
            <a:r>
              <a:rPr lang="en-IN" dirty="0" smtClean="0"/>
              <a:t>requirements (</a:t>
            </a:r>
            <a:r>
              <a:rPr lang="en-IN" dirty="0"/>
              <a:t>functional tests</a:t>
            </a:r>
            <a:r>
              <a:rPr lang="en-IN" dirty="0" smtClean="0"/>
              <a:t>)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Android (browser, hybrid, native)	4.1+</a:t>
            </a:r>
          </a:p>
          <a:p>
            <a:r>
              <a:rPr lang="en-IN" dirty="0"/>
              <a:t>Chrome	31+</a:t>
            </a:r>
          </a:p>
          <a:p>
            <a:r>
              <a:rPr lang="en-IN" dirty="0"/>
              <a:t>Firefox	17+</a:t>
            </a:r>
          </a:p>
          <a:p>
            <a:r>
              <a:rPr lang="en-IN" dirty="0"/>
              <a:t>Internet Explorer	8+</a:t>
            </a:r>
          </a:p>
          <a:p>
            <a:r>
              <a:rPr lang="en-IN" dirty="0"/>
              <a:t>iOS (browser, hybrid, native)	6.1+</a:t>
            </a:r>
          </a:p>
          <a:p>
            <a:r>
              <a:rPr lang="en-IN" dirty="0"/>
              <a:t>Opera	26+</a:t>
            </a:r>
          </a:p>
          <a:p>
            <a:r>
              <a:rPr lang="en-IN" dirty="0"/>
              <a:t>Safari (Mac OS)	6+</a:t>
            </a:r>
          </a:p>
        </p:txBody>
      </p:sp>
    </p:spTree>
    <p:extLst>
      <p:ext uri="{BB962C8B-B14F-4D97-AF65-F5344CB8AC3E}">
        <p14:creationId xmlns:p14="http://schemas.microsoft.com/office/powerpoint/2010/main" val="305822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driver Servers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/>
              <a:t>Appium</a:t>
            </a:r>
            <a:r>
              <a:rPr lang="en-IN" dirty="0"/>
              <a:t>	1.3.0+</a:t>
            </a:r>
          </a:p>
          <a:p>
            <a:r>
              <a:rPr lang="en-IN" dirty="0" err="1"/>
              <a:t>ChromeDriver</a:t>
            </a:r>
            <a:r>
              <a:rPr lang="en-IN" dirty="0"/>
              <a:t>	2.9+</a:t>
            </a:r>
          </a:p>
          <a:p>
            <a:r>
              <a:rPr lang="en-IN" dirty="0" err="1"/>
              <a:t>FirefoxDriver</a:t>
            </a:r>
            <a:r>
              <a:rPr lang="en-IN" dirty="0"/>
              <a:t> (Selenium)	2.41.0+</a:t>
            </a:r>
          </a:p>
          <a:p>
            <a:r>
              <a:rPr lang="en-IN" dirty="0" err="1"/>
              <a:t>InternetExplorerDriver</a:t>
            </a:r>
            <a:r>
              <a:rPr lang="en-IN" dirty="0"/>
              <a:t> (Selenium)	2.41.0+</a:t>
            </a:r>
          </a:p>
          <a:p>
            <a:r>
              <a:rPr lang="en-IN" dirty="0" err="1"/>
              <a:t>ios</a:t>
            </a:r>
            <a:r>
              <a:rPr lang="en-IN" dirty="0"/>
              <a:t>-driver	0.6.6+</a:t>
            </a:r>
          </a:p>
          <a:p>
            <a:r>
              <a:rPr lang="en-IN" dirty="0" err="1"/>
              <a:t>SafariDriver</a:t>
            </a:r>
            <a:r>
              <a:rPr lang="en-IN" dirty="0"/>
              <a:t> (Selenium)	2.41.0+</a:t>
            </a:r>
          </a:p>
          <a:p>
            <a:r>
              <a:rPr lang="en-IN" dirty="0" err="1"/>
              <a:t>Selendroid</a:t>
            </a:r>
            <a:r>
              <a:rPr lang="en-IN" dirty="0"/>
              <a:t>	0.9.0+</a:t>
            </a:r>
          </a:p>
        </p:txBody>
      </p:sp>
    </p:spTree>
    <p:extLst>
      <p:ext uri="{BB962C8B-B14F-4D97-AF65-F5344CB8AC3E}">
        <p14:creationId xmlns:p14="http://schemas.microsoft.com/office/powerpoint/2010/main" val="176462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821" y="154495"/>
            <a:ext cx="9905998" cy="910030"/>
          </a:xfrm>
        </p:spPr>
        <p:txBody>
          <a:bodyPr/>
          <a:lstStyle/>
          <a:p>
            <a:r>
              <a:rPr lang="en-IN" dirty="0" smtClean="0"/>
              <a:t>Configuration file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513976"/>
              </p:ext>
            </p:extLst>
          </p:nvPr>
        </p:nvGraphicFramePr>
        <p:xfrm>
          <a:off x="409432" y="1633066"/>
          <a:ext cx="11600598" cy="5108928"/>
        </p:xfrm>
        <a:graphic>
          <a:graphicData uri="http://schemas.openxmlformats.org/drawingml/2006/table">
            <a:tbl>
              <a:tblPr/>
              <a:tblGrid>
                <a:gridCol w="3866866"/>
                <a:gridCol w="3866866"/>
                <a:gridCol w="3866866"/>
              </a:tblGrid>
              <a:tr h="44527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Option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889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Type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897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Default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909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6886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u="none" strike="noStrike">
                          <a:solidFill>
                            <a:schemeClr val="bg1"/>
                          </a:solidFill>
                          <a:effectLst/>
                          <a:latin typeface="inherit"/>
                          <a:hlinkClick r:id="rId2"/>
                        </a:rPr>
                        <a:t>bail</a:t>
                      </a:r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aktiv-grotesk-std"/>
                        </a:rPr>
                        <a:t>3.1</a:t>
                      </a:r>
                      <a:endParaRPr lang="en-IN" sz="2000" b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89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If this value is set to true, a failing test will cause all following tests in all suites to be skipped.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897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false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09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6886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u="none" strike="noStrike">
                          <a:solidFill>
                            <a:schemeClr val="bg1"/>
                          </a:solidFill>
                          <a:effectLst/>
                          <a:latin typeface="inherit"/>
                          <a:hlinkClick r:id="rId3"/>
                        </a:rPr>
                        <a:t>baseline</a:t>
                      </a:r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aktiv-grotesk-std"/>
                        </a:rPr>
                        <a:t>3.4</a:t>
                      </a:r>
                      <a:endParaRPr lang="en-IN" sz="2000" b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If true, and if benchmark is also true, benchmarking will run in "baseline" mode.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false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  <a:tr h="126886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u="none" strike="noStrike">
                          <a:solidFill>
                            <a:schemeClr val="bg1"/>
                          </a:solidFill>
                          <a:effectLst/>
                          <a:latin typeface="inherit"/>
                          <a:hlinkClick r:id="rId4"/>
                        </a:rPr>
                        <a:t>basePath</a:t>
                      </a:r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aktiv-grotesk-std"/>
                        </a:rPr>
                        <a:t>3.0</a:t>
                      </a:r>
                      <a:endParaRPr lang="en-IN" sz="2000" b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The common base path for all files that need to be loaded during testing.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process.cwd() (Node.js)</a:t>
                      </a:r>
                      <a:b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</a:br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'node_modules/intern/../../' (browser)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5707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u="none" strike="noStrike" dirty="0">
                          <a:solidFill>
                            <a:schemeClr val="bg1"/>
                          </a:solidFill>
                          <a:effectLst/>
                          <a:latin typeface="inherit"/>
                          <a:hlinkClick r:id="rId5"/>
                        </a:rPr>
                        <a:t>benchmark</a:t>
                      </a:r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aktiv-grotesk-std"/>
                        </a:rPr>
                        <a:t>3.4</a:t>
                      </a:r>
                      <a:endParaRPr lang="en-IN" sz="2000" b="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If true, enable benchmarking mode.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false</a:t>
                      </a:r>
                    </a:p>
                  </a:txBody>
                  <a:tcPr marL="21058" marR="21058" marT="14258" marB="10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997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268</TotalTime>
  <Words>395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aktiv-grotesk-std</vt:lpstr>
      <vt:lpstr>Arial</vt:lpstr>
      <vt:lpstr>inherit</vt:lpstr>
      <vt:lpstr>Trebuchet MS</vt:lpstr>
      <vt:lpstr>Tw Cen MT</vt:lpstr>
      <vt:lpstr>Circuit</vt:lpstr>
      <vt:lpstr>InterN jS Web testing Framework</vt:lpstr>
      <vt:lpstr>What is intern</vt:lpstr>
      <vt:lpstr>Intern can test</vt:lpstr>
      <vt:lpstr>Who is Intern best for? </vt:lpstr>
      <vt:lpstr>Who is Intern best for? </vt:lpstr>
      <vt:lpstr>System requirements (unit tests) </vt:lpstr>
      <vt:lpstr>System requirements (functional tests) </vt:lpstr>
      <vt:lpstr>Web driver Servers</vt:lpstr>
      <vt:lpstr>Configuration file</vt:lpstr>
      <vt:lpstr>Configuration file</vt:lpstr>
      <vt:lpstr>Configuration file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 jS Web testing Framework</dc:title>
  <dc:creator>Parameswari Bala</dc:creator>
  <cp:lastModifiedBy>Parameswari Bala</cp:lastModifiedBy>
  <cp:revision>22</cp:revision>
  <dcterms:created xsi:type="dcterms:W3CDTF">2017-10-02T13:56:44Z</dcterms:created>
  <dcterms:modified xsi:type="dcterms:W3CDTF">2017-10-02T18:25:41Z</dcterms:modified>
</cp:coreProperties>
</file>