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6"/>
  </p:notesMasterIdLst>
  <p:handoutMasterIdLst>
    <p:handoutMasterId r:id="rId77"/>
  </p:handoutMasterIdLst>
  <p:sldIdLst>
    <p:sldId id="316"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55"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 id="468" r:id="rId60"/>
    <p:sldId id="469" r:id="rId61"/>
    <p:sldId id="470" r:id="rId62"/>
    <p:sldId id="471" r:id="rId63"/>
    <p:sldId id="472" r:id="rId64"/>
    <p:sldId id="448" r:id="rId65"/>
    <p:sldId id="453" r:id="rId66"/>
    <p:sldId id="473" r:id="rId67"/>
    <p:sldId id="454" r:id="rId68"/>
    <p:sldId id="447" r:id="rId69"/>
    <p:sldId id="450" r:id="rId70"/>
    <p:sldId id="449" r:id="rId71"/>
    <p:sldId id="451" r:id="rId72"/>
    <p:sldId id="452" r:id="rId73"/>
    <p:sldId id="339" r:id="rId74"/>
    <p:sldId id="364" r:id="rId75"/>
  </p:sldIdLst>
  <p:sldSz cx="9144000" cy="6858000" type="screen4x3"/>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0">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2222"/>
    <a:srgbClr val="00BBEE"/>
    <a:srgbClr val="7F7F7F"/>
    <a:srgbClr val="666666"/>
    <a:srgbClr val="FF0000"/>
    <a:srgbClr val="EDCAED"/>
    <a:srgbClr val="C85FC8"/>
    <a:srgbClr val="722772"/>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333" autoAdjust="0"/>
  </p:normalViewPr>
  <p:slideViewPr>
    <p:cSldViewPr snapToObjects="1" showGuides="1">
      <p:cViewPr varScale="1">
        <p:scale>
          <a:sx n="89" d="100"/>
          <a:sy n="89" d="100"/>
        </p:scale>
        <p:origin x="1310" y="130"/>
      </p:cViewPr>
      <p:guideLst>
        <p:guide orient="horz" pos="5"/>
        <p:guide orient="horz" pos="4043"/>
        <p:guide orient="horz" pos="2387"/>
        <p:guide orient="horz" pos="4233"/>
        <p:guide orient="horz" pos="924"/>
        <p:guide orient="horz" pos="736"/>
        <p:guide orient="horz" pos="2882"/>
        <p:guide orient="horz" pos="560"/>
        <p:guide pos="2880"/>
        <p:guide pos="280"/>
        <p:guide pos="5501"/>
        <p:guide pos="2824"/>
        <p:guide pos="2936"/>
        <p:guide pos="4172"/>
        <p:guide pos="1585"/>
      </p:guideLst>
    </p:cSldViewPr>
  </p:slideViewPr>
  <p:notesTextViewPr>
    <p:cViewPr>
      <p:scale>
        <a:sx n="1" d="1"/>
        <a:sy n="1" d="1"/>
      </p:scale>
      <p:origin x="0" y="0"/>
    </p:cViewPr>
  </p:notesTextViewPr>
  <p:sorterViewPr>
    <p:cViewPr>
      <p:scale>
        <a:sx n="100" d="100"/>
        <a:sy n="100" d="100"/>
      </p:scale>
      <p:origin x="0" y="0"/>
    </p:cViewPr>
  </p:sorterViewPr>
  <p:notesViewPr>
    <p:cSldViewPr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2019-04-12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4/12/2019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grpSp>
        <p:nvGrpSpPr>
          <p:cNvPr id="4" name="Group 3"/>
          <p:cNvGrpSpPr/>
          <p:nvPr userDrawn="1"/>
        </p:nvGrpSpPr>
        <p:grpSpPr>
          <a:xfrm>
            <a:off x="5701703" y="2274980"/>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Title Slide Headline</a:t>
            </a:r>
          </a:p>
        </p:txBody>
      </p:sp>
    </p:spTree>
    <p:extLst>
      <p:ext uri="{BB962C8B-B14F-4D97-AF65-F5344CB8AC3E}">
        <p14:creationId xmlns:p14="http://schemas.microsoft.com/office/powerpoint/2010/main" val="41953770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9" name="Picture 8" descr="Magnify_PC [Converted].png"/>
          <p:cNvPicPr>
            <a:picLocks noChangeAspect="1"/>
          </p:cNvPicPr>
          <p:nvPr userDrawn="1"/>
        </p:nvPicPr>
        <p:blipFill>
          <a:blip r:embed="rId2" cstate="print"/>
          <a:stretch>
            <a:fillRect/>
          </a:stretch>
        </p:blipFill>
        <p:spPr>
          <a:xfrm>
            <a:off x="7017943" y="158624"/>
            <a:ext cx="2000897" cy="2006852"/>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189368"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2012 </a:t>
            </a:r>
            <a:r>
              <a:rPr lang="en-US" sz="900" dirty="0">
                <a:solidFill>
                  <a:srgbClr val="7F7F7F"/>
                </a:solidFill>
                <a:latin typeface="Arial" pitchFamily="34" charset="0"/>
                <a:cs typeface="Arial" pitchFamily="34" charset="0"/>
              </a:rPr>
              <a:t>Accenture  All rights reserved.</a:t>
            </a:r>
          </a:p>
        </p:txBody>
      </p: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
        <p:nvSpPr>
          <p:cNvPr id="2" name="AutoShape 2" descr="Image result for selenium 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162026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19540059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8600" y="99190"/>
            <a:ext cx="1062860" cy="1062860"/>
          </a:xfrm>
          <a:prstGeom prst="rect">
            <a:avLst/>
          </a:prstGeom>
        </p:spPr>
      </p:pic>
    </p:spTree>
    <p:extLst>
      <p:ext uri="{BB962C8B-B14F-4D97-AF65-F5344CB8AC3E}">
        <p14:creationId xmlns:p14="http://schemas.microsoft.com/office/powerpoint/2010/main" val="31792938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smtClean="0"/>
              <a:t>Master Divider Slide Headline</a:t>
            </a:r>
          </a:p>
        </p:txBody>
      </p:sp>
    </p:spTree>
    <p:extLst>
      <p:ext uri="{BB962C8B-B14F-4D97-AF65-F5344CB8AC3E}">
        <p14:creationId xmlns:p14="http://schemas.microsoft.com/office/powerpoint/2010/main" val="23099448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smtClean="0"/>
              <a:t>First Level Text</a:t>
            </a:r>
          </a:p>
          <a:p>
            <a:pPr lvl="1"/>
            <a:r>
              <a:rPr lang="en-CA" dirty="0" smtClean="0"/>
              <a:t>Second Level Text</a:t>
            </a:r>
          </a:p>
          <a:p>
            <a:pPr lvl="2"/>
            <a:r>
              <a:rPr lang="en-CA" dirty="0" smtClean="0"/>
              <a:t>Third Level Text</a:t>
            </a:r>
          </a:p>
          <a:p>
            <a:pPr lvl="3"/>
            <a:r>
              <a:rPr lang="en-CA" dirty="0" smtClean="0"/>
              <a:t>Fourth Level Text</a:t>
            </a:r>
          </a:p>
          <a:p>
            <a:pPr lvl="4"/>
            <a:r>
              <a:rPr lang="en-CA" dirty="0" smtClean="0"/>
              <a:t>Fifth Level Text</a:t>
            </a:r>
            <a:endParaRPr lang="en-US" dirty="0" smtClean="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smtClean="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timing>
    <p:tnLst>
      <p:par>
        <p:cTn id="1" dur="indefinite" restart="never" nodeType="tmRoot"/>
      </p:par>
    </p:tnLst>
  </p:timing>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Selenium using</a:t>
            </a:r>
            <a:br>
              <a:rPr lang="en-US" dirty="0" smtClean="0"/>
            </a:br>
            <a:r>
              <a:rPr lang="en-US" dirty="0" smtClean="0"/>
              <a:t>Java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4" name="Picture 3"/>
          <p:cNvPicPr>
            <a:picLocks noChangeAspect="1"/>
          </p:cNvPicPr>
          <p:nvPr/>
        </p:nvPicPr>
        <p:blipFill>
          <a:blip r:embed="rId2"/>
          <a:stretch>
            <a:fillRect/>
          </a:stretch>
        </p:blipFill>
        <p:spPr>
          <a:xfrm>
            <a:off x="2057399" y="2016032"/>
            <a:ext cx="3984189" cy="4156167"/>
          </a:xfrm>
          <a:prstGeom prst="rect">
            <a:avLst/>
          </a:prstGeom>
        </p:spPr>
      </p:pic>
    </p:spTree>
    <p:extLst>
      <p:ext uri="{BB962C8B-B14F-4D97-AF65-F5344CB8AC3E}">
        <p14:creationId xmlns:p14="http://schemas.microsoft.com/office/powerpoint/2010/main" val="255960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2" name="Picture 1"/>
          <p:cNvPicPr>
            <a:picLocks noChangeAspect="1"/>
          </p:cNvPicPr>
          <p:nvPr/>
        </p:nvPicPr>
        <p:blipFill>
          <a:blip r:embed="rId2"/>
          <a:stretch>
            <a:fillRect/>
          </a:stretch>
        </p:blipFill>
        <p:spPr>
          <a:xfrm>
            <a:off x="461036" y="1676400"/>
            <a:ext cx="8378164" cy="4419600"/>
          </a:xfrm>
          <a:prstGeom prst="rect">
            <a:avLst/>
          </a:prstGeom>
        </p:spPr>
      </p:pic>
    </p:spTree>
    <p:extLst>
      <p:ext uri="{BB962C8B-B14F-4D97-AF65-F5344CB8AC3E}">
        <p14:creationId xmlns:p14="http://schemas.microsoft.com/office/powerpoint/2010/main" val="320089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4" name="Picture 3"/>
          <p:cNvPicPr>
            <a:picLocks noChangeAspect="1"/>
          </p:cNvPicPr>
          <p:nvPr/>
        </p:nvPicPr>
        <p:blipFill>
          <a:blip r:embed="rId2"/>
          <a:stretch>
            <a:fillRect/>
          </a:stretch>
        </p:blipFill>
        <p:spPr>
          <a:xfrm>
            <a:off x="458160" y="1407543"/>
            <a:ext cx="8205261" cy="4704194"/>
          </a:xfrm>
          <a:prstGeom prst="rect">
            <a:avLst/>
          </a:prstGeom>
        </p:spPr>
      </p:pic>
    </p:spTree>
    <p:extLst>
      <p:ext uri="{BB962C8B-B14F-4D97-AF65-F5344CB8AC3E}">
        <p14:creationId xmlns:p14="http://schemas.microsoft.com/office/powerpoint/2010/main" val="112862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Selenium IDE</a:t>
            </a:r>
            <a:endParaRPr lang="en-IN" dirty="0"/>
          </a:p>
        </p:txBody>
      </p:sp>
      <p:pic>
        <p:nvPicPr>
          <p:cNvPr id="2" name="Picture 1"/>
          <p:cNvPicPr>
            <a:picLocks noChangeAspect="1"/>
          </p:cNvPicPr>
          <p:nvPr/>
        </p:nvPicPr>
        <p:blipFill>
          <a:blip r:embed="rId2"/>
          <a:stretch>
            <a:fillRect/>
          </a:stretch>
        </p:blipFill>
        <p:spPr>
          <a:xfrm>
            <a:off x="762000" y="1905000"/>
            <a:ext cx="7978554" cy="2057400"/>
          </a:xfrm>
          <a:prstGeom prst="rect">
            <a:avLst/>
          </a:prstGeom>
        </p:spPr>
      </p:pic>
    </p:spTree>
    <p:extLst>
      <p:ext uri="{BB962C8B-B14F-4D97-AF65-F5344CB8AC3E}">
        <p14:creationId xmlns:p14="http://schemas.microsoft.com/office/powerpoint/2010/main" val="362221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lnSpcReduction="10000"/>
          </a:bodyPr>
          <a:lstStyle/>
          <a:p>
            <a:r>
              <a:rPr lang="en-US" dirty="0"/>
              <a:t>Tests should always have a known starting point. </a:t>
            </a:r>
            <a:endParaRPr lang="en-US" dirty="0" smtClean="0"/>
          </a:p>
          <a:p>
            <a:r>
              <a:rPr lang="en-US" dirty="0" smtClean="0"/>
              <a:t>In </a:t>
            </a:r>
            <a:r>
              <a:rPr lang="en-US" dirty="0"/>
              <a:t>the context of Selenium, </a:t>
            </a:r>
            <a:r>
              <a:rPr lang="en-US" dirty="0" smtClean="0"/>
              <a:t>this could </a:t>
            </a:r>
            <a:r>
              <a:rPr lang="en-US" dirty="0"/>
              <a:t>mean opening a certain page to start a workflow.</a:t>
            </a:r>
          </a:p>
          <a:p>
            <a:r>
              <a:rPr lang="en-US" dirty="0"/>
              <a:t> Tests should not have to rely on any other tests to run. If a test is going to </a:t>
            </a:r>
            <a:r>
              <a:rPr lang="en-US" dirty="0" smtClean="0"/>
              <a:t>add something</a:t>
            </a:r>
            <a:r>
              <a:rPr lang="en-US" dirty="0"/>
              <a:t>, do not have a separate test to delete it. </a:t>
            </a:r>
            <a:endParaRPr lang="en-US" dirty="0" smtClean="0"/>
          </a:p>
          <a:p>
            <a:r>
              <a:rPr lang="en-US" dirty="0" smtClean="0"/>
              <a:t>This </a:t>
            </a:r>
            <a:r>
              <a:rPr lang="en-US" dirty="0"/>
              <a:t>is to ensure that </a:t>
            </a:r>
            <a:r>
              <a:rPr lang="en-US" dirty="0" smtClean="0"/>
              <a:t>if something </a:t>
            </a:r>
            <a:r>
              <a:rPr lang="en-US" dirty="0"/>
              <a:t>goes wrong in one test, it will not mean you have a lot of </a:t>
            </a:r>
            <a:r>
              <a:rPr lang="en-US" dirty="0" smtClean="0"/>
              <a:t>unnecessary failures </a:t>
            </a:r>
            <a:r>
              <a:rPr lang="en-US" dirty="0"/>
              <a:t>to check.</a:t>
            </a:r>
          </a:p>
          <a:p>
            <a:r>
              <a:rPr lang="en-US" dirty="0" smtClean="0"/>
              <a:t>Tests </a:t>
            </a:r>
            <a:r>
              <a:rPr lang="en-US" dirty="0"/>
              <a:t>should only test one thing at a time.</a:t>
            </a:r>
          </a:p>
          <a:p>
            <a:r>
              <a:rPr lang="en-US" dirty="0" smtClean="0"/>
              <a:t>Tests </a:t>
            </a:r>
            <a:r>
              <a:rPr lang="en-US" dirty="0"/>
              <a:t>should clean up after themselves.</a:t>
            </a:r>
            <a:endParaRPr lang="en-IN" dirty="0"/>
          </a:p>
        </p:txBody>
      </p:sp>
      <p:sp>
        <p:nvSpPr>
          <p:cNvPr id="3" name="Title 2"/>
          <p:cNvSpPr>
            <a:spLocks noGrp="1"/>
          </p:cNvSpPr>
          <p:nvPr>
            <p:ph type="title"/>
          </p:nvPr>
        </p:nvSpPr>
        <p:spPr/>
        <p:txBody>
          <a:bodyPr/>
          <a:lstStyle/>
          <a:p>
            <a:r>
              <a:rPr lang="en-IN" b="0" dirty="0"/>
              <a:t>Rules for automation</a:t>
            </a:r>
            <a:endParaRPr lang="en-IN" dirty="0"/>
          </a:p>
        </p:txBody>
      </p:sp>
    </p:spTree>
    <p:extLst>
      <p:ext uri="{BB962C8B-B14F-4D97-AF65-F5344CB8AC3E}">
        <p14:creationId xmlns:p14="http://schemas.microsoft.com/office/powerpoint/2010/main" val="236965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normAutofit/>
          </a:bodyPr>
          <a:lstStyle/>
          <a:p>
            <a:r>
              <a:rPr lang="en-US" dirty="0"/>
              <a:t>To start recording the tests we </a:t>
            </a:r>
            <a:r>
              <a:rPr lang="en-US" dirty="0" smtClean="0"/>
              <a:t>will need </a:t>
            </a:r>
            <a:r>
              <a:rPr lang="en-US" dirty="0"/>
              <a:t>to start Mozilla Firefox. </a:t>
            </a:r>
            <a:endParaRPr lang="en-US" dirty="0" smtClean="0"/>
          </a:p>
          <a:p>
            <a:r>
              <a:rPr lang="en-US" dirty="0" smtClean="0"/>
              <a:t>Once </a:t>
            </a:r>
            <a:r>
              <a:rPr lang="en-US" dirty="0"/>
              <a:t>it has been loaded, you will need to start Selenium IDE.</a:t>
            </a:r>
          </a:p>
          <a:p>
            <a:r>
              <a:rPr lang="en-US" dirty="0"/>
              <a:t>You will find it under the Tools dropdown menu in Mozilla Firefox or in the Web </a:t>
            </a:r>
            <a:r>
              <a:rPr lang="en-US" dirty="0" smtClean="0"/>
              <a:t>Developer dropdown </a:t>
            </a:r>
            <a:r>
              <a:rPr lang="en-US" dirty="0"/>
              <a:t>menu</a:t>
            </a:r>
            <a:r>
              <a:rPr lang="en-US" dirty="0" smtClean="0"/>
              <a:t>.</a:t>
            </a:r>
          </a:p>
          <a:p>
            <a:r>
              <a:rPr lang="en-US" dirty="0" smtClean="0"/>
              <a:t>Once </a:t>
            </a:r>
            <a:r>
              <a:rPr lang="en-US" dirty="0"/>
              <a:t>loaded it will look like the next screenshot. Note that the </a:t>
            </a:r>
            <a:r>
              <a:rPr lang="en-US" dirty="0" smtClean="0"/>
              <a:t>record button </a:t>
            </a:r>
            <a:r>
              <a:rPr lang="en-US" dirty="0"/>
              <a:t>is engaged when you first load the IDE.</a:t>
            </a:r>
            <a:endParaRPr lang="en-IN" dirty="0"/>
          </a:p>
        </p:txBody>
      </p:sp>
      <p:sp>
        <p:nvSpPr>
          <p:cNvPr id="3" name="Title 2"/>
          <p:cNvSpPr>
            <a:spLocks noGrp="1"/>
          </p:cNvSpPr>
          <p:nvPr>
            <p:ph type="title"/>
          </p:nvPr>
        </p:nvSpPr>
        <p:spPr/>
        <p:txBody>
          <a:bodyPr/>
          <a:lstStyle/>
          <a:p>
            <a:r>
              <a:rPr lang="en-US" b="0" dirty="0" smtClean="0"/>
              <a:t>Recording </a:t>
            </a:r>
            <a:r>
              <a:rPr lang="en-US" b="0" dirty="0"/>
              <a:t>your first test with Selenium IDE</a:t>
            </a:r>
            <a:endParaRPr lang="en-IN" dirty="0"/>
          </a:p>
        </p:txBody>
      </p:sp>
    </p:spTree>
    <p:extLst>
      <p:ext uri="{BB962C8B-B14F-4D97-AF65-F5344CB8AC3E}">
        <p14:creationId xmlns:p14="http://schemas.microsoft.com/office/powerpoint/2010/main" val="45533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t>Recording </a:t>
            </a:r>
            <a:r>
              <a:rPr lang="en-US" b="0" dirty="0"/>
              <a:t>your first test with Selenium IDE</a:t>
            </a:r>
            <a:endParaRPr lang="en-IN" dirty="0"/>
          </a:p>
        </p:txBody>
      </p:sp>
      <p:pic>
        <p:nvPicPr>
          <p:cNvPr id="5" name="Picture 4"/>
          <p:cNvPicPr>
            <a:picLocks noChangeAspect="1"/>
          </p:cNvPicPr>
          <p:nvPr/>
        </p:nvPicPr>
        <p:blipFill rotWithShape="1">
          <a:blip r:embed="rId2"/>
          <a:srcRect l="32500" t="7037" r="32500" b="12963"/>
          <a:stretch/>
        </p:blipFill>
        <p:spPr>
          <a:xfrm>
            <a:off x="2133600" y="1600200"/>
            <a:ext cx="3962400" cy="5094514"/>
          </a:xfrm>
          <a:prstGeom prst="rect">
            <a:avLst/>
          </a:prstGeom>
        </p:spPr>
      </p:pic>
    </p:spTree>
    <p:extLst>
      <p:ext uri="{BB962C8B-B14F-4D97-AF65-F5344CB8AC3E}">
        <p14:creationId xmlns:p14="http://schemas.microsoft.com/office/powerpoint/2010/main" val="33723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62500" lnSpcReduction="20000"/>
          </a:bodyPr>
          <a:lstStyle/>
          <a:p>
            <a:r>
              <a:rPr lang="en-IN" dirty="0"/>
              <a:t> </a:t>
            </a:r>
            <a:r>
              <a:rPr lang="en-IN" dirty="0" err="1"/>
              <a:t>verifyElementPresent</a:t>
            </a:r>
            <a:endParaRPr lang="en-IN" dirty="0"/>
          </a:p>
          <a:p>
            <a:r>
              <a:rPr lang="en-IN" dirty="0"/>
              <a:t> </a:t>
            </a:r>
            <a:r>
              <a:rPr lang="en-IN" dirty="0" err="1"/>
              <a:t>assertElementPresent</a:t>
            </a:r>
            <a:endParaRPr lang="en-IN" dirty="0"/>
          </a:p>
          <a:p>
            <a:r>
              <a:rPr lang="en-IN" dirty="0"/>
              <a:t> </a:t>
            </a:r>
            <a:r>
              <a:rPr lang="en-IN" dirty="0" err="1"/>
              <a:t>verifyElementNotPresent</a:t>
            </a:r>
            <a:endParaRPr lang="en-IN" dirty="0"/>
          </a:p>
          <a:p>
            <a:r>
              <a:rPr lang="en-IN" dirty="0"/>
              <a:t> </a:t>
            </a:r>
            <a:r>
              <a:rPr lang="en-IN" dirty="0" err="1"/>
              <a:t>assertElementNotPresent</a:t>
            </a:r>
            <a:endParaRPr lang="en-IN" dirty="0"/>
          </a:p>
          <a:p>
            <a:r>
              <a:rPr lang="en-IN" dirty="0"/>
              <a:t> </a:t>
            </a:r>
            <a:r>
              <a:rPr lang="en-IN" dirty="0" err="1"/>
              <a:t>verifyText</a:t>
            </a:r>
            <a:endParaRPr lang="en-IN" dirty="0"/>
          </a:p>
          <a:p>
            <a:r>
              <a:rPr lang="en-IN" dirty="0"/>
              <a:t> </a:t>
            </a:r>
            <a:r>
              <a:rPr lang="en-IN" dirty="0" err="1"/>
              <a:t>assertText</a:t>
            </a:r>
            <a:endParaRPr lang="en-IN" dirty="0"/>
          </a:p>
          <a:p>
            <a:r>
              <a:rPr lang="en-IN" dirty="0"/>
              <a:t> </a:t>
            </a:r>
            <a:r>
              <a:rPr lang="en-IN" dirty="0" err="1"/>
              <a:t>verifyAttribute</a:t>
            </a:r>
            <a:endParaRPr lang="en-IN" dirty="0"/>
          </a:p>
          <a:p>
            <a:r>
              <a:rPr lang="en-IN" dirty="0"/>
              <a:t> </a:t>
            </a:r>
            <a:r>
              <a:rPr lang="en-IN" dirty="0" err="1"/>
              <a:t>assertAttribute</a:t>
            </a:r>
            <a:endParaRPr lang="en-IN" dirty="0"/>
          </a:p>
          <a:p>
            <a:r>
              <a:rPr lang="en-IN" dirty="0"/>
              <a:t> </a:t>
            </a:r>
            <a:r>
              <a:rPr lang="en-IN" dirty="0" err="1"/>
              <a:t>verifyChecked</a:t>
            </a:r>
            <a:endParaRPr lang="en-IN" dirty="0"/>
          </a:p>
          <a:p>
            <a:r>
              <a:rPr lang="en-IN" dirty="0"/>
              <a:t> </a:t>
            </a:r>
            <a:r>
              <a:rPr lang="en-IN" dirty="0" err="1"/>
              <a:t>assertChecked</a:t>
            </a:r>
            <a:endParaRPr lang="en-IN" dirty="0"/>
          </a:p>
          <a:p>
            <a:r>
              <a:rPr lang="en-IN" dirty="0"/>
              <a:t> </a:t>
            </a:r>
            <a:r>
              <a:rPr lang="en-IN" dirty="0" err="1"/>
              <a:t>verifyAlert</a:t>
            </a:r>
            <a:endParaRPr lang="en-IN" dirty="0"/>
          </a:p>
          <a:p>
            <a:r>
              <a:rPr lang="en-IN" dirty="0"/>
              <a:t> </a:t>
            </a:r>
            <a:r>
              <a:rPr lang="en-IN" dirty="0" err="1"/>
              <a:t>assertAlert</a:t>
            </a:r>
            <a:endParaRPr lang="en-IN" dirty="0"/>
          </a:p>
          <a:p>
            <a:r>
              <a:rPr lang="en-IN" dirty="0"/>
              <a:t> </a:t>
            </a:r>
            <a:r>
              <a:rPr lang="en-IN" dirty="0" err="1"/>
              <a:t>verifyTitle</a:t>
            </a:r>
            <a:endParaRPr lang="en-IN" dirty="0"/>
          </a:p>
          <a:p>
            <a:r>
              <a:rPr lang="en-IN" dirty="0"/>
              <a:t> </a:t>
            </a:r>
            <a:r>
              <a:rPr lang="en-IN" dirty="0" err="1"/>
              <a:t>assertTitle</a:t>
            </a:r>
            <a:endParaRPr lang="en-IN" dirty="0"/>
          </a:p>
        </p:txBody>
      </p:sp>
      <p:sp>
        <p:nvSpPr>
          <p:cNvPr id="3" name="Title 2"/>
          <p:cNvSpPr>
            <a:spLocks noGrp="1"/>
          </p:cNvSpPr>
          <p:nvPr>
            <p:ph type="title"/>
          </p:nvPr>
        </p:nvSpPr>
        <p:spPr/>
        <p:txBody>
          <a:bodyPr/>
          <a:lstStyle/>
          <a:p>
            <a:r>
              <a:rPr lang="en-IN" b="0" dirty="0"/>
              <a:t>verify and assert methods</a:t>
            </a:r>
            <a:endParaRPr lang="en-IN" dirty="0"/>
          </a:p>
        </p:txBody>
      </p:sp>
    </p:spTree>
    <p:extLst>
      <p:ext uri="{BB962C8B-B14F-4D97-AF65-F5344CB8AC3E}">
        <p14:creationId xmlns:p14="http://schemas.microsoft.com/office/powerpoint/2010/main" val="159209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Selenium IDE</a:t>
            </a:r>
            <a:endParaRPr lang="en-IN" dirty="0"/>
          </a:p>
        </p:txBody>
      </p:sp>
      <p:pic>
        <p:nvPicPr>
          <p:cNvPr id="2050" name="Picture 2" descr="Introduction to Selenium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75" y="1447800"/>
            <a:ext cx="6667500" cy="518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14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3 Types of Commands</a:t>
            </a:r>
          </a:p>
          <a:p>
            <a:endParaRPr lang="en-IN" dirty="0"/>
          </a:p>
        </p:txBody>
      </p:sp>
      <p:sp>
        <p:nvSpPr>
          <p:cNvPr id="3" name="Title 2"/>
          <p:cNvSpPr>
            <a:spLocks noGrp="1"/>
          </p:cNvSpPr>
          <p:nvPr>
            <p:ph type="title"/>
          </p:nvPr>
        </p:nvSpPr>
        <p:spPr/>
        <p:txBody>
          <a:bodyPr/>
          <a:lstStyle/>
          <a:p>
            <a:r>
              <a:rPr lang="en-US" dirty="0"/>
              <a:t>Introduction to Selenium Commands - </a:t>
            </a:r>
            <a:r>
              <a:rPr lang="en-US" dirty="0" err="1"/>
              <a:t>Selenese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41564485"/>
              </p:ext>
            </p:extLst>
          </p:nvPr>
        </p:nvGraphicFramePr>
        <p:xfrm>
          <a:off x="457199" y="2235096"/>
          <a:ext cx="8305800" cy="3139440"/>
        </p:xfrm>
        <a:graphic>
          <a:graphicData uri="http://schemas.openxmlformats.org/drawingml/2006/table">
            <a:tbl>
              <a:tblPr/>
              <a:tblGrid>
                <a:gridCol w="4152900"/>
                <a:gridCol w="4152900"/>
              </a:tblGrid>
              <a:tr h="0">
                <a:tc>
                  <a:txBody>
                    <a:bodyPr/>
                    <a:lstStyle/>
                    <a:p>
                      <a:pPr algn="ctr" fontAlgn="t"/>
                      <a:r>
                        <a:rPr lang="en-IN" b="1">
                          <a:effectLst/>
                        </a:rPr>
                        <a:t>Actions</a:t>
                      </a:r>
                      <a:endParaRPr lang="en-IN">
                        <a:effectLst/>
                      </a:endParaRPr>
                    </a:p>
                  </a:txBody>
                  <a:tcPr marL="60960" marR="60960" marT="60960" marB="60960">
                    <a:lnL w="12700" cap="flat" cmpd="sng" algn="ctr">
                      <a:solidFill>
                        <a:srgbClr val="5083F3"/>
                      </a:solidFill>
                      <a:prstDash val="solid"/>
                      <a:round/>
                      <a:headEnd type="none" w="med" len="med"/>
                      <a:tailEnd type="none" w="med" len="med"/>
                    </a:lnL>
                    <a:lnR w="12700" cap="flat" cmpd="sng" algn="ctr">
                      <a:solidFill>
                        <a:srgbClr val="B083F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1083F3"/>
                      </a:solidFill>
                      <a:prstDash val="solid"/>
                      <a:round/>
                      <a:headEnd type="none" w="med" len="med"/>
                      <a:tailEnd type="none" w="med" len="med"/>
                    </a:lnB>
                    <a:solidFill>
                      <a:srgbClr val="F9F9F9"/>
                    </a:solidFill>
                  </a:tcPr>
                </a:tc>
                <a:tc>
                  <a:txBody>
                    <a:bodyPr/>
                    <a:lstStyle/>
                    <a:p>
                      <a:pPr algn="l" fontAlgn="t"/>
                      <a:r>
                        <a:rPr lang="en-US" dirty="0">
                          <a:effectLst/>
                        </a:rPr>
                        <a:t>These are commands that directly interact with page elements.</a:t>
                      </a:r>
                    </a:p>
                    <a:p>
                      <a:pPr algn="l" fontAlgn="t"/>
                      <a:r>
                        <a:rPr lang="en-US" dirty="0">
                          <a:effectLst/>
                        </a:rPr>
                        <a:t>Example: the "click" command is an action because you directly interact with the element you are clicking at.</a:t>
                      </a:r>
                    </a:p>
                    <a:p>
                      <a:pPr algn="l" fontAlgn="t"/>
                      <a:r>
                        <a:rPr lang="en-US" dirty="0">
                          <a:effectLst/>
                        </a:rPr>
                        <a:t>The "type" command is also an action because you are putting values into a text box, and the text box shows them to you in return. There is a two-way interaction between you and the text box.</a:t>
                      </a:r>
                    </a:p>
                  </a:txBody>
                  <a:tcPr marL="60960" marR="60960" marT="60960" marB="60960">
                    <a:lnL w="12700" cap="flat" cmpd="sng" algn="ctr">
                      <a:solidFill>
                        <a:srgbClr val="B083F3"/>
                      </a:solidFill>
                      <a:prstDash val="solid"/>
                      <a:round/>
                      <a:headEnd type="none" w="med" len="med"/>
                      <a:tailEnd type="none" w="med" len="med"/>
                    </a:lnL>
                    <a:lnR w="12700" cap="flat" cmpd="sng" algn="ctr">
                      <a:solidFill>
                        <a:srgbClr val="107FF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F082F3"/>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3349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IN" dirty="0" smtClean="0"/>
              <a:t>Selenium IDE</a:t>
            </a:r>
            <a:endParaRPr lang="en-IN" dirty="0"/>
          </a:p>
          <a:p>
            <a:r>
              <a:rPr lang="en-IN" dirty="0" smtClean="0"/>
              <a:t>Locators</a:t>
            </a:r>
            <a:endParaRPr lang="en-IN" dirty="0"/>
          </a:p>
          <a:p>
            <a:r>
              <a:rPr lang="en-IN" dirty="0" smtClean="0"/>
              <a:t>Selenium Web Driver</a:t>
            </a:r>
          </a:p>
          <a:p>
            <a:r>
              <a:rPr lang="en-IN" dirty="0" smtClean="0"/>
              <a:t>Architecture</a:t>
            </a:r>
            <a:endParaRPr lang="en-IN" sz="2000" dirty="0"/>
          </a:p>
          <a:p>
            <a:r>
              <a:rPr lang="en-IN" dirty="0" smtClean="0"/>
              <a:t>Design Patterns</a:t>
            </a:r>
            <a:endParaRPr lang="en-IN" dirty="0"/>
          </a:p>
          <a:p>
            <a:r>
              <a:rPr lang="en-IN" dirty="0" smtClean="0"/>
              <a:t>Finding Elements</a:t>
            </a:r>
            <a:endParaRPr lang="en-IN" dirty="0"/>
          </a:p>
          <a:p>
            <a:r>
              <a:rPr lang="en-IN" dirty="0" smtClean="0"/>
              <a:t>Working with GUI Controls</a:t>
            </a:r>
            <a:endParaRPr lang="en-IN" dirty="0"/>
          </a:p>
          <a:p>
            <a:r>
              <a:rPr lang="en-IN" dirty="0" err="1" smtClean="0"/>
              <a:t>TestNG</a:t>
            </a:r>
            <a:endParaRPr lang="en-IN" dirty="0"/>
          </a:p>
          <a:p>
            <a:r>
              <a:rPr lang="en-IN" dirty="0" smtClean="0"/>
              <a:t>Selenium Grid</a:t>
            </a:r>
          </a:p>
          <a:p>
            <a:r>
              <a:rPr lang="en-IN" dirty="0" smtClean="0"/>
              <a:t>ANT</a:t>
            </a:r>
          </a:p>
          <a:p>
            <a:r>
              <a:rPr lang="en-IN" dirty="0" smtClean="0"/>
              <a:t>Jenkins Integration</a:t>
            </a:r>
            <a:endParaRPr lang="en-IN" dirty="0"/>
          </a:p>
        </p:txBody>
      </p:sp>
      <p:sp>
        <p:nvSpPr>
          <p:cNvPr id="3" name="Title 2"/>
          <p:cNvSpPr>
            <a:spLocks noGrp="1"/>
          </p:cNvSpPr>
          <p:nvPr>
            <p:ph type="title"/>
          </p:nvPr>
        </p:nvSpPr>
        <p:spPr/>
        <p:txBody>
          <a:bodyPr/>
          <a:lstStyle/>
          <a:p>
            <a:r>
              <a:rPr lang="en-IN" dirty="0" smtClean="0"/>
              <a:t>Selenium Goals</a:t>
            </a:r>
            <a:endParaRPr lang="en-IN" dirty="0"/>
          </a:p>
        </p:txBody>
      </p:sp>
    </p:spTree>
    <p:extLst>
      <p:ext uri="{BB962C8B-B14F-4D97-AF65-F5344CB8AC3E}">
        <p14:creationId xmlns:p14="http://schemas.microsoft.com/office/powerpoint/2010/main" val="100643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3 Types of Commands</a:t>
            </a:r>
          </a:p>
          <a:p>
            <a:endParaRPr lang="en-IN" dirty="0"/>
          </a:p>
        </p:txBody>
      </p:sp>
      <p:sp>
        <p:nvSpPr>
          <p:cNvPr id="3" name="Title 2"/>
          <p:cNvSpPr>
            <a:spLocks noGrp="1"/>
          </p:cNvSpPr>
          <p:nvPr>
            <p:ph type="title"/>
          </p:nvPr>
        </p:nvSpPr>
        <p:spPr/>
        <p:txBody>
          <a:bodyPr/>
          <a:lstStyle/>
          <a:p>
            <a:r>
              <a:rPr lang="en-US" dirty="0"/>
              <a:t>Introduction to Selenium Commands - </a:t>
            </a:r>
            <a:r>
              <a:rPr lang="en-US" dirty="0" err="1"/>
              <a:t>Selenese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5711034"/>
              </p:ext>
            </p:extLst>
          </p:nvPr>
        </p:nvGraphicFramePr>
        <p:xfrm>
          <a:off x="461034" y="2497931"/>
          <a:ext cx="8378166" cy="2042160"/>
        </p:xfrm>
        <a:graphic>
          <a:graphicData uri="http://schemas.openxmlformats.org/drawingml/2006/table">
            <a:tbl>
              <a:tblPr/>
              <a:tblGrid>
                <a:gridCol w="4189083"/>
                <a:gridCol w="4189083"/>
              </a:tblGrid>
              <a:tr h="0">
                <a:tc>
                  <a:txBody>
                    <a:bodyPr/>
                    <a:lstStyle/>
                    <a:p>
                      <a:pPr algn="ctr" fontAlgn="t"/>
                      <a:r>
                        <a:rPr lang="en-IN" b="1">
                          <a:effectLst/>
                        </a:rPr>
                        <a:t>Accessors</a:t>
                      </a:r>
                      <a:endParaRPr lang="en-IN">
                        <a:effectLst/>
                      </a:endParaRPr>
                    </a:p>
                  </a:txBody>
                  <a:tcPr marL="60960" marR="60960" marT="60960" marB="60960">
                    <a:lnL w="12700" cap="flat" cmpd="sng" algn="ctr">
                      <a:solidFill>
                        <a:srgbClr val="603EFC"/>
                      </a:solidFill>
                      <a:prstDash val="solid"/>
                      <a:round/>
                      <a:headEnd type="none" w="med" len="med"/>
                      <a:tailEnd type="none" w="med" len="med"/>
                    </a:lnL>
                    <a:lnR w="12700" cap="flat" cmpd="sng" algn="ctr">
                      <a:solidFill>
                        <a:srgbClr val="E03CF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3CFC"/>
                      </a:solidFill>
                      <a:prstDash val="solid"/>
                      <a:round/>
                      <a:headEnd type="none" w="med" len="med"/>
                      <a:tailEnd type="none" w="med" len="med"/>
                    </a:lnB>
                    <a:solidFill>
                      <a:srgbClr val="FFFFFF"/>
                    </a:solidFill>
                  </a:tcPr>
                </a:tc>
                <a:tc>
                  <a:txBody>
                    <a:bodyPr/>
                    <a:lstStyle/>
                    <a:p>
                      <a:pPr algn="l" fontAlgn="t"/>
                      <a:r>
                        <a:rPr lang="en-US" dirty="0">
                          <a:effectLst/>
                        </a:rPr>
                        <a:t>They are commands that allow you to store values to a variable.</a:t>
                      </a:r>
                    </a:p>
                    <a:p>
                      <a:pPr algn="l" fontAlgn="t"/>
                      <a:r>
                        <a:rPr lang="en-US" dirty="0">
                          <a:effectLst/>
                        </a:rPr>
                        <a:t>Example: the "</a:t>
                      </a:r>
                      <a:r>
                        <a:rPr lang="en-US" dirty="0" err="1">
                          <a:effectLst/>
                        </a:rPr>
                        <a:t>storeTitle</a:t>
                      </a:r>
                      <a:r>
                        <a:rPr lang="en-US" dirty="0">
                          <a:effectLst/>
                        </a:rPr>
                        <a:t>" command is an accessor because it only "reads" the page title and saves it in a variable. It does not interact with any element on the page.</a:t>
                      </a:r>
                    </a:p>
                  </a:txBody>
                  <a:tcPr marL="60960" marR="60960" marT="60960" marB="60960">
                    <a:lnL w="12700" cap="flat" cmpd="sng" algn="ctr">
                      <a:solidFill>
                        <a:srgbClr val="E03CFC"/>
                      </a:solidFill>
                      <a:prstDash val="solid"/>
                      <a:round/>
                      <a:headEnd type="none" w="med" len="med"/>
                      <a:tailEnd type="none" w="med" len="med"/>
                    </a:lnL>
                    <a:lnR w="12700" cap="flat" cmpd="sng" algn="ctr">
                      <a:solidFill>
                        <a:srgbClr val="603AF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3BF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4718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3 Types of Commands</a:t>
            </a:r>
          </a:p>
          <a:p>
            <a:endParaRPr lang="en-IN" dirty="0"/>
          </a:p>
        </p:txBody>
      </p:sp>
      <p:sp>
        <p:nvSpPr>
          <p:cNvPr id="3" name="Title 2"/>
          <p:cNvSpPr>
            <a:spLocks noGrp="1"/>
          </p:cNvSpPr>
          <p:nvPr>
            <p:ph type="title"/>
          </p:nvPr>
        </p:nvSpPr>
        <p:spPr/>
        <p:txBody>
          <a:bodyPr/>
          <a:lstStyle/>
          <a:p>
            <a:r>
              <a:rPr lang="en-US" dirty="0"/>
              <a:t>Introduction to Selenium Commands - </a:t>
            </a:r>
            <a:r>
              <a:rPr lang="en-US" dirty="0" err="1"/>
              <a:t>Selenese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3542951"/>
              </p:ext>
            </p:extLst>
          </p:nvPr>
        </p:nvGraphicFramePr>
        <p:xfrm>
          <a:off x="0" y="1905000"/>
          <a:ext cx="9144000" cy="4940912"/>
        </p:xfrm>
        <a:graphic>
          <a:graphicData uri="http://schemas.openxmlformats.org/drawingml/2006/table">
            <a:tbl>
              <a:tblPr/>
              <a:tblGrid>
                <a:gridCol w="1536254"/>
                <a:gridCol w="7607746"/>
              </a:tblGrid>
              <a:tr h="4725989">
                <a:tc>
                  <a:txBody>
                    <a:bodyPr/>
                    <a:lstStyle/>
                    <a:p>
                      <a:pPr algn="l" fontAlgn="t"/>
                      <a:r>
                        <a:rPr lang="en-IN" sz="2000" b="1" dirty="0">
                          <a:effectLst/>
                        </a:rPr>
                        <a:t>Assertions</a:t>
                      </a:r>
                      <a:endParaRPr lang="en-IN" sz="2000" dirty="0">
                        <a:effectLst/>
                      </a:endParaRPr>
                    </a:p>
                  </a:txBody>
                  <a:tcPr marL="32056" marR="32056" marT="32056" marB="32056">
                    <a:lnL w="12700" cap="flat" cmpd="sng" algn="ctr">
                      <a:solidFill>
                        <a:srgbClr val="C0A06E"/>
                      </a:solidFill>
                      <a:prstDash val="solid"/>
                      <a:round/>
                      <a:headEnd type="none" w="med" len="med"/>
                      <a:tailEnd type="none" w="med" len="med"/>
                    </a:lnL>
                    <a:lnR w="12700" cap="flat" cmpd="sng" algn="ctr">
                      <a:solidFill>
                        <a:srgbClr val="60A16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9D6E"/>
                      </a:solidFill>
                      <a:prstDash val="solid"/>
                      <a:round/>
                      <a:headEnd type="none" w="med" len="med"/>
                      <a:tailEnd type="none" w="med" len="med"/>
                    </a:lnB>
                    <a:solidFill>
                      <a:srgbClr val="F9F9F9"/>
                    </a:solidFill>
                  </a:tcPr>
                </a:tc>
                <a:tc>
                  <a:txBody>
                    <a:bodyPr/>
                    <a:lstStyle/>
                    <a:p>
                      <a:pPr algn="l" fontAlgn="t"/>
                      <a:r>
                        <a:rPr lang="en-US" sz="2000" dirty="0">
                          <a:effectLst/>
                        </a:rPr>
                        <a:t>They are commands that verify if a certain condition is met.</a:t>
                      </a:r>
                    </a:p>
                    <a:p>
                      <a:pPr algn="l" fontAlgn="t"/>
                      <a:r>
                        <a:rPr lang="en-US" sz="2000" b="1" dirty="0">
                          <a:effectLst/>
                        </a:rPr>
                        <a:t>3 Types of Assertions</a:t>
                      </a:r>
                      <a:endParaRPr lang="en-US" sz="2000" dirty="0">
                        <a:effectLst/>
                      </a:endParaRPr>
                    </a:p>
                    <a:p>
                      <a:pPr algn="l" fontAlgn="t">
                        <a:buFont typeface="Arial" panose="020B0604020202020204" pitchFamily="34" charset="0"/>
                        <a:buChar char="•"/>
                      </a:pPr>
                      <a:r>
                        <a:rPr lang="en-US" sz="2000" b="1" dirty="0">
                          <a:effectLst/>
                        </a:rPr>
                        <a:t>Assert</a:t>
                      </a:r>
                      <a:r>
                        <a:rPr lang="en-US" sz="2000" dirty="0">
                          <a:effectLst/>
                        </a:rPr>
                        <a:t>. When an "assert" command fails, the test is stopped immediately.</a:t>
                      </a:r>
                    </a:p>
                    <a:p>
                      <a:pPr algn="l" fontAlgn="t">
                        <a:buFont typeface="Arial" panose="020B0604020202020204" pitchFamily="34" charset="0"/>
                        <a:buChar char="•"/>
                      </a:pPr>
                      <a:r>
                        <a:rPr lang="en-US" sz="2000" b="1" dirty="0">
                          <a:effectLst/>
                        </a:rPr>
                        <a:t>Verify</a:t>
                      </a:r>
                      <a:r>
                        <a:rPr lang="en-US" sz="2000" dirty="0">
                          <a:effectLst/>
                        </a:rPr>
                        <a:t>. When a "verify" command fails, Selenium IDE logs this failure and continues with the test execution.</a:t>
                      </a:r>
                    </a:p>
                    <a:p>
                      <a:pPr algn="l" fontAlgn="t">
                        <a:buFont typeface="Arial" panose="020B0604020202020204" pitchFamily="34" charset="0"/>
                        <a:buChar char="•"/>
                      </a:pPr>
                      <a:r>
                        <a:rPr lang="en-US" sz="2000" b="1" dirty="0" err="1">
                          <a:effectLst/>
                        </a:rPr>
                        <a:t>WaitFor</a:t>
                      </a:r>
                      <a:r>
                        <a:rPr lang="en-US" sz="2000" dirty="0">
                          <a:effectLst/>
                        </a:rPr>
                        <a:t>. Before proceeding to the next command, "</a:t>
                      </a:r>
                      <a:r>
                        <a:rPr lang="en-US" sz="2000" dirty="0" err="1">
                          <a:effectLst/>
                        </a:rPr>
                        <a:t>waitFor</a:t>
                      </a:r>
                      <a:r>
                        <a:rPr lang="en-US" sz="2000" dirty="0">
                          <a:effectLst/>
                        </a:rPr>
                        <a:t>" commands will first wait for a certain condition to become true.</a:t>
                      </a:r>
                    </a:p>
                    <a:p>
                      <a:pPr marL="742950" lvl="1" indent="-285750" algn="l" fontAlgn="t">
                        <a:buFont typeface="Arial" panose="020B0604020202020204" pitchFamily="34" charset="0"/>
                        <a:buChar char="•"/>
                      </a:pPr>
                      <a:r>
                        <a:rPr lang="en-US" sz="2000" dirty="0">
                          <a:effectLst/>
                        </a:rPr>
                        <a:t>If the condition becomes true within the waiting period, the step passes.</a:t>
                      </a:r>
                    </a:p>
                    <a:p>
                      <a:pPr marL="742950" lvl="1" indent="-285750" algn="l" fontAlgn="t">
                        <a:buFont typeface="Arial" panose="020B0604020202020204" pitchFamily="34" charset="0"/>
                        <a:buChar char="•"/>
                      </a:pPr>
                      <a:r>
                        <a:rPr lang="en-US" sz="2000" dirty="0">
                          <a:effectLst/>
                        </a:rPr>
                        <a:t>If the condition does not become true, the step fails. Failure is logged, and test execution proceeds to the next command.</a:t>
                      </a:r>
                    </a:p>
                    <a:p>
                      <a:pPr marL="742950" lvl="1" indent="-285750" algn="l" fontAlgn="t">
                        <a:buFont typeface="Arial" panose="020B0604020202020204" pitchFamily="34" charset="0"/>
                        <a:buChar char="•"/>
                      </a:pPr>
                      <a:r>
                        <a:rPr lang="en-US" sz="2000" dirty="0">
                          <a:effectLst/>
                        </a:rPr>
                        <a:t>By default, the timeout value is set to 30 seconds. You can change this in the Selenium IDE Options dialog under the General tab.</a:t>
                      </a:r>
                    </a:p>
                  </a:txBody>
                  <a:tcPr marL="32056" marR="32056" marT="32056" marB="32056">
                    <a:lnL w="12700" cap="flat" cmpd="sng" algn="ctr">
                      <a:solidFill>
                        <a:srgbClr val="60A16E"/>
                      </a:solidFill>
                      <a:prstDash val="solid"/>
                      <a:round/>
                      <a:headEnd type="none" w="med" len="med"/>
                      <a:tailEnd type="none" w="med" len="med"/>
                    </a:lnL>
                    <a:lnR w="12700" cap="flat" cmpd="sng" algn="ctr">
                      <a:solidFill>
                        <a:srgbClr val="E09E6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209F6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41833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ow to use Selenium IDE with Scripts &amp; Commands (Assertions, 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15" y="1600200"/>
            <a:ext cx="5105400" cy="453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62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ow to use Selenium IDE with Scripts &amp; Commands (Assertions, 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77019"/>
            <a:ext cx="6553200" cy="564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08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2273403"/>
              </p:ext>
            </p:extLst>
          </p:nvPr>
        </p:nvGraphicFramePr>
        <p:xfrm>
          <a:off x="228600" y="1219200"/>
          <a:ext cx="8686800" cy="5078515"/>
        </p:xfrm>
        <a:graphic>
          <a:graphicData uri="http://schemas.openxmlformats.org/drawingml/2006/table">
            <a:tbl>
              <a:tblPr/>
              <a:tblGrid>
                <a:gridCol w="2209800"/>
                <a:gridCol w="1752600"/>
                <a:gridCol w="4724400"/>
              </a:tblGrid>
              <a:tr h="352615">
                <a:tc>
                  <a:txBody>
                    <a:bodyPr/>
                    <a:lstStyle/>
                    <a:p>
                      <a:pPr algn="l" fontAlgn="t"/>
                      <a:r>
                        <a:rPr lang="en-IN" sz="1600" b="1">
                          <a:effectLst/>
                        </a:rPr>
                        <a:t>Command</a:t>
                      </a:r>
                    </a:p>
                  </a:txBody>
                  <a:tcPr marL="32056" marR="32056" marT="32056" marB="32056">
                    <a:lnL w="7620" cap="flat" cmpd="sng" algn="ctr">
                      <a:solidFill>
                        <a:srgbClr val="60715C"/>
                      </a:solidFill>
                      <a:prstDash val="solid"/>
                      <a:round/>
                      <a:headEnd type="none" w="med" len="med"/>
                      <a:tailEnd type="none" w="med" len="med"/>
                    </a:lnL>
                    <a:lnR w="7620" cap="flat" cmpd="sng" algn="ctr">
                      <a:solidFill>
                        <a:srgbClr val="E0725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1600" b="1">
                          <a:effectLst/>
                        </a:rPr>
                        <a:t>Number of Parameters</a:t>
                      </a:r>
                    </a:p>
                  </a:txBody>
                  <a:tcPr marL="32056" marR="32056" marT="32056" marB="32056">
                    <a:lnL w="7620" cap="flat" cmpd="sng" algn="ctr">
                      <a:solidFill>
                        <a:srgbClr val="E0725C"/>
                      </a:solidFill>
                      <a:prstDash val="solid"/>
                      <a:round/>
                      <a:headEnd type="none" w="med" len="med"/>
                      <a:tailEnd type="none" w="med" len="med"/>
                    </a:lnL>
                    <a:lnR w="7620" cap="flat" cmpd="sng" algn="ctr">
                      <a:solidFill>
                        <a:srgbClr val="20785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1600" b="1">
                          <a:effectLst/>
                        </a:rPr>
                        <a:t>Description</a:t>
                      </a:r>
                    </a:p>
                  </a:txBody>
                  <a:tcPr marL="32056" marR="32056" marT="32056" marB="32056">
                    <a:lnL w="7620" cap="flat" cmpd="sng" algn="ctr">
                      <a:solidFill>
                        <a:srgbClr val="20785C"/>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352615">
                <a:tc>
                  <a:txBody>
                    <a:bodyPr/>
                    <a:lstStyle/>
                    <a:p>
                      <a:pPr algn="l" fontAlgn="t"/>
                      <a:r>
                        <a:rPr lang="en-IN" sz="1600">
                          <a:effectLst/>
                        </a:rPr>
                        <a:t>open</a:t>
                      </a:r>
                    </a:p>
                  </a:txBody>
                  <a:tcPr marL="32056" marR="32056" marT="32056" marB="32056">
                    <a:lnL w="12700" cap="flat" cmpd="sng" algn="ctr">
                      <a:solidFill>
                        <a:srgbClr val="006A58"/>
                      </a:solidFill>
                      <a:prstDash val="solid"/>
                      <a:round/>
                      <a:headEnd type="none" w="med" len="med"/>
                      <a:tailEnd type="none" w="med" len="med"/>
                    </a:lnL>
                    <a:lnR w="12700" cap="flat" cmpd="sng" algn="ctr">
                      <a:solidFill>
                        <a:srgbClr val="A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0 - 2</a:t>
                      </a:r>
                    </a:p>
                  </a:txBody>
                  <a:tcPr marL="32056" marR="32056" marT="32056" marB="32056">
                    <a:lnL w="12700" cap="flat" cmpd="sng" algn="ctr">
                      <a:solidFill>
                        <a:srgbClr val="A06B58"/>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Opens a page using a URL.</a:t>
                      </a:r>
                    </a:p>
                  </a:txBody>
                  <a:tcPr marL="32056" marR="32056" marT="32056" marB="32056">
                    <a:lnL w="12700" cap="flat" cmpd="sng" algn="ctr">
                      <a:solidFill>
                        <a:srgbClr val="006658"/>
                      </a:solidFill>
                      <a:prstDash val="solid"/>
                      <a:round/>
                      <a:headEnd type="none" w="med" len="med"/>
                      <a:tailEnd type="none" w="med" len="med"/>
                    </a:lnL>
                    <a:lnR w="12700" cap="flat" cmpd="sng" algn="ctr">
                      <a:solidFill>
                        <a:srgbClr val="0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52615">
                <a:tc>
                  <a:txBody>
                    <a:bodyPr/>
                    <a:lstStyle/>
                    <a:p>
                      <a:pPr algn="l" fontAlgn="t"/>
                      <a:r>
                        <a:rPr lang="en-IN" sz="1600">
                          <a:effectLst/>
                        </a:rPr>
                        <a:t>click/clickAndWait</a:t>
                      </a:r>
                    </a:p>
                  </a:txBody>
                  <a:tcPr marL="32056" marR="32056" marT="32056" marB="32056">
                    <a:lnL w="12700" cap="flat" cmpd="sng" algn="ctr">
                      <a:solidFill>
                        <a:srgbClr val="206758"/>
                      </a:solidFill>
                      <a:prstDash val="solid"/>
                      <a:round/>
                      <a:headEnd type="none" w="med" len="med"/>
                      <a:tailEnd type="none" w="med" len="med"/>
                    </a:lnL>
                    <a:lnR w="12700" cap="flat" cmpd="sng" algn="ctr">
                      <a:solidFill>
                        <a:srgbClr val="0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006A58"/>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Clicks on a specified element.</a:t>
                      </a:r>
                    </a:p>
                  </a:txBody>
                  <a:tcPr marL="32056" marR="32056" marT="32056" marB="32056">
                    <a:lnL w="12700" cap="flat" cmpd="sng" algn="ctr">
                      <a:solidFill>
                        <a:srgbClr val="006658"/>
                      </a:solidFill>
                      <a:prstDash val="solid"/>
                      <a:round/>
                      <a:headEnd type="none" w="med" len="med"/>
                      <a:tailEnd type="none" w="med" len="med"/>
                    </a:lnL>
                    <a:lnR w="12700" cap="flat" cmpd="sng" algn="ctr">
                      <a:solidFill>
                        <a:srgbClr val="C064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352615">
                <a:tc>
                  <a:txBody>
                    <a:bodyPr/>
                    <a:lstStyle/>
                    <a:p>
                      <a:pPr algn="l" fontAlgn="t"/>
                      <a:r>
                        <a:rPr lang="en-IN" sz="1600">
                          <a:effectLst/>
                        </a:rPr>
                        <a:t>type/typeKeys</a:t>
                      </a:r>
                    </a:p>
                  </a:txBody>
                  <a:tcPr marL="32056" marR="32056" marT="32056" marB="32056">
                    <a:lnL w="12700" cap="flat" cmpd="sng" algn="ctr">
                      <a:solidFill>
                        <a:srgbClr val="206558"/>
                      </a:solidFill>
                      <a:prstDash val="solid"/>
                      <a:round/>
                      <a:headEnd type="none" w="med" len="med"/>
                      <a:tailEnd type="none" w="med" len="med"/>
                    </a:lnL>
                    <a:lnR w="12700" cap="flat" cmpd="sng" algn="ctr">
                      <a:solidFill>
                        <a:srgbClr val="0066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2</a:t>
                      </a:r>
                    </a:p>
                  </a:txBody>
                  <a:tcPr marL="32056" marR="32056" marT="32056" marB="32056">
                    <a:lnL w="12700" cap="flat" cmpd="sng" algn="ctr">
                      <a:solidFill>
                        <a:srgbClr val="006658"/>
                      </a:solidFill>
                      <a:prstDash val="solid"/>
                      <a:round/>
                      <a:headEnd type="none" w="med" len="med"/>
                      <a:tailEnd type="none" w="med" len="med"/>
                    </a:lnL>
                    <a:lnR w="12700" cap="flat" cmpd="sng" algn="ctr">
                      <a:solidFill>
                        <a:srgbClr val="0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Types a sequence of characters.</a:t>
                      </a:r>
                    </a:p>
                  </a:txBody>
                  <a:tcPr marL="32056" marR="32056" marT="32056" marB="32056">
                    <a:lnL w="12700" cap="flat" cmpd="sng" algn="ctr">
                      <a:solidFill>
                        <a:srgbClr val="006B58"/>
                      </a:solidFill>
                      <a:prstDash val="solid"/>
                      <a:round/>
                      <a:headEnd type="none" w="med" len="med"/>
                      <a:tailEnd type="none" w="med" len="med"/>
                    </a:lnL>
                    <a:lnR w="12700" cap="flat" cmpd="sng" algn="ctr">
                      <a:solidFill>
                        <a:srgbClr val="A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41118">
                <a:tc>
                  <a:txBody>
                    <a:bodyPr/>
                    <a:lstStyle/>
                    <a:p>
                      <a:pPr algn="l" fontAlgn="t"/>
                      <a:r>
                        <a:rPr lang="en-IN" sz="1600">
                          <a:effectLst/>
                        </a:rPr>
                        <a:t>verifyTitle/assertTitle</a:t>
                      </a:r>
                    </a:p>
                  </a:txBody>
                  <a:tcPr marL="32056" marR="32056" marT="32056" marB="32056">
                    <a:lnL w="12700" cap="flat" cmpd="sng" algn="ctr">
                      <a:solidFill>
                        <a:srgbClr val="A06658"/>
                      </a:solidFill>
                      <a:prstDash val="solid"/>
                      <a:round/>
                      <a:headEnd type="none" w="med" len="med"/>
                      <a:tailEnd type="none" w="med" len="med"/>
                    </a:lnL>
                    <a:lnR w="12700" cap="flat" cmpd="sng" algn="ctr">
                      <a:solidFill>
                        <a:srgbClr val="006C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006C58"/>
                      </a:solidFill>
                      <a:prstDash val="solid"/>
                      <a:round/>
                      <a:headEnd type="none" w="med" len="med"/>
                      <a:tailEnd type="none" w="med" len="med"/>
                    </a:lnL>
                    <a:lnR w="12700" cap="flat" cmpd="sng" algn="ctr">
                      <a:solidFill>
                        <a:srgbClr val="E069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Compares the actual page title with an expected value.</a:t>
                      </a:r>
                    </a:p>
                  </a:txBody>
                  <a:tcPr marL="32056" marR="32056" marT="32056" marB="32056">
                    <a:lnL w="12700" cap="flat" cmpd="sng" algn="ctr">
                      <a:solidFill>
                        <a:srgbClr val="E06958"/>
                      </a:solidFill>
                      <a:prstDash val="solid"/>
                      <a:round/>
                      <a:headEnd type="none" w="med" len="med"/>
                      <a:tailEnd type="none" w="med" len="med"/>
                    </a:lnL>
                    <a:lnR w="12700" cap="flat" cmpd="sng" algn="ctr">
                      <a:solidFill>
                        <a:srgbClr val="006B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496866">
                <a:tc>
                  <a:txBody>
                    <a:bodyPr/>
                    <a:lstStyle/>
                    <a:p>
                      <a:pPr algn="l" fontAlgn="t"/>
                      <a:r>
                        <a:rPr lang="en-IN" sz="1600">
                          <a:effectLst/>
                        </a:rPr>
                        <a:t>verifyTextPresent</a:t>
                      </a:r>
                    </a:p>
                  </a:txBody>
                  <a:tcPr marL="32056" marR="32056" marT="32056" marB="32056">
                    <a:lnL w="12700" cap="flat" cmpd="sng" algn="ctr">
                      <a:solidFill>
                        <a:srgbClr val="606558"/>
                      </a:solidFill>
                      <a:prstDash val="solid"/>
                      <a:round/>
                      <a:headEnd type="none" w="med" len="med"/>
                      <a:tailEnd type="none" w="med" len="med"/>
                    </a:lnL>
                    <a:lnR w="12700" cap="flat" cmpd="sng" algn="ctr">
                      <a:solidFill>
                        <a:srgbClr val="E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1</a:t>
                      </a:r>
                    </a:p>
                  </a:txBody>
                  <a:tcPr marL="32056" marR="32056" marT="32056" marB="32056">
                    <a:lnL w="12700" cap="flat" cmpd="sng" algn="ctr">
                      <a:solidFill>
                        <a:srgbClr val="E06A58"/>
                      </a:solidFill>
                      <a:prstDash val="solid"/>
                      <a:round/>
                      <a:headEnd type="none" w="med" len="med"/>
                      <a:tailEnd type="none" w="med" len="med"/>
                    </a:lnL>
                    <a:lnR w="12700" cap="flat" cmpd="sng" algn="ctr">
                      <a:solidFill>
                        <a:srgbClr val="6068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Checks if a certain text is found within the page.</a:t>
                      </a:r>
                    </a:p>
                  </a:txBody>
                  <a:tcPr marL="32056" marR="32056" marT="32056" marB="32056">
                    <a:lnL w="12700" cap="flat" cmpd="sng" algn="ctr">
                      <a:solidFill>
                        <a:srgbClr val="606858"/>
                      </a:solidFill>
                      <a:prstDash val="solid"/>
                      <a:round/>
                      <a:headEnd type="none" w="med" len="med"/>
                      <a:tailEnd type="none" w="med" len="med"/>
                    </a:lnL>
                    <a:lnR w="12700" cap="flat" cmpd="sng" algn="ctr">
                      <a:solidFill>
                        <a:srgbClr val="6065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96866">
                <a:tc>
                  <a:txBody>
                    <a:bodyPr/>
                    <a:lstStyle/>
                    <a:p>
                      <a:pPr algn="l" fontAlgn="t"/>
                      <a:r>
                        <a:rPr lang="en-IN" sz="1600">
                          <a:effectLst/>
                        </a:rPr>
                        <a:t>verifyElementPresent</a:t>
                      </a:r>
                    </a:p>
                  </a:txBody>
                  <a:tcPr marL="32056" marR="32056" marT="32056" marB="32056">
                    <a:lnL w="12700" cap="flat" cmpd="sng" algn="ctr">
                      <a:solidFill>
                        <a:srgbClr val="207158"/>
                      </a:solidFill>
                      <a:prstDash val="solid"/>
                      <a:round/>
                      <a:headEnd type="none" w="med" len="med"/>
                      <a:tailEnd type="none" w="med" len="med"/>
                    </a:lnL>
                    <a:lnR w="12700" cap="flat" cmpd="sng" algn="ctr">
                      <a:solidFill>
                        <a:srgbClr val="A073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A07358"/>
                      </a:solidFill>
                      <a:prstDash val="solid"/>
                      <a:round/>
                      <a:headEnd type="none" w="med" len="med"/>
                      <a:tailEnd type="none" w="med" len="med"/>
                    </a:lnL>
                    <a:lnR w="12700" cap="flat" cmpd="sng" algn="ctr">
                      <a:solidFill>
                        <a:srgbClr val="8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Checks the presence of a certain element.</a:t>
                      </a:r>
                    </a:p>
                  </a:txBody>
                  <a:tcPr marL="32056" marR="32056" marT="32056" marB="32056">
                    <a:lnL w="12700" cap="flat" cmpd="sng" algn="ctr">
                      <a:solidFill>
                        <a:srgbClr val="807058"/>
                      </a:solidFill>
                      <a:prstDash val="solid"/>
                      <a:round/>
                      <a:headEnd type="none" w="med" len="med"/>
                      <a:tailEnd type="none" w="med" len="med"/>
                    </a:lnL>
                    <a:lnR w="12700" cap="flat" cmpd="sng" algn="ctr">
                      <a:solidFill>
                        <a:srgbClr val="6065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41118">
                <a:tc>
                  <a:txBody>
                    <a:bodyPr/>
                    <a:lstStyle/>
                    <a:p>
                      <a:pPr algn="l" fontAlgn="t"/>
                      <a:r>
                        <a:rPr lang="en-IN" sz="1600">
                          <a:effectLst/>
                        </a:rPr>
                        <a:t>verifyTable</a:t>
                      </a:r>
                    </a:p>
                  </a:txBody>
                  <a:tcPr marL="32056" marR="32056" marT="32056" marB="32056">
                    <a:lnL w="12700" cap="flat" cmpd="sng" algn="ctr">
                      <a:solidFill>
                        <a:srgbClr val="E07158"/>
                      </a:solidFill>
                      <a:prstDash val="solid"/>
                      <a:round/>
                      <a:headEnd type="none" w="med" len="med"/>
                      <a:tailEnd type="none" w="med" len="med"/>
                    </a:lnL>
                    <a:lnR w="12700" cap="flat" cmpd="sng" algn="ctr">
                      <a:solidFill>
                        <a:srgbClr val="A071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600">
                          <a:effectLst/>
                        </a:rPr>
                        <a:t>2</a:t>
                      </a:r>
                    </a:p>
                  </a:txBody>
                  <a:tcPr marL="32056" marR="32056" marT="32056" marB="32056">
                    <a:lnL w="12700" cap="flat" cmpd="sng" algn="ctr">
                      <a:solidFill>
                        <a:srgbClr val="A07158"/>
                      </a:solidFill>
                      <a:prstDash val="solid"/>
                      <a:round/>
                      <a:headEnd type="none" w="med" len="med"/>
                      <a:tailEnd type="none" w="med" len="med"/>
                    </a:lnL>
                    <a:lnR w="12700" cap="flat" cmpd="sng" algn="ctr">
                      <a:solidFill>
                        <a:srgbClr val="A071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Compares the contents of a table with expected values.</a:t>
                      </a:r>
                    </a:p>
                  </a:txBody>
                  <a:tcPr marL="32056" marR="32056" marT="32056" marB="32056">
                    <a:lnL w="12700" cap="flat" cmpd="sng" algn="ctr">
                      <a:solidFill>
                        <a:srgbClr val="A07158"/>
                      </a:solidFill>
                      <a:prstDash val="solid"/>
                      <a:round/>
                      <a:headEnd type="none" w="med" len="med"/>
                      <a:tailEnd type="none" w="med" len="med"/>
                    </a:lnL>
                    <a:lnR w="12700" cap="flat" cmpd="sng" algn="ctr">
                      <a:solidFill>
                        <a:srgbClr val="4067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96866">
                <a:tc>
                  <a:txBody>
                    <a:bodyPr/>
                    <a:lstStyle/>
                    <a:p>
                      <a:pPr algn="l" fontAlgn="t"/>
                      <a:r>
                        <a:rPr lang="en-IN" sz="1600">
                          <a:effectLst/>
                        </a:rPr>
                        <a:t>waitForPageToLoad</a:t>
                      </a:r>
                    </a:p>
                  </a:txBody>
                  <a:tcPr marL="32056" marR="32056" marT="32056" marB="32056">
                    <a:lnL w="12700" cap="flat" cmpd="sng" algn="ctr">
                      <a:solidFill>
                        <a:srgbClr val="007158"/>
                      </a:solidFill>
                      <a:prstDash val="solid"/>
                      <a:round/>
                      <a:headEnd type="none" w="med" len="med"/>
                      <a:tailEnd type="none" w="med" len="med"/>
                    </a:lnL>
                    <a:lnR w="12700" cap="flat" cmpd="sng" algn="ctr">
                      <a:solidFill>
                        <a:srgbClr val="0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600">
                          <a:effectLst/>
                        </a:rPr>
                        <a:t>1</a:t>
                      </a:r>
                    </a:p>
                  </a:txBody>
                  <a:tcPr marL="32056" marR="32056" marT="32056" marB="32056">
                    <a:lnL w="12700" cap="flat" cmpd="sng" algn="ctr">
                      <a:solidFill>
                        <a:srgbClr val="007058"/>
                      </a:solidFill>
                      <a:prstDash val="solid"/>
                      <a:round/>
                      <a:headEnd type="none" w="med" len="med"/>
                      <a:tailEnd type="none" w="med" len="med"/>
                    </a:lnL>
                    <a:lnR w="12700" cap="flat" cmpd="sng" algn="ctr">
                      <a:solidFill>
                        <a:srgbClr val="8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Pauses execution until the page is loaded completely.</a:t>
                      </a:r>
                    </a:p>
                  </a:txBody>
                  <a:tcPr marL="32056" marR="32056" marT="32056" marB="32056">
                    <a:lnL w="12700" cap="flat" cmpd="sng" algn="ctr">
                      <a:solidFill>
                        <a:srgbClr val="807058"/>
                      </a:solidFill>
                      <a:prstDash val="solid"/>
                      <a:round/>
                      <a:headEnd type="none" w="med" len="med"/>
                      <a:tailEnd type="none" w="med" len="med"/>
                    </a:lnL>
                    <a:lnR w="12700" cap="flat" cmpd="sng" algn="ctr">
                      <a:solidFill>
                        <a:srgbClr val="A06A58"/>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41118">
                <a:tc>
                  <a:txBody>
                    <a:bodyPr/>
                    <a:lstStyle/>
                    <a:p>
                      <a:pPr algn="l" fontAlgn="t"/>
                      <a:r>
                        <a:rPr lang="en-IN" sz="1600">
                          <a:effectLst/>
                        </a:rPr>
                        <a:t>waitForElementPresent</a:t>
                      </a:r>
                    </a:p>
                  </a:txBody>
                  <a:tcPr marL="32056" marR="32056" marT="32056" marB="32056">
                    <a:lnL w="12700" cap="flat" cmpd="sng" algn="ctr">
                      <a:solidFill>
                        <a:srgbClr val="C06F58"/>
                      </a:solidFill>
                      <a:prstDash val="solid"/>
                      <a:round/>
                      <a:headEnd type="none" w="med" len="med"/>
                      <a:tailEnd type="none" w="med" len="med"/>
                    </a:lnL>
                    <a:lnR w="12700" cap="flat" cmpd="sng" algn="ctr">
                      <a:solidFill>
                        <a:srgbClr val="A07258"/>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6C58"/>
                      </a:solidFill>
                      <a:prstDash val="solid"/>
                      <a:round/>
                      <a:headEnd type="none" w="med" len="med"/>
                      <a:tailEnd type="none" w="med" len="med"/>
                    </a:lnB>
                    <a:solidFill>
                      <a:srgbClr val="FFFFFF"/>
                    </a:solidFill>
                  </a:tcPr>
                </a:tc>
                <a:tc>
                  <a:txBody>
                    <a:bodyPr/>
                    <a:lstStyle/>
                    <a:p>
                      <a:pPr algn="l" fontAlgn="t"/>
                      <a:r>
                        <a:rPr lang="en-IN" sz="1600">
                          <a:effectLst/>
                        </a:rPr>
                        <a:t>1</a:t>
                      </a:r>
                    </a:p>
                  </a:txBody>
                  <a:tcPr marL="32056" marR="32056" marT="32056" marB="32056">
                    <a:lnL w="12700" cap="flat" cmpd="sng" algn="ctr">
                      <a:solidFill>
                        <a:srgbClr val="A07258"/>
                      </a:solidFill>
                      <a:prstDash val="solid"/>
                      <a:round/>
                      <a:headEnd type="none" w="med" len="med"/>
                      <a:tailEnd type="none" w="med" len="med"/>
                    </a:lnL>
                    <a:lnR w="12700" cap="flat" cmpd="sng" algn="ctr">
                      <a:solidFill>
                        <a:srgbClr val="407058"/>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6C58"/>
                      </a:solidFill>
                      <a:prstDash val="solid"/>
                      <a:round/>
                      <a:headEnd type="none" w="med" len="med"/>
                      <a:tailEnd type="none" w="med" len="med"/>
                    </a:lnB>
                    <a:solidFill>
                      <a:srgbClr val="FFFFFF"/>
                    </a:solidFill>
                  </a:tcPr>
                </a:tc>
                <a:tc>
                  <a:txBody>
                    <a:bodyPr/>
                    <a:lstStyle/>
                    <a:p>
                      <a:pPr algn="l" fontAlgn="t"/>
                      <a:r>
                        <a:rPr lang="en-US" sz="1600" dirty="0">
                          <a:effectLst/>
                        </a:rPr>
                        <a:t>Pauses execution until the specified element becomes present.</a:t>
                      </a:r>
                    </a:p>
                  </a:txBody>
                  <a:tcPr marL="32056" marR="32056" marT="32056" marB="32056">
                    <a:lnL w="12700" cap="flat" cmpd="sng" algn="ctr">
                      <a:solidFill>
                        <a:srgbClr val="407058"/>
                      </a:solidFill>
                      <a:prstDash val="solid"/>
                      <a:round/>
                      <a:headEnd type="none" w="med" len="med"/>
                      <a:tailEnd type="none" w="med" len="med"/>
                    </a:lnL>
                    <a:lnR w="12700" cap="flat" cmpd="sng" algn="ctr">
                      <a:solidFill>
                        <a:srgbClr val="C06958"/>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6758"/>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7952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Locators</a:t>
            </a:r>
            <a:endParaRPr lang="en-IN" dirty="0"/>
          </a:p>
        </p:txBody>
      </p:sp>
      <p:sp>
        <p:nvSpPr>
          <p:cNvPr id="3" name="Content Placeholder 2"/>
          <p:cNvSpPr>
            <a:spLocks noGrp="1"/>
          </p:cNvSpPr>
          <p:nvPr>
            <p:ph sz="quarter" idx="12"/>
          </p:nvPr>
        </p:nvSpPr>
        <p:spPr/>
        <p:txBody>
          <a:bodyPr/>
          <a:lstStyle/>
          <a:p>
            <a:r>
              <a:rPr lang="en-US" i="1" dirty="0"/>
              <a:t>Locators allow us to find elements on a page that can be used in our tests</a:t>
            </a:r>
            <a:r>
              <a:rPr lang="en-US" i="1" dirty="0" smtClean="0"/>
              <a:t>.</a:t>
            </a:r>
          </a:p>
          <a:p>
            <a:r>
              <a:rPr lang="en-US" dirty="0"/>
              <a:t>Locate elements by ID</a:t>
            </a:r>
          </a:p>
          <a:p>
            <a:r>
              <a:rPr lang="en-US" dirty="0"/>
              <a:t> Locate elements by Name</a:t>
            </a:r>
          </a:p>
          <a:p>
            <a:r>
              <a:rPr lang="en-US" dirty="0"/>
              <a:t> Locate elements by Link</a:t>
            </a:r>
          </a:p>
          <a:p>
            <a:r>
              <a:rPr lang="en-US" dirty="0"/>
              <a:t> Locate elements by XPath</a:t>
            </a:r>
          </a:p>
          <a:p>
            <a:r>
              <a:rPr lang="en-US" dirty="0"/>
              <a:t> Locate elements by CSS</a:t>
            </a:r>
          </a:p>
          <a:p>
            <a:r>
              <a:rPr lang="en-US" dirty="0"/>
              <a:t> Locate elements by DOM</a:t>
            </a:r>
            <a:endParaRPr lang="en-IN" dirty="0"/>
          </a:p>
        </p:txBody>
      </p:sp>
    </p:spTree>
    <p:extLst>
      <p:ext uri="{BB962C8B-B14F-4D97-AF65-F5344CB8AC3E}">
        <p14:creationId xmlns:p14="http://schemas.microsoft.com/office/powerpoint/2010/main" val="378322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On web applications today, elements should have an ID attribute for all their controls on </a:t>
            </a:r>
            <a:r>
              <a:rPr lang="en-US" dirty="0" smtClean="0"/>
              <a:t>the page.</a:t>
            </a:r>
          </a:p>
          <a:p>
            <a:r>
              <a:rPr lang="en-US" dirty="0" smtClean="0"/>
              <a:t> </a:t>
            </a:r>
            <a:r>
              <a:rPr lang="en-US" dirty="0"/>
              <a:t>A control would be an element that we can interact with and is not static text</a:t>
            </a:r>
            <a:r>
              <a:rPr lang="en-US" dirty="0" smtClean="0"/>
              <a:t>.</a:t>
            </a:r>
          </a:p>
          <a:p>
            <a:r>
              <a:rPr lang="en-US" dirty="0" smtClean="0"/>
              <a:t>This allows </a:t>
            </a:r>
            <a:r>
              <a:rPr lang="en-US" dirty="0"/>
              <a:t>Selenium to find the unique item, since IDs should be unique, and then complete </a:t>
            </a:r>
            <a:r>
              <a:rPr lang="en-US" dirty="0" smtClean="0"/>
              <a:t>the action </a:t>
            </a:r>
            <a:r>
              <a:rPr lang="en-US" dirty="0"/>
              <a:t>that it needs to do against that element.</a:t>
            </a:r>
            <a:endParaRPr lang="en-IN" dirty="0"/>
          </a:p>
        </p:txBody>
      </p:sp>
      <p:sp>
        <p:nvSpPr>
          <p:cNvPr id="3" name="Title 2"/>
          <p:cNvSpPr>
            <a:spLocks noGrp="1"/>
          </p:cNvSpPr>
          <p:nvPr>
            <p:ph type="title"/>
          </p:nvPr>
        </p:nvSpPr>
        <p:spPr/>
        <p:txBody>
          <a:bodyPr/>
          <a:lstStyle/>
          <a:p>
            <a:r>
              <a:rPr lang="en-IN" b="0" dirty="0"/>
              <a:t>Locating elements by ID</a:t>
            </a:r>
            <a:endParaRPr lang="en-IN" dirty="0"/>
          </a:p>
        </p:txBody>
      </p:sp>
    </p:spTree>
    <p:extLst>
      <p:ext uri="{BB962C8B-B14F-4D97-AF65-F5344CB8AC3E}">
        <p14:creationId xmlns:p14="http://schemas.microsoft.com/office/powerpoint/2010/main" val="1649427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Locating elements by ID</a:t>
            </a:r>
            <a:endParaRPr lang="en-IN" dirty="0"/>
          </a:p>
        </p:txBody>
      </p:sp>
      <p:pic>
        <p:nvPicPr>
          <p:cNvPr id="5" name="Picture 4"/>
          <p:cNvPicPr>
            <a:picLocks noChangeAspect="1"/>
          </p:cNvPicPr>
          <p:nvPr/>
        </p:nvPicPr>
        <p:blipFill rotWithShape="1">
          <a:blip r:embed="rId2"/>
          <a:srcRect t="16296" b="5185"/>
          <a:stretch/>
        </p:blipFill>
        <p:spPr>
          <a:xfrm>
            <a:off x="-17253" y="1752600"/>
            <a:ext cx="9144000" cy="4038600"/>
          </a:xfrm>
          <a:prstGeom prst="rect">
            <a:avLst/>
          </a:prstGeom>
        </p:spPr>
      </p:pic>
    </p:spTree>
    <p:extLst>
      <p:ext uri="{BB962C8B-B14F-4D97-AF65-F5344CB8AC3E}">
        <p14:creationId xmlns:p14="http://schemas.microsoft.com/office/powerpoint/2010/main" val="3396130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Locating elements by ID</a:t>
            </a:r>
            <a:endParaRPr lang="en-IN" dirty="0"/>
          </a:p>
        </p:txBody>
      </p:sp>
      <p:pic>
        <p:nvPicPr>
          <p:cNvPr id="2" name="Picture 1"/>
          <p:cNvPicPr>
            <a:picLocks noChangeAspect="1"/>
          </p:cNvPicPr>
          <p:nvPr/>
        </p:nvPicPr>
        <p:blipFill>
          <a:blip r:embed="rId2"/>
          <a:stretch>
            <a:fillRect/>
          </a:stretch>
        </p:blipFill>
        <p:spPr>
          <a:xfrm>
            <a:off x="2362200" y="1981200"/>
            <a:ext cx="3352800" cy="4151408"/>
          </a:xfrm>
          <a:prstGeom prst="rect">
            <a:avLst/>
          </a:prstGeom>
        </p:spPr>
      </p:pic>
    </p:spTree>
    <p:extLst>
      <p:ext uri="{BB962C8B-B14F-4D97-AF65-F5344CB8AC3E}">
        <p14:creationId xmlns:p14="http://schemas.microsoft.com/office/powerpoint/2010/main" val="3512208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finding elements by name</a:t>
            </a:r>
            <a:endParaRPr lang="en-IN" dirty="0"/>
          </a:p>
        </p:txBody>
      </p:sp>
      <p:pic>
        <p:nvPicPr>
          <p:cNvPr id="4" name="Picture 3"/>
          <p:cNvPicPr>
            <a:picLocks noChangeAspect="1"/>
          </p:cNvPicPr>
          <p:nvPr/>
        </p:nvPicPr>
        <p:blipFill>
          <a:blip r:embed="rId2"/>
          <a:stretch>
            <a:fillRect/>
          </a:stretch>
        </p:blipFill>
        <p:spPr>
          <a:xfrm>
            <a:off x="1143000" y="1600200"/>
            <a:ext cx="5831008" cy="4892461"/>
          </a:xfrm>
          <a:prstGeom prst="rect">
            <a:avLst/>
          </a:prstGeom>
        </p:spPr>
      </p:pic>
    </p:spTree>
    <p:extLst>
      <p:ext uri="{BB962C8B-B14F-4D97-AF65-F5344CB8AC3E}">
        <p14:creationId xmlns:p14="http://schemas.microsoft.com/office/powerpoint/2010/main" val="261867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Selenium is one of the most well known testing frameworks in the world </a:t>
            </a:r>
            <a:r>
              <a:rPr lang="en-US" dirty="0" smtClean="0"/>
              <a:t>that is </a:t>
            </a:r>
            <a:r>
              <a:rPr lang="en-US" dirty="0"/>
              <a:t>in use</a:t>
            </a:r>
            <a:r>
              <a:rPr lang="en-US" dirty="0" smtClean="0"/>
              <a:t>.</a:t>
            </a:r>
          </a:p>
          <a:p>
            <a:r>
              <a:rPr lang="en-US" dirty="0" smtClean="0"/>
              <a:t>It </a:t>
            </a:r>
            <a:r>
              <a:rPr lang="en-US" dirty="0"/>
              <a:t>is an open source project that allows testers and developers alike </a:t>
            </a:r>
            <a:r>
              <a:rPr lang="en-US" dirty="0" smtClean="0"/>
              <a:t>to develop </a:t>
            </a:r>
            <a:r>
              <a:rPr lang="en-US" dirty="0"/>
              <a:t>functional tests to drive the browser</a:t>
            </a:r>
            <a:r>
              <a:rPr lang="en-US" dirty="0" smtClean="0"/>
              <a:t>.</a:t>
            </a:r>
          </a:p>
          <a:p>
            <a:r>
              <a:rPr lang="en-US" dirty="0" smtClean="0"/>
              <a:t>It </a:t>
            </a:r>
            <a:r>
              <a:rPr lang="en-US" dirty="0"/>
              <a:t>can be used to record </a:t>
            </a:r>
            <a:r>
              <a:rPr lang="en-US" dirty="0" smtClean="0"/>
              <a:t>workflows so </a:t>
            </a:r>
            <a:r>
              <a:rPr lang="en-US" dirty="0"/>
              <a:t>that developers can prevent future regressions of code</a:t>
            </a:r>
            <a:r>
              <a:rPr lang="en-US" dirty="0" smtClean="0"/>
              <a:t>.</a:t>
            </a:r>
          </a:p>
          <a:p>
            <a:r>
              <a:rPr lang="en-US" dirty="0" smtClean="0"/>
              <a:t>Selenium </a:t>
            </a:r>
            <a:r>
              <a:rPr lang="en-US" dirty="0"/>
              <a:t>can </a:t>
            </a:r>
            <a:r>
              <a:rPr lang="en-US" dirty="0" smtClean="0"/>
              <a:t>work on </a:t>
            </a:r>
            <a:r>
              <a:rPr lang="en-US" dirty="0"/>
              <a:t>any browser that supports JavaScript, since Selenium has been built </a:t>
            </a:r>
            <a:r>
              <a:rPr lang="en-US" dirty="0" smtClean="0"/>
              <a:t>using JavaScript</a:t>
            </a:r>
            <a:r>
              <a:rPr lang="en-US" dirty="0"/>
              <a:t>.</a:t>
            </a:r>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36953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657475"/>
          </a:xfrm>
        </p:spPr>
        <p:txBody>
          <a:bodyPr/>
          <a:lstStyle/>
          <a:p>
            <a:r>
              <a:rPr lang="en-US" dirty="0"/>
              <a:t>There are times when there may be elements on the page that have the same name but </a:t>
            </a:r>
            <a:r>
              <a:rPr lang="en-US" dirty="0" smtClean="0"/>
              <a:t>a different </a:t>
            </a:r>
            <a:r>
              <a:rPr lang="en-US" dirty="0"/>
              <a:t>attribute</a:t>
            </a:r>
            <a:r>
              <a:rPr lang="en-US" dirty="0" smtClean="0"/>
              <a:t>.</a:t>
            </a:r>
          </a:p>
          <a:p>
            <a:r>
              <a:rPr lang="en-US" dirty="0" smtClean="0"/>
              <a:t>When </a:t>
            </a:r>
            <a:r>
              <a:rPr lang="en-US" dirty="0"/>
              <a:t>this happens we can apply filters to the locator so that </a:t>
            </a:r>
            <a:r>
              <a:rPr lang="en-US" dirty="0" smtClean="0"/>
              <a:t>Selenium IDE </a:t>
            </a:r>
            <a:r>
              <a:rPr lang="en-US" dirty="0"/>
              <a:t>can find the element that we are after</a:t>
            </a:r>
            <a:r>
              <a:rPr lang="en-US" dirty="0" smtClean="0"/>
              <a:t>.</a:t>
            </a:r>
          </a:p>
          <a:p>
            <a:endParaRPr lang="en-IN" dirty="0"/>
          </a:p>
        </p:txBody>
      </p:sp>
      <p:sp>
        <p:nvSpPr>
          <p:cNvPr id="3" name="Title 2"/>
          <p:cNvSpPr>
            <a:spLocks noGrp="1"/>
          </p:cNvSpPr>
          <p:nvPr>
            <p:ph type="title"/>
          </p:nvPr>
        </p:nvSpPr>
        <p:spPr/>
        <p:txBody>
          <a:bodyPr/>
          <a:lstStyle/>
          <a:p>
            <a:r>
              <a:rPr lang="en-US" b="0" dirty="0"/>
              <a:t>Adding filters to the name</a:t>
            </a:r>
            <a:endParaRPr lang="en-IN" dirty="0"/>
          </a:p>
        </p:txBody>
      </p:sp>
      <p:pic>
        <p:nvPicPr>
          <p:cNvPr id="4" name="Picture 3"/>
          <p:cNvPicPr>
            <a:picLocks noChangeAspect="1"/>
          </p:cNvPicPr>
          <p:nvPr/>
        </p:nvPicPr>
        <p:blipFill>
          <a:blip r:embed="rId2"/>
          <a:stretch>
            <a:fillRect/>
          </a:stretch>
        </p:blipFill>
        <p:spPr>
          <a:xfrm>
            <a:off x="1600200" y="4267200"/>
            <a:ext cx="5802333" cy="1828800"/>
          </a:xfrm>
          <a:prstGeom prst="rect">
            <a:avLst/>
          </a:prstGeom>
        </p:spPr>
      </p:pic>
    </p:spTree>
    <p:extLst>
      <p:ext uri="{BB962C8B-B14F-4D97-AF65-F5344CB8AC3E}">
        <p14:creationId xmlns:p14="http://schemas.microsoft.com/office/powerpoint/2010/main" val="3679457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962275"/>
          </a:xfrm>
        </p:spPr>
        <p:txBody>
          <a:bodyPr/>
          <a:lstStyle/>
          <a:p>
            <a:r>
              <a:rPr lang="en-US" dirty="0"/>
              <a:t>Probably the most common element on a page is a link</a:t>
            </a:r>
            <a:r>
              <a:rPr lang="en-US" dirty="0" smtClean="0"/>
              <a:t>.</a:t>
            </a:r>
          </a:p>
          <a:p>
            <a:r>
              <a:rPr lang="en-US" dirty="0" smtClean="0"/>
              <a:t>Links </a:t>
            </a:r>
            <a:r>
              <a:rPr lang="en-US" dirty="0"/>
              <a:t>allow pages to be </a:t>
            </a:r>
            <a:r>
              <a:rPr lang="en-US" dirty="0" smtClean="0"/>
              <a:t>joined together </a:t>
            </a:r>
            <a:r>
              <a:rPr lang="en-US" dirty="0"/>
              <a:t>so end users can navigate your site with confidence</a:t>
            </a:r>
            <a:r>
              <a:rPr lang="en-US" dirty="0" smtClean="0"/>
              <a:t>.</a:t>
            </a:r>
          </a:p>
          <a:p>
            <a:r>
              <a:rPr lang="en-US" dirty="0" smtClean="0"/>
              <a:t>You </a:t>
            </a:r>
            <a:r>
              <a:rPr lang="en-US" dirty="0"/>
              <a:t>can see a screenshot </a:t>
            </a:r>
            <a:r>
              <a:rPr lang="en-US" dirty="0" smtClean="0"/>
              <a:t>of the </a:t>
            </a:r>
            <a:r>
              <a:rPr lang="en-US" dirty="0"/>
              <a:t>element being found in Selenium IDE.</a:t>
            </a:r>
            <a:endParaRPr lang="en-IN" dirty="0"/>
          </a:p>
        </p:txBody>
      </p:sp>
      <p:sp>
        <p:nvSpPr>
          <p:cNvPr id="3" name="Title 2"/>
          <p:cNvSpPr>
            <a:spLocks noGrp="1"/>
          </p:cNvSpPr>
          <p:nvPr>
            <p:ph type="title"/>
          </p:nvPr>
        </p:nvSpPr>
        <p:spPr/>
        <p:txBody>
          <a:bodyPr/>
          <a:lstStyle/>
          <a:p>
            <a:r>
              <a:rPr lang="en-US" b="0" dirty="0"/>
              <a:t>finding elements by link text</a:t>
            </a:r>
            <a:endParaRPr lang="en-IN" dirty="0"/>
          </a:p>
        </p:txBody>
      </p:sp>
      <p:pic>
        <p:nvPicPr>
          <p:cNvPr id="4" name="Picture 3"/>
          <p:cNvPicPr>
            <a:picLocks noChangeAspect="1"/>
          </p:cNvPicPr>
          <p:nvPr/>
        </p:nvPicPr>
        <p:blipFill>
          <a:blip r:embed="rId2"/>
          <a:stretch>
            <a:fillRect/>
          </a:stretch>
        </p:blipFill>
        <p:spPr>
          <a:xfrm>
            <a:off x="1981200" y="4648200"/>
            <a:ext cx="4231200" cy="1118734"/>
          </a:xfrm>
          <a:prstGeom prst="rect">
            <a:avLst/>
          </a:prstGeom>
        </p:spPr>
      </p:pic>
    </p:spTree>
    <p:extLst>
      <p:ext uri="{BB962C8B-B14F-4D97-AF65-F5344CB8AC3E}">
        <p14:creationId xmlns:p14="http://schemas.microsoft.com/office/powerpoint/2010/main" val="280776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3495675"/>
          </a:xfrm>
        </p:spPr>
        <p:txBody>
          <a:bodyPr/>
          <a:lstStyle/>
          <a:p>
            <a:r>
              <a:rPr lang="en-US" dirty="0"/>
              <a:t>There are times where the DOM will be updated via AJAX and this means that our </a:t>
            </a:r>
            <a:r>
              <a:rPr lang="en-US" dirty="0" smtClean="0"/>
              <a:t>locator needed </a:t>
            </a:r>
            <a:r>
              <a:rPr lang="en-US" dirty="0"/>
              <a:t>for the test will need some form of JavaScript to see if it is there</a:t>
            </a:r>
            <a:r>
              <a:rPr lang="en-US" dirty="0" smtClean="0"/>
              <a:t>.</a:t>
            </a:r>
          </a:p>
          <a:p>
            <a:r>
              <a:rPr lang="en-US" dirty="0" smtClean="0"/>
              <a:t>In </a:t>
            </a:r>
            <a:r>
              <a:rPr lang="en-US" dirty="0"/>
              <a:t>JavaScript</a:t>
            </a:r>
            <a:r>
              <a:rPr lang="en-US" dirty="0" smtClean="0"/>
              <a:t>, calling </a:t>
            </a:r>
            <a:r>
              <a:rPr lang="en-US" dirty="0"/>
              <a:t>the DOM to find the first link on the page would look like </a:t>
            </a:r>
            <a:r>
              <a:rPr lang="en-US" dirty="0" err="1"/>
              <a:t>document.links</a:t>
            </a:r>
            <a:r>
              <a:rPr lang="en-US" dirty="0"/>
              <a:t>[0</a:t>
            </a:r>
            <a:r>
              <a:rPr lang="en-US" dirty="0" smtClean="0"/>
              <a:t>];. document </a:t>
            </a:r>
            <a:r>
              <a:rPr lang="en-US" dirty="0"/>
              <a:t>represents the HTML document and links is an array on that object.</a:t>
            </a:r>
            <a:endParaRPr lang="en-IN" dirty="0"/>
          </a:p>
        </p:txBody>
      </p:sp>
      <p:sp>
        <p:nvSpPr>
          <p:cNvPr id="3" name="Title 2"/>
          <p:cNvSpPr>
            <a:spLocks noGrp="1"/>
          </p:cNvSpPr>
          <p:nvPr>
            <p:ph type="title"/>
          </p:nvPr>
        </p:nvSpPr>
        <p:spPr/>
        <p:txBody>
          <a:bodyPr/>
          <a:lstStyle/>
          <a:p>
            <a:r>
              <a:rPr lang="en-US" b="0" dirty="0"/>
              <a:t>finding elements by accessing the DOM via</a:t>
            </a:r>
            <a:br>
              <a:rPr lang="en-US" b="0" dirty="0"/>
            </a:br>
            <a:r>
              <a:rPr lang="en-IN" b="0" dirty="0"/>
              <a:t>JavaScript</a:t>
            </a:r>
            <a:endParaRPr lang="en-IN" dirty="0"/>
          </a:p>
        </p:txBody>
      </p:sp>
      <p:pic>
        <p:nvPicPr>
          <p:cNvPr id="4" name="Picture 3"/>
          <p:cNvPicPr>
            <a:picLocks noChangeAspect="1"/>
          </p:cNvPicPr>
          <p:nvPr/>
        </p:nvPicPr>
        <p:blipFill>
          <a:blip r:embed="rId2"/>
          <a:stretch>
            <a:fillRect/>
          </a:stretch>
        </p:blipFill>
        <p:spPr>
          <a:xfrm>
            <a:off x="1371600" y="4876800"/>
            <a:ext cx="5557887" cy="1660604"/>
          </a:xfrm>
          <a:prstGeom prst="rect">
            <a:avLst/>
          </a:prstGeom>
        </p:spPr>
      </p:pic>
    </p:spTree>
    <p:extLst>
      <p:ext uri="{BB962C8B-B14F-4D97-AF65-F5344CB8AC3E}">
        <p14:creationId xmlns:p14="http://schemas.microsoft.com/office/powerpoint/2010/main" val="1080423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352675"/>
          </a:xfrm>
        </p:spPr>
        <p:txBody>
          <a:bodyPr>
            <a:normAutofit/>
          </a:bodyPr>
          <a:lstStyle/>
          <a:p>
            <a:r>
              <a:rPr lang="en-US" dirty="0"/>
              <a:t>XPath allows us to query the </a:t>
            </a:r>
            <a:r>
              <a:rPr lang="en-US" dirty="0" smtClean="0"/>
              <a:t>DOM as </a:t>
            </a:r>
            <a:r>
              <a:rPr lang="en-US" dirty="0"/>
              <a:t>though it were an XML document</a:t>
            </a:r>
            <a:r>
              <a:rPr lang="en-US" dirty="0" smtClean="0"/>
              <a:t>.</a:t>
            </a:r>
          </a:p>
          <a:p>
            <a:r>
              <a:rPr lang="en-US" dirty="0" smtClean="0"/>
              <a:t>With </a:t>
            </a:r>
            <a:r>
              <a:rPr lang="en-US" dirty="0"/>
              <a:t>XPath we can do some rather complex queries </a:t>
            </a:r>
            <a:r>
              <a:rPr lang="en-US" dirty="0" smtClean="0"/>
              <a:t>to find </a:t>
            </a:r>
            <a:r>
              <a:rPr lang="en-US" dirty="0"/>
              <a:t>elements on the page that may not have been accessible otherwise</a:t>
            </a:r>
            <a:r>
              <a:rPr lang="en-US" dirty="0" smtClean="0"/>
              <a:t>.</a:t>
            </a:r>
          </a:p>
          <a:p>
            <a:endParaRPr lang="en-IN" dirty="0"/>
          </a:p>
        </p:txBody>
      </p:sp>
      <p:sp>
        <p:nvSpPr>
          <p:cNvPr id="3" name="Title 2"/>
          <p:cNvSpPr>
            <a:spLocks noGrp="1"/>
          </p:cNvSpPr>
          <p:nvPr>
            <p:ph type="title"/>
          </p:nvPr>
        </p:nvSpPr>
        <p:spPr/>
        <p:txBody>
          <a:bodyPr/>
          <a:lstStyle/>
          <a:p>
            <a:r>
              <a:rPr lang="en-IN" b="0" dirty="0"/>
              <a:t>finding elements by XPath</a:t>
            </a:r>
            <a:endParaRPr lang="en-IN" dirty="0"/>
          </a:p>
        </p:txBody>
      </p:sp>
      <p:pic>
        <p:nvPicPr>
          <p:cNvPr id="4" name="Picture 3"/>
          <p:cNvPicPr>
            <a:picLocks noChangeAspect="1"/>
          </p:cNvPicPr>
          <p:nvPr/>
        </p:nvPicPr>
        <p:blipFill>
          <a:blip r:embed="rId2"/>
          <a:stretch>
            <a:fillRect/>
          </a:stretch>
        </p:blipFill>
        <p:spPr>
          <a:xfrm>
            <a:off x="1066800" y="3756803"/>
            <a:ext cx="7278474" cy="3008316"/>
          </a:xfrm>
          <a:prstGeom prst="rect">
            <a:avLst/>
          </a:prstGeom>
        </p:spPr>
      </p:pic>
    </p:spTree>
    <p:extLst>
      <p:ext uri="{BB962C8B-B14F-4D97-AF65-F5344CB8AC3E}">
        <p14:creationId xmlns:p14="http://schemas.microsoft.com/office/powerpoint/2010/main" val="3285305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finding elements by XPath</a:t>
            </a:r>
            <a:endParaRPr lang="en-IN" dirty="0"/>
          </a:p>
        </p:txBody>
      </p:sp>
      <p:pic>
        <p:nvPicPr>
          <p:cNvPr id="6" name="Picture 5"/>
          <p:cNvPicPr>
            <a:picLocks noChangeAspect="1"/>
          </p:cNvPicPr>
          <p:nvPr/>
        </p:nvPicPr>
        <p:blipFill rotWithShape="1">
          <a:blip r:embed="rId2"/>
          <a:srcRect l="-833" t="22222" r="833" b="8149"/>
          <a:stretch/>
        </p:blipFill>
        <p:spPr>
          <a:xfrm>
            <a:off x="-76200" y="1981200"/>
            <a:ext cx="9220200" cy="3581400"/>
          </a:xfrm>
          <a:prstGeom prst="rect">
            <a:avLst/>
          </a:prstGeom>
        </p:spPr>
      </p:pic>
      <p:cxnSp>
        <p:nvCxnSpPr>
          <p:cNvPr id="8" name="Straight Arrow Connector 7"/>
          <p:cNvCxnSpPr/>
          <p:nvPr/>
        </p:nvCxnSpPr>
        <p:spPr>
          <a:xfrm flipH="1">
            <a:off x="3810000" y="1447800"/>
            <a:ext cx="1295400" cy="30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274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Finding elements by the text they contain can be quite useful when working with </a:t>
            </a:r>
            <a:r>
              <a:rPr lang="en-US" dirty="0" smtClean="0"/>
              <a:t>web pages </a:t>
            </a:r>
            <a:r>
              <a:rPr lang="en-US" dirty="0"/>
              <a:t>that have been created dynamically</a:t>
            </a:r>
            <a:r>
              <a:rPr lang="en-US" dirty="0" smtClean="0"/>
              <a:t>.</a:t>
            </a:r>
          </a:p>
          <a:p>
            <a:r>
              <a:rPr lang="en-US" dirty="0" smtClean="0"/>
              <a:t>The </a:t>
            </a:r>
            <a:r>
              <a:rPr lang="en-US" dirty="0"/>
              <a:t>elements could be from using a web </a:t>
            </a:r>
            <a:r>
              <a:rPr lang="en-US" dirty="0" smtClean="0"/>
              <a:t>based WYSIWYG </a:t>
            </a:r>
            <a:r>
              <a:rPr lang="en-US" dirty="0"/>
              <a:t>editor or you might just like to find a paragraph on the page with specific text </a:t>
            </a:r>
            <a:r>
              <a:rPr lang="en-US" dirty="0" smtClean="0"/>
              <a:t>to then </a:t>
            </a:r>
            <a:r>
              <a:rPr lang="en-US" dirty="0"/>
              <a:t>do further queries on</a:t>
            </a:r>
            <a:r>
              <a:rPr lang="en-US" dirty="0" smtClean="0"/>
              <a:t>.</a:t>
            </a:r>
          </a:p>
          <a:p>
            <a:r>
              <a:rPr lang="en-US" dirty="0"/>
              <a:t>To do this your query will need to have the text() method call in the query. </a:t>
            </a:r>
            <a:endParaRPr lang="en-US" dirty="0" smtClean="0"/>
          </a:p>
          <a:p>
            <a:r>
              <a:rPr lang="en-US" dirty="0" smtClean="0"/>
              <a:t>It </a:t>
            </a:r>
            <a:r>
              <a:rPr lang="en-US" dirty="0"/>
              <a:t>will </a:t>
            </a:r>
            <a:r>
              <a:rPr lang="en-US" dirty="0" smtClean="0"/>
              <a:t>match the </a:t>
            </a:r>
            <a:r>
              <a:rPr lang="en-US" dirty="0"/>
              <a:t>entire contents of the node if it has the format //element[text()='inner text'].</a:t>
            </a:r>
            <a:endParaRPr lang="en-IN" dirty="0"/>
          </a:p>
        </p:txBody>
      </p:sp>
      <p:sp>
        <p:nvSpPr>
          <p:cNvPr id="3" name="Title 2"/>
          <p:cNvSpPr>
            <a:spLocks noGrp="1"/>
          </p:cNvSpPr>
          <p:nvPr>
            <p:ph type="title"/>
          </p:nvPr>
        </p:nvSpPr>
        <p:spPr/>
        <p:txBody>
          <a:bodyPr/>
          <a:lstStyle/>
          <a:p>
            <a:r>
              <a:rPr lang="en-US" b="0" dirty="0"/>
              <a:t>Finding an element by the text it contains</a:t>
            </a:r>
            <a:endParaRPr lang="en-IN" dirty="0"/>
          </a:p>
        </p:txBody>
      </p:sp>
    </p:spTree>
    <p:extLst>
      <p:ext uri="{BB962C8B-B14F-4D97-AF65-F5344CB8AC3E}">
        <p14:creationId xmlns:p14="http://schemas.microsoft.com/office/powerpoint/2010/main" val="123316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Finding an element by the text it contains</a:t>
            </a:r>
            <a:endParaRPr lang="en-IN" dirty="0"/>
          </a:p>
        </p:txBody>
      </p:sp>
      <p:pic>
        <p:nvPicPr>
          <p:cNvPr id="5" name="Picture 4"/>
          <p:cNvPicPr>
            <a:picLocks noChangeAspect="1"/>
          </p:cNvPicPr>
          <p:nvPr/>
        </p:nvPicPr>
        <p:blipFill>
          <a:blip r:embed="rId2"/>
          <a:stretch>
            <a:fillRect/>
          </a:stretch>
        </p:blipFill>
        <p:spPr>
          <a:xfrm>
            <a:off x="1219200" y="2177700"/>
            <a:ext cx="6446004" cy="1860900"/>
          </a:xfrm>
          <a:prstGeom prst="rect">
            <a:avLst/>
          </a:prstGeom>
        </p:spPr>
      </p:pic>
      <p:pic>
        <p:nvPicPr>
          <p:cNvPr id="6" name="Picture 5"/>
          <p:cNvPicPr>
            <a:picLocks noChangeAspect="1"/>
          </p:cNvPicPr>
          <p:nvPr/>
        </p:nvPicPr>
        <p:blipFill>
          <a:blip r:embed="rId3"/>
          <a:stretch>
            <a:fillRect/>
          </a:stretch>
        </p:blipFill>
        <p:spPr>
          <a:xfrm>
            <a:off x="1219200" y="4648200"/>
            <a:ext cx="6786676" cy="1752600"/>
          </a:xfrm>
          <a:prstGeom prst="rect">
            <a:avLst/>
          </a:prstGeom>
        </p:spPr>
      </p:pic>
    </p:spTree>
    <p:extLst>
      <p:ext uri="{BB962C8B-B14F-4D97-AF65-F5344CB8AC3E}">
        <p14:creationId xmlns:p14="http://schemas.microsoft.com/office/powerpoint/2010/main" val="265425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Finding an element by the text it contains</a:t>
            </a:r>
            <a:endParaRPr lang="en-IN" dirty="0"/>
          </a:p>
        </p:txBody>
      </p:sp>
      <p:pic>
        <p:nvPicPr>
          <p:cNvPr id="7" name="Picture 6"/>
          <p:cNvPicPr>
            <a:picLocks noChangeAspect="1"/>
          </p:cNvPicPr>
          <p:nvPr/>
        </p:nvPicPr>
        <p:blipFill>
          <a:blip r:embed="rId2"/>
          <a:stretch>
            <a:fillRect/>
          </a:stretch>
        </p:blipFill>
        <p:spPr>
          <a:xfrm>
            <a:off x="442344" y="1752600"/>
            <a:ext cx="8289685" cy="2971800"/>
          </a:xfrm>
          <a:prstGeom prst="rect">
            <a:avLst/>
          </a:prstGeom>
        </p:spPr>
      </p:pic>
    </p:spTree>
    <p:extLst>
      <p:ext uri="{BB962C8B-B14F-4D97-AF65-F5344CB8AC3E}">
        <p14:creationId xmlns:p14="http://schemas.microsoft.com/office/powerpoint/2010/main" val="1075456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So, finding elements by XPath can be an extremely costly exercise. </a:t>
            </a:r>
            <a:endParaRPr lang="en-US" dirty="0" smtClean="0"/>
          </a:p>
          <a:p>
            <a:r>
              <a:rPr lang="en-US" dirty="0" smtClean="0"/>
              <a:t>A </a:t>
            </a:r>
            <a:r>
              <a:rPr lang="en-US" dirty="0"/>
              <a:t>way around this is </a:t>
            </a:r>
            <a:r>
              <a:rPr lang="en-US" dirty="0" smtClean="0"/>
              <a:t>to use </a:t>
            </a:r>
            <a:r>
              <a:rPr lang="en-US" dirty="0"/>
              <a:t>CSS selectors to find the objects that you need. Selenium is compatible with CSS 1.0, </a:t>
            </a:r>
            <a:r>
              <a:rPr lang="en-US" dirty="0" smtClean="0"/>
              <a:t>CSS 2.0</a:t>
            </a:r>
            <a:r>
              <a:rPr lang="en-US" dirty="0"/>
              <a:t>, and CSS 3.0 selectors</a:t>
            </a:r>
            <a:r>
              <a:rPr lang="en-US" dirty="0" smtClean="0"/>
              <a:t>.</a:t>
            </a:r>
          </a:p>
          <a:p>
            <a:r>
              <a:rPr lang="en-US" dirty="0" smtClean="0"/>
              <a:t>There </a:t>
            </a:r>
            <a:r>
              <a:rPr lang="en-US" dirty="0"/>
              <a:t>are a number of items that are supported like namespace </a:t>
            </a:r>
            <a:r>
              <a:rPr lang="en-US" dirty="0" smtClean="0"/>
              <a:t>in CSS </a:t>
            </a:r>
            <a:r>
              <a:rPr lang="en-US" dirty="0"/>
              <a:t>3.0 and some pseudo classes and pseudo elements.</a:t>
            </a:r>
            <a:endParaRPr lang="en-IN" dirty="0"/>
          </a:p>
        </p:txBody>
      </p:sp>
      <p:sp>
        <p:nvSpPr>
          <p:cNvPr id="3" name="Title 2"/>
          <p:cNvSpPr>
            <a:spLocks noGrp="1"/>
          </p:cNvSpPr>
          <p:nvPr>
            <p:ph type="title"/>
          </p:nvPr>
        </p:nvSpPr>
        <p:spPr/>
        <p:txBody>
          <a:bodyPr/>
          <a:lstStyle/>
          <a:p>
            <a:r>
              <a:rPr lang="en-IN" b="0" dirty="0"/>
              <a:t>CSS selectors</a:t>
            </a:r>
            <a:endParaRPr lang="en-IN" dirty="0"/>
          </a:p>
        </p:txBody>
      </p:sp>
    </p:spTree>
    <p:extLst>
      <p:ext uri="{BB962C8B-B14F-4D97-AF65-F5344CB8AC3E}">
        <p14:creationId xmlns:p14="http://schemas.microsoft.com/office/powerpoint/2010/main" val="547285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0" dirty="0"/>
              <a:t>CSS selectors</a:t>
            </a:r>
            <a:endParaRPr lang="en-IN" dirty="0"/>
          </a:p>
        </p:txBody>
      </p:sp>
      <p:pic>
        <p:nvPicPr>
          <p:cNvPr id="5" name="Picture 4"/>
          <p:cNvPicPr>
            <a:picLocks noChangeAspect="1"/>
          </p:cNvPicPr>
          <p:nvPr/>
        </p:nvPicPr>
        <p:blipFill>
          <a:blip r:embed="rId2"/>
          <a:stretch>
            <a:fillRect/>
          </a:stretch>
        </p:blipFill>
        <p:spPr>
          <a:xfrm>
            <a:off x="228600" y="1855967"/>
            <a:ext cx="8437695" cy="5002033"/>
          </a:xfrm>
          <a:prstGeom prst="rect">
            <a:avLst/>
          </a:prstGeom>
        </p:spPr>
      </p:pic>
    </p:spTree>
    <p:extLst>
      <p:ext uri="{BB962C8B-B14F-4D97-AF65-F5344CB8AC3E}">
        <p14:creationId xmlns:p14="http://schemas.microsoft.com/office/powerpoint/2010/main" val="33243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A </a:t>
            </a:r>
            <a:r>
              <a:rPr lang="en-US" dirty="0"/>
              <a:t>set of tools that supports rapid development of test automation for web-based applications</a:t>
            </a:r>
            <a:r>
              <a:rPr lang="en-US" dirty="0" smtClean="0"/>
              <a:t>.</a:t>
            </a:r>
            <a:endParaRPr lang="en-US" dirty="0"/>
          </a:p>
          <a:p>
            <a:r>
              <a:rPr lang="en-US" dirty="0"/>
              <a:t>Can be recorded and written as HTML</a:t>
            </a:r>
          </a:p>
          <a:p>
            <a:r>
              <a:rPr lang="en-US" dirty="0"/>
              <a:t>Support for a number of programming languages: Java, C#, Perl, PHP, Python, Ruby</a:t>
            </a:r>
          </a:p>
          <a:p>
            <a:r>
              <a:rPr lang="en-US" dirty="0"/>
              <a:t>Cross browsers support: IE, Firefox, Opera, Safari and Google Chrome</a:t>
            </a:r>
          </a:p>
          <a:p>
            <a:r>
              <a:rPr lang="en-US" dirty="0"/>
              <a:t>Cross platform support: Windows, Linux, and Macintosh.</a:t>
            </a:r>
          </a:p>
          <a:p>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809974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WebDriver on the other hand tries to control the browser from </a:t>
            </a:r>
            <a:r>
              <a:rPr lang="en-US" dirty="0" smtClean="0"/>
              <a:t>outside the </a:t>
            </a:r>
            <a:r>
              <a:rPr lang="en-US" dirty="0"/>
              <a:t>browser. It uses accessibility API to drive the browser</a:t>
            </a:r>
            <a:r>
              <a:rPr lang="en-US" dirty="0" smtClean="0"/>
              <a:t>.</a:t>
            </a:r>
          </a:p>
          <a:p>
            <a:r>
              <a:rPr lang="en-US" dirty="0" smtClean="0"/>
              <a:t>The </a:t>
            </a:r>
            <a:r>
              <a:rPr lang="en-US" dirty="0"/>
              <a:t>accessibility API is used </a:t>
            </a:r>
            <a:r>
              <a:rPr lang="en-US" dirty="0" smtClean="0"/>
              <a:t>by a </a:t>
            </a:r>
            <a:r>
              <a:rPr lang="en-US" dirty="0"/>
              <a:t>number of applications for accessing and controlling applications when they are used </a:t>
            </a:r>
            <a:r>
              <a:rPr lang="en-US" dirty="0" smtClean="0"/>
              <a:t>by disabled </a:t>
            </a:r>
            <a:r>
              <a:rPr lang="en-US" dirty="0"/>
              <a:t>users and is common to web browsers.</a:t>
            </a:r>
          </a:p>
          <a:p>
            <a:r>
              <a:rPr lang="en-US" dirty="0"/>
              <a:t>WebDriver uses the most appropriate way to access the accessibility API. If we look </a:t>
            </a:r>
            <a:r>
              <a:rPr lang="en-US" dirty="0" smtClean="0"/>
              <a:t>at Firefox</a:t>
            </a:r>
            <a:r>
              <a:rPr lang="en-US" dirty="0"/>
              <a:t>, it uses JavaScript to access the API. </a:t>
            </a:r>
            <a:endParaRPr lang="en-US" dirty="0" smtClean="0"/>
          </a:p>
          <a:p>
            <a:r>
              <a:rPr lang="en-US" dirty="0" smtClean="0"/>
              <a:t>If </a:t>
            </a:r>
            <a:r>
              <a:rPr lang="en-US" dirty="0"/>
              <a:t>we look at Internet Explorer, it uses C++. </a:t>
            </a:r>
            <a:r>
              <a:rPr lang="en-US" dirty="0" smtClean="0"/>
              <a:t>This approach </a:t>
            </a:r>
            <a:r>
              <a:rPr lang="en-US" dirty="0"/>
              <a:t>means we can control browsers in the best possible way but has the </a:t>
            </a:r>
            <a:r>
              <a:rPr lang="en-US" dirty="0" smtClean="0"/>
              <a:t>downside that </a:t>
            </a:r>
            <a:r>
              <a:rPr lang="en-US" dirty="0"/>
              <a:t>new browsers entering the market will not be supported straight away like we can </a:t>
            </a:r>
            <a:r>
              <a:rPr lang="en-US" dirty="0" smtClean="0"/>
              <a:t>with Selenium </a:t>
            </a:r>
            <a:r>
              <a:rPr lang="en-US" dirty="0"/>
              <a:t>RC.</a:t>
            </a:r>
            <a:endParaRPr lang="en-IN" dirty="0"/>
          </a:p>
        </p:txBody>
      </p:sp>
      <p:sp>
        <p:nvSpPr>
          <p:cNvPr id="3" name="Title 2"/>
          <p:cNvSpPr>
            <a:spLocks noGrp="1"/>
          </p:cNvSpPr>
          <p:nvPr>
            <p:ph type="title"/>
          </p:nvPr>
        </p:nvSpPr>
        <p:spPr/>
        <p:txBody>
          <a:bodyPr/>
          <a:lstStyle/>
          <a:p>
            <a:r>
              <a:rPr lang="en-IN" b="0" dirty="0"/>
              <a:t>Selenium WebDriver</a:t>
            </a:r>
            <a:endParaRPr lang="en-IN" dirty="0"/>
          </a:p>
        </p:txBody>
      </p:sp>
    </p:spTree>
    <p:extLst>
      <p:ext uri="{BB962C8B-B14F-4D97-AF65-F5344CB8AC3E}">
        <p14:creationId xmlns:p14="http://schemas.microsoft.com/office/powerpoint/2010/main" val="3256099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85000" lnSpcReduction="10000"/>
          </a:bodyPr>
          <a:lstStyle/>
          <a:p>
            <a:r>
              <a:rPr lang="en-US" dirty="0"/>
              <a:t>The WebDriver API is the part of the system that you interact with all the time</a:t>
            </a:r>
            <a:r>
              <a:rPr lang="en-US" dirty="0" smtClean="0"/>
              <a:t>.</a:t>
            </a:r>
          </a:p>
          <a:p>
            <a:r>
              <a:rPr lang="en-US" dirty="0" smtClean="0"/>
              <a:t>Things have </a:t>
            </a:r>
            <a:r>
              <a:rPr lang="en-US" dirty="0"/>
              <a:t>changed from the 140 line long API that the Selenium RC API had</a:t>
            </a:r>
            <a:r>
              <a:rPr lang="en-US" dirty="0" smtClean="0"/>
              <a:t>.</a:t>
            </a:r>
          </a:p>
          <a:p>
            <a:r>
              <a:rPr lang="en-US" dirty="0" smtClean="0"/>
              <a:t>This </a:t>
            </a:r>
            <a:r>
              <a:rPr lang="en-US" dirty="0"/>
              <a:t>is now </a:t>
            </a:r>
            <a:r>
              <a:rPr lang="en-US" dirty="0" smtClean="0"/>
              <a:t>more manageable </a:t>
            </a:r>
            <a:r>
              <a:rPr lang="en-US" dirty="0"/>
              <a:t>and can actually fit on a normal screen</a:t>
            </a:r>
            <a:r>
              <a:rPr lang="en-US" dirty="0" smtClean="0"/>
              <a:t>.</a:t>
            </a:r>
          </a:p>
          <a:p>
            <a:r>
              <a:rPr lang="en-US" dirty="0" smtClean="0"/>
              <a:t>This </a:t>
            </a:r>
            <a:r>
              <a:rPr lang="en-US" dirty="0"/>
              <a:t>is made up of the WebDriver and the </a:t>
            </a:r>
            <a:r>
              <a:rPr lang="en-US" dirty="0" err="1"/>
              <a:t>WebElement</a:t>
            </a:r>
            <a:r>
              <a:rPr lang="en-US" dirty="0"/>
              <a:t> objects.</a:t>
            </a:r>
          </a:p>
          <a:p>
            <a:r>
              <a:rPr lang="en-IN" dirty="0" err="1"/>
              <a:t>driver.findElement</a:t>
            </a:r>
            <a:r>
              <a:rPr lang="en-IN" dirty="0"/>
              <a:t>(By.name("q"))</a:t>
            </a:r>
          </a:p>
          <a:p>
            <a:r>
              <a:rPr lang="en-IN" dirty="0"/>
              <a:t>and</a:t>
            </a:r>
          </a:p>
          <a:p>
            <a:r>
              <a:rPr lang="en-IN" dirty="0" err="1"/>
              <a:t>element.sendKeys</a:t>
            </a:r>
            <a:r>
              <a:rPr lang="en-IN" dirty="0"/>
              <a:t>("I love cheese");</a:t>
            </a:r>
          </a:p>
          <a:p>
            <a:r>
              <a:rPr lang="en-US" dirty="0"/>
              <a:t>These commands are then translated to the SPI, which is stateless.</a:t>
            </a:r>
            <a:endParaRPr lang="en-IN" dirty="0"/>
          </a:p>
        </p:txBody>
      </p:sp>
      <p:sp>
        <p:nvSpPr>
          <p:cNvPr id="3" name="Title 2"/>
          <p:cNvSpPr>
            <a:spLocks noGrp="1"/>
          </p:cNvSpPr>
          <p:nvPr>
            <p:ph type="title"/>
          </p:nvPr>
        </p:nvSpPr>
        <p:spPr/>
        <p:txBody>
          <a:bodyPr/>
          <a:lstStyle/>
          <a:p>
            <a:r>
              <a:rPr lang="en-IN" b="0" dirty="0"/>
              <a:t>WebDriver API</a:t>
            </a:r>
            <a:endParaRPr lang="en-IN" dirty="0"/>
          </a:p>
        </p:txBody>
      </p:sp>
    </p:spTree>
    <p:extLst>
      <p:ext uri="{BB962C8B-B14F-4D97-AF65-F5344CB8AC3E}">
        <p14:creationId xmlns:p14="http://schemas.microsoft.com/office/powerpoint/2010/main" val="326930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85000" lnSpcReduction="10000"/>
          </a:bodyPr>
          <a:lstStyle/>
          <a:p>
            <a:r>
              <a:rPr lang="en-US" dirty="0"/>
              <a:t>The WebDriver API is the part of the system that you interact with all the time</a:t>
            </a:r>
            <a:r>
              <a:rPr lang="en-US" dirty="0" smtClean="0"/>
              <a:t>.</a:t>
            </a:r>
          </a:p>
          <a:p>
            <a:r>
              <a:rPr lang="en-US" dirty="0" smtClean="0"/>
              <a:t>Things have </a:t>
            </a:r>
            <a:r>
              <a:rPr lang="en-US" dirty="0"/>
              <a:t>changed from the 140 line long API that the Selenium RC API had</a:t>
            </a:r>
            <a:r>
              <a:rPr lang="en-US" dirty="0" smtClean="0"/>
              <a:t>.</a:t>
            </a:r>
          </a:p>
          <a:p>
            <a:r>
              <a:rPr lang="en-US" dirty="0" smtClean="0"/>
              <a:t>This </a:t>
            </a:r>
            <a:r>
              <a:rPr lang="en-US" dirty="0"/>
              <a:t>is now </a:t>
            </a:r>
            <a:r>
              <a:rPr lang="en-US" dirty="0" smtClean="0"/>
              <a:t>more manageable </a:t>
            </a:r>
            <a:r>
              <a:rPr lang="en-US" dirty="0"/>
              <a:t>and can actually fit on a normal screen</a:t>
            </a:r>
            <a:r>
              <a:rPr lang="en-US" dirty="0" smtClean="0"/>
              <a:t>.</a:t>
            </a:r>
          </a:p>
          <a:p>
            <a:r>
              <a:rPr lang="en-US" dirty="0" smtClean="0"/>
              <a:t>This </a:t>
            </a:r>
            <a:r>
              <a:rPr lang="en-US" dirty="0"/>
              <a:t>is made up of the WebDriver and the </a:t>
            </a:r>
            <a:r>
              <a:rPr lang="en-US" dirty="0" err="1"/>
              <a:t>WebElement</a:t>
            </a:r>
            <a:r>
              <a:rPr lang="en-US" dirty="0"/>
              <a:t> objects.</a:t>
            </a:r>
          </a:p>
          <a:p>
            <a:r>
              <a:rPr lang="en-IN" dirty="0" err="1"/>
              <a:t>driver.findElement</a:t>
            </a:r>
            <a:r>
              <a:rPr lang="en-IN" dirty="0"/>
              <a:t>(By.name("q"))</a:t>
            </a:r>
          </a:p>
          <a:p>
            <a:r>
              <a:rPr lang="en-IN" dirty="0"/>
              <a:t>and</a:t>
            </a:r>
          </a:p>
          <a:p>
            <a:r>
              <a:rPr lang="en-IN" dirty="0" err="1"/>
              <a:t>element.sendKeys</a:t>
            </a:r>
            <a:r>
              <a:rPr lang="en-IN" dirty="0"/>
              <a:t>("I love cheese");</a:t>
            </a:r>
          </a:p>
          <a:p>
            <a:r>
              <a:rPr lang="en-US" dirty="0"/>
              <a:t>These commands are then translated to the SPI, which is stateless.</a:t>
            </a:r>
            <a:endParaRPr lang="en-IN" dirty="0"/>
          </a:p>
        </p:txBody>
      </p:sp>
      <p:sp>
        <p:nvSpPr>
          <p:cNvPr id="3" name="Title 2"/>
          <p:cNvSpPr>
            <a:spLocks noGrp="1"/>
          </p:cNvSpPr>
          <p:nvPr>
            <p:ph type="title"/>
          </p:nvPr>
        </p:nvSpPr>
        <p:spPr/>
        <p:txBody>
          <a:bodyPr/>
          <a:lstStyle/>
          <a:p>
            <a:r>
              <a:rPr lang="en-IN" b="0" dirty="0"/>
              <a:t>WebDriver API</a:t>
            </a:r>
            <a:endParaRPr lang="en-IN" dirty="0"/>
          </a:p>
        </p:txBody>
      </p:sp>
    </p:spTree>
    <p:extLst>
      <p:ext uri="{BB962C8B-B14F-4D97-AF65-F5344CB8AC3E}">
        <p14:creationId xmlns:p14="http://schemas.microsoft.com/office/powerpoint/2010/main" val="3951444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IN" b="1" dirty="0"/>
              <a:t>Read Browser Details</a:t>
            </a:r>
            <a:r>
              <a:rPr lang="en-IN" b="1" dirty="0" smtClean="0"/>
              <a:t>:</a:t>
            </a:r>
          </a:p>
          <a:p>
            <a:r>
              <a:rPr lang="en-US" dirty="0" err="1"/>
              <a:t>driver.getTitle</a:t>
            </a:r>
            <a:r>
              <a:rPr lang="en-US" dirty="0"/>
              <a:t>();</a:t>
            </a:r>
          </a:p>
          <a:p>
            <a:r>
              <a:rPr lang="en-US" dirty="0" err="1"/>
              <a:t>driver.getWindowHandle</a:t>
            </a:r>
            <a:r>
              <a:rPr lang="en-US" dirty="0"/>
              <a:t>();</a:t>
            </a:r>
          </a:p>
          <a:p>
            <a:r>
              <a:rPr lang="en-US" dirty="0" err="1"/>
              <a:t>driver.getWindowHandles</a:t>
            </a:r>
            <a:r>
              <a:rPr lang="en-US" dirty="0"/>
              <a:t>();</a:t>
            </a:r>
          </a:p>
          <a:p>
            <a:r>
              <a:rPr lang="en-US" dirty="0" err="1"/>
              <a:t>driver.getCurrentUrl</a:t>
            </a:r>
            <a:r>
              <a:rPr lang="en-US" dirty="0"/>
              <a:t>();</a:t>
            </a:r>
          </a:p>
          <a:p>
            <a:r>
              <a:rPr lang="en-US" dirty="0" err="1"/>
              <a:t>driver.getPageSource</a:t>
            </a:r>
            <a:r>
              <a:rPr lang="en-US" dirty="0"/>
              <a:t>();</a:t>
            </a:r>
            <a:endParaRPr lang="en-IN"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3903169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b="1" dirty="0"/>
              <a:t>Go to a specified URL</a:t>
            </a:r>
            <a:r>
              <a:rPr lang="en-US" b="1" dirty="0" smtClean="0"/>
              <a:t>:</a:t>
            </a:r>
            <a:endParaRPr lang="en-US" b="1" dirty="0"/>
          </a:p>
          <a:p>
            <a:r>
              <a:rPr lang="en-US" b="1" dirty="0" err="1"/>
              <a:t>driver.get</a:t>
            </a:r>
            <a:r>
              <a:rPr lang="en-US" b="1" dirty="0"/>
              <a:t>(“http://google.com”)</a:t>
            </a:r>
          </a:p>
          <a:p>
            <a:r>
              <a:rPr lang="en-US" b="1" dirty="0" err="1"/>
              <a:t>driver.navigate</a:t>
            </a:r>
            <a:r>
              <a:rPr lang="en-US" b="1" dirty="0"/>
              <a:t>().to(“http://google.com”)</a:t>
            </a:r>
          </a:p>
          <a:p>
            <a:r>
              <a:rPr lang="en-US" b="1" dirty="0" err="1"/>
              <a:t>driver.navigate</a:t>
            </a:r>
            <a:r>
              <a:rPr lang="en-US" b="1" dirty="0"/>
              <a:t>().to(new URL(“http://google.com”))</a:t>
            </a:r>
          </a:p>
          <a:p>
            <a:r>
              <a:rPr lang="en-US" b="1" dirty="0" err="1"/>
              <a:t>driver.navigate</a:t>
            </a:r>
            <a:r>
              <a:rPr lang="en-US" b="1" dirty="0"/>
              <a:t>().back()</a:t>
            </a:r>
          </a:p>
          <a:p>
            <a:r>
              <a:rPr lang="en-US" b="1" dirty="0" err="1"/>
              <a:t>driver.navigate</a:t>
            </a:r>
            <a:r>
              <a:rPr lang="en-US" b="1" dirty="0"/>
              <a:t>().forward()</a:t>
            </a:r>
          </a:p>
          <a:p>
            <a:r>
              <a:rPr lang="en-US" b="1" dirty="0" err="1"/>
              <a:t>driver.navigate</a:t>
            </a:r>
            <a:r>
              <a:rPr lang="en-US" b="1" dirty="0"/>
              <a:t>().refresh()</a:t>
            </a:r>
            <a:endParaRPr lang="en-IN"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1361399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smtClean="0"/>
              <a:t>driver.findElement</a:t>
            </a:r>
            <a:r>
              <a:rPr lang="en-US" dirty="0" smtClean="0"/>
              <a:t>(By</a:t>
            </a:r>
            <a:r>
              <a:rPr lang="en-US" dirty="0"/>
              <a:t>) – To find the first element matching the given locator argument. Returns a </a:t>
            </a:r>
            <a:r>
              <a:rPr lang="en-US" dirty="0" err="1"/>
              <a:t>WebElement</a:t>
            </a:r>
            <a:endParaRPr lang="en-US" dirty="0"/>
          </a:p>
          <a:p>
            <a:r>
              <a:rPr lang="en-US" dirty="0" err="1"/>
              <a:t>driver.findElements</a:t>
            </a:r>
            <a:r>
              <a:rPr lang="en-US" dirty="0"/>
              <a:t>(By) – To find all elements matching the given locator argument. Returns a list of </a:t>
            </a:r>
            <a:r>
              <a:rPr lang="en-US" dirty="0" err="1"/>
              <a:t>WebElement</a:t>
            </a:r>
            <a:endParaRPr lang="en-US"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33591899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4"/>
            <a:ext cx="8228012" cy="5095875"/>
          </a:xfrm>
        </p:spPr>
        <p:txBody>
          <a:bodyPr>
            <a:noAutofit/>
          </a:bodyPr>
          <a:lstStyle/>
          <a:p>
            <a:r>
              <a:rPr lang="en-US" sz="1800" dirty="0"/>
              <a:t>By </a:t>
            </a:r>
            <a:r>
              <a:rPr lang="en-US" sz="1800" dirty="0" smtClean="0"/>
              <a:t>ID</a:t>
            </a:r>
            <a:endParaRPr lang="en-US" sz="1800" dirty="0"/>
          </a:p>
          <a:p>
            <a:r>
              <a:rPr lang="en-US" sz="1800" dirty="0"/>
              <a:t>&lt;input id=”q” type=”text”&gt;…&lt;/input</a:t>
            </a:r>
            <a:r>
              <a:rPr lang="en-US" sz="1800" dirty="0" smtClean="0"/>
              <a:t>&gt;</a:t>
            </a:r>
            <a:endParaRPr lang="en-US" sz="1800" dirty="0"/>
          </a:p>
          <a:p>
            <a:r>
              <a:rPr lang="en-US" sz="1800" dirty="0" err="1"/>
              <a:t>WebElement</a:t>
            </a:r>
            <a:r>
              <a:rPr lang="en-US" sz="1800" dirty="0"/>
              <a:t> element = driver.findElement(By.id(“q</a:t>
            </a:r>
            <a:r>
              <a:rPr lang="en-US" sz="1800" dirty="0" smtClean="0"/>
              <a:t>”))</a:t>
            </a:r>
            <a:endParaRPr lang="en-US" sz="1800" dirty="0"/>
          </a:p>
          <a:p>
            <a:r>
              <a:rPr lang="en-US" sz="1800" dirty="0"/>
              <a:t>By </a:t>
            </a:r>
            <a:r>
              <a:rPr lang="en-US" sz="1800" dirty="0" smtClean="0"/>
              <a:t>Name</a:t>
            </a:r>
            <a:endParaRPr lang="en-US" sz="1800" dirty="0"/>
          </a:p>
          <a:p>
            <a:r>
              <a:rPr lang="en-US" sz="1800" dirty="0"/>
              <a:t>&lt;input id=”q” name=”search” type=”text” </a:t>
            </a:r>
            <a:r>
              <a:rPr lang="en-US" sz="1800" dirty="0" smtClean="0"/>
              <a:t>/&gt;</a:t>
            </a:r>
            <a:endParaRPr lang="en-US" sz="1800" dirty="0"/>
          </a:p>
          <a:p>
            <a:r>
              <a:rPr lang="en-US" sz="1800" dirty="0" err="1"/>
              <a:t>WebElement</a:t>
            </a:r>
            <a:r>
              <a:rPr lang="en-US" sz="1800" dirty="0"/>
              <a:t> element = driver.findElement(By.name(“search</a:t>
            </a:r>
            <a:r>
              <a:rPr lang="en-US" sz="1800" dirty="0" smtClean="0"/>
              <a:t>”));</a:t>
            </a:r>
            <a:endParaRPr lang="en-US" sz="1800" dirty="0"/>
          </a:p>
          <a:p>
            <a:r>
              <a:rPr lang="en-US" sz="1800" dirty="0"/>
              <a:t>By Class Name</a:t>
            </a:r>
          </a:p>
          <a:p>
            <a:r>
              <a:rPr lang="en-US" sz="1800" dirty="0"/>
              <a:t>&lt;div class=”username” style=”display: block;”&gt;…&lt;/div</a:t>
            </a:r>
            <a:r>
              <a:rPr lang="en-US" sz="1800" dirty="0" smtClean="0"/>
              <a:t>&gt;</a:t>
            </a:r>
            <a:endParaRPr lang="en-US" sz="1800" dirty="0"/>
          </a:p>
          <a:p>
            <a:r>
              <a:rPr lang="en-US" sz="1800" dirty="0" err="1"/>
              <a:t>WebElement</a:t>
            </a:r>
            <a:r>
              <a:rPr lang="en-US" sz="1800" dirty="0"/>
              <a:t> element = driver.findElement(</a:t>
            </a:r>
            <a:r>
              <a:rPr lang="en-US" sz="1800" dirty="0" err="1"/>
              <a:t>By.className</a:t>
            </a:r>
            <a:r>
              <a:rPr lang="en-US" sz="1800" dirty="0"/>
              <a:t>(“username</a:t>
            </a:r>
            <a:r>
              <a:rPr lang="en-US" sz="1800" dirty="0" smtClean="0"/>
              <a:t>”));</a:t>
            </a:r>
            <a:endParaRPr lang="en-US" sz="1800" dirty="0"/>
          </a:p>
          <a:p>
            <a:r>
              <a:rPr lang="en-US" sz="1800" dirty="0"/>
              <a:t>By Tag Name</a:t>
            </a:r>
          </a:p>
          <a:p>
            <a:r>
              <a:rPr lang="en-US" sz="1800" dirty="0"/>
              <a:t>&lt;div class=”username” style=”display: block;”&gt;…&lt;/div</a:t>
            </a:r>
            <a:r>
              <a:rPr lang="en-US" sz="1800" dirty="0" smtClean="0"/>
              <a:t>&gt;</a:t>
            </a:r>
            <a:endParaRPr lang="en-US" sz="1800" dirty="0"/>
          </a:p>
          <a:p>
            <a:r>
              <a:rPr lang="en-US" sz="1800" dirty="0" err="1"/>
              <a:t>WebElement</a:t>
            </a:r>
            <a:r>
              <a:rPr lang="en-US" sz="1800" dirty="0"/>
              <a:t> element = driver.findElement(</a:t>
            </a:r>
            <a:r>
              <a:rPr lang="en-US" sz="1800" dirty="0" err="1"/>
              <a:t>By.tagName</a:t>
            </a:r>
            <a:r>
              <a:rPr lang="en-US" sz="1800" dirty="0"/>
              <a:t>(“div”));</a:t>
            </a:r>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2077458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dirty="0"/>
              <a:t>By Link </a:t>
            </a:r>
            <a:r>
              <a:rPr lang="en-US" sz="1800" dirty="0" smtClean="0"/>
              <a:t>Text</a:t>
            </a:r>
            <a:endParaRPr lang="en-US" sz="1800" dirty="0"/>
          </a:p>
          <a:p>
            <a:r>
              <a:rPr lang="en-US" sz="1800" dirty="0"/>
              <a:t>&lt;a </a:t>
            </a:r>
            <a:r>
              <a:rPr lang="en-US" sz="1800" dirty="0" err="1"/>
              <a:t>href</a:t>
            </a:r>
            <a:r>
              <a:rPr lang="en-US" sz="1800" dirty="0"/>
              <a:t>=”#”&gt;Refresh&lt;/a</a:t>
            </a:r>
            <a:r>
              <a:rPr lang="en-US" sz="1800" dirty="0" smtClean="0"/>
              <a:t>&gt;</a:t>
            </a:r>
            <a:endParaRPr lang="en-US" sz="1800" dirty="0"/>
          </a:p>
          <a:p>
            <a:r>
              <a:rPr lang="en-US" sz="1800" dirty="0" err="1"/>
              <a:t>WebElement</a:t>
            </a:r>
            <a:r>
              <a:rPr lang="en-US" sz="1800" dirty="0"/>
              <a:t> element = driver.findElement(</a:t>
            </a:r>
            <a:r>
              <a:rPr lang="en-US" sz="1800" dirty="0" err="1"/>
              <a:t>By.linkText</a:t>
            </a:r>
            <a:r>
              <a:rPr lang="en-US" sz="1800" dirty="0"/>
              <a:t>(“Refresh</a:t>
            </a:r>
            <a:r>
              <a:rPr lang="en-US" sz="1800" dirty="0" smtClean="0"/>
              <a:t>”));</a:t>
            </a:r>
            <a:endParaRPr lang="en-US" sz="1800" dirty="0"/>
          </a:p>
          <a:p>
            <a:r>
              <a:rPr lang="en-US" sz="1800" dirty="0"/>
              <a:t>By Partial Link </a:t>
            </a:r>
            <a:r>
              <a:rPr lang="en-US" sz="1800" dirty="0" smtClean="0"/>
              <a:t>Text</a:t>
            </a:r>
            <a:endParaRPr lang="en-US" sz="1800" dirty="0"/>
          </a:p>
          <a:p>
            <a:r>
              <a:rPr lang="en-US" sz="1800" dirty="0"/>
              <a:t>&lt;a </a:t>
            </a:r>
            <a:r>
              <a:rPr lang="en-US" sz="1800" dirty="0" err="1"/>
              <a:t>href</a:t>
            </a:r>
            <a:r>
              <a:rPr lang="en-US" sz="1800" dirty="0"/>
              <a:t>=”#”&gt;Refresh Here&lt;/a</a:t>
            </a:r>
            <a:r>
              <a:rPr lang="en-US" sz="1800" dirty="0" smtClean="0"/>
              <a:t>&gt;</a:t>
            </a:r>
            <a:endParaRPr lang="en-US" sz="1800" dirty="0"/>
          </a:p>
          <a:p>
            <a:r>
              <a:rPr lang="en-US" sz="1800" dirty="0" err="1"/>
              <a:t>WebElement</a:t>
            </a:r>
            <a:r>
              <a:rPr lang="en-US" sz="1800" dirty="0"/>
              <a:t> element = driver.findElement(</a:t>
            </a:r>
            <a:r>
              <a:rPr lang="en-US" sz="1800" dirty="0" err="1"/>
              <a:t>By.partialLinkText</a:t>
            </a:r>
            <a:r>
              <a:rPr lang="en-US" sz="1800" dirty="0"/>
              <a:t>(“Refresh</a:t>
            </a:r>
            <a:r>
              <a:rPr lang="en-US" sz="1800" dirty="0" smtClean="0"/>
              <a:t>”));</a:t>
            </a:r>
            <a:endParaRPr lang="en-US" sz="1800" dirty="0"/>
          </a:p>
          <a:p>
            <a:r>
              <a:rPr lang="en-US" sz="1800" dirty="0"/>
              <a:t>By </a:t>
            </a:r>
            <a:r>
              <a:rPr lang="en-US" sz="1800" dirty="0" smtClean="0"/>
              <a:t>XPath</a:t>
            </a:r>
            <a:endParaRPr lang="en-US" sz="1800" dirty="0"/>
          </a:p>
          <a:p>
            <a:r>
              <a:rPr lang="en-US" sz="1800" dirty="0"/>
              <a:t>&lt;form id=”</a:t>
            </a:r>
            <a:r>
              <a:rPr lang="en-US" sz="1800" dirty="0" err="1"/>
              <a:t>testform</a:t>
            </a:r>
            <a:r>
              <a:rPr lang="en-US" sz="1800" dirty="0"/>
              <a:t>” action=”submit” method=”get</a:t>
            </a:r>
            <a:r>
              <a:rPr lang="en-US" sz="1800" dirty="0" smtClean="0"/>
              <a:t>”&gt;</a:t>
            </a:r>
            <a:endParaRPr lang="en-US" sz="1800" dirty="0"/>
          </a:p>
          <a:p>
            <a:r>
              <a:rPr lang="en-US" sz="1800" dirty="0"/>
              <a:t>Username: &lt;input type=”text” /&gt;</a:t>
            </a:r>
          </a:p>
          <a:p>
            <a:r>
              <a:rPr lang="en-US" sz="1800" dirty="0"/>
              <a:t>Password: &lt;input type=”password” </a:t>
            </a:r>
            <a:r>
              <a:rPr lang="en-US" sz="1800" dirty="0" smtClean="0"/>
              <a:t>/&gt;</a:t>
            </a:r>
            <a:endParaRPr lang="en-US" sz="1800" dirty="0"/>
          </a:p>
          <a:p>
            <a:r>
              <a:rPr lang="en-US" sz="1800" dirty="0"/>
              <a:t>&lt;/form</a:t>
            </a:r>
            <a:r>
              <a:rPr lang="en-US" sz="1800" dirty="0" smtClean="0"/>
              <a:t>&gt;</a:t>
            </a:r>
            <a:endParaRPr lang="en-US" sz="1800"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2121074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dirty="0" err="1"/>
              <a:t>WebElement</a:t>
            </a:r>
            <a:r>
              <a:rPr lang="en-US" sz="1800" dirty="0"/>
              <a:t> element = driver.findElement(</a:t>
            </a:r>
            <a:r>
              <a:rPr lang="en-US" sz="1800" dirty="0" err="1"/>
              <a:t>By.xpath</a:t>
            </a:r>
            <a:r>
              <a:rPr lang="en-US" sz="1800" dirty="0"/>
              <a:t>(“//form[@id=’</a:t>
            </a:r>
            <a:r>
              <a:rPr lang="en-US" sz="1800" dirty="0" err="1"/>
              <a:t>testform</a:t>
            </a:r>
            <a:r>
              <a:rPr lang="en-US" sz="1800" dirty="0"/>
              <a:t>’]/input[1</a:t>
            </a:r>
            <a:r>
              <a:rPr lang="en-US" sz="1800" dirty="0" smtClean="0"/>
              <a:t>]”));</a:t>
            </a:r>
            <a:endParaRPr lang="en-US" sz="1800" dirty="0"/>
          </a:p>
          <a:p>
            <a:r>
              <a:rPr lang="en-US" sz="1800" dirty="0"/>
              <a:t>By CSS </a:t>
            </a:r>
            <a:r>
              <a:rPr lang="en-US" sz="1800" dirty="0" smtClean="0"/>
              <a:t>Selector</a:t>
            </a:r>
            <a:endParaRPr lang="en-US" sz="1800" dirty="0"/>
          </a:p>
          <a:p>
            <a:r>
              <a:rPr lang="en-US" sz="1800" dirty="0"/>
              <a:t>&lt;form id=”</a:t>
            </a:r>
            <a:r>
              <a:rPr lang="en-US" sz="1800" dirty="0" err="1"/>
              <a:t>testform</a:t>
            </a:r>
            <a:r>
              <a:rPr lang="en-US" sz="1800" dirty="0"/>
              <a:t>” action=”submit” method=”get</a:t>
            </a:r>
            <a:r>
              <a:rPr lang="en-US" sz="1800" dirty="0" smtClean="0"/>
              <a:t>”&gt;</a:t>
            </a:r>
            <a:endParaRPr lang="en-US" sz="1800" dirty="0"/>
          </a:p>
          <a:p>
            <a:r>
              <a:rPr lang="en-US" sz="1800" dirty="0"/>
              <a:t>&lt;input class=”username” type=”text” /&gt;</a:t>
            </a:r>
          </a:p>
          <a:p>
            <a:r>
              <a:rPr lang="en-US" sz="1800" dirty="0"/>
              <a:t>&lt;input class=”password” type=”password” </a:t>
            </a:r>
            <a:r>
              <a:rPr lang="en-US" sz="1800" dirty="0" smtClean="0"/>
              <a:t>/&gt;</a:t>
            </a:r>
            <a:endParaRPr lang="en-US" sz="1800" dirty="0"/>
          </a:p>
          <a:p>
            <a:r>
              <a:rPr lang="en-US" sz="1800" dirty="0"/>
              <a:t>&lt;/form</a:t>
            </a:r>
            <a:r>
              <a:rPr lang="en-US" sz="1800" dirty="0" smtClean="0"/>
              <a:t>&gt;</a:t>
            </a:r>
          </a:p>
          <a:p>
            <a:r>
              <a:rPr lang="en-US" sz="1800" dirty="0" err="1"/>
              <a:t>WebElement</a:t>
            </a:r>
            <a:r>
              <a:rPr lang="en-US" sz="1800" dirty="0"/>
              <a:t> element = driver.findElement(</a:t>
            </a:r>
            <a:r>
              <a:rPr lang="en-US" sz="1800" dirty="0" err="1"/>
              <a:t>By.cssSelector</a:t>
            </a:r>
            <a:r>
              <a:rPr lang="en-US" sz="1800" dirty="0"/>
              <a:t>(“</a:t>
            </a:r>
            <a:r>
              <a:rPr lang="en-US" sz="1800" dirty="0" err="1"/>
              <a:t>form#testform</a:t>
            </a:r>
            <a:r>
              <a:rPr lang="en-US" sz="1800" dirty="0"/>
              <a:t>&gt;</a:t>
            </a:r>
            <a:r>
              <a:rPr lang="en-US" sz="1800" dirty="0" err="1"/>
              <a:t>input.username</a:t>
            </a:r>
            <a:r>
              <a:rPr lang="en-US" sz="1800" dirty="0"/>
              <a:t>”));</a:t>
            </a:r>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2781218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Java Selenium commands for operation on Elements:</a:t>
            </a:r>
            <a:endParaRPr lang="en-US" sz="1800" dirty="0"/>
          </a:p>
          <a:p>
            <a:r>
              <a:rPr lang="en-US" sz="1800" b="1" dirty="0"/>
              <a:t>button/link/image:</a:t>
            </a:r>
            <a:endParaRPr lang="en-US" sz="1800" dirty="0"/>
          </a:p>
          <a:p>
            <a:r>
              <a:rPr lang="en-US" sz="1800" dirty="0"/>
              <a:t>click()</a:t>
            </a:r>
            <a:br>
              <a:rPr lang="en-US" sz="1800" dirty="0"/>
            </a:br>
            <a:r>
              <a:rPr lang="en-US" sz="1800" dirty="0" err="1"/>
              <a:t>getAttribute</a:t>
            </a:r>
            <a:r>
              <a:rPr lang="en-US" sz="1800" dirty="0"/>
              <a:t>()</a:t>
            </a:r>
            <a:br>
              <a:rPr lang="en-US" sz="1800" dirty="0"/>
            </a:br>
            <a:r>
              <a:rPr lang="en-US" sz="1800" dirty="0" err="1"/>
              <a:t>isDisplayed</a:t>
            </a:r>
            <a:r>
              <a:rPr lang="en-US" sz="1800" dirty="0"/>
              <a:t>()</a:t>
            </a:r>
            <a:br>
              <a:rPr lang="en-US" sz="1800" dirty="0"/>
            </a:br>
            <a:r>
              <a:rPr lang="en-US" sz="1800" dirty="0" err="1"/>
              <a:t>isEnabled</a:t>
            </a:r>
            <a:r>
              <a:rPr lang="en-US" sz="1800" dirty="0" smtClean="0"/>
              <a:t>()</a:t>
            </a:r>
          </a:p>
          <a:p>
            <a:r>
              <a:rPr lang="en-US" sz="1800" b="1" dirty="0"/>
              <a:t>Text field:</a:t>
            </a:r>
            <a:endParaRPr lang="en-US" sz="1800" dirty="0"/>
          </a:p>
          <a:p>
            <a:r>
              <a:rPr lang="en-US" sz="1800" dirty="0" err="1"/>
              <a:t>sendKeys</a:t>
            </a:r>
            <a:r>
              <a:rPr lang="en-US" sz="1800" dirty="0"/>
              <a:t>()</a:t>
            </a:r>
            <a:br>
              <a:rPr lang="en-US" sz="1800" dirty="0"/>
            </a:br>
            <a:r>
              <a:rPr lang="en-US" sz="1800" dirty="0"/>
              <a:t>clear()</a:t>
            </a:r>
          </a:p>
          <a:p>
            <a:r>
              <a:rPr lang="en-US" sz="1800" b="1" dirty="0"/>
              <a:t>Checkbox/Radio:</a:t>
            </a:r>
            <a:endParaRPr lang="en-US" sz="1800" dirty="0"/>
          </a:p>
          <a:p>
            <a:r>
              <a:rPr lang="en-US" sz="1800" dirty="0" err="1"/>
              <a:t>isSelected</a:t>
            </a:r>
            <a:r>
              <a:rPr lang="en-US" sz="1800" dirty="0"/>
              <a:t>()</a:t>
            </a:r>
            <a:br>
              <a:rPr lang="en-US" sz="1800" dirty="0"/>
            </a:br>
            <a:r>
              <a:rPr lang="en-US" sz="1800" dirty="0"/>
              <a:t>click()</a:t>
            </a:r>
          </a:p>
          <a:p>
            <a:endParaRPr lang="en-US" sz="1800"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2041352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Invented in 2004 by Jason R. Huggins and team.</a:t>
            </a:r>
          </a:p>
          <a:p>
            <a:r>
              <a:rPr lang="en-US" dirty="0"/>
              <a:t>Originally named JavaScript Functional Tester [JSFT</a:t>
            </a:r>
            <a:r>
              <a:rPr lang="en-US" dirty="0" smtClean="0"/>
              <a:t>] 100</a:t>
            </a:r>
            <a:r>
              <a:rPr lang="en-US" dirty="0"/>
              <a:t>% </a:t>
            </a:r>
            <a:r>
              <a:rPr lang="en-US" dirty="0" err="1"/>
              <a:t>Javascript</a:t>
            </a:r>
            <a:r>
              <a:rPr lang="en-US" dirty="0"/>
              <a:t> and HTML</a:t>
            </a:r>
          </a:p>
          <a:p>
            <a:r>
              <a:rPr lang="en-US" dirty="0"/>
              <a:t>Designed to make test writing easy</a:t>
            </a:r>
          </a:p>
          <a:p>
            <a:r>
              <a:rPr lang="en-US" dirty="0"/>
              <a:t>Open source browser based integration test framework built originally by </a:t>
            </a:r>
            <a:r>
              <a:rPr lang="en-US" dirty="0" err="1"/>
              <a:t>ThoughtWorks</a:t>
            </a:r>
            <a:endParaRPr lang="en-US" dirty="0"/>
          </a:p>
          <a:p>
            <a:r>
              <a:rPr lang="en-US" dirty="0"/>
              <a:t>Selenium is open source software, released under the Apache 2.0 license and can be downloaded and used without charge. </a:t>
            </a:r>
          </a:p>
          <a:p>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2292449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Select</a:t>
            </a:r>
            <a:r>
              <a:rPr lang="en-US" sz="1800" b="1" dirty="0" smtClean="0"/>
              <a:t>:</a:t>
            </a:r>
            <a:endParaRPr lang="en-US" sz="1800" b="1" dirty="0"/>
          </a:p>
          <a:p>
            <a:r>
              <a:rPr lang="en-US" sz="1800" b="1" dirty="0"/>
              <a:t>Select </a:t>
            </a:r>
            <a:r>
              <a:rPr lang="en-US" sz="1800" b="1" dirty="0" err="1"/>
              <a:t>select</a:t>
            </a:r>
            <a:r>
              <a:rPr lang="en-US" sz="1800" b="1" dirty="0"/>
              <a:t> = new Select(</a:t>
            </a:r>
            <a:r>
              <a:rPr lang="en-US" sz="1800" b="1" dirty="0" err="1"/>
              <a:t>WebElement</a:t>
            </a:r>
            <a:r>
              <a:rPr lang="en-US" sz="1800" b="1" dirty="0" smtClean="0"/>
              <a:t>);</a:t>
            </a:r>
            <a:endParaRPr lang="en-US" sz="1800" b="1" dirty="0"/>
          </a:p>
          <a:p>
            <a:r>
              <a:rPr lang="en-US" sz="1800" b="1" dirty="0" err="1"/>
              <a:t>select.selectByIndex</a:t>
            </a:r>
            <a:r>
              <a:rPr lang="en-US" sz="1800" b="1" dirty="0"/>
              <a:t>();</a:t>
            </a:r>
          </a:p>
          <a:p>
            <a:r>
              <a:rPr lang="en-US" sz="1800" b="1" dirty="0" err="1"/>
              <a:t>select.selectByValue</a:t>
            </a:r>
            <a:r>
              <a:rPr lang="en-US" sz="1800" b="1" dirty="0"/>
              <a:t>();</a:t>
            </a:r>
          </a:p>
          <a:p>
            <a:r>
              <a:rPr lang="en-US" sz="1800" b="1" dirty="0" err="1"/>
              <a:t>select.selectByVisibleText</a:t>
            </a:r>
            <a:r>
              <a:rPr lang="en-US" sz="1800" b="1" dirty="0" smtClean="0"/>
              <a:t>();</a:t>
            </a:r>
            <a:endParaRPr lang="en-US" sz="1800" b="1" dirty="0"/>
          </a:p>
          <a:p>
            <a:r>
              <a:rPr lang="en-US" sz="1800" b="1" dirty="0" err="1"/>
              <a:t>select.deselectAll</a:t>
            </a:r>
            <a:r>
              <a:rPr lang="en-US" sz="1800" b="1" dirty="0"/>
              <a:t>();</a:t>
            </a:r>
          </a:p>
          <a:p>
            <a:r>
              <a:rPr lang="en-US" sz="1800" b="1" dirty="0" err="1"/>
              <a:t>select.deselectByIndex</a:t>
            </a:r>
            <a:r>
              <a:rPr lang="en-US" sz="1800" b="1" dirty="0"/>
              <a:t>();</a:t>
            </a:r>
          </a:p>
          <a:p>
            <a:r>
              <a:rPr lang="en-US" sz="1800" b="1" dirty="0" err="1"/>
              <a:t>select.deselectByValue</a:t>
            </a:r>
            <a:r>
              <a:rPr lang="en-US" sz="1800" b="1" dirty="0"/>
              <a:t>();</a:t>
            </a:r>
          </a:p>
          <a:p>
            <a:r>
              <a:rPr lang="en-US" sz="1800" b="1" dirty="0" err="1"/>
              <a:t>select.deselectByVisibleText</a:t>
            </a:r>
            <a:r>
              <a:rPr lang="en-US" sz="1800" b="1" dirty="0" smtClean="0"/>
              <a:t>();</a:t>
            </a:r>
            <a:endParaRPr lang="en-US" sz="1800" b="1" dirty="0"/>
          </a:p>
          <a:p>
            <a:r>
              <a:rPr lang="en-US" sz="1800" b="1" dirty="0" err="1"/>
              <a:t>getFirstSelectedOption</a:t>
            </a:r>
            <a:r>
              <a:rPr lang="en-US" sz="1800" b="1" dirty="0"/>
              <a:t>()</a:t>
            </a:r>
          </a:p>
          <a:p>
            <a:r>
              <a:rPr lang="en-US" sz="1800" b="1" dirty="0" err="1"/>
              <a:t>getAllSelectedOptions</a:t>
            </a:r>
            <a:r>
              <a:rPr lang="en-US" sz="1800" b="1" dirty="0"/>
              <a:t>() – Returns List</a:t>
            </a:r>
            <a:endParaRPr lang="en-US" sz="1800"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3009712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Element properties</a:t>
            </a:r>
            <a:r>
              <a:rPr lang="en-US" sz="1800" b="1" dirty="0" smtClean="0"/>
              <a:t>:</a:t>
            </a:r>
            <a:endParaRPr lang="en-US" sz="1800" b="1" dirty="0"/>
          </a:p>
          <a:p>
            <a:r>
              <a:rPr lang="en-US" sz="1800" b="1" dirty="0" err="1"/>
              <a:t>isDisplayed</a:t>
            </a:r>
            <a:r>
              <a:rPr lang="en-US" sz="1800" b="1" dirty="0"/>
              <a:t>()</a:t>
            </a:r>
          </a:p>
          <a:p>
            <a:r>
              <a:rPr lang="en-US" sz="1800" b="1" dirty="0" err="1"/>
              <a:t>isSelected</a:t>
            </a:r>
            <a:r>
              <a:rPr lang="en-US" sz="1800" b="1" dirty="0"/>
              <a:t>()</a:t>
            </a:r>
          </a:p>
          <a:p>
            <a:r>
              <a:rPr lang="en-US" sz="1800" b="1" dirty="0" err="1"/>
              <a:t>isEnabled</a:t>
            </a:r>
            <a:r>
              <a:rPr lang="en-US" sz="1800" b="1" dirty="0" smtClean="0"/>
              <a:t>()</a:t>
            </a:r>
            <a:endParaRPr lang="en-US" sz="1800" b="1" dirty="0"/>
          </a:p>
          <a:p>
            <a:r>
              <a:rPr lang="en-US" sz="1800" b="1" dirty="0"/>
              <a:t>Read Attribute</a:t>
            </a:r>
            <a:r>
              <a:rPr lang="en-US" sz="1800" b="1" dirty="0" smtClean="0"/>
              <a:t>:</a:t>
            </a:r>
            <a:endParaRPr lang="en-US" sz="1800" b="1" dirty="0"/>
          </a:p>
          <a:p>
            <a:r>
              <a:rPr lang="en-US" sz="1800" b="1" dirty="0" err="1"/>
              <a:t>getAttribute</a:t>
            </a:r>
            <a:r>
              <a:rPr lang="en-US" sz="1800" b="1" dirty="0" smtClean="0"/>
              <a:t>(“”)</a:t>
            </a:r>
            <a:endParaRPr lang="en-US" sz="1800" b="1" dirty="0"/>
          </a:p>
          <a:p>
            <a:r>
              <a:rPr lang="en-US" sz="1800" b="1" dirty="0"/>
              <a:t>Get attribute from a disabled text </a:t>
            </a:r>
            <a:r>
              <a:rPr lang="en-US" sz="1800" b="1" dirty="0" smtClean="0"/>
              <a:t>box</a:t>
            </a:r>
            <a:endParaRPr lang="en-US" sz="1800" b="1" dirty="0"/>
          </a:p>
          <a:p>
            <a:r>
              <a:rPr lang="en-US" sz="1800" b="1" dirty="0"/>
              <a:t>driver.findElement(By).</a:t>
            </a:r>
            <a:r>
              <a:rPr lang="en-US" sz="1800" b="1" dirty="0" err="1"/>
              <a:t>getAttribute</a:t>
            </a:r>
            <a:r>
              <a:rPr lang="en-US" sz="1800" b="1" dirty="0"/>
              <a:t>(“value”);</a:t>
            </a:r>
            <a:endParaRPr lang="en-US" sz="1800" dirty="0"/>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8792023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9914" y="1371600"/>
            <a:ext cx="8228012" cy="5257799"/>
          </a:xfrm>
        </p:spPr>
        <p:txBody>
          <a:bodyPr>
            <a:noAutofit/>
          </a:bodyPr>
          <a:lstStyle/>
          <a:p>
            <a:r>
              <a:rPr lang="en-US" sz="1800" b="1" dirty="0"/>
              <a:t>Screenshot</a:t>
            </a:r>
            <a:r>
              <a:rPr lang="en-US" sz="1800" b="1" dirty="0" smtClean="0"/>
              <a:t>:</a:t>
            </a:r>
            <a:endParaRPr lang="en-US" sz="1800" b="1" dirty="0"/>
          </a:p>
          <a:p>
            <a:r>
              <a:rPr lang="en-US" sz="1800" b="1" dirty="0"/>
              <a:t>image storage without using any extra libraries</a:t>
            </a:r>
            <a:r>
              <a:rPr lang="en-US" sz="1800" b="1" dirty="0" smtClean="0"/>
              <a:t>.</a:t>
            </a:r>
          </a:p>
          <a:p>
            <a:r>
              <a:rPr lang="en-US" sz="1800" dirty="0" err="1"/>
              <a:t>TakesScreenshot</a:t>
            </a:r>
            <a:r>
              <a:rPr lang="en-US" sz="1800" dirty="0"/>
              <a:t> </a:t>
            </a:r>
            <a:r>
              <a:rPr lang="en-US" sz="1800" dirty="0" err="1"/>
              <a:t>takeScreenshot</a:t>
            </a:r>
            <a:r>
              <a:rPr lang="en-US" sz="1800" dirty="0"/>
              <a:t> = (</a:t>
            </a:r>
            <a:r>
              <a:rPr lang="en-US" sz="1800" dirty="0" err="1"/>
              <a:t>TakesScreenshot</a:t>
            </a:r>
            <a:r>
              <a:rPr lang="en-US" sz="1800" dirty="0"/>
              <a:t>) driver</a:t>
            </a:r>
            <a:r>
              <a:rPr lang="en-US" sz="1800" dirty="0" smtClean="0"/>
              <a:t>;</a:t>
            </a:r>
            <a:endParaRPr lang="en-US" sz="1800" dirty="0"/>
          </a:p>
          <a:p>
            <a:r>
              <a:rPr lang="en-US" sz="1800" dirty="0"/>
              <a:t>File </a:t>
            </a:r>
            <a:r>
              <a:rPr lang="en-US" sz="1800" dirty="0" err="1"/>
              <a:t>file</a:t>
            </a:r>
            <a:r>
              <a:rPr lang="en-US" sz="1800" dirty="0"/>
              <a:t> = </a:t>
            </a:r>
            <a:r>
              <a:rPr lang="en-US" sz="1800" dirty="0" err="1"/>
              <a:t>takeScreenshot.getScreenshotAs</a:t>
            </a:r>
            <a:r>
              <a:rPr lang="en-US" sz="1800" dirty="0"/>
              <a:t>(</a:t>
            </a:r>
            <a:r>
              <a:rPr lang="en-US" sz="1800" dirty="0" err="1"/>
              <a:t>OutputType.FILE</a:t>
            </a:r>
            <a:r>
              <a:rPr lang="en-US" sz="1800" dirty="0" smtClean="0"/>
              <a:t>);</a:t>
            </a:r>
            <a:endParaRPr lang="en-US" sz="1800" dirty="0"/>
          </a:p>
          <a:p>
            <a:r>
              <a:rPr lang="en-US" sz="1800" dirty="0" err="1"/>
              <a:t>FileInputStream</a:t>
            </a:r>
            <a:r>
              <a:rPr lang="en-US" sz="1800" dirty="0"/>
              <a:t> </a:t>
            </a:r>
            <a:r>
              <a:rPr lang="en-US" sz="1800" dirty="0" err="1"/>
              <a:t>fis</a:t>
            </a:r>
            <a:r>
              <a:rPr lang="en-US" sz="1800" dirty="0"/>
              <a:t> = new </a:t>
            </a:r>
            <a:r>
              <a:rPr lang="en-US" sz="1800" dirty="0" err="1"/>
              <a:t>FileInputStream</a:t>
            </a:r>
            <a:r>
              <a:rPr lang="en-US" sz="1800" dirty="0"/>
              <a:t>(file);</a:t>
            </a:r>
          </a:p>
          <a:p>
            <a:r>
              <a:rPr lang="en-US" sz="1800" dirty="0" err="1"/>
              <a:t>FileOutputStream</a:t>
            </a:r>
            <a:r>
              <a:rPr lang="en-US" sz="1800" dirty="0"/>
              <a:t> </a:t>
            </a:r>
            <a:r>
              <a:rPr lang="en-US" sz="1800" dirty="0" err="1"/>
              <a:t>fos</a:t>
            </a:r>
            <a:r>
              <a:rPr lang="en-US" sz="1800" dirty="0"/>
              <a:t> = new </a:t>
            </a:r>
            <a:r>
              <a:rPr lang="en-US" sz="1800" dirty="0" err="1"/>
              <a:t>FileOutputStream</a:t>
            </a:r>
            <a:r>
              <a:rPr lang="en-US" sz="1800" dirty="0"/>
              <a:t>(new File(</a:t>
            </a:r>
            <a:r>
              <a:rPr lang="en-US" sz="1800" dirty="0" err="1"/>
              <a:t>System.getProperty</a:t>
            </a:r>
            <a:r>
              <a:rPr lang="en-US" sz="1800" dirty="0"/>
              <a:t>("</a:t>
            </a:r>
            <a:r>
              <a:rPr lang="en-US" sz="1800" dirty="0" err="1"/>
              <a:t>user.dir</a:t>
            </a:r>
            <a:r>
              <a:rPr lang="en-US" sz="1800" dirty="0"/>
              <a:t>")+"/test.jpg</a:t>
            </a:r>
            <a:r>
              <a:rPr lang="en-US" sz="1800" dirty="0" smtClean="0"/>
              <a:t>"));</a:t>
            </a:r>
            <a:endParaRPr lang="en-US" sz="1800" dirty="0"/>
          </a:p>
          <a:p>
            <a:r>
              <a:rPr lang="en-US" sz="1800" dirty="0" err="1"/>
              <a:t>int</a:t>
            </a:r>
            <a:r>
              <a:rPr lang="en-US" sz="1800" dirty="0"/>
              <a:t> cursor;</a:t>
            </a:r>
          </a:p>
          <a:p>
            <a:r>
              <a:rPr lang="en-US" sz="1800" dirty="0"/>
              <a:t>while((cursor=</a:t>
            </a:r>
            <a:r>
              <a:rPr lang="en-US" sz="1800" dirty="0" err="1"/>
              <a:t>fis.read</a:t>
            </a:r>
            <a:r>
              <a:rPr lang="en-US" sz="1800" dirty="0"/>
              <a:t>())!=-1) {</a:t>
            </a:r>
          </a:p>
          <a:p>
            <a:r>
              <a:rPr lang="en-US" sz="1800" dirty="0"/>
              <a:t>	</a:t>
            </a:r>
            <a:r>
              <a:rPr lang="en-US" sz="1800" dirty="0" err="1"/>
              <a:t>fos.write</a:t>
            </a:r>
            <a:r>
              <a:rPr lang="en-US" sz="1800" dirty="0"/>
              <a:t>(cursor);</a:t>
            </a:r>
          </a:p>
          <a:p>
            <a:r>
              <a:rPr lang="en-US" sz="1800" dirty="0"/>
              <a:t>}</a:t>
            </a:r>
          </a:p>
          <a:p>
            <a:r>
              <a:rPr lang="en-US" sz="1800" dirty="0" err="1"/>
              <a:t>fos.close</a:t>
            </a:r>
            <a:r>
              <a:rPr lang="en-US" sz="1800" dirty="0"/>
              <a:t>();</a:t>
            </a:r>
          </a:p>
          <a:p>
            <a:r>
              <a:rPr lang="en-US" sz="1800" dirty="0" err="1"/>
              <a:t>fis.close</a:t>
            </a:r>
            <a:r>
              <a:rPr lang="en-US" sz="1800" dirty="0"/>
              <a:t>();</a:t>
            </a:r>
          </a:p>
        </p:txBody>
      </p:sp>
      <p:sp>
        <p:nvSpPr>
          <p:cNvPr id="3" name="Title 2"/>
          <p:cNvSpPr>
            <a:spLocks noGrp="1"/>
          </p:cNvSpPr>
          <p:nvPr>
            <p:ph type="title"/>
          </p:nvPr>
        </p:nvSpPr>
        <p:spPr/>
        <p:txBody>
          <a:bodyPr/>
          <a:lstStyle/>
          <a:p>
            <a:r>
              <a:rPr lang="en-IN" dirty="0" smtClean="0"/>
              <a:t>Web Driver API</a:t>
            </a:r>
            <a:endParaRPr lang="en-IN" dirty="0"/>
          </a:p>
        </p:txBody>
      </p:sp>
    </p:spTree>
    <p:extLst>
      <p:ext uri="{BB962C8B-B14F-4D97-AF65-F5344CB8AC3E}">
        <p14:creationId xmlns:p14="http://schemas.microsoft.com/office/powerpoint/2010/main" val="30300388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TestNG</a:t>
            </a:r>
            <a:r>
              <a:rPr lang="en-US" dirty="0"/>
              <a:t> is an automation testing framework in which NG stands for "Next Generation</a:t>
            </a:r>
            <a:r>
              <a:rPr lang="en-US" dirty="0" smtClean="0"/>
              <a:t>".</a:t>
            </a:r>
          </a:p>
          <a:p>
            <a:r>
              <a:rPr lang="en-US" dirty="0" err="1" smtClean="0"/>
              <a:t>TestNG</a:t>
            </a:r>
            <a:r>
              <a:rPr lang="en-US" dirty="0" smtClean="0"/>
              <a:t> </a:t>
            </a:r>
            <a:r>
              <a:rPr lang="en-US" dirty="0"/>
              <a:t>is inspired from JUnit which uses the annotations </a:t>
            </a:r>
            <a:r>
              <a:rPr lang="en-US" dirty="0" smtClean="0"/>
              <a:t>(@).</a:t>
            </a:r>
          </a:p>
          <a:p>
            <a:r>
              <a:rPr lang="en-US" dirty="0"/>
              <a:t>Using </a:t>
            </a:r>
            <a:r>
              <a:rPr lang="en-US" dirty="0" err="1"/>
              <a:t>TestNG</a:t>
            </a:r>
            <a:r>
              <a:rPr lang="en-US" dirty="0"/>
              <a:t> you can generate a proper report, and you can easily come to know how many test cases are passed, failed and skipped.</a:t>
            </a:r>
          </a:p>
          <a:p>
            <a:r>
              <a:rPr lang="en-US" dirty="0"/>
              <a:t>You can execute failed test case separately.</a:t>
            </a:r>
          </a:p>
          <a:p>
            <a:endParaRPr lang="en-IN" dirty="0"/>
          </a:p>
        </p:txBody>
      </p:sp>
      <p:sp>
        <p:nvSpPr>
          <p:cNvPr id="3" name="Title 2"/>
          <p:cNvSpPr>
            <a:spLocks noGrp="1"/>
          </p:cNvSpPr>
          <p:nvPr>
            <p:ph type="title"/>
          </p:nvPr>
        </p:nvSpPr>
        <p:spPr/>
        <p:txBody>
          <a:bodyPr/>
          <a:lstStyle/>
          <a:p>
            <a:r>
              <a:rPr lang="en-IN" dirty="0" smtClean="0"/>
              <a:t>TEST NG Framework</a:t>
            </a:r>
            <a:endParaRPr lang="en-IN" dirty="0"/>
          </a:p>
        </p:txBody>
      </p:sp>
    </p:spTree>
    <p:extLst>
      <p:ext uri="{BB962C8B-B14F-4D97-AF65-F5344CB8AC3E}">
        <p14:creationId xmlns:p14="http://schemas.microsoft.com/office/powerpoint/2010/main" val="4259215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err="1"/>
              <a:t>TestNG</a:t>
            </a:r>
            <a:r>
              <a:rPr lang="en-US" dirty="0"/>
              <a:t> is an automation testing framework in which NG stands for "Next Generation</a:t>
            </a:r>
            <a:r>
              <a:rPr lang="en-US" dirty="0" smtClean="0"/>
              <a:t>".</a:t>
            </a:r>
          </a:p>
          <a:p>
            <a:r>
              <a:rPr lang="en-US" dirty="0" err="1" smtClean="0"/>
              <a:t>TestNG</a:t>
            </a:r>
            <a:r>
              <a:rPr lang="en-US" dirty="0" smtClean="0"/>
              <a:t> </a:t>
            </a:r>
            <a:r>
              <a:rPr lang="en-US" dirty="0"/>
              <a:t>is inspired from JUnit which uses the annotations </a:t>
            </a:r>
            <a:r>
              <a:rPr lang="en-US" dirty="0" smtClean="0"/>
              <a:t>(@).</a:t>
            </a:r>
          </a:p>
          <a:p>
            <a:r>
              <a:rPr lang="en-US" dirty="0"/>
              <a:t>Using </a:t>
            </a:r>
            <a:r>
              <a:rPr lang="en-US" dirty="0" err="1"/>
              <a:t>TestNG</a:t>
            </a:r>
            <a:r>
              <a:rPr lang="en-US" dirty="0"/>
              <a:t> you can generate a proper report, and you can easily come to know how many test cases are passed, failed and skipped.</a:t>
            </a:r>
          </a:p>
          <a:p>
            <a:r>
              <a:rPr lang="en-US" dirty="0"/>
              <a:t>You can execute failed test case separately</a:t>
            </a:r>
            <a:r>
              <a:rPr lang="en-US" dirty="0" smtClean="0"/>
              <a:t>.</a:t>
            </a:r>
          </a:p>
          <a:p>
            <a:r>
              <a:rPr lang="en-US" dirty="0"/>
              <a:t>The </a:t>
            </a:r>
            <a:r>
              <a:rPr lang="en-US" dirty="0" err="1"/>
              <a:t>TestNG</a:t>
            </a:r>
            <a:r>
              <a:rPr lang="en-US" dirty="0"/>
              <a:t> provides an option, i.e., testng-failed.xml file in test-output folder. </a:t>
            </a:r>
          </a:p>
          <a:p>
            <a:endParaRPr lang="en-IN" dirty="0"/>
          </a:p>
        </p:txBody>
      </p:sp>
      <p:sp>
        <p:nvSpPr>
          <p:cNvPr id="3" name="Title 2"/>
          <p:cNvSpPr>
            <a:spLocks noGrp="1"/>
          </p:cNvSpPr>
          <p:nvPr>
            <p:ph type="title"/>
          </p:nvPr>
        </p:nvSpPr>
        <p:spPr/>
        <p:txBody>
          <a:bodyPr/>
          <a:lstStyle/>
          <a:p>
            <a:r>
              <a:rPr lang="en-IN" dirty="0" smtClean="0"/>
              <a:t>TEST NG Framework</a:t>
            </a:r>
            <a:endParaRPr lang="en-IN" dirty="0"/>
          </a:p>
        </p:txBody>
      </p:sp>
    </p:spTree>
    <p:extLst>
      <p:ext uri="{BB962C8B-B14F-4D97-AF65-F5344CB8AC3E}">
        <p14:creationId xmlns:p14="http://schemas.microsoft.com/office/powerpoint/2010/main" val="1525512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smtClean="0"/>
              <a:t>Generate </a:t>
            </a:r>
            <a:r>
              <a:rPr lang="en-US" dirty="0"/>
              <a:t>the report in a proper format including a number of test cases runs, the number of test cases passed, the number of test cases failed, and the number of test cases skipped.</a:t>
            </a:r>
          </a:p>
          <a:p>
            <a:r>
              <a:rPr lang="en-US" dirty="0"/>
              <a:t>Multiple test cases can be grouped more easily by converting them into testng.xml file. In which you can make priorities which test case should be executed first.</a:t>
            </a:r>
          </a:p>
          <a:p>
            <a:r>
              <a:rPr lang="en-US" dirty="0"/>
              <a:t>The same test case can be executed multiple times without loops just by using keyword called 'invocation count.'</a:t>
            </a:r>
          </a:p>
          <a:p>
            <a:r>
              <a:rPr lang="en-US" dirty="0"/>
              <a:t>Using </a:t>
            </a:r>
            <a:r>
              <a:rPr lang="en-US" dirty="0" err="1"/>
              <a:t>testng</a:t>
            </a:r>
            <a:r>
              <a:rPr lang="en-US" dirty="0"/>
              <a:t>, you can execute multiple test cases on multiple browsers, i.e., cross browser testing.</a:t>
            </a:r>
          </a:p>
          <a:p>
            <a:r>
              <a:rPr lang="en-US" dirty="0"/>
              <a:t>The testing framework can be easily integrated with tools like Maven, Jenkins, etc.</a:t>
            </a:r>
          </a:p>
          <a:p>
            <a:endParaRPr lang="en-IN" dirty="0"/>
          </a:p>
        </p:txBody>
      </p:sp>
      <p:sp>
        <p:nvSpPr>
          <p:cNvPr id="3" name="Title 2"/>
          <p:cNvSpPr>
            <a:spLocks noGrp="1"/>
          </p:cNvSpPr>
          <p:nvPr>
            <p:ph type="title"/>
          </p:nvPr>
        </p:nvSpPr>
        <p:spPr/>
        <p:txBody>
          <a:bodyPr/>
          <a:lstStyle/>
          <a:p>
            <a:r>
              <a:rPr lang="en-IN" dirty="0" smtClean="0"/>
              <a:t>Why TEST NG Framework</a:t>
            </a:r>
            <a:endParaRPr lang="en-IN" dirty="0"/>
          </a:p>
        </p:txBody>
      </p:sp>
    </p:spTree>
    <p:extLst>
      <p:ext uri="{BB962C8B-B14F-4D97-AF65-F5344CB8AC3E}">
        <p14:creationId xmlns:p14="http://schemas.microsoft.com/office/powerpoint/2010/main" val="3382491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smtClean="0"/>
              <a:t>Annotations </a:t>
            </a:r>
            <a:r>
              <a:rPr lang="en-US" dirty="0"/>
              <a:t>used in the testing are very easy to understand ex: @</a:t>
            </a:r>
            <a:r>
              <a:rPr lang="en-US" dirty="0" err="1"/>
              <a:t>BeforeMethod</a:t>
            </a:r>
            <a:r>
              <a:rPr lang="en-US" dirty="0"/>
              <a:t>, @</a:t>
            </a:r>
            <a:r>
              <a:rPr lang="en-US" dirty="0" err="1"/>
              <a:t>AfterMethod</a:t>
            </a:r>
            <a:r>
              <a:rPr lang="en-US" dirty="0"/>
              <a:t>, @</a:t>
            </a:r>
            <a:r>
              <a:rPr lang="en-US" dirty="0" err="1"/>
              <a:t>BeforeTest</a:t>
            </a:r>
            <a:r>
              <a:rPr lang="en-US" dirty="0"/>
              <a:t>, @</a:t>
            </a:r>
            <a:r>
              <a:rPr lang="en-US" dirty="0" err="1"/>
              <a:t>AfterTest</a:t>
            </a:r>
            <a:endParaRPr lang="en-US" dirty="0"/>
          </a:p>
          <a:p>
            <a:r>
              <a:rPr lang="en-US" dirty="0"/>
              <a:t>WebDriver has no native mechanism for generating reports. </a:t>
            </a:r>
            <a:r>
              <a:rPr lang="en-US" dirty="0" err="1"/>
              <a:t>TestNG</a:t>
            </a:r>
            <a:r>
              <a:rPr lang="en-US" dirty="0"/>
              <a:t> can generate the report in a readable format like the one shown below.</a:t>
            </a:r>
          </a:p>
          <a:p>
            <a:endParaRPr lang="en-IN" dirty="0"/>
          </a:p>
        </p:txBody>
      </p:sp>
      <p:sp>
        <p:nvSpPr>
          <p:cNvPr id="3" name="Title 2"/>
          <p:cNvSpPr>
            <a:spLocks noGrp="1"/>
          </p:cNvSpPr>
          <p:nvPr>
            <p:ph type="title"/>
          </p:nvPr>
        </p:nvSpPr>
        <p:spPr/>
        <p:txBody>
          <a:bodyPr/>
          <a:lstStyle/>
          <a:p>
            <a:r>
              <a:rPr lang="en-IN" dirty="0" smtClean="0"/>
              <a:t>Why TEST NG Framework</a:t>
            </a:r>
            <a:endParaRPr lang="en-IN" dirty="0"/>
          </a:p>
        </p:txBody>
      </p:sp>
      <p:pic>
        <p:nvPicPr>
          <p:cNvPr id="1026" name="Picture 2" descr="TestNG Tutorial: Install, Annotations, Framework, Examples in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14800"/>
            <a:ext cx="4046076" cy="228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22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There are three major advantages of </a:t>
            </a:r>
            <a:r>
              <a:rPr lang="en-US" dirty="0" err="1"/>
              <a:t>TestNG</a:t>
            </a:r>
            <a:r>
              <a:rPr lang="en-US" dirty="0"/>
              <a:t> over JUnit:</a:t>
            </a:r>
          </a:p>
          <a:p>
            <a:r>
              <a:rPr lang="en-US" dirty="0"/>
              <a:t>Annotations are easier to understand</a:t>
            </a:r>
          </a:p>
          <a:p>
            <a:r>
              <a:rPr lang="en-US" dirty="0"/>
              <a:t>Test cases can be grouped more easily</a:t>
            </a:r>
          </a:p>
          <a:p>
            <a:r>
              <a:rPr lang="en-US" dirty="0"/>
              <a:t>Parallel testing is possible</a:t>
            </a:r>
          </a:p>
          <a:p>
            <a:endParaRPr lang="en-IN" dirty="0"/>
          </a:p>
        </p:txBody>
      </p:sp>
      <p:sp>
        <p:nvSpPr>
          <p:cNvPr id="3" name="Title 2"/>
          <p:cNvSpPr>
            <a:spLocks noGrp="1"/>
          </p:cNvSpPr>
          <p:nvPr>
            <p:ph type="title"/>
          </p:nvPr>
        </p:nvSpPr>
        <p:spPr/>
        <p:txBody>
          <a:bodyPr/>
          <a:lstStyle/>
          <a:p>
            <a:r>
              <a:rPr lang="en-IN" dirty="0" smtClean="0"/>
              <a:t>Why TEST NG Framework</a:t>
            </a:r>
            <a:endParaRPr lang="en-IN" dirty="0"/>
          </a:p>
        </p:txBody>
      </p:sp>
    </p:spTree>
    <p:extLst>
      <p:ext uri="{BB962C8B-B14F-4D97-AF65-F5344CB8AC3E}">
        <p14:creationId xmlns:p14="http://schemas.microsoft.com/office/powerpoint/2010/main" val="3303650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a:t>
            </a:r>
            <a:r>
              <a:rPr lang="en-US" dirty="0" err="1"/>
              <a:t>BeforeSuite</a:t>
            </a:r>
            <a:r>
              <a:rPr lang="en-US" dirty="0"/>
              <a:t>: The annotated method will be run before all tests in this suite have run.</a:t>
            </a:r>
          </a:p>
          <a:p>
            <a:endParaRPr lang="en-US" dirty="0"/>
          </a:p>
          <a:p>
            <a:r>
              <a:rPr lang="en-US" dirty="0"/>
              <a:t>@</a:t>
            </a:r>
            <a:r>
              <a:rPr lang="en-US" dirty="0" err="1"/>
              <a:t>AfterSuite</a:t>
            </a:r>
            <a:r>
              <a:rPr lang="en-US" dirty="0"/>
              <a:t>: The annotated method will be run after all tests in this suite have run.</a:t>
            </a:r>
          </a:p>
          <a:p>
            <a:endParaRPr lang="en-US" dirty="0"/>
          </a:p>
          <a:p>
            <a:r>
              <a:rPr lang="en-US" dirty="0"/>
              <a:t>@</a:t>
            </a:r>
            <a:r>
              <a:rPr lang="en-US" dirty="0" err="1"/>
              <a:t>BeforeTest</a:t>
            </a:r>
            <a:r>
              <a:rPr lang="en-US" dirty="0"/>
              <a:t>: The annotated method will be run before any test method belonging to the classes inside the tag is run.</a:t>
            </a:r>
            <a:endParaRPr lang="en-IN" dirty="0"/>
          </a:p>
        </p:txBody>
      </p:sp>
      <p:sp>
        <p:nvSpPr>
          <p:cNvPr id="3" name="Title 2"/>
          <p:cNvSpPr>
            <a:spLocks noGrp="1"/>
          </p:cNvSpPr>
          <p:nvPr>
            <p:ph type="title"/>
          </p:nvPr>
        </p:nvSpPr>
        <p:spPr/>
        <p:txBody>
          <a:bodyPr/>
          <a:lstStyle/>
          <a:p>
            <a:r>
              <a:rPr lang="en-IN" dirty="0" err="1" smtClean="0"/>
              <a:t>TestNG</a:t>
            </a:r>
            <a:r>
              <a:rPr lang="en-IN" dirty="0" smtClean="0"/>
              <a:t> Annotations</a:t>
            </a:r>
            <a:endParaRPr lang="en-IN" dirty="0"/>
          </a:p>
        </p:txBody>
      </p:sp>
    </p:spTree>
    <p:extLst>
      <p:ext uri="{BB962C8B-B14F-4D97-AF65-F5344CB8AC3E}">
        <p14:creationId xmlns:p14="http://schemas.microsoft.com/office/powerpoint/2010/main" val="2587873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b="1" dirty="0"/>
              <a:t>@</a:t>
            </a:r>
            <a:r>
              <a:rPr lang="en-US" b="1" dirty="0" err="1"/>
              <a:t>AfterTest</a:t>
            </a:r>
            <a:r>
              <a:rPr lang="en-US" dirty="0"/>
              <a:t>: The annotated method will be run after all the test methods belonging to the classes inside the tag have run.</a:t>
            </a:r>
          </a:p>
          <a:p>
            <a:r>
              <a:rPr lang="en-US" b="1" dirty="0"/>
              <a:t>@</a:t>
            </a:r>
            <a:r>
              <a:rPr lang="en-US" b="1" dirty="0" err="1"/>
              <a:t>BeforeGroups</a:t>
            </a:r>
            <a:r>
              <a:rPr lang="en-US" dirty="0"/>
              <a:t>: The list of groups that this configuration method will run before. This method is guaranteed to run shortly before the first test method that belongs to any of these groups is invoked.</a:t>
            </a:r>
          </a:p>
          <a:p>
            <a:r>
              <a:rPr lang="en-US" b="1" dirty="0"/>
              <a:t>@</a:t>
            </a:r>
            <a:r>
              <a:rPr lang="en-US" b="1" dirty="0" err="1"/>
              <a:t>AfterGroups</a:t>
            </a:r>
            <a:r>
              <a:rPr lang="en-US" dirty="0"/>
              <a:t>: The list of groups that this configuration method will run after. This method is guaranteed to run shortly after the last test method that belongs to any of these groups is invoked.</a:t>
            </a:r>
          </a:p>
        </p:txBody>
      </p:sp>
      <p:sp>
        <p:nvSpPr>
          <p:cNvPr id="3" name="Title 2"/>
          <p:cNvSpPr>
            <a:spLocks noGrp="1"/>
          </p:cNvSpPr>
          <p:nvPr>
            <p:ph type="title"/>
          </p:nvPr>
        </p:nvSpPr>
        <p:spPr/>
        <p:txBody>
          <a:bodyPr/>
          <a:lstStyle/>
          <a:p>
            <a:r>
              <a:rPr lang="en-IN" dirty="0" err="1" smtClean="0"/>
              <a:t>TestNG</a:t>
            </a:r>
            <a:r>
              <a:rPr lang="en-IN" dirty="0" smtClean="0"/>
              <a:t> Annotations</a:t>
            </a:r>
            <a:endParaRPr lang="en-IN" dirty="0"/>
          </a:p>
        </p:txBody>
      </p:sp>
    </p:spTree>
    <p:extLst>
      <p:ext uri="{BB962C8B-B14F-4D97-AF65-F5344CB8AC3E}">
        <p14:creationId xmlns:p14="http://schemas.microsoft.com/office/powerpoint/2010/main" val="407793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cdn.guru99.com/images/SeleniumSu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25" y="1447800"/>
            <a:ext cx="8669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905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b="1" dirty="0"/>
              <a:t>@</a:t>
            </a:r>
            <a:r>
              <a:rPr lang="en-US" b="1" dirty="0" err="1"/>
              <a:t>BeforeClass</a:t>
            </a:r>
            <a:r>
              <a:rPr lang="en-US" dirty="0"/>
              <a:t>: The annotated method will be run before the first test method in the current class is invoked.</a:t>
            </a:r>
          </a:p>
          <a:p>
            <a:r>
              <a:rPr lang="en-US" b="1" dirty="0"/>
              <a:t>@</a:t>
            </a:r>
            <a:r>
              <a:rPr lang="en-US" b="1" dirty="0" err="1"/>
              <a:t>AfterClass</a:t>
            </a:r>
            <a:r>
              <a:rPr lang="en-US" dirty="0"/>
              <a:t>: The annotated method will be run after all the test methods in the current class have been run.</a:t>
            </a:r>
          </a:p>
          <a:p>
            <a:r>
              <a:rPr lang="en-US" b="1" dirty="0"/>
              <a:t>@</a:t>
            </a:r>
            <a:r>
              <a:rPr lang="en-US" b="1" dirty="0" err="1"/>
              <a:t>BeforeMethod</a:t>
            </a:r>
            <a:r>
              <a:rPr lang="en-US" dirty="0"/>
              <a:t>: The annotated method will be run before each test method.</a:t>
            </a:r>
          </a:p>
          <a:p>
            <a:r>
              <a:rPr lang="en-US" b="1" dirty="0"/>
              <a:t>@</a:t>
            </a:r>
            <a:r>
              <a:rPr lang="en-US" b="1" dirty="0" err="1"/>
              <a:t>AfterMethod</a:t>
            </a:r>
            <a:r>
              <a:rPr lang="en-US" dirty="0"/>
              <a:t>: The annotated method will be run after each test method.</a:t>
            </a:r>
          </a:p>
          <a:p>
            <a:r>
              <a:rPr lang="en-US" b="1" dirty="0"/>
              <a:t>@Test</a:t>
            </a:r>
            <a:r>
              <a:rPr lang="en-US" dirty="0"/>
              <a:t>: The annotated method is a part of a test case</a:t>
            </a:r>
          </a:p>
        </p:txBody>
      </p:sp>
      <p:sp>
        <p:nvSpPr>
          <p:cNvPr id="3" name="Title 2"/>
          <p:cNvSpPr>
            <a:spLocks noGrp="1"/>
          </p:cNvSpPr>
          <p:nvPr>
            <p:ph type="title"/>
          </p:nvPr>
        </p:nvSpPr>
        <p:spPr/>
        <p:txBody>
          <a:bodyPr/>
          <a:lstStyle/>
          <a:p>
            <a:r>
              <a:rPr lang="en-IN" dirty="0" err="1" smtClean="0"/>
              <a:t>TestNG</a:t>
            </a:r>
            <a:r>
              <a:rPr lang="en-IN" dirty="0" smtClean="0"/>
              <a:t> Annotations</a:t>
            </a:r>
            <a:endParaRPr lang="en-IN" dirty="0"/>
          </a:p>
        </p:txBody>
      </p:sp>
    </p:spTree>
    <p:extLst>
      <p:ext uri="{BB962C8B-B14F-4D97-AF65-F5344CB8AC3E}">
        <p14:creationId xmlns:p14="http://schemas.microsoft.com/office/powerpoint/2010/main" val="22006312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Page Object Model is a Design Pattern which has become popular in Selenium Test Automation</a:t>
            </a:r>
            <a:r>
              <a:rPr lang="en-US" dirty="0" smtClean="0"/>
              <a:t>.</a:t>
            </a:r>
          </a:p>
          <a:p>
            <a:r>
              <a:rPr lang="en-US" dirty="0" smtClean="0"/>
              <a:t>It </a:t>
            </a:r>
            <a:r>
              <a:rPr lang="en-US" dirty="0"/>
              <a:t>is widely used design pattern in Selenium for enhancing test maintenance and reducing code duplication. </a:t>
            </a:r>
            <a:endParaRPr lang="en-US" dirty="0" smtClean="0"/>
          </a:p>
          <a:p>
            <a:r>
              <a:rPr lang="en-US" dirty="0"/>
              <a:t>Page object model (POM) can be used in any kind of framework such as modular, data-driven, keyword driven, hybrid framework etc. </a:t>
            </a:r>
            <a:endParaRPr lang="en-US" dirty="0" smtClean="0"/>
          </a:p>
          <a:p>
            <a:r>
              <a:rPr lang="en-US" dirty="0"/>
              <a:t>A page object is an object-oriented class that serves as an interface to a page of your Application Under Test(AUT). </a:t>
            </a:r>
            <a:endParaRPr lang="en-IN" dirty="0"/>
          </a:p>
        </p:txBody>
      </p:sp>
      <p:sp>
        <p:nvSpPr>
          <p:cNvPr id="3" name="Title 2"/>
          <p:cNvSpPr>
            <a:spLocks noGrp="1"/>
          </p:cNvSpPr>
          <p:nvPr>
            <p:ph type="title"/>
          </p:nvPr>
        </p:nvSpPr>
        <p:spPr/>
        <p:txBody>
          <a:bodyPr/>
          <a:lstStyle/>
          <a:p>
            <a:r>
              <a:rPr lang="en-IN" dirty="0" smtClean="0"/>
              <a:t>Page Object</a:t>
            </a:r>
            <a:endParaRPr lang="en-IN" dirty="0"/>
          </a:p>
        </p:txBody>
      </p:sp>
    </p:spTree>
    <p:extLst>
      <p:ext uri="{BB962C8B-B14F-4D97-AF65-F5344CB8AC3E}">
        <p14:creationId xmlns:p14="http://schemas.microsoft.com/office/powerpoint/2010/main" val="2919386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Page Object Model is a design pattern to create Object Repository for web UI elements</a:t>
            </a:r>
            <a:r>
              <a:rPr lang="en-US" dirty="0" smtClean="0"/>
              <a:t>.</a:t>
            </a:r>
          </a:p>
          <a:p>
            <a:r>
              <a:rPr lang="en-US" dirty="0" smtClean="0"/>
              <a:t>Under </a:t>
            </a:r>
            <a:r>
              <a:rPr lang="en-US" dirty="0"/>
              <a:t>this model, for each web page in the application, there should be corresponding page class</a:t>
            </a:r>
            <a:r>
              <a:rPr lang="en-US" dirty="0" smtClean="0"/>
              <a:t>.</a:t>
            </a:r>
          </a:p>
          <a:p>
            <a:r>
              <a:rPr lang="en-US" dirty="0" smtClean="0"/>
              <a:t>This </a:t>
            </a:r>
            <a:r>
              <a:rPr lang="en-US" dirty="0"/>
              <a:t>Page class will find the </a:t>
            </a:r>
            <a:r>
              <a:rPr lang="en-US" dirty="0" err="1"/>
              <a:t>WebElements</a:t>
            </a:r>
            <a:r>
              <a:rPr lang="en-US" dirty="0"/>
              <a:t> of that web page and also contains Page methods which perform operations on those </a:t>
            </a:r>
            <a:r>
              <a:rPr lang="en-US" dirty="0" err="1"/>
              <a:t>WebElements</a:t>
            </a:r>
            <a:r>
              <a:rPr lang="en-US" dirty="0" smtClean="0"/>
              <a:t>.</a:t>
            </a:r>
          </a:p>
          <a:p>
            <a:r>
              <a:rPr lang="en-US" dirty="0"/>
              <a:t>Name of these methods should be given as per the task they are performing, i.e., if a loader is waiting for the payment gateway to appear, POM method name can be </a:t>
            </a:r>
            <a:endParaRPr lang="en-IN" dirty="0"/>
          </a:p>
        </p:txBody>
      </p:sp>
      <p:sp>
        <p:nvSpPr>
          <p:cNvPr id="3" name="Title 2"/>
          <p:cNvSpPr>
            <a:spLocks noGrp="1"/>
          </p:cNvSpPr>
          <p:nvPr>
            <p:ph type="title"/>
          </p:nvPr>
        </p:nvSpPr>
        <p:spPr/>
        <p:txBody>
          <a:bodyPr/>
          <a:lstStyle/>
          <a:p>
            <a:r>
              <a:rPr lang="en-IN" dirty="0" smtClean="0"/>
              <a:t>Page Object</a:t>
            </a:r>
            <a:endParaRPr lang="en-IN" dirty="0"/>
          </a:p>
        </p:txBody>
      </p:sp>
    </p:spTree>
    <p:extLst>
      <p:ext uri="{BB962C8B-B14F-4D97-AF65-F5344CB8AC3E}">
        <p14:creationId xmlns:p14="http://schemas.microsoft.com/office/powerpoint/2010/main" val="2211680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Page Object</a:t>
            </a:r>
            <a:endParaRPr lang="en-IN" dirty="0"/>
          </a:p>
        </p:txBody>
      </p:sp>
      <p:pic>
        <p:nvPicPr>
          <p:cNvPr id="1026" name="Picture 2" descr="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7209285" cy="507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18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457201" y="1381125"/>
            <a:ext cx="8228012" cy="3114675"/>
          </a:xfrm>
        </p:spPr>
        <p:txBody>
          <a:bodyPr/>
          <a:lstStyle/>
          <a:p>
            <a:r>
              <a:rPr lang="en-US" dirty="0"/>
              <a:t>A better approach to script maintenance is to create a separate class file which would find web elements, fill them or verify them. </a:t>
            </a:r>
            <a:endParaRPr lang="en-US" dirty="0" smtClean="0"/>
          </a:p>
          <a:p>
            <a:r>
              <a:rPr lang="en-US" dirty="0" smtClean="0"/>
              <a:t>This </a:t>
            </a:r>
            <a:r>
              <a:rPr lang="en-US" dirty="0"/>
              <a:t>class can be reused in all the scripts using that element. In future, if there is a change in the web element, we need to make the change in just 1 class file and not 10 different scripts.</a:t>
            </a:r>
            <a:endParaRPr lang="en-IN" dirty="0"/>
          </a:p>
        </p:txBody>
      </p:sp>
      <p:sp>
        <p:nvSpPr>
          <p:cNvPr id="3" name="Title 2"/>
          <p:cNvSpPr>
            <a:spLocks noGrp="1"/>
          </p:cNvSpPr>
          <p:nvPr>
            <p:ph type="title"/>
          </p:nvPr>
        </p:nvSpPr>
        <p:spPr/>
        <p:txBody>
          <a:bodyPr/>
          <a:lstStyle/>
          <a:p>
            <a:r>
              <a:rPr lang="en-IN" dirty="0" smtClean="0"/>
              <a:t>Page Object</a:t>
            </a:r>
            <a:endParaRPr lang="en-IN" dirty="0"/>
          </a:p>
        </p:txBody>
      </p:sp>
      <p:pic>
        <p:nvPicPr>
          <p:cNvPr id="3074" name="Picture 2" descr="Page Object Model (POM) &amp; Page Factory in Selenium: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407" y="4267201"/>
            <a:ext cx="44196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9037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Page Object</a:t>
            </a:r>
            <a:endParaRPr lang="en-IN" dirty="0"/>
          </a:p>
        </p:txBody>
      </p:sp>
      <p:pic>
        <p:nvPicPr>
          <p:cNvPr id="1026" name="Picture 2" descr="https://i2.wp.com/www.softwaretestingmaterial.com/wp-content/uploads/2017/10/Page-Object-Model-Framework.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52" y="1134417"/>
            <a:ext cx="7693025" cy="572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6269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We have seen that ‘Page Object Model’ is a way of representing an application in a test framework</a:t>
            </a:r>
            <a:r>
              <a:rPr lang="en-US" dirty="0" smtClean="0"/>
              <a:t>.</a:t>
            </a:r>
          </a:p>
          <a:p>
            <a:r>
              <a:rPr lang="en-US" dirty="0" smtClean="0"/>
              <a:t>For </a:t>
            </a:r>
            <a:r>
              <a:rPr lang="en-US" dirty="0"/>
              <a:t>every ‘page’ in the application, we create a Page Object to reference the ‘page’ whereas a ‘Page Factory’ is one way of implementing the ‘Page Object Model</a:t>
            </a:r>
            <a:r>
              <a:rPr lang="en-US" dirty="0" smtClean="0"/>
              <a:t>’.</a:t>
            </a:r>
          </a:p>
          <a:p>
            <a:r>
              <a:rPr lang="en-US" dirty="0"/>
              <a:t>Page Object is a class that represents a web page and hold the functionality and members</a:t>
            </a:r>
            <a:r>
              <a:rPr lang="en-US" dirty="0" smtClean="0"/>
              <a:t>.</a:t>
            </a:r>
          </a:p>
          <a:p>
            <a:r>
              <a:rPr lang="en-US" dirty="0" smtClean="0"/>
              <a:t>Page </a:t>
            </a:r>
            <a:r>
              <a:rPr lang="en-US" dirty="0"/>
              <a:t>Factory is a way to initialize the web elements you want to interact with within the page object when you create an instance of it.</a:t>
            </a:r>
            <a:endParaRPr lang="en-IN" dirty="0"/>
          </a:p>
        </p:txBody>
      </p:sp>
      <p:sp>
        <p:nvSpPr>
          <p:cNvPr id="3" name="Title 2"/>
          <p:cNvSpPr>
            <a:spLocks noGrp="1"/>
          </p:cNvSpPr>
          <p:nvPr>
            <p:ph type="title"/>
          </p:nvPr>
        </p:nvSpPr>
        <p:spPr/>
        <p:txBody>
          <a:bodyPr/>
          <a:lstStyle/>
          <a:p>
            <a:r>
              <a:rPr lang="en-IN" dirty="0" smtClean="0"/>
              <a:t>Page Factory</a:t>
            </a:r>
            <a:endParaRPr lang="en-IN" dirty="0"/>
          </a:p>
        </p:txBody>
      </p:sp>
    </p:spTree>
    <p:extLst>
      <p:ext uri="{BB962C8B-B14F-4D97-AF65-F5344CB8AC3E}">
        <p14:creationId xmlns:p14="http://schemas.microsoft.com/office/powerpoint/2010/main" val="21665437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 tests then use the methods of this page object class whenever they need to interact with the User Interface (UI) of that page. </a:t>
            </a:r>
            <a:endParaRPr lang="en-US" dirty="0" smtClean="0"/>
          </a:p>
          <a:p>
            <a:r>
              <a:rPr lang="en-US" dirty="0"/>
              <a:t> The benefit is that if the UI changes for the page, the tests themselves don’t need to change, only the code within the page object needs to change. </a:t>
            </a:r>
            <a:endParaRPr lang="en-US" dirty="0" smtClean="0"/>
          </a:p>
          <a:p>
            <a:r>
              <a:rPr lang="en-US" dirty="0" smtClean="0"/>
              <a:t>Subsequently</a:t>
            </a:r>
            <a:r>
              <a:rPr lang="en-US" dirty="0"/>
              <a:t>, all changes to support that new UI is located in one place.</a:t>
            </a:r>
            <a:endParaRPr lang="en-IN" dirty="0"/>
          </a:p>
        </p:txBody>
      </p:sp>
      <p:sp>
        <p:nvSpPr>
          <p:cNvPr id="3" name="Title 2"/>
          <p:cNvSpPr>
            <a:spLocks noGrp="1"/>
          </p:cNvSpPr>
          <p:nvPr>
            <p:ph type="title"/>
          </p:nvPr>
        </p:nvSpPr>
        <p:spPr/>
        <p:txBody>
          <a:bodyPr/>
          <a:lstStyle/>
          <a:p>
            <a:r>
              <a:rPr lang="en-IN" dirty="0" smtClean="0"/>
              <a:t>Page Object</a:t>
            </a:r>
            <a:endParaRPr lang="en-IN" dirty="0"/>
          </a:p>
        </p:txBody>
      </p:sp>
    </p:spTree>
    <p:extLst>
      <p:ext uri="{BB962C8B-B14F-4D97-AF65-F5344CB8AC3E}">
        <p14:creationId xmlns:p14="http://schemas.microsoft.com/office/powerpoint/2010/main" val="27860732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a:t>Code reusability – We could achieve code reusability by writing the code once and use it in different tests.</a:t>
            </a:r>
          </a:p>
          <a:p>
            <a:r>
              <a:rPr lang="en-US" dirty="0"/>
              <a:t>Code maintainability – There is a clean separation between test code and page specific code such as locators and layout which becomes very easy to maintain code. </a:t>
            </a:r>
            <a:endParaRPr lang="en-US" dirty="0" smtClean="0"/>
          </a:p>
          <a:p>
            <a:r>
              <a:rPr lang="en-US" dirty="0" smtClean="0"/>
              <a:t>Code </a:t>
            </a:r>
            <a:r>
              <a:rPr lang="en-US" dirty="0"/>
              <a:t>changes only on Page Object Classes when a UI change occurs. It enhances test maintenance and reduces code duplication.</a:t>
            </a:r>
          </a:p>
          <a:p>
            <a:r>
              <a:rPr lang="en-US" dirty="0"/>
              <a:t>Object Repository – Each page will be defined as a java class. All the fields in the page will be defined in an interface as members. The class will then implement the interface.</a:t>
            </a:r>
          </a:p>
          <a:p>
            <a:r>
              <a:rPr lang="en-US" dirty="0"/>
              <a:t>Readability – Improves readability due to clean separation between test code and page specific code</a:t>
            </a:r>
            <a:endParaRPr lang="en-IN" dirty="0"/>
          </a:p>
        </p:txBody>
      </p:sp>
      <p:sp>
        <p:nvSpPr>
          <p:cNvPr id="3" name="Title 2"/>
          <p:cNvSpPr>
            <a:spLocks noGrp="1"/>
          </p:cNvSpPr>
          <p:nvPr>
            <p:ph type="title"/>
          </p:nvPr>
        </p:nvSpPr>
        <p:spPr/>
        <p:txBody>
          <a:bodyPr/>
          <a:lstStyle/>
          <a:p>
            <a:r>
              <a:rPr lang="en-IN" dirty="0" smtClean="0"/>
              <a:t>Advantages</a:t>
            </a:r>
            <a:endParaRPr lang="en-IN" dirty="0"/>
          </a:p>
        </p:txBody>
      </p:sp>
    </p:spTree>
    <p:extLst>
      <p:ext uri="{BB962C8B-B14F-4D97-AF65-F5344CB8AC3E}">
        <p14:creationId xmlns:p14="http://schemas.microsoft.com/office/powerpoint/2010/main" val="1526591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1438275"/>
          </a:xfrm>
        </p:spPr>
        <p:txBody>
          <a:bodyPr/>
          <a:lstStyle/>
          <a:p>
            <a:r>
              <a:rPr lang="en-US" dirty="0"/>
              <a:t>Scenario: Enter valid credentials in the ‘Facebook Login’ Page and redirects to the ‘Facebook Home‘ Page.</a:t>
            </a:r>
            <a:endParaRPr lang="en-IN" dirty="0"/>
          </a:p>
        </p:txBody>
      </p:sp>
      <p:sp>
        <p:nvSpPr>
          <p:cNvPr id="3" name="Title 2"/>
          <p:cNvSpPr>
            <a:spLocks noGrp="1"/>
          </p:cNvSpPr>
          <p:nvPr>
            <p:ph type="title"/>
          </p:nvPr>
        </p:nvSpPr>
        <p:spPr/>
        <p:txBody>
          <a:bodyPr/>
          <a:lstStyle/>
          <a:p>
            <a:r>
              <a:rPr lang="en-IN" dirty="0" smtClean="0"/>
              <a:t>Page Object</a:t>
            </a:r>
            <a:endParaRPr lang="en-IN" dirty="0"/>
          </a:p>
        </p:txBody>
      </p:sp>
      <p:pic>
        <p:nvPicPr>
          <p:cNvPr id="2050" name="Picture 2" descr="https://i0.wp.com/www.softwaretestingmaterial.com/wp-content/uploads/2017/10/Page-Object-Model-Structure.png?resize=320%2C541&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514600"/>
            <a:ext cx="3048000" cy="431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63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10000"/>
          </a:bodyPr>
          <a:lstStyle/>
          <a:p>
            <a:r>
              <a:rPr lang="en-US" dirty="0"/>
              <a:t>Selenium IDE is a Firefox Add-on developed originally by Shinya </a:t>
            </a:r>
            <a:r>
              <a:rPr lang="en-US" dirty="0" err="1"/>
              <a:t>Kasatani</a:t>
            </a:r>
            <a:r>
              <a:rPr lang="en-US" dirty="0"/>
              <a:t> as a way to use </a:t>
            </a:r>
            <a:r>
              <a:rPr lang="en-US" dirty="0" smtClean="0"/>
              <a:t>the original </a:t>
            </a:r>
            <a:r>
              <a:rPr lang="en-US" dirty="0"/>
              <a:t>Selenium Core code without having to copy Selenium Core onto the server. </a:t>
            </a:r>
            <a:endParaRPr lang="en-US" dirty="0" smtClean="0"/>
          </a:p>
          <a:p>
            <a:r>
              <a:rPr lang="en-US" dirty="0" smtClean="0"/>
              <a:t>Selenium Core </a:t>
            </a:r>
            <a:r>
              <a:rPr lang="en-US" dirty="0"/>
              <a:t>is the key JavaScript modules that allow Selenium to drive the browser. </a:t>
            </a:r>
            <a:endParaRPr lang="en-US" dirty="0" smtClean="0"/>
          </a:p>
          <a:p>
            <a:r>
              <a:rPr lang="en-US" dirty="0" smtClean="0"/>
              <a:t>It </a:t>
            </a:r>
            <a:r>
              <a:rPr lang="en-US" dirty="0"/>
              <a:t>has </a:t>
            </a:r>
            <a:r>
              <a:rPr lang="en-US" dirty="0" smtClean="0"/>
              <a:t>been developed </a:t>
            </a:r>
            <a:r>
              <a:rPr lang="en-US" dirty="0"/>
              <a:t>using JavaScript so that it can interact with DOM (Document Object Model) </a:t>
            </a:r>
            <a:r>
              <a:rPr lang="en-US" dirty="0" smtClean="0"/>
              <a:t>using native </a:t>
            </a:r>
            <a:r>
              <a:rPr lang="en-US" dirty="0"/>
              <a:t>JavaScript calls.</a:t>
            </a:r>
          </a:p>
          <a:p>
            <a:r>
              <a:rPr lang="en-US" dirty="0"/>
              <a:t>Selenium IDE was developed to allow testers and developers to record their actions as </a:t>
            </a:r>
            <a:r>
              <a:rPr lang="en-US" dirty="0" smtClean="0"/>
              <a:t>they follow </a:t>
            </a:r>
            <a:r>
              <a:rPr lang="en-US" dirty="0"/>
              <a:t>the workflow that they need to test.</a:t>
            </a:r>
            <a:endParaRPr lang="en-IN" dirty="0"/>
          </a:p>
        </p:txBody>
      </p:sp>
      <p:sp>
        <p:nvSpPr>
          <p:cNvPr id="3" name="Title 2"/>
          <p:cNvSpPr>
            <a:spLocks noGrp="1"/>
          </p:cNvSpPr>
          <p:nvPr>
            <p:ph type="title"/>
          </p:nvPr>
        </p:nvSpPr>
        <p:spPr/>
        <p:txBody>
          <a:bodyPr/>
          <a:lstStyle/>
          <a:p>
            <a:r>
              <a:rPr lang="en-US" b="0" dirty="0"/>
              <a:t>Getting Started with Selenium IDE</a:t>
            </a:r>
            <a:endParaRPr lang="en-IN" dirty="0"/>
          </a:p>
        </p:txBody>
      </p:sp>
    </p:spTree>
    <p:extLst>
      <p:ext uri="{BB962C8B-B14F-4D97-AF65-F5344CB8AC3E}">
        <p14:creationId xmlns:p14="http://schemas.microsoft.com/office/powerpoint/2010/main" val="30483149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dirty="0" smtClean="0"/>
              <a:t>Lambdas</a:t>
            </a:r>
          </a:p>
          <a:p>
            <a:pPr lvl="1"/>
            <a:r>
              <a:rPr lang="en-US" dirty="0" smtClean="0"/>
              <a:t>Stream API</a:t>
            </a:r>
          </a:p>
          <a:p>
            <a:pPr lvl="1"/>
            <a:r>
              <a:rPr lang="en-US" dirty="0" smtClean="0"/>
              <a:t>Base 64</a:t>
            </a:r>
          </a:p>
          <a:p>
            <a:pPr lvl="1"/>
            <a:r>
              <a:rPr lang="en-US" dirty="0" err="1" smtClean="0"/>
              <a:t>Nashorn</a:t>
            </a:r>
            <a:endParaRPr lang="en-US" dirty="0" smtClean="0"/>
          </a:p>
          <a:p>
            <a:pPr lvl="1"/>
            <a:r>
              <a:rPr lang="en-US" dirty="0" smtClean="0"/>
              <a:t>Reflection</a:t>
            </a:r>
          </a:p>
          <a:p>
            <a:pPr lvl="1"/>
            <a:r>
              <a:rPr lang="en-US" dirty="0" smtClean="0"/>
              <a:t>Date Time API</a:t>
            </a:r>
          </a:p>
          <a:p>
            <a:pPr lvl="1"/>
            <a:r>
              <a:rPr lang="en-US" dirty="0" smtClean="0"/>
              <a:t>Repeated Annotations</a:t>
            </a:r>
          </a:p>
          <a:p>
            <a:pPr lvl="1"/>
            <a:r>
              <a:rPr lang="en-US" dirty="0" smtClean="0"/>
              <a:t>JDBC Improvements</a:t>
            </a:r>
          </a:p>
        </p:txBody>
      </p:sp>
      <p:sp>
        <p:nvSpPr>
          <p:cNvPr id="3" name="Title 2"/>
          <p:cNvSpPr>
            <a:spLocks noGrp="1"/>
          </p:cNvSpPr>
          <p:nvPr>
            <p:ph type="title"/>
          </p:nvPr>
        </p:nvSpPr>
        <p:spPr/>
        <p:txBody>
          <a:bodyPr/>
          <a:lstStyle/>
          <a:p>
            <a:r>
              <a:rPr lang="en-US" dirty="0" smtClean="0"/>
              <a:t>Module Summary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733675"/>
          </a:xfrm>
        </p:spPr>
        <p:txBody>
          <a:bodyPr>
            <a:normAutofit/>
          </a:bodyPr>
          <a:lstStyle/>
          <a:p>
            <a:r>
              <a:rPr lang="en-IN" dirty="0" smtClean="0"/>
              <a:t>1. Go </a:t>
            </a:r>
            <a:r>
              <a:rPr lang="en-IN" dirty="0"/>
              <a:t>to http://seleniumhq.org/download/.</a:t>
            </a:r>
          </a:p>
          <a:p>
            <a:r>
              <a:rPr lang="en-US" b="1" i="1" dirty="0"/>
              <a:t>2. </a:t>
            </a:r>
            <a:r>
              <a:rPr lang="en-US" dirty="0"/>
              <a:t>Click on the download link for Selenium IDE. You may see a message appear </a:t>
            </a:r>
            <a:r>
              <a:rPr lang="en-US" dirty="0" smtClean="0"/>
              <a:t>saying </a:t>
            </a:r>
            <a:r>
              <a:rPr lang="en-US" b="1" dirty="0" smtClean="0"/>
              <a:t>Firefox </a:t>
            </a:r>
            <a:r>
              <a:rPr lang="en-US" b="1" dirty="0"/>
              <a:t>prevented this site (seleniumhq.org) from asking you to install software </a:t>
            </a:r>
            <a:r>
              <a:rPr lang="en-US" b="1" dirty="0" smtClean="0"/>
              <a:t>on your </a:t>
            </a:r>
            <a:r>
              <a:rPr lang="en-US" b="1" dirty="0"/>
              <a:t>computer</a:t>
            </a:r>
            <a:r>
              <a:rPr lang="en-US" dirty="0"/>
              <a:t>. If you do, click the </a:t>
            </a:r>
            <a:r>
              <a:rPr lang="en-US" b="1" dirty="0"/>
              <a:t>Allow </a:t>
            </a:r>
            <a:r>
              <a:rPr lang="en-US" dirty="0"/>
              <a:t>button</a:t>
            </a:r>
            <a:r>
              <a:rPr lang="en-US" dirty="0" smtClean="0"/>
              <a:t>.</a:t>
            </a:r>
          </a:p>
          <a:p>
            <a:endParaRPr lang="en-IN" dirty="0"/>
          </a:p>
        </p:txBody>
      </p:sp>
      <p:sp>
        <p:nvSpPr>
          <p:cNvPr id="3" name="Title 2"/>
          <p:cNvSpPr>
            <a:spLocks noGrp="1"/>
          </p:cNvSpPr>
          <p:nvPr>
            <p:ph type="title"/>
          </p:nvPr>
        </p:nvSpPr>
        <p:spPr/>
        <p:txBody>
          <a:bodyPr/>
          <a:lstStyle/>
          <a:p>
            <a:r>
              <a:rPr lang="en-IN" b="0" dirty="0"/>
              <a:t>I</a:t>
            </a:r>
            <a:r>
              <a:rPr lang="en-IN" b="0" dirty="0" smtClean="0"/>
              <a:t>nstalling </a:t>
            </a:r>
            <a:r>
              <a:rPr lang="en-IN" b="0" dirty="0"/>
              <a:t>Selenium </a:t>
            </a:r>
            <a:r>
              <a:rPr lang="en-IN" b="0" dirty="0" smtClean="0"/>
              <a:t>IDE </a:t>
            </a:r>
            <a:endParaRPr lang="en-IN" dirty="0"/>
          </a:p>
        </p:txBody>
      </p:sp>
      <p:pic>
        <p:nvPicPr>
          <p:cNvPr id="4" name="Picture 3"/>
          <p:cNvPicPr>
            <a:picLocks noChangeAspect="1"/>
          </p:cNvPicPr>
          <p:nvPr/>
        </p:nvPicPr>
        <p:blipFill>
          <a:blip r:embed="rId2"/>
          <a:stretch>
            <a:fillRect/>
          </a:stretch>
        </p:blipFill>
        <p:spPr>
          <a:xfrm>
            <a:off x="1981200" y="4267200"/>
            <a:ext cx="4608290" cy="1936750"/>
          </a:xfrm>
          <a:prstGeom prst="rect">
            <a:avLst/>
          </a:prstGeom>
        </p:spPr>
      </p:pic>
    </p:spTree>
    <p:extLst>
      <p:ext uri="{BB962C8B-B14F-4D97-AF65-F5344CB8AC3E}">
        <p14:creationId xmlns:p14="http://schemas.microsoft.com/office/powerpoint/2010/main" val="119699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8228012" cy="2733675"/>
          </a:xfrm>
        </p:spPr>
        <p:txBody>
          <a:bodyPr>
            <a:normAutofit fontScale="92500" lnSpcReduction="10000"/>
          </a:bodyPr>
          <a:lstStyle/>
          <a:p>
            <a:r>
              <a:rPr lang="en-US" dirty="0"/>
              <a:t>Once the install process is complete it will ask you to restart Firefox. </a:t>
            </a:r>
            <a:endParaRPr lang="en-US" dirty="0" smtClean="0"/>
          </a:p>
          <a:p>
            <a:r>
              <a:rPr lang="en-US" dirty="0" smtClean="0"/>
              <a:t>Click </a:t>
            </a:r>
            <a:r>
              <a:rPr lang="en-US" dirty="0"/>
              <a:t>the </a:t>
            </a:r>
            <a:r>
              <a:rPr lang="en-US" b="1" dirty="0" smtClean="0"/>
              <a:t>Restart Now </a:t>
            </a:r>
            <a:r>
              <a:rPr lang="en-US" dirty="0"/>
              <a:t>button. Firefox will close and then re-open</a:t>
            </a:r>
            <a:r>
              <a:rPr lang="en-US" dirty="0" smtClean="0"/>
              <a:t>.</a:t>
            </a:r>
          </a:p>
          <a:p>
            <a:r>
              <a:rPr lang="en-US" dirty="0" smtClean="0"/>
              <a:t>If </a:t>
            </a:r>
            <a:r>
              <a:rPr lang="en-US" dirty="0"/>
              <a:t>you have anything open in </a:t>
            </a:r>
            <a:r>
              <a:rPr lang="en-US" dirty="0" smtClean="0"/>
              <a:t>another browser </a:t>
            </a:r>
            <a:r>
              <a:rPr lang="en-US" dirty="0"/>
              <a:t>it might be worth saving your work, as Firefox will try to go back to its </a:t>
            </a:r>
            <a:r>
              <a:rPr lang="en-US" dirty="0" smtClean="0"/>
              <a:t>original state </a:t>
            </a:r>
            <a:r>
              <a:rPr lang="en-US" dirty="0"/>
              <a:t>but this cannot be guaranteed.</a:t>
            </a:r>
            <a:endParaRPr lang="en-IN" dirty="0"/>
          </a:p>
        </p:txBody>
      </p:sp>
      <p:sp>
        <p:nvSpPr>
          <p:cNvPr id="3" name="Title 2"/>
          <p:cNvSpPr>
            <a:spLocks noGrp="1"/>
          </p:cNvSpPr>
          <p:nvPr>
            <p:ph type="title"/>
          </p:nvPr>
        </p:nvSpPr>
        <p:spPr/>
        <p:txBody>
          <a:bodyPr/>
          <a:lstStyle/>
          <a:p>
            <a:r>
              <a:rPr lang="en-IN" b="0" dirty="0"/>
              <a:t>I</a:t>
            </a:r>
            <a:r>
              <a:rPr lang="en-IN" b="0" dirty="0" smtClean="0"/>
              <a:t>nstalling </a:t>
            </a:r>
            <a:r>
              <a:rPr lang="en-IN" b="0" dirty="0"/>
              <a:t>Selenium </a:t>
            </a:r>
            <a:r>
              <a:rPr lang="en-IN" b="0" dirty="0" smtClean="0"/>
              <a:t>IDE </a:t>
            </a:r>
            <a:endParaRPr lang="en-IN" dirty="0"/>
          </a:p>
        </p:txBody>
      </p:sp>
    </p:spTree>
    <p:extLst>
      <p:ext uri="{BB962C8B-B14F-4D97-AF65-F5344CB8AC3E}">
        <p14:creationId xmlns:p14="http://schemas.microsoft.com/office/powerpoint/2010/main" val="1800040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4F291-B47C-48A1-B199-EBD0A7B4E780}">
  <ds:schemaRefs>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81C72F5-E8DF-4294-BFF4-1725915F8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Pencils_02_2012</Template>
  <TotalTime>4484</TotalTime>
  <Words>3534</Words>
  <Application>Microsoft Office PowerPoint</Application>
  <PresentationFormat>On-screen Show (4:3)</PresentationFormat>
  <Paragraphs>367</Paragraphs>
  <Slides>71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71</vt:i4>
      </vt:variant>
    </vt:vector>
  </HeadingPairs>
  <TitlesOfParts>
    <vt:vector size="74" baseType="lpstr">
      <vt:lpstr>Arial</vt:lpstr>
      <vt:lpstr>Calibri</vt:lpstr>
      <vt:lpstr>Pencils_02_2012</vt:lpstr>
      <vt:lpstr>PowerPoint Presentation</vt:lpstr>
      <vt:lpstr>Selenium Goals</vt:lpstr>
      <vt:lpstr>Getting Started with Selenium IDE</vt:lpstr>
      <vt:lpstr>Getting Started with Selenium IDE</vt:lpstr>
      <vt:lpstr>Getting Started with Selenium IDE</vt:lpstr>
      <vt:lpstr>PowerPoint Presentation</vt:lpstr>
      <vt:lpstr>Getting Started with Selenium IDE</vt:lpstr>
      <vt:lpstr>Installing Selenium IDE </vt:lpstr>
      <vt:lpstr>Installing Selenium IDE </vt:lpstr>
      <vt:lpstr>Selenium IDE</vt:lpstr>
      <vt:lpstr>Selenium IDE</vt:lpstr>
      <vt:lpstr>Selenium IDE</vt:lpstr>
      <vt:lpstr>Selenium IDE</vt:lpstr>
      <vt:lpstr>Rules for automation</vt:lpstr>
      <vt:lpstr>Recording your first test with Selenium IDE</vt:lpstr>
      <vt:lpstr>Recording your first test with Selenium IDE</vt:lpstr>
      <vt:lpstr>verify and assert methods</vt:lpstr>
      <vt:lpstr>Selenium IDE</vt:lpstr>
      <vt:lpstr>Introduction to Selenium Commands - Selenese</vt:lpstr>
      <vt:lpstr>Introduction to Selenium Commands - Selenese</vt:lpstr>
      <vt:lpstr>Introduction to Selenium Commands - Selenese</vt:lpstr>
      <vt:lpstr>PowerPoint Presentation</vt:lpstr>
      <vt:lpstr>PowerPoint Presentation</vt:lpstr>
      <vt:lpstr>PowerPoint Presentation</vt:lpstr>
      <vt:lpstr>Locators</vt:lpstr>
      <vt:lpstr>Locating elements by ID</vt:lpstr>
      <vt:lpstr>Locating elements by ID</vt:lpstr>
      <vt:lpstr>Locating elements by ID</vt:lpstr>
      <vt:lpstr>finding elements by name</vt:lpstr>
      <vt:lpstr>Adding filters to the name</vt:lpstr>
      <vt:lpstr>finding elements by link text</vt:lpstr>
      <vt:lpstr>finding elements by accessing the DOM via JavaScript</vt:lpstr>
      <vt:lpstr>finding elements by XPath</vt:lpstr>
      <vt:lpstr>finding elements by XPath</vt:lpstr>
      <vt:lpstr>Finding an element by the text it contains</vt:lpstr>
      <vt:lpstr>Finding an element by the text it contains</vt:lpstr>
      <vt:lpstr>Finding an element by the text it contains</vt:lpstr>
      <vt:lpstr>CSS selectors</vt:lpstr>
      <vt:lpstr>CSS selectors</vt:lpstr>
      <vt:lpstr>Selenium WebDriver</vt:lpstr>
      <vt:lpstr>WebDriver API</vt:lpstr>
      <vt:lpstr>WebDriver API</vt:lpstr>
      <vt:lpstr>Web Driver API</vt:lpstr>
      <vt:lpstr>Web Driver API</vt:lpstr>
      <vt:lpstr>Web Driver API</vt:lpstr>
      <vt:lpstr>Web Driver API</vt:lpstr>
      <vt:lpstr>Web Driver API</vt:lpstr>
      <vt:lpstr>Web Driver API</vt:lpstr>
      <vt:lpstr>Web Driver API</vt:lpstr>
      <vt:lpstr>Web Driver API</vt:lpstr>
      <vt:lpstr>Web Driver API</vt:lpstr>
      <vt:lpstr>Web Driver API</vt:lpstr>
      <vt:lpstr>TEST NG Framework</vt:lpstr>
      <vt:lpstr>TEST NG Framework</vt:lpstr>
      <vt:lpstr>Why TEST NG Framework</vt:lpstr>
      <vt:lpstr>Why TEST NG Framework</vt:lpstr>
      <vt:lpstr>Why TEST NG Framework</vt:lpstr>
      <vt:lpstr>TestNG Annotations</vt:lpstr>
      <vt:lpstr>TestNG Annotations</vt:lpstr>
      <vt:lpstr>TestNG Annotations</vt:lpstr>
      <vt:lpstr>Page Object</vt:lpstr>
      <vt:lpstr>Page Object</vt:lpstr>
      <vt:lpstr>Page Object</vt:lpstr>
      <vt:lpstr>Page Object</vt:lpstr>
      <vt:lpstr>Page Object</vt:lpstr>
      <vt:lpstr>Page Factory</vt:lpstr>
      <vt:lpstr>Page Object</vt:lpstr>
      <vt:lpstr>Advantages</vt:lpstr>
      <vt:lpstr>Page Object</vt:lpstr>
      <vt:lpstr>PowerPoint Presentation</vt:lpstr>
      <vt:lpstr>Module Summary</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dc:description/>
  <cp:lastModifiedBy>Parameswari Bala</cp:lastModifiedBy>
  <cp:revision>710</cp:revision>
  <dcterms:created xsi:type="dcterms:W3CDTF">2012-03-13T15:47:14Z</dcterms:created>
  <dcterms:modified xsi:type="dcterms:W3CDTF">2019-04-12T04:00:50Z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