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1"/>
  </p:notesMasterIdLst>
  <p:sldIdLst>
    <p:sldId id="256" r:id="rId2"/>
    <p:sldId id="303" r:id="rId3"/>
    <p:sldId id="309" r:id="rId4"/>
    <p:sldId id="315" r:id="rId5"/>
    <p:sldId id="316" r:id="rId6"/>
    <p:sldId id="310" r:id="rId7"/>
    <p:sldId id="317" r:id="rId8"/>
    <p:sldId id="311" r:id="rId9"/>
    <p:sldId id="312" r:id="rId10"/>
    <p:sldId id="313" r:id="rId11"/>
    <p:sldId id="314" r:id="rId12"/>
    <p:sldId id="304" r:id="rId13"/>
    <p:sldId id="305" r:id="rId14"/>
    <p:sldId id="306" r:id="rId15"/>
    <p:sldId id="307" r:id="rId16"/>
    <p:sldId id="318" r:id="rId17"/>
    <p:sldId id="319" r:id="rId18"/>
    <p:sldId id="320" r:id="rId19"/>
    <p:sldId id="321" r:id="rId20"/>
    <p:sldId id="322" r:id="rId21"/>
    <p:sldId id="323" r:id="rId22"/>
    <p:sldId id="308" r:id="rId23"/>
    <p:sldId id="301" r:id="rId24"/>
    <p:sldId id="324" r:id="rId25"/>
    <p:sldId id="302" r:id="rId26"/>
    <p:sldId id="296" r:id="rId27"/>
    <p:sldId id="333" r:id="rId28"/>
    <p:sldId id="334" r:id="rId29"/>
    <p:sldId id="336" r:id="rId30"/>
    <p:sldId id="335" r:id="rId31"/>
    <p:sldId id="325" r:id="rId32"/>
    <p:sldId id="326" r:id="rId33"/>
    <p:sldId id="327" r:id="rId34"/>
    <p:sldId id="328" r:id="rId35"/>
    <p:sldId id="329" r:id="rId36"/>
    <p:sldId id="330" r:id="rId37"/>
    <p:sldId id="331" r:id="rId38"/>
    <p:sldId id="332" r:id="rId39"/>
    <p:sldId id="300" r:id="rId40"/>
    <p:sldId id="373" r:id="rId41"/>
    <p:sldId id="374" r:id="rId42"/>
    <p:sldId id="376" r:id="rId43"/>
    <p:sldId id="377" r:id="rId44"/>
    <p:sldId id="378" r:id="rId45"/>
    <p:sldId id="379" r:id="rId46"/>
    <p:sldId id="380" r:id="rId47"/>
    <p:sldId id="381" r:id="rId48"/>
    <p:sldId id="382" r:id="rId49"/>
    <p:sldId id="383" r:id="rId50"/>
    <p:sldId id="337" r:id="rId51"/>
    <p:sldId id="338" r:id="rId52"/>
    <p:sldId id="339" r:id="rId53"/>
    <p:sldId id="340" r:id="rId54"/>
    <p:sldId id="341" r:id="rId55"/>
    <p:sldId id="342" r:id="rId56"/>
    <p:sldId id="343" r:id="rId57"/>
    <p:sldId id="344" r:id="rId58"/>
    <p:sldId id="345" r:id="rId59"/>
    <p:sldId id="346" r:id="rId60"/>
    <p:sldId id="347" r:id="rId61"/>
    <p:sldId id="348" r:id="rId62"/>
    <p:sldId id="349" r:id="rId63"/>
    <p:sldId id="350" r:id="rId64"/>
    <p:sldId id="351" r:id="rId65"/>
    <p:sldId id="352" r:id="rId66"/>
    <p:sldId id="353" r:id="rId67"/>
    <p:sldId id="354" r:id="rId68"/>
    <p:sldId id="355" r:id="rId69"/>
    <p:sldId id="356" r:id="rId70"/>
    <p:sldId id="370" r:id="rId71"/>
    <p:sldId id="371" r:id="rId72"/>
    <p:sldId id="372" r:id="rId73"/>
    <p:sldId id="357" r:id="rId74"/>
    <p:sldId id="358" r:id="rId75"/>
    <p:sldId id="359" r:id="rId76"/>
    <p:sldId id="360" r:id="rId77"/>
    <p:sldId id="361" r:id="rId78"/>
    <p:sldId id="362" r:id="rId79"/>
    <p:sldId id="363" r:id="rId80"/>
    <p:sldId id="364" r:id="rId81"/>
    <p:sldId id="365" r:id="rId82"/>
    <p:sldId id="366" r:id="rId83"/>
    <p:sldId id="367" r:id="rId84"/>
    <p:sldId id="368" r:id="rId85"/>
    <p:sldId id="369" r:id="rId86"/>
    <p:sldId id="384" r:id="rId87"/>
    <p:sldId id="385" r:id="rId88"/>
    <p:sldId id="386" r:id="rId89"/>
    <p:sldId id="387" r:id="rId90"/>
    <p:sldId id="388" r:id="rId91"/>
    <p:sldId id="389" r:id="rId92"/>
    <p:sldId id="390" r:id="rId93"/>
    <p:sldId id="391" r:id="rId94"/>
    <p:sldId id="392" r:id="rId95"/>
    <p:sldId id="393" r:id="rId96"/>
    <p:sldId id="394" r:id="rId97"/>
    <p:sldId id="395" r:id="rId98"/>
    <p:sldId id="396" r:id="rId99"/>
    <p:sldId id="397" r:id="rId100"/>
    <p:sldId id="398" r:id="rId101"/>
    <p:sldId id="399" r:id="rId102"/>
    <p:sldId id="400" r:id="rId103"/>
    <p:sldId id="401" r:id="rId104"/>
    <p:sldId id="402" r:id="rId105"/>
    <p:sldId id="403" r:id="rId106"/>
    <p:sldId id="404" r:id="rId107"/>
    <p:sldId id="405" r:id="rId108"/>
    <p:sldId id="406" r:id="rId109"/>
    <p:sldId id="407" r:id="rId110"/>
    <p:sldId id="408" r:id="rId111"/>
    <p:sldId id="409" r:id="rId112"/>
    <p:sldId id="410" r:id="rId113"/>
    <p:sldId id="411" r:id="rId114"/>
    <p:sldId id="412" r:id="rId115"/>
    <p:sldId id="413" r:id="rId116"/>
    <p:sldId id="414" r:id="rId117"/>
    <p:sldId id="415" r:id="rId118"/>
    <p:sldId id="416" r:id="rId119"/>
    <p:sldId id="417" r:id="rId120"/>
    <p:sldId id="418" r:id="rId121"/>
    <p:sldId id="419" r:id="rId122"/>
    <p:sldId id="420" r:id="rId123"/>
    <p:sldId id="421" r:id="rId124"/>
    <p:sldId id="422" r:id="rId125"/>
    <p:sldId id="423" r:id="rId126"/>
    <p:sldId id="424" r:id="rId127"/>
    <p:sldId id="425" r:id="rId128"/>
    <p:sldId id="426" r:id="rId129"/>
    <p:sldId id="427" r:id="rId130"/>
    <p:sldId id="428" r:id="rId131"/>
    <p:sldId id="429" r:id="rId132"/>
    <p:sldId id="430" r:id="rId133"/>
    <p:sldId id="431" r:id="rId134"/>
    <p:sldId id="432" r:id="rId135"/>
    <p:sldId id="433" r:id="rId136"/>
    <p:sldId id="434" r:id="rId137"/>
    <p:sldId id="435" r:id="rId138"/>
    <p:sldId id="436" r:id="rId139"/>
    <p:sldId id="437" r:id="rId140"/>
    <p:sldId id="438" r:id="rId141"/>
    <p:sldId id="439" r:id="rId142"/>
    <p:sldId id="440" r:id="rId143"/>
    <p:sldId id="441" r:id="rId144"/>
    <p:sldId id="442" r:id="rId145"/>
    <p:sldId id="443" r:id="rId146"/>
    <p:sldId id="444" r:id="rId147"/>
    <p:sldId id="445" r:id="rId148"/>
    <p:sldId id="446" r:id="rId149"/>
    <p:sldId id="447" r:id="rId150"/>
    <p:sldId id="448" r:id="rId151"/>
    <p:sldId id="449" r:id="rId152"/>
    <p:sldId id="450" r:id="rId153"/>
    <p:sldId id="451" r:id="rId154"/>
    <p:sldId id="452" r:id="rId155"/>
    <p:sldId id="453" r:id="rId156"/>
    <p:sldId id="454" r:id="rId157"/>
    <p:sldId id="455" r:id="rId158"/>
    <p:sldId id="456" r:id="rId159"/>
    <p:sldId id="457" r:id="rId160"/>
    <p:sldId id="458" r:id="rId161"/>
    <p:sldId id="459" r:id="rId162"/>
    <p:sldId id="460" r:id="rId163"/>
    <p:sldId id="461" r:id="rId164"/>
    <p:sldId id="462" r:id="rId165"/>
    <p:sldId id="463" r:id="rId166"/>
    <p:sldId id="464" r:id="rId167"/>
    <p:sldId id="465" r:id="rId168"/>
    <p:sldId id="466" r:id="rId169"/>
    <p:sldId id="467" r:id="rId170"/>
    <p:sldId id="468" r:id="rId171"/>
    <p:sldId id="469" r:id="rId172"/>
    <p:sldId id="470" r:id="rId173"/>
    <p:sldId id="471" r:id="rId174"/>
    <p:sldId id="472" r:id="rId175"/>
    <p:sldId id="473" r:id="rId176"/>
    <p:sldId id="474" r:id="rId177"/>
    <p:sldId id="475" r:id="rId178"/>
    <p:sldId id="476" r:id="rId179"/>
    <p:sldId id="294" r:id="rId18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434" autoAdjust="0"/>
  </p:normalViewPr>
  <p:slideViewPr>
    <p:cSldViewPr>
      <p:cViewPr varScale="1">
        <p:scale>
          <a:sx n="74" d="100"/>
          <a:sy n="74" d="100"/>
        </p:scale>
        <p:origin x="1230"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slide" Target="slides/slide179.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emf"/><Relationship Id="rId4" Type="http://schemas.openxmlformats.org/officeDocument/2006/relationships/image" Target="../media/image4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BDBC90-9322-4200-9D55-97ED91B5B4B4}" type="datetimeFigureOut">
              <a:rPr lang="zh-TW" altLang="en-US" smtClean="0"/>
              <a:t>2017/7/19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0AFB84-9FF1-429B-B0D4-DA402DCE91E4}" type="slidenum">
              <a:rPr lang="zh-TW" altLang="en-US" smtClean="0"/>
              <a:t>‹#›</a:t>
            </a:fld>
            <a:endParaRPr lang="zh-TW" altLang="en-US"/>
          </a:p>
        </p:txBody>
      </p:sp>
    </p:spTree>
    <p:extLst>
      <p:ext uri="{BB962C8B-B14F-4D97-AF65-F5344CB8AC3E}">
        <p14:creationId xmlns:p14="http://schemas.microsoft.com/office/powerpoint/2010/main" val="2446734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E5364D-2DDD-429E-B650-AEB8660C79A8}" type="slidenum">
              <a:rPr lang="en-US" smtClean="0"/>
              <a:t>6</a:t>
            </a:fld>
            <a:endParaRPr lang="en-US"/>
          </a:p>
        </p:txBody>
      </p:sp>
    </p:spTree>
    <p:extLst>
      <p:ext uri="{BB962C8B-B14F-4D97-AF65-F5344CB8AC3E}">
        <p14:creationId xmlns:p14="http://schemas.microsoft.com/office/powerpoint/2010/main" val="4122219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panose="020B0604020202020204" pitchFamily="34" charset="0"/>
              </a:defRPr>
            </a:lvl1pPr>
            <a:lvl2pPr marL="742950" indent="-285750" defTabSz="930275">
              <a:spcBef>
                <a:spcPct val="30000"/>
              </a:spcBef>
              <a:defRPr sz="1200">
                <a:solidFill>
                  <a:schemeClr val="tx1"/>
                </a:solidFill>
                <a:latin typeface="Arial" panose="020B0604020202020204" pitchFamily="34" charset="0"/>
              </a:defRPr>
            </a:lvl2pPr>
            <a:lvl3pPr marL="1143000" indent="-228600" defTabSz="930275">
              <a:spcBef>
                <a:spcPct val="30000"/>
              </a:spcBef>
              <a:defRPr sz="1200">
                <a:solidFill>
                  <a:schemeClr val="tx1"/>
                </a:solidFill>
                <a:latin typeface="Arial" panose="020B0604020202020204" pitchFamily="34" charset="0"/>
              </a:defRPr>
            </a:lvl3pPr>
            <a:lvl4pPr marL="1600200" indent="-228600" defTabSz="930275">
              <a:spcBef>
                <a:spcPct val="30000"/>
              </a:spcBef>
              <a:defRPr sz="1200">
                <a:solidFill>
                  <a:schemeClr val="tx1"/>
                </a:solidFill>
                <a:latin typeface="Arial" panose="020B0604020202020204" pitchFamily="34" charset="0"/>
              </a:defRPr>
            </a:lvl4pPr>
            <a:lvl5pPr marL="2057400" indent="-228600" defTabSz="930275">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76FED9A-ED78-4D81-A949-54571A7262F6}" type="slidenum">
              <a:rPr lang="en-US" altLang="en-US" sz="1300"/>
              <a:pPr>
                <a:spcBef>
                  <a:spcPct val="0"/>
                </a:spcBef>
              </a:pPr>
              <a:t>83</a:t>
            </a:fld>
            <a:endParaRPr lang="en-US" altLang="en-US" sz="1300"/>
          </a:p>
        </p:txBody>
      </p:sp>
    </p:spTree>
    <p:extLst>
      <p:ext uri="{BB962C8B-B14F-4D97-AF65-F5344CB8AC3E}">
        <p14:creationId xmlns:p14="http://schemas.microsoft.com/office/powerpoint/2010/main" val="1736862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E5364D-2DDD-429E-B650-AEB8660C79A8}" type="slidenum">
              <a:rPr lang="en-US" smtClean="0"/>
              <a:t>8</a:t>
            </a:fld>
            <a:endParaRPr lang="en-US"/>
          </a:p>
        </p:txBody>
      </p:sp>
    </p:spTree>
    <p:extLst>
      <p:ext uri="{BB962C8B-B14F-4D97-AF65-F5344CB8AC3E}">
        <p14:creationId xmlns:p14="http://schemas.microsoft.com/office/powerpoint/2010/main" val="2050115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E5364D-2DDD-429E-B650-AEB8660C79A8}" type="slidenum">
              <a:rPr lang="en-US" smtClean="0"/>
              <a:t>9</a:t>
            </a:fld>
            <a:endParaRPr lang="en-US"/>
          </a:p>
        </p:txBody>
      </p:sp>
    </p:spTree>
    <p:extLst>
      <p:ext uri="{BB962C8B-B14F-4D97-AF65-F5344CB8AC3E}">
        <p14:creationId xmlns:p14="http://schemas.microsoft.com/office/powerpoint/2010/main" val="2271636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E5364D-2DDD-429E-B650-AEB8660C79A8}" type="slidenum">
              <a:rPr lang="en-US" smtClean="0"/>
              <a:t>10</a:t>
            </a:fld>
            <a:endParaRPr lang="en-US"/>
          </a:p>
        </p:txBody>
      </p:sp>
    </p:spTree>
    <p:extLst>
      <p:ext uri="{BB962C8B-B14F-4D97-AF65-F5344CB8AC3E}">
        <p14:creationId xmlns:p14="http://schemas.microsoft.com/office/powerpoint/2010/main" val="3633908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Drew Conway’s definition</a:t>
            </a:r>
            <a:endParaRPr lang="en-US" dirty="0"/>
          </a:p>
        </p:txBody>
      </p:sp>
      <p:sp>
        <p:nvSpPr>
          <p:cNvPr id="4" name="Slide Number Placeholder 3"/>
          <p:cNvSpPr>
            <a:spLocks noGrp="1"/>
          </p:cNvSpPr>
          <p:nvPr>
            <p:ph type="sldNum" sz="quarter" idx="10"/>
          </p:nvPr>
        </p:nvSpPr>
        <p:spPr/>
        <p:txBody>
          <a:bodyPr/>
          <a:lstStyle/>
          <a:p>
            <a:fld id="{BE993057-5528-3549-89E2-97C5373A791C}" type="slidenum">
              <a:rPr lang="en-US" smtClean="0"/>
              <a:t>13</a:t>
            </a:fld>
            <a:endParaRPr lang="en-US"/>
          </a:p>
        </p:txBody>
      </p:sp>
    </p:spTree>
    <p:extLst>
      <p:ext uri="{BB962C8B-B14F-4D97-AF65-F5344CB8AC3E}">
        <p14:creationId xmlns:p14="http://schemas.microsoft.com/office/powerpoint/2010/main" val="1902145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51A3AD-DCFB-B345-A190-74528F6C7314}" type="slidenum">
              <a:rPr lang="en-US"/>
              <a:pPr/>
              <a:t>14</a:t>
            </a:fld>
            <a:endParaRPr lang="en-US"/>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r>
              <a:rPr lang="en-US" dirty="0" smtClean="0"/>
              <a:t>Key-Value stores (</a:t>
            </a:r>
            <a:r>
              <a:rPr lang="en-US" dirty="0" err="1" smtClean="0"/>
              <a:t>Riak</a:t>
            </a:r>
            <a:r>
              <a:rPr lang="en-US" dirty="0" smtClean="0"/>
              <a:t>, </a:t>
            </a:r>
            <a:r>
              <a:rPr lang="en-US" dirty="0" err="1" smtClean="0"/>
              <a:t>Memcached</a:t>
            </a:r>
            <a:r>
              <a:rPr lang="en-US" dirty="0" smtClean="0"/>
              <a:t>), DHTs,</a:t>
            </a:r>
          </a:p>
          <a:p>
            <a:r>
              <a:rPr lang="en-US" dirty="0" smtClean="0"/>
              <a:t>Tuple</a:t>
            </a:r>
            <a:r>
              <a:rPr lang="en-US" baseline="0" dirty="0" smtClean="0"/>
              <a:t> space (River), Document store (Mongo, Couch),</a:t>
            </a:r>
          </a:p>
          <a:p>
            <a:r>
              <a:rPr lang="en-US" baseline="0" dirty="0" smtClean="0"/>
              <a:t>Column stores (</a:t>
            </a:r>
            <a:r>
              <a:rPr lang="en-US" baseline="0" dirty="0" err="1" smtClean="0"/>
              <a:t>Hbase</a:t>
            </a:r>
            <a:r>
              <a:rPr lang="en-US" baseline="0" dirty="0" smtClean="0"/>
              <a:t>, Cassandra)</a:t>
            </a:r>
            <a:endParaRPr lang="en-US" dirty="0"/>
          </a:p>
        </p:txBody>
      </p:sp>
    </p:spTree>
    <p:extLst>
      <p:ext uri="{BB962C8B-B14F-4D97-AF65-F5344CB8AC3E}">
        <p14:creationId xmlns:p14="http://schemas.microsoft.com/office/powerpoint/2010/main" val="4246680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51A3AD-DCFB-B345-A190-74528F6C7314}" type="slidenum">
              <a:rPr lang="en-US"/>
              <a:pPr/>
              <a:t>15</a:t>
            </a:fld>
            <a:endParaRPr lang="en-US"/>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r>
              <a:rPr lang="en-US" dirty="0" smtClean="0"/>
              <a:t>Querying the future:</a:t>
            </a:r>
          </a:p>
          <a:p>
            <a:r>
              <a:rPr lang="en-US" dirty="0" smtClean="0"/>
              <a:t>What happens if I show this ad? </a:t>
            </a:r>
          </a:p>
          <a:p>
            <a:r>
              <a:rPr lang="en-US" dirty="0" smtClean="0"/>
              <a:t>Or recommend this product?</a:t>
            </a:r>
          </a:p>
          <a:p>
            <a:r>
              <a:rPr lang="en-US" dirty="0" smtClean="0"/>
              <a:t>Or filter this email?</a:t>
            </a:r>
          </a:p>
          <a:p>
            <a:r>
              <a:rPr lang="en-US" dirty="0" smtClean="0"/>
              <a:t>Microsoft lost an estimated</a:t>
            </a:r>
            <a:r>
              <a:rPr lang="en-US" baseline="0" dirty="0" smtClean="0"/>
              <a:t> $1.7B on Surface computers (past) but what do they expect to make in future?</a:t>
            </a:r>
            <a:endParaRPr lang="en-US" dirty="0"/>
          </a:p>
        </p:txBody>
      </p:sp>
    </p:spTree>
    <p:extLst>
      <p:ext uri="{BB962C8B-B14F-4D97-AF65-F5344CB8AC3E}">
        <p14:creationId xmlns:p14="http://schemas.microsoft.com/office/powerpoint/2010/main" val="2604081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51A3AD-DCFB-B345-A190-74528F6C7314}" type="slidenum">
              <a:rPr lang="en-US"/>
              <a:pPr/>
              <a:t>22</a:t>
            </a:fld>
            <a:endParaRPr lang="en-US"/>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r>
              <a:rPr lang="en-US" b="1" dirty="0" smtClean="0"/>
              <a:t>CASP</a:t>
            </a:r>
            <a:r>
              <a:rPr lang="en-US" b="1" baseline="0" dirty="0" smtClean="0"/>
              <a:t> - </a:t>
            </a:r>
            <a:r>
              <a:rPr lang="en-US" b="1" dirty="0" smtClean="0"/>
              <a:t>Critical Assessment of protein Structure Prediction</a:t>
            </a:r>
            <a:endParaRPr lang="en-US" dirty="0"/>
          </a:p>
        </p:txBody>
      </p:sp>
    </p:spTree>
    <p:extLst>
      <p:ext uri="{BB962C8B-B14F-4D97-AF65-F5344CB8AC3E}">
        <p14:creationId xmlns:p14="http://schemas.microsoft.com/office/powerpoint/2010/main" val="300319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panose="020B0604020202020204" pitchFamily="34" charset="0"/>
              </a:defRPr>
            </a:lvl1pPr>
            <a:lvl2pPr marL="742950" indent="-285750" defTabSz="930275">
              <a:spcBef>
                <a:spcPct val="30000"/>
              </a:spcBef>
              <a:defRPr sz="1200">
                <a:solidFill>
                  <a:schemeClr val="tx1"/>
                </a:solidFill>
                <a:latin typeface="Arial" panose="020B0604020202020204" pitchFamily="34" charset="0"/>
              </a:defRPr>
            </a:lvl2pPr>
            <a:lvl3pPr marL="1143000" indent="-228600" defTabSz="930275">
              <a:spcBef>
                <a:spcPct val="30000"/>
              </a:spcBef>
              <a:defRPr sz="1200">
                <a:solidFill>
                  <a:schemeClr val="tx1"/>
                </a:solidFill>
                <a:latin typeface="Arial" panose="020B0604020202020204" pitchFamily="34" charset="0"/>
              </a:defRPr>
            </a:lvl3pPr>
            <a:lvl4pPr marL="1600200" indent="-228600" defTabSz="930275">
              <a:spcBef>
                <a:spcPct val="30000"/>
              </a:spcBef>
              <a:defRPr sz="1200">
                <a:solidFill>
                  <a:schemeClr val="tx1"/>
                </a:solidFill>
                <a:latin typeface="Arial" panose="020B0604020202020204" pitchFamily="34" charset="0"/>
              </a:defRPr>
            </a:lvl4pPr>
            <a:lvl5pPr marL="2057400" indent="-228600" defTabSz="930275">
              <a:spcBef>
                <a:spcPct val="30000"/>
              </a:spcBef>
              <a:defRPr sz="1200">
                <a:solidFill>
                  <a:schemeClr val="tx1"/>
                </a:solidFill>
                <a:latin typeface="Arial" panose="020B0604020202020204" pitchFamily="34" charset="0"/>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B5CCD05-B0A2-4190-A10D-B5B90F5AAFA2}" type="slidenum">
              <a:rPr lang="en-US" altLang="en-US" sz="1300"/>
              <a:pPr>
                <a:spcBef>
                  <a:spcPct val="0"/>
                </a:spcBef>
              </a:pPr>
              <a:t>54</a:t>
            </a:fld>
            <a:endParaRPr lang="en-US" altLang="en-US" sz="130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sz="1800" smtClean="0">
                <a:latin typeface="Arial" panose="020B0604020202020204" pitchFamily="34" charset="0"/>
              </a:rPr>
              <a:t>Induction is different from deduction and DBMS does not not support induction;</a:t>
            </a:r>
          </a:p>
          <a:p>
            <a:pPr eaLnBrk="1" hangingPunct="1"/>
            <a:r>
              <a:rPr lang="en-GB" altLang="en-US" sz="1800" smtClean="0">
                <a:latin typeface="Arial" panose="020B0604020202020204" pitchFamily="34" charset="0"/>
              </a:rPr>
              <a:t>The result of induction is higher-level information or knowledge: general statements about data</a:t>
            </a:r>
          </a:p>
          <a:p>
            <a:pPr eaLnBrk="1" hangingPunct="1"/>
            <a:r>
              <a:rPr lang="en-GB" altLang="en-US" sz="1800" smtClean="0">
                <a:latin typeface="Arial" panose="020B0604020202020204" pitchFamily="34" charset="0"/>
              </a:rPr>
              <a:t>There are many approaches. Refer to the lecture notes for CS3244 available at the Co-Op.</a:t>
            </a:r>
          </a:p>
          <a:p>
            <a:pPr eaLnBrk="1" hangingPunct="1"/>
            <a:r>
              <a:rPr lang="en-GB" altLang="en-US" sz="1800" smtClean="0">
                <a:latin typeface="Arial" panose="020B0604020202020204" pitchFamily="34" charset="0"/>
              </a:rPr>
              <a:t>We focus on  three approaches here, other examples:</a:t>
            </a:r>
          </a:p>
          <a:p>
            <a:pPr eaLnBrk="1" hangingPunct="1"/>
            <a:r>
              <a:rPr lang="en-GB" altLang="en-US" sz="1800" smtClean="0">
                <a:latin typeface="Arial" panose="020B0604020202020204" pitchFamily="34" charset="0"/>
              </a:rPr>
              <a:t>Other approaches</a:t>
            </a:r>
          </a:p>
          <a:p>
            <a:pPr eaLnBrk="1" hangingPunct="1">
              <a:buFontTx/>
              <a:buChar char="•"/>
            </a:pPr>
            <a:r>
              <a:rPr lang="en-GB" altLang="en-US" sz="1800" smtClean="0">
                <a:latin typeface="Arial" panose="020B0604020202020204" pitchFamily="34" charset="0"/>
              </a:rPr>
              <a:t>Instance-based learning</a:t>
            </a:r>
          </a:p>
          <a:p>
            <a:pPr eaLnBrk="1" hangingPunct="1">
              <a:buFontTx/>
              <a:buChar char="•"/>
            </a:pPr>
            <a:r>
              <a:rPr lang="en-GB" altLang="en-US" sz="1800" smtClean="0">
                <a:latin typeface="Arial" panose="020B0604020202020204" pitchFamily="34" charset="0"/>
              </a:rPr>
              <a:t>other neural networks</a:t>
            </a:r>
          </a:p>
          <a:p>
            <a:pPr eaLnBrk="1" hangingPunct="1">
              <a:buFontTx/>
              <a:buChar char="•"/>
            </a:pPr>
            <a:r>
              <a:rPr lang="en-GB" altLang="en-US" sz="1800" smtClean="0">
                <a:latin typeface="Arial" panose="020B0604020202020204" pitchFamily="34" charset="0"/>
              </a:rPr>
              <a:t>Concept learning (Version space, Focus, Aq11, …)</a:t>
            </a:r>
          </a:p>
          <a:p>
            <a:pPr eaLnBrk="1" hangingPunct="1">
              <a:buFontTx/>
              <a:buChar char="•"/>
            </a:pPr>
            <a:r>
              <a:rPr lang="en-GB" altLang="en-US" sz="1800" smtClean="0">
                <a:latin typeface="Arial" panose="020B0604020202020204" pitchFamily="34" charset="0"/>
              </a:rPr>
              <a:t>Genetic algorithms</a:t>
            </a:r>
          </a:p>
          <a:p>
            <a:pPr eaLnBrk="1" hangingPunct="1">
              <a:buFontTx/>
              <a:buChar char="•"/>
            </a:pPr>
            <a:r>
              <a:rPr lang="en-GB" altLang="en-US" sz="1800" smtClean="0">
                <a:latin typeface="Arial" panose="020B0604020202020204" pitchFamily="34" charset="0"/>
              </a:rPr>
              <a:t>Reinforcement learning</a:t>
            </a:r>
          </a:p>
        </p:txBody>
      </p:sp>
    </p:spTree>
    <p:extLst>
      <p:ext uri="{BB962C8B-B14F-4D97-AF65-F5344CB8AC3E}">
        <p14:creationId xmlns:p14="http://schemas.microsoft.com/office/powerpoint/2010/main" val="1865960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Ref idx="1003">
        <a:schemeClr val="bg2"/>
      </p:bgRef>
    </p:bg>
    <p:spTree>
      <p:nvGrpSpPr>
        <p:cNvPr id="1" name=""/>
        <p:cNvGrpSpPr/>
        <p:nvPr/>
      </p:nvGrpSpPr>
      <p:grpSpPr>
        <a:xfrm>
          <a:off x="0" y="0"/>
          <a:ext cx="0" cy="0"/>
          <a:chOff x="0" y="0"/>
          <a:chExt cx="0" cy="0"/>
        </a:xfrm>
      </p:grpSpPr>
      <p:grpSp>
        <p:nvGrpSpPr>
          <p:cNvPr id="7" name="Group 16"/>
          <p:cNvGrpSpPr/>
          <p:nvPr/>
        </p:nvGrpSpPr>
        <p:grpSpPr>
          <a:xfrm>
            <a:off x="0" y="3268345"/>
            <a:ext cx="9144000" cy="146304"/>
            <a:chOff x="0" y="3268345"/>
            <a:chExt cx="9144000" cy="146304"/>
          </a:xfrm>
        </p:grpSpPr>
        <p:sp>
          <p:nvSpPr>
            <p:cNvPr id="13" name="Rectangle 12"/>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609600" y="1752600"/>
            <a:ext cx="7924800" cy="1470025"/>
          </a:xfrm>
          <a:prstGeom prst="rect">
            <a:avLst/>
          </a:prstGeom>
        </p:spPr>
        <p:txBody>
          <a:bodyPr anchor="b"/>
          <a:lstStyle>
            <a:lvl1pPr algn="ctr">
              <a:defRPr/>
            </a:lvl1pPr>
          </a:lstStyle>
          <a:p>
            <a:r>
              <a:rPr lang="zh-TW" altLang="en-US" smtClean="0"/>
              <a:t>按一下以編輯母片標題樣式</a:t>
            </a:r>
            <a:endParaRPr lang="en-US"/>
          </a:p>
        </p:txBody>
      </p:sp>
      <p:sp>
        <p:nvSpPr>
          <p:cNvPr id="3" name="Subtitle 2"/>
          <p:cNvSpPr>
            <a:spLocks noGrp="1"/>
          </p:cNvSpPr>
          <p:nvPr>
            <p:ph type="subTitle" idx="1"/>
          </p:nvPr>
        </p:nvSpPr>
        <p:spPr>
          <a:xfrm>
            <a:off x="1371600" y="3505200"/>
            <a:ext cx="6400800" cy="1752600"/>
          </a:xfrm>
        </p:spPr>
        <p:txBody>
          <a:bodyPr>
            <a:normAutofit/>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a:p>
        </p:txBody>
      </p:sp>
      <p:sp>
        <p:nvSpPr>
          <p:cNvPr id="4" name="Date Placeholder 3"/>
          <p:cNvSpPr>
            <a:spLocks noGrp="1"/>
          </p:cNvSpPr>
          <p:nvPr>
            <p:ph type="dt" sz="half" idx="10"/>
          </p:nvPr>
        </p:nvSpPr>
        <p:spPr/>
        <p:txBody>
          <a:bodyPr/>
          <a:lstStyle/>
          <a:p>
            <a:fld id="{766CA2E2-0D20-4391-8F3E-CAAFE6E7FA52}" type="datetimeFigureOut">
              <a:rPr lang="zh-TW" altLang="en-US" smtClean="0"/>
              <a:t>2017/7/19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22B575E-21D9-4F81-9A86-37E23FE3D5CC}"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及直排文字">
    <p:bg>
      <p:bgRef idx="1003">
        <a:schemeClr val="bg2"/>
      </p:bgRef>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766CA2E2-0D20-4391-8F3E-CAAFE6E7FA52}" type="datetimeFigureOut">
              <a:rPr lang="zh-TW" altLang="en-US" smtClean="0"/>
              <a:t>2017/7/19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22B575E-21D9-4F81-9A86-37E23FE3D5CC}" type="slidenum">
              <a:rPr lang="zh-TW" altLang="en-US" smtClean="0"/>
              <a:t>‹#›</a:t>
            </a:fld>
            <a:endParaRPr lang="zh-TW" altLang="en-US"/>
          </a:p>
        </p:txBody>
      </p:sp>
      <p:sp>
        <p:nvSpPr>
          <p:cNvPr id="7" name="Title 6"/>
          <p:cNvSpPr>
            <a:spLocks noGrp="1"/>
          </p:cNvSpPr>
          <p:nvPr>
            <p:ph type="title"/>
          </p:nvPr>
        </p:nvSpPr>
        <p:spPr/>
        <p:txBody>
          <a:bodyPr/>
          <a:lstStyle/>
          <a:p>
            <a:r>
              <a:rPr lang="zh-TW" altLang="en-US" smtClean="0"/>
              <a:t>按一下以編輯母片標題樣式</a:t>
            </a:r>
            <a:endParaRPr lang="en-US"/>
          </a:p>
        </p:txBody>
      </p:sp>
      <p:grpSp>
        <p:nvGrpSpPr>
          <p:cNvPr id="2" name="Group 7"/>
          <p:cNvGrpSpPr/>
          <p:nvPr/>
        </p:nvGrpSpPr>
        <p:grpSpPr>
          <a:xfrm flipH="1">
            <a:off x="0" y="1371600"/>
            <a:ext cx="9144000" cy="73152"/>
            <a:chOff x="0" y="3268345"/>
            <a:chExt cx="9144000" cy="146304"/>
          </a:xfrm>
        </p:grpSpPr>
        <p:sp>
          <p:nvSpPr>
            <p:cNvPr id="9" name="Rectangle 8"/>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1828800" cy="5851525"/>
          </a:xfrm>
          <a:prstGeom prst="rect">
            <a:avLst/>
          </a:prstGeom>
        </p:spPr>
        <p:txBody>
          <a:bodyPr vert="eaVert"/>
          <a:lstStyle/>
          <a:p>
            <a:r>
              <a:rPr lang="zh-TW" altLang="en-US" smtClean="0"/>
              <a:t>按一下以編輯母片標題樣式</a:t>
            </a:r>
            <a:endParaRPr lang="en-US"/>
          </a:p>
        </p:txBody>
      </p:sp>
      <p:sp>
        <p:nvSpPr>
          <p:cNvPr id="3" name="Vertical Text Placeholder 2"/>
          <p:cNvSpPr>
            <a:spLocks noGrp="1"/>
          </p:cNvSpPr>
          <p:nvPr>
            <p:ph type="body" orient="vert" idx="1"/>
          </p:nvPr>
        </p:nvSpPr>
        <p:spPr>
          <a:xfrm>
            <a:off x="457200" y="274638"/>
            <a:ext cx="61722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a:xfrm>
            <a:off x="6839712" y="6356350"/>
            <a:ext cx="1868424" cy="365125"/>
          </a:xfrm>
        </p:spPr>
        <p:txBody>
          <a:bodyPr/>
          <a:lstStyle/>
          <a:p>
            <a:fld id="{766CA2E2-0D20-4391-8F3E-CAAFE6E7FA52}" type="datetimeFigureOut">
              <a:rPr lang="zh-TW" altLang="en-US" smtClean="0"/>
              <a:t>2017/7/19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22B575E-21D9-4F81-9A86-37E23FE3D5CC}" type="slidenum">
              <a:rPr lang="zh-TW" altLang="en-US" smtClean="0"/>
              <a:t>‹#›</a:t>
            </a:fld>
            <a:endParaRPr lang="zh-TW" altLang="en-US"/>
          </a:p>
        </p:txBody>
      </p:sp>
      <p:grpSp>
        <p:nvGrpSpPr>
          <p:cNvPr id="7" name="Group 6"/>
          <p:cNvGrpSpPr/>
          <p:nvPr/>
        </p:nvGrpSpPr>
        <p:grpSpPr>
          <a:xfrm rot="5400000" flipH="1">
            <a:off x="3332988" y="3384804"/>
            <a:ext cx="6867144" cy="73152"/>
            <a:chOff x="0" y="3268345"/>
            <a:chExt cx="9144000" cy="146304"/>
          </a:xfrm>
        </p:grpSpPr>
        <p:sp>
          <p:nvSpPr>
            <p:cNvPr id="8" name="Rectangle 7"/>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5E42EB14-9B25-4C31-8781-FB55DA64922D}" type="slidenum">
              <a:rPr lang="en-US" altLang="en-US"/>
              <a:pPr/>
              <a:t>‹#›</a:t>
            </a:fld>
            <a:endParaRPr lang="en-US" altLang="en-US"/>
          </a:p>
        </p:txBody>
      </p:sp>
    </p:spTree>
    <p:extLst>
      <p:ext uri="{BB962C8B-B14F-4D97-AF65-F5344CB8AC3E}">
        <p14:creationId xmlns:p14="http://schemas.microsoft.com/office/powerpoint/2010/main" val="3767943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D5A1302-7391-41F5-88CD-2341F2F03CF6}" type="slidenum">
              <a:rPr lang="en-US" altLang="en-US"/>
              <a:pPr/>
              <a:t>‹#›</a:t>
            </a:fld>
            <a:endParaRPr lang="en-US" altLang="en-US"/>
          </a:p>
        </p:txBody>
      </p:sp>
    </p:spTree>
    <p:extLst>
      <p:ext uri="{BB962C8B-B14F-4D97-AF65-F5344CB8AC3E}">
        <p14:creationId xmlns:p14="http://schemas.microsoft.com/office/powerpoint/2010/main" val="3547217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en-US"/>
              <a:t>CS583, Bing Liu, UIC</a:t>
            </a:r>
          </a:p>
        </p:txBody>
      </p:sp>
      <p:sp>
        <p:nvSpPr>
          <p:cNvPr id="6" name="Rectangle 6"/>
          <p:cNvSpPr>
            <a:spLocks noGrp="1" noChangeArrowheads="1"/>
          </p:cNvSpPr>
          <p:nvPr>
            <p:ph type="sldNum" sz="quarter" idx="11"/>
          </p:nvPr>
        </p:nvSpPr>
        <p:spPr>
          <a:ln/>
        </p:spPr>
        <p:txBody>
          <a:bodyPr/>
          <a:lstStyle>
            <a:lvl1pPr>
              <a:defRPr/>
            </a:lvl1pPr>
          </a:lstStyle>
          <a:p>
            <a:pPr>
              <a:defRPr/>
            </a:pPr>
            <a:fld id="{99EBA7B8-6142-4E44-942D-B7731E95AD6A}" type="slidenum">
              <a:rPr lang="en-US" altLang="en-US"/>
              <a:pPr>
                <a:defRPr/>
              </a:pPr>
              <a:t>‹#›</a:t>
            </a:fld>
            <a:endParaRPr lang="en-US" altLang="en-US"/>
          </a:p>
        </p:txBody>
      </p:sp>
    </p:spTree>
    <p:extLst>
      <p:ext uri="{BB962C8B-B14F-4D97-AF65-F5344CB8AC3E}">
        <p14:creationId xmlns:p14="http://schemas.microsoft.com/office/powerpoint/2010/main" val="106142434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0"/>
          </p:nvPr>
        </p:nvSpPr>
        <p:spPr>
          <a:ln/>
        </p:spPr>
        <p:txBody>
          <a:bodyPr/>
          <a:lstStyle>
            <a:lvl1pPr>
              <a:defRPr/>
            </a:lvl1pPr>
          </a:lstStyle>
          <a:p>
            <a:pPr>
              <a:defRPr/>
            </a:pPr>
            <a:r>
              <a:rPr lang="en-US" altLang="en-US"/>
              <a:t>CS583, Bing Liu, UIC</a:t>
            </a:r>
          </a:p>
        </p:txBody>
      </p:sp>
      <p:sp>
        <p:nvSpPr>
          <p:cNvPr id="7" name="Rectangle 6"/>
          <p:cNvSpPr>
            <a:spLocks noGrp="1" noChangeArrowheads="1"/>
          </p:cNvSpPr>
          <p:nvPr>
            <p:ph type="sldNum" sz="quarter" idx="11"/>
          </p:nvPr>
        </p:nvSpPr>
        <p:spPr>
          <a:ln/>
        </p:spPr>
        <p:txBody>
          <a:bodyPr/>
          <a:lstStyle>
            <a:lvl1pPr>
              <a:defRPr/>
            </a:lvl1pPr>
          </a:lstStyle>
          <a:p>
            <a:pPr>
              <a:defRPr/>
            </a:pPr>
            <a:fld id="{F3973D2C-E595-4CB0-A5A7-D6249206D603}" type="slidenum">
              <a:rPr lang="en-US" altLang="en-US"/>
              <a:pPr>
                <a:defRPr/>
              </a:pPr>
              <a:t>‹#›</a:t>
            </a:fld>
            <a:endParaRPr lang="en-US" altLang="en-US"/>
          </a:p>
        </p:txBody>
      </p:sp>
    </p:spTree>
    <p:extLst>
      <p:ext uri="{BB962C8B-B14F-4D97-AF65-F5344CB8AC3E}">
        <p14:creationId xmlns:p14="http://schemas.microsoft.com/office/powerpoint/2010/main" val="284623828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7813"/>
            <a:ext cx="8229600" cy="113982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ltLang="en-US"/>
              <a:t>CS583, Bing Liu, UIC</a:t>
            </a:r>
          </a:p>
        </p:txBody>
      </p:sp>
      <p:sp>
        <p:nvSpPr>
          <p:cNvPr id="8" name="Rectangle 6"/>
          <p:cNvSpPr>
            <a:spLocks noGrp="1" noChangeArrowheads="1"/>
          </p:cNvSpPr>
          <p:nvPr>
            <p:ph type="sldNum" sz="quarter" idx="11"/>
          </p:nvPr>
        </p:nvSpPr>
        <p:spPr>
          <a:ln/>
        </p:spPr>
        <p:txBody>
          <a:bodyPr/>
          <a:lstStyle>
            <a:lvl1pPr>
              <a:defRPr/>
            </a:lvl1pPr>
          </a:lstStyle>
          <a:p>
            <a:pPr>
              <a:defRPr/>
            </a:pPr>
            <a:fld id="{878270BD-3FA8-4E62-A83D-0AEDD84E44D7}" type="slidenum">
              <a:rPr lang="en-US" altLang="en-US"/>
              <a:pPr>
                <a:defRPr/>
              </a:pPr>
              <a:t>‹#›</a:t>
            </a:fld>
            <a:endParaRPr lang="en-US" altLang="en-US"/>
          </a:p>
        </p:txBody>
      </p:sp>
    </p:spTree>
    <p:extLst>
      <p:ext uri="{BB962C8B-B14F-4D97-AF65-F5344CB8AC3E}">
        <p14:creationId xmlns:p14="http://schemas.microsoft.com/office/powerpoint/2010/main" val="68817512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物件">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9616"/>
            <a:ext cx="8229600" cy="462654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766CA2E2-0D20-4391-8F3E-CAAFE6E7FA52}" type="datetimeFigureOut">
              <a:rPr lang="zh-TW" altLang="en-US" smtClean="0"/>
              <a:t>2017/7/19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22B575E-21D9-4F81-9A86-37E23FE3D5CC}" type="slidenum">
              <a:rPr lang="zh-TW" altLang="en-US" smtClean="0"/>
              <a:t>‹#›</a:t>
            </a:fld>
            <a:endParaRPr lang="zh-TW" altLang="en-US"/>
          </a:p>
        </p:txBody>
      </p:sp>
      <p:grpSp>
        <p:nvGrpSpPr>
          <p:cNvPr id="2" name="Group 13"/>
          <p:cNvGrpSpPr/>
          <p:nvPr/>
        </p:nvGrpSpPr>
        <p:grpSpPr>
          <a:xfrm>
            <a:off x="0" y="1371600"/>
            <a:ext cx="9144000" cy="73152"/>
            <a:chOff x="0" y="3268345"/>
            <a:chExt cx="9144000" cy="146304"/>
          </a:xfrm>
        </p:grpSpPr>
        <p:sp>
          <p:nvSpPr>
            <p:cNvPr id="15" name="Rectangle 14"/>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itle 18"/>
          <p:cNvSpPr>
            <a:spLocks noGrp="1"/>
          </p:cNvSpPr>
          <p:nvPr>
            <p:ph type="title"/>
          </p:nvPr>
        </p:nvSpPr>
        <p:spPr/>
        <p:txBody>
          <a:bodyPr/>
          <a:lstStyle/>
          <a:p>
            <a:r>
              <a:rPr lang="zh-TW" altLang="en-US" smtClean="0"/>
              <a:t>按一下以編輯母片標題樣式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67512" y="4406900"/>
            <a:ext cx="7827201" cy="1362075"/>
          </a:xfrm>
          <a:prstGeom prst="rect">
            <a:avLst/>
          </a:prstGeom>
        </p:spPr>
        <p:txBody>
          <a:bodyPr anchor="t"/>
          <a:lstStyle>
            <a:lvl1pPr algn="l">
              <a:defRPr sz="4000" b="1" cap="all"/>
            </a:lvl1pPr>
          </a:lstStyle>
          <a:p>
            <a:r>
              <a:rPr lang="zh-TW" altLang="en-US" smtClean="0"/>
              <a:t>按一下以編輯母片標題樣式</a:t>
            </a:r>
            <a:endParaRPr lang="en-US"/>
          </a:p>
        </p:txBody>
      </p:sp>
      <p:sp>
        <p:nvSpPr>
          <p:cNvPr id="3" name="Text Placeholder 2"/>
          <p:cNvSpPr>
            <a:spLocks noGrp="1"/>
          </p:cNvSpPr>
          <p:nvPr>
            <p:ph type="body" idx="1"/>
          </p:nvPr>
        </p:nvSpPr>
        <p:spPr>
          <a:xfrm>
            <a:off x="667512" y="2667000"/>
            <a:ext cx="7827201"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766CA2E2-0D20-4391-8F3E-CAAFE6E7FA52}" type="datetimeFigureOut">
              <a:rPr lang="zh-TW" altLang="en-US" smtClean="0"/>
              <a:t>2017/7/19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22B575E-21D9-4F81-9A86-37E23FE3D5CC}" type="slidenum">
              <a:rPr lang="zh-TW" altLang="en-US" smtClean="0"/>
              <a:t>‹#›</a:t>
            </a:fld>
            <a:endParaRPr lang="zh-TW" altLang="en-US"/>
          </a:p>
        </p:txBody>
      </p:sp>
      <p:grpSp>
        <p:nvGrpSpPr>
          <p:cNvPr id="7" name="Group 12"/>
          <p:cNvGrpSpPr/>
          <p:nvPr/>
        </p:nvGrpSpPr>
        <p:grpSpPr>
          <a:xfrm flipH="1">
            <a:off x="0" y="4228465"/>
            <a:ext cx="9144000" cy="146304"/>
            <a:chOff x="0" y="3268345"/>
            <a:chExt cx="9144000" cy="146304"/>
          </a:xfrm>
        </p:grpSpPr>
        <p:sp>
          <p:nvSpPr>
            <p:cNvPr id="14"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兩項物件">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Date Placeholder 4"/>
          <p:cNvSpPr>
            <a:spLocks noGrp="1"/>
          </p:cNvSpPr>
          <p:nvPr>
            <p:ph type="dt" sz="half" idx="10"/>
          </p:nvPr>
        </p:nvSpPr>
        <p:spPr/>
        <p:txBody>
          <a:bodyPr/>
          <a:lstStyle/>
          <a:p>
            <a:fld id="{766CA2E2-0D20-4391-8F3E-CAAFE6E7FA52}" type="datetimeFigureOut">
              <a:rPr lang="zh-TW" altLang="en-US" smtClean="0"/>
              <a:t>2017/7/19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22B575E-21D9-4F81-9A86-37E23FE3D5CC}" type="slidenum">
              <a:rPr lang="zh-TW" altLang="en-US" smtClean="0"/>
              <a:t>‹#›</a:t>
            </a:fld>
            <a:endParaRPr lang="zh-TW" altLang="en-US"/>
          </a:p>
        </p:txBody>
      </p:sp>
      <p:sp>
        <p:nvSpPr>
          <p:cNvPr id="14" name="Title 13"/>
          <p:cNvSpPr>
            <a:spLocks noGrp="1"/>
          </p:cNvSpPr>
          <p:nvPr>
            <p:ph type="title"/>
          </p:nvPr>
        </p:nvSpPr>
        <p:spPr/>
        <p:txBody>
          <a:bodyPr/>
          <a:lstStyle/>
          <a:p>
            <a:r>
              <a:rPr lang="zh-TW" altLang="en-US" smtClean="0"/>
              <a:t>按一下以編輯母片標題樣式</a:t>
            </a:r>
            <a:endParaRPr lang="en-US"/>
          </a:p>
        </p:txBody>
      </p:sp>
      <p:grpSp>
        <p:nvGrpSpPr>
          <p:cNvPr id="2" name="Group 14"/>
          <p:cNvGrpSpPr/>
          <p:nvPr/>
        </p:nvGrpSpPr>
        <p:grpSpPr>
          <a:xfrm>
            <a:off x="0" y="1371600"/>
            <a:ext cx="9144000" cy="73152"/>
            <a:chOff x="0" y="3268345"/>
            <a:chExt cx="9144000" cy="146304"/>
          </a:xfrm>
        </p:grpSpPr>
        <p:sp>
          <p:nvSpPr>
            <p:cNvPr id="16" name="Rectangle 15"/>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Text Placeholder 4"/>
          <p:cNvSpPr>
            <a:spLocks noGrp="1"/>
          </p:cNvSpPr>
          <p:nvPr>
            <p:ph type="body" sz="quarter" idx="3"/>
          </p:nvPr>
        </p:nvSpPr>
        <p:spPr>
          <a:xfrm>
            <a:off x="4645025" y="16002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Date Placeholder 6"/>
          <p:cNvSpPr>
            <a:spLocks noGrp="1"/>
          </p:cNvSpPr>
          <p:nvPr>
            <p:ph type="dt" sz="half" idx="10"/>
          </p:nvPr>
        </p:nvSpPr>
        <p:spPr/>
        <p:txBody>
          <a:bodyPr/>
          <a:lstStyle/>
          <a:p>
            <a:fld id="{766CA2E2-0D20-4391-8F3E-CAAFE6E7FA52}" type="datetimeFigureOut">
              <a:rPr lang="zh-TW" altLang="en-US" smtClean="0"/>
              <a:t>2017/7/19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722B575E-21D9-4F81-9A86-37E23FE3D5CC}" type="slidenum">
              <a:rPr lang="zh-TW" altLang="en-US" smtClean="0"/>
              <a:t>‹#›</a:t>
            </a:fld>
            <a:endParaRPr lang="zh-TW" altLang="en-US"/>
          </a:p>
        </p:txBody>
      </p:sp>
      <p:sp>
        <p:nvSpPr>
          <p:cNvPr id="16" name="Title 15"/>
          <p:cNvSpPr>
            <a:spLocks noGrp="1"/>
          </p:cNvSpPr>
          <p:nvPr>
            <p:ph type="title"/>
          </p:nvPr>
        </p:nvSpPr>
        <p:spPr/>
        <p:txBody>
          <a:bodyPr/>
          <a:lstStyle/>
          <a:p>
            <a:r>
              <a:rPr lang="zh-TW" altLang="en-US" smtClean="0"/>
              <a:t>按一下以編輯母片標題樣式</a:t>
            </a:r>
            <a:endParaRPr lang="en-US"/>
          </a:p>
        </p:txBody>
      </p:sp>
      <p:grpSp>
        <p:nvGrpSpPr>
          <p:cNvPr id="2" name="Group 16"/>
          <p:cNvGrpSpPr/>
          <p:nvPr/>
        </p:nvGrpSpPr>
        <p:grpSpPr>
          <a:xfrm>
            <a:off x="0" y="1371600"/>
            <a:ext cx="9144000" cy="73152"/>
            <a:chOff x="0" y="3268345"/>
            <a:chExt cx="9144000" cy="146304"/>
          </a:xfrm>
        </p:grpSpPr>
        <p:sp>
          <p:nvSpPr>
            <p:cNvPr id="18" name="Rectangle 17"/>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66CA2E2-0D20-4391-8F3E-CAAFE6E7FA52}" type="datetimeFigureOut">
              <a:rPr lang="zh-TW" altLang="en-US" smtClean="0"/>
              <a:t>2017/7/19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722B575E-21D9-4F81-9A86-37E23FE3D5CC}" type="slidenum">
              <a:rPr lang="zh-TW" altLang="en-US" smtClean="0"/>
              <a:t>‹#›</a:t>
            </a:fld>
            <a:endParaRPr lang="zh-TW" altLang="en-US"/>
          </a:p>
        </p:txBody>
      </p:sp>
      <p:sp>
        <p:nvSpPr>
          <p:cNvPr id="12" name="Title 11"/>
          <p:cNvSpPr>
            <a:spLocks noGrp="1"/>
          </p:cNvSpPr>
          <p:nvPr>
            <p:ph type="title"/>
          </p:nvPr>
        </p:nvSpPr>
        <p:spPr/>
        <p:txBody>
          <a:bodyPr/>
          <a:lstStyle/>
          <a:p>
            <a:r>
              <a:rPr lang="zh-TW" altLang="en-US" smtClean="0"/>
              <a:t>按一下以編輯母片標題樣式</a:t>
            </a:r>
            <a:endParaRPr lang="en-US"/>
          </a:p>
        </p:txBody>
      </p:sp>
      <p:grpSp>
        <p:nvGrpSpPr>
          <p:cNvPr id="2" name="Group 12"/>
          <p:cNvGrpSpPr/>
          <p:nvPr/>
        </p:nvGrpSpPr>
        <p:grpSpPr>
          <a:xfrm flipH="1">
            <a:off x="0" y="1371600"/>
            <a:ext cx="9144000" cy="73152"/>
            <a:chOff x="0" y="3268345"/>
            <a:chExt cx="9144000" cy="146304"/>
          </a:xfrm>
        </p:grpSpPr>
        <p:sp>
          <p:nvSpPr>
            <p:cNvPr id="14"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3">
        <a:schemeClr val="bg2"/>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6CA2E2-0D20-4391-8F3E-CAAFE6E7FA52}" type="datetimeFigureOut">
              <a:rPr lang="zh-TW" altLang="en-US" smtClean="0"/>
              <a:t>2017/7/19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722B575E-21D9-4F81-9A86-37E23FE3D5CC}" type="slidenum">
              <a:rPr lang="zh-TW" altLang="en-US" smtClean="0"/>
              <a:t>‹#›</a:t>
            </a:fld>
            <a:endParaRPr lang="zh-TW" altLang="en-US"/>
          </a:p>
        </p:txBody>
      </p:sp>
      <p:grpSp>
        <p:nvGrpSpPr>
          <p:cNvPr id="5" name="Group 10"/>
          <p:cNvGrpSpPr/>
          <p:nvPr/>
        </p:nvGrpSpPr>
        <p:grpSpPr>
          <a:xfrm>
            <a:off x="-9144" y="-18288"/>
            <a:ext cx="9144000" cy="146304"/>
            <a:chOff x="0" y="3268345"/>
            <a:chExt cx="9144000" cy="146304"/>
          </a:xfrm>
        </p:grpSpPr>
        <p:sp>
          <p:nvSpPr>
            <p:cNvPr id="12" name="Rectangle 11"/>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5495544"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6592824"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7690104"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793750"/>
          </a:xfrm>
          <a:prstGeom prst="rect">
            <a:avLst/>
          </a:prstGeom>
        </p:spPr>
        <p:txBody>
          <a:bodyPr anchor="b">
            <a:normAutofit/>
          </a:bodyPr>
          <a:lstStyle>
            <a:lvl1pPr algn="l">
              <a:defRPr sz="2800" b="1"/>
            </a:lvl1pPr>
          </a:lstStyle>
          <a:p>
            <a:r>
              <a:rPr lang="zh-TW" altLang="en-US" smtClean="0"/>
              <a:t>按一下以編輯母片標題樣式</a:t>
            </a:r>
            <a:endParaRPr lang="en-US"/>
          </a:p>
        </p:txBody>
      </p:sp>
      <p:sp>
        <p:nvSpPr>
          <p:cNvPr id="3" name="Content Placeholder 2"/>
          <p:cNvSpPr>
            <a:spLocks noGrp="1"/>
          </p:cNvSpPr>
          <p:nvPr>
            <p:ph idx="1"/>
          </p:nvPr>
        </p:nvSpPr>
        <p:spPr>
          <a:xfrm>
            <a:off x="3575050" y="1371600"/>
            <a:ext cx="5111750" cy="4754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Text Placeholder 3"/>
          <p:cNvSpPr>
            <a:spLocks noGrp="1"/>
          </p:cNvSpPr>
          <p:nvPr>
            <p:ph type="body" sz="half" idx="2"/>
          </p:nvPr>
        </p:nvSpPr>
        <p:spPr>
          <a:xfrm>
            <a:off x="457200" y="1371600"/>
            <a:ext cx="3008313" cy="4754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766CA2E2-0D20-4391-8F3E-CAAFE6E7FA52}" type="datetimeFigureOut">
              <a:rPr lang="zh-TW" altLang="en-US" smtClean="0"/>
              <a:t>2017/7/19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22B575E-21D9-4F81-9A86-37E23FE3D5CC}" type="slidenum">
              <a:rPr lang="zh-TW" altLang="en-US" smtClean="0"/>
              <a:t>‹#›</a:t>
            </a:fld>
            <a:endParaRPr lang="zh-TW" altLang="en-US"/>
          </a:p>
        </p:txBody>
      </p:sp>
      <p:grpSp>
        <p:nvGrpSpPr>
          <p:cNvPr id="8" name="Group 13"/>
          <p:cNvGrpSpPr/>
          <p:nvPr/>
        </p:nvGrpSpPr>
        <p:grpSpPr>
          <a:xfrm flipH="1">
            <a:off x="0" y="1143000"/>
            <a:ext cx="9144000" cy="73152"/>
            <a:chOff x="0" y="3268345"/>
            <a:chExt cx="9144000" cy="146304"/>
          </a:xfrm>
        </p:grpSpPr>
        <p:sp>
          <p:nvSpPr>
            <p:cNvPr id="15" name="Rectangle 14"/>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含標題的圖片">
    <p:spTree>
      <p:nvGrpSpPr>
        <p:cNvPr id="1" name=""/>
        <p:cNvGrpSpPr/>
        <p:nvPr/>
      </p:nvGrpSpPr>
      <p:grpSpPr>
        <a:xfrm>
          <a:off x="0" y="0"/>
          <a:ext cx="0" cy="0"/>
          <a:chOff x="0" y="0"/>
          <a:chExt cx="0" cy="0"/>
        </a:xfrm>
      </p:grpSpPr>
      <p:sp>
        <p:nvSpPr>
          <p:cNvPr id="15" name="Picture Placeholder 14"/>
          <p:cNvSpPr>
            <a:spLocks noGrp="1"/>
          </p:cNvSpPr>
          <p:nvPr>
            <p:ph type="pic" sz="quarter" idx="13"/>
          </p:nvPr>
        </p:nvSpPr>
        <p:spPr>
          <a:xfrm>
            <a:off x="1801368" y="685800"/>
            <a:ext cx="5495544" cy="3886200"/>
          </a:xfrm>
          <a:solidFill>
            <a:schemeClr val="accent1"/>
          </a:solidFill>
          <a:effectLst>
            <a:reflection blurRad="6350" stA="52000" endA="300" endPos="35000" dir="5400000" sy="-100000" algn="bl" rotWithShape="0"/>
          </a:effectLst>
          <a:scene3d>
            <a:camera prst="orthographicFront"/>
            <a:lightRig rig="contrasting" dir="t"/>
          </a:scene3d>
          <a:sp3d contourW="12700" prstMaterial="softEdge">
            <a:bevelT prst="cross"/>
            <a:contourClr>
              <a:srgbClr val="FFFFFF"/>
            </a:contourClr>
          </a:sp3d>
        </p:spPr>
        <p:txBody>
          <a:bodyPr/>
          <a:lstStyle/>
          <a:p>
            <a:r>
              <a:rPr lang="zh-TW" altLang="en-US" smtClean="0"/>
              <a:t>按一下圖示以新增圖片</a:t>
            </a:r>
            <a:endParaRPr lang="en-US"/>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TW" altLang="en-US" smtClean="0"/>
              <a:t>按一下以編輯母片標題樣式</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766CA2E2-0D20-4391-8F3E-CAAFE6E7FA52}" type="datetimeFigureOut">
              <a:rPr lang="zh-TW" altLang="en-US" smtClean="0"/>
              <a:t>2017/7/19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22B575E-21D9-4F81-9A86-37E23FE3D5CC}" type="slidenum">
              <a:rPr lang="zh-TW" altLang="en-US" smtClean="0"/>
              <a:t>‹#›</a:t>
            </a:fld>
            <a:endParaRPr lang="zh-TW" altLang="en-US"/>
          </a:p>
        </p:txBody>
      </p:sp>
      <p:grpSp>
        <p:nvGrpSpPr>
          <p:cNvPr id="3" name="Group 15"/>
          <p:cNvGrpSpPr/>
          <p:nvPr/>
        </p:nvGrpSpPr>
        <p:grpSpPr>
          <a:xfrm>
            <a:off x="-9144" y="-18288"/>
            <a:ext cx="9144000" cy="146304"/>
            <a:chOff x="0" y="3268345"/>
            <a:chExt cx="9144000" cy="146304"/>
          </a:xfrm>
        </p:grpSpPr>
        <p:sp>
          <p:nvSpPr>
            <p:cNvPr id="17" name="Rectangle 16"/>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5495544"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6592824"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7690104"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6826" y="0"/>
            <a:ext cx="9144000" cy="6286520"/>
          </a:xfrm>
          <a:prstGeom prst="rect">
            <a:avLst/>
          </a:prstGeom>
          <a:gradFill flip="none" rotWithShape="1">
            <a:gsLst>
              <a:gs pos="1000">
                <a:schemeClr val="bg2">
                  <a:alpha val="0"/>
                </a:schemeClr>
              </a:gs>
              <a:gs pos="100000">
                <a:schemeClr val="bg1">
                  <a:alpha val="92000"/>
                </a:schemeClr>
              </a:gs>
            </a:gsLst>
            <a:lin ang="16200000" scaled="1"/>
            <a:tileRect/>
          </a:gradFill>
          <a:ln w="28575"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2"/>
          </p:nvPr>
        </p:nvSpPr>
        <p:spPr>
          <a:xfrm>
            <a:off x="6574536" y="6356350"/>
            <a:ext cx="2133600" cy="365125"/>
          </a:xfrm>
          <a:prstGeom prst="rect">
            <a:avLst/>
          </a:prstGeom>
        </p:spPr>
        <p:txBody>
          <a:bodyPr vert="horz" lIns="91440" tIns="45720" rIns="91440" bIns="45720" rtlCol="0" anchor="ctr"/>
          <a:lstStyle>
            <a:lvl1pPr algn="r">
              <a:defRPr sz="1200">
                <a:solidFill>
                  <a:sysClr val="windowText" lastClr="000000"/>
                </a:solidFill>
              </a:defRPr>
            </a:lvl1pPr>
          </a:lstStyle>
          <a:p>
            <a:fld id="{766CA2E2-0D20-4391-8F3E-CAAFE6E7FA52}" type="datetimeFigureOut">
              <a:rPr lang="zh-TW" altLang="en-US" smtClean="0"/>
              <a:t>2017/7/19</a:t>
            </a:fld>
            <a:endParaRPr lang="zh-TW"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ysClr val="windowText" lastClr="000000"/>
                </a:solidFill>
              </a:defRPr>
            </a:lvl1pPr>
          </a:lstStyle>
          <a:p>
            <a:endParaRPr lang="zh-TW" altLang="en-US"/>
          </a:p>
        </p:txBody>
      </p:sp>
      <p:sp>
        <p:nvSpPr>
          <p:cNvPr id="6" name="Slide Number Placeholder 5"/>
          <p:cNvSpPr>
            <a:spLocks noGrp="1"/>
          </p:cNvSpPr>
          <p:nvPr>
            <p:ph type="sldNum" sz="quarter" idx="4"/>
          </p:nvPr>
        </p:nvSpPr>
        <p:spPr>
          <a:xfrm>
            <a:off x="460248" y="6356350"/>
            <a:ext cx="2133600" cy="365125"/>
          </a:xfrm>
          <a:prstGeom prst="rect">
            <a:avLst/>
          </a:prstGeom>
        </p:spPr>
        <p:txBody>
          <a:bodyPr vert="horz" lIns="91440" tIns="45720" rIns="91440" bIns="45720" rtlCol="0" anchor="ctr"/>
          <a:lstStyle>
            <a:lvl1pPr algn="l">
              <a:defRPr sz="1200">
                <a:solidFill>
                  <a:sysClr val="windowText" lastClr="000000"/>
                </a:solidFill>
              </a:defRPr>
            </a:lvl1pPr>
          </a:lstStyle>
          <a:p>
            <a:fld id="{722B575E-21D9-4F81-9A86-37E23FE3D5CC}" type="slidenum">
              <a:rPr lang="zh-TW" altLang="en-US" smtClean="0"/>
              <a:t>‹#›</a:t>
            </a:fld>
            <a:endParaRPr lang="zh-TW" altLang="en-US"/>
          </a:p>
        </p:txBody>
      </p:sp>
      <p:sp>
        <p:nvSpPr>
          <p:cNvPr id="8" name="Title Placeholder 7"/>
          <p:cNvSpPr>
            <a:spLocks noGrp="1"/>
          </p:cNvSpPr>
          <p:nvPr>
            <p:ph type="title"/>
          </p:nvPr>
        </p:nvSpPr>
        <p:spPr>
          <a:xfrm>
            <a:off x="457200" y="152400"/>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spcBef>
          <a:spcPct val="0"/>
        </a:spcBef>
        <a:buNone/>
        <a:defRPr sz="4400" kern="1200">
          <a:ln>
            <a:noFill/>
          </a:ln>
          <a:solidFill>
            <a:srgbClr val="FFFFFF"/>
          </a:solidFill>
          <a:effectLst>
            <a:glow rad="101600">
              <a:schemeClr val="tx2"/>
            </a:glo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spcBef>
          <a:spcPct val="20000"/>
        </a:spcBef>
        <a:buClr>
          <a:schemeClr val="tx2"/>
        </a:buClr>
        <a:buSzPct val="70000"/>
        <a:buFont typeface="Wingdings 2"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accent4"/>
        </a:buClr>
        <a:buSzPct val="60000"/>
        <a:buFont typeface="Wingdings 2"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accent5"/>
        </a:buClr>
        <a:buSzPct val="57000"/>
        <a:buFont typeface="Wingdings 2"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accent6"/>
        </a:buClr>
        <a:buSzPct val="55000"/>
        <a:buFont typeface="Wingdings 2"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SzPct val="50000"/>
        <a:buFont typeface="Wingdings 2"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74.wmf"/></Relationships>
</file>

<file path=ppt/slides/_rels/slide129.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76.wmf"/><Relationship Id="rId5" Type="http://schemas.openxmlformats.org/officeDocument/2006/relationships/oleObject" Target="../embeddings/oleObject12.bin"/><Relationship Id="rId4" Type="http://schemas.openxmlformats.org/officeDocument/2006/relationships/image" Target="../media/image75.wmf"/></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79.wmf"/><Relationship Id="rId5" Type="http://schemas.openxmlformats.org/officeDocument/2006/relationships/oleObject" Target="../embeddings/oleObject15.bin"/><Relationship Id="rId4" Type="http://schemas.openxmlformats.org/officeDocument/2006/relationships/image" Target="../media/image78.wmf"/></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10.vml"/><Relationship Id="rId4" Type="http://schemas.openxmlformats.org/officeDocument/2006/relationships/image" Target="../media/image81.wmf"/></Relationships>
</file>

<file path=ppt/slides/_rels/slide13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2.xml"/><Relationship Id="rId1" Type="http://schemas.openxmlformats.org/officeDocument/2006/relationships/vmlDrawing" Target="../drawings/vmlDrawing11.vml"/><Relationship Id="rId4" Type="http://schemas.openxmlformats.org/officeDocument/2006/relationships/image" Target="../media/image84.wmf"/></Relationships>
</file>

<file path=ppt/slides/_rels/slide13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2.xml"/><Relationship Id="rId1" Type="http://schemas.openxmlformats.org/officeDocument/2006/relationships/vmlDrawing" Target="../drawings/vmlDrawing12.vml"/><Relationship Id="rId4" Type="http://schemas.openxmlformats.org/officeDocument/2006/relationships/image" Target="../media/image85.wmf"/></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2.xml"/><Relationship Id="rId1" Type="http://schemas.openxmlformats.org/officeDocument/2006/relationships/vmlDrawing" Target="../drawings/vmlDrawing13.vml"/><Relationship Id="rId4" Type="http://schemas.openxmlformats.org/officeDocument/2006/relationships/image" Target="../media/image86.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2.xml"/><Relationship Id="rId1" Type="http://schemas.openxmlformats.org/officeDocument/2006/relationships/vmlDrawing" Target="../drawings/vmlDrawing14.vml"/><Relationship Id="rId4" Type="http://schemas.openxmlformats.org/officeDocument/2006/relationships/image" Target="../media/image87.wmf"/></Relationships>
</file>

<file path=ppt/slides/_rels/slide141.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image" Target="../media/image89.wmf"/><Relationship Id="rId5" Type="http://schemas.openxmlformats.org/officeDocument/2006/relationships/oleObject" Target="../embeddings/oleObject22.bin"/><Relationship Id="rId4" Type="http://schemas.openxmlformats.org/officeDocument/2006/relationships/image" Target="../media/image88.wmf"/></Relationships>
</file>

<file path=ppt/slides/_rels/slide14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2.xml"/><Relationship Id="rId1" Type="http://schemas.openxmlformats.org/officeDocument/2006/relationships/vmlDrawing" Target="../drawings/vmlDrawing16.vml"/><Relationship Id="rId4" Type="http://schemas.openxmlformats.org/officeDocument/2006/relationships/image" Target="../media/image91.wmf"/></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5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slideLayout" Target="../slideLayouts/slideLayout15.xml"/><Relationship Id="rId1" Type="http://schemas.openxmlformats.org/officeDocument/2006/relationships/vmlDrawing" Target="../drawings/vmlDrawing17.vml"/><Relationship Id="rId6" Type="http://schemas.openxmlformats.org/officeDocument/2006/relationships/image" Target="../media/image94.png"/><Relationship Id="rId5" Type="http://schemas.openxmlformats.org/officeDocument/2006/relationships/image" Target="../media/image92.wmf"/><Relationship Id="rId4" Type="http://schemas.openxmlformats.org/officeDocument/2006/relationships/oleObject" Target="../embeddings/oleObject25.bin"/></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7.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13.xml"/></Relationships>
</file>

<file path=ppt/slides/_rels/slide158.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12.xml"/></Relationships>
</file>

<file path=ppt/slides/_rels/slide15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1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2.xml"/><Relationship Id="rId1" Type="http://schemas.openxmlformats.org/officeDocument/2006/relationships/vmlDrawing" Target="../drawings/vmlDrawing18.vml"/><Relationship Id="rId4" Type="http://schemas.openxmlformats.org/officeDocument/2006/relationships/image" Target="../media/image101.wmf"/></Relationships>
</file>

<file path=ppt/slides/_rels/slide172.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13.xml"/></Relationships>
</file>

<file path=ppt/slides/_rels/slide173.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13.xml"/></Relationships>
</file>

<file path=ppt/slides/_rels/slide174.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1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hyperlink" Target="http://www.statisticshowto.com/confounding-variable/" TargetMode="External"/><Relationship Id="rId2" Type="http://schemas.openxmlformats.org/officeDocument/2006/relationships/hyperlink" Target="http://www.statisticshowto.com/what-are-categorical-variables/" TargetMode="External"/><Relationship Id="rId1" Type="http://schemas.openxmlformats.org/officeDocument/2006/relationships/slideLayout" Target="../slideLayouts/slideLayout12.xml"/><Relationship Id="rId6" Type="http://schemas.openxmlformats.org/officeDocument/2006/relationships/hyperlink" Target="http://www.statisticshowto.com/dependent-variable-definition/" TargetMode="External"/><Relationship Id="rId5" Type="http://schemas.openxmlformats.org/officeDocument/2006/relationships/hyperlink" Target="http://www.statisticshowto.com/control-variable/" TargetMode="External"/><Relationship Id="rId4" Type="http://schemas.openxmlformats.org/officeDocument/2006/relationships/hyperlink" Target="http://www.statisticshowto.com/continuous-variable/"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www.statisticshowto.com/independent-variable-definition/" TargetMode="External"/><Relationship Id="rId7" Type="http://schemas.openxmlformats.org/officeDocument/2006/relationships/hyperlink" Target="http://www.statisticshowto.com/qualitative-variable/" TargetMode="External"/><Relationship Id="rId2" Type="http://schemas.openxmlformats.org/officeDocument/2006/relationships/hyperlink" Target="http://www.statisticshowto.com/discrete-variable/" TargetMode="External"/><Relationship Id="rId1" Type="http://schemas.openxmlformats.org/officeDocument/2006/relationships/slideLayout" Target="../slideLayouts/slideLayout12.xml"/><Relationship Id="rId6" Type="http://schemas.openxmlformats.org/officeDocument/2006/relationships/hyperlink" Target="http://www.statisticshowto.com/ordinal-numbers/" TargetMode="External"/><Relationship Id="rId5" Type="http://schemas.openxmlformats.org/officeDocument/2006/relationships/hyperlink" Target="http://www.statisticshowto.com/nominal-variable/" TargetMode="External"/><Relationship Id="rId4" Type="http://schemas.openxmlformats.org/officeDocument/2006/relationships/hyperlink" Target="http://www.statisticshowto.com/measurement-variable/"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www.statisticshowto.com/ratio-scale-880/" TargetMode="External"/><Relationship Id="rId2" Type="http://schemas.openxmlformats.org/officeDocument/2006/relationships/hyperlink" Target="http://www.statisticshowto.com/what-are-quantitative-variables-and-quantitative-data/" TargetMode="Externa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tmp"/><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8.png"/><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14.xml"/><Relationship Id="rId1" Type="http://schemas.openxmlformats.org/officeDocument/2006/relationships/vmlDrawing" Target="../drawings/vmlDrawing1.vml"/><Relationship Id="rId5" Type="http://schemas.openxmlformats.org/officeDocument/2006/relationships/image" Target="../media/image31.wmf"/><Relationship Id="rId4" Type="http://schemas.openxmlformats.org/officeDocument/2006/relationships/oleObject" Target="../embeddings/oleObject1.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41.wmf"/></Relationships>
</file>

<file path=ppt/slides/_rels/slide7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15.xml"/><Relationship Id="rId1" Type="http://schemas.openxmlformats.org/officeDocument/2006/relationships/vmlDrawing" Target="../drawings/vmlDrawing3.vml"/><Relationship Id="rId5" Type="http://schemas.openxmlformats.org/officeDocument/2006/relationships/image" Target="../media/image43.wmf"/><Relationship Id="rId4" Type="http://schemas.openxmlformats.org/officeDocument/2006/relationships/oleObject" Target="../embeddings/oleObject3.bin"/></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5.xml"/><Relationship Id="rId1" Type="http://schemas.openxmlformats.org/officeDocument/2006/relationships/vmlDrawing" Target="../drawings/vmlDrawing4.vml"/><Relationship Id="rId4" Type="http://schemas.openxmlformats.org/officeDocument/2006/relationships/image" Target="../media/image45.wmf"/></Relationships>
</file>

<file path=ppt/slides/_rels/slide79.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50.png"/><Relationship Id="rId7" Type="http://schemas.openxmlformats.org/officeDocument/2006/relationships/oleObject" Target="../embeddings/oleObject6.bin"/><Relationship Id="rId12" Type="http://schemas.openxmlformats.org/officeDocument/2006/relationships/image" Target="../media/image49.wmf"/><Relationship Id="rId2" Type="http://schemas.openxmlformats.org/officeDocument/2006/relationships/slideLayout" Target="../slideLayouts/slideLayout16.xml"/><Relationship Id="rId1" Type="http://schemas.openxmlformats.org/officeDocument/2006/relationships/vmlDrawing" Target="../drawings/vmlDrawing5.vml"/><Relationship Id="rId6" Type="http://schemas.openxmlformats.org/officeDocument/2006/relationships/image" Target="../media/image51.png"/><Relationship Id="rId11" Type="http://schemas.openxmlformats.org/officeDocument/2006/relationships/oleObject" Target="../embeddings/oleObject8.bin"/><Relationship Id="rId5" Type="http://schemas.openxmlformats.org/officeDocument/2006/relationships/image" Target="../media/image46.emf"/><Relationship Id="rId10" Type="http://schemas.openxmlformats.org/officeDocument/2006/relationships/image" Target="../media/image48.wmf"/><Relationship Id="rId4" Type="http://schemas.openxmlformats.org/officeDocument/2006/relationships/oleObject" Target="../embeddings/oleObject5.bin"/><Relationship Id="rId9"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56.wmf"/></Relationships>
</file>

<file path=ppt/slides/_rels/slide9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Machine Learning</a:t>
            </a:r>
            <a:endParaRPr lang="zh-TW" altLang="en-US" dirty="0"/>
          </a:p>
        </p:txBody>
      </p:sp>
      <p:sp>
        <p:nvSpPr>
          <p:cNvPr id="3" name="副標題 2"/>
          <p:cNvSpPr>
            <a:spLocks noGrp="1"/>
          </p:cNvSpPr>
          <p:nvPr>
            <p:ph type="subTitle" idx="1"/>
          </p:nvPr>
        </p:nvSpPr>
        <p:spPr/>
        <p:txBody>
          <a:bodyPr/>
          <a:lstStyle/>
          <a:p>
            <a:r>
              <a:rPr lang="en-IN" altLang="zh-TW" dirty="0" smtClean="0"/>
              <a:t>Parameswari </a:t>
            </a:r>
            <a:r>
              <a:rPr lang="en-IN" altLang="zh-TW" dirty="0" err="1" smtClean="0"/>
              <a:t>Etiiappan</a:t>
            </a:r>
            <a:endParaRPr lang="zh-TW" altLang="en-US" dirty="0"/>
          </a:p>
        </p:txBody>
      </p:sp>
    </p:spTree>
    <p:extLst>
      <p:ext uri="{BB962C8B-B14F-4D97-AF65-F5344CB8AC3E}">
        <p14:creationId xmlns:p14="http://schemas.microsoft.com/office/powerpoint/2010/main" val="38248872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https://i.ytimg.com/vi/bjI8A83i1F0/maxresdefault.jpg"/>
          <p:cNvPicPr>
            <a:picLocks noChangeAspect="1" noChangeArrowheads="1"/>
          </p:cNvPicPr>
          <p:nvPr/>
        </p:nvPicPr>
        <p:blipFill rotWithShape="1">
          <a:blip r:embed="rId3">
            <a:extLst>
              <a:ext uri="{28A0092B-C50C-407E-A947-70E740481C1C}">
                <a14:useLocalDpi xmlns:a14="http://schemas.microsoft.com/office/drawing/2010/main" val="0"/>
              </a:ext>
            </a:extLst>
          </a:blip>
          <a:srcRect l="47122" r="16113"/>
          <a:stretch/>
        </p:blipFill>
        <p:spPr bwMode="auto">
          <a:xfrm>
            <a:off x="4661460" y="0"/>
            <a:ext cx="448253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i.ytimg.com/vi/bjI8A83i1F0/maxresdefault.jpg"/>
          <p:cNvPicPr>
            <a:picLocks noChangeAspect="1" noChangeArrowheads="1"/>
          </p:cNvPicPr>
          <p:nvPr/>
        </p:nvPicPr>
        <p:blipFill rotWithShape="1">
          <a:blip r:embed="rId3">
            <a:extLst>
              <a:ext uri="{28A0092B-C50C-407E-A947-70E740481C1C}">
                <a14:useLocalDpi xmlns:a14="http://schemas.microsoft.com/office/drawing/2010/main" val="0"/>
              </a:ext>
            </a:extLst>
          </a:blip>
          <a:srcRect l="8886" r="51984"/>
          <a:stretch/>
        </p:blipFill>
        <p:spPr bwMode="auto">
          <a:xfrm>
            <a:off x="0" y="0"/>
            <a:ext cx="4770791"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85554" y="604334"/>
            <a:ext cx="2114681" cy="861774"/>
          </a:xfrm>
          <a:prstGeom prst="rect">
            <a:avLst/>
          </a:prstGeom>
        </p:spPr>
        <p:txBody>
          <a:bodyPr wrap="none">
            <a:spAutoFit/>
          </a:bodyPr>
          <a:lstStyle/>
          <a:p>
            <a:r>
              <a:rPr lang="en-US" sz="5000" b="1" dirty="0"/>
              <a:t>Human</a:t>
            </a:r>
            <a:endParaRPr lang="en-US" sz="5000" dirty="0"/>
          </a:p>
        </p:txBody>
      </p:sp>
      <p:sp>
        <p:nvSpPr>
          <p:cNvPr id="11" name="Rectangle 10"/>
          <p:cNvSpPr/>
          <p:nvPr/>
        </p:nvSpPr>
        <p:spPr>
          <a:xfrm>
            <a:off x="5800008" y="604334"/>
            <a:ext cx="2497800" cy="861774"/>
          </a:xfrm>
          <a:prstGeom prst="rect">
            <a:avLst/>
          </a:prstGeom>
        </p:spPr>
        <p:txBody>
          <a:bodyPr wrap="none">
            <a:spAutoFit/>
          </a:bodyPr>
          <a:lstStyle/>
          <a:p>
            <a:r>
              <a:rPr lang="en-US" sz="5000" b="1" dirty="0"/>
              <a:t>Machine</a:t>
            </a:r>
            <a:endParaRPr lang="en-US" sz="5000" dirty="0"/>
          </a:p>
        </p:txBody>
      </p:sp>
      <p:sp>
        <p:nvSpPr>
          <p:cNvPr id="12" name="Rectangle 11"/>
          <p:cNvSpPr/>
          <p:nvPr/>
        </p:nvSpPr>
        <p:spPr>
          <a:xfrm>
            <a:off x="3885789" y="602381"/>
            <a:ext cx="1034066" cy="861774"/>
          </a:xfrm>
          <a:prstGeom prst="rect">
            <a:avLst/>
          </a:prstGeom>
        </p:spPr>
        <p:txBody>
          <a:bodyPr wrap="none">
            <a:spAutoFit/>
          </a:bodyPr>
          <a:lstStyle/>
          <a:p>
            <a:r>
              <a:rPr lang="en-US" sz="5000" b="1" dirty="0"/>
              <a:t>VS.</a:t>
            </a:r>
            <a:endParaRPr lang="en-US" sz="5000" dirty="0"/>
          </a:p>
        </p:txBody>
      </p:sp>
    </p:spTree>
    <p:extLst>
      <p:ext uri="{BB962C8B-B14F-4D97-AF65-F5344CB8AC3E}">
        <p14:creationId xmlns:p14="http://schemas.microsoft.com/office/powerpoint/2010/main" val="269213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1" presetClass="exit"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9458"/>
                                        </p:tgtEl>
                                        <p:attrNameLst>
                                          <p:attrName>style.visibility</p:attrName>
                                        </p:attrNameLst>
                                      </p:cBhvr>
                                      <p:to>
                                        <p:strVal val="visible"/>
                                      </p:to>
                                    </p:set>
                                    <p:anim calcmode="lin" valueType="num">
                                      <p:cBhvr additive="base">
                                        <p:cTn id="19" dur="500" fill="hold"/>
                                        <p:tgtEl>
                                          <p:spTgt spid="19458"/>
                                        </p:tgtEl>
                                        <p:attrNameLst>
                                          <p:attrName>ppt_x</p:attrName>
                                        </p:attrNameLst>
                                      </p:cBhvr>
                                      <p:tavLst>
                                        <p:tav tm="0">
                                          <p:val>
                                            <p:strVal val="1+#ppt_w/2"/>
                                          </p:val>
                                        </p:tav>
                                        <p:tav tm="100000">
                                          <p:val>
                                            <p:strVal val="#ppt_x"/>
                                          </p:val>
                                        </p:tav>
                                      </p:tavLst>
                                    </p:anim>
                                    <p:anim calcmode="lin" valueType="num">
                                      <p:cBhvr additive="base">
                                        <p:cTn id="20" dur="500" fill="hold"/>
                                        <p:tgtEl>
                                          <p:spTgt spid="194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470A149C-E0B8-4E24-86B2-59BD22F4AB81}" type="slidenum">
              <a:rPr lang="en-US" altLang="en-US"/>
              <a:pPr/>
              <a:t>100</a:t>
            </a:fld>
            <a:endParaRPr lang="en-US" altLang="en-US"/>
          </a:p>
        </p:txBody>
      </p:sp>
      <p:sp>
        <p:nvSpPr>
          <p:cNvPr id="780290" name="Rectangle 2"/>
          <p:cNvSpPr>
            <a:spLocks noGrp="1" noChangeArrowheads="1"/>
          </p:cNvSpPr>
          <p:nvPr>
            <p:ph type="title"/>
          </p:nvPr>
        </p:nvSpPr>
        <p:spPr/>
        <p:txBody>
          <a:bodyPr/>
          <a:lstStyle/>
          <a:p>
            <a:r>
              <a:rPr lang="en-US" altLang="en-US"/>
              <a:t>A disk version of </a:t>
            </a:r>
            <a:r>
              <a:rPr lang="en-US" altLang="en-US" i="1"/>
              <a:t>k</a:t>
            </a:r>
            <a:r>
              <a:rPr lang="en-US" altLang="en-US"/>
              <a:t>-means</a:t>
            </a:r>
          </a:p>
        </p:txBody>
      </p:sp>
      <p:sp>
        <p:nvSpPr>
          <p:cNvPr id="780291" name="Rectangle 3"/>
          <p:cNvSpPr>
            <a:spLocks noGrp="1" noChangeArrowheads="1"/>
          </p:cNvSpPr>
          <p:nvPr>
            <p:ph type="body" idx="1"/>
          </p:nvPr>
        </p:nvSpPr>
        <p:spPr>
          <a:xfrm>
            <a:off x="468313" y="1089025"/>
            <a:ext cx="8316912" cy="5040313"/>
          </a:xfrm>
        </p:spPr>
        <p:txBody>
          <a:bodyPr>
            <a:normAutofit lnSpcReduction="10000"/>
          </a:bodyPr>
          <a:lstStyle/>
          <a:p>
            <a:r>
              <a:rPr lang="en-US" altLang="en-US">
                <a:solidFill>
                  <a:srgbClr val="FF0000"/>
                </a:solidFill>
              </a:rPr>
              <a:t>K-means can be implemented with data on disk</a:t>
            </a:r>
          </a:p>
          <a:p>
            <a:pPr lvl="1"/>
            <a:r>
              <a:rPr lang="en-US" altLang="en-US"/>
              <a:t>In each iteration, it scans the data once.</a:t>
            </a:r>
          </a:p>
          <a:p>
            <a:pPr lvl="1"/>
            <a:r>
              <a:rPr lang="en-US" altLang="en-US">
                <a:solidFill>
                  <a:srgbClr val="3333CC"/>
                </a:solidFill>
              </a:rPr>
              <a:t>as the centroids can be computed incrementally</a:t>
            </a:r>
          </a:p>
          <a:p>
            <a:r>
              <a:rPr lang="en-US" altLang="en-US"/>
              <a:t>It can be used to cluster large datasets that do not fit in main memory</a:t>
            </a:r>
          </a:p>
          <a:p>
            <a:r>
              <a:rPr lang="en-US" altLang="en-US">
                <a:solidFill>
                  <a:srgbClr val="3333CC"/>
                </a:solidFill>
              </a:rPr>
              <a:t>We need to control the number of iterations</a:t>
            </a:r>
            <a:r>
              <a:rPr lang="en-US" altLang="en-US"/>
              <a:t> </a:t>
            </a:r>
          </a:p>
          <a:p>
            <a:pPr lvl="1"/>
            <a:r>
              <a:rPr lang="en-US" altLang="en-US"/>
              <a:t>In practice, a limited is set (&lt; 50).</a:t>
            </a:r>
          </a:p>
          <a:p>
            <a:r>
              <a:rPr lang="en-US" altLang="en-US"/>
              <a:t>Not the best method. There are other scale-up algorithms, e.g., BIRCH. </a:t>
            </a:r>
          </a:p>
          <a:p>
            <a:pPr lvl="1"/>
            <a:endParaRPr lang="en-US" altLang="en-US"/>
          </a:p>
        </p:txBody>
      </p:sp>
    </p:spTree>
    <p:extLst>
      <p:ext uri="{BB962C8B-B14F-4D97-AF65-F5344CB8AC3E}">
        <p14:creationId xmlns:p14="http://schemas.microsoft.com/office/powerpoint/2010/main" val="308242385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2DB66355-87D1-4A70-8750-59C31BA2F1D7}" type="slidenum">
              <a:rPr lang="en-US" altLang="en-US"/>
              <a:pPr/>
              <a:t>101</a:t>
            </a:fld>
            <a:endParaRPr lang="en-US" altLang="en-US"/>
          </a:p>
        </p:txBody>
      </p:sp>
      <p:sp>
        <p:nvSpPr>
          <p:cNvPr id="781314" name="Rectangle 2"/>
          <p:cNvSpPr>
            <a:spLocks noGrp="1" noChangeArrowheads="1"/>
          </p:cNvSpPr>
          <p:nvPr>
            <p:ph type="title"/>
          </p:nvPr>
        </p:nvSpPr>
        <p:spPr/>
        <p:txBody>
          <a:bodyPr>
            <a:normAutofit fontScale="90000"/>
          </a:bodyPr>
          <a:lstStyle/>
          <a:p>
            <a:r>
              <a:rPr lang="en-US" altLang="en-US"/>
              <a:t>A disk version of k-means (cont …)</a:t>
            </a:r>
          </a:p>
        </p:txBody>
      </p:sp>
      <p:pic>
        <p:nvPicPr>
          <p:cNvPr id="78131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60363" y="1304925"/>
            <a:ext cx="8424862" cy="44640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140093418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1A235E9E-16E2-4351-896A-AD584E2302A5}" type="slidenum">
              <a:rPr lang="en-US" altLang="en-US"/>
              <a:pPr/>
              <a:t>102</a:t>
            </a:fld>
            <a:endParaRPr lang="en-US" altLang="en-US"/>
          </a:p>
        </p:txBody>
      </p:sp>
      <p:sp>
        <p:nvSpPr>
          <p:cNvPr id="783362" name="Rectangle 2"/>
          <p:cNvSpPr>
            <a:spLocks noGrp="1" noChangeArrowheads="1"/>
          </p:cNvSpPr>
          <p:nvPr>
            <p:ph type="title"/>
          </p:nvPr>
        </p:nvSpPr>
        <p:spPr>
          <a:xfrm>
            <a:off x="457200" y="225425"/>
            <a:ext cx="8229600" cy="1139825"/>
          </a:xfrm>
        </p:spPr>
        <p:txBody>
          <a:bodyPr/>
          <a:lstStyle/>
          <a:p>
            <a:r>
              <a:rPr lang="en-US" altLang="ja-JP">
                <a:ea typeface="ＭＳ Ｐゴシック" panose="020B0600070205080204" pitchFamily="34" charset="-128"/>
              </a:rPr>
              <a:t>Strengths of k-means </a:t>
            </a:r>
            <a:endParaRPr lang="en-US" altLang="en-US"/>
          </a:p>
        </p:txBody>
      </p:sp>
      <p:sp>
        <p:nvSpPr>
          <p:cNvPr id="783363" name="Rectangle 3"/>
          <p:cNvSpPr>
            <a:spLocks noGrp="1" noChangeArrowheads="1"/>
          </p:cNvSpPr>
          <p:nvPr>
            <p:ph type="body" idx="1"/>
          </p:nvPr>
        </p:nvSpPr>
        <p:spPr>
          <a:xfrm>
            <a:off x="457200" y="1196975"/>
            <a:ext cx="8110538" cy="4932363"/>
          </a:xfrm>
        </p:spPr>
        <p:txBody>
          <a:bodyPr/>
          <a:lstStyle/>
          <a:p>
            <a:r>
              <a:rPr lang="en-US" altLang="en-US" sz="2600"/>
              <a:t>Strengths: </a:t>
            </a:r>
          </a:p>
          <a:p>
            <a:pPr lvl="1"/>
            <a:r>
              <a:rPr lang="en-US" altLang="en-US" sz="2200"/>
              <a:t>Simple: easy to understand and to implement</a:t>
            </a:r>
          </a:p>
          <a:p>
            <a:pPr lvl="1"/>
            <a:r>
              <a:rPr lang="en-US" altLang="en-US" sz="2200"/>
              <a:t>Efficient: </a:t>
            </a:r>
            <a:r>
              <a:rPr lang="en-US" altLang="ja-JP" sz="2200">
                <a:ea typeface="ＭＳ Ｐゴシック" panose="020B0600070205080204" pitchFamily="34" charset="-128"/>
              </a:rPr>
              <a:t>Time complexity: </a:t>
            </a:r>
            <a:r>
              <a:rPr lang="en-US" altLang="ja-JP" sz="2200" i="1">
                <a:ea typeface="ＭＳ Ｐゴシック" panose="020B0600070205080204" pitchFamily="34" charset="-128"/>
              </a:rPr>
              <a:t>O</a:t>
            </a:r>
            <a:r>
              <a:rPr lang="en-US" altLang="ja-JP" sz="2200">
                <a:ea typeface="ＭＳ Ｐゴシック" panose="020B0600070205080204" pitchFamily="34" charset="-128"/>
              </a:rPr>
              <a:t>(</a:t>
            </a:r>
            <a:r>
              <a:rPr lang="en-US" altLang="ja-JP" sz="2200" i="1">
                <a:ea typeface="ＭＳ Ｐゴシック" panose="020B0600070205080204" pitchFamily="34" charset="-128"/>
              </a:rPr>
              <a:t>tkn</a:t>
            </a:r>
            <a:r>
              <a:rPr lang="en-US" altLang="ja-JP" sz="2200">
                <a:ea typeface="ＭＳ Ｐゴシック" panose="020B0600070205080204" pitchFamily="34" charset="-128"/>
              </a:rPr>
              <a:t>), </a:t>
            </a:r>
          </a:p>
          <a:p>
            <a:pPr lvl="1">
              <a:buFont typeface="Wingdings" panose="05000000000000000000" pitchFamily="2" charset="2"/>
              <a:buNone/>
            </a:pPr>
            <a:r>
              <a:rPr lang="en-US" altLang="ja-JP" sz="2200">
                <a:ea typeface="ＭＳ Ｐゴシック" panose="020B0600070205080204" pitchFamily="34" charset="-128"/>
              </a:rPr>
              <a:t>	where </a:t>
            </a:r>
            <a:r>
              <a:rPr lang="en-US" altLang="ja-JP" sz="2200" i="1">
                <a:ea typeface="ＭＳ Ｐゴシック" panose="020B0600070205080204" pitchFamily="34" charset="-128"/>
              </a:rPr>
              <a:t>n</a:t>
            </a:r>
            <a:r>
              <a:rPr lang="en-US" altLang="ja-JP" sz="2200">
                <a:ea typeface="ＭＳ Ｐゴシック" panose="020B0600070205080204" pitchFamily="34" charset="-128"/>
              </a:rPr>
              <a:t> is the number of data points, </a:t>
            </a:r>
          </a:p>
          <a:p>
            <a:pPr lvl="1">
              <a:buFont typeface="Wingdings" panose="05000000000000000000" pitchFamily="2" charset="2"/>
              <a:buNone/>
            </a:pPr>
            <a:r>
              <a:rPr lang="en-US" altLang="ja-JP" sz="2200">
                <a:ea typeface="ＭＳ Ｐゴシック" panose="020B0600070205080204" pitchFamily="34" charset="-128"/>
              </a:rPr>
              <a:t>	</a:t>
            </a:r>
            <a:r>
              <a:rPr lang="en-US" altLang="ja-JP" sz="2200" i="1">
                <a:ea typeface="ＭＳ Ｐゴシック" panose="020B0600070205080204" pitchFamily="34" charset="-128"/>
              </a:rPr>
              <a:t>k</a:t>
            </a:r>
            <a:r>
              <a:rPr lang="en-US" altLang="ja-JP" sz="2200">
                <a:ea typeface="ＭＳ Ｐゴシック" panose="020B0600070205080204" pitchFamily="34" charset="-128"/>
              </a:rPr>
              <a:t> is the number of clusters, and </a:t>
            </a:r>
          </a:p>
          <a:p>
            <a:pPr lvl="1">
              <a:buFont typeface="Wingdings" panose="05000000000000000000" pitchFamily="2" charset="2"/>
              <a:buNone/>
            </a:pPr>
            <a:r>
              <a:rPr lang="en-US" altLang="ja-JP" sz="2200">
                <a:ea typeface="ＭＳ Ｐゴシック" panose="020B0600070205080204" pitchFamily="34" charset="-128"/>
              </a:rPr>
              <a:t>	</a:t>
            </a:r>
            <a:r>
              <a:rPr lang="en-US" altLang="ja-JP" sz="2200" i="1">
                <a:ea typeface="ＭＳ Ｐゴシック" panose="020B0600070205080204" pitchFamily="34" charset="-128"/>
              </a:rPr>
              <a:t>t </a:t>
            </a:r>
            <a:r>
              <a:rPr lang="en-US" altLang="ja-JP" sz="2200">
                <a:ea typeface="ＭＳ Ｐゴシック" panose="020B0600070205080204" pitchFamily="34" charset="-128"/>
              </a:rPr>
              <a:t>is the number of iterations. </a:t>
            </a:r>
          </a:p>
          <a:p>
            <a:pPr lvl="1"/>
            <a:r>
              <a:rPr lang="en-US" altLang="ja-JP" sz="2200">
                <a:ea typeface="ＭＳ Ｐゴシック" panose="020B0600070205080204" pitchFamily="34" charset="-128"/>
              </a:rPr>
              <a:t>Since both </a:t>
            </a:r>
            <a:r>
              <a:rPr lang="en-US" altLang="ja-JP" sz="2200" i="1">
                <a:ea typeface="ＭＳ Ｐゴシック" panose="020B0600070205080204" pitchFamily="34" charset="-128"/>
              </a:rPr>
              <a:t>k</a:t>
            </a:r>
            <a:r>
              <a:rPr lang="en-US" altLang="ja-JP" sz="2200">
                <a:ea typeface="ＭＳ Ｐゴシック" panose="020B0600070205080204" pitchFamily="34" charset="-128"/>
              </a:rPr>
              <a:t> and </a:t>
            </a:r>
            <a:r>
              <a:rPr lang="en-US" altLang="ja-JP" sz="2200" i="1">
                <a:ea typeface="ＭＳ Ｐゴシック" panose="020B0600070205080204" pitchFamily="34" charset="-128"/>
              </a:rPr>
              <a:t>t</a:t>
            </a:r>
            <a:r>
              <a:rPr lang="en-US" altLang="ja-JP" sz="2200">
                <a:ea typeface="ＭＳ Ｐゴシック" panose="020B0600070205080204" pitchFamily="34" charset="-128"/>
              </a:rPr>
              <a:t> are small. </a:t>
            </a:r>
            <a:r>
              <a:rPr lang="en-US" altLang="ja-JP" sz="2200" i="1">
                <a:ea typeface="ＭＳ Ｐゴシック" panose="020B0600070205080204" pitchFamily="34" charset="-128"/>
              </a:rPr>
              <a:t>k</a:t>
            </a:r>
            <a:r>
              <a:rPr lang="en-US" altLang="ja-JP" sz="2200">
                <a:ea typeface="ＭＳ Ｐゴシック" panose="020B0600070205080204" pitchFamily="34" charset="-128"/>
              </a:rPr>
              <a:t>-means is considered a linear algorithm. </a:t>
            </a:r>
          </a:p>
          <a:p>
            <a:r>
              <a:rPr lang="en-US" altLang="en-US" sz="2600"/>
              <a:t>K-means is the most popular clustering algorithm.</a:t>
            </a:r>
          </a:p>
          <a:p>
            <a:r>
              <a:rPr lang="en-US" altLang="en-US" sz="2500"/>
              <a:t>Note that: it terminates at a </a:t>
            </a:r>
            <a:r>
              <a:rPr lang="en-US" altLang="en-US" sz="2500">
                <a:solidFill>
                  <a:srgbClr val="FF0000"/>
                </a:solidFill>
              </a:rPr>
              <a:t>local optimum </a:t>
            </a:r>
            <a:r>
              <a:rPr lang="en-US" altLang="en-US" sz="2500"/>
              <a:t>if SSE is used. The </a:t>
            </a:r>
            <a:r>
              <a:rPr lang="en-US" altLang="en-US" sz="2500">
                <a:solidFill>
                  <a:srgbClr val="FF0000"/>
                </a:solidFill>
              </a:rPr>
              <a:t>global optimum</a:t>
            </a:r>
            <a:r>
              <a:rPr lang="en-US" altLang="en-US" sz="2500"/>
              <a:t> is hard to find due to complexity. </a:t>
            </a:r>
            <a:endParaRPr lang="en-US" altLang="en-US" sz="2600"/>
          </a:p>
        </p:txBody>
      </p:sp>
    </p:spTree>
    <p:extLst>
      <p:ext uri="{BB962C8B-B14F-4D97-AF65-F5344CB8AC3E}">
        <p14:creationId xmlns:p14="http://schemas.microsoft.com/office/powerpoint/2010/main" val="187222585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B51B6FA5-A6DC-409D-8F94-260AC09267F6}" type="slidenum">
              <a:rPr lang="en-US" altLang="en-US"/>
              <a:pPr/>
              <a:t>103</a:t>
            </a:fld>
            <a:endParaRPr lang="en-US" altLang="en-US"/>
          </a:p>
        </p:txBody>
      </p:sp>
      <p:sp>
        <p:nvSpPr>
          <p:cNvPr id="784386" name="Rectangle 2"/>
          <p:cNvSpPr>
            <a:spLocks noGrp="1" noChangeArrowheads="1"/>
          </p:cNvSpPr>
          <p:nvPr>
            <p:ph type="title"/>
          </p:nvPr>
        </p:nvSpPr>
        <p:spPr/>
        <p:txBody>
          <a:bodyPr/>
          <a:lstStyle/>
          <a:p>
            <a:r>
              <a:rPr lang="en-US" altLang="en-US"/>
              <a:t>Weaknesses of k-means</a:t>
            </a:r>
          </a:p>
        </p:txBody>
      </p:sp>
      <p:sp>
        <p:nvSpPr>
          <p:cNvPr id="784387" name="Rectangle 3"/>
          <p:cNvSpPr>
            <a:spLocks noGrp="1" noChangeArrowheads="1"/>
          </p:cNvSpPr>
          <p:nvPr>
            <p:ph type="body" idx="1"/>
          </p:nvPr>
        </p:nvSpPr>
        <p:spPr>
          <a:xfrm>
            <a:off x="457200" y="1341438"/>
            <a:ext cx="8229600" cy="4789487"/>
          </a:xfrm>
        </p:spPr>
        <p:txBody>
          <a:bodyPr>
            <a:normAutofit lnSpcReduction="10000"/>
          </a:bodyPr>
          <a:lstStyle/>
          <a:p>
            <a:r>
              <a:rPr lang="en-US" altLang="ja-JP">
                <a:ea typeface="ＭＳ Ｐゴシック" panose="020B0600070205080204" pitchFamily="34" charset="-128"/>
              </a:rPr>
              <a:t>The algorithm is only applicable if the </a:t>
            </a:r>
            <a:r>
              <a:rPr lang="en-US" altLang="ja-JP">
                <a:solidFill>
                  <a:srgbClr val="FF0000"/>
                </a:solidFill>
                <a:ea typeface="ＭＳ Ｐゴシック" panose="020B0600070205080204" pitchFamily="34" charset="-128"/>
              </a:rPr>
              <a:t>mean</a:t>
            </a:r>
            <a:r>
              <a:rPr lang="en-US" altLang="ja-JP">
                <a:ea typeface="ＭＳ Ｐゴシック" panose="020B0600070205080204" pitchFamily="34" charset="-128"/>
              </a:rPr>
              <a:t> is defined. </a:t>
            </a:r>
          </a:p>
          <a:p>
            <a:pPr lvl="1"/>
            <a:r>
              <a:rPr lang="en-US" altLang="en-US"/>
              <a:t>For categorical data, </a:t>
            </a:r>
            <a:r>
              <a:rPr lang="en-US" altLang="en-US" i="1"/>
              <a:t>k</a:t>
            </a:r>
            <a:r>
              <a:rPr lang="en-US" altLang="en-US"/>
              <a:t>-mode - the centroid is represented by most frequent values. </a:t>
            </a:r>
          </a:p>
          <a:p>
            <a:r>
              <a:rPr lang="en-US" altLang="en-US"/>
              <a:t>The user needs to specify </a:t>
            </a:r>
            <a:r>
              <a:rPr lang="en-US" altLang="en-US" i="1">
                <a:solidFill>
                  <a:srgbClr val="FF0000"/>
                </a:solidFill>
              </a:rPr>
              <a:t>k</a:t>
            </a:r>
            <a:r>
              <a:rPr lang="en-US" altLang="en-US"/>
              <a:t>.</a:t>
            </a:r>
          </a:p>
          <a:p>
            <a:r>
              <a:rPr lang="en-US" altLang="ja-JP">
                <a:ea typeface="ＭＳ Ｐゴシック" panose="020B0600070205080204" pitchFamily="34" charset="-128"/>
              </a:rPr>
              <a:t>The algorithm is sensitive to </a:t>
            </a:r>
            <a:r>
              <a:rPr lang="en-US" altLang="ja-JP" b="1">
                <a:solidFill>
                  <a:srgbClr val="FF0000"/>
                </a:solidFill>
                <a:ea typeface="ＭＳ Ｐゴシック" panose="020B0600070205080204" pitchFamily="34" charset="-128"/>
              </a:rPr>
              <a:t>outliers</a:t>
            </a:r>
          </a:p>
          <a:p>
            <a:pPr lvl="1"/>
            <a:r>
              <a:rPr lang="en-US" altLang="ja-JP">
                <a:ea typeface="ＭＳ Ｐゴシック" panose="020B0600070205080204" pitchFamily="34" charset="-128"/>
              </a:rPr>
              <a:t>Outliers are data points that are very far away from other data points. </a:t>
            </a:r>
          </a:p>
          <a:p>
            <a:pPr lvl="1"/>
            <a:r>
              <a:rPr lang="en-US" altLang="ja-JP">
                <a:ea typeface="ＭＳ Ｐゴシック" panose="020B0600070205080204" pitchFamily="34" charset="-128"/>
              </a:rPr>
              <a:t>Outliers could be errors in the data recording or some special data points with very different values. </a:t>
            </a:r>
            <a:endParaRPr lang="en-US" altLang="en-US"/>
          </a:p>
          <a:p>
            <a:pPr lvl="1"/>
            <a:endParaRPr lang="en-US" altLang="en-US"/>
          </a:p>
        </p:txBody>
      </p:sp>
    </p:spTree>
    <p:extLst>
      <p:ext uri="{BB962C8B-B14F-4D97-AF65-F5344CB8AC3E}">
        <p14:creationId xmlns:p14="http://schemas.microsoft.com/office/powerpoint/2010/main" val="195043658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025168B5-492F-4E0F-875B-702C58D34B24}" type="slidenum">
              <a:rPr lang="en-US" altLang="en-US"/>
              <a:pPr/>
              <a:t>104</a:t>
            </a:fld>
            <a:endParaRPr lang="en-US" altLang="en-US"/>
          </a:p>
        </p:txBody>
      </p:sp>
      <p:sp>
        <p:nvSpPr>
          <p:cNvPr id="785410" name="Rectangle 2"/>
          <p:cNvSpPr>
            <a:spLocks noGrp="1" noChangeArrowheads="1"/>
          </p:cNvSpPr>
          <p:nvPr>
            <p:ph type="title"/>
          </p:nvPr>
        </p:nvSpPr>
        <p:spPr/>
        <p:txBody>
          <a:bodyPr>
            <a:normAutofit fontScale="90000"/>
          </a:bodyPr>
          <a:lstStyle/>
          <a:p>
            <a:r>
              <a:rPr lang="en-US" altLang="en-US" sz="3800"/>
              <a:t>Weaknesses of k-means: Problems with outliers</a:t>
            </a:r>
          </a:p>
        </p:txBody>
      </p:sp>
      <p:pic>
        <p:nvPicPr>
          <p:cNvPr id="785411"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57200" y="1482725"/>
            <a:ext cx="8229600" cy="4970463"/>
          </a:xfrm>
        </p:spPr>
      </p:pic>
    </p:spTree>
    <p:extLst>
      <p:ext uri="{BB962C8B-B14F-4D97-AF65-F5344CB8AC3E}">
        <p14:creationId xmlns:p14="http://schemas.microsoft.com/office/powerpoint/2010/main" val="330637949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0B90FAE7-3687-4AF5-9039-34BF3B394997}" type="slidenum">
              <a:rPr lang="en-US" altLang="en-US"/>
              <a:pPr/>
              <a:t>105</a:t>
            </a:fld>
            <a:endParaRPr lang="en-US" altLang="en-US"/>
          </a:p>
        </p:txBody>
      </p:sp>
      <p:sp>
        <p:nvSpPr>
          <p:cNvPr id="786434" name="Rectangle 2"/>
          <p:cNvSpPr>
            <a:spLocks noGrp="1" noChangeArrowheads="1"/>
          </p:cNvSpPr>
          <p:nvPr>
            <p:ph type="title"/>
          </p:nvPr>
        </p:nvSpPr>
        <p:spPr/>
        <p:txBody>
          <a:bodyPr>
            <a:normAutofit fontScale="90000"/>
          </a:bodyPr>
          <a:lstStyle/>
          <a:p>
            <a:r>
              <a:rPr lang="en-US" altLang="en-US" sz="3800"/>
              <a:t>Weaknesses of k-means: To deal with outliers</a:t>
            </a:r>
          </a:p>
        </p:txBody>
      </p:sp>
      <p:sp>
        <p:nvSpPr>
          <p:cNvPr id="786435" name="Rectangle 3"/>
          <p:cNvSpPr>
            <a:spLocks noGrp="1" noChangeArrowheads="1"/>
          </p:cNvSpPr>
          <p:nvPr>
            <p:ph type="body" idx="1"/>
          </p:nvPr>
        </p:nvSpPr>
        <p:spPr>
          <a:xfrm>
            <a:off x="503238" y="1304925"/>
            <a:ext cx="8229600" cy="4645025"/>
          </a:xfrm>
        </p:spPr>
        <p:txBody>
          <a:bodyPr/>
          <a:lstStyle/>
          <a:p>
            <a:r>
              <a:rPr lang="en-US" altLang="ja-JP" sz="2600">
                <a:ea typeface="ＭＳ Ｐゴシック" panose="020B0600070205080204" pitchFamily="34" charset="-128"/>
              </a:rPr>
              <a:t>One method is to remove some data points in the clustering process that are much further away from the centroids than other data points. </a:t>
            </a:r>
          </a:p>
          <a:p>
            <a:pPr lvl="1"/>
            <a:r>
              <a:rPr lang="en-US" altLang="ja-JP" sz="2200">
                <a:ea typeface="ＭＳ Ｐゴシック" panose="020B0600070205080204" pitchFamily="34" charset="-128"/>
              </a:rPr>
              <a:t>To be safe, we may want to monitor these possible outliers over a few iterations and then decide to remove them. </a:t>
            </a:r>
          </a:p>
          <a:p>
            <a:r>
              <a:rPr lang="en-US" altLang="ja-JP" sz="2600">
                <a:ea typeface="ＭＳ Ｐゴシック" panose="020B0600070205080204" pitchFamily="34" charset="-128"/>
              </a:rPr>
              <a:t>Another method is to perform random sampling. Since in sampling we only choose a small subset of the data points, the chance of selecting an outlier is very small. </a:t>
            </a:r>
          </a:p>
          <a:p>
            <a:pPr lvl="1"/>
            <a:r>
              <a:rPr lang="en-US" altLang="en-US" sz="2200"/>
              <a:t>Assign the rest of the data points to the clusters by distance or similarity comparison, or classification</a:t>
            </a:r>
          </a:p>
        </p:txBody>
      </p:sp>
    </p:spTree>
    <p:extLst>
      <p:ext uri="{BB962C8B-B14F-4D97-AF65-F5344CB8AC3E}">
        <p14:creationId xmlns:p14="http://schemas.microsoft.com/office/powerpoint/2010/main" val="206534057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ltLang="en-US"/>
              <a:t>CS583, Bing Liu, UIC</a:t>
            </a:r>
          </a:p>
        </p:txBody>
      </p:sp>
      <p:sp>
        <p:nvSpPr>
          <p:cNvPr id="6" name="Slide Number Placeholder 5"/>
          <p:cNvSpPr>
            <a:spLocks noGrp="1"/>
          </p:cNvSpPr>
          <p:nvPr>
            <p:ph type="sldNum" sz="quarter" idx="11"/>
          </p:nvPr>
        </p:nvSpPr>
        <p:spPr/>
        <p:txBody>
          <a:bodyPr/>
          <a:lstStyle/>
          <a:p>
            <a:fld id="{58532F9F-D5E0-4938-A651-DD1A5FD22BEA}" type="slidenum">
              <a:rPr lang="en-US" altLang="en-US"/>
              <a:pPr/>
              <a:t>106</a:t>
            </a:fld>
            <a:endParaRPr lang="en-US" altLang="en-US"/>
          </a:p>
        </p:txBody>
      </p:sp>
      <p:sp>
        <p:nvSpPr>
          <p:cNvPr id="787458" name="Rectangle 2"/>
          <p:cNvSpPr>
            <a:spLocks noGrp="1" noChangeArrowheads="1"/>
          </p:cNvSpPr>
          <p:nvPr>
            <p:ph type="title"/>
          </p:nvPr>
        </p:nvSpPr>
        <p:spPr/>
        <p:txBody>
          <a:bodyPr/>
          <a:lstStyle/>
          <a:p>
            <a:r>
              <a:rPr lang="en-US" altLang="en-US"/>
              <a:t>Weaknesses of k-means (cont …)</a:t>
            </a:r>
          </a:p>
        </p:txBody>
      </p:sp>
      <p:sp>
        <p:nvSpPr>
          <p:cNvPr id="787459" name="Rectangle 3"/>
          <p:cNvSpPr>
            <a:spLocks noGrp="1" noChangeArrowheads="1"/>
          </p:cNvSpPr>
          <p:nvPr>
            <p:ph type="body" sz="half" idx="1"/>
          </p:nvPr>
        </p:nvSpPr>
        <p:spPr>
          <a:xfrm>
            <a:off x="358775" y="981075"/>
            <a:ext cx="8039100" cy="604838"/>
          </a:xfrm>
        </p:spPr>
        <p:txBody>
          <a:bodyPr/>
          <a:lstStyle/>
          <a:p>
            <a:r>
              <a:rPr lang="en-US" altLang="ja-JP" sz="2600">
                <a:ea typeface="ＭＳ Ｐゴシック" panose="020B0600070205080204" pitchFamily="34" charset="-128"/>
              </a:rPr>
              <a:t>The algorithm is sensitive to </a:t>
            </a:r>
            <a:r>
              <a:rPr lang="en-US" altLang="ja-JP" sz="2600">
                <a:solidFill>
                  <a:srgbClr val="FF0000"/>
                </a:solidFill>
                <a:ea typeface="ＭＳ Ｐゴシック" panose="020B0600070205080204" pitchFamily="34" charset="-128"/>
              </a:rPr>
              <a:t>initial seeds</a:t>
            </a:r>
            <a:r>
              <a:rPr lang="en-US" altLang="ja-JP" sz="2600">
                <a:ea typeface="ＭＳ Ｐゴシック" panose="020B0600070205080204" pitchFamily="34" charset="-128"/>
              </a:rPr>
              <a:t>.</a:t>
            </a:r>
            <a:endParaRPr lang="en-US" altLang="en-US" sz="2600"/>
          </a:p>
        </p:txBody>
      </p:sp>
      <p:pic>
        <p:nvPicPr>
          <p:cNvPr id="787460"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971550" y="1628775"/>
            <a:ext cx="6877050" cy="445293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296535575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ltLang="en-US"/>
              <a:t>CS583, Bing Liu, UIC</a:t>
            </a:r>
          </a:p>
        </p:txBody>
      </p:sp>
      <p:sp>
        <p:nvSpPr>
          <p:cNvPr id="7" name="Slide Number Placeholder 5"/>
          <p:cNvSpPr>
            <a:spLocks noGrp="1"/>
          </p:cNvSpPr>
          <p:nvPr>
            <p:ph type="sldNum" sz="quarter" idx="11"/>
          </p:nvPr>
        </p:nvSpPr>
        <p:spPr/>
        <p:txBody>
          <a:bodyPr/>
          <a:lstStyle/>
          <a:p>
            <a:fld id="{FA41FFA5-9B1D-466C-A042-06B446A72BC1}" type="slidenum">
              <a:rPr lang="en-US" altLang="en-US"/>
              <a:pPr/>
              <a:t>107</a:t>
            </a:fld>
            <a:endParaRPr lang="en-US" altLang="en-US"/>
          </a:p>
        </p:txBody>
      </p:sp>
      <p:sp>
        <p:nvSpPr>
          <p:cNvPr id="789506" name="Rectangle 2"/>
          <p:cNvSpPr>
            <a:spLocks noGrp="1" noChangeArrowheads="1"/>
          </p:cNvSpPr>
          <p:nvPr>
            <p:ph type="title"/>
          </p:nvPr>
        </p:nvSpPr>
        <p:spPr/>
        <p:txBody>
          <a:bodyPr/>
          <a:lstStyle/>
          <a:p>
            <a:r>
              <a:rPr lang="en-US" altLang="en-US"/>
              <a:t>Weaknesses of k-means (cont …)</a:t>
            </a:r>
          </a:p>
        </p:txBody>
      </p:sp>
      <p:sp>
        <p:nvSpPr>
          <p:cNvPr id="789507" name="Rectangle 3"/>
          <p:cNvSpPr>
            <a:spLocks noGrp="1" noChangeArrowheads="1"/>
          </p:cNvSpPr>
          <p:nvPr>
            <p:ph type="body" sz="half" idx="1"/>
          </p:nvPr>
        </p:nvSpPr>
        <p:spPr>
          <a:xfrm>
            <a:off x="358775" y="1089025"/>
            <a:ext cx="7021513" cy="647700"/>
          </a:xfrm>
        </p:spPr>
        <p:txBody>
          <a:bodyPr/>
          <a:lstStyle/>
          <a:p>
            <a:r>
              <a:rPr lang="en-US" altLang="en-US" sz="2600"/>
              <a:t>If we use </a:t>
            </a:r>
            <a:r>
              <a:rPr lang="en-US" altLang="en-US" sz="2600">
                <a:solidFill>
                  <a:srgbClr val="FF0000"/>
                </a:solidFill>
              </a:rPr>
              <a:t>different seeds</a:t>
            </a:r>
            <a:r>
              <a:rPr lang="en-US" altLang="en-US" sz="2600"/>
              <a:t>: good results</a:t>
            </a:r>
          </a:p>
        </p:txBody>
      </p:sp>
      <p:pic>
        <p:nvPicPr>
          <p:cNvPr id="789508"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84213" y="1700213"/>
            <a:ext cx="7164387" cy="442912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789510" name="Text Box 6"/>
          <p:cNvSpPr txBox="1">
            <a:spLocks noChangeArrowheads="1"/>
          </p:cNvSpPr>
          <p:nvPr/>
        </p:nvSpPr>
        <p:spPr bwMode="auto">
          <a:xfrm>
            <a:off x="6264275" y="1665288"/>
            <a:ext cx="259238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a:t>There are some methods to help choose good seeds</a:t>
            </a:r>
          </a:p>
        </p:txBody>
      </p:sp>
    </p:spTree>
    <p:extLst>
      <p:ext uri="{BB962C8B-B14F-4D97-AF65-F5344CB8AC3E}">
        <p14:creationId xmlns:p14="http://schemas.microsoft.com/office/powerpoint/2010/main" val="129613535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ltLang="en-US"/>
              <a:t>CS583, Bing Liu, UIC</a:t>
            </a:r>
          </a:p>
        </p:txBody>
      </p:sp>
      <p:sp>
        <p:nvSpPr>
          <p:cNvPr id="7" name="Slide Number Placeholder 5"/>
          <p:cNvSpPr>
            <a:spLocks noGrp="1"/>
          </p:cNvSpPr>
          <p:nvPr>
            <p:ph type="sldNum" sz="quarter" idx="11"/>
          </p:nvPr>
        </p:nvSpPr>
        <p:spPr/>
        <p:txBody>
          <a:bodyPr/>
          <a:lstStyle/>
          <a:p>
            <a:fld id="{ED9ADA30-48EC-43A9-9BA4-91EA0878D93B}" type="slidenum">
              <a:rPr lang="en-US" altLang="en-US"/>
              <a:pPr/>
              <a:t>108</a:t>
            </a:fld>
            <a:endParaRPr lang="en-US" altLang="en-US"/>
          </a:p>
        </p:txBody>
      </p:sp>
      <p:sp>
        <p:nvSpPr>
          <p:cNvPr id="791554" name="Rectangle 2"/>
          <p:cNvSpPr>
            <a:spLocks noGrp="1" noChangeArrowheads="1"/>
          </p:cNvSpPr>
          <p:nvPr>
            <p:ph type="title"/>
          </p:nvPr>
        </p:nvSpPr>
        <p:spPr/>
        <p:txBody>
          <a:bodyPr/>
          <a:lstStyle/>
          <a:p>
            <a:r>
              <a:rPr lang="en-US" altLang="en-US"/>
              <a:t>Weaknesses of k-means (cont …)</a:t>
            </a:r>
          </a:p>
        </p:txBody>
      </p:sp>
      <p:sp>
        <p:nvSpPr>
          <p:cNvPr id="791555" name="Rectangle 3"/>
          <p:cNvSpPr>
            <a:spLocks noGrp="1" noChangeArrowheads="1"/>
          </p:cNvSpPr>
          <p:nvPr>
            <p:ph type="body" sz="half" idx="1"/>
          </p:nvPr>
        </p:nvSpPr>
        <p:spPr>
          <a:xfrm>
            <a:off x="395288" y="1052513"/>
            <a:ext cx="8218487" cy="1289050"/>
          </a:xfrm>
        </p:spPr>
        <p:txBody>
          <a:bodyPr/>
          <a:lstStyle/>
          <a:p>
            <a:r>
              <a:rPr lang="en-US" altLang="ja-JP" sz="2600">
                <a:ea typeface="ＭＳ Ｐゴシック" panose="020B0600070205080204" pitchFamily="34" charset="-128"/>
              </a:rPr>
              <a:t>The </a:t>
            </a:r>
            <a:r>
              <a:rPr lang="en-US" altLang="ja-JP" sz="2600" i="1">
                <a:ea typeface="ＭＳ Ｐゴシック" panose="020B0600070205080204" pitchFamily="34" charset="-128"/>
              </a:rPr>
              <a:t>k</a:t>
            </a:r>
            <a:r>
              <a:rPr lang="en-US" altLang="ja-JP" sz="2600">
                <a:ea typeface="ＭＳ Ｐゴシック" panose="020B0600070205080204" pitchFamily="34" charset="-128"/>
              </a:rPr>
              <a:t>-means algorithm is not suitable for discovering clusters that are not hyper-ellipsoids (or hyper-spheres). </a:t>
            </a:r>
            <a:endParaRPr lang="en-US" altLang="en-US" sz="2600"/>
          </a:p>
        </p:txBody>
      </p:sp>
      <p:pic>
        <p:nvPicPr>
          <p:cNvPr id="791556"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76263" y="2492375"/>
            <a:ext cx="8243887" cy="34702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791558" name="Text Box 6"/>
          <p:cNvSpPr txBox="1">
            <a:spLocks noChangeArrowheads="1"/>
          </p:cNvSpPr>
          <p:nvPr/>
        </p:nvSpPr>
        <p:spPr bwMode="auto">
          <a:xfrm>
            <a:off x="7308850" y="3213100"/>
            <a:ext cx="50323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buFont typeface="Wingdings" panose="05000000000000000000" pitchFamily="2" charset="2"/>
              <a:buNone/>
            </a:pPr>
            <a:r>
              <a:rPr lang="en-US" altLang="en-US"/>
              <a:t>+</a:t>
            </a:r>
          </a:p>
        </p:txBody>
      </p:sp>
    </p:spTree>
    <p:extLst>
      <p:ext uri="{BB962C8B-B14F-4D97-AF65-F5344CB8AC3E}">
        <p14:creationId xmlns:p14="http://schemas.microsoft.com/office/powerpoint/2010/main" val="12272543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0952E917-32DA-4D27-87DC-3881F50C3619}" type="slidenum">
              <a:rPr lang="en-US" altLang="en-US"/>
              <a:pPr/>
              <a:t>109</a:t>
            </a:fld>
            <a:endParaRPr lang="en-US" altLang="en-US"/>
          </a:p>
        </p:txBody>
      </p:sp>
      <p:sp>
        <p:nvSpPr>
          <p:cNvPr id="793602" name="Rectangle 2"/>
          <p:cNvSpPr>
            <a:spLocks noGrp="1" noChangeArrowheads="1"/>
          </p:cNvSpPr>
          <p:nvPr>
            <p:ph type="title"/>
          </p:nvPr>
        </p:nvSpPr>
        <p:spPr>
          <a:xfrm>
            <a:off x="457200" y="128588"/>
            <a:ext cx="8229600" cy="1139825"/>
          </a:xfrm>
        </p:spPr>
        <p:txBody>
          <a:bodyPr/>
          <a:lstStyle/>
          <a:p>
            <a:r>
              <a:rPr lang="en-US" altLang="en-US"/>
              <a:t>K-means summary</a:t>
            </a:r>
          </a:p>
        </p:txBody>
      </p:sp>
      <p:sp>
        <p:nvSpPr>
          <p:cNvPr id="793603" name="AutoShape 3"/>
          <p:cNvSpPr>
            <a:spLocks noGrp="1" noChangeAspect="1" noChangeArrowheads="1"/>
          </p:cNvSpPr>
          <p:nvPr>
            <p:ph type="body" idx="1"/>
          </p:nvPr>
        </p:nvSpPr>
        <p:spPr>
          <a:xfrm>
            <a:off x="457200" y="1016000"/>
            <a:ext cx="8229600" cy="5256213"/>
          </a:xfrm>
        </p:spPr>
        <p:txBody>
          <a:bodyPr>
            <a:normAutofit lnSpcReduction="10000"/>
          </a:bodyPr>
          <a:lstStyle/>
          <a:p>
            <a:pPr>
              <a:lnSpc>
                <a:spcPct val="90000"/>
              </a:lnSpc>
            </a:pPr>
            <a:r>
              <a:rPr lang="en-US" altLang="ja-JP">
                <a:ea typeface="ＭＳ Ｐゴシック" panose="020B0600070205080204" pitchFamily="34" charset="-128"/>
              </a:rPr>
              <a:t>Despite weaknesses, </a:t>
            </a:r>
            <a:r>
              <a:rPr lang="en-US" altLang="ja-JP" i="1">
                <a:ea typeface="ＭＳ Ｐゴシック" panose="020B0600070205080204" pitchFamily="34" charset="-128"/>
              </a:rPr>
              <a:t>k</a:t>
            </a:r>
            <a:r>
              <a:rPr lang="en-US" altLang="ja-JP">
                <a:ea typeface="ＭＳ Ｐゴシック" panose="020B0600070205080204" pitchFamily="34" charset="-128"/>
              </a:rPr>
              <a:t>-means is still the most popular algorithm due to its simplicity, efficiency and </a:t>
            </a:r>
          </a:p>
          <a:p>
            <a:pPr lvl="1">
              <a:lnSpc>
                <a:spcPct val="90000"/>
              </a:lnSpc>
            </a:pPr>
            <a:r>
              <a:rPr lang="en-US" altLang="ja-JP">
                <a:ea typeface="ＭＳ Ｐゴシック" panose="020B0600070205080204" pitchFamily="34" charset="-128"/>
              </a:rPr>
              <a:t>other clustering algorithms have their own lists of weaknesses.</a:t>
            </a:r>
          </a:p>
          <a:p>
            <a:pPr>
              <a:lnSpc>
                <a:spcPct val="90000"/>
              </a:lnSpc>
            </a:pPr>
            <a:r>
              <a:rPr lang="en-US" altLang="ja-JP">
                <a:ea typeface="ＭＳ Ｐゴシック" panose="020B0600070205080204" pitchFamily="34" charset="-128"/>
              </a:rPr>
              <a:t>No clear evidence that any other clustering algorithm performs better in general </a:t>
            </a:r>
          </a:p>
          <a:p>
            <a:pPr lvl="1">
              <a:lnSpc>
                <a:spcPct val="90000"/>
              </a:lnSpc>
            </a:pPr>
            <a:r>
              <a:rPr lang="en-US" altLang="ja-JP">
                <a:ea typeface="ＭＳ Ｐゴシック" panose="020B0600070205080204" pitchFamily="34" charset="-128"/>
              </a:rPr>
              <a:t>although they may be more suitable for some specific types of data or applications. </a:t>
            </a:r>
          </a:p>
          <a:p>
            <a:pPr>
              <a:lnSpc>
                <a:spcPct val="90000"/>
              </a:lnSpc>
            </a:pPr>
            <a:r>
              <a:rPr lang="en-US" altLang="ja-JP">
                <a:ea typeface="ＭＳ Ｐゴシック" panose="020B0600070205080204" pitchFamily="34" charset="-128"/>
              </a:rPr>
              <a:t>Comparing different clustering algorithms is a difficult task. No one knows the correct clusters!</a:t>
            </a:r>
            <a:endParaRPr lang="en-US" altLang="en-US"/>
          </a:p>
        </p:txBody>
      </p:sp>
    </p:spTree>
    <p:extLst>
      <p:ext uri="{BB962C8B-B14F-4D97-AF65-F5344CB8AC3E}">
        <p14:creationId xmlns:p14="http://schemas.microsoft.com/office/powerpoint/2010/main" val="1096332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vs. Machine</a:t>
            </a:r>
          </a:p>
        </p:txBody>
      </p:sp>
      <p:sp>
        <p:nvSpPr>
          <p:cNvPr id="3" name="Content Placeholder 2"/>
          <p:cNvSpPr>
            <a:spLocks noGrp="1"/>
          </p:cNvSpPr>
          <p:nvPr>
            <p:ph idx="1"/>
          </p:nvPr>
        </p:nvSpPr>
        <p:spPr/>
        <p:txBody>
          <a:bodyPr/>
          <a:lstStyle/>
          <a:p>
            <a:r>
              <a:rPr lang="en-US" dirty="0"/>
              <a:t>Human</a:t>
            </a:r>
          </a:p>
          <a:p>
            <a:pPr lvl="1"/>
            <a:r>
              <a:rPr lang="en-US" dirty="0"/>
              <a:t>Naturally can work with small amount of data</a:t>
            </a:r>
          </a:p>
          <a:p>
            <a:pPr lvl="1"/>
            <a:r>
              <a:rPr lang="en-US" dirty="0"/>
              <a:t>Have a knowledge about domain</a:t>
            </a:r>
          </a:p>
          <a:p>
            <a:pPr lvl="1"/>
            <a:r>
              <a:rPr lang="en-US" dirty="0"/>
              <a:t>Good image recognition</a:t>
            </a:r>
          </a:p>
          <a:p>
            <a:r>
              <a:rPr lang="en-US" dirty="0"/>
              <a:t>Machines</a:t>
            </a:r>
          </a:p>
          <a:p>
            <a:pPr lvl="1"/>
            <a:r>
              <a:rPr lang="en-US" dirty="0"/>
              <a:t>Can make intensive computations</a:t>
            </a:r>
          </a:p>
          <a:p>
            <a:pPr lvl="1"/>
            <a:r>
              <a:rPr lang="en-US" dirty="0"/>
              <a:t>Knows only numbers and strings (well, actually only numbers)</a:t>
            </a:r>
          </a:p>
        </p:txBody>
      </p:sp>
    </p:spTree>
    <p:extLst>
      <p:ext uri="{BB962C8B-B14F-4D97-AF65-F5344CB8AC3E}">
        <p14:creationId xmlns:p14="http://schemas.microsoft.com/office/powerpoint/2010/main" val="415329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B08DF055-D1C0-42D6-92EA-9F9BE5BB17AA}" type="slidenum">
              <a:rPr lang="en-US" altLang="en-US"/>
              <a:pPr/>
              <a:t>110</a:t>
            </a:fld>
            <a:endParaRPr lang="en-US" altLang="en-US"/>
          </a:p>
        </p:txBody>
      </p:sp>
      <p:sp>
        <p:nvSpPr>
          <p:cNvPr id="881666" name="Rectangle 2"/>
          <p:cNvSpPr>
            <a:spLocks noGrp="1" noChangeArrowheads="1"/>
          </p:cNvSpPr>
          <p:nvPr>
            <p:ph type="title"/>
          </p:nvPr>
        </p:nvSpPr>
        <p:spPr>
          <a:xfrm>
            <a:off x="431800" y="152400"/>
            <a:ext cx="8229600" cy="1139825"/>
          </a:xfrm>
        </p:spPr>
        <p:txBody>
          <a:bodyPr/>
          <a:lstStyle/>
          <a:p>
            <a:r>
              <a:rPr lang="en-US" altLang="en-US" b="1"/>
              <a:t>Road map</a:t>
            </a:r>
          </a:p>
        </p:txBody>
      </p:sp>
      <p:sp>
        <p:nvSpPr>
          <p:cNvPr id="881667" name="Rectangle 3"/>
          <p:cNvSpPr>
            <a:spLocks noGrp="1" noChangeArrowheads="1"/>
          </p:cNvSpPr>
          <p:nvPr>
            <p:ph type="body" idx="1"/>
          </p:nvPr>
        </p:nvSpPr>
        <p:spPr>
          <a:xfrm>
            <a:off x="457200" y="908050"/>
            <a:ext cx="8229600" cy="5292725"/>
          </a:xfrm>
        </p:spPr>
        <p:txBody>
          <a:bodyPr/>
          <a:lstStyle/>
          <a:p>
            <a:r>
              <a:rPr lang="en-US" altLang="en-US" sz="2600" b="1"/>
              <a:t>Basic concepts</a:t>
            </a:r>
          </a:p>
          <a:p>
            <a:r>
              <a:rPr lang="en-US" altLang="en-US" sz="2600" b="1"/>
              <a:t>K-means algorithm</a:t>
            </a:r>
          </a:p>
          <a:p>
            <a:r>
              <a:rPr lang="en-US" altLang="en-US" sz="2600" b="1">
                <a:solidFill>
                  <a:srgbClr val="FF0000"/>
                </a:solidFill>
              </a:rPr>
              <a:t>Representation of clusters</a:t>
            </a:r>
          </a:p>
          <a:p>
            <a:r>
              <a:rPr lang="en-US" altLang="en-US" sz="2600" b="1"/>
              <a:t>Hierarchical clustering</a:t>
            </a:r>
          </a:p>
          <a:p>
            <a:r>
              <a:rPr lang="en-US" altLang="en-US" sz="2600" b="1"/>
              <a:t>Distance functions</a:t>
            </a:r>
          </a:p>
          <a:p>
            <a:r>
              <a:rPr lang="en-US" altLang="en-US" sz="2600" b="1"/>
              <a:t>Data standardization</a:t>
            </a:r>
          </a:p>
          <a:p>
            <a:r>
              <a:rPr lang="en-US" altLang="en-US" sz="2600" b="1"/>
              <a:t>Handling mixed attributes</a:t>
            </a:r>
          </a:p>
          <a:p>
            <a:r>
              <a:rPr lang="en-US" altLang="en-US" sz="2600" b="1"/>
              <a:t>Which clustering algorithm to use?</a:t>
            </a:r>
          </a:p>
          <a:p>
            <a:r>
              <a:rPr lang="en-US" altLang="en-US" sz="2600" b="1"/>
              <a:t>Cluster evaluation</a:t>
            </a:r>
          </a:p>
          <a:p>
            <a:r>
              <a:rPr lang="en-US" altLang="en-US" sz="2600" b="1"/>
              <a:t>Discovering holes and data regions</a:t>
            </a:r>
          </a:p>
          <a:p>
            <a:r>
              <a:rPr lang="en-US" altLang="en-US" sz="2600" b="1"/>
              <a:t>Summary</a:t>
            </a:r>
          </a:p>
        </p:txBody>
      </p:sp>
    </p:spTree>
    <p:extLst>
      <p:ext uri="{BB962C8B-B14F-4D97-AF65-F5344CB8AC3E}">
        <p14:creationId xmlns:p14="http://schemas.microsoft.com/office/powerpoint/2010/main" val="301893398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E1500BC2-EA05-4C62-8F8A-242F42B8A56F}" type="slidenum">
              <a:rPr lang="en-US" altLang="en-US"/>
              <a:pPr/>
              <a:t>111</a:t>
            </a:fld>
            <a:endParaRPr lang="en-US" altLang="en-US"/>
          </a:p>
        </p:txBody>
      </p:sp>
      <p:sp>
        <p:nvSpPr>
          <p:cNvPr id="794626" name="Rectangle 2"/>
          <p:cNvSpPr>
            <a:spLocks noGrp="1" noChangeArrowheads="1"/>
          </p:cNvSpPr>
          <p:nvPr>
            <p:ph type="title"/>
          </p:nvPr>
        </p:nvSpPr>
        <p:spPr/>
        <p:txBody>
          <a:bodyPr>
            <a:normAutofit fontScale="90000"/>
          </a:bodyPr>
          <a:lstStyle/>
          <a:p>
            <a:r>
              <a:rPr lang="en-US" altLang="ja-JP">
                <a:ea typeface="ＭＳ Ｐゴシック" panose="020B0600070205080204" pitchFamily="34" charset="-128"/>
              </a:rPr>
              <a:t>Common ways to represent clusters </a:t>
            </a:r>
            <a:endParaRPr lang="en-US" altLang="en-US"/>
          </a:p>
        </p:txBody>
      </p:sp>
      <p:sp>
        <p:nvSpPr>
          <p:cNvPr id="794627" name="Rectangle 3"/>
          <p:cNvSpPr>
            <a:spLocks noGrp="1" noChangeArrowheads="1"/>
          </p:cNvSpPr>
          <p:nvPr>
            <p:ph type="body" idx="1"/>
          </p:nvPr>
        </p:nvSpPr>
        <p:spPr>
          <a:xfrm>
            <a:off x="457200" y="1233488"/>
            <a:ext cx="8229600" cy="4897437"/>
          </a:xfrm>
        </p:spPr>
        <p:txBody>
          <a:bodyPr>
            <a:normAutofit lnSpcReduction="10000"/>
          </a:bodyPr>
          <a:lstStyle/>
          <a:p>
            <a:r>
              <a:rPr lang="en-US" altLang="ja-JP">
                <a:solidFill>
                  <a:srgbClr val="FF0000"/>
                </a:solidFill>
                <a:ea typeface="ＭＳ Ｐゴシック" panose="020B0600070205080204" pitchFamily="34" charset="-128"/>
              </a:rPr>
              <a:t>Use the centroid of each cluster to represent the cluster</a:t>
            </a:r>
            <a:r>
              <a:rPr lang="en-US" altLang="ja-JP">
                <a:ea typeface="ＭＳ Ｐゴシック" panose="020B0600070205080204" pitchFamily="34" charset="-128"/>
              </a:rPr>
              <a:t>. </a:t>
            </a:r>
          </a:p>
          <a:p>
            <a:pPr lvl="1"/>
            <a:r>
              <a:rPr lang="en-US" altLang="ja-JP">
                <a:ea typeface="ＭＳ Ｐゴシック" panose="020B0600070205080204" pitchFamily="34" charset="-128"/>
              </a:rPr>
              <a:t>compute the radius and </a:t>
            </a:r>
          </a:p>
          <a:p>
            <a:pPr lvl="1"/>
            <a:r>
              <a:rPr lang="en-US" altLang="ja-JP">
                <a:ea typeface="ＭＳ Ｐゴシック" panose="020B0600070205080204" pitchFamily="34" charset="-128"/>
              </a:rPr>
              <a:t>standard deviation of the cluster to determine its spread in each dimension</a:t>
            </a:r>
          </a:p>
          <a:p>
            <a:pPr lvl="1"/>
            <a:endParaRPr lang="en-US" altLang="ja-JP">
              <a:ea typeface="ＭＳ Ｐゴシック" panose="020B0600070205080204" pitchFamily="34" charset="-128"/>
            </a:endParaRPr>
          </a:p>
          <a:p>
            <a:pPr lvl="1"/>
            <a:r>
              <a:rPr lang="en-US" altLang="ja-JP">
                <a:ea typeface="ＭＳ Ｐゴシック" panose="020B0600070205080204" pitchFamily="34" charset="-128"/>
              </a:rPr>
              <a:t>The centroid representation alone works well if the clusters are of the hyper-spherical shape.</a:t>
            </a:r>
          </a:p>
          <a:p>
            <a:pPr lvl="1"/>
            <a:r>
              <a:rPr lang="en-US" altLang="ja-JP">
                <a:ea typeface="ＭＳ Ｐゴシック" panose="020B0600070205080204" pitchFamily="34" charset="-128"/>
              </a:rPr>
              <a:t>If clusters are elongated or are of other shapes, centroids are not sufficient </a:t>
            </a:r>
            <a:endParaRPr lang="en-US" altLang="en-US"/>
          </a:p>
        </p:txBody>
      </p:sp>
    </p:spTree>
    <p:extLst>
      <p:ext uri="{BB962C8B-B14F-4D97-AF65-F5344CB8AC3E}">
        <p14:creationId xmlns:p14="http://schemas.microsoft.com/office/powerpoint/2010/main" val="195893845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altLang="en-US"/>
              <a:t>CS583, Bing Liu, UIC</a:t>
            </a:r>
          </a:p>
        </p:txBody>
      </p:sp>
      <p:sp>
        <p:nvSpPr>
          <p:cNvPr id="7" name="Slide Number Placeholder 6"/>
          <p:cNvSpPr>
            <a:spLocks noGrp="1"/>
          </p:cNvSpPr>
          <p:nvPr>
            <p:ph type="sldNum" sz="quarter" idx="11"/>
          </p:nvPr>
        </p:nvSpPr>
        <p:spPr/>
        <p:txBody>
          <a:bodyPr/>
          <a:lstStyle/>
          <a:p>
            <a:fld id="{C8CDB13A-2CC2-410E-9C61-9E6ABDAAC6BA}" type="slidenum">
              <a:rPr lang="en-US" altLang="en-US"/>
              <a:pPr/>
              <a:t>112</a:t>
            </a:fld>
            <a:endParaRPr lang="en-US" altLang="en-US"/>
          </a:p>
        </p:txBody>
      </p:sp>
      <p:sp>
        <p:nvSpPr>
          <p:cNvPr id="795650" name="Rectangle 2"/>
          <p:cNvSpPr>
            <a:spLocks noGrp="1" noChangeArrowheads="1"/>
          </p:cNvSpPr>
          <p:nvPr>
            <p:ph type="title"/>
          </p:nvPr>
        </p:nvSpPr>
        <p:spPr/>
        <p:txBody>
          <a:bodyPr/>
          <a:lstStyle/>
          <a:p>
            <a:r>
              <a:rPr lang="en-US" altLang="en-US"/>
              <a:t>Using classification model</a:t>
            </a:r>
          </a:p>
        </p:txBody>
      </p:sp>
      <p:sp>
        <p:nvSpPr>
          <p:cNvPr id="795651" name="Rectangle 3"/>
          <p:cNvSpPr>
            <a:spLocks noGrp="1" noChangeArrowheads="1"/>
          </p:cNvSpPr>
          <p:nvPr>
            <p:ph type="body" sz="half" idx="1"/>
          </p:nvPr>
        </p:nvSpPr>
        <p:spPr>
          <a:xfrm>
            <a:off x="250825" y="1449388"/>
            <a:ext cx="4146550" cy="4572000"/>
          </a:xfrm>
        </p:spPr>
        <p:txBody>
          <a:bodyPr/>
          <a:lstStyle/>
          <a:p>
            <a:r>
              <a:rPr lang="en-US" altLang="ja-JP" sz="2600">
                <a:ea typeface="ＭＳ Ｐゴシック" panose="020B0600070205080204" pitchFamily="34" charset="-128"/>
              </a:rPr>
              <a:t>All the data points in a cluster are regarded to have the same class label, e.g., the cluster ID. </a:t>
            </a:r>
          </a:p>
          <a:p>
            <a:pPr lvl="1"/>
            <a:r>
              <a:rPr lang="en-US" altLang="ja-JP" sz="2200">
                <a:ea typeface="ＭＳ Ｐゴシック" panose="020B0600070205080204" pitchFamily="34" charset="-128"/>
              </a:rPr>
              <a:t>run a supervised learning algorithm on the data to find a classification model. </a:t>
            </a:r>
            <a:endParaRPr lang="en-US" altLang="en-US" sz="2200"/>
          </a:p>
        </p:txBody>
      </p:sp>
      <p:pic>
        <p:nvPicPr>
          <p:cNvPr id="795652" name="Picture 4"/>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4284663" y="1160463"/>
            <a:ext cx="4391025" cy="2998787"/>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795654" name="Picture 6"/>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4246563" y="4406900"/>
            <a:ext cx="4573587" cy="150653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3026431051"/>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4982899B-CCDD-4789-84FA-922E9EEA96A4}" type="slidenum">
              <a:rPr lang="en-US" altLang="en-US"/>
              <a:pPr/>
              <a:t>113</a:t>
            </a:fld>
            <a:endParaRPr lang="en-US" altLang="en-US"/>
          </a:p>
        </p:txBody>
      </p:sp>
      <p:sp>
        <p:nvSpPr>
          <p:cNvPr id="798722" name="Rectangle 2"/>
          <p:cNvSpPr>
            <a:spLocks noGrp="1" noChangeArrowheads="1"/>
          </p:cNvSpPr>
          <p:nvPr>
            <p:ph type="title"/>
          </p:nvPr>
        </p:nvSpPr>
        <p:spPr>
          <a:xfrm>
            <a:off x="457200" y="277813"/>
            <a:ext cx="8470900" cy="1139825"/>
          </a:xfrm>
        </p:spPr>
        <p:txBody>
          <a:bodyPr>
            <a:normAutofit fontScale="90000"/>
          </a:bodyPr>
          <a:lstStyle/>
          <a:p>
            <a:r>
              <a:rPr lang="en-US" altLang="ja-JP">
                <a:ea typeface="ＭＳ Ｐゴシック" panose="020B0600070205080204" pitchFamily="34" charset="-128"/>
              </a:rPr>
              <a:t>Use frequent values to represent cluster </a:t>
            </a:r>
            <a:endParaRPr lang="en-US" altLang="en-US"/>
          </a:p>
        </p:txBody>
      </p:sp>
      <p:sp>
        <p:nvSpPr>
          <p:cNvPr id="798723" name="Rectangle 3"/>
          <p:cNvSpPr>
            <a:spLocks noGrp="1" noChangeArrowheads="1"/>
          </p:cNvSpPr>
          <p:nvPr>
            <p:ph type="body" idx="1"/>
          </p:nvPr>
        </p:nvSpPr>
        <p:spPr>
          <a:xfrm>
            <a:off x="468313" y="1412875"/>
            <a:ext cx="8229600" cy="4032250"/>
          </a:xfrm>
        </p:spPr>
        <p:txBody>
          <a:bodyPr/>
          <a:lstStyle/>
          <a:p>
            <a:r>
              <a:rPr lang="en-US" altLang="ja-JP">
                <a:ea typeface="ＭＳ Ｐゴシック" panose="020B0600070205080204" pitchFamily="34" charset="-128"/>
              </a:rPr>
              <a:t>This method is mainly for clustering of categorical data (e.g., </a:t>
            </a:r>
            <a:r>
              <a:rPr lang="en-US" altLang="ja-JP" i="1">
                <a:ea typeface="ＭＳ Ｐゴシック" panose="020B0600070205080204" pitchFamily="34" charset="-128"/>
              </a:rPr>
              <a:t>k</a:t>
            </a:r>
            <a:r>
              <a:rPr lang="en-US" altLang="ja-JP">
                <a:ea typeface="ＭＳ Ｐゴシック" panose="020B0600070205080204" pitchFamily="34" charset="-128"/>
              </a:rPr>
              <a:t>-modes clustering). </a:t>
            </a:r>
          </a:p>
          <a:p>
            <a:r>
              <a:rPr lang="en-US" altLang="ja-JP">
                <a:ea typeface="ＭＳ Ｐゴシック" panose="020B0600070205080204" pitchFamily="34" charset="-128"/>
              </a:rPr>
              <a:t>Main method used in text clustering, where a small set of frequent words in each cluster is selected to represent the cluster. </a:t>
            </a:r>
            <a:endParaRPr lang="en-US" altLang="en-US"/>
          </a:p>
        </p:txBody>
      </p:sp>
    </p:spTree>
    <p:extLst>
      <p:ext uri="{BB962C8B-B14F-4D97-AF65-F5344CB8AC3E}">
        <p14:creationId xmlns:p14="http://schemas.microsoft.com/office/powerpoint/2010/main" val="191836338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altLang="en-US"/>
              <a:t>CS583, Bing Liu, UIC</a:t>
            </a:r>
          </a:p>
        </p:txBody>
      </p:sp>
      <p:sp>
        <p:nvSpPr>
          <p:cNvPr id="7" name="Slide Number Placeholder 6"/>
          <p:cNvSpPr>
            <a:spLocks noGrp="1"/>
          </p:cNvSpPr>
          <p:nvPr>
            <p:ph type="sldNum" sz="quarter" idx="11"/>
          </p:nvPr>
        </p:nvSpPr>
        <p:spPr/>
        <p:txBody>
          <a:bodyPr/>
          <a:lstStyle/>
          <a:p>
            <a:fld id="{FFB5B9D9-9104-48A4-920C-D7ADB99B05DA}" type="slidenum">
              <a:rPr lang="en-US" altLang="en-US"/>
              <a:pPr/>
              <a:t>114</a:t>
            </a:fld>
            <a:endParaRPr lang="en-US" altLang="en-US"/>
          </a:p>
        </p:txBody>
      </p:sp>
      <p:sp>
        <p:nvSpPr>
          <p:cNvPr id="799746" name="Rectangle 2"/>
          <p:cNvSpPr>
            <a:spLocks noGrp="1" noChangeArrowheads="1"/>
          </p:cNvSpPr>
          <p:nvPr>
            <p:ph type="title"/>
          </p:nvPr>
        </p:nvSpPr>
        <p:spPr/>
        <p:txBody>
          <a:bodyPr/>
          <a:lstStyle/>
          <a:p>
            <a:r>
              <a:rPr lang="en-US" altLang="ja-JP">
                <a:ea typeface="ＭＳ Ｐゴシック" panose="020B0600070205080204" pitchFamily="34" charset="-128"/>
              </a:rPr>
              <a:t>Clusters of arbitrary shapes</a:t>
            </a:r>
            <a:endParaRPr lang="en-US" altLang="en-US"/>
          </a:p>
        </p:txBody>
      </p:sp>
      <p:sp>
        <p:nvSpPr>
          <p:cNvPr id="799747" name="Rectangle 3"/>
          <p:cNvSpPr>
            <a:spLocks noGrp="1" noChangeArrowheads="1"/>
          </p:cNvSpPr>
          <p:nvPr>
            <p:ph type="body" sz="half" idx="1"/>
          </p:nvPr>
        </p:nvSpPr>
        <p:spPr>
          <a:xfrm>
            <a:off x="468313" y="1233488"/>
            <a:ext cx="5435600" cy="4859337"/>
          </a:xfrm>
        </p:spPr>
        <p:txBody>
          <a:bodyPr/>
          <a:lstStyle/>
          <a:p>
            <a:r>
              <a:rPr lang="en-US" altLang="ja-JP" sz="2600">
                <a:ea typeface="ＭＳ Ｐゴシック" panose="020B0600070205080204" pitchFamily="34" charset="-128"/>
              </a:rPr>
              <a:t>Hyper-elliptical and hyper-spherical clusters are usually easy to represent, using their centroid together with spreads.</a:t>
            </a:r>
          </a:p>
          <a:p>
            <a:r>
              <a:rPr lang="en-US" altLang="ja-JP" sz="2600">
                <a:solidFill>
                  <a:srgbClr val="FF0000"/>
                </a:solidFill>
                <a:ea typeface="ＭＳ Ｐゴシック" panose="020B0600070205080204" pitchFamily="34" charset="-128"/>
              </a:rPr>
              <a:t>Irregular shape clusters are hard to represent</a:t>
            </a:r>
            <a:r>
              <a:rPr lang="en-US" altLang="ja-JP" sz="2600">
                <a:ea typeface="ＭＳ Ｐゴシック" panose="020B0600070205080204" pitchFamily="34" charset="-128"/>
              </a:rPr>
              <a:t>. They may not be useful in some applications.</a:t>
            </a:r>
          </a:p>
          <a:p>
            <a:pPr lvl="1"/>
            <a:r>
              <a:rPr lang="en-US" altLang="ja-JP" sz="2200">
                <a:ea typeface="ＭＳ Ｐゴシック" panose="020B0600070205080204" pitchFamily="34" charset="-128"/>
              </a:rPr>
              <a:t>Using centroids are not suitable (upper figure) in general</a:t>
            </a:r>
          </a:p>
          <a:p>
            <a:pPr lvl="1"/>
            <a:r>
              <a:rPr lang="en-US" altLang="ja-JP" sz="2200">
                <a:ea typeface="ＭＳ Ｐゴシック" panose="020B0600070205080204" pitchFamily="34" charset="-128"/>
              </a:rPr>
              <a:t>K-means clusters may be more useful (lower figure), e.g., for making 2 size T-shirts.  </a:t>
            </a:r>
            <a:endParaRPr lang="en-US" altLang="en-US" sz="2200"/>
          </a:p>
        </p:txBody>
      </p:sp>
      <p:pic>
        <p:nvPicPr>
          <p:cNvPr id="799748" name="Picture 4"/>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5940425" y="873125"/>
            <a:ext cx="2736850" cy="2551113"/>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799753" name="Picture 9"/>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5903913" y="3465513"/>
            <a:ext cx="2736850" cy="2643187"/>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493340260"/>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F3029F1E-DA5F-4607-A677-2D89321F2E91}" type="slidenum">
              <a:rPr lang="en-US" altLang="en-US"/>
              <a:pPr/>
              <a:t>115</a:t>
            </a:fld>
            <a:endParaRPr lang="en-US" altLang="en-US"/>
          </a:p>
        </p:txBody>
      </p:sp>
      <p:sp>
        <p:nvSpPr>
          <p:cNvPr id="887810" name="Rectangle 2"/>
          <p:cNvSpPr>
            <a:spLocks noGrp="1" noChangeArrowheads="1"/>
          </p:cNvSpPr>
          <p:nvPr>
            <p:ph type="title"/>
          </p:nvPr>
        </p:nvSpPr>
        <p:spPr>
          <a:xfrm>
            <a:off x="431800" y="115888"/>
            <a:ext cx="8229600" cy="1139825"/>
          </a:xfrm>
        </p:spPr>
        <p:txBody>
          <a:bodyPr/>
          <a:lstStyle/>
          <a:p>
            <a:r>
              <a:rPr lang="en-US" altLang="en-US" b="1"/>
              <a:t>Road map</a:t>
            </a:r>
          </a:p>
        </p:txBody>
      </p:sp>
      <p:sp>
        <p:nvSpPr>
          <p:cNvPr id="887811" name="Rectangle 3"/>
          <p:cNvSpPr>
            <a:spLocks noGrp="1" noChangeArrowheads="1"/>
          </p:cNvSpPr>
          <p:nvPr>
            <p:ph type="body" idx="1"/>
          </p:nvPr>
        </p:nvSpPr>
        <p:spPr>
          <a:xfrm>
            <a:off x="457200" y="908050"/>
            <a:ext cx="8229600" cy="5256213"/>
          </a:xfrm>
        </p:spPr>
        <p:txBody>
          <a:bodyPr/>
          <a:lstStyle/>
          <a:p>
            <a:r>
              <a:rPr lang="en-US" altLang="en-US" sz="2600" b="1"/>
              <a:t>Basic concepts</a:t>
            </a:r>
          </a:p>
          <a:p>
            <a:r>
              <a:rPr lang="en-US" altLang="en-US" sz="2600" b="1"/>
              <a:t>K-means algorithm</a:t>
            </a:r>
          </a:p>
          <a:p>
            <a:r>
              <a:rPr lang="en-US" altLang="en-US" sz="2600" b="1"/>
              <a:t>Representation of clusters</a:t>
            </a:r>
          </a:p>
          <a:p>
            <a:r>
              <a:rPr lang="en-US" altLang="en-US" sz="2600" b="1">
                <a:solidFill>
                  <a:srgbClr val="FF0000"/>
                </a:solidFill>
              </a:rPr>
              <a:t>Hierarchical clustering</a:t>
            </a:r>
          </a:p>
          <a:p>
            <a:r>
              <a:rPr lang="en-US" altLang="en-US" sz="2600" b="1"/>
              <a:t>Distance functions</a:t>
            </a:r>
          </a:p>
          <a:p>
            <a:r>
              <a:rPr lang="en-US" altLang="en-US" sz="2600" b="1"/>
              <a:t>Data standardization</a:t>
            </a:r>
          </a:p>
          <a:p>
            <a:r>
              <a:rPr lang="en-US" altLang="en-US" sz="2600" b="1"/>
              <a:t>Handling mixed attributes</a:t>
            </a:r>
          </a:p>
          <a:p>
            <a:r>
              <a:rPr lang="en-US" altLang="en-US" sz="2600" b="1"/>
              <a:t>Which clustering algorithm to use?</a:t>
            </a:r>
          </a:p>
          <a:p>
            <a:r>
              <a:rPr lang="en-US" altLang="en-US" sz="2600" b="1"/>
              <a:t>Cluster evaluation</a:t>
            </a:r>
          </a:p>
          <a:p>
            <a:r>
              <a:rPr lang="en-US" altLang="en-US" sz="2600" b="1"/>
              <a:t>Discovering holes and data regions</a:t>
            </a:r>
          </a:p>
          <a:p>
            <a:r>
              <a:rPr lang="en-US" altLang="en-US" sz="2600" b="1"/>
              <a:t>Summary</a:t>
            </a:r>
          </a:p>
        </p:txBody>
      </p:sp>
    </p:spTree>
    <p:extLst>
      <p:ext uri="{BB962C8B-B14F-4D97-AF65-F5344CB8AC3E}">
        <p14:creationId xmlns:p14="http://schemas.microsoft.com/office/powerpoint/2010/main" val="341414598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ltLang="en-US"/>
              <a:t>CS583, Bing Liu, UIC</a:t>
            </a:r>
          </a:p>
        </p:txBody>
      </p:sp>
      <p:sp>
        <p:nvSpPr>
          <p:cNvPr id="6" name="Slide Number Placeholder 5"/>
          <p:cNvSpPr>
            <a:spLocks noGrp="1"/>
          </p:cNvSpPr>
          <p:nvPr>
            <p:ph type="sldNum" sz="quarter" idx="11"/>
          </p:nvPr>
        </p:nvSpPr>
        <p:spPr/>
        <p:txBody>
          <a:bodyPr/>
          <a:lstStyle/>
          <a:p>
            <a:fld id="{D9FE3E0E-B9E7-4B94-8CBA-048092CCBEF9}" type="slidenum">
              <a:rPr lang="en-US" altLang="en-US"/>
              <a:pPr/>
              <a:t>116</a:t>
            </a:fld>
            <a:endParaRPr lang="en-US" altLang="en-US"/>
          </a:p>
        </p:txBody>
      </p:sp>
      <p:sp>
        <p:nvSpPr>
          <p:cNvPr id="802818" name="Rectangle 2"/>
          <p:cNvSpPr>
            <a:spLocks noGrp="1" noChangeArrowheads="1"/>
          </p:cNvSpPr>
          <p:nvPr>
            <p:ph type="title"/>
          </p:nvPr>
        </p:nvSpPr>
        <p:spPr/>
        <p:txBody>
          <a:bodyPr/>
          <a:lstStyle/>
          <a:p>
            <a:r>
              <a:rPr lang="en-US" altLang="ja-JP">
                <a:ea typeface="ＭＳ Ｐゴシック" panose="020B0600070205080204" pitchFamily="34" charset="-128"/>
              </a:rPr>
              <a:t>Hierarchical Clustering</a:t>
            </a:r>
            <a:endParaRPr lang="en-US" altLang="en-US"/>
          </a:p>
        </p:txBody>
      </p:sp>
      <p:sp>
        <p:nvSpPr>
          <p:cNvPr id="802819" name="Rectangle 3"/>
          <p:cNvSpPr>
            <a:spLocks noGrp="1" noChangeArrowheads="1"/>
          </p:cNvSpPr>
          <p:nvPr>
            <p:ph type="body" sz="half" idx="1"/>
          </p:nvPr>
        </p:nvSpPr>
        <p:spPr>
          <a:xfrm>
            <a:off x="468313" y="1160463"/>
            <a:ext cx="7786687" cy="1036637"/>
          </a:xfrm>
        </p:spPr>
        <p:txBody>
          <a:bodyPr/>
          <a:lstStyle/>
          <a:p>
            <a:r>
              <a:rPr lang="en-US" altLang="en-US" sz="2600"/>
              <a:t>Produce a nested sequence of clusters, a </a:t>
            </a:r>
            <a:r>
              <a:rPr lang="en-US" altLang="en-US" sz="2600">
                <a:solidFill>
                  <a:srgbClr val="FF0000"/>
                </a:solidFill>
              </a:rPr>
              <a:t>tree</a:t>
            </a:r>
            <a:r>
              <a:rPr lang="en-US" altLang="en-US" sz="2600"/>
              <a:t>, also called </a:t>
            </a:r>
            <a:r>
              <a:rPr lang="en-US" altLang="en-US" sz="2600">
                <a:solidFill>
                  <a:srgbClr val="FF0000"/>
                </a:solidFill>
              </a:rPr>
              <a:t>Dendrogram</a:t>
            </a:r>
            <a:r>
              <a:rPr lang="en-US" altLang="en-US" sz="2600"/>
              <a:t>.</a:t>
            </a:r>
          </a:p>
        </p:txBody>
      </p:sp>
      <p:pic>
        <p:nvPicPr>
          <p:cNvPr id="802820"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124075" y="2205038"/>
            <a:ext cx="4464050" cy="38258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226134767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F25FD8F0-4ED2-496F-B2D7-CCFCA6B82B48}" type="slidenum">
              <a:rPr lang="en-US" altLang="en-US"/>
              <a:pPr/>
              <a:t>117</a:t>
            </a:fld>
            <a:endParaRPr lang="en-US" altLang="en-US"/>
          </a:p>
        </p:txBody>
      </p:sp>
      <p:sp>
        <p:nvSpPr>
          <p:cNvPr id="804866" name="Rectangle 2"/>
          <p:cNvSpPr>
            <a:spLocks noGrp="1" noChangeArrowheads="1"/>
          </p:cNvSpPr>
          <p:nvPr>
            <p:ph type="title"/>
          </p:nvPr>
        </p:nvSpPr>
        <p:spPr/>
        <p:txBody>
          <a:bodyPr/>
          <a:lstStyle/>
          <a:p>
            <a:r>
              <a:rPr lang="en-US" altLang="en-US"/>
              <a:t>Types of hierarchical clustering</a:t>
            </a:r>
          </a:p>
        </p:txBody>
      </p:sp>
      <p:sp>
        <p:nvSpPr>
          <p:cNvPr id="804867" name="Rectangle 3"/>
          <p:cNvSpPr>
            <a:spLocks noGrp="1" noChangeArrowheads="1"/>
          </p:cNvSpPr>
          <p:nvPr>
            <p:ph type="body" idx="1"/>
          </p:nvPr>
        </p:nvSpPr>
        <p:spPr>
          <a:xfrm>
            <a:off x="457200" y="1341438"/>
            <a:ext cx="8229600" cy="4789487"/>
          </a:xfrm>
        </p:spPr>
        <p:txBody>
          <a:bodyPr/>
          <a:lstStyle/>
          <a:p>
            <a:r>
              <a:rPr lang="en-US" altLang="zh-CN" sz="2600">
                <a:solidFill>
                  <a:srgbClr val="FF0000"/>
                </a:solidFill>
                <a:ea typeface="宋体" panose="02010600030101010101" pitchFamily="2" charset="-122"/>
              </a:rPr>
              <a:t>Agglomerative (bottom up) clustering</a:t>
            </a:r>
            <a:r>
              <a:rPr lang="en-US" altLang="zh-CN" sz="2600">
                <a:ea typeface="宋体" panose="02010600030101010101" pitchFamily="2" charset="-122"/>
              </a:rPr>
              <a:t>: It builds the dendrogram (tree) from the bottom level, and </a:t>
            </a:r>
          </a:p>
          <a:p>
            <a:pPr lvl="1"/>
            <a:r>
              <a:rPr lang="en-US" altLang="zh-CN" sz="2200">
                <a:ea typeface="宋体" panose="02010600030101010101" pitchFamily="2" charset="-122"/>
              </a:rPr>
              <a:t>merges the most similar (or nearest) pair of clusters </a:t>
            </a:r>
          </a:p>
          <a:p>
            <a:pPr lvl="1"/>
            <a:r>
              <a:rPr lang="en-US" altLang="zh-CN" sz="2200">
                <a:ea typeface="宋体" panose="02010600030101010101" pitchFamily="2" charset="-122"/>
              </a:rPr>
              <a:t>stops when all the data points are merged into a single cluster (i.e., the root cluster). </a:t>
            </a:r>
            <a:endParaRPr lang="en-US" altLang="zh-CN" sz="2200" b="1">
              <a:ea typeface="宋体" panose="02010600030101010101" pitchFamily="2" charset="-122"/>
            </a:endParaRPr>
          </a:p>
          <a:p>
            <a:r>
              <a:rPr lang="en-US" altLang="zh-CN" sz="2600">
                <a:solidFill>
                  <a:srgbClr val="FF0000"/>
                </a:solidFill>
                <a:ea typeface="宋体" panose="02010600030101010101" pitchFamily="2" charset="-122"/>
              </a:rPr>
              <a:t>Divisive (top down) clustering</a:t>
            </a:r>
            <a:r>
              <a:rPr lang="en-US" altLang="zh-CN" sz="2600">
                <a:ea typeface="宋体" panose="02010600030101010101" pitchFamily="2" charset="-122"/>
              </a:rPr>
              <a:t>: It starts with all data points in one cluster, the root. </a:t>
            </a:r>
          </a:p>
          <a:p>
            <a:pPr lvl="1"/>
            <a:r>
              <a:rPr lang="en-US" altLang="zh-CN" sz="2200">
                <a:ea typeface="宋体" panose="02010600030101010101" pitchFamily="2" charset="-122"/>
              </a:rPr>
              <a:t>Splits the root into a set of child clusters. Each child cluster is recursively divided further </a:t>
            </a:r>
          </a:p>
          <a:p>
            <a:pPr lvl="1"/>
            <a:r>
              <a:rPr lang="en-US" altLang="zh-CN" sz="2200">
                <a:ea typeface="宋体" panose="02010600030101010101" pitchFamily="2" charset="-122"/>
              </a:rPr>
              <a:t>stops when only singleton clusters of individual data points remain, i.e., each cluster with only a single point </a:t>
            </a:r>
            <a:endParaRPr lang="en-US" altLang="en-US" sz="2200"/>
          </a:p>
        </p:txBody>
      </p:sp>
    </p:spTree>
    <p:extLst>
      <p:ext uri="{BB962C8B-B14F-4D97-AF65-F5344CB8AC3E}">
        <p14:creationId xmlns:p14="http://schemas.microsoft.com/office/powerpoint/2010/main" val="211516380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F564D476-EE44-4757-BFF7-CCC646EAF4AC}" type="slidenum">
              <a:rPr lang="en-US" altLang="en-US"/>
              <a:pPr/>
              <a:t>118</a:t>
            </a:fld>
            <a:endParaRPr lang="en-US" altLang="en-US"/>
          </a:p>
        </p:txBody>
      </p:sp>
      <p:sp>
        <p:nvSpPr>
          <p:cNvPr id="805890" name="Rectangle 2"/>
          <p:cNvSpPr>
            <a:spLocks noGrp="1" noChangeArrowheads="1"/>
          </p:cNvSpPr>
          <p:nvPr>
            <p:ph type="title"/>
          </p:nvPr>
        </p:nvSpPr>
        <p:spPr/>
        <p:txBody>
          <a:bodyPr/>
          <a:lstStyle/>
          <a:p>
            <a:r>
              <a:rPr lang="en-US" altLang="zh-CN">
                <a:ea typeface="宋体" panose="02010600030101010101" pitchFamily="2" charset="-122"/>
              </a:rPr>
              <a:t>Agglomerative clustering </a:t>
            </a:r>
            <a:endParaRPr lang="en-US" altLang="en-US"/>
          </a:p>
        </p:txBody>
      </p:sp>
      <p:sp>
        <p:nvSpPr>
          <p:cNvPr id="805891" name="Rectangle 3"/>
          <p:cNvSpPr>
            <a:spLocks noGrp="1" noChangeArrowheads="1"/>
          </p:cNvSpPr>
          <p:nvPr>
            <p:ph type="body" idx="1"/>
          </p:nvPr>
        </p:nvSpPr>
        <p:spPr/>
        <p:txBody>
          <a:bodyPr/>
          <a:lstStyle/>
          <a:p>
            <a:pPr>
              <a:buFont typeface="Wingdings" panose="05000000000000000000" pitchFamily="2" charset="2"/>
              <a:buNone/>
            </a:pPr>
            <a:r>
              <a:rPr lang="en-US" altLang="en-US">
                <a:solidFill>
                  <a:srgbClr val="FF0000"/>
                </a:solidFill>
              </a:rPr>
              <a:t>It is more popular then divisive methods.</a:t>
            </a:r>
          </a:p>
          <a:p>
            <a:r>
              <a:rPr lang="en-US" altLang="zh-CN">
                <a:ea typeface="宋体" panose="02010600030101010101" pitchFamily="2" charset="-122"/>
              </a:rPr>
              <a:t>At the beginning, each data point forms a cluster (also called a node).  </a:t>
            </a:r>
          </a:p>
          <a:p>
            <a:r>
              <a:rPr lang="en-US" altLang="zh-CN">
                <a:ea typeface="宋体" panose="02010600030101010101" pitchFamily="2" charset="-122"/>
              </a:rPr>
              <a:t>Merge nodes/clusters that have the least distance.</a:t>
            </a:r>
          </a:p>
          <a:p>
            <a:r>
              <a:rPr lang="en-US" altLang="zh-CN">
                <a:ea typeface="宋体" panose="02010600030101010101" pitchFamily="2" charset="-122"/>
              </a:rPr>
              <a:t>Go on merging</a:t>
            </a:r>
          </a:p>
          <a:p>
            <a:r>
              <a:rPr lang="en-US" altLang="zh-CN">
                <a:ea typeface="宋体" panose="02010600030101010101" pitchFamily="2" charset="-122"/>
              </a:rPr>
              <a:t>Eventually all nodes belong to one cluster</a:t>
            </a:r>
            <a:endParaRPr lang="en-US" altLang="en-US">
              <a:ea typeface="宋体" panose="02010600030101010101" pitchFamily="2" charset="-122"/>
            </a:endParaRPr>
          </a:p>
        </p:txBody>
      </p:sp>
    </p:spTree>
    <p:extLst>
      <p:ext uri="{BB962C8B-B14F-4D97-AF65-F5344CB8AC3E}">
        <p14:creationId xmlns:p14="http://schemas.microsoft.com/office/powerpoint/2010/main" val="137655825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111BDE84-9205-4326-A23A-F370170D7028}" type="slidenum">
              <a:rPr lang="en-US" altLang="en-US"/>
              <a:pPr/>
              <a:t>119</a:t>
            </a:fld>
            <a:endParaRPr lang="en-US" altLang="en-US"/>
          </a:p>
        </p:txBody>
      </p:sp>
      <p:sp>
        <p:nvSpPr>
          <p:cNvPr id="806914" name="Rectangle 2"/>
          <p:cNvSpPr>
            <a:spLocks noGrp="1" noChangeArrowheads="1"/>
          </p:cNvSpPr>
          <p:nvPr>
            <p:ph type="title"/>
          </p:nvPr>
        </p:nvSpPr>
        <p:spPr/>
        <p:txBody>
          <a:bodyPr/>
          <a:lstStyle/>
          <a:p>
            <a:r>
              <a:rPr lang="en-US" altLang="zh-CN">
                <a:ea typeface="宋体" panose="02010600030101010101" pitchFamily="2" charset="-122"/>
              </a:rPr>
              <a:t>Agglomerative clustering algorithm</a:t>
            </a:r>
            <a:endParaRPr lang="en-US" altLang="en-US"/>
          </a:p>
        </p:txBody>
      </p:sp>
      <p:pic>
        <p:nvPicPr>
          <p:cNvPr id="806915"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11163" y="1484313"/>
            <a:ext cx="8229600" cy="3816350"/>
          </a:xfrm>
        </p:spPr>
      </p:pic>
    </p:spTree>
    <p:extLst>
      <p:ext uri="{BB962C8B-B14F-4D97-AF65-F5344CB8AC3E}">
        <p14:creationId xmlns:p14="http://schemas.microsoft.com/office/powerpoint/2010/main" val="3007792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Data Science</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endParaRPr lang="en-US" dirty="0" smtClean="0"/>
          </a:p>
          <a:p>
            <a:pPr marL="0" indent="0">
              <a:buNone/>
            </a:pPr>
            <a:r>
              <a:rPr lang="en-US" dirty="0" smtClean="0"/>
              <a:t>	Turn </a:t>
            </a:r>
            <a:r>
              <a:rPr lang="en-US" dirty="0" smtClean="0">
                <a:solidFill>
                  <a:srgbClr val="FF3300"/>
                </a:solidFill>
              </a:rPr>
              <a:t>data </a:t>
            </a:r>
            <a:r>
              <a:rPr lang="en-US" dirty="0" smtClean="0"/>
              <a:t>into </a:t>
            </a:r>
            <a:r>
              <a:rPr lang="en-US" dirty="0" smtClean="0">
                <a:solidFill>
                  <a:srgbClr val="FF3300"/>
                </a:solidFill>
              </a:rPr>
              <a:t>data products</a:t>
            </a:r>
            <a:r>
              <a:rPr lang="en-US" dirty="0" smtClean="0"/>
              <a:t>.</a:t>
            </a:r>
            <a:endParaRPr lang="en-US" dirty="0"/>
          </a:p>
        </p:txBody>
      </p:sp>
    </p:spTree>
    <p:extLst>
      <p:ext uri="{BB962C8B-B14F-4D97-AF65-F5344CB8AC3E}">
        <p14:creationId xmlns:p14="http://schemas.microsoft.com/office/powerpoint/2010/main" val="383418203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30B49987-47C7-40AF-80DC-89A1279E73EC}" type="slidenum">
              <a:rPr lang="en-US" altLang="en-US"/>
              <a:pPr/>
              <a:t>120</a:t>
            </a:fld>
            <a:endParaRPr lang="en-US" altLang="en-US"/>
          </a:p>
        </p:txBody>
      </p:sp>
      <p:sp>
        <p:nvSpPr>
          <p:cNvPr id="807938" name="Rectangle 2"/>
          <p:cNvSpPr>
            <a:spLocks noGrp="1" noChangeArrowheads="1"/>
          </p:cNvSpPr>
          <p:nvPr>
            <p:ph type="title"/>
          </p:nvPr>
        </p:nvSpPr>
        <p:spPr/>
        <p:txBody>
          <a:bodyPr>
            <a:normAutofit fontScale="90000"/>
          </a:bodyPr>
          <a:lstStyle/>
          <a:p>
            <a:r>
              <a:rPr lang="en-US" altLang="en-US"/>
              <a:t>An example: working of the algorithm</a:t>
            </a:r>
          </a:p>
        </p:txBody>
      </p:sp>
      <p:pic>
        <p:nvPicPr>
          <p:cNvPr id="807939"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78100869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F88E8945-ED12-442E-90F1-845C5AF2DB0F}" type="slidenum">
              <a:rPr lang="en-US" altLang="en-US"/>
              <a:pPr/>
              <a:t>121</a:t>
            </a:fld>
            <a:endParaRPr lang="en-US" altLang="en-US"/>
          </a:p>
        </p:txBody>
      </p:sp>
      <p:sp>
        <p:nvSpPr>
          <p:cNvPr id="808962" name="Rectangle 2"/>
          <p:cNvSpPr>
            <a:spLocks noGrp="1" noChangeArrowheads="1"/>
          </p:cNvSpPr>
          <p:nvPr>
            <p:ph type="title"/>
          </p:nvPr>
        </p:nvSpPr>
        <p:spPr/>
        <p:txBody>
          <a:bodyPr>
            <a:normAutofit fontScale="90000"/>
          </a:bodyPr>
          <a:lstStyle/>
          <a:p>
            <a:r>
              <a:rPr lang="en-US" altLang="en-US"/>
              <a:t>Measuring the distance of two clusters</a:t>
            </a:r>
          </a:p>
        </p:txBody>
      </p:sp>
      <p:sp>
        <p:nvSpPr>
          <p:cNvPr id="808963" name="Rectangle 3"/>
          <p:cNvSpPr>
            <a:spLocks noGrp="1" noChangeArrowheads="1"/>
          </p:cNvSpPr>
          <p:nvPr>
            <p:ph type="body" idx="1"/>
          </p:nvPr>
        </p:nvSpPr>
        <p:spPr>
          <a:xfrm>
            <a:off x="457200" y="1412875"/>
            <a:ext cx="8229600" cy="4718050"/>
          </a:xfrm>
        </p:spPr>
        <p:txBody>
          <a:bodyPr/>
          <a:lstStyle/>
          <a:p>
            <a:r>
              <a:rPr lang="en-US" altLang="en-US"/>
              <a:t>A few ways to measure distances of two clusters.</a:t>
            </a:r>
          </a:p>
          <a:p>
            <a:r>
              <a:rPr lang="en-US" altLang="en-US"/>
              <a:t>Results in different variations of the algorithm.</a:t>
            </a:r>
          </a:p>
          <a:p>
            <a:pPr lvl="1"/>
            <a:r>
              <a:rPr lang="en-US" altLang="en-US"/>
              <a:t>Single link</a:t>
            </a:r>
          </a:p>
          <a:p>
            <a:pPr lvl="1"/>
            <a:r>
              <a:rPr lang="en-US" altLang="en-US"/>
              <a:t>Complete link</a:t>
            </a:r>
          </a:p>
          <a:p>
            <a:pPr lvl="1"/>
            <a:r>
              <a:rPr lang="en-US" altLang="en-US"/>
              <a:t>Average link</a:t>
            </a:r>
          </a:p>
          <a:p>
            <a:pPr lvl="1"/>
            <a:r>
              <a:rPr lang="en-US" altLang="en-US"/>
              <a:t>Centroids</a:t>
            </a:r>
          </a:p>
          <a:p>
            <a:pPr lvl="1"/>
            <a:r>
              <a:rPr lang="en-US" altLang="en-US"/>
              <a:t>…</a:t>
            </a:r>
          </a:p>
        </p:txBody>
      </p:sp>
    </p:spTree>
    <p:extLst>
      <p:ext uri="{BB962C8B-B14F-4D97-AF65-F5344CB8AC3E}">
        <p14:creationId xmlns:p14="http://schemas.microsoft.com/office/powerpoint/2010/main" val="374582388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ltLang="en-US"/>
              <a:t>CS583, Bing Liu, UIC</a:t>
            </a:r>
          </a:p>
        </p:txBody>
      </p:sp>
      <p:sp>
        <p:nvSpPr>
          <p:cNvPr id="7" name="Slide Number Placeholder 5"/>
          <p:cNvSpPr>
            <a:spLocks noGrp="1"/>
          </p:cNvSpPr>
          <p:nvPr>
            <p:ph type="sldNum" sz="quarter" idx="11"/>
          </p:nvPr>
        </p:nvSpPr>
        <p:spPr/>
        <p:txBody>
          <a:bodyPr/>
          <a:lstStyle/>
          <a:p>
            <a:fld id="{F595F35D-C732-4572-B577-9F3FF4BC868E}" type="slidenum">
              <a:rPr lang="en-US" altLang="en-US"/>
              <a:pPr/>
              <a:t>122</a:t>
            </a:fld>
            <a:endParaRPr lang="en-US" altLang="en-US"/>
          </a:p>
        </p:txBody>
      </p:sp>
      <p:sp>
        <p:nvSpPr>
          <p:cNvPr id="809986" name="Rectangle 2"/>
          <p:cNvSpPr>
            <a:spLocks noGrp="1" noChangeArrowheads="1"/>
          </p:cNvSpPr>
          <p:nvPr>
            <p:ph type="title"/>
          </p:nvPr>
        </p:nvSpPr>
        <p:spPr/>
        <p:txBody>
          <a:bodyPr/>
          <a:lstStyle/>
          <a:p>
            <a:r>
              <a:rPr lang="en-US" altLang="en-US"/>
              <a:t>Single link method</a:t>
            </a:r>
          </a:p>
        </p:txBody>
      </p:sp>
      <p:sp>
        <p:nvSpPr>
          <p:cNvPr id="809987" name="Rectangle 3"/>
          <p:cNvSpPr>
            <a:spLocks noGrp="1" noChangeArrowheads="1"/>
          </p:cNvSpPr>
          <p:nvPr>
            <p:ph type="body" sz="half" idx="1"/>
          </p:nvPr>
        </p:nvSpPr>
        <p:spPr>
          <a:xfrm>
            <a:off x="431800" y="1268413"/>
            <a:ext cx="4140200" cy="4897437"/>
          </a:xfrm>
        </p:spPr>
        <p:txBody>
          <a:bodyPr/>
          <a:lstStyle/>
          <a:p>
            <a:r>
              <a:rPr lang="en-US" altLang="ja-JP" sz="2600">
                <a:ea typeface="ＭＳ Ｐゴシック" panose="020B0600070205080204" pitchFamily="34" charset="-128"/>
              </a:rPr>
              <a:t>The distance between two clusters is the distance between two </a:t>
            </a:r>
            <a:r>
              <a:rPr lang="en-US" altLang="ja-JP" sz="2600">
                <a:solidFill>
                  <a:srgbClr val="FF0000"/>
                </a:solidFill>
                <a:ea typeface="ＭＳ Ｐゴシック" panose="020B0600070205080204" pitchFamily="34" charset="-128"/>
              </a:rPr>
              <a:t>closest data points</a:t>
            </a:r>
            <a:r>
              <a:rPr lang="en-US" altLang="ja-JP" sz="2600">
                <a:ea typeface="ＭＳ Ｐゴシック" panose="020B0600070205080204" pitchFamily="34" charset="-128"/>
              </a:rPr>
              <a:t> in the two clusters, one data point from each cluster. </a:t>
            </a:r>
          </a:p>
          <a:p>
            <a:r>
              <a:rPr lang="en-US" altLang="ja-JP" sz="2600">
                <a:ea typeface="ＭＳ Ｐゴシック" panose="020B0600070205080204" pitchFamily="34" charset="-128"/>
              </a:rPr>
              <a:t>It can find arbitrarily shaped clusters, but</a:t>
            </a:r>
          </a:p>
          <a:p>
            <a:pPr lvl="1"/>
            <a:r>
              <a:rPr lang="en-US" altLang="ja-JP" sz="2200">
                <a:ea typeface="ＭＳ Ｐゴシック" panose="020B0600070205080204" pitchFamily="34" charset="-128"/>
              </a:rPr>
              <a:t>It may cause the undesirable “</a:t>
            </a:r>
            <a:r>
              <a:rPr lang="en-US" altLang="ja-JP" sz="2200">
                <a:solidFill>
                  <a:srgbClr val="3333CC"/>
                </a:solidFill>
                <a:ea typeface="ＭＳ Ｐゴシック" panose="020B0600070205080204" pitchFamily="34" charset="-128"/>
              </a:rPr>
              <a:t>chain effect</a:t>
            </a:r>
            <a:r>
              <a:rPr lang="en-US" altLang="ja-JP" sz="2200">
                <a:ea typeface="ＭＳ Ｐゴシック" panose="020B0600070205080204" pitchFamily="34" charset="-128"/>
              </a:rPr>
              <a:t>” by noisy points</a:t>
            </a:r>
            <a:endParaRPr lang="en-US" altLang="en-US" sz="2200"/>
          </a:p>
        </p:txBody>
      </p:sp>
      <p:pic>
        <p:nvPicPr>
          <p:cNvPr id="809988"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608513" y="1520825"/>
            <a:ext cx="4284662" cy="24638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809990" name="Text Box 6"/>
          <p:cNvSpPr txBox="1">
            <a:spLocks noChangeArrowheads="1"/>
          </p:cNvSpPr>
          <p:nvPr/>
        </p:nvSpPr>
        <p:spPr bwMode="auto">
          <a:xfrm>
            <a:off x="4679950" y="4437063"/>
            <a:ext cx="40687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buFont typeface="Wingdings" panose="05000000000000000000" pitchFamily="2" charset="2"/>
              <a:buNone/>
            </a:pPr>
            <a:r>
              <a:rPr lang="en-US" altLang="en-US" sz="2400"/>
              <a:t>	Two natural clusters are split into two</a:t>
            </a:r>
          </a:p>
        </p:txBody>
      </p:sp>
    </p:spTree>
    <p:extLst>
      <p:ext uri="{BB962C8B-B14F-4D97-AF65-F5344CB8AC3E}">
        <p14:creationId xmlns:p14="http://schemas.microsoft.com/office/powerpoint/2010/main" val="164444436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ltLang="en-US"/>
              <a:t>CS583, Bing Liu, UIC</a:t>
            </a:r>
          </a:p>
        </p:txBody>
      </p:sp>
      <p:sp>
        <p:nvSpPr>
          <p:cNvPr id="6" name="Slide Number Placeholder 5"/>
          <p:cNvSpPr>
            <a:spLocks noGrp="1"/>
          </p:cNvSpPr>
          <p:nvPr>
            <p:ph type="sldNum" sz="quarter" idx="11"/>
          </p:nvPr>
        </p:nvSpPr>
        <p:spPr/>
        <p:txBody>
          <a:bodyPr/>
          <a:lstStyle/>
          <a:p>
            <a:fld id="{F4A0F797-E7AE-4FCC-8732-463CADFB922A}" type="slidenum">
              <a:rPr lang="en-US" altLang="en-US"/>
              <a:pPr/>
              <a:t>123</a:t>
            </a:fld>
            <a:endParaRPr lang="en-US" altLang="en-US"/>
          </a:p>
        </p:txBody>
      </p:sp>
      <p:sp>
        <p:nvSpPr>
          <p:cNvPr id="812034" name="Rectangle 2"/>
          <p:cNvSpPr>
            <a:spLocks noGrp="1" noChangeArrowheads="1"/>
          </p:cNvSpPr>
          <p:nvPr>
            <p:ph type="title"/>
          </p:nvPr>
        </p:nvSpPr>
        <p:spPr/>
        <p:txBody>
          <a:bodyPr/>
          <a:lstStyle/>
          <a:p>
            <a:r>
              <a:rPr lang="en-US" altLang="en-US"/>
              <a:t>Complete link method</a:t>
            </a:r>
          </a:p>
        </p:txBody>
      </p:sp>
      <p:sp>
        <p:nvSpPr>
          <p:cNvPr id="812035" name="Rectangle 3"/>
          <p:cNvSpPr>
            <a:spLocks noGrp="1" noChangeArrowheads="1"/>
          </p:cNvSpPr>
          <p:nvPr>
            <p:ph type="body" sz="half" idx="1"/>
          </p:nvPr>
        </p:nvSpPr>
        <p:spPr>
          <a:xfrm>
            <a:off x="431800" y="1268413"/>
            <a:ext cx="8461375" cy="1800225"/>
          </a:xfrm>
        </p:spPr>
        <p:txBody>
          <a:bodyPr/>
          <a:lstStyle/>
          <a:p>
            <a:pPr>
              <a:lnSpc>
                <a:spcPct val="90000"/>
              </a:lnSpc>
            </a:pPr>
            <a:r>
              <a:rPr lang="en-US" altLang="ja-JP" sz="2800">
                <a:ea typeface="ＭＳ Ｐゴシック" panose="020B0600070205080204" pitchFamily="34" charset="-128"/>
              </a:rPr>
              <a:t>The distance between two clusters is the distance of two </a:t>
            </a:r>
            <a:r>
              <a:rPr lang="en-US" altLang="ja-JP" sz="2800">
                <a:solidFill>
                  <a:srgbClr val="FF0000"/>
                </a:solidFill>
                <a:ea typeface="ＭＳ Ｐゴシック" panose="020B0600070205080204" pitchFamily="34" charset="-128"/>
              </a:rPr>
              <a:t>furthest </a:t>
            </a:r>
            <a:r>
              <a:rPr lang="en-US" altLang="ja-JP" sz="2800">
                <a:ea typeface="ＭＳ Ｐゴシック" panose="020B0600070205080204" pitchFamily="34" charset="-128"/>
              </a:rPr>
              <a:t>data points in the two clusters. </a:t>
            </a:r>
          </a:p>
          <a:p>
            <a:pPr>
              <a:lnSpc>
                <a:spcPct val="90000"/>
              </a:lnSpc>
            </a:pPr>
            <a:r>
              <a:rPr lang="en-US" altLang="ja-JP" sz="2800">
                <a:ea typeface="ＭＳ Ｐゴシック" panose="020B0600070205080204" pitchFamily="34" charset="-128"/>
              </a:rPr>
              <a:t>It is sensitive to outliers because they are far away</a:t>
            </a:r>
            <a:endParaRPr lang="en-US" altLang="en-US" sz="2800"/>
          </a:p>
        </p:txBody>
      </p:sp>
      <p:pic>
        <p:nvPicPr>
          <p:cNvPr id="812036"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476375" y="3451225"/>
            <a:ext cx="5437188" cy="2678113"/>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395628160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F07E1783-90E8-4070-8694-027D5F6DB1B5}" type="slidenum">
              <a:rPr lang="en-US" altLang="en-US"/>
              <a:pPr/>
              <a:t>124</a:t>
            </a:fld>
            <a:endParaRPr lang="en-US" altLang="en-US"/>
          </a:p>
        </p:txBody>
      </p:sp>
      <p:sp>
        <p:nvSpPr>
          <p:cNvPr id="814082" name="Rectangle 2"/>
          <p:cNvSpPr>
            <a:spLocks noGrp="1" noChangeArrowheads="1"/>
          </p:cNvSpPr>
          <p:nvPr>
            <p:ph type="title"/>
          </p:nvPr>
        </p:nvSpPr>
        <p:spPr/>
        <p:txBody>
          <a:bodyPr/>
          <a:lstStyle/>
          <a:p>
            <a:r>
              <a:rPr lang="en-US" altLang="en-US"/>
              <a:t>Average link and centroid methods</a:t>
            </a:r>
          </a:p>
        </p:txBody>
      </p:sp>
      <p:sp>
        <p:nvSpPr>
          <p:cNvPr id="814083" name="Rectangle 3"/>
          <p:cNvSpPr>
            <a:spLocks noGrp="1" noChangeArrowheads="1"/>
          </p:cNvSpPr>
          <p:nvPr>
            <p:ph type="body" idx="1"/>
          </p:nvPr>
        </p:nvSpPr>
        <p:spPr>
          <a:xfrm>
            <a:off x="457200" y="1125538"/>
            <a:ext cx="8229600" cy="5148262"/>
          </a:xfrm>
        </p:spPr>
        <p:txBody>
          <a:bodyPr>
            <a:normAutofit lnSpcReduction="10000"/>
          </a:bodyPr>
          <a:lstStyle/>
          <a:p>
            <a:pPr>
              <a:lnSpc>
                <a:spcPct val="90000"/>
              </a:lnSpc>
            </a:pPr>
            <a:r>
              <a:rPr lang="en-US" altLang="en-US">
                <a:solidFill>
                  <a:srgbClr val="FF0000"/>
                </a:solidFill>
              </a:rPr>
              <a:t>Average link</a:t>
            </a:r>
            <a:r>
              <a:rPr lang="en-US" altLang="en-US"/>
              <a:t>: </a:t>
            </a:r>
            <a:r>
              <a:rPr lang="en-US" altLang="ja-JP">
                <a:ea typeface="ＭＳ Ｐゴシック" panose="020B0600070205080204" pitchFamily="34" charset="-128"/>
              </a:rPr>
              <a:t>A compromise between </a:t>
            </a:r>
          </a:p>
          <a:p>
            <a:pPr lvl="1">
              <a:lnSpc>
                <a:spcPct val="90000"/>
              </a:lnSpc>
            </a:pPr>
            <a:r>
              <a:rPr lang="en-US" altLang="ja-JP">
                <a:ea typeface="ＭＳ Ｐゴシック" panose="020B0600070205080204" pitchFamily="34" charset="-128"/>
              </a:rPr>
              <a:t>the sensitivity of complete-link clustering to outliers and </a:t>
            </a:r>
          </a:p>
          <a:p>
            <a:pPr lvl="1">
              <a:lnSpc>
                <a:spcPct val="90000"/>
              </a:lnSpc>
            </a:pPr>
            <a:r>
              <a:rPr lang="en-US" altLang="ja-JP">
                <a:ea typeface="ＭＳ Ｐゴシック" panose="020B0600070205080204" pitchFamily="34" charset="-128"/>
              </a:rPr>
              <a:t>the tendency of single-link clustering to form long chains that do not correspond to the intuitive notion of clusters as compact, spherical objects. </a:t>
            </a:r>
          </a:p>
          <a:p>
            <a:pPr lvl="1">
              <a:lnSpc>
                <a:spcPct val="90000"/>
              </a:lnSpc>
            </a:pPr>
            <a:r>
              <a:rPr lang="en-US" altLang="ja-JP">
                <a:ea typeface="ＭＳ Ｐゴシック" panose="020B0600070205080204" pitchFamily="34" charset="-128"/>
              </a:rPr>
              <a:t>In this method, </a:t>
            </a:r>
            <a:r>
              <a:rPr lang="en-US" altLang="ja-JP">
                <a:solidFill>
                  <a:srgbClr val="3333CC"/>
                </a:solidFill>
                <a:ea typeface="ＭＳ Ｐゴシック" panose="020B0600070205080204" pitchFamily="34" charset="-128"/>
              </a:rPr>
              <a:t>the distance between two clusters is the average distance of all pair-wise distances between the data points in two clusters</a:t>
            </a:r>
            <a:r>
              <a:rPr lang="en-US" altLang="ja-JP">
                <a:ea typeface="ＭＳ Ｐゴシック" panose="020B0600070205080204" pitchFamily="34" charset="-128"/>
              </a:rPr>
              <a:t>. </a:t>
            </a:r>
          </a:p>
          <a:p>
            <a:pPr>
              <a:lnSpc>
                <a:spcPct val="90000"/>
              </a:lnSpc>
            </a:pPr>
            <a:r>
              <a:rPr lang="en-US" altLang="ja-JP">
                <a:solidFill>
                  <a:srgbClr val="FF0000"/>
                </a:solidFill>
                <a:ea typeface="ＭＳ Ｐゴシック" panose="020B0600070205080204" pitchFamily="34" charset="-128"/>
              </a:rPr>
              <a:t>Centroid method</a:t>
            </a:r>
            <a:r>
              <a:rPr lang="en-US" altLang="ja-JP">
                <a:ea typeface="ＭＳ Ｐゴシック" panose="020B0600070205080204" pitchFamily="34" charset="-128"/>
              </a:rPr>
              <a:t>: In this method, the distance between two clusters is the distance between their centroids </a:t>
            </a:r>
            <a:endParaRPr lang="en-US" altLang="en-US"/>
          </a:p>
        </p:txBody>
      </p:sp>
    </p:spTree>
    <p:extLst>
      <p:ext uri="{BB962C8B-B14F-4D97-AF65-F5344CB8AC3E}">
        <p14:creationId xmlns:p14="http://schemas.microsoft.com/office/powerpoint/2010/main" val="394054429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BD16B8C1-7658-4EA0-81EC-84B2F5AC110D}" type="slidenum">
              <a:rPr lang="en-US" altLang="en-US"/>
              <a:pPr/>
              <a:t>125</a:t>
            </a:fld>
            <a:endParaRPr lang="en-US" altLang="en-US"/>
          </a:p>
        </p:txBody>
      </p:sp>
      <p:sp>
        <p:nvSpPr>
          <p:cNvPr id="815106" name="Rectangle 2"/>
          <p:cNvSpPr>
            <a:spLocks noGrp="1" noChangeArrowheads="1"/>
          </p:cNvSpPr>
          <p:nvPr>
            <p:ph type="title"/>
          </p:nvPr>
        </p:nvSpPr>
        <p:spPr/>
        <p:txBody>
          <a:bodyPr/>
          <a:lstStyle/>
          <a:p>
            <a:r>
              <a:rPr lang="en-US" altLang="en-US"/>
              <a:t>The complexity</a:t>
            </a:r>
          </a:p>
        </p:txBody>
      </p:sp>
      <p:sp>
        <p:nvSpPr>
          <p:cNvPr id="815107" name="Rectangle 3"/>
          <p:cNvSpPr>
            <a:spLocks noGrp="1" noChangeArrowheads="1"/>
          </p:cNvSpPr>
          <p:nvPr>
            <p:ph type="body" idx="1"/>
          </p:nvPr>
        </p:nvSpPr>
        <p:spPr>
          <a:xfrm>
            <a:off x="457200" y="1482725"/>
            <a:ext cx="8229600" cy="4467225"/>
          </a:xfrm>
        </p:spPr>
        <p:txBody>
          <a:bodyPr/>
          <a:lstStyle/>
          <a:p>
            <a:pPr>
              <a:lnSpc>
                <a:spcPct val="90000"/>
              </a:lnSpc>
            </a:pPr>
            <a:r>
              <a:rPr lang="en-US" altLang="en-US"/>
              <a:t>All the algorithms are at least O(n</a:t>
            </a:r>
            <a:r>
              <a:rPr lang="en-US" altLang="en-US" baseline="30000"/>
              <a:t>2</a:t>
            </a:r>
            <a:r>
              <a:rPr lang="en-US" altLang="en-US"/>
              <a:t>). n is the number of data points.</a:t>
            </a:r>
          </a:p>
          <a:p>
            <a:pPr>
              <a:lnSpc>
                <a:spcPct val="90000"/>
              </a:lnSpc>
            </a:pPr>
            <a:r>
              <a:rPr lang="en-US" altLang="en-US"/>
              <a:t>Single link can be done in O(n</a:t>
            </a:r>
            <a:r>
              <a:rPr lang="en-US" altLang="en-US" baseline="30000"/>
              <a:t>2</a:t>
            </a:r>
            <a:r>
              <a:rPr lang="en-US" altLang="en-US"/>
              <a:t>).</a:t>
            </a:r>
          </a:p>
          <a:p>
            <a:pPr>
              <a:lnSpc>
                <a:spcPct val="90000"/>
              </a:lnSpc>
            </a:pPr>
            <a:r>
              <a:rPr lang="en-US" altLang="en-US"/>
              <a:t>Complete and average links can be done in O(n</a:t>
            </a:r>
            <a:r>
              <a:rPr lang="en-US" altLang="en-US" baseline="30000"/>
              <a:t>2</a:t>
            </a:r>
            <a:r>
              <a:rPr lang="en-US" altLang="en-US"/>
              <a:t>logn).</a:t>
            </a:r>
          </a:p>
          <a:p>
            <a:pPr>
              <a:lnSpc>
                <a:spcPct val="90000"/>
              </a:lnSpc>
            </a:pPr>
            <a:r>
              <a:rPr lang="en-US" altLang="en-US"/>
              <a:t>Due the complexity, hard to use for large data sets.</a:t>
            </a:r>
          </a:p>
          <a:p>
            <a:pPr lvl="1">
              <a:lnSpc>
                <a:spcPct val="90000"/>
              </a:lnSpc>
            </a:pPr>
            <a:r>
              <a:rPr lang="en-US" altLang="en-US"/>
              <a:t>Sampling</a:t>
            </a:r>
          </a:p>
          <a:p>
            <a:pPr lvl="1">
              <a:lnSpc>
                <a:spcPct val="90000"/>
              </a:lnSpc>
            </a:pPr>
            <a:r>
              <a:rPr lang="en-US" altLang="en-US"/>
              <a:t>Scale-up methods (e.g., BIRCH). </a:t>
            </a:r>
          </a:p>
        </p:txBody>
      </p:sp>
    </p:spTree>
    <p:extLst>
      <p:ext uri="{BB962C8B-B14F-4D97-AF65-F5344CB8AC3E}">
        <p14:creationId xmlns:p14="http://schemas.microsoft.com/office/powerpoint/2010/main" val="2015909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FB471191-DAF3-4E2F-9A1C-ECBA434392CF}" type="slidenum">
              <a:rPr lang="en-US" altLang="en-US"/>
              <a:pPr/>
              <a:t>126</a:t>
            </a:fld>
            <a:endParaRPr lang="en-US" altLang="en-US"/>
          </a:p>
        </p:txBody>
      </p:sp>
      <p:sp>
        <p:nvSpPr>
          <p:cNvPr id="883714" name="Rectangle 2"/>
          <p:cNvSpPr>
            <a:spLocks noGrp="1" noChangeArrowheads="1"/>
          </p:cNvSpPr>
          <p:nvPr>
            <p:ph type="title"/>
          </p:nvPr>
        </p:nvSpPr>
        <p:spPr>
          <a:xfrm>
            <a:off x="431800" y="152400"/>
            <a:ext cx="8229600" cy="1139825"/>
          </a:xfrm>
        </p:spPr>
        <p:txBody>
          <a:bodyPr/>
          <a:lstStyle/>
          <a:p>
            <a:r>
              <a:rPr lang="en-US" altLang="en-US" b="1"/>
              <a:t>Road map</a:t>
            </a:r>
          </a:p>
        </p:txBody>
      </p:sp>
      <p:sp>
        <p:nvSpPr>
          <p:cNvPr id="883715" name="Rectangle 3"/>
          <p:cNvSpPr>
            <a:spLocks noGrp="1" noChangeArrowheads="1"/>
          </p:cNvSpPr>
          <p:nvPr>
            <p:ph type="body" idx="1"/>
          </p:nvPr>
        </p:nvSpPr>
        <p:spPr>
          <a:xfrm>
            <a:off x="457200" y="944563"/>
            <a:ext cx="8229600" cy="5364162"/>
          </a:xfrm>
        </p:spPr>
        <p:txBody>
          <a:bodyPr/>
          <a:lstStyle/>
          <a:p>
            <a:r>
              <a:rPr lang="en-US" altLang="en-US" sz="2600" b="1"/>
              <a:t>Basic concepts</a:t>
            </a:r>
          </a:p>
          <a:p>
            <a:r>
              <a:rPr lang="en-US" altLang="en-US" sz="2600" b="1"/>
              <a:t>K-means algorithm</a:t>
            </a:r>
          </a:p>
          <a:p>
            <a:r>
              <a:rPr lang="en-US" altLang="en-US" sz="2600" b="1"/>
              <a:t>Representation of clusters</a:t>
            </a:r>
          </a:p>
          <a:p>
            <a:r>
              <a:rPr lang="en-US" altLang="en-US" sz="2600" b="1"/>
              <a:t>Hierarchical clustering</a:t>
            </a:r>
          </a:p>
          <a:p>
            <a:r>
              <a:rPr lang="en-US" altLang="en-US" sz="2600" b="1">
                <a:solidFill>
                  <a:srgbClr val="FF0000"/>
                </a:solidFill>
              </a:rPr>
              <a:t>Distance functions</a:t>
            </a:r>
          </a:p>
          <a:p>
            <a:r>
              <a:rPr lang="en-US" altLang="en-US" sz="2600" b="1"/>
              <a:t>Data standardization</a:t>
            </a:r>
          </a:p>
          <a:p>
            <a:r>
              <a:rPr lang="en-US" altLang="en-US" sz="2600" b="1"/>
              <a:t>Handling mixed attributes</a:t>
            </a:r>
          </a:p>
          <a:p>
            <a:r>
              <a:rPr lang="en-US" altLang="en-US" sz="2600" b="1"/>
              <a:t>Which clustering algorithm to use?</a:t>
            </a:r>
          </a:p>
          <a:p>
            <a:r>
              <a:rPr lang="en-US" altLang="en-US" sz="2600" b="1"/>
              <a:t>Cluster evaluation</a:t>
            </a:r>
          </a:p>
          <a:p>
            <a:r>
              <a:rPr lang="en-US" altLang="en-US" sz="2600" b="1"/>
              <a:t>Discovering holes and data regions</a:t>
            </a:r>
          </a:p>
          <a:p>
            <a:r>
              <a:rPr lang="en-US" altLang="en-US" sz="2600" b="1"/>
              <a:t>Summary</a:t>
            </a:r>
          </a:p>
        </p:txBody>
      </p:sp>
    </p:spTree>
    <p:extLst>
      <p:ext uri="{BB962C8B-B14F-4D97-AF65-F5344CB8AC3E}">
        <p14:creationId xmlns:p14="http://schemas.microsoft.com/office/powerpoint/2010/main" val="90286351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D6FA6E19-6BF1-4F4C-BABD-945BB22CA915}" type="slidenum">
              <a:rPr lang="en-US" altLang="en-US"/>
              <a:pPr/>
              <a:t>127</a:t>
            </a:fld>
            <a:endParaRPr lang="en-US" altLang="en-US"/>
          </a:p>
        </p:txBody>
      </p:sp>
      <p:sp>
        <p:nvSpPr>
          <p:cNvPr id="816130" name="Rectangle 2"/>
          <p:cNvSpPr>
            <a:spLocks noGrp="1" noChangeArrowheads="1"/>
          </p:cNvSpPr>
          <p:nvPr>
            <p:ph type="title"/>
          </p:nvPr>
        </p:nvSpPr>
        <p:spPr/>
        <p:txBody>
          <a:bodyPr/>
          <a:lstStyle/>
          <a:p>
            <a:r>
              <a:rPr lang="en-US" altLang="en-US"/>
              <a:t>Distance functions</a:t>
            </a:r>
          </a:p>
        </p:txBody>
      </p:sp>
      <p:sp>
        <p:nvSpPr>
          <p:cNvPr id="816131" name="Rectangle 3"/>
          <p:cNvSpPr>
            <a:spLocks noGrp="1" noChangeArrowheads="1"/>
          </p:cNvSpPr>
          <p:nvPr>
            <p:ph type="body" idx="1"/>
          </p:nvPr>
        </p:nvSpPr>
        <p:spPr>
          <a:xfrm>
            <a:off x="457200" y="1341438"/>
            <a:ext cx="8229600" cy="4789487"/>
          </a:xfrm>
        </p:spPr>
        <p:txBody>
          <a:bodyPr/>
          <a:lstStyle/>
          <a:p>
            <a:r>
              <a:rPr lang="en-US" altLang="en-US"/>
              <a:t>Key to clustering. “</a:t>
            </a:r>
            <a:r>
              <a:rPr lang="en-US" altLang="en-US">
                <a:solidFill>
                  <a:srgbClr val="3333CC"/>
                </a:solidFill>
              </a:rPr>
              <a:t>similarity</a:t>
            </a:r>
            <a:r>
              <a:rPr lang="en-US" altLang="en-US"/>
              <a:t>” and “</a:t>
            </a:r>
            <a:r>
              <a:rPr lang="en-US" altLang="en-US">
                <a:solidFill>
                  <a:srgbClr val="3333CC"/>
                </a:solidFill>
              </a:rPr>
              <a:t>dissimilarity</a:t>
            </a:r>
            <a:r>
              <a:rPr lang="en-US" altLang="en-US"/>
              <a:t>” can also commonly used terms.</a:t>
            </a:r>
          </a:p>
          <a:p>
            <a:r>
              <a:rPr lang="en-US" altLang="en-US"/>
              <a:t>There are numerous distance functions for </a:t>
            </a:r>
          </a:p>
          <a:p>
            <a:pPr lvl="1"/>
            <a:r>
              <a:rPr lang="en-US" altLang="en-US"/>
              <a:t>Different types of data</a:t>
            </a:r>
          </a:p>
          <a:p>
            <a:pPr lvl="2"/>
            <a:r>
              <a:rPr lang="en-US" altLang="en-US"/>
              <a:t>Numeric data</a:t>
            </a:r>
          </a:p>
          <a:p>
            <a:pPr lvl="2"/>
            <a:r>
              <a:rPr lang="en-US" altLang="en-US"/>
              <a:t>Nominal data</a:t>
            </a:r>
          </a:p>
          <a:p>
            <a:pPr lvl="1"/>
            <a:r>
              <a:rPr lang="en-US" altLang="en-US"/>
              <a:t>Different specific applications</a:t>
            </a:r>
          </a:p>
          <a:p>
            <a:endParaRPr lang="en-US" altLang="en-US"/>
          </a:p>
        </p:txBody>
      </p:sp>
    </p:spTree>
    <p:extLst>
      <p:ext uri="{BB962C8B-B14F-4D97-AF65-F5344CB8AC3E}">
        <p14:creationId xmlns:p14="http://schemas.microsoft.com/office/powerpoint/2010/main" val="363757442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t>CS583, Bing Liu, UIC</a:t>
            </a:r>
          </a:p>
        </p:txBody>
      </p:sp>
      <p:sp>
        <p:nvSpPr>
          <p:cNvPr id="7" name="Slide Number Placeholder 4"/>
          <p:cNvSpPr>
            <a:spLocks noGrp="1"/>
          </p:cNvSpPr>
          <p:nvPr>
            <p:ph type="sldNum" sz="quarter" idx="11"/>
          </p:nvPr>
        </p:nvSpPr>
        <p:spPr/>
        <p:txBody>
          <a:bodyPr/>
          <a:lstStyle/>
          <a:p>
            <a:fld id="{440A4337-E996-4C44-AF81-6A7B8266AA4A}" type="slidenum">
              <a:rPr lang="en-US" altLang="en-US"/>
              <a:pPr/>
              <a:t>128</a:t>
            </a:fld>
            <a:endParaRPr lang="en-US" altLang="en-US"/>
          </a:p>
        </p:txBody>
      </p:sp>
      <p:sp>
        <p:nvSpPr>
          <p:cNvPr id="817154" name="Rectangle 2"/>
          <p:cNvSpPr>
            <a:spLocks noGrp="1" noChangeArrowheads="1"/>
          </p:cNvSpPr>
          <p:nvPr>
            <p:ph type="title"/>
          </p:nvPr>
        </p:nvSpPr>
        <p:spPr>
          <a:xfrm>
            <a:off x="323850" y="277813"/>
            <a:ext cx="8677275" cy="1139825"/>
          </a:xfrm>
        </p:spPr>
        <p:txBody>
          <a:bodyPr/>
          <a:lstStyle/>
          <a:p>
            <a:r>
              <a:rPr lang="en-US" altLang="en-US" sz="3800"/>
              <a:t>Distance functions for numeric attributes</a:t>
            </a:r>
          </a:p>
        </p:txBody>
      </p:sp>
      <p:sp>
        <p:nvSpPr>
          <p:cNvPr id="817155" name="Rectangle 3"/>
          <p:cNvSpPr>
            <a:spLocks noGrp="1" noChangeArrowheads="1"/>
          </p:cNvSpPr>
          <p:nvPr>
            <p:ph type="body" idx="1"/>
          </p:nvPr>
        </p:nvSpPr>
        <p:spPr>
          <a:xfrm>
            <a:off x="457200" y="1304925"/>
            <a:ext cx="8229600" cy="4826000"/>
          </a:xfrm>
        </p:spPr>
        <p:txBody>
          <a:bodyPr/>
          <a:lstStyle/>
          <a:p>
            <a:r>
              <a:rPr lang="en-US" altLang="en-US"/>
              <a:t>Most commonly used functions are </a:t>
            </a:r>
          </a:p>
          <a:p>
            <a:pPr lvl="1"/>
            <a:r>
              <a:rPr lang="en-US" altLang="ja-JP">
                <a:solidFill>
                  <a:srgbClr val="3333CC"/>
                </a:solidFill>
                <a:ea typeface="ＭＳ Ｐゴシック" panose="020B0600070205080204" pitchFamily="34" charset="-128"/>
              </a:rPr>
              <a:t>Euclidean distance</a:t>
            </a:r>
            <a:r>
              <a:rPr lang="en-US" altLang="ja-JP">
                <a:ea typeface="ＭＳ Ｐゴシック" panose="020B0600070205080204" pitchFamily="34" charset="-128"/>
              </a:rPr>
              <a:t> and </a:t>
            </a:r>
          </a:p>
          <a:p>
            <a:pPr lvl="1"/>
            <a:r>
              <a:rPr lang="en-US" altLang="ja-JP">
                <a:solidFill>
                  <a:srgbClr val="3333CC"/>
                </a:solidFill>
                <a:ea typeface="ＭＳ Ｐゴシック" panose="020B0600070205080204" pitchFamily="34" charset="-128"/>
              </a:rPr>
              <a:t>Manhattan (city block) distance</a:t>
            </a:r>
          </a:p>
          <a:p>
            <a:r>
              <a:rPr lang="en-US" altLang="ja-JP">
                <a:ea typeface="ＭＳ Ｐゴシック" panose="020B0600070205080204" pitchFamily="34" charset="-128"/>
              </a:rPr>
              <a:t>We denote distance with: </a:t>
            </a:r>
            <a:r>
              <a:rPr lang="en-US" altLang="ja-JP" i="1">
                <a:ea typeface="ＭＳ Ｐゴシック" panose="020B0600070205080204" pitchFamily="34" charset="-128"/>
              </a:rPr>
              <a:t>dist</a:t>
            </a:r>
            <a:r>
              <a:rPr lang="en-US" altLang="ja-JP">
                <a:ea typeface="ＭＳ Ｐゴシック" panose="020B0600070205080204" pitchFamily="34" charset="-128"/>
              </a:rPr>
              <a:t>(</a:t>
            </a:r>
            <a:r>
              <a:rPr lang="en-US" altLang="ja-JP" b="1">
                <a:ea typeface="ＭＳ Ｐゴシック" panose="020B0600070205080204" pitchFamily="34" charset="-128"/>
              </a:rPr>
              <a:t>x</a:t>
            </a:r>
            <a:r>
              <a:rPr lang="en-US" altLang="ja-JP" i="1" baseline="-25000">
                <a:ea typeface="ＭＳ Ｐゴシック" panose="020B0600070205080204" pitchFamily="34" charset="-128"/>
              </a:rPr>
              <a:t>i</a:t>
            </a:r>
            <a:r>
              <a:rPr lang="en-US" altLang="ja-JP">
                <a:ea typeface="ＭＳ Ｐゴシック" panose="020B0600070205080204" pitchFamily="34" charset="-128"/>
              </a:rPr>
              <a:t>, </a:t>
            </a:r>
            <a:r>
              <a:rPr lang="en-US" altLang="ja-JP" b="1">
                <a:ea typeface="ＭＳ Ｐゴシック" panose="020B0600070205080204" pitchFamily="34" charset="-128"/>
              </a:rPr>
              <a:t>x</a:t>
            </a:r>
            <a:r>
              <a:rPr lang="en-US" altLang="ja-JP" i="1" baseline="-25000">
                <a:ea typeface="ＭＳ Ｐゴシック" panose="020B0600070205080204" pitchFamily="34" charset="-128"/>
              </a:rPr>
              <a:t>j</a:t>
            </a:r>
            <a:r>
              <a:rPr lang="en-US" altLang="ja-JP">
                <a:ea typeface="ＭＳ Ｐゴシック" panose="020B0600070205080204" pitchFamily="34" charset="-128"/>
              </a:rPr>
              <a:t>), where </a:t>
            </a:r>
            <a:r>
              <a:rPr lang="en-US" altLang="ja-JP" b="1">
                <a:ea typeface="ＭＳ Ｐゴシック" panose="020B0600070205080204" pitchFamily="34" charset="-128"/>
              </a:rPr>
              <a:t>x</a:t>
            </a:r>
            <a:r>
              <a:rPr lang="en-US" altLang="ja-JP" i="1" baseline="-25000">
                <a:ea typeface="ＭＳ Ｐゴシック" panose="020B0600070205080204" pitchFamily="34" charset="-128"/>
              </a:rPr>
              <a:t>i</a:t>
            </a:r>
            <a:r>
              <a:rPr lang="en-US" altLang="ja-JP">
                <a:ea typeface="ＭＳ Ｐゴシック" panose="020B0600070205080204" pitchFamily="34" charset="-128"/>
              </a:rPr>
              <a:t> and </a:t>
            </a:r>
            <a:r>
              <a:rPr lang="en-US" altLang="ja-JP" b="1">
                <a:ea typeface="ＭＳ Ｐゴシック" panose="020B0600070205080204" pitchFamily="34" charset="-128"/>
              </a:rPr>
              <a:t>x</a:t>
            </a:r>
            <a:r>
              <a:rPr lang="en-US" altLang="ja-JP" i="1" baseline="-25000">
                <a:ea typeface="ＭＳ Ｐゴシック" panose="020B0600070205080204" pitchFamily="34" charset="-128"/>
              </a:rPr>
              <a:t>j</a:t>
            </a:r>
            <a:r>
              <a:rPr lang="en-US" altLang="ja-JP">
                <a:ea typeface="ＭＳ Ｐゴシック" panose="020B0600070205080204" pitchFamily="34" charset="-128"/>
              </a:rPr>
              <a:t> are data points (vectors)</a:t>
            </a:r>
          </a:p>
          <a:p>
            <a:r>
              <a:rPr lang="en-US" altLang="en-US"/>
              <a:t>They are special cases of </a:t>
            </a:r>
            <a:r>
              <a:rPr lang="en-US" altLang="ja-JP">
                <a:solidFill>
                  <a:srgbClr val="3333CC"/>
                </a:solidFill>
                <a:ea typeface="ＭＳ Ｐゴシック" panose="020B0600070205080204" pitchFamily="34" charset="-128"/>
              </a:rPr>
              <a:t>Minkowski distance</a:t>
            </a:r>
            <a:r>
              <a:rPr lang="en-US" altLang="ja-JP">
                <a:ea typeface="ＭＳ Ｐゴシック" panose="020B0600070205080204" pitchFamily="34" charset="-128"/>
              </a:rPr>
              <a:t>. h is positive integer.</a:t>
            </a:r>
            <a:endParaRPr lang="en-US" altLang="en-US"/>
          </a:p>
        </p:txBody>
      </p:sp>
      <p:sp>
        <p:nvSpPr>
          <p:cNvPr id="817157" name="Rectangle 5"/>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graphicFrame>
        <p:nvGraphicFramePr>
          <p:cNvPr id="817156" name="Object 4"/>
          <p:cNvGraphicFramePr>
            <a:graphicFrameLocks noChangeAspect="1"/>
          </p:cNvGraphicFramePr>
          <p:nvPr/>
        </p:nvGraphicFramePr>
        <p:xfrm>
          <a:off x="647700" y="4687888"/>
          <a:ext cx="8245475" cy="1081087"/>
        </p:xfrm>
        <a:graphic>
          <a:graphicData uri="http://schemas.openxmlformats.org/presentationml/2006/ole">
            <mc:AlternateContent xmlns:mc="http://schemas.openxmlformats.org/markup-compatibility/2006">
              <mc:Choice xmlns:v="urn:schemas-microsoft-com:vml" Requires="v">
                <p:oleObj spid="_x0000_s19460" name="Equation" r:id="rId3" imgW="3251200" imgH="355600" progId="Equation.3">
                  <p:embed/>
                </p:oleObj>
              </mc:Choice>
              <mc:Fallback>
                <p:oleObj name="Equation" r:id="rId3" imgW="3251200" imgH="355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 y="4687888"/>
                        <a:ext cx="8245475" cy="1081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6930627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p:txBody>
          <a:bodyPr/>
          <a:lstStyle/>
          <a:p>
            <a:r>
              <a:rPr lang="en-US" altLang="en-US"/>
              <a:t>CS583, Bing Liu, UIC</a:t>
            </a:r>
          </a:p>
        </p:txBody>
      </p:sp>
      <p:sp>
        <p:nvSpPr>
          <p:cNvPr id="11" name="Slide Number Placeholder 4"/>
          <p:cNvSpPr>
            <a:spLocks noGrp="1"/>
          </p:cNvSpPr>
          <p:nvPr>
            <p:ph type="sldNum" sz="quarter" idx="11"/>
          </p:nvPr>
        </p:nvSpPr>
        <p:spPr/>
        <p:txBody>
          <a:bodyPr/>
          <a:lstStyle/>
          <a:p>
            <a:fld id="{35F8B737-07FE-4DE3-956E-34456754CB7D}" type="slidenum">
              <a:rPr lang="en-US" altLang="en-US"/>
              <a:pPr/>
              <a:t>129</a:t>
            </a:fld>
            <a:endParaRPr lang="en-US" altLang="en-US"/>
          </a:p>
        </p:txBody>
      </p:sp>
      <p:sp>
        <p:nvSpPr>
          <p:cNvPr id="818178" name="Rectangle 2"/>
          <p:cNvSpPr>
            <a:spLocks noGrp="1" noChangeArrowheads="1"/>
          </p:cNvSpPr>
          <p:nvPr>
            <p:ph type="title"/>
          </p:nvPr>
        </p:nvSpPr>
        <p:spPr>
          <a:xfrm>
            <a:off x="457200" y="277813"/>
            <a:ext cx="8507413" cy="1139825"/>
          </a:xfrm>
        </p:spPr>
        <p:txBody>
          <a:bodyPr/>
          <a:lstStyle/>
          <a:p>
            <a:r>
              <a:rPr lang="en-US" altLang="ja-JP" sz="3800">
                <a:ea typeface="ＭＳ Ｐゴシック" panose="020B0600070205080204" pitchFamily="34" charset="-128"/>
              </a:rPr>
              <a:t>Euclidean distance and Manhattan distance </a:t>
            </a:r>
            <a:endParaRPr lang="en-US" altLang="en-US" sz="3800"/>
          </a:p>
        </p:txBody>
      </p:sp>
      <p:sp>
        <p:nvSpPr>
          <p:cNvPr id="818179" name="Rectangle 3"/>
          <p:cNvSpPr>
            <a:spLocks noGrp="1" noChangeArrowheads="1"/>
          </p:cNvSpPr>
          <p:nvPr>
            <p:ph type="body" idx="1"/>
          </p:nvPr>
        </p:nvSpPr>
        <p:spPr>
          <a:xfrm>
            <a:off x="323850" y="1304925"/>
            <a:ext cx="8362950" cy="4826000"/>
          </a:xfrm>
        </p:spPr>
        <p:txBody>
          <a:bodyPr/>
          <a:lstStyle/>
          <a:p>
            <a:r>
              <a:rPr lang="en-US" altLang="ja-JP">
                <a:ea typeface="ＭＳ Ｐゴシック" panose="020B0600070205080204" pitchFamily="34" charset="-128"/>
              </a:rPr>
              <a:t>If </a:t>
            </a:r>
            <a:r>
              <a:rPr lang="en-US" altLang="ja-JP" i="1">
                <a:ea typeface="ＭＳ Ｐゴシック" panose="020B0600070205080204" pitchFamily="34" charset="-128"/>
              </a:rPr>
              <a:t>h</a:t>
            </a:r>
            <a:r>
              <a:rPr lang="en-US" altLang="ja-JP">
                <a:ea typeface="ＭＳ Ｐゴシック" panose="020B0600070205080204" pitchFamily="34" charset="-128"/>
              </a:rPr>
              <a:t> = 2, it is the </a:t>
            </a:r>
            <a:r>
              <a:rPr lang="en-US" altLang="ja-JP">
                <a:solidFill>
                  <a:srgbClr val="FF0000"/>
                </a:solidFill>
                <a:ea typeface="ＭＳ Ｐゴシック" panose="020B0600070205080204" pitchFamily="34" charset="-128"/>
              </a:rPr>
              <a:t>Euclidean distance</a:t>
            </a:r>
            <a:r>
              <a:rPr lang="en-US" altLang="ja-JP">
                <a:ea typeface="ＭＳ Ｐゴシック" panose="020B0600070205080204" pitchFamily="34" charset="-128"/>
              </a:rPr>
              <a:t> </a:t>
            </a:r>
          </a:p>
          <a:p>
            <a:endParaRPr lang="en-US" altLang="ja-JP">
              <a:ea typeface="ＭＳ Ｐゴシック" panose="020B0600070205080204" pitchFamily="34" charset="-128"/>
            </a:endParaRPr>
          </a:p>
          <a:p>
            <a:endParaRPr lang="en-US" altLang="ja-JP">
              <a:ea typeface="ＭＳ Ｐゴシック" panose="020B0600070205080204" pitchFamily="34" charset="-128"/>
            </a:endParaRPr>
          </a:p>
          <a:p>
            <a:r>
              <a:rPr lang="en-US" altLang="ja-JP">
                <a:ea typeface="ＭＳ Ｐゴシック" panose="020B0600070205080204" pitchFamily="34" charset="-128"/>
              </a:rPr>
              <a:t>If </a:t>
            </a:r>
            <a:r>
              <a:rPr lang="en-US" altLang="ja-JP" i="1">
                <a:ea typeface="ＭＳ Ｐゴシック" panose="020B0600070205080204" pitchFamily="34" charset="-128"/>
              </a:rPr>
              <a:t>h</a:t>
            </a:r>
            <a:r>
              <a:rPr lang="en-US" altLang="ja-JP">
                <a:ea typeface="ＭＳ Ｐゴシック" panose="020B0600070205080204" pitchFamily="34" charset="-128"/>
              </a:rPr>
              <a:t> = 1, it is the </a:t>
            </a:r>
            <a:r>
              <a:rPr lang="en-US" altLang="ja-JP">
                <a:solidFill>
                  <a:srgbClr val="FF0000"/>
                </a:solidFill>
                <a:ea typeface="ＭＳ Ｐゴシック" panose="020B0600070205080204" pitchFamily="34" charset="-128"/>
              </a:rPr>
              <a:t>Manhattan distance</a:t>
            </a:r>
            <a:r>
              <a:rPr lang="en-US" altLang="ja-JP">
                <a:ea typeface="ＭＳ Ｐゴシック" panose="020B0600070205080204" pitchFamily="34" charset="-128"/>
              </a:rPr>
              <a:t> </a:t>
            </a:r>
          </a:p>
          <a:p>
            <a:endParaRPr lang="en-US" altLang="ja-JP">
              <a:ea typeface="ＭＳ Ｐゴシック" panose="020B0600070205080204" pitchFamily="34" charset="-128"/>
            </a:endParaRPr>
          </a:p>
          <a:p>
            <a:endParaRPr lang="en-US" altLang="ja-JP">
              <a:ea typeface="ＭＳ Ｐゴシック" panose="020B0600070205080204" pitchFamily="34" charset="-128"/>
            </a:endParaRPr>
          </a:p>
          <a:p>
            <a:r>
              <a:rPr lang="en-US" altLang="ja-JP">
                <a:solidFill>
                  <a:srgbClr val="FF0000"/>
                </a:solidFill>
                <a:ea typeface="ＭＳ Ｐゴシック" panose="020B0600070205080204" pitchFamily="34" charset="-128"/>
              </a:rPr>
              <a:t>Weighted Euclidean distance</a:t>
            </a:r>
            <a:r>
              <a:rPr lang="en-US" altLang="ja-JP">
                <a:ea typeface="ＭＳ Ｐゴシック" panose="020B0600070205080204" pitchFamily="34" charset="-128"/>
              </a:rPr>
              <a:t> </a:t>
            </a:r>
          </a:p>
          <a:p>
            <a:endParaRPr lang="en-US" altLang="en-US"/>
          </a:p>
        </p:txBody>
      </p:sp>
      <p:sp>
        <p:nvSpPr>
          <p:cNvPr id="81818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graphicFrame>
        <p:nvGraphicFramePr>
          <p:cNvPr id="818180" name="Object 4"/>
          <p:cNvGraphicFramePr>
            <a:graphicFrameLocks noChangeAspect="1"/>
          </p:cNvGraphicFramePr>
          <p:nvPr/>
        </p:nvGraphicFramePr>
        <p:xfrm>
          <a:off x="900113" y="2024063"/>
          <a:ext cx="7381875" cy="674687"/>
        </p:xfrm>
        <a:graphic>
          <a:graphicData uri="http://schemas.openxmlformats.org/presentationml/2006/ole">
            <mc:AlternateContent xmlns:mc="http://schemas.openxmlformats.org/markup-compatibility/2006">
              <mc:Choice xmlns:v="urn:schemas-microsoft-com:vml" Requires="v">
                <p:oleObj spid="_x0000_s20488" name="Equation" r:id="rId3" imgW="3225800" imgH="292100" progId="Equation.3">
                  <p:embed/>
                </p:oleObj>
              </mc:Choice>
              <mc:Fallback>
                <p:oleObj name="Equation" r:id="rId3" imgW="3225800" imgH="292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024063"/>
                        <a:ext cx="7381875" cy="674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818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graphicFrame>
        <p:nvGraphicFramePr>
          <p:cNvPr id="818182" name="Object 6"/>
          <p:cNvGraphicFramePr>
            <a:graphicFrameLocks noChangeAspect="1"/>
          </p:cNvGraphicFramePr>
          <p:nvPr/>
        </p:nvGraphicFramePr>
        <p:xfrm>
          <a:off x="935038" y="3716338"/>
          <a:ext cx="7524750" cy="600075"/>
        </p:xfrm>
        <a:graphic>
          <a:graphicData uri="http://schemas.openxmlformats.org/presentationml/2006/ole">
            <mc:AlternateContent xmlns:mc="http://schemas.openxmlformats.org/markup-compatibility/2006">
              <mc:Choice xmlns:v="urn:schemas-microsoft-com:vml" Requires="v">
                <p:oleObj spid="_x0000_s20489" name="Equation" r:id="rId5" imgW="2870200" imgH="228600" progId="Equation.3">
                  <p:embed/>
                </p:oleObj>
              </mc:Choice>
              <mc:Fallback>
                <p:oleObj name="Equation" r:id="rId5" imgW="28702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5038" y="3716338"/>
                        <a:ext cx="7524750"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8185"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graphicFrame>
        <p:nvGraphicFramePr>
          <p:cNvPr id="818184" name="Object 8"/>
          <p:cNvGraphicFramePr>
            <a:graphicFrameLocks noChangeAspect="1"/>
          </p:cNvGraphicFramePr>
          <p:nvPr/>
        </p:nvGraphicFramePr>
        <p:xfrm>
          <a:off x="792163" y="5265738"/>
          <a:ext cx="7704137" cy="622300"/>
        </p:xfrm>
        <a:graphic>
          <a:graphicData uri="http://schemas.openxmlformats.org/presentationml/2006/ole">
            <mc:AlternateContent xmlns:mc="http://schemas.openxmlformats.org/markup-compatibility/2006">
              <mc:Choice xmlns:v="urn:schemas-microsoft-com:vml" Requires="v">
                <p:oleObj spid="_x0000_s20490" name="Equation" r:id="rId7" imgW="3657600" imgH="292100" progId="Equation.3">
                  <p:embed/>
                </p:oleObj>
              </mc:Choice>
              <mc:Fallback>
                <p:oleObj name="Equation" r:id="rId7" imgW="3657600" imgH="2921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2163" y="5265738"/>
                        <a:ext cx="7704137"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20981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 A Visual Definition</a:t>
            </a:r>
            <a:endParaRPr lang="en-US" dirty="0"/>
          </a:p>
        </p:txBody>
      </p:sp>
      <p:pic>
        <p:nvPicPr>
          <p:cNvPr id="1026" name="Picture 2" descr="http://static.squarespace.com/static/5150aec6e4b0e340ec52710a/t/51525c33e4b0b3e0d10f77ab/1364352052403/Data_Science_V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5319" y="1499925"/>
            <a:ext cx="5029200" cy="480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73719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ltLang="en-US"/>
              <a:t>CS583, Bing Liu, UIC</a:t>
            </a:r>
          </a:p>
        </p:txBody>
      </p:sp>
      <p:sp>
        <p:nvSpPr>
          <p:cNvPr id="9" name="Slide Number Placeholder 4"/>
          <p:cNvSpPr>
            <a:spLocks noGrp="1"/>
          </p:cNvSpPr>
          <p:nvPr>
            <p:ph type="sldNum" sz="quarter" idx="11"/>
          </p:nvPr>
        </p:nvSpPr>
        <p:spPr/>
        <p:txBody>
          <a:bodyPr/>
          <a:lstStyle/>
          <a:p>
            <a:fld id="{66C08C5C-C555-4963-B80F-F11D8263B9CE}" type="slidenum">
              <a:rPr lang="en-US" altLang="en-US"/>
              <a:pPr/>
              <a:t>130</a:t>
            </a:fld>
            <a:endParaRPr lang="en-US" altLang="en-US"/>
          </a:p>
        </p:txBody>
      </p:sp>
      <p:sp>
        <p:nvSpPr>
          <p:cNvPr id="819202" name="Rectangle 2"/>
          <p:cNvSpPr>
            <a:spLocks noGrp="1" noChangeArrowheads="1"/>
          </p:cNvSpPr>
          <p:nvPr>
            <p:ph type="title"/>
          </p:nvPr>
        </p:nvSpPr>
        <p:spPr/>
        <p:txBody>
          <a:bodyPr>
            <a:normAutofit fontScale="90000"/>
          </a:bodyPr>
          <a:lstStyle/>
          <a:p>
            <a:r>
              <a:rPr lang="en-US" altLang="en-US" sz="3800"/>
              <a:t>Squared distance and </a:t>
            </a:r>
            <a:r>
              <a:rPr lang="en-US" altLang="ja-JP" sz="3800">
                <a:ea typeface="ＭＳ Ｐゴシック" panose="020B0600070205080204" pitchFamily="34" charset="-128"/>
              </a:rPr>
              <a:t>Chebychev distance </a:t>
            </a:r>
            <a:endParaRPr lang="en-US" altLang="en-US" sz="3800"/>
          </a:p>
        </p:txBody>
      </p:sp>
      <p:sp>
        <p:nvSpPr>
          <p:cNvPr id="819203" name="Rectangle 3"/>
          <p:cNvSpPr>
            <a:spLocks noGrp="1" noChangeArrowheads="1"/>
          </p:cNvSpPr>
          <p:nvPr>
            <p:ph type="body" idx="1"/>
          </p:nvPr>
        </p:nvSpPr>
        <p:spPr>
          <a:xfrm>
            <a:off x="457200" y="1160463"/>
            <a:ext cx="8229600" cy="4970462"/>
          </a:xfrm>
        </p:spPr>
        <p:txBody>
          <a:bodyPr/>
          <a:lstStyle/>
          <a:p>
            <a:r>
              <a:rPr lang="en-US" altLang="ja-JP">
                <a:solidFill>
                  <a:srgbClr val="FF0000"/>
                </a:solidFill>
                <a:ea typeface="ＭＳ Ｐゴシック" panose="020B0600070205080204" pitchFamily="34" charset="-128"/>
              </a:rPr>
              <a:t>Squared Euclidean distance</a:t>
            </a:r>
            <a:r>
              <a:rPr lang="en-US" altLang="ja-JP" b="1">
                <a:ea typeface="ＭＳ Ｐゴシック" panose="020B0600070205080204" pitchFamily="34" charset="-128"/>
              </a:rPr>
              <a:t>:</a:t>
            </a:r>
            <a:r>
              <a:rPr lang="en-US" altLang="ja-JP">
                <a:ea typeface="ＭＳ Ｐゴシック" panose="020B0600070205080204" pitchFamily="34" charset="-128"/>
              </a:rPr>
              <a:t> to place progressively greater weight on data points that are further apart. </a:t>
            </a:r>
          </a:p>
          <a:p>
            <a:endParaRPr lang="en-US" altLang="ja-JP">
              <a:ea typeface="ＭＳ Ｐゴシック" panose="020B0600070205080204" pitchFamily="34" charset="-128"/>
            </a:endParaRPr>
          </a:p>
          <a:p>
            <a:endParaRPr lang="en-US" altLang="ja-JP">
              <a:ea typeface="ＭＳ Ｐゴシック" panose="020B0600070205080204" pitchFamily="34" charset="-128"/>
            </a:endParaRPr>
          </a:p>
          <a:p>
            <a:r>
              <a:rPr lang="en-US" altLang="ja-JP">
                <a:solidFill>
                  <a:srgbClr val="FF0000"/>
                </a:solidFill>
                <a:ea typeface="ＭＳ Ｐゴシック" panose="020B0600070205080204" pitchFamily="34" charset="-128"/>
              </a:rPr>
              <a:t>Chebychev distance</a:t>
            </a:r>
            <a:r>
              <a:rPr lang="en-US" altLang="ja-JP" b="1">
                <a:ea typeface="ＭＳ Ｐゴシック" panose="020B0600070205080204" pitchFamily="34" charset="-128"/>
              </a:rPr>
              <a:t>: </a:t>
            </a:r>
            <a:r>
              <a:rPr lang="en-US" altLang="ja-JP">
                <a:ea typeface="ＭＳ Ｐゴシック" panose="020B0600070205080204" pitchFamily="34" charset="-128"/>
              </a:rPr>
              <a:t>one wants to define two data points as "different" if they are different on any one of the attributes. </a:t>
            </a:r>
            <a:endParaRPr lang="en-US" altLang="en-US"/>
          </a:p>
        </p:txBody>
      </p:sp>
      <p:sp>
        <p:nvSpPr>
          <p:cNvPr id="81920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graphicFrame>
        <p:nvGraphicFramePr>
          <p:cNvPr id="819204" name="Object 4"/>
          <p:cNvGraphicFramePr>
            <a:graphicFrameLocks noChangeAspect="1"/>
          </p:cNvGraphicFramePr>
          <p:nvPr/>
        </p:nvGraphicFramePr>
        <p:xfrm>
          <a:off x="935038" y="2781300"/>
          <a:ext cx="7561262" cy="628650"/>
        </p:xfrm>
        <a:graphic>
          <a:graphicData uri="http://schemas.openxmlformats.org/presentationml/2006/ole">
            <mc:AlternateContent xmlns:mc="http://schemas.openxmlformats.org/markup-compatibility/2006">
              <mc:Choice xmlns:v="urn:schemas-microsoft-com:vml" Requires="v">
                <p:oleObj spid="_x0000_s21510" name="Equation" r:id="rId3" imgW="3098800" imgH="254000" progId="Equation.3">
                  <p:embed/>
                </p:oleObj>
              </mc:Choice>
              <mc:Fallback>
                <p:oleObj name="Equation" r:id="rId3" imgW="3098800" imgH="254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038" y="2781300"/>
                        <a:ext cx="7561262"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207" name="Rectangle 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graphicFrame>
        <p:nvGraphicFramePr>
          <p:cNvPr id="819206" name="Object 6"/>
          <p:cNvGraphicFramePr>
            <a:graphicFrameLocks noChangeAspect="1"/>
          </p:cNvGraphicFramePr>
          <p:nvPr/>
        </p:nvGraphicFramePr>
        <p:xfrm>
          <a:off x="935038" y="5337175"/>
          <a:ext cx="7812087" cy="581025"/>
        </p:xfrm>
        <a:graphic>
          <a:graphicData uri="http://schemas.openxmlformats.org/presentationml/2006/ole">
            <mc:AlternateContent xmlns:mc="http://schemas.openxmlformats.org/markup-compatibility/2006">
              <mc:Choice xmlns:v="urn:schemas-microsoft-com:vml" Requires="v">
                <p:oleObj spid="_x0000_s21511" name="Equation" r:id="rId5" imgW="3073400" imgH="228600" progId="Equation.3">
                  <p:embed/>
                </p:oleObj>
              </mc:Choice>
              <mc:Fallback>
                <p:oleObj name="Equation" r:id="rId5" imgW="30734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5038" y="5337175"/>
                        <a:ext cx="7812087"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0281374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E7511E6A-E752-4D26-99B7-2E542EB6AB9E}" type="slidenum">
              <a:rPr lang="en-US" altLang="en-US"/>
              <a:pPr/>
              <a:t>131</a:t>
            </a:fld>
            <a:endParaRPr lang="en-US" altLang="en-US"/>
          </a:p>
        </p:txBody>
      </p:sp>
      <p:sp>
        <p:nvSpPr>
          <p:cNvPr id="820226" name="Rectangle 2"/>
          <p:cNvSpPr>
            <a:spLocks noGrp="1" noChangeArrowheads="1"/>
          </p:cNvSpPr>
          <p:nvPr>
            <p:ph type="title"/>
          </p:nvPr>
        </p:nvSpPr>
        <p:spPr>
          <a:xfrm>
            <a:off x="457200" y="115888"/>
            <a:ext cx="8229600" cy="1530350"/>
          </a:xfrm>
        </p:spPr>
        <p:txBody>
          <a:bodyPr/>
          <a:lstStyle/>
          <a:p>
            <a:r>
              <a:rPr lang="en-US" altLang="ja-JP">
                <a:ea typeface="ＭＳ Ｐゴシック" panose="020B0600070205080204" pitchFamily="34" charset="-128"/>
              </a:rPr>
              <a:t>Distance functions for binary and </a:t>
            </a:r>
            <a:br>
              <a:rPr lang="en-US" altLang="ja-JP">
                <a:ea typeface="ＭＳ Ｐゴシック" panose="020B0600070205080204" pitchFamily="34" charset="-128"/>
              </a:rPr>
            </a:br>
            <a:r>
              <a:rPr lang="en-US" altLang="ja-JP">
                <a:ea typeface="ＭＳ Ｐゴシック" panose="020B0600070205080204" pitchFamily="34" charset="-128"/>
              </a:rPr>
              <a:t>nominal attributes </a:t>
            </a:r>
            <a:endParaRPr lang="en-US" altLang="en-US"/>
          </a:p>
        </p:txBody>
      </p:sp>
      <p:sp>
        <p:nvSpPr>
          <p:cNvPr id="820227" name="Rectangle 3"/>
          <p:cNvSpPr>
            <a:spLocks noGrp="1" noChangeArrowheads="1"/>
          </p:cNvSpPr>
          <p:nvPr>
            <p:ph type="body" idx="1"/>
          </p:nvPr>
        </p:nvSpPr>
        <p:spPr>
          <a:xfrm>
            <a:off x="457200" y="1743075"/>
            <a:ext cx="8229600" cy="4530725"/>
          </a:xfrm>
        </p:spPr>
        <p:txBody>
          <a:bodyPr/>
          <a:lstStyle/>
          <a:p>
            <a:r>
              <a:rPr lang="en-US" altLang="en-US">
                <a:solidFill>
                  <a:srgbClr val="FF0000"/>
                </a:solidFill>
              </a:rPr>
              <a:t>Binary attribute</a:t>
            </a:r>
            <a:r>
              <a:rPr lang="en-US" altLang="en-US"/>
              <a:t>: has two values or states but no ordering relationships, e.g., </a:t>
            </a:r>
          </a:p>
          <a:p>
            <a:pPr lvl="1"/>
            <a:r>
              <a:rPr lang="en-US" altLang="en-US"/>
              <a:t>Gender: male and female. </a:t>
            </a:r>
          </a:p>
          <a:p>
            <a:r>
              <a:rPr lang="en-US" altLang="en-US"/>
              <a:t>We use a confusion matrix to introduce the distance functions/measures.</a:t>
            </a:r>
          </a:p>
          <a:p>
            <a:r>
              <a:rPr lang="en-US" altLang="ja-JP">
                <a:ea typeface="ＭＳ Ｐゴシック" panose="020B0600070205080204" pitchFamily="34" charset="-128"/>
              </a:rPr>
              <a:t>Let the </a:t>
            </a:r>
            <a:r>
              <a:rPr lang="en-US" altLang="ja-JP" i="1">
                <a:ea typeface="ＭＳ Ｐゴシック" panose="020B0600070205080204" pitchFamily="34" charset="-128"/>
              </a:rPr>
              <a:t>i</a:t>
            </a:r>
            <a:r>
              <a:rPr lang="en-US" altLang="ja-JP">
                <a:ea typeface="ＭＳ Ｐゴシック" panose="020B0600070205080204" pitchFamily="34" charset="-128"/>
              </a:rPr>
              <a:t>th and </a:t>
            </a:r>
            <a:r>
              <a:rPr lang="en-US" altLang="ja-JP" i="1">
                <a:ea typeface="ＭＳ Ｐゴシック" panose="020B0600070205080204" pitchFamily="34" charset="-128"/>
              </a:rPr>
              <a:t>j</a:t>
            </a:r>
            <a:r>
              <a:rPr lang="en-US" altLang="ja-JP">
                <a:ea typeface="ＭＳ Ｐゴシック" panose="020B0600070205080204" pitchFamily="34" charset="-128"/>
              </a:rPr>
              <a:t>th data points be </a:t>
            </a:r>
            <a:r>
              <a:rPr lang="en-US" altLang="ja-JP" b="1">
                <a:ea typeface="ＭＳ Ｐゴシック" panose="020B0600070205080204" pitchFamily="34" charset="-128"/>
              </a:rPr>
              <a:t>x</a:t>
            </a:r>
            <a:r>
              <a:rPr lang="en-US" altLang="ja-JP" i="1" baseline="-25000">
                <a:ea typeface="ＭＳ Ｐゴシック" panose="020B0600070205080204" pitchFamily="34" charset="-128"/>
              </a:rPr>
              <a:t>i</a:t>
            </a:r>
            <a:r>
              <a:rPr lang="en-US" altLang="ja-JP">
                <a:ea typeface="ＭＳ Ｐゴシック" panose="020B0600070205080204" pitchFamily="34" charset="-128"/>
              </a:rPr>
              <a:t> and </a:t>
            </a:r>
            <a:r>
              <a:rPr lang="en-US" altLang="ja-JP" b="1">
                <a:ea typeface="ＭＳ Ｐゴシック" panose="020B0600070205080204" pitchFamily="34" charset="-128"/>
              </a:rPr>
              <a:t>x</a:t>
            </a:r>
            <a:r>
              <a:rPr lang="en-US" altLang="ja-JP" i="1" baseline="-25000">
                <a:ea typeface="ＭＳ Ｐゴシック" panose="020B0600070205080204" pitchFamily="34" charset="-128"/>
              </a:rPr>
              <a:t>j</a:t>
            </a:r>
            <a:r>
              <a:rPr lang="en-US" altLang="ja-JP">
                <a:ea typeface="ＭＳ Ｐゴシック" panose="020B0600070205080204" pitchFamily="34" charset="-128"/>
              </a:rPr>
              <a:t> (vectors)</a:t>
            </a:r>
            <a:endParaRPr lang="en-US" altLang="en-US"/>
          </a:p>
          <a:p>
            <a:endParaRPr lang="en-US" altLang="en-US"/>
          </a:p>
        </p:txBody>
      </p:sp>
    </p:spTree>
    <p:extLst>
      <p:ext uri="{BB962C8B-B14F-4D97-AF65-F5344CB8AC3E}">
        <p14:creationId xmlns:p14="http://schemas.microsoft.com/office/powerpoint/2010/main" val="10268975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475C456E-423B-4411-AEF3-462A69A71697}" type="slidenum">
              <a:rPr lang="en-US" altLang="en-US"/>
              <a:pPr/>
              <a:t>132</a:t>
            </a:fld>
            <a:endParaRPr lang="en-US" altLang="en-US"/>
          </a:p>
        </p:txBody>
      </p:sp>
      <p:sp>
        <p:nvSpPr>
          <p:cNvPr id="821250" name="Rectangle 2"/>
          <p:cNvSpPr>
            <a:spLocks noGrp="1" noChangeArrowheads="1"/>
          </p:cNvSpPr>
          <p:nvPr>
            <p:ph type="title"/>
          </p:nvPr>
        </p:nvSpPr>
        <p:spPr/>
        <p:txBody>
          <a:bodyPr/>
          <a:lstStyle/>
          <a:p>
            <a:r>
              <a:rPr lang="en-US" altLang="en-US"/>
              <a:t>Confusion matrix</a:t>
            </a:r>
          </a:p>
        </p:txBody>
      </p:sp>
      <p:pic>
        <p:nvPicPr>
          <p:cNvPr id="821251"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23850" y="1233488"/>
            <a:ext cx="8569325" cy="4897437"/>
          </a:xfrm>
        </p:spPr>
      </p:pic>
    </p:spTree>
    <p:extLst>
      <p:ext uri="{BB962C8B-B14F-4D97-AF65-F5344CB8AC3E}">
        <p14:creationId xmlns:p14="http://schemas.microsoft.com/office/powerpoint/2010/main" val="157921468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t>CS583, Bing Liu, UIC</a:t>
            </a:r>
          </a:p>
        </p:txBody>
      </p:sp>
      <p:sp>
        <p:nvSpPr>
          <p:cNvPr id="7" name="Slide Number Placeholder 4"/>
          <p:cNvSpPr>
            <a:spLocks noGrp="1"/>
          </p:cNvSpPr>
          <p:nvPr>
            <p:ph type="sldNum" sz="quarter" idx="11"/>
          </p:nvPr>
        </p:nvSpPr>
        <p:spPr/>
        <p:txBody>
          <a:bodyPr/>
          <a:lstStyle/>
          <a:p>
            <a:fld id="{E82817E9-A6F8-4D09-8CB4-8CC8D8301F2F}" type="slidenum">
              <a:rPr lang="en-US" altLang="en-US"/>
              <a:pPr/>
              <a:t>133</a:t>
            </a:fld>
            <a:endParaRPr lang="en-US" altLang="en-US"/>
          </a:p>
        </p:txBody>
      </p:sp>
      <p:sp>
        <p:nvSpPr>
          <p:cNvPr id="822274" name="Rectangle 2"/>
          <p:cNvSpPr>
            <a:spLocks noGrp="1" noChangeArrowheads="1"/>
          </p:cNvSpPr>
          <p:nvPr>
            <p:ph type="title"/>
          </p:nvPr>
        </p:nvSpPr>
        <p:spPr/>
        <p:txBody>
          <a:bodyPr/>
          <a:lstStyle/>
          <a:p>
            <a:r>
              <a:rPr lang="en-US" altLang="ja-JP">
                <a:ea typeface="ＭＳ Ｐゴシック" panose="020B0600070205080204" pitchFamily="34" charset="-128"/>
              </a:rPr>
              <a:t>Symmetric binary attributes</a:t>
            </a:r>
            <a:endParaRPr lang="en-US" altLang="en-US"/>
          </a:p>
        </p:txBody>
      </p:sp>
      <p:sp>
        <p:nvSpPr>
          <p:cNvPr id="822275" name="Rectangle 3"/>
          <p:cNvSpPr>
            <a:spLocks noGrp="1" noChangeArrowheads="1"/>
          </p:cNvSpPr>
          <p:nvPr>
            <p:ph type="body" idx="1"/>
          </p:nvPr>
        </p:nvSpPr>
        <p:spPr>
          <a:xfrm>
            <a:off x="431800" y="1233488"/>
            <a:ext cx="8229600" cy="4530725"/>
          </a:xfrm>
        </p:spPr>
        <p:txBody>
          <a:bodyPr/>
          <a:lstStyle/>
          <a:p>
            <a:r>
              <a:rPr lang="en-US" altLang="ja-JP">
                <a:ea typeface="ＭＳ Ｐゴシック" panose="020B0600070205080204" pitchFamily="34" charset="-128"/>
              </a:rPr>
              <a:t>A binary attribute is </a:t>
            </a:r>
            <a:r>
              <a:rPr lang="en-US" altLang="ja-JP" b="1">
                <a:solidFill>
                  <a:srgbClr val="FF0000"/>
                </a:solidFill>
                <a:ea typeface="ＭＳ Ｐゴシック" panose="020B0600070205080204" pitchFamily="34" charset="-128"/>
              </a:rPr>
              <a:t>symmetric</a:t>
            </a:r>
            <a:r>
              <a:rPr lang="en-US" altLang="ja-JP">
                <a:ea typeface="ＭＳ Ｐゴシック" panose="020B0600070205080204" pitchFamily="34" charset="-128"/>
              </a:rPr>
              <a:t> if both of its states (0 and 1) have equal importance, and carry the same weights, e.g., male and female of the attribute Gender </a:t>
            </a:r>
          </a:p>
          <a:p>
            <a:r>
              <a:rPr lang="en-US" altLang="ja-JP">
                <a:ea typeface="ＭＳ Ｐゴシック" panose="020B0600070205080204" pitchFamily="34" charset="-128"/>
              </a:rPr>
              <a:t>Distance function: </a:t>
            </a:r>
            <a:r>
              <a:rPr lang="en-US" altLang="ja-JP">
                <a:solidFill>
                  <a:srgbClr val="3333CC"/>
                </a:solidFill>
                <a:ea typeface="ＭＳ Ｐゴシック" panose="020B0600070205080204" pitchFamily="34" charset="-128"/>
              </a:rPr>
              <a:t>Simple Matching Coefficient</a:t>
            </a:r>
            <a:r>
              <a:rPr lang="en-US" altLang="ja-JP">
                <a:ea typeface="ＭＳ Ｐゴシック" panose="020B0600070205080204" pitchFamily="34" charset="-128"/>
              </a:rPr>
              <a:t>, proportion of mismatches of their values </a:t>
            </a:r>
            <a:endParaRPr lang="en-US" altLang="en-US"/>
          </a:p>
        </p:txBody>
      </p:sp>
      <p:sp>
        <p:nvSpPr>
          <p:cNvPr id="822277" name="Rectangle 5"/>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graphicFrame>
        <p:nvGraphicFramePr>
          <p:cNvPr id="822276" name="Object 4"/>
          <p:cNvGraphicFramePr>
            <a:graphicFrameLocks noChangeAspect="1"/>
          </p:cNvGraphicFramePr>
          <p:nvPr/>
        </p:nvGraphicFramePr>
        <p:xfrm>
          <a:off x="1800225" y="4473575"/>
          <a:ext cx="4608513" cy="1122363"/>
        </p:xfrm>
        <a:graphic>
          <a:graphicData uri="http://schemas.openxmlformats.org/presentationml/2006/ole">
            <mc:AlternateContent xmlns:mc="http://schemas.openxmlformats.org/markup-compatibility/2006">
              <mc:Choice xmlns:v="urn:schemas-microsoft-com:vml" Requires="v">
                <p:oleObj spid="_x0000_s22532" name="Equation" r:id="rId3" imgW="1524000" imgH="368300" progId="Equation.3">
                  <p:embed/>
                </p:oleObj>
              </mc:Choice>
              <mc:Fallback>
                <p:oleObj name="Equation" r:id="rId3" imgW="1524000" imgH="368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225" y="4473575"/>
                        <a:ext cx="4608513" cy="1122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3318735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CS583, Bing Liu, UIC</a:t>
            </a:r>
          </a:p>
        </p:txBody>
      </p:sp>
      <p:sp>
        <p:nvSpPr>
          <p:cNvPr id="6" name="Slide Number Placeholder 4"/>
          <p:cNvSpPr>
            <a:spLocks noGrp="1"/>
          </p:cNvSpPr>
          <p:nvPr>
            <p:ph type="sldNum" sz="quarter" idx="11"/>
          </p:nvPr>
        </p:nvSpPr>
        <p:spPr/>
        <p:txBody>
          <a:bodyPr/>
          <a:lstStyle/>
          <a:p>
            <a:fld id="{8EACCF11-5D15-4E78-9784-21A8071DC00C}" type="slidenum">
              <a:rPr lang="en-US" altLang="en-US"/>
              <a:pPr/>
              <a:t>134</a:t>
            </a:fld>
            <a:endParaRPr lang="en-US" altLang="en-US"/>
          </a:p>
        </p:txBody>
      </p:sp>
      <p:sp>
        <p:nvSpPr>
          <p:cNvPr id="823298" name="Rectangle 2"/>
          <p:cNvSpPr>
            <a:spLocks noGrp="1" noChangeArrowheads="1"/>
          </p:cNvSpPr>
          <p:nvPr>
            <p:ph type="title"/>
          </p:nvPr>
        </p:nvSpPr>
        <p:spPr/>
        <p:txBody>
          <a:bodyPr>
            <a:normAutofit fontScale="90000"/>
          </a:bodyPr>
          <a:lstStyle/>
          <a:p>
            <a:r>
              <a:rPr lang="en-US" altLang="ja-JP">
                <a:ea typeface="ＭＳ Ｐゴシック" panose="020B0600070205080204" pitchFamily="34" charset="-128"/>
              </a:rPr>
              <a:t>Symmetric binary attributes: example</a:t>
            </a:r>
            <a:endParaRPr lang="en-US" altLang="en-US"/>
          </a:p>
        </p:txBody>
      </p:sp>
      <p:pic>
        <p:nvPicPr>
          <p:cNvPr id="823299" name="Picture 3"/>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539750" y="1665288"/>
            <a:ext cx="8229600" cy="1216025"/>
          </a:xfrm>
        </p:spPr>
      </p:pic>
      <p:pic>
        <p:nvPicPr>
          <p:cNvPr id="823302" name="Picture 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331913" y="3429000"/>
            <a:ext cx="6516687" cy="1154113"/>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20796674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t>CS583, Bing Liu, UIC</a:t>
            </a:r>
          </a:p>
        </p:txBody>
      </p:sp>
      <p:sp>
        <p:nvSpPr>
          <p:cNvPr id="7" name="Slide Number Placeholder 4"/>
          <p:cNvSpPr>
            <a:spLocks noGrp="1"/>
          </p:cNvSpPr>
          <p:nvPr>
            <p:ph type="sldNum" sz="quarter" idx="11"/>
          </p:nvPr>
        </p:nvSpPr>
        <p:spPr/>
        <p:txBody>
          <a:bodyPr/>
          <a:lstStyle/>
          <a:p>
            <a:fld id="{24F071BA-59B3-4130-8466-26FC9F9DF937}" type="slidenum">
              <a:rPr lang="en-US" altLang="en-US"/>
              <a:pPr/>
              <a:t>135</a:t>
            </a:fld>
            <a:endParaRPr lang="en-US" altLang="en-US"/>
          </a:p>
        </p:txBody>
      </p:sp>
      <p:sp>
        <p:nvSpPr>
          <p:cNvPr id="826370" name="Rectangle 2"/>
          <p:cNvSpPr>
            <a:spLocks noGrp="1" noChangeArrowheads="1"/>
          </p:cNvSpPr>
          <p:nvPr>
            <p:ph type="title"/>
          </p:nvPr>
        </p:nvSpPr>
        <p:spPr/>
        <p:txBody>
          <a:bodyPr/>
          <a:lstStyle/>
          <a:p>
            <a:r>
              <a:rPr lang="en-US" altLang="ja-JP">
                <a:ea typeface="ＭＳ Ｐゴシック" panose="020B0600070205080204" pitchFamily="34" charset="-128"/>
              </a:rPr>
              <a:t>Asymmetric binary attributes</a:t>
            </a:r>
            <a:endParaRPr lang="en-US" altLang="en-US"/>
          </a:p>
        </p:txBody>
      </p:sp>
      <p:sp>
        <p:nvSpPr>
          <p:cNvPr id="826371" name="Rectangle 3"/>
          <p:cNvSpPr>
            <a:spLocks noGrp="1" noChangeArrowheads="1"/>
          </p:cNvSpPr>
          <p:nvPr>
            <p:ph type="body" idx="1"/>
          </p:nvPr>
        </p:nvSpPr>
        <p:spPr>
          <a:xfrm>
            <a:off x="457200" y="1376363"/>
            <a:ext cx="8229600" cy="4754562"/>
          </a:xfrm>
        </p:spPr>
        <p:txBody>
          <a:bodyPr>
            <a:normAutofit lnSpcReduction="10000"/>
          </a:bodyPr>
          <a:lstStyle/>
          <a:p>
            <a:r>
              <a:rPr lang="en-US" altLang="ja-JP">
                <a:solidFill>
                  <a:srgbClr val="FF0000"/>
                </a:solidFill>
                <a:ea typeface="ＭＳ Ｐゴシック" panose="020B0600070205080204" pitchFamily="34" charset="-128"/>
              </a:rPr>
              <a:t>Asymmetric</a:t>
            </a:r>
            <a:r>
              <a:rPr lang="en-US" altLang="ja-JP">
                <a:solidFill>
                  <a:srgbClr val="3333CC"/>
                </a:solidFill>
                <a:ea typeface="ＭＳ Ｐゴシック" panose="020B0600070205080204" pitchFamily="34" charset="-128"/>
              </a:rPr>
              <a:t>:</a:t>
            </a:r>
            <a:r>
              <a:rPr lang="en-US" altLang="ja-JP">
                <a:ea typeface="ＭＳ Ｐゴシック" panose="020B0600070205080204" pitchFamily="34" charset="-128"/>
              </a:rPr>
              <a:t> if one of the states is more important or more valuable than the other. </a:t>
            </a:r>
          </a:p>
          <a:p>
            <a:pPr lvl="1"/>
            <a:r>
              <a:rPr lang="en-US" altLang="ja-JP">
                <a:ea typeface="ＭＳ Ｐゴシック" panose="020B0600070205080204" pitchFamily="34" charset="-128"/>
              </a:rPr>
              <a:t>By convention, state 1 represents the more important state, which is typically the rare or infrequent state. </a:t>
            </a:r>
          </a:p>
          <a:p>
            <a:pPr lvl="1"/>
            <a:r>
              <a:rPr lang="en-US" altLang="ja-JP">
                <a:solidFill>
                  <a:srgbClr val="FF0000"/>
                </a:solidFill>
                <a:ea typeface="ＭＳ Ｐゴシック" panose="020B0600070205080204" pitchFamily="34" charset="-128"/>
              </a:rPr>
              <a:t>Jaccard coefficient</a:t>
            </a:r>
            <a:r>
              <a:rPr lang="en-US" altLang="ja-JP">
                <a:ea typeface="ＭＳ Ｐゴシック" panose="020B0600070205080204" pitchFamily="34" charset="-128"/>
              </a:rPr>
              <a:t> is a popular measure</a:t>
            </a:r>
          </a:p>
          <a:p>
            <a:pPr lvl="1"/>
            <a:endParaRPr lang="en-US" altLang="ja-JP">
              <a:ea typeface="ＭＳ Ｐゴシック" panose="020B0600070205080204" pitchFamily="34" charset="-128"/>
            </a:endParaRPr>
          </a:p>
          <a:p>
            <a:pPr lvl="1"/>
            <a:endParaRPr lang="en-US" altLang="ja-JP">
              <a:ea typeface="ＭＳ Ｐゴシック" panose="020B0600070205080204" pitchFamily="34" charset="-128"/>
            </a:endParaRPr>
          </a:p>
          <a:p>
            <a:pPr lvl="1"/>
            <a:endParaRPr lang="en-US" altLang="ja-JP">
              <a:ea typeface="ＭＳ Ｐゴシック" panose="020B0600070205080204" pitchFamily="34" charset="-128"/>
            </a:endParaRPr>
          </a:p>
          <a:p>
            <a:pPr lvl="1"/>
            <a:r>
              <a:rPr lang="en-US" altLang="ja-JP">
                <a:ea typeface="ＭＳ Ｐゴシック" panose="020B0600070205080204" pitchFamily="34" charset="-128"/>
              </a:rPr>
              <a:t>We can have some variations, adding weights</a:t>
            </a:r>
            <a:endParaRPr lang="en-US" altLang="en-US"/>
          </a:p>
        </p:txBody>
      </p:sp>
      <p:sp>
        <p:nvSpPr>
          <p:cNvPr id="826374" name="Rectangle 6"/>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graphicFrame>
        <p:nvGraphicFramePr>
          <p:cNvPr id="826373" name="Object 5"/>
          <p:cNvGraphicFramePr>
            <a:graphicFrameLocks noChangeAspect="1"/>
          </p:cNvGraphicFramePr>
          <p:nvPr/>
        </p:nvGraphicFramePr>
        <p:xfrm>
          <a:off x="2124075" y="4184650"/>
          <a:ext cx="3779838" cy="1076325"/>
        </p:xfrm>
        <a:graphic>
          <a:graphicData uri="http://schemas.openxmlformats.org/presentationml/2006/ole">
            <mc:AlternateContent xmlns:mc="http://schemas.openxmlformats.org/markup-compatibility/2006">
              <mc:Choice xmlns:v="urn:schemas-microsoft-com:vml" Requires="v">
                <p:oleObj spid="_x0000_s23556" name="Equation" r:id="rId3" imgW="1308100" imgH="368300" progId="Equation.3">
                  <p:embed/>
                </p:oleObj>
              </mc:Choice>
              <mc:Fallback>
                <p:oleObj name="Equation" r:id="rId3" imgW="1308100" imgH="368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4184650"/>
                        <a:ext cx="3779838" cy="1076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6107705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t>CS583, Bing Liu, UIC</a:t>
            </a:r>
          </a:p>
        </p:txBody>
      </p:sp>
      <p:sp>
        <p:nvSpPr>
          <p:cNvPr id="7" name="Slide Number Placeholder 4"/>
          <p:cNvSpPr>
            <a:spLocks noGrp="1"/>
          </p:cNvSpPr>
          <p:nvPr>
            <p:ph type="sldNum" sz="quarter" idx="11"/>
          </p:nvPr>
        </p:nvSpPr>
        <p:spPr/>
        <p:txBody>
          <a:bodyPr/>
          <a:lstStyle/>
          <a:p>
            <a:fld id="{06EAD4A8-6D68-40C5-819C-E2B4D61F9723}" type="slidenum">
              <a:rPr lang="en-US" altLang="en-US"/>
              <a:pPr/>
              <a:t>136</a:t>
            </a:fld>
            <a:endParaRPr lang="en-US" altLang="en-US"/>
          </a:p>
        </p:txBody>
      </p:sp>
      <p:sp>
        <p:nvSpPr>
          <p:cNvPr id="827394" name="Rectangle 2"/>
          <p:cNvSpPr>
            <a:spLocks noGrp="1" noChangeArrowheads="1"/>
          </p:cNvSpPr>
          <p:nvPr>
            <p:ph type="title"/>
          </p:nvPr>
        </p:nvSpPr>
        <p:spPr/>
        <p:txBody>
          <a:bodyPr/>
          <a:lstStyle/>
          <a:p>
            <a:r>
              <a:rPr lang="en-US" altLang="en-US"/>
              <a:t>Nominal attributes</a:t>
            </a:r>
          </a:p>
        </p:txBody>
      </p:sp>
      <p:sp>
        <p:nvSpPr>
          <p:cNvPr id="827395" name="Rectangle 3"/>
          <p:cNvSpPr>
            <a:spLocks noGrp="1" noChangeArrowheads="1"/>
          </p:cNvSpPr>
          <p:nvPr>
            <p:ph type="body" idx="1"/>
          </p:nvPr>
        </p:nvSpPr>
        <p:spPr/>
        <p:txBody>
          <a:bodyPr/>
          <a:lstStyle/>
          <a:p>
            <a:r>
              <a:rPr lang="en-US" altLang="ja-JP">
                <a:solidFill>
                  <a:srgbClr val="FF0000"/>
                </a:solidFill>
                <a:ea typeface="ＭＳ Ｐゴシック" panose="020B0600070205080204" pitchFamily="34" charset="-128"/>
              </a:rPr>
              <a:t>Nominal attributes</a:t>
            </a:r>
            <a:r>
              <a:rPr lang="en-US" altLang="ja-JP" b="1">
                <a:ea typeface="ＭＳ Ｐゴシック" panose="020B0600070205080204" pitchFamily="34" charset="-128"/>
              </a:rPr>
              <a:t>:</a:t>
            </a:r>
            <a:r>
              <a:rPr lang="en-US" altLang="ja-JP">
                <a:ea typeface="ＭＳ Ｐゴシック" panose="020B0600070205080204" pitchFamily="34" charset="-128"/>
              </a:rPr>
              <a:t> with more than two states or values.</a:t>
            </a:r>
          </a:p>
          <a:p>
            <a:pPr lvl="1"/>
            <a:r>
              <a:rPr lang="en-US" altLang="ja-JP">
                <a:ea typeface="ＭＳ Ｐゴシック" panose="020B0600070205080204" pitchFamily="34" charset="-128"/>
              </a:rPr>
              <a:t>the commonly used distance measure is also based on the </a:t>
            </a:r>
            <a:r>
              <a:rPr lang="en-US" altLang="ja-JP">
                <a:solidFill>
                  <a:srgbClr val="3333CC"/>
                </a:solidFill>
                <a:ea typeface="ＭＳ Ｐゴシック" panose="020B0600070205080204" pitchFamily="34" charset="-128"/>
              </a:rPr>
              <a:t>simple matching method</a:t>
            </a:r>
            <a:r>
              <a:rPr lang="en-US" altLang="ja-JP">
                <a:ea typeface="ＭＳ Ｐゴシック" panose="020B0600070205080204" pitchFamily="34" charset="-128"/>
              </a:rPr>
              <a:t>. </a:t>
            </a:r>
          </a:p>
          <a:p>
            <a:pPr lvl="1"/>
            <a:r>
              <a:rPr lang="en-US" altLang="ja-JP">
                <a:ea typeface="ＭＳ Ｐゴシック" panose="020B0600070205080204" pitchFamily="34" charset="-128"/>
              </a:rPr>
              <a:t>Given two data points </a:t>
            </a:r>
            <a:r>
              <a:rPr lang="en-US" altLang="ja-JP" b="1">
                <a:ea typeface="ＭＳ Ｐゴシック" panose="020B0600070205080204" pitchFamily="34" charset="-128"/>
              </a:rPr>
              <a:t>x</a:t>
            </a:r>
            <a:r>
              <a:rPr lang="en-US" altLang="ja-JP" i="1" baseline="-25000">
                <a:ea typeface="ＭＳ Ｐゴシック" panose="020B0600070205080204" pitchFamily="34" charset="-128"/>
              </a:rPr>
              <a:t>i</a:t>
            </a:r>
            <a:r>
              <a:rPr lang="en-US" altLang="ja-JP">
                <a:ea typeface="ＭＳ Ｐゴシック" panose="020B0600070205080204" pitchFamily="34" charset="-128"/>
              </a:rPr>
              <a:t> and </a:t>
            </a:r>
            <a:r>
              <a:rPr lang="en-US" altLang="ja-JP" b="1">
                <a:ea typeface="ＭＳ Ｐゴシック" panose="020B0600070205080204" pitchFamily="34" charset="-128"/>
              </a:rPr>
              <a:t>x</a:t>
            </a:r>
            <a:r>
              <a:rPr lang="en-US" altLang="ja-JP" i="1" baseline="-25000">
                <a:ea typeface="ＭＳ Ｐゴシック" panose="020B0600070205080204" pitchFamily="34" charset="-128"/>
              </a:rPr>
              <a:t>j</a:t>
            </a:r>
            <a:r>
              <a:rPr lang="en-US" altLang="ja-JP">
                <a:ea typeface="ＭＳ Ｐゴシック" panose="020B0600070205080204" pitchFamily="34" charset="-128"/>
              </a:rPr>
              <a:t>, let the number of attributes be </a:t>
            </a:r>
            <a:r>
              <a:rPr lang="en-US" altLang="ja-JP" i="1">
                <a:ea typeface="ＭＳ Ｐゴシック" panose="020B0600070205080204" pitchFamily="34" charset="-128"/>
              </a:rPr>
              <a:t>r</a:t>
            </a:r>
            <a:r>
              <a:rPr lang="en-US" altLang="ja-JP">
                <a:ea typeface="ＭＳ Ｐゴシック" panose="020B0600070205080204" pitchFamily="34" charset="-128"/>
              </a:rPr>
              <a:t>, and the number of values that match in </a:t>
            </a:r>
            <a:r>
              <a:rPr lang="en-US" altLang="ja-JP" b="1">
                <a:ea typeface="ＭＳ Ｐゴシック" panose="020B0600070205080204" pitchFamily="34" charset="-128"/>
              </a:rPr>
              <a:t>x</a:t>
            </a:r>
            <a:r>
              <a:rPr lang="en-US" altLang="ja-JP" i="1" baseline="-25000">
                <a:ea typeface="ＭＳ Ｐゴシック" panose="020B0600070205080204" pitchFamily="34" charset="-128"/>
              </a:rPr>
              <a:t>i</a:t>
            </a:r>
            <a:r>
              <a:rPr lang="en-US" altLang="ja-JP">
                <a:ea typeface="ＭＳ Ｐゴシック" panose="020B0600070205080204" pitchFamily="34" charset="-128"/>
              </a:rPr>
              <a:t> and </a:t>
            </a:r>
            <a:r>
              <a:rPr lang="en-US" altLang="ja-JP" b="1">
                <a:ea typeface="ＭＳ Ｐゴシック" panose="020B0600070205080204" pitchFamily="34" charset="-128"/>
              </a:rPr>
              <a:t>x</a:t>
            </a:r>
            <a:r>
              <a:rPr lang="en-US" altLang="ja-JP" i="1" baseline="-25000">
                <a:ea typeface="ＭＳ Ｐゴシック" panose="020B0600070205080204" pitchFamily="34" charset="-128"/>
              </a:rPr>
              <a:t>j</a:t>
            </a:r>
            <a:r>
              <a:rPr lang="en-US" altLang="ja-JP">
                <a:ea typeface="ＭＳ Ｐゴシック" panose="020B0600070205080204" pitchFamily="34" charset="-128"/>
              </a:rPr>
              <a:t> be </a:t>
            </a:r>
            <a:r>
              <a:rPr lang="en-US" altLang="ja-JP" i="1">
                <a:ea typeface="ＭＳ Ｐゴシック" panose="020B0600070205080204" pitchFamily="34" charset="-128"/>
              </a:rPr>
              <a:t>q</a:t>
            </a:r>
            <a:r>
              <a:rPr lang="en-US" altLang="ja-JP">
                <a:ea typeface="ＭＳ Ｐゴシック" panose="020B0600070205080204" pitchFamily="34" charset="-128"/>
              </a:rPr>
              <a:t>.</a:t>
            </a:r>
            <a:endParaRPr lang="en-US" altLang="en-US"/>
          </a:p>
        </p:txBody>
      </p:sp>
      <p:sp>
        <p:nvSpPr>
          <p:cNvPr id="82739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graphicFrame>
        <p:nvGraphicFramePr>
          <p:cNvPr id="827396" name="Object 4"/>
          <p:cNvGraphicFramePr>
            <a:graphicFrameLocks noChangeAspect="1"/>
          </p:cNvGraphicFramePr>
          <p:nvPr/>
        </p:nvGraphicFramePr>
        <p:xfrm>
          <a:off x="2376488" y="4833938"/>
          <a:ext cx="2987675" cy="1031875"/>
        </p:xfrm>
        <a:graphic>
          <a:graphicData uri="http://schemas.openxmlformats.org/presentationml/2006/ole">
            <mc:AlternateContent xmlns:mc="http://schemas.openxmlformats.org/markup-compatibility/2006">
              <mc:Choice xmlns:v="urn:schemas-microsoft-com:vml" Requires="v">
                <p:oleObj spid="_x0000_s24580" name="Equation" r:id="rId3" imgW="1079500" imgH="368300" progId="Equation.3">
                  <p:embed/>
                </p:oleObj>
              </mc:Choice>
              <mc:Fallback>
                <p:oleObj name="Equation" r:id="rId3" imgW="1079500" imgH="368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6488" y="4833938"/>
                        <a:ext cx="2987675" cy="1031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3693727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1660309D-8596-4515-B4A8-95E7BE94917B}" type="slidenum">
              <a:rPr lang="en-US" altLang="en-US"/>
              <a:pPr/>
              <a:t>137</a:t>
            </a:fld>
            <a:endParaRPr lang="en-US" altLang="en-US"/>
          </a:p>
        </p:txBody>
      </p:sp>
      <p:sp>
        <p:nvSpPr>
          <p:cNvPr id="828418" name="Rectangle 2"/>
          <p:cNvSpPr>
            <a:spLocks noGrp="1" noChangeArrowheads="1"/>
          </p:cNvSpPr>
          <p:nvPr>
            <p:ph type="title"/>
          </p:nvPr>
        </p:nvSpPr>
        <p:spPr/>
        <p:txBody>
          <a:bodyPr>
            <a:normAutofit fontScale="90000"/>
          </a:bodyPr>
          <a:lstStyle/>
          <a:p>
            <a:r>
              <a:rPr lang="en-US" altLang="en-US"/>
              <a:t>Distance function for text documents</a:t>
            </a:r>
          </a:p>
        </p:txBody>
      </p:sp>
      <p:sp>
        <p:nvSpPr>
          <p:cNvPr id="828419" name="Rectangle 3"/>
          <p:cNvSpPr>
            <a:spLocks noGrp="1" noChangeArrowheads="1"/>
          </p:cNvSpPr>
          <p:nvPr>
            <p:ph type="body" idx="1"/>
          </p:nvPr>
        </p:nvSpPr>
        <p:spPr>
          <a:xfrm>
            <a:off x="457200" y="1089025"/>
            <a:ext cx="8229600" cy="5148263"/>
          </a:xfrm>
        </p:spPr>
        <p:txBody>
          <a:bodyPr/>
          <a:lstStyle/>
          <a:p>
            <a:r>
              <a:rPr lang="en-US" altLang="ja-JP" sz="2600">
                <a:ea typeface="ＭＳ Ｐゴシック" panose="020B0600070205080204" pitchFamily="34" charset="-128"/>
              </a:rPr>
              <a:t>A text document consists of a sequence of sentences and each sentence consists of a sequence of words. </a:t>
            </a:r>
          </a:p>
          <a:p>
            <a:r>
              <a:rPr lang="en-US" altLang="ja-JP" sz="2600">
                <a:solidFill>
                  <a:srgbClr val="3333CC"/>
                </a:solidFill>
                <a:ea typeface="ＭＳ Ｐゴシック" panose="020B0600070205080204" pitchFamily="34" charset="-128"/>
              </a:rPr>
              <a:t>To simplify: a document is usually considered a “bag” of words in document clustering</a:t>
            </a:r>
            <a:r>
              <a:rPr lang="en-US" altLang="ja-JP" sz="2600">
                <a:ea typeface="ＭＳ Ｐゴシック" panose="020B0600070205080204" pitchFamily="34" charset="-128"/>
              </a:rPr>
              <a:t>. </a:t>
            </a:r>
          </a:p>
          <a:p>
            <a:pPr lvl="1"/>
            <a:r>
              <a:rPr lang="en-US" altLang="ja-JP" sz="2200">
                <a:ea typeface="ＭＳ Ｐゴシック" panose="020B0600070205080204" pitchFamily="34" charset="-128"/>
              </a:rPr>
              <a:t>Sequence and position of words are ignored. </a:t>
            </a:r>
          </a:p>
          <a:p>
            <a:r>
              <a:rPr lang="en-US" altLang="ja-JP" sz="2600">
                <a:ea typeface="ＭＳ Ｐゴシック" panose="020B0600070205080204" pitchFamily="34" charset="-128"/>
              </a:rPr>
              <a:t>A document is represented with a vector just like a normal data point. </a:t>
            </a:r>
          </a:p>
          <a:p>
            <a:r>
              <a:rPr lang="en-US" altLang="ja-JP" sz="2600">
                <a:ea typeface="ＭＳ Ｐゴシック" panose="020B0600070205080204" pitchFamily="34" charset="-128"/>
              </a:rPr>
              <a:t>It is common to use similarity to compare two documents rather than distance. </a:t>
            </a:r>
          </a:p>
          <a:p>
            <a:pPr lvl="1"/>
            <a:r>
              <a:rPr lang="en-US" altLang="ja-JP" sz="2200">
                <a:ea typeface="ＭＳ Ｐゴシック" panose="020B0600070205080204" pitchFamily="34" charset="-128"/>
              </a:rPr>
              <a:t>The most commonly used similarity function is the </a:t>
            </a:r>
            <a:r>
              <a:rPr lang="en-US" altLang="ja-JP" sz="2200" b="1">
                <a:solidFill>
                  <a:srgbClr val="FF0000"/>
                </a:solidFill>
                <a:ea typeface="ＭＳ Ｐゴシック" panose="020B0600070205080204" pitchFamily="34" charset="-128"/>
              </a:rPr>
              <a:t>cosine similarity</a:t>
            </a:r>
            <a:r>
              <a:rPr lang="en-US" altLang="ja-JP" sz="2200">
                <a:ea typeface="ＭＳ Ｐゴシック" panose="020B0600070205080204" pitchFamily="34" charset="-128"/>
              </a:rPr>
              <a:t>. We will study this later.</a:t>
            </a:r>
            <a:endParaRPr lang="en-US" altLang="en-US" sz="2200"/>
          </a:p>
        </p:txBody>
      </p:sp>
    </p:spTree>
    <p:extLst>
      <p:ext uri="{BB962C8B-B14F-4D97-AF65-F5344CB8AC3E}">
        <p14:creationId xmlns:p14="http://schemas.microsoft.com/office/powerpoint/2010/main" val="308796737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D33EF3CD-690A-46E5-A7E0-8662CEA5E55F}" type="slidenum">
              <a:rPr lang="en-US" altLang="en-US"/>
              <a:pPr/>
              <a:t>138</a:t>
            </a:fld>
            <a:endParaRPr lang="en-US" altLang="en-US"/>
          </a:p>
        </p:txBody>
      </p:sp>
      <p:sp>
        <p:nvSpPr>
          <p:cNvPr id="892930" name="Rectangle 2"/>
          <p:cNvSpPr>
            <a:spLocks noGrp="1" noChangeArrowheads="1"/>
          </p:cNvSpPr>
          <p:nvPr>
            <p:ph type="title"/>
          </p:nvPr>
        </p:nvSpPr>
        <p:spPr>
          <a:xfrm>
            <a:off x="431800" y="115888"/>
            <a:ext cx="8229600" cy="1139825"/>
          </a:xfrm>
        </p:spPr>
        <p:txBody>
          <a:bodyPr/>
          <a:lstStyle/>
          <a:p>
            <a:r>
              <a:rPr lang="en-US" altLang="en-US" b="1"/>
              <a:t>Road map</a:t>
            </a:r>
          </a:p>
        </p:txBody>
      </p:sp>
      <p:sp>
        <p:nvSpPr>
          <p:cNvPr id="892931" name="Rectangle 3"/>
          <p:cNvSpPr>
            <a:spLocks noGrp="1" noChangeArrowheads="1"/>
          </p:cNvSpPr>
          <p:nvPr>
            <p:ph type="body" idx="1"/>
          </p:nvPr>
        </p:nvSpPr>
        <p:spPr>
          <a:xfrm>
            <a:off x="457200" y="908050"/>
            <a:ext cx="8229600" cy="5256213"/>
          </a:xfrm>
        </p:spPr>
        <p:txBody>
          <a:bodyPr/>
          <a:lstStyle/>
          <a:p>
            <a:r>
              <a:rPr lang="en-US" altLang="en-US" sz="2600" b="1"/>
              <a:t>Basic concepts</a:t>
            </a:r>
          </a:p>
          <a:p>
            <a:r>
              <a:rPr lang="en-US" altLang="en-US" sz="2600" b="1"/>
              <a:t>K-means algorithm</a:t>
            </a:r>
          </a:p>
          <a:p>
            <a:r>
              <a:rPr lang="en-US" altLang="en-US" sz="2600" b="1"/>
              <a:t>Representation of clusters</a:t>
            </a:r>
          </a:p>
          <a:p>
            <a:r>
              <a:rPr lang="en-US" altLang="en-US" sz="2600" b="1"/>
              <a:t>Hierarchical clustering</a:t>
            </a:r>
          </a:p>
          <a:p>
            <a:r>
              <a:rPr lang="en-US" altLang="en-US" sz="2600" b="1"/>
              <a:t>Distance functions</a:t>
            </a:r>
          </a:p>
          <a:p>
            <a:r>
              <a:rPr lang="en-US" altLang="en-US" sz="2600" b="1">
                <a:solidFill>
                  <a:srgbClr val="FF0000"/>
                </a:solidFill>
              </a:rPr>
              <a:t>Data standardization</a:t>
            </a:r>
          </a:p>
          <a:p>
            <a:r>
              <a:rPr lang="en-US" altLang="en-US" sz="2600" b="1"/>
              <a:t>Handling mixed attributes</a:t>
            </a:r>
          </a:p>
          <a:p>
            <a:r>
              <a:rPr lang="en-US" altLang="en-US" sz="2600" b="1"/>
              <a:t>Which clustering algorithm to use?</a:t>
            </a:r>
          </a:p>
          <a:p>
            <a:r>
              <a:rPr lang="en-US" altLang="en-US" sz="2600" b="1"/>
              <a:t>Cluster evaluation</a:t>
            </a:r>
          </a:p>
          <a:p>
            <a:r>
              <a:rPr lang="en-US" altLang="en-US" sz="2600" b="1"/>
              <a:t>Discovering holes and data regions</a:t>
            </a:r>
          </a:p>
          <a:p>
            <a:r>
              <a:rPr lang="en-US" altLang="en-US" sz="2600" b="1"/>
              <a:t>Summary</a:t>
            </a:r>
          </a:p>
        </p:txBody>
      </p:sp>
    </p:spTree>
    <p:extLst>
      <p:ext uri="{BB962C8B-B14F-4D97-AF65-F5344CB8AC3E}">
        <p14:creationId xmlns:p14="http://schemas.microsoft.com/office/powerpoint/2010/main" val="192716191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t>CS583, Bing Liu, UIC</a:t>
            </a:r>
          </a:p>
        </p:txBody>
      </p:sp>
      <p:sp>
        <p:nvSpPr>
          <p:cNvPr id="7" name="Slide Number Placeholder 4"/>
          <p:cNvSpPr>
            <a:spLocks noGrp="1"/>
          </p:cNvSpPr>
          <p:nvPr>
            <p:ph type="sldNum" sz="quarter" idx="11"/>
          </p:nvPr>
        </p:nvSpPr>
        <p:spPr/>
        <p:txBody>
          <a:bodyPr/>
          <a:lstStyle/>
          <a:p>
            <a:fld id="{D9F5F4F9-CD03-4961-B729-681164406A95}" type="slidenum">
              <a:rPr lang="en-US" altLang="en-US"/>
              <a:pPr/>
              <a:t>139</a:t>
            </a:fld>
            <a:endParaRPr lang="en-US" altLang="en-US"/>
          </a:p>
        </p:txBody>
      </p:sp>
      <p:sp>
        <p:nvSpPr>
          <p:cNvPr id="829442" name="Rectangle 2"/>
          <p:cNvSpPr>
            <a:spLocks noGrp="1" noChangeArrowheads="1"/>
          </p:cNvSpPr>
          <p:nvPr>
            <p:ph type="title"/>
          </p:nvPr>
        </p:nvSpPr>
        <p:spPr/>
        <p:txBody>
          <a:bodyPr/>
          <a:lstStyle/>
          <a:p>
            <a:r>
              <a:rPr lang="en-US" altLang="en-US"/>
              <a:t>Data standardization</a:t>
            </a:r>
          </a:p>
        </p:txBody>
      </p:sp>
      <p:sp>
        <p:nvSpPr>
          <p:cNvPr id="829443" name="Rectangle 3"/>
          <p:cNvSpPr>
            <a:spLocks noGrp="1" noChangeArrowheads="1"/>
          </p:cNvSpPr>
          <p:nvPr>
            <p:ph type="body" idx="1"/>
          </p:nvPr>
        </p:nvSpPr>
        <p:spPr>
          <a:xfrm>
            <a:off x="457200" y="1233488"/>
            <a:ext cx="8229600" cy="4897437"/>
          </a:xfrm>
        </p:spPr>
        <p:txBody>
          <a:bodyPr/>
          <a:lstStyle/>
          <a:p>
            <a:r>
              <a:rPr lang="en-US" altLang="ja-JP" sz="2600">
                <a:ea typeface="ＭＳ Ｐゴシック" panose="020B0600070205080204" pitchFamily="34" charset="-128"/>
              </a:rPr>
              <a:t>In the Euclidean space, standardization of attributes is recommended so that all attributes can have equal impact on the computation of distances. </a:t>
            </a:r>
          </a:p>
          <a:p>
            <a:r>
              <a:rPr lang="en-US" altLang="ja-JP" sz="2600">
                <a:ea typeface="ＭＳ Ｐゴシック" panose="020B0600070205080204" pitchFamily="34" charset="-128"/>
              </a:rPr>
              <a:t>Consider the following pair of data points </a:t>
            </a:r>
          </a:p>
          <a:p>
            <a:pPr lvl="1"/>
            <a:r>
              <a:rPr lang="en-US" altLang="ja-JP" sz="2200" b="1">
                <a:ea typeface="ＭＳ Ｐゴシック" panose="020B0600070205080204" pitchFamily="34" charset="-128"/>
              </a:rPr>
              <a:t>x</a:t>
            </a:r>
            <a:r>
              <a:rPr lang="en-US" altLang="ja-JP" sz="2200" i="1" baseline="-25000">
                <a:ea typeface="ＭＳ Ｐゴシック" panose="020B0600070205080204" pitchFamily="34" charset="-128"/>
              </a:rPr>
              <a:t>i</a:t>
            </a:r>
            <a:r>
              <a:rPr lang="en-US" altLang="ja-JP" sz="2200">
                <a:ea typeface="ＭＳ Ｐゴシック" panose="020B0600070205080204" pitchFamily="34" charset="-128"/>
              </a:rPr>
              <a:t>: (0.1, 20) and </a:t>
            </a:r>
            <a:r>
              <a:rPr lang="en-US" altLang="ja-JP" sz="2200" b="1">
                <a:ea typeface="ＭＳ Ｐゴシック" panose="020B0600070205080204" pitchFamily="34" charset="-128"/>
              </a:rPr>
              <a:t>x</a:t>
            </a:r>
            <a:r>
              <a:rPr lang="en-US" altLang="ja-JP" sz="2200" i="1" baseline="-25000">
                <a:ea typeface="ＭＳ Ｐゴシック" panose="020B0600070205080204" pitchFamily="34" charset="-128"/>
              </a:rPr>
              <a:t>j</a:t>
            </a:r>
            <a:r>
              <a:rPr lang="en-US" altLang="ja-JP" sz="2200">
                <a:ea typeface="ＭＳ Ｐゴシック" panose="020B0600070205080204" pitchFamily="34" charset="-128"/>
              </a:rPr>
              <a:t>: (0.9, 720). </a:t>
            </a:r>
          </a:p>
          <a:p>
            <a:endParaRPr lang="en-US" altLang="ja-JP" sz="2600">
              <a:ea typeface="ＭＳ Ｐゴシック" panose="020B0600070205080204" pitchFamily="34" charset="-128"/>
            </a:endParaRPr>
          </a:p>
          <a:p>
            <a:endParaRPr lang="en-US" altLang="ja-JP" sz="2600">
              <a:ea typeface="ＭＳ Ｐゴシック" panose="020B0600070205080204" pitchFamily="34" charset="-128"/>
            </a:endParaRPr>
          </a:p>
          <a:p>
            <a:r>
              <a:rPr lang="en-US" altLang="ja-JP" sz="2600">
                <a:ea typeface="ＭＳ Ｐゴシック" panose="020B0600070205080204" pitchFamily="34" charset="-128"/>
              </a:rPr>
              <a:t>The distance is almost completely dominated by (720-20) = 700.</a:t>
            </a:r>
          </a:p>
          <a:p>
            <a:r>
              <a:rPr lang="en-US" altLang="ja-JP" sz="2600">
                <a:solidFill>
                  <a:srgbClr val="FF0000"/>
                </a:solidFill>
                <a:ea typeface="ＭＳ Ｐゴシック" panose="020B0600070205080204" pitchFamily="34" charset="-128"/>
              </a:rPr>
              <a:t>Standardize attributes</a:t>
            </a:r>
            <a:r>
              <a:rPr lang="en-US" altLang="ja-JP" sz="2600">
                <a:ea typeface="ＭＳ Ｐゴシック" panose="020B0600070205080204" pitchFamily="34" charset="-128"/>
              </a:rPr>
              <a:t>: to force the attributes to have a common value range </a:t>
            </a:r>
          </a:p>
          <a:p>
            <a:endParaRPr lang="en-US" altLang="en-US" sz="2600"/>
          </a:p>
        </p:txBody>
      </p:sp>
      <p:sp>
        <p:nvSpPr>
          <p:cNvPr id="82944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graphicFrame>
        <p:nvGraphicFramePr>
          <p:cNvPr id="829444" name="Object 4"/>
          <p:cNvGraphicFramePr>
            <a:graphicFrameLocks noChangeAspect="1"/>
          </p:cNvGraphicFramePr>
          <p:nvPr/>
        </p:nvGraphicFramePr>
        <p:xfrm>
          <a:off x="1187450" y="3500438"/>
          <a:ext cx="7381875" cy="646112"/>
        </p:xfrm>
        <a:graphic>
          <a:graphicData uri="http://schemas.openxmlformats.org/presentationml/2006/ole">
            <mc:AlternateContent xmlns:mc="http://schemas.openxmlformats.org/markup-compatibility/2006">
              <mc:Choice xmlns:v="urn:schemas-microsoft-com:vml" Requires="v">
                <p:oleObj spid="_x0000_s25604" name="Equation" r:id="rId3" imgW="3149600" imgH="279400" progId="Equation.3">
                  <p:embed/>
                </p:oleObj>
              </mc:Choice>
              <mc:Fallback>
                <p:oleObj name="Equation" r:id="rId3" imgW="3149600" imgH="279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3500438"/>
                        <a:ext cx="7381875" cy="646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67804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80" name="Rectangle 4"/>
          <p:cNvSpPr>
            <a:spLocks noGrp="1" noChangeArrowheads="1"/>
          </p:cNvSpPr>
          <p:nvPr>
            <p:ph type="title"/>
          </p:nvPr>
        </p:nvSpPr>
        <p:spPr>
          <a:xfrm>
            <a:off x="990600" y="0"/>
            <a:ext cx="7696200" cy="599961"/>
          </a:xfrm>
        </p:spPr>
        <p:txBody>
          <a:bodyPr>
            <a:normAutofit fontScale="90000"/>
          </a:bodyPr>
          <a:lstStyle/>
          <a:p>
            <a:r>
              <a:rPr lang="en-US" dirty="0" smtClean="0"/>
              <a:t>Contrast: Databases</a:t>
            </a:r>
            <a:endParaRPr lang="en-US" dirty="0"/>
          </a:p>
        </p:txBody>
      </p:sp>
      <p:graphicFrame>
        <p:nvGraphicFramePr>
          <p:cNvPr id="4" name="Table 3"/>
          <p:cNvGraphicFramePr>
            <a:graphicFrameLocks noGrp="1"/>
          </p:cNvGraphicFramePr>
          <p:nvPr>
            <p:extLst/>
          </p:nvPr>
        </p:nvGraphicFramePr>
        <p:xfrm>
          <a:off x="1096160" y="621167"/>
          <a:ext cx="7955560" cy="5775960"/>
        </p:xfrm>
        <a:graphic>
          <a:graphicData uri="http://schemas.openxmlformats.org/drawingml/2006/table">
            <a:tbl>
              <a:tblPr firstRow="1" bandRow="1">
                <a:tableStyleId>{5C22544A-7EE6-4342-B048-85BDC9FD1C3A}</a:tableStyleId>
              </a:tblPr>
              <a:tblGrid>
                <a:gridCol w="2241003"/>
                <a:gridCol w="2737225"/>
                <a:gridCol w="2977332"/>
              </a:tblGrid>
              <a:tr h="370840">
                <a:tc>
                  <a:txBody>
                    <a:bodyPr/>
                    <a:lstStyle/>
                    <a:p>
                      <a:endParaRPr lang="en-US" sz="2400" dirty="0"/>
                    </a:p>
                  </a:txBody>
                  <a:tcPr/>
                </a:tc>
                <a:tc>
                  <a:txBody>
                    <a:bodyPr/>
                    <a:lstStyle/>
                    <a:p>
                      <a:r>
                        <a:rPr lang="en-US" sz="2400" dirty="0" smtClean="0"/>
                        <a:t>Databases</a:t>
                      </a:r>
                      <a:endParaRPr lang="en-US" sz="2400" dirty="0"/>
                    </a:p>
                  </a:txBody>
                  <a:tcPr/>
                </a:tc>
                <a:tc>
                  <a:txBody>
                    <a:bodyPr/>
                    <a:lstStyle/>
                    <a:p>
                      <a:r>
                        <a:rPr lang="en-US" sz="2400" dirty="0" smtClean="0"/>
                        <a:t>Data Science</a:t>
                      </a:r>
                      <a:endParaRPr lang="en-US" sz="2400" dirty="0"/>
                    </a:p>
                  </a:txBody>
                  <a:tcPr/>
                </a:tc>
              </a:tr>
              <a:tr h="370840">
                <a:tc>
                  <a:txBody>
                    <a:bodyPr/>
                    <a:lstStyle/>
                    <a:p>
                      <a:r>
                        <a:rPr lang="en-US" dirty="0" smtClean="0"/>
                        <a:t>Data Value</a:t>
                      </a:r>
                      <a:endParaRPr lang="en-US" dirty="0"/>
                    </a:p>
                  </a:txBody>
                  <a:tcPr/>
                </a:tc>
                <a:tc>
                  <a:txBody>
                    <a:bodyPr/>
                    <a:lstStyle/>
                    <a:p>
                      <a:r>
                        <a:rPr lang="en-US" dirty="0" smtClean="0"/>
                        <a:t>“Precious”</a:t>
                      </a:r>
                      <a:endParaRPr lang="en-US" dirty="0"/>
                    </a:p>
                  </a:txBody>
                  <a:tcPr/>
                </a:tc>
                <a:tc>
                  <a:txBody>
                    <a:bodyPr/>
                    <a:lstStyle/>
                    <a:p>
                      <a:r>
                        <a:rPr lang="en-US" dirty="0" smtClean="0"/>
                        <a:t>“Cheap”</a:t>
                      </a:r>
                      <a:endParaRPr lang="en-US" dirty="0"/>
                    </a:p>
                  </a:txBody>
                  <a:tcPr/>
                </a:tc>
              </a:tr>
              <a:tr h="370840">
                <a:tc>
                  <a:txBody>
                    <a:bodyPr/>
                    <a:lstStyle/>
                    <a:p>
                      <a:r>
                        <a:rPr lang="en-US" dirty="0" smtClean="0"/>
                        <a:t>Data Volume</a:t>
                      </a:r>
                      <a:endParaRPr lang="en-US" dirty="0"/>
                    </a:p>
                  </a:txBody>
                  <a:tcPr/>
                </a:tc>
                <a:tc>
                  <a:txBody>
                    <a:bodyPr/>
                    <a:lstStyle/>
                    <a:p>
                      <a:r>
                        <a:rPr lang="en-US" dirty="0" smtClean="0"/>
                        <a:t>Modest</a:t>
                      </a:r>
                      <a:endParaRPr lang="en-US" dirty="0"/>
                    </a:p>
                  </a:txBody>
                  <a:tcPr/>
                </a:tc>
                <a:tc>
                  <a:txBody>
                    <a:bodyPr/>
                    <a:lstStyle/>
                    <a:p>
                      <a:r>
                        <a:rPr lang="en-US" dirty="0" smtClean="0"/>
                        <a:t>Massive</a:t>
                      </a:r>
                      <a:endParaRPr lang="en-US" dirty="0"/>
                    </a:p>
                  </a:txBody>
                  <a:tcPr/>
                </a:tc>
              </a:tr>
              <a:tr h="370840">
                <a:tc>
                  <a:txBody>
                    <a:bodyPr/>
                    <a:lstStyle/>
                    <a:p>
                      <a:r>
                        <a:rPr lang="en-US" dirty="0" smtClean="0"/>
                        <a:t>Examples</a:t>
                      </a:r>
                      <a:endParaRPr lang="en-US" dirty="0"/>
                    </a:p>
                  </a:txBody>
                  <a:tcPr/>
                </a:tc>
                <a:tc>
                  <a:txBody>
                    <a:bodyPr/>
                    <a:lstStyle/>
                    <a:p>
                      <a:r>
                        <a:rPr lang="en-US" dirty="0" smtClean="0"/>
                        <a:t>Bank</a:t>
                      </a:r>
                      <a:r>
                        <a:rPr lang="en-US" baseline="0" dirty="0" smtClean="0"/>
                        <a:t> records, </a:t>
                      </a:r>
                      <a:br>
                        <a:rPr lang="en-US" baseline="0" dirty="0" smtClean="0"/>
                      </a:br>
                      <a:r>
                        <a:rPr lang="en-US" baseline="0" dirty="0" smtClean="0"/>
                        <a:t>Personnel records,</a:t>
                      </a:r>
                    </a:p>
                    <a:p>
                      <a:r>
                        <a:rPr lang="en-US" baseline="0" dirty="0" smtClean="0"/>
                        <a:t>Census, </a:t>
                      </a:r>
                    </a:p>
                    <a:p>
                      <a:r>
                        <a:rPr lang="en-US" baseline="0" dirty="0" smtClean="0"/>
                        <a:t>Medical records</a:t>
                      </a:r>
                      <a:endParaRPr lang="en-US" dirty="0"/>
                    </a:p>
                  </a:txBody>
                  <a:tcPr/>
                </a:tc>
                <a:tc>
                  <a:txBody>
                    <a:bodyPr/>
                    <a:lstStyle/>
                    <a:p>
                      <a:r>
                        <a:rPr lang="en-US" dirty="0" smtClean="0"/>
                        <a:t>Online clicks,</a:t>
                      </a:r>
                    </a:p>
                    <a:p>
                      <a:r>
                        <a:rPr lang="en-US" dirty="0" smtClean="0"/>
                        <a:t>GPS logs,</a:t>
                      </a:r>
                    </a:p>
                    <a:p>
                      <a:r>
                        <a:rPr lang="en-US" dirty="0" smtClean="0"/>
                        <a:t>Tweets,</a:t>
                      </a:r>
                    </a:p>
                    <a:p>
                      <a:r>
                        <a:rPr lang="en-US" dirty="0" smtClean="0"/>
                        <a:t>Building</a:t>
                      </a:r>
                      <a:r>
                        <a:rPr lang="en-US" baseline="0" dirty="0" smtClean="0"/>
                        <a:t> s</a:t>
                      </a:r>
                      <a:r>
                        <a:rPr lang="en-US" dirty="0" smtClean="0"/>
                        <a:t>ensor readings</a:t>
                      </a:r>
                      <a:endParaRPr lang="en-US" dirty="0"/>
                    </a:p>
                  </a:txBody>
                  <a:tcPr/>
                </a:tc>
              </a:tr>
              <a:tr h="370840">
                <a:tc>
                  <a:txBody>
                    <a:bodyPr/>
                    <a:lstStyle/>
                    <a:p>
                      <a:r>
                        <a:rPr lang="en-US" dirty="0" smtClean="0"/>
                        <a:t>Priorities</a:t>
                      </a:r>
                      <a:endParaRPr lang="en-US" dirty="0"/>
                    </a:p>
                  </a:txBody>
                  <a:tcPr/>
                </a:tc>
                <a:tc>
                  <a:txBody>
                    <a:bodyPr/>
                    <a:lstStyle/>
                    <a:p>
                      <a:r>
                        <a:rPr lang="en-US" dirty="0" smtClean="0"/>
                        <a:t>Consistency,</a:t>
                      </a:r>
                    </a:p>
                    <a:p>
                      <a:r>
                        <a:rPr lang="en-US" dirty="0" smtClean="0"/>
                        <a:t>Error</a:t>
                      </a:r>
                      <a:r>
                        <a:rPr lang="en-US" baseline="0" dirty="0" smtClean="0"/>
                        <a:t> recovery,</a:t>
                      </a:r>
                    </a:p>
                    <a:p>
                      <a:r>
                        <a:rPr lang="en-US" baseline="0" dirty="0" smtClean="0"/>
                        <a:t>Auditability</a:t>
                      </a:r>
                      <a:endParaRPr lang="en-US" dirty="0"/>
                    </a:p>
                  </a:txBody>
                  <a:tcPr/>
                </a:tc>
                <a:tc>
                  <a:txBody>
                    <a:bodyPr/>
                    <a:lstStyle/>
                    <a:p>
                      <a:r>
                        <a:rPr lang="en-US" dirty="0" smtClean="0"/>
                        <a:t>Speed,</a:t>
                      </a:r>
                    </a:p>
                    <a:p>
                      <a:r>
                        <a:rPr lang="en-US" dirty="0" smtClean="0"/>
                        <a:t>Availability,</a:t>
                      </a:r>
                    </a:p>
                    <a:p>
                      <a:r>
                        <a:rPr lang="en-US" dirty="0" smtClean="0"/>
                        <a:t>Query richness</a:t>
                      </a:r>
                      <a:endParaRPr lang="en-US" dirty="0"/>
                    </a:p>
                  </a:txBody>
                  <a:tcPr/>
                </a:tc>
              </a:tr>
              <a:tr h="370840">
                <a:tc>
                  <a:txBody>
                    <a:bodyPr/>
                    <a:lstStyle/>
                    <a:p>
                      <a:r>
                        <a:rPr lang="en-US" dirty="0" smtClean="0"/>
                        <a:t>Structured</a:t>
                      </a:r>
                      <a:endParaRPr lang="en-US" dirty="0"/>
                    </a:p>
                  </a:txBody>
                  <a:tcPr/>
                </a:tc>
                <a:tc>
                  <a:txBody>
                    <a:bodyPr/>
                    <a:lstStyle/>
                    <a:p>
                      <a:r>
                        <a:rPr lang="en-US" dirty="0" smtClean="0"/>
                        <a:t>Strongly (Schema)</a:t>
                      </a:r>
                      <a:endParaRPr lang="en-US" dirty="0"/>
                    </a:p>
                  </a:txBody>
                  <a:tcPr/>
                </a:tc>
                <a:tc>
                  <a:txBody>
                    <a:bodyPr/>
                    <a:lstStyle/>
                    <a:p>
                      <a:r>
                        <a:rPr lang="en-US" dirty="0" smtClean="0"/>
                        <a:t>Weakly or none (Text)</a:t>
                      </a:r>
                      <a:endParaRPr lang="en-US" dirty="0"/>
                    </a:p>
                  </a:txBody>
                  <a:tcPr/>
                </a:tc>
              </a:tr>
              <a:tr h="370840">
                <a:tc>
                  <a:txBody>
                    <a:bodyPr/>
                    <a:lstStyle/>
                    <a:p>
                      <a:r>
                        <a:rPr lang="en-US" dirty="0" smtClean="0"/>
                        <a:t>Properties</a:t>
                      </a:r>
                      <a:endParaRPr lang="en-US" dirty="0"/>
                    </a:p>
                  </a:txBody>
                  <a:tcPr/>
                </a:tc>
                <a:tc>
                  <a:txBody>
                    <a:bodyPr/>
                    <a:lstStyle/>
                    <a:p>
                      <a:r>
                        <a:rPr lang="en-US" dirty="0" smtClean="0"/>
                        <a:t>Transactions,</a:t>
                      </a:r>
                      <a:r>
                        <a:rPr lang="en-US" baseline="0" dirty="0" smtClean="0"/>
                        <a:t> ACID*</a:t>
                      </a:r>
                      <a:endParaRPr lang="en-US" dirty="0"/>
                    </a:p>
                  </a:txBody>
                  <a:tcPr/>
                </a:tc>
                <a:tc>
                  <a:txBody>
                    <a:bodyPr/>
                    <a:lstStyle/>
                    <a:p>
                      <a:r>
                        <a:rPr lang="en-US" dirty="0" smtClean="0"/>
                        <a:t>CAP* theorem</a:t>
                      </a:r>
                      <a:r>
                        <a:rPr lang="en-US" baseline="0" dirty="0" smtClean="0"/>
                        <a:t> (2/3),</a:t>
                      </a:r>
                    </a:p>
                    <a:p>
                      <a:r>
                        <a:rPr lang="en-US" baseline="0" dirty="0" smtClean="0"/>
                        <a:t>eventual consistency</a:t>
                      </a:r>
                      <a:endParaRPr lang="en-US" dirty="0"/>
                    </a:p>
                  </a:txBody>
                  <a:tcPr/>
                </a:tc>
              </a:tr>
              <a:tr h="370840">
                <a:tc>
                  <a:txBody>
                    <a:bodyPr/>
                    <a:lstStyle/>
                    <a:p>
                      <a:r>
                        <a:rPr lang="en-US" dirty="0" smtClean="0"/>
                        <a:t>Realizations</a:t>
                      </a:r>
                      <a:endParaRPr lang="en-US" dirty="0"/>
                    </a:p>
                  </a:txBody>
                  <a:tcPr/>
                </a:tc>
                <a:tc>
                  <a:txBody>
                    <a:bodyPr/>
                    <a:lstStyle/>
                    <a:p>
                      <a:r>
                        <a:rPr lang="en-US" dirty="0" smtClean="0"/>
                        <a:t>SQL</a:t>
                      </a:r>
                      <a:endParaRPr lang="en-US" dirty="0"/>
                    </a:p>
                  </a:txBody>
                  <a:tcPr/>
                </a:tc>
                <a:tc>
                  <a:txBody>
                    <a:bodyPr/>
                    <a:lstStyle/>
                    <a:p>
                      <a:r>
                        <a:rPr lang="en-US" dirty="0" smtClean="0"/>
                        <a:t>NoSQL:</a:t>
                      </a:r>
                      <a:endParaRPr lang="en-US" baseline="0" dirty="0" smtClean="0"/>
                    </a:p>
                    <a:p>
                      <a:r>
                        <a:rPr lang="en-US" baseline="0" dirty="0" err="1" smtClean="0"/>
                        <a:t>MongoDB</a:t>
                      </a:r>
                      <a:r>
                        <a:rPr lang="en-US" baseline="0" dirty="0" smtClean="0"/>
                        <a:t>, </a:t>
                      </a:r>
                      <a:r>
                        <a:rPr lang="en-US" baseline="0" dirty="0" err="1" smtClean="0"/>
                        <a:t>CouchDB</a:t>
                      </a:r>
                      <a:r>
                        <a:rPr lang="en-US" baseline="0" dirty="0" smtClean="0"/>
                        <a:t>,</a:t>
                      </a:r>
                    </a:p>
                    <a:p>
                      <a:r>
                        <a:rPr lang="en-US" baseline="0" dirty="0" err="1" smtClean="0"/>
                        <a:t>Hbase</a:t>
                      </a:r>
                      <a:r>
                        <a:rPr lang="en-US" baseline="0" dirty="0" smtClean="0"/>
                        <a:t>, Cassandra, </a:t>
                      </a:r>
                      <a:r>
                        <a:rPr lang="en-US" baseline="0" dirty="0" err="1" smtClean="0"/>
                        <a:t>Riak</a:t>
                      </a:r>
                      <a:r>
                        <a:rPr lang="en-US" baseline="0" dirty="0" smtClean="0"/>
                        <a:t>, </a:t>
                      </a:r>
                      <a:r>
                        <a:rPr lang="en-US" baseline="0" dirty="0" err="1" smtClean="0"/>
                        <a:t>Memcached</a:t>
                      </a:r>
                      <a:r>
                        <a:rPr lang="en-US" baseline="0" dirty="0" smtClean="0"/>
                        <a:t>, </a:t>
                      </a:r>
                    </a:p>
                    <a:p>
                      <a:r>
                        <a:rPr lang="en-US" baseline="0" dirty="0" smtClean="0"/>
                        <a:t>Apache River, …</a:t>
                      </a:r>
                      <a:endParaRPr lang="en-US" dirty="0"/>
                    </a:p>
                  </a:txBody>
                  <a:tcPr/>
                </a:tc>
              </a:tr>
            </a:tbl>
          </a:graphicData>
        </a:graphic>
      </p:graphicFrame>
      <p:sp>
        <p:nvSpPr>
          <p:cNvPr id="5" name="TextBox 4"/>
          <p:cNvSpPr txBox="1"/>
          <p:nvPr/>
        </p:nvSpPr>
        <p:spPr>
          <a:xfrm>
            <a:off x="144567" y="5952292"/>
            <a:ext cx="4659802" cy="338554"/>
          </a:xfrm>
          <a:prstGeom prst="rect">
            <a:avLst/>
          </a:prstGeom>
          <a:noFill/>
        </p:spPr>
        <p:txBody>
          <a:bodyPr wrap="none" rtlCol="0">
            <a:spAutoFit/>
          </a:bodyPr>
          <a:lstStyle/>
          <a:p>
            <a:r>
              <a:rPr lang="en-US" sz="1600" dirty="0"/>
              <a:t>ACID = Atomicity, Consistency, Isolation and Durability</a:t>
            </a:r>
          </a:p>
        </p:txBody>
      </p:sp>
      <p:sp>
        <p:nvSpPr>
          <p:cNvPr id="7" name="TextBox 6"/>
          <p:cNvSpPr txBox="1"/>
          <p:nvPr/>
        </p:nvSpPr>
        <p:spPr>
          <a:xfrm>
            <a:off x="152400" y="6290846"/>
            <a:ext cx="4320332" cy="338554"/>
          </a:xfrm>
          <a:prstGeom prst="rect">
            <a:avLst/>
          </a:prstGeom>
          <a:noFill/>
        </p:spPr>
        <p:txBody>
          <a:bodyPr wrap="square" rtlCol="0">
            <a:spAutoFit/>
          </a:bodyPr>
          <a:lstStyle/>
          <a:p>
            <a:r>
              <a:rPr lang="en-US" sz="1600" dirty="0"/>
              <a:t>CAP = Consistency, Availability, Partition </a:t>
            </a:r>
            <a:r>
              <a:rPr lang="en-US" sz="1600" dirty="0" smtClean="0"/>
              <a:t>Tolerance</a:t>
            </a:r>
            <a:endParaRPr lang="en-US" sz="1600" dirty="0"/>
          </a:p>
        </p:txBody>
      </p:sp>
    </p:spTree>
    <p:extLst>
      <p:ext uri="{BB962C8B-B14F-4D97-AF65-F5344CB8AC3E}">
        <p14:creationId xmlns:p14="http://schemas.microsoft.com/office/powerpoint/2010/main" val="314296131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t>CS583, Bing Liu, UIC</a:t>
            </a:r>
          </a:p>
        </p:txBody>
      </p:sp>
      <p:sp>
        <p:nvSpPr>
          <p:cNvPr id="7" name="Slide Number Placeholder 4"/>
          <p:cNvSpPr>
            <a:spLocks noGrp="1"/>
          </p:cNvSpPr>
          <p:nvPr>
            <p:ph type="sldNum" sz="quarter" idx="11"/>
          </p:nvPr>
        </p:nvSpPr>
        <p:spPr/>
        <p:txBody>
          <a:bodyPr/>
          <a:lstStyle/>
          <a:p>
            <a:fld id="{B8B1F40D-61CE-46C8-899D-CECB5220186E}" type="slidenum">
              <a:rPr lang="en-US" altLang="en-US"/>
              <a:pPr/>
              <a:t>140</a:t>
            </a:fld>
            <a:endParaRPr lang="en-US" altLang="en-US"/>
          </a:p>
        </p:txBody>
      </p:sp>
      <p:sp>
        <p:nvSpPr>
          <p:cNvPr id="830466" name="Rectangle 2"/>
          <p:cNvSpPr>
            <a:spLocks noGrp="1" noChangeArrowheads="1"/>
          </p:cNvSpPr>
          <p:nvPr>
            <p:ph type="title"/>
          </p:nvPr>
        </p:nvSpPr>
        <p:spPr/>
        <p:txBody>
          <a:bodyPr/>
          <a:lstStyle/>
          <a:p>
            <a:r>
              <a:rPr lang="en-US" altLang="ja-JP">
                <a:ea typeface="ＭＳ Ｐゴシック" panose="020B0600070205080204" pitchFamily="34" charset="-128"/>
              </a:rPr>
              <a:t>Interval-scaled attributes </a:t>
            </a:r>
            <a:endParaRPr lang="en-US" altLang="en-US"/>
          </a:p>
        </p:txBody>
      </p:sp>
      <p:sp>
        <p:nvSpPr>
          <p:cNvPr id="830467" name="Rectangle 3"/>
          <p:cNvSpPr>
            <a:spLocks noGrp="1" noChangeArrowheads="1"/>
          </p:cNvSpPr>
          <p:nvPr>
            <p:ph type="body" idx="1"/>
          </p:nvPr>
        </p:nvSpPr>
        <p:spPr>
          <a:xfrm>
            <a:off x="457200" y="1160463"/>
            <a:ext cx="8229600" cy="4970462"/>
          </a:xfrm>
        </p:spPr>
        <p:txBody>
          <a:bodyPr/>
          <a:lstStyle/>
          <a:p>
            <a:r>
              <a:rPr lang="en-US" altLang="ja-JP">
                <a:ea typeface="ＭＳ Ｐゴシック" panose="020B0600070205080204" pitchFamily="34" charset="-128"/>
              </a:rPr>
              <a:t>Their values are real numbers following a linear scale. </a:t>
            </a:r>
          </a:p>
          <a:p>
            <a:pPr lvl="1"/>
            <a:r>
              <a:rPr lang="en-US" altLang="ja-JP">
                <a:ea typeface="ＭＳ Ｐゴシック" panose="020B0600070205080204" pitchFamily="34" charset="-128"/>
              </a:rPr>
              <a:t>The difference in Age between 10 and 20 is the same as that between 40 and 50. </a:t>
            </a:r>
          </a:p>
          <a:p>
            <a:pPr lvl="1"/>
            <a:r>
              <a:rPr lang="en-US" altLang="ja-JP">
                <a:ea typeface="ＭＳ Ｐゴシック" panose="020B0600070205080204" pitchFamily="34" charset="-128"/>
              </a:rPr>
              <a:t>The key idea is that intervals keep the same importance through out the scale </a:t>
            </a:r>
          </a:p>
          <a:p>
            <a:r>
              <a:rPr lang="en-US" altLang="ja-JP">
                <a:ea typeface="ＭＳ Ｐゴシック" panose="020B0600070205080204" pitchFamily="34" charset="-128"/>
              </a:rPr>
              <a:t>Two main approaches to standardize interval scaled attributes, </a:t>
            </a:r>
            <a:r>
              <a:rPr lang="en-US" altLang="ja-JP" b="1">
                <a:ea typeface="ＭＳ Ｐゴシック" panose="020B0600070205080204" pitchFamily="34" charset="-128"/>
              </a:rPr>
              <a:t>range</a:t>
            </a:r>
            <a:r>
              <a:rPr lang="en-US" altLang="ja-JP">
                <a:ea typeface="ＭＳ Ｐゴシック" panose="020B0600070205080204" pitchFamily="34" charset="-128"/>
              </a:rPr>
              <a:t> and </a:t>
            </a:r>
            <a:r>
              <a:rPr lang="en-US" altLang="ja-JP" b="1">
                <a:ea typeface="ＭＳ Ｐゴシック" panose="020B0600070205080204" pitchFamily="34" charset="-128"/>
              </a:rPr>
              <a:t>z-score</a:t>
            </a:r>
            <a:r>
              <a:rPr lang="en-US" altLang="ja-JP">
                <a:ea typeface="ＭＳ Ｐゴシック" panose="020B0600070205080204" pitchFamily="34" charset="-128"/>
              </a:rPr>
              <a:t>. </a:t>
            </a:r>
            <a:r>
              <a:rPr lang="en-US" altLang="ja-JP" i="1">
                <a:ea typeface="ＭＳ Ｐゴシック" panose="020B0600070205080204" pitchFamily="34" charset="-128"/>
              </a:rPr>
              <a:t>f</a:t>
            </a:r>
            <a:r>
              <a:rPr lang="en-US" altLang="ja-JP">
                <a:ea typeface="ＭＳ Ｐゴシック" panose="020B0600070205080204" pitchFamily="34" charset="-128"/>
              </a:rPr>
              <a:t> is an attribute</a:t>
            </a:r>
            <a:endParaRPr lang="en-US" altLang="en-US"/>
          </a:p>
        </p:txBody>
      </p:sp>
      <p:sp>
        <p:nvSpPr>
          <p:cNvPr id="83046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graphicFrame>
        <p:nvGraphicFramePr>
          <p:cNvPr id="830468" name="Object 4"/>
          <p:cNvGraphicFramePr>
            <a:graphicFrameLocks noChangeAspect="1"/>
          </p:cNvGraphicFramePr>
          <p:nvPr/>
        </p:nvGraphicFramePr>
        <p:xfrm>
          <a:off x="1727200" y="5157788"/>
          <a:ext cx="4213225" cy="969962"/>
        </p:xfrm>
        <a:graphic>
          <a:graphicData uri="http://schemas.openxmlformats.org/presentationml/2006/ole">
            <mc:AlternateContent xmlns:mc="http://schemas.openxmlformats.org/markup-compatibility/2006">
              <mc:Choice xmlns:v="urn:schemas-microsoft-com:vml" Requires="v">
                <p:oleObj spid="_x0000_s26628" name="Equation" r:id="rId3" imgW="1816100" imgH="419100" progId="Equation.3">
                  <p:embed/>
                </p:oleObj>
              </mc:Choice>
              <mc:Fallback>
                <p:oleObj name="Equation" r:id="rId3" imgW="18161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7200" y="5157788"/>
                        <a:ext cx="4213225" cy="969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4485443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sz="quarter" idx="10"/>
          </p:nvPr>
        </p:nvSpPr>
        <p:spPr/>
        <p:txBody>
          <a:bodyPr/>
          <a:lstStyle/>
          <a:p>
            <a:r>
              <a:rPr lang="en-US" altLang="en-US"/>
              <a:t>CS583, Bing Liu, UIC</a:t>
            </a:r>
          </a:p>
        </p:txBody>
      </p:sp>
      <p:sp>
        <p:nvSpPr>
          <p:cNvPr id="12" name="Slide Number Placeholder 4"/>
          <p:cNvSpPr>
            <a:spLocks noGrp="1"/>
          </p:cNvSpPr>
          <p:nvPr>
            <p:ph type="sldNum" sz="quarter" idx="11"/>
          </p:nvPr>
        </p:nvSpPr>
        <p:spPr/>
        <p:txBody>
          <a:bodyPr/>
          <a:lstStyle/>
          <a:p>
            <a:fld id="{5062D8A9-210B-4ABF-8CB8-641F09261474}" type="slidenum">
              <a:rPr lang="en-US" altLang="en-US"/>
              <a:pPr/>
              <a:t>141</a:t>
            </a:fld>
            <a:endParaRPr lang="en-US" altLang="en-US"/>
          </a:p>
        </p:txBody>
      </p:sp>
      <p:sp>
        <p:nvSpPr>
          <p:cNvPr id="832514" name="Rectangle 2"/>
          <p:cNvSpPr>
            <a:spLocks noGrp="1" noChangeArrowheads="1"/>
          </p:cNvSpPr>
          <p:nvPr>
            <p:ph type="title"/>
          </p:nvPr>
        </p:nvSpPr>
        <p:spPr/>
        <p:txBody>
          <a:bodyPr/>
          <a:lstStyle/>
          <a:p>
            <a:r>
              <a:rPr lang="en-US" altLang="ja-JP">
                <a:ea typeface="ＭＳ Ｐゴシック" panose="020B0600070205080204" pitchFamily="34" charset="-128"/>
              </a:rPr>
              <a:t>Interval-scaled attributes (cont …)</a:t>
            </a:r>
            <a:endParaRPr lang="en-US" altLang="en-US"/>
          </a:p>
        </p:txBody>
      </p:sp>
      <p:sp>
        <p:nvSpPr>
          <p:cNvPr id="832515" name="Rectangle 3"/>
          <p:cNvSpPr>
            <a:spLocks noGrp="1" noChangeArrowheads="1"/>
          </p:cNvSpPr>
          <p:nvPr>
            <p:ph type="body" idx="1"/>
          </p:nvPr>
        </p:nvSpPr>
        <p:spPr>
          <a:xfrm>
            <a:off x="395288" y="1160463"/>
            <a:ext cx="8229600" cy="1582737"/>
          </a:xfrm>
        </p:spPr>
        <p:txBody>
          <a:bodyPr/>
          <a:lstStyle/>
          <a:p>
            <a:pPr>
              <a:lnSpc>
                <a:spcPct val="90000"/>
              </a:lnSpc>
            </a:pPr>
            <a:r>
              <a:rPr lang="en-US" altLang="en-US" sz="2600">
                <a:solidFill>
                  <a:srgbClr val="FF0000"/>
                </a:solidFill>
              </a:rPr>
              <a:t>Z-score</a:t>
            </a:r>
            <a:r>
              <a:rPr lang="en-US" altLang="en-US" sz="2600"/>
              <a:t>: </a:t>
            </a:r>
            <a:r>
              <a:rPr lang="en-US" altLang="ja-JP" sz="2600">
                <a:ea typeface="ＭＳ Ｐゴシック" panose="020B0600070205080204" pitchFamily="34" charset="-128"/>
              </a:rPr>
              <a:t>transforms the attribute values so that they have a mean of zero and a </a:t>
            </a:r>
            <a:r>
              <a:rPr lang="en-US" altLang="ja-JP" sz="2600" b="1">
                <a:solidFill>
                  <a:srgbClr val="3333CC"/>
                </a:solidFill>
                <a:ea typeface="ＭＳ Ｐゴシック" panose="020B0600070205080204" pitchFamily="34" charset="-128"/>
              </a:rPr>
              <a:t>mean absolute deviation</a:t>
            </a:r>
            <a:r>
              <a:rPr lang="en-US" altLang="ja-JP" sz="2600">
                <a:ea typeface="ＭＳ Ｐゴシック" panose="020B0600070205080204" pitchFamily="34" charset="-128"/>
              </a:rPr>
              <a:t> of 1. The mean absolute deviation of attribute </a:t>
            </a:r>
            <a:r>
              <a:rPr lang="en-US" altLang="ja-JP" sz="2600" i="1">
                <a:ea typeface="ＭＳ Ｐゴシック" panose="020B0600070205080204" pitchFamily="34" charset="-128"/>
              </a:rPr>
              <a:t>f</a:t>
            </a:r>
            <a:r>
              <a:rPr lang="en-US" altLang="ja-JP" sz="2600">
                <a:ea typeface="ＭＳ Ｐゴシック" panose="020B0600070205080204" pitchFamily="34" charset="-128"/>
              </a:rPr>
              <a:t>, denoted by </a:t>
            </a:r>
            <a:r>
              <a:rPr lang="en-US" altLang="ja-JP" sz="2600" i="1">
                <a:ea typeface="ＭＳ Ｐゴシック" panose="020B0600070205080204" pitchFamily="34" charset="-128"/>
              </a:rPr>
              <a:t>s</a:t>
            </a:r>
            <a:r>
              <a:rPr lang="en-US" altLang="ja-JP" sz="2600" i="1" baseline="-25000">
                <a:ea typeface="ＭＳ Ｐゴシック" panose="020B0600070205080204" pitchFamily="34" charset="-128"/>
              </a:rPr>
              <a:t>f</a:t>
            </a:r>
            <a:r>
              <a:rPr lang="en-US" altLang="ja-JP" sz="2600">
                <a:ea typeface="ＭＳ Ｐゴシック" panose="020B0600070205080204" pitchFamily="34" charset="-128"/>
              </a:rPr>
              <a:t>, is computed as follows </a:t>
            </a:r>
            <a:endParaRPr lang="en-US" altLang="en-US" sz="2600"/>
          </a:p>
        </p:txBody>
      </p:sp>
      <p:sp>
        <p:nvSpPr>
          <p:cNvPr id="832517" name="Rectangle 5"/>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graphicFrame>
        <p:nvGraphicFramePr>
          <p:cNvPr id="832516" name="Object 4"/>
          <p:cNvGraphicFramePr>
            <a:graphicFrameLocks noChangeAspect="1"/>
          </p:cNvGraphicFramePr>
          <p:nvPr/>
        </p:nvGraphicFramePr>
        <p:xfrm>
          <a:off x="1511300" y="2781300"/>
          <a:ext cx="6697663" cy="898525"/>
        </p:xfrm>
        <a:graphic>
          <a:graphicData uri="http://schemas.openxmlformats.org/presentationml/2006/ole">
            <mc:AlternateContent xmlns:mc="http://schemas.openxmlformats.org/markup-compatibility/2006">
              <mc:Choice xmlns:v="urn:schemas-microsoft-com:vml" Requires="v">
                <p:oleObj spid="_x0000_s27656" name="Equation" r:id="rId3" imgW="2768600" imgH="368300" progId="Equation.3">
                  <p:embed/>
                </p:oleObj>
              </mc:Choice>
              <mc:Fallback>
                <p:oleObj name="Equation" r:id="rId3" imgW="2768600" imgH="368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1300" y="2781300"/>
                        <a:ext cx="6697663" cy="89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2519" name="Rectangle 7"/>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graphicFrame>
        <p:nvGraphicFramePr>
          <p:cNvPr id="832518" name="Object 6"/>
          <p:cNvGraphicFramePr>
            <a:graphicFrameLocks noChangeAspect="1"/>
          </p:cNvGraphicFramePr>
          <p:nvPr/>
        </p:nvGraphicFramePr>
        <p:xfrm>
          <a:off x="1511300" y="3789363"/>
          <a:ext cx="4140200" cy="944562"/>
        </p:xfrm>
        <a:graphic>
          <a:graphicData uri="http://schemas.openxmlformats.org/presentationml/2006/ole">
            <mc:AlternateContent xmlns:mc="http://schemas.openxmlformats.org/markup-compatibility/2006">
              <mc:Choice xmlns:v="urn:schemas-microsoft-com:vml" Requires="v">
                <p:oleObj spid="_x0000_s27657" name="Equation" r:id="rId5" imgW="1625600" imgH="368300" progId="Equation.3">
                  <p:embed/>
                </p:oleObj>
              </mc:Choice>
              <mc:Fallback>
                <p:oleObj name="Equation" r:id="rId5" imgW="1625600" imgH="368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1300" y="3789363"/>
                        <a:ext cx="4140200" cy="944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2521" name="Rectangle 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graphicFrame>
        <p:nvGraphicFramePr>
          <p:cNvPr id="832520" name="Object 8"/>
          <p:cNvGraphicFramePr>
            <a:graphicFrameLocks noChangeAspect="1"/>
          </p:cNvGraphicFramePr>
          <p:nvPr/>
        </p:nvGraphicFramePr>
        <p:xfrm>
          <a:off x="3095625" y="4975225"/>
          <a:ext cx="2771775" cy="1154113"/>
        </p:xfrm>
        <a:graphic>
          <a:graphicData uri="http://schemas.openxmlformats.org/presentationml/2006/ole">
            <mc:AlternateContent xmlns:mc="http://schemas.openxmlformats.org/markup-compatibility/2006">
              <mc:Choice xmlns:v="urn:schemas-microsoft-com:vml" Requires="v">
                <p:oleObj spid="_x0000_s27658" name="Equation" r:id="rId7" imgW="1028254" imgH="431613" progId="Equation.3">
                  <p:embed/>
                </p:oleObj>
              </mc:Choice>
              <mc:Fallback>
                <p:oleObj name="Equation" r:id="rId7" imgW="1028254" imgH="43161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5625" y="4975225"/>
                        <a:ext cx="2771775" cy="1154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2522" name="Text Box 10"/>
          <p:cNvSpPr txBox="1">
            <a:spLocks noChangeArrowheads="1"/>
          </p:cNvSpPr>
          <p:nvPr/>
        </p:nvSpPr>
        <p:spPr bwMode="auto">
          <a:xfrm>
            <a:off x="828675" y="5229225"/>
            <a:ext cx="2519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buFont typeface="Wingdings" panose="05000000000000000000" pitchFamily="2" charset="2"/>
              <a:buNone/>
            </a:pPr>
            <a:r>
              <a:rPr lang="en-US" altLang="en-US" sz="2800"/>
              <a:t>Z-score:</a:t>
            </a:r>
          </a:p>
        </p:txBody>
      </p:sp>
    </p:spTree>
    <p:extLst>
      <p:ext uri="{BB962C8B-B14F-4D97-AF65-F5344CB8AC3E}">
        <p14:creationId xmlns:p14="http://schemas.microsoft.com/office/powerpoint/2010/main" val="256414425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t>CS583, Bing Liu, UIC</a:t>
            </a:r>
          </a:p>
        </p:txBody>
      </p:sp>
      <p:sp>
        <p:nvSpPr>
          <p:cNvPr id="7" name="Slide Number Placeholder 4"/>
          <p:cNvSpPr>
            <a:spLocks noGrp="1"/>
          </p:cNvSpPr>
          <p:nvPr>
            <p:ph type="sldNum" sz="quarter" idx="11"/>
          </p:nvPr>
        </p:nvSpPr>
        <p:spPr/>
        <p:txBody>
          <a:bodyPr/>
          <a:lstStyle/>
          <a:p>
            <a:fld id="{0E884927-7472-4525-9351-EE5905B59F1F}" type="slidenum">
              <a:rPr lang="en-US" altLang="en-US"/>
              <a:pPr/>
              <a:t>142</a:t>
            </a:fld>
            <a:endParaRPr lang="en-US" altLang="en-US"/>
          </a:p>
        </p:txBody>
      </p:sp>
      <p:sp>
        <p:nvSpPr>
          <p:cNvPr id="833538" name="Rectangle 2"/>
          <p:cNvSpPr>
            <a:spLocks noGrp="1" noChangeArrowheads="1"/>
          </p:cNvSpPr>
          <p:nvPr>
            <p:ph type="title"/>
          </p:nvPr>
        </p:nvSpPr>
        <p:spPr/>
        <p:txBody>
          <a:bodyPr/>
          <a:lstStyle/>
          <a:p>
            <a:r>
              <a:rPr lang="en-US" altLang="ja-JP">
                <a:ea typeface="ＭＳ Ｐゴシック" panose="020B0600070205080204" pitchFamily="34" charset="-128"/>
              </a:rPr>
              <a:t>Ratio-scaled attributes </a:t>
            </a:r>
            <a:endParaRPr lang="en-US" altLang="en-US"/>
          </a:p>
        </p:txBody>
      </p:sp>
      <p:sp>
        <p:nvSpPr>
          <p:cNvPr id="833539" name="Rectangle 3"/>
          <p:cNvSpPr>
            <a:spLocks noGrp="1" noChangeArrowheads="1"/>
          </p:cNvSpPr>
          <p:nvPr>
            <p:ph type="body" idx="1"/>
          </p:nvPr>
        </p:nvSpPr>
        <p:spPr>
          <a:xfrm>
            <a:off x="457200" y="1196975"/>
            <a:ext cx="8229600" cy="4679950"/>
          </a:xfrm>
        </p:spPr>
        <p:txBody>
          <a:bodyPr>
            <a:normAutofit lnSpcReduction="10000"/>
          </a:bodyPr>
          <a:lstStyle/>
          <a:p>
            <a:pPr>
              <a:lnSpc>
                <a:spcPct val="90000"/>
              </a:lnSpc>
            </a:pPr>
            <a:r>
              <a:rPr lang="en-US" altLang="ja-JP">
                <a:ea typeface="ＭＳ Ｐゴシック" panose="020B0600070205080204" pitchFamily="34" charset="-128"/>
              </a:rPr>
              <a:t>Numeric attributes, but unlike interval-scaled attributes, their scales are exponential, </a:t>
            </a:r>
          </a:p>
          <a:p>
            <a:pPr>
              <a:lnSpc>
                <a:spcPct val="90000"/>
              </a:lnSpc>
            </a:pPr>
            <a:r>
              <a:rPr lang="en-US" altLang="ja-JP">
                <a:ea typeface="ＭＳ Ｐゴシック" panose="020B0600070205080204" pitchFamily="34" charset="-128"/>
              </a:rPr>
              <a:t>For example, the total amount of microorganisms that evolve in a time </a:t>
            </a:r>
            <a:r>
              <a:rPr lang="en-US" altLang="ja-JP" i="1">
                <a:ea typeface="ＭＳ Ｐゴシック" panose="020B0600070205080204" pitchFamily="34" charset="-128"/>
              </a:rPr>
              <a:t>t</a:t>
            </a:r>
            <a:r>
              <a:rPr lang="en-US" altLang="ja-JP">
                <a:ea typeface="ＭＳ Ｐゴシック" panose="020B0600070205080204" pitchFamily="34" charset="-128"/>
              </a:rPr>
              <a:t> is approximately given by </a:t>
            </a:r>
            <a:endParaRPr lang="en-US" altLang="ja-JP" i="1">
              <a:ea typeface="ＭＳ Ｐゴシック" panose="020B0600070205080204" pitchFamily="34" charset="-128"/>
            </a:endParaRPr>
          </a:p>
          <a:p>
            <a:pPr>
              <a:lnSpc>
                <a:spcPct val="90000"/>
              </a:lnSpc>
              <a:buFont typeface="Wingdings" panose="05000000000000000000" pitchFamily="2" charset="2"/>
              <a:buNone/>
            </a:pPr>
            <a:r>
              <a:rPr lang="en-US" altLang="ja-JP" i="1">
                <a:ea typeface="ＭＳ Ｐゴシック" panose="020B0600070205080204" pitchFamily="34" charset="-128"/>
              </a:rPr>
              <a:t>		Ae</a:t>
            </a:r>
            <a:r>
              <a:rPr lang="en-US" altLang="ja-JP" i="1" baseline="30000">
                <a:ea typeface="ＭＳ Ｐゴシック" panose="020B0600070205080204" pitchFamily="34" charset="-128"/>
              </a:rPr>
              <a:t>Bt</a:t>
            </a:r>
            <a:r>
              <a:rPr lang="en-US" altLang="ja-JP">
                <a:ea typeface="ＭＳ Ｐゴシック" panose="020B0600070205080204" pitchFamily="34" charset="-128"/>
              </a:rPr>
              <a:t>,</a:t>
            </a:r>
          </a:p>
          <a:p>
            <a:pPr lvl="1">
              <a:lnSpc>
                <a:spcPct val="90000"/>
              </a:lnSpc>
            </a:pPr>
            <a:r>
              <a:rPr lang="en-US" altLang="ja-JP">
                <a:ea typeface="ＭＳ Ｐゴシック" panose="020B0600070205080204" pitchFamily="34" charset="-128"/>
              </a:rPr>
              <a:t>where </a:t>
            </a:r>
            <a:r>
              <a:rPr lang="en-US" altLang="ja-JP" i="1">
                <a:ea typeface="ＭＳ Ｐゴシック" panose="020B0600070205080204" pitchFamily="34" charset="-128"/>
              </a:rPr>
              <a:t>A</a:t>
            </a:r>
            <a:r>
              <a:rPr lang="en-US" altLang="ja-JP">
                <a:ea typeface="ＭＳ Ｐゴシック" panose="020B0600070205080204" pitchFamily="34" charset="-128"/>
              </a:rPr>
              <a:t> and </a:t>
            </a:r>
            <a:r>
              <a:rPr lang="en-US" altLang="ja-JP" i="1">
                <a:ea typeface="ＭＳ Ｐゴシック" panose="020B0600070205080204" pitchFamily="34" charset="-128"/>
              </a:rPr>
              <a:t>B</a:t>
            </a:r>
            <a:r>
              <a:rPr lang="en-US" altLang="ja-JP">
                <a:ea typeface="ＭＳ Ｐゴシック" panose="020B0600070205080204" pitchFamily="34" charset="-128"/>
              </a:rPr>
              <a:t> are some positive constants.  </a:t>
            </a:r>
          </a:p>
          <a:p>
            <a:pPr>
              <a:lnSpc>
                <a:spcPct val="90000"/>
              </a:lnSpc>
            </a:pPr>
            <a:r>
              <a:rPr lang="en-US" altLang="en-US"/>
              <a:t>Do log transform: </a:t>
            </a:r>
          </a:p>
          <a:p>
            <a:pPr lvl="1">
              <a:lnSpc>
                <a:spcPct val="90000"/>
              </a:lnSpc>
            </a:pPr>
            <a:endParaRPr lang="en-US" altLang="en-US"/>
          </a:p>
          <a:p>
            <a:pPr lvl="1">
              <a:lnSpc>
                <a:spcPct val="90000"/>
              </a:lnSpc>
            </a:pPr>
            <a:r>
              <a:rPr lang="en-US" altLang="en-US"/>
              <a:t>Then treat it as an interval-scaled attribuete</a:t>
            </a:r>
          </a:p>
        </p:txBody>
      </p:sp>
      <p:sp>
        <p:nvSpPr>
          <p:cNvPr id="83354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graphicFrame>
        <p:nvGraphicFramePr>
          <p:cNvPr id="833540" name="Object 4"/>
          <p:cNvGraphicFramePr>
            <a:graphicFrameLocks noChangeAspect="1"/>
          </p:cNvGraphicFramePr>
          <p:nvPr/>
        </p:nvGraphicFramePr>
        <p:xfrm>
          <a:off x="4140200" y="4473575"/>
          <a:ext cx="1584325" cy="776288"/>
        </p:xfrm>
        <a:graphic>
          <a:graphicData uri="http://schemas.openxmlformats.org/presentationml/2006/ole">
            <mc:AlternateContent xmlns:mc="http://schemas.openxmlformats.org/markup-compatibility/2006">
              <mc:Choice xmlns:v="urn:schemas-microsoft-com:vml" Requires="v">
                <p:oleObj spid="_x0000_s28676" name="Equation" r:id="rId3" imgW="469900" imgH="228600" progId="Equation.3">
                  <p:embed/>
                </p:oleObj>
              </mc:Choice>
              <mc:Fallback>
                <p:oleObj name="Equation" r:id="rId3" imgW="4699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200" y="4473575"/>
                        <a:ext cx="1584325" cy="776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5229569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81AF1BFC-148E-493D-B7A6-B6E19C5790F7}" type="slidenum">
              <a:rPr lang="en-US" altLang="en-US"/>
              <a:pPr/>
              <a:t>143</a:t>
            </a:fld>
            <a:endParaRPr lang="en-US" altLang="en-US"/>
          </a:p>
        </p:txBody>
      </p:sp>
      <p:sp>
        <p:nvSpPr>
          <p:cNvPr id="831490" name="Rectangle 2"/>
          <p:cNvSpPr>
            <a:spLocks noGrp="1" noChangeArrowheads="1"/>
          </p:cNvSpPr>
          <p:nvPr>
            <p:ph type="title"/>
          </p:nvPr>
        </p:nvSpPr>
        <p:spPr/>
        <p:txBody>
          <a:bodyPr/>
          <a:lstStyle/>
          <a:p>
            <a:r>
              <a:rPr lang="en-US" altLang="en-US"/>
              <a:t>Nominal attributes</a:t>
            </a:r>
          </a:p>
        </p:txBody>
      </p:sp>
      <p:sp>
        <p:nvSpPr>
          <p:cNvPr id="831491" name="Rectangle 3"/>
          <p:cNvSpPr>
            <a:spLocks noGrp="1" noChangeArrowheads="1"/>
          </p:cNvSpPr>
          <p:nvPr>
            <p:ph type="body" idx="1"/>
          </p:nvPr>
        </p:nvSpPr>
        <p:spPr>
          <a:xfrm>
            <a:off x="457200" y="1304925"/>
            <a:ext cx="8229600" cy="4826000"/>
          </a:xfrm>
        </p:spPr>
        <p:txBody>
          <a:bodyPr>
            <a:normAutofit lnSpcReduction="10000"/>
          </a:bodyPr>
          <a:lstStyle/>
          <a:p>
            <a:pPr>
              <a:lnSpc>
                <a:spcPct val="90000"/>
              </a:lnSpc>
            </a:pPr>
            <a:r>
              <a:rPr lang="en-US" altLang="en-US"/>
              <a:t>Sometime, we need to transform nominal attributes to numeric attributes.</a:t>
            </a:r>
          </a:p>
          <a:p>
            <a:pPr>
              <a:lnSpc>
                <a:spcPct val="90000"/>
              </a:lnSpc>
            </a:pPr>
            <a:r>
              <a:rPr lang="en-US" altLang="en-US"/>
              <a:t>Transform nominal attributes to binary attributes.</a:t>
            </a:r>
          </a:p>
          <a:p>
            <a:pPr lvl="1">
              <a:lnSpc>
                <a:spcPct val="90000"/>
              </a:lnSpc>
            </a:pPr>
            <a:r>
              <a:rPr lang="en-US" altLang="ja-JP">
                <a:ea typeface="ＭＳ Ｐゴシック" panose="020B0600070205080204" pitchFamily="34" charset="-128"/>
              </a:rPr>
              <a:t>The number of values of a nominal attribute is </a:t>
            </a:r>
            <a:r>
              <a:rPr lang="en-US" altLang="ja-JP" i="1">
                <a:ea typeface="ＭＳ Ｐゴシック" panose="020B0600070205080204" pitchFamily="34" charset="-128"/>
              </a:rPr>
              <a:t>v</a:t>
            </a:r>
            <a:r>
              <a:rPr lang="en-US" altLang="ja-JP">
                <a:ea typeface="ＭＳ Ｐゴシック" panose="020B0600070205080204" pitchFamily="34" charset="-128"/>
              </a:rPr>
              <a:t>. </a:t>
            </a:r>
          </a:p>
          <a:p>
            <a:pPr lvl="1">
              <a:lnSpc>
                <a:spcPct val="90000"/>
              </a:lnSpc>
            </a:pPr>
            <a:r>
              <a:rPr lang="en-US" altLang="ja-JP">
                <a:ea typeface="ＭＳ Ｐゴシック" panose="020B0600070205080204" pitchFamily="34" charset="-128"/>
              </a:rPr>
              <a:t>Create </a:t>
            </a:r>
            <a:r>
              <a:rPr lang="en-US" altLang="ja-JP" i="1">
                <a:ea typeface="ＭＳ Ｐゴシック" panose="020B0600070205080204" pitchFamily="34" charset="-128"/>
              </a:rPr>
              <a:t>v</a:t>
            </a:r>
            <a:r>
              <a:rPr lang="en-US" altLang="ja-JP">
                <a:ea typeface="ＭＳ Ｐゴシック" panose="020B0600070205080204" pitchFamily="34" charset="-128"/>
              </a:rPr>
              <a:t> binary attributes to represent them.</a:t>
            </a:r>
          </a:p>
          <a:p>
            <a:pPr lvl="1">
              <a:lnSpc>
                <a:spcPct val="90000"/>
              </a:lnSpc>
            </a:pPr>
            <a:r>
              <a:rPr lang="en-US" altLang="ja-JP">
                <a:ea typeface="ＭＳ Ｐゴシック" panose="020B0600070205080204" pitchFamily="34" charset="-128"/>
              </a:rPr>
              <a:t>If a data instance for the nominal attribute takes a particular value, the value of its binary attribute is set to 1, otherwise it is set to 0. </a:t>
            </a:r>
          </a:p>
          <a:p>
            <a:pPr>
              <a:lnSpc>
                <a:spcPct val="90000"/>
              </a:lnSpc>
            </a:pPr>
            <a:r>
              <a:rPr lang="en-US" altLang="ja-JP">
                <a:ea typeface="ＭＳ Ｐゴシック" panose="020B0600070205080204" pitchFamily="34" charset="-128"/>
              </a:rPr>
              <a:t>The resulting binary attributes can be used as numeric attributes, with two values, 0 and 1. </a:t>
            </a:r>
            <a:endParaRPr lang="en-US" altLang="en-US">
              <a:ea typeface="ＭＳ Ｐゴシック" panose="020B0600070205080204" pitchFamily="34" charset="-128"/>
            </a:endParaRPr>
          </a:p>
        </p:txBody>
      </p:sp>
    </p:spTree>
    <p:extLst>
      <p:ext uri="{BB962C8B-B14F-4D97-AF65-F5344CB8AC3E}">
        <p14:creationId xmlns:p14="http://schemas.microsoft.com/office/powerpoint/2010/main" val="263283726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FA4B8985-1D75-40C7-A827-11B6BEB81205}" type="slidenum">
              <a:rPr lang="en-US" altLang="en-US"/>
              <a:pPr/>
              <a:t>144</a:t>
            </a:fld>
            <a:endParaRPr lang="en-US" altLang="en-US"/>
          </a:p>
        </p:txBody>
      </p:sp>
      <p:sp>
        <p:nvSpPr>
          <p:cNvPr id="834562" name="Rectangle 2"/>
          <p:cNvSpPr>
            <a:spLocks noGrp="1" noChangeArrowheads="1"/>
          </p:cNvSpPr>
          <p:nvPr>
            <p:ph type="title"/>
          </p:nvPr>
        </p:nvSpPr>
        <p:spPr/>
        <p:txBody>
          <a:bodyPr/>
          <a:lstStyle/>
          <a:p>
            <a:r>
              <a:rPr lang="en-US" altLang="en-US"/>
              <a:t>Nominal attributes: an example</a:t>
            </a:r>
          </a:p>
        </p:txBody>
      </p:sp>
      <p:sp>
        <p:nvSpPr>
          <p:cNvPr id="834563" name="Rectangle 3"/>
          <p:cNvSpPr>
            <a:spLocks noGrp="1" noChangeArrowheads="1"/>
          </p:cNvSpPr>
          <p:nvPr>
            <p:ph type="body" idx="1"/>
          </p:nvPr>
        </p:nvSpPr>
        <p:spPr>
          <a:xfrm>
            <a:off x="457200" y="1304925"/>
            <a:ext cx="8229600" cy="4826000"/>
          </a:xfrm>
        </p:spPr>
        <p:txBody>
          <a:bodyPr/>
          <a:lstStyle/>
          <a:p>
            <a:r>
              <a:rPr lang="en-US" altLang="ja-JP">
                <a:ea typeface="ＭＳ Ｐゴシック" panose="020B0600070205080204" pitchFamily="34" charset="-128"/>
              </a:rPr>
              <a:t>Nominal attribute </a:t>
            </a:r>
            <a:r>
              <a:rPr lang="en-US" altLang="ja-JP" i="1">
                <a:ea typeface="ＭＳ Ｐゴシック" panose="020B0600070205080204" pitchFamily="34" charset="-128"/>
              </a:rPr>
              <a:t>fruit</a:t>
            </a:r>
            <a:r>
              <a:rPr lang="en-US" altLang="ja-JP">
                <a:ea typeface="ＭＳ Ｐゴシック" panose="020B0600070205080204" pitchFamily="34" charset="-128"/>
              </a:rPr>
              <a:t>: has three values, </a:t>
            </a:r>
          </a:p>
          <a:p>
            <a:pPr lvl="1"/>
            <a:r>
              <a:rPr lang="en-US" altLang="ja-JP">
                <a:solidFill>
                  <a:srgbClr val="FF0000"/>
                </a:solidFill>
                <a:ea typeface="ＭＳ Ｐゴシック" panose="020B0600070205080204" pitchFamily="34" charset="-128"/>
              </a:rPr>
              <a:t>Apple, Orange, </a:t>
            </a:r>
            <a:r>
              <a:rPr lang="en-US" altLang="ja-JP">
                <a:ea typeface="ＭＳ Ｐゴシック" panose="020B0600070205080204" pitchFamily="34" charset="-128"/>
              </a:rPr>
              <a:t>and</a:t>
            </a:r>
            <a:r>
              <a:rPr lang="en-US" altLang="ja-JP">
                <a:solidFill>
                  <a:srgbClr val="FF0000"/>
                </a:solidFill>
                <a:ea typeface="ＭＳ Ｐゴシック" panose="020B0600070205080204" pitchFamily="34" charset="-128"/>
              </a:rPr>
              <a:t> Pear</a:t>
            </a:r>
            <a:r>
              <a:rPr lang="en-US" altLang="ja-JP">
                <a:ea typeface="ＭＳ Ｐゴシック" panose="020B0600070205080204" pitchFamily="34" charset="-128"/>
              </a:rPr>
              <a:t> </a:t>
            </a:r>
          </a:p>
          <a:p>
            <a:r>
              <a:rPr lang="en-US" altLang="ja-JP">
                <a:ea typeface="ＭＳ Ｐゴシック" panose="020B0600070205080204" pitchFamily="34" charset="-128"/>
              </a:rPr>
              <a:t>We create three binary attributes called, </a:t>
            </a:r>
            <a:r>
              <a:rPr lang="en-US" altLang="ja-JP">
                <a:solidFill>
                  <a:srgbClr val="3333CC"/>
                </a:solidFill>
                <a:ea typeface="ＭＳ Ｐゴシック" panose="020B0600070205080204" pitchFamily="34" charset="-128"/>
              </a:rPr>
              <a:t>Apple</a:t>
            </a:r>
            <a:r>
              <a:rPr lang="en-US" altLang="ja-JP">
                <a:ea typeface="ＭＳ Ｐゴシック" panose="020B0600070205080204" pitchFamily="34" charset="-128"/>
              </a:rPr>
              <a:t>,</a:t>
            </a:r>
            <a:r>
              <a:rPr lang="en-US" altLang="ja-JP">
                <a:solidFill>
                  <a:srgbClr val="3333CC"/>
                </a:solidFill>
                <a:ea typeface="ＭＳ Ｐゴシック" panose="020B0600070205080204" pitchFamily="34" charset="-128"/>
              </a:rPr>
              <a:t> Orange</a:t>
            </a:r>
            <a:r>
              <a:rPr lang="en-US" altLang="ja-JP">
                <a:ea typeface="ＭＳ Ｐゴシック" panose="020B0600070205080204" pitchFamily="34" charset="-128"/>
              </a:rPr>
              <a:t>, and</a:t>
            </a:r>
            <a:r>
              <a:rPr lang="en-US" altLang="ja-JP">
                <a:solidFill>
                  <a:srgbClr val="3333CC"/>
                </a:solidFill>
                <a:ea typeface="ＭＳ Ｐゴシック" panose="020B0600070205080204" pitchFamily="34" charset="-128"/>
              </a:rPr>
              <a:t> Pear</a:t>
            </a:r>
            <a:r>
              <a:rPr lang="en-US" altLang="ja-JP">
                <a:ea typeface="ＭＳ Ｐゴシック" panose="020B0600070205080204" pitchFamily="34" charset="-128"/>
              </a:rPr>
              <a:t> in the new data. </a:t>
            </a:r>
          </a:p>
          <a:p>
            <a:r>
              <a:rPr lang="en-US" altLang="ja-JP">
                <a:ea typeface="ＭＳ Ｐゴシック" panose="020B0600070205080204" pitchFamily="34" charset="-128"/>
              </a:rPr>
              <a:t>If a particular data instance in the original data has Apple as the value for </a:t>
            </a:r>
            <a:r>
              <a:rPr lang="en-US" altLang="ja-JP" i="1">
                <a:ea typeface="ＭＳ Ｐゴシック" panose="020B0600070205080204" pitchFamily="34" charset="-128"/>
              </a:rPr>
              <a:t>fruit</a:t>
            </a:r>
            <a:r>
              <a:rPr lang="en-US" altLang="ja-JP">
                <a:ea typeface="ＭＳ Ｐゴシック" panose="020B0600070205080204" pitchFamily="34" charset="-128"/>
              </a:rPr>
              <a:t>, </a:t>
            </a:r>
          </a:p>
          <a:p>
            <a:pPr lvl="1"/>
            <a:r>
              <a:rPr lang="en-US" altLang="ja-JP">
                <a:ea typeface="ＭＳ Ｐゴシック" panose="020B0600070205080204" pitchFamily="34" charset="-128"/>
              </a:rPr>
              <a:t>then in the transformed data, we set the value of the attribute Apple to 1, and </a:t>
            </a:r>
          </a:p>
          <a:p>
            <a:pPr lvl="1"/>
            <a:r>
              <a:rPr lang="en-US" altLang="ja-JP">
                <a:ea typeface="ＭＳ Ｐゴシック" panose="020B0600070205080204" pitchFamily="34" charset="-128"/>
              </a:rPr>
              <a:t>the values of attributes Orange and Pear to 0 </a:t>
            </a:r>
            <a:endParaRPr lang="en-US" altLang="en-US"/>
          </a:p>
        </p:txBody>
      </p:sp>
    </p:spTree>
    <p:extLst>
      <p:ext uri="{BB962C8B-B14F-4D97-AF65-F5344CB8AC3E}">
        <p14:creationId xmlns:p14="http://schemas.microsoft.com/office/powerpoint/2010/main" val="52627583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E51FF577-1736-4BA6-BED6-9B6BE8AC9BFE}" type="slidenum">
              <a:rPr lang="en-US" altLang="en-US"/>
              <a:pPr/>
              <a:t>145</a:t>
            </a:fld>
            <a:endParaRPr lang="en-US" altLang="en-US"/>
          </a:p>
        </p:txBody>
      </p:sp>
      <p:sp>
        <p:nvSpPr>
          <p:cNvPr id="835586" name="Rectangle 2"/>
          <p:cNvSpPr>
            <a:spLocks noGrp="1" noChangeArrowheads="1"/>
          </p:cNvSpPr>
          <p:nvPr>
            <p:ph type="title"/>
          </p:nvPr>
        </p:nvSpPr>
        <p:spPr/>
        <p:txBody>
          <a:bodyPr/>
          <a:lstStyle/>
          <a:p>
            <a:r>
              <a:rPr lang="en-US" altLang="ja-JP">
                <a:ea typeface="ＭＳ Ｐゴシック" panose="020B0600070205080204" pitchFamily="34" charset="-128"/>
              </a:rPr>
              <a:t>Ordinal attributes </a:t>
            </a:r>
            <a:endParaRPr lang="en-US" altLang="en-US"/>
          </a:p>
        </p:txBody>
      </p:sp>
      <p:sp>
        <p:nvSpPr>
          <p:cNvPr id="835587" name="Rectangle 3"/>
          <p:cNvSpPr>
            <a:spLocks noGrp="1" noChangeArrowheads="1"/>
          </p:cNvSpPr>
          <p:nvPr>
            <p:ph type="body" idx="1"/>
          </p:nvPr>
        </p:nvSpPr>
        <p:spPr/>
        <p:txBody>
          <a:bodyPr/>
          <a:lstStyle/>
          <a:p>
            <a:r>
              <a:rPr lang="en-US" altLang="en-US"/>
              <a:t>Ordinal attribute: an </a:t>
            </a:r>
            <a:r>
              <a:rPr lang="en-US" altLang="ja-JP">
                <a:ea typeface="ＭＳ Ｐゴシック" panose="020B0600070205080204" pitchFamily="34" charset="-128"/>
              </a:rPr>
              <a:t>ordinal attribute is like a nominal attribute, but its values have a</a:t>
            </a:r>
            <a:r>
              <a:rPr lang="en-US" altLang="ja-JP" b="1">
                <a:ea typeface="ＭＳ Ｐゴシック" panose="020B0600070205080204" pitchFamily="34" charset="-128"/>
              </a:rPr>
              <a:t> </a:t>
            </a:r>
            <a:r>
              <a:rPr lang="en-US" altLang="ja-JP">
                <a:ea typeface="ＭＳ Ｐゴシック" panose="020B0600070205080204" pitchFamily="34" charset="-128"/>
              </a:rPr>
              <a:t>numerical ordering. E.g.,</a:t>
            </a:r>
          </a:p>
          <a:p>
            <a:pPr lvl="1"/>
            <a:r>
              <a:rPr lang="en-US" altLang="ja-JP">
                <a:ea typeface="ＭＳ Ｐゴシック" panose="020B0600070205080204" pitchFamily="34" charset="-128"/>
              </a:rPr>
              <a:t>Age attribute with values: Young, MiddleAge and Old. They are ordered. </a:t>
            </a:r>
          </a:p>
          <a:p>
            <a:pPr lvl="1"/>
            <a:r>
              <a:rPr lang="en-US" altLang="ja-JP">
                <a:ea typeface="ＭＳ Ｐゴシック" panose="020B0600070205080204" pitchFamily="34" charset="-128"/>
              </a:rPr>
              <a:t>Common approach to standardization: treat is as an interval-scaled attribute. </a:t>
            </a:r>
            <a:endParaRPr lang="en-US" altLang="en-US"/>
          </a:p>
        </p:txBody>
      </p:sp>
    </p:spTree>
    <p:extLst>
      <p:ext uri="{BB962C8B-B14F-4D97-AF65-F5344CB8AC3E}">
        <p14:creationId xmlns:p14="http://schemas.microsoft.com/office/powerpoint/2010/main" val="373349950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A20B0AEC-E51E-4DB6-A411-06A8883E5200}" type="slidenum">
              <a:rPr lang="en-US" altLang="en-US"/>
              <a:pPr/>
              <a:t>146</a:t>
            </a:fld>
            <a:endParaRPr lang="en-US" altLang="en-US"/>
          </a:p>
        </p:txBody>
      </p:sp>
      <p:sp>
        <p:nvSpPr>
          <p:cNvPr id="888834" name="Rectangle 2"/>
          <p:cNvSpPr>
            <a:spLocks noGrp="1" noChangeArrowheads="1"/>
          </p:cNvSpPr>
          <p:nvPr>
            <p:ph type="title"/>
          </p:nvPr>
        </p:nvSpPr>
        <p:spPr>
          <a:xfrm>
            <a:off x="431800" y="115888"/>
            <a:ext cx="8229600" cy="1139825"/>
          </a:xfrm>
        </p:spPr>
        <p:txBody>
          <a:bodyPr/>
          <a:lstStyle/>
          <a:p>
            <a:r>
              <a:rPr lang="en-US" altLang="en-US" b="1"/>
              <a:t>Road map</a:t>
            </a:r>
          </a:p>
        </p:txBody>
      </p:sp>
      <p:sp>
        <p:nvSpPr>
          <p:cNvPr id="888835" name="Rectangle 3"/>
          <p:cNvSpPr>
            <a:spLocks noGrp="1" noChangeArrowheads="1"/>
          </p:cNvSpPr>
          <p:nvPr>
            <p:ph type="body" idx="1"/>
          </p:nvPr>
        </p:nvSpPr>
        <p:spPr>
          <a:xfrm>
            <a:off x="457200" y="908050"/>
            <a:ext cx="8229600" cy="5256213"/>
          </a:xfrm>
        </p:spPr>
        <p:txBody>
          <a:bodyPr/>
          <a:lstStyle/>
          <a:p>
            <a:r>
              <a:rPr lang="en-US" altLang="en-US" sz="2600" b="1"/>
              <a:t>Basic concepts</a:t>
            </a:r>
          </a:p>
          <a:p>
            <a:r>
              <a:rPr lang="en-US" altLang="en-US" sz="2600" b="1"/>
              <a:t>K-means algorithm</a:t>
            </a:r>
          </a:p>
          <a:p>
            <a:r>
              <a:rPr lang="en-US" altLang="en-US" sz="2600" b="1"/>
              <a:t>Representation of clusters</a:t>
            </a:r>
          </a:p>
          <a:p>
            <a:r>
              <a:rPr lang="en-US" altLang="en-US" sz="2600" b="1"/>
              <a:t>Hierarchical clustering</a:t>
            </a:r>
          </a:p>
          <a:p>
            <a:r>
              <a:rPr lang="en-US" altLang="en-US" sz="2600" b="1"/>
              <a:t>Distance functions</a:t>
            </a:r>
          </a:p>
          <a:p>
            <a:r>
              <a:rPr lang="en-US" altLang="en-US" sz="2600" b="1"/>
              <a:t>Data standardization</a:t>
            </a:r>
          </a:p>
          <a:p>
            <a:r>
              <a:rPr lang="en-US" altLang="en-US" sz="2600" b="1">
                <a:solidFill>
                  <a:srgbClr val="FF0000"/>
                </a:solidFill>
              </a:rPr>
              <a:t>Handling mixed attributes</a:t>
            </a:r>
          </a:p>
          <a:p>
            <a:r>
              <a:rPr lang="en-US" altLang="en-US" sz="2600" b="1"/>
              <a:t>Which clustering algorithm to use?</a:t>
            </a:r>
          </a:p>
          <a:p>
            <a:r>
              <a:rPr lang="en-US" altLang="en-US" sz="2600" b="1"/>
              <a:t>Cluster evaluation</a:t>
            </a:r>
          </a:p>
          <a:p>
            <a:r>
              <a:rPr lang="en-US" altLang="en-US" sz="2600" b="1"/>
              <a:t>Discovering holes and data regions</a:t>
            </a:r>
          </a:p>
          <a:p>
            <a:r>
              <a:rPr lang="en-US" altLang="en-US" sz="2600" b="1"/>
              <a:t>Summary</a:t>
            </a:r>
          </a:p>
        </p:txBody>
      </p:sp>
    </p:spTree>
    <p:extLst>
      <p:ext uri="{BB962C8B-B14F-4D97-AF65-F5344CB8AC3E}">
        <p14:creationId xmlns:p14="http://schemas.microsoft.com/office/powerpoint/2010/main" val="371219912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0C0FFFA5-3BA0-43A7-8CA4-D9712CA65F26}" type="slidenum">
              <a:rPr lang="en-US" altLang="en-US"/>
              <a:pPr/>
              <a:t>147</a:t>
            </a:fld>
            <a:endParaRPr lang="en-US" altLang="en-US"/>
          </a:p>
        </p:txBody>
      </p:sp>
      <p:sp>
        <p:nvSpPr>
          <p:cNvPr id="837634" name="Rectangle 2"/>
          <p:cNvSpPr>
            <a:spLocks noGrp="1" noChangeArrowheads="1"/>
          </p:cNvSpPr>
          <p:nvPr>
            <p:ph type="title"/>
          </p:nvPr>
        </p:nvSpPr>
        <p:spPr/>
        <p:txBody>
          <a:bodyPr/>
          <a:lstStyle/>
          <a:p>
            <a:r>
              <a:rPr lang="en-US" altLang="en-US"/>
              <a:t>Mixed attributes</a:t>
            </a:r>
          </a:p>
        </p:txBody>
      </p:sp>
      <p:sp>
        <p:nvSpPr>
          <p:cNvPr id="837635" name="Rectangle 3"/>
          <p:cNvSpPr>
            <a:spLocks noGrp="1" noChangeArrowheads="1"/>
          </p:cNvSpPr>
          <p:nvPr>
            <p:ph type="body" idx="1"/>
          </p:nvPr>
        </p:nvSpPr>
        <p:spPr>
          <a:xfrm>
            <a:off x="457200" y="1196975"/>
            <a:ext cx="8229600" cy="4968875"/>
          </a:xfrm>
        </p:spPr>
        <p:txBody>
          <a:bodyPr>
            <a:normAutofit lnSpcReduction="10000"/>
          </a:bodyPr>
          <a:lstStyle/>
          <a:p>
            <a:r>
              <a:rPr lang="en-US" altLang="en-US"/>
              <a:t>Our distance functions given are for data with all numeric attributes, or all nominal attributes, etc. </a:t>
            </a:r>
          </a:p>
          <a:p>
            <a:r>
              <a:rPr lang="en-US" altLang="en-US"/>
              <a:t>Practical data has different types:</a:t>
            </a:r>
          </a:p>
          <a:p>
            <a:pPr lvl="1"/>
            <a:r>
              <a:rPr lang="en-US" altLang="ja-JP">
                <a:ea typeface="ＭＳ Ｐゴシック" panose="020B0600070205080204" pitchFamily="34" charset="-128"/>
              </a:rPr>
              <a:t>Any subset of the 6 types of attributes, </a:t>
            </a:r>
          </a:p>
          <a:p>
            <a:pPr lvl="2"/>
            <a:r>
              <a:rPr lang="en-US" altLang="ja-JP" b="1">
                <a:ea typeface="ＭＳ Ｐゴシック" panose="020B0600070205080204" pitchFamily="34" charset="-128"/>
              </a:rPr>
              <a:t>interval-scaled</a:t>
            </a:r>
            <a:r>
              <a:rPr lang="en-US" altLang="ja-JP">
                <a:ea typeface="ＭＳ Ｐゴシック" panose="020B0600070205080204" pitchFamily="34" charset="-128"/>
              </a:rPr>
              <a:t>, </a:t>
            </a:r>
          </a:p>
          <a:p>
            <a:pPr lvl="2"/>
            <a:r>
              <a:rPr lang="en-US" altLang="ja-JP" b="1">
                <a:ea typeface="ＭＳ Ｐゴシック" panose="020B0600070205080204" pitchFamily="34" charset="-128"/>
              </a:rPr>
              <a:t>symmetric binary</a:t>
            </a:r>
            <a:r>
              <a:rPr lang="en-US" altLang="ja-JP">
                <a:ea typeface="ＭＳ Ｐゴシック" panose="020B0600070205080204" pitchFamily="34" charset="-128"/>
              </a:rPr>
              <a:t>, </a:t>
            </a:r>
          </a:p>
          <a:p>
            <a:pPr lvl="2"/>
            <a:r>
              <a:rPr lang="en-US" altLang="ja-JP" b="1">
                <a:ea typeface="ＭＳ Ｐゴシック" panose="020B0600070205080204" pitchFamily="34" charset="-128"/>
              </a:rPr>
              <a:t>asymmetric binary</a:t>
            </a:r>
            <a:r>
              <a:rPr lang="en-US" altLang="ja-JP">
                <a:ea typeface="ＭＳ Ｐゴシック" panose="020B0600070205080204" pitchFamily="34" charset="-128"/>
              </a:rPr>
              <a:t>, </a:t>
            </a:r>
          </a:p>
          <a:p>
            <a:pPr lvl="2"/>
            <a:r>
              <a:rPr lang="en-US" altLang="ja-JP" b="1">
                <a:ea typeface="ＭＳ Ｐゴシック" panose="020B0600070205080204" pitchFamily="34" charset="-128"/>
              </a:rPr>
              <a:t>ratio-scaled</a:t>
            </a:r>
            <a:r>
              <a:rPr lang="en-US" altLang="ja-JP">
                <a:ea typeface="ＭＳ Ｐゴシック" panose="020B0600070205080204" pitchFamily="34" charset="-128"/>
              </a:rPr>
              <a:t>, </a:t>
            </a:r>
          </a:p>
          <a:p>
            <a:pPr lvl="2"/>
            <a:r>
              <a:rPr lang="en-US" altLang="ja-JP" b="1">
                <a:ea typeface="ＭＳ Ｐゴシック" panose="020B0600070205080204" pitchFamily="34" charset="-128"/>
              </a:rPr>
              <a:t>ordinal</a:t>
            </a:r>
            <a:r>
              <a:rPr lang="en-US" altLang="ja-JP">
                <a:ea typeface="ＭＳ Ｐゴシック" panose="020B0600070205080204" pitchFamily="34" charset="-128"/>
              </a:rPr>
              <a:t> and </a:t>
            </a:r>
          </a:p>
          <a:p>
            <a:pPr lvl="2"/>
            <a:r>
              <a:rPr lang="en-US" altLang="ja-JP" b="1">
                <a:ea typeface="ＭＳ Ｐゴシック" panose="020B0600070205080204" pitchFamily="34" charset="-128"/>
              </a:rPr>
              <a:t>nominal</a:t>
            </a:r>
            <a:endParaRPr lang="en-US" altLang="en-US"/>
          </a:p>
        </p:txBody>
      </p:sp>
    </p:spTree>
    <p:extLst>
      <p:ext uri="{BB962C8B-B14F-4D97-AF65-F5344CB8AC3E}">
        <p14:creationId xmlns:p14="http://schemas.microsoft.com/office/powerpoint/2010/main" val="2943757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AA40462C-53FF-4677-9414-A8364E3E0FF3}" type="slidenum">
              <a:rPr lang="en-US" altLang="en-US"/>
              <a:pPr/>
              <a:t>148</a:t>
            </a:fld>
            <a:endParaRPr lang="en-US" altLang="en-US"/>
          </a:p>
        </p:txBody>
      </p:sp>
      <p:sp>
        <p:nvSpPr>
          <p:cNvPr id="838658" name="Rectangle 2"/>
          <p:cNvSpPr>
            <a:spLocks noGrp="1" noChangeArrowheads="1"/>
          </p:cNvSpPr>
          <p:nvPr>
            <p:ph type="title"/>
          </p:nvPr>
        </p:nvSpPr>
        <p:spPr/>
        <p:txBody>
          <a:bodyPr/>
          <a:lstStyle/>
          <a:p>
            <a:r>
              <a:rPr lang="en-US" altLang="en-US"/>
              <a:t>Convert to a single type</a:t>
            </a:r>
          </a:p>
        </p:txBody>
      </p:sp>
      <p:sp>
        <p:nvSpPr>
          <p:cNvPr id="838659" name="Rectangle 3"/>
          <p:cNvSpPr>
            <a:spLocks noGrp="1" noChangeArrowheads="1"/>
          </p:cNvSpPr>
          <p:nvPr>
            <p:ph type="body" idx="1"/>
          </p:nvPr>
        </p:nvSpPr>
        <p:spPr>
          <a:xfrm>
            <a:off x="457200" y="1160463"/>
            <a:ext cx="8229600" cy="4970462"/>
          </a:xfrm>
        </p:spPr>
        <p:txBody>
          <a:bodyPr>
            <a:normAutofit lnSpcReduction="10000"/>
          </a:bodyPr>
          <a:lstStyle/>
          <a:p>
            <a:r>
              <a:rPr lang="en-US" altLang="en-US"/>
              <a:t>One common way of dealing with mixed attributes is to </a:t>
            </a:r>
          </a:p>
          <a:p>
            <a:pPr lvl="1"/>
            <a:r>
              <a:rPr lang="en-US" altLang="en-US"/>
              <a:t>Decide the dominant attribute type, and</a:t>
            </a:r>
          </a:p>
          <a:p>
            <a:pPr lvl="1"/>
            <a:r>
              <a:rPr lang="en-US" altLang="en-US"/>
              <a:t>Convert the other types to this type.</a:t>
            </a:r>
          </a:p>
          <a:p>
            <a:r>
              <a:rPr lang="en-US" altLang="ja-JP">
                <a:ea typeface="ＭＳ Ｐゴシック" panose="020B0600070205080204" pitchFamily="34" charset="-128"/>
              </a:rPr>
              <a:t>E.g, if most attributes in a data set are interval-scaled, </a:t>
            </a:r>
          </a:p>
          <a:p>
            <a:pPr lvl="1"/>
            <a:r>
              <a:rPr lang="en-US" altLang="ja-JP">
                <a:ea typeface="ＭＳ Ｐゴシック" panose="020B0600070205080204" pitchFamily="34" charset="-128"/>
              </a:rPr>
              <a:t>we convert ordinal attributes and ratio-scaled attributes to interval-scaled attributes. </a:t>
            </a:r>
          </a:p>
          <a:p>
            <a:pPr lvl="1"/>
            <a:r>
              <a:rPr lang="en-US" altLang="ja-JP">
                <a:ea typeface="ＭＳ Ｐゴシック" panose="020B0600070205080204" pitchFamily="34" charset="-128"/>
              </a:rPr>
              <a:t>It is also appropriate to treat symmetric binary attributes as interval-scaled attributes.</a:t>
            </a:r>
            <a:endParaRPr lang="en-US" altLang="en-US"/>
          </a:p>
        </p:txBody>
      </p:sp>
    </p:spTree>
    <p:extLst>
      <p:ext uri="{BB962C8B-B14F-4D97-AF65-F5344CB8AC3E}">
        <p14:creationId xmlns:p14="http://schemas.microsoft.com/office/powerpoint/2010/main" val="152874432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C4DCF6D8-49F8-4BB8-871C-A9C0D7650FAC}" type="slidenum">
              <a:rPr lang="en-US" altLang="en-US"/>
              <a:pPr/>
              <a:t>149</a:t>
            </a:fld>
            <a:endParaRPr lang="en-US" altLang="en-US"/>
          </a:p>
        </p:txBody>
      </p:sp>
      <p:sp>
        <p:nvSpPr>
          <p:cNvPr id="839682" name="Rectangle 2"/>
          <p:cNvSpPr>
            <a:spLocks noGrp="1" noChangeArrowheads="1"/>
          </p:cNvSpPr>
          <p:nvPr>
            <p:ph type="title"/>
          </p:nvPr>
        </p:nvSpPr>
        <p:spPr/>
        <p:txBody>
          <a:bodyPr/>
          <a:lstStyle/>
          <a:p>
            <a:r>
              <a:rPr lang="en-US" altLang="en-US"/>
              <a:t>Convert to a single type (cont …)</a:t>
            </a:r>
          </a:p>
        </p:txBody>
      </p:sp>
      <p:sp>
        <p:nvSpPr>
          <p:cNvPr id="839683" name="Rectangle 3"/>
          <p:cNvSpPr>
            <a:spLocks noGrp="1" noChangeArrowheads="1"/>
          </p:cNvSpPr>
          <p:nvPr>
            <p:ph type="body" idx="1"/>
          </p:nvPr>
        </p:nvSpPr>
        <p:spPr>
          <a:xfrm>
            <a:off x="457200" y="1341438"/>
            <a:ext cx="8229600" cy="4789487"/>
          </a:xfrm>
        </p:spPr>
        <p:txBody>
          <a:bodyPr>
            <a:normAutofit lnSpcReduction="10000"/>
          </a:bodyPr>
          <a:lstStyle/>
          <a:p>
            <a:r>
              <a:rPr lang="en-US" altLang="ja-JP">
                <a:ea typeface="ＭＳ Ｐゴシック" panose="020B0600070205080204" pitchFamily="34" charset="-128"/>
              </a:rPr>
              <a:t>It does not make much sense to convert a </a:t>
            </a:r>
            <a:r>
              <a:rPr lang="en-US" altLang="ja-JP">
                <a:solidFill>
                  <a:srgbClr val="3333CC"/>
                </a:solidFill>
                <a:ea typeface="ＭＳ Ｐゴシック" panose="020B0600070205080204" pitchFamily="34" charset="-128"/>
              </a:rPr>
              <a:t>nominal attribute</a:t>
            </a:r>
            <a:r>
              <a:rPr lang="en-US" altLang="ja-JP">
                <a:ea typeface="ＭＳ Ｐゴシック" panose="020B0600070205080204" pitchFamily="34" charset="-128"/>
              </a:rPr>
              <a:t> or an </a:t>
            </a:r>
            <a:r>
              <a:rPr lang="en-US" altLang="ja-JP">
                <a:solidFill>
                  <a:srgbClr val="3333CC"/>
                </a:solidFill>
                <a:ea typeface="ＭＳ Ｐゴシック" panose="020B0600070205080204" pitchFamily="34" charset="-128"/>
              </a:rPr>
              <a:t>asymmetric binary</a:t>
            </a:r>
            <a:r>
              <a:rPr lang="en-US" altLang="ja-JP">
                <a:ea typeface="ＭＳ Ｐゴシック" panose="020B0600070205080204" pitchFamily="34" charset="-128"/>
              </a:rPr>
              <a:t> attribute to an interval-scaled attribute, </a:t>
            </a:r>
          </a:p>
          <a:p>
            <a:pPr lvl="1"/>
            <a:r>
              <a:rPr lang="en-US" altLang="ja-JP">
                <a:ea typeface="ＭＳ Ｐゴシック" panose="020B0600070205080204" pitchFamily="34" charset="-128"/>
              </a:rPr>
              <a:t>but it is still frequently done in practice by assigning some numbers to them according to some hidden ordering, e.g., prices of the fruits</a:t>
            </a:r>
          </a:p>
          <a:p>
            <a:r>
              <a:rPr lang="en-US" altLang="ja-JP">
                <a:ea typeface="ＭＳ Ｐゴシック" panose="020B0600070205080204" pitchFamily="34" charset="-128"/>
              </a:rPr>
              <a:t>Alternatively, a nominal attribute can be converted to a set of (symmetric) binary attributes, which are then treated as numeric attributes.</a:t>
            </a:r>
            <a:endParaRPr lang="en-US" altLang="en-US"/>
          </a:p>
        </p:txBody>
      </p:sp>
    </p:spTree>
    <p:extLst>
      <p:ext uri="{BB962C8B-B14F-4D97-AF65-F5344CB8AC3E}">
        <p14:creationId xmlns:p14="http://schemas.microsoft.com/office/powerpoint/2010/main" val="4007028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80" name="Rectangle 4"/>
          <p:cNvSpPr>
            <a:spLocks noGrp="1" noChangeArrowheads="1"/>
          </p:cNvSpPr>
          <p:nvPr>
            <p:ph type="title"/>
          </p:nvPr>
        </p:nvSpPr>
        <p:spPr>
          <a:xfrm>
            <a:off x="1371600" y="123636"/>
            <a:ext cx="7315200" cy="599961"/>
          </a:xfrm>
        </p:spPr>
        <p:txBody>
          <a:bodyPr>
            <a:normAutofit fontScale="90000"/>
          </a:bodyPr>
          <a:lstStyle/>
          <a:p>
            <a:r>
              <a:rPr lang="en-US" dirty="0" smtClean="0"/>
              <a:t>Contrast: Business Intelligence</a:t>
            </a:r>
            <a:endParaRPr lang="en-US" dirty="0"/>
          </a:p>
        </p:txBody>
      </p:sp>
      <p:graphicFrame>
        <p:nvGraphicFramePr>
          <p:cNvPr id="4" name="Table 3"/>
          <p:cNvGraphicFramePr>
            <a:graphicFrameLocks noGrp="1"/>
          </p:cNvGraphicFramePr>
          <p:nvPr>
            <p:extLst/>
          </p:nvPr>
        </p:nvGraphicFramePr>
        <p:xfrm>
          <a:off x="1416649" y="943995"/>
          <a:ext cx="6185482" cy="1645920"/>
        </p:xfrm>
        <a:graphic>
          <a:graphicData uri="http://schemas.openxmlformats.org/drawingml/2006/table">
            <a:tbl>
              <a:tblPr firstRow="1" bandRow="1">
                <a:tableStyleId>{5C22544A-7EE6-4342-B048-85BDC9FD1C3A}</a:tableStyleId>
              </a:tblPr>
              <a:tblGrid>
                <a:gridCol w="2962794"/>
                <a:gridCol w="3222688"/>
              </a:tblGrid>
              <a:tr h="658302">
                <a:tc>
                  <a:txBody>
                    <a:bodyPr/>
                    <a:lstStyle/>
                    <a:p>
                      <a:r>
                        <a:rPr lang="en-US" sz="2400" dirty="0" smtClean="0"/>
                        <a:t>Business</a:t>
                      </a:r>
                      <a:r>
                        <a:rPr lang="en-US" sz="2400" baseline="0" dirty="0" smtClean="0"/>
                        <a:t> Intelligence</a:t>
                      </a:r>
                      <a:endParaRPr lang="en-US" sz="2400" dirty="0"/>
                    </a:p>
                  </a:txBody>
                  <a:tcPr/>
                </a:tc>
                <a:tc>
                  <a:txBody>
                    <a:bodyPr/>
                    <a:lstStyle/>
                    <a:p>
                      <a:r>
                        <a:rPr lang="en-US" sz="2400" dirty="0" smtClean="0"/>
                        <a:t>Data Science</a:t>
                      </a:r>
                      <a:endParaRPr lang="en-US" sz="2400" dirty="0"/>
                    </a:p>
                  </a:txBody>
                  <a:tcPr/>
                </a:tc>
              </a:tr>
              <a:tr h="702561">
                <a:tc>
                  <a:txBody>
                    <a:bodyPr/>
                    <a:lstStyle/>
                    <a:p>
                      <a:r>
                        <a:rPr lang="en-US" sz="2400" dirty="0" smtClean="0">
                          <a:solidFill>
                            <a:srgbClr val="C00000"/>
                          </a:solidFill>
                        </a:rPr>
                        <a:t>Querying the past</a:t>
                      </a:r>
                      <a:endParaRPr lang="en-US" sz="2400" dirty="0">
                        <a:solidFill>
                          <a:srgbClr val="C00000"/>
                        </a:solidFill>
                      </a:endParaRPr>
                    </a:p>
                  </a:txBody>
                  <a:tcPr/>
                </a:tc>
                <a:tc>
                  <a:txBody>
                    <a:bodyPr/>
                    <a:lstStyle/>
                    <a:p>
                      <a:r>
                        <a:rPr lang="en-US" sz="2400" dirty="0" smtClean="0">
                          <a:solidFill>
                            <a:srgbClr val="C00000"/>
                          </a:solidFill>
                        </a:rPr>
                        <a:t>Querying the past present and future</a:t>
                      </a:r>
                      <a:endParaRPr lang="en-US" sz="2400" dirty="0">
                        <a:solidFill>
                          <a:srgbClr val="C00000"/>
                        </a:solidFill>
                      </a:endParaRPr>
                    </a:p>
                  </a:txBody>
                  <a:tcPr/>
                </a:tc>
              </a:tr>
            </a:tbl>
          </a:graphicData>
        </a:graphic>
      </p:graphicFrame>
      <p:pic>
        <p:nvPicPr>
          <p:cNvPr id="5" name="Picture 4" descr="books.jpg"/>
          <p:cNvPicPr>
            <a:picLocks noChangeAspect="1"/>
          </p:cNvPicPr>
          <p:nvPr/>
        </p:nvPicPr>
        <p:blipFill>
          <a:blip r:embed="rId3"/>
          <a:stretch>
            <a:fillRect/>
          </a:stretch>
        </p:blipFill>
        <p:spPr>
          <a:xfrm>
            <a:off x="1508311" y="2690400"/>
            <a:ext cx="6093819" cy="1789321"/>
          </a:xfrm>
          <a:prstGeom prst="rect">
            <a:avLst/>
          </a:prstGeom>
        </p:spPr>
      </p:pic>
      <p:sp>
        <p:nvSpPr>
          <p:cNvPr id="2" name="TextBox 1"/>
          <p:cNvSpPr txBox="1"/>
          <p:nvPr/>
        </p:nvSpPr>
        <p:spPr>
          <a:xfrm>
            <a:off x="578840" y="4840448"/>
            <a:ext cx="7952764"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699307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5"/>
          <p:cNvSpPr>
            <a:spLocks noGrp="1"/>
          </p:cNvSpPr>
          <p:nvPr>
            <p:ph type="ftr" sz="quarter" idx="10"/>
          </p:nvPr>
        </p:nvSpPr>
        <p:spPr/>
        <p:txBody>
          <a:bodyPr/>
          <a:lstStyle/>
          <a:p>
            <a:r>
              <a:rPr lang="en-US" altLang="en-US"/>
              <a:t>CS583, Bing Liu, UIC</a:t>
            </a:r>
          </a:p>
        </p:txBody>
      </p:sp>
      <p:sp>
        <p:nvSpPr>
          <p:cNvPr id="9" name="Slide Number Placeholder 6"/>
          <p:cNvSpPr>
            <a:spLocks noGrp="1"/>
          </p:cNvSpPr>
          <p:nvPr>
            <p:ph type="sldNum" sz="quarter" idx="11"/>
          </p:nvPr>
        </p:nvSpPr>
        <p:spPr/>
        <p:txBody>
          <a:bodyPr/>
          <a:lstStyle/>
          <a:p>
            <a:fld id="{37C67757-7BC5-46D2-9D86-A08A7A267591}" type="slidenum">
              <a:rPr lang="en-US" altLang="en-US"/>
              <a:pPr/>
              <a:t>150</a:t>
            </a:fld>
            <a:endParaRPr lang="en-US" altLang="en-US"/>
          </a:p>
        </p:txBody>
      </p:sp>
      <p:sp>
        <p:nvSpPr>
          <p:cNvPr id="840706" name="Rectangle 2"/>
          <p:cNvSpPr>
            <a:spLocks noGrp="1" noChangeArrowheads="1"/>
          </p:cNvSpPr>
          <p:nvPr>
            <p:ph type="title"/>
          </p:nvPr>
        </p:nvSpPr>
        <p:spPr/>
        <p:txBody>
          <a:bodyPr/>
          <a:lstStyle/>
          <a:p>
            <a:r>
              <a:rPr lang="en-US" altLang="en-US"/>
              <a:t>Combining individual distances</a:t>
            </a:r>
          </a:p>
        </p:txBody>
      </p:sp>
      <p:sp>
        <p:nvSpPr>
          <p:cNvPr id="840707" name="Rectangle 3"/>
          <p:cNvSpPr>
            <a:spLocks noGrp="1" noChangeArrowheads="1"/>
          </p:cNvSpPr>
          <p:nvPr>
            <p:ph type="body" sz="half" idx="1"/>
          </p:nvPr>
        </p:nvSpPr>
        <p:spPr>
          <a:xfrm>
            <a:off x="431800" y="1196975"/>
            <a:ext cx="4500563" cy="4530725"/>
          </a:xfrm>
        </p:spPr>
        <p:txBody>
          <a:bodyPr/>
          <a:lstStyle/>
          <a:p>
            <a:r>
              <a:rPr lang="en-US" altLang="en-US" sz="2600"/>
              <a:t>This approach computes individual attribute distances and then combine them. </a:t>
            </a:r>
          </a:p>
          <a:p>
            <a:endParaRPr lang="en-US" altLang="en-US" sz="2600"/>
          </a:p>
        </p:txBody>
      </p:sp>
      <p:pic>
        <p:nvPicPr>
          <p:cNvPr id="840710" name="Picture 6"/>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863600" y="3033713"/>
            <a:ext cx="7920038" cy="230346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840709" name="Rectangle 5"/>
          <p:cNvSpPr>
            <a:spLocks noChangeArrowheads="1"/>
          </p:cNvSpPr>
          <p:nvPr/>
        </p:nvSpPr>
        <p:spPr bwMode="auto">
          <a:xfrm>
            <a:off x="0" y="3128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graphicFrame>
        <p:nvGraphicFramePr>
          <p:cNvPr id="840708" name="Object 4"/>
          <p:cNvGraphicFramePr>
            <a:graphicFrameLocks noChangeAspect="1"/>
          </p:cNvGraphicFramePr>
          <p:nvPr/>
        </p:nvGraphicFramePr>
        <p:xfrm>
          <a:off x="4932363" y="1484313"/>
          <a:ext cx="3492500" cy="1409700"/>
        </p:xfrm>
        <a:graphic>
          <a:graphicData uri="http://schemas.openxmlformats.org/presentationml/2006/ole">
            <mc:AlternateContent xmlns:mc="http://schemas.openxmlformats.org/markup-compatibility/2006">
              <mc:Choice xmlns:v="urn:schemas-microsoft-com:vml" Requires="v">
                <p:oleObj spid="_x0000_s29700" name="Equation" r:id="rId4" imgW="1485900" imgH="596900" progId="Equation.3">
                  <p:embed/>
                </p:oleObj>
              </mc:Choice>
              <mc:Fallback>
                <p:oleObj name="Equation" r:id="rId4" imgW="1485900" imgH="5969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363" y="1484313"/>
                        <a:ext cx="3492500" cy="140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40712" name="Picture 8"/>
          <p:cNvPicPr>
            <a:picLocks noGrp="1" noChangeAspect="1" noChangeArrowheads="1"/>
          </p:cNvPicPr>
          <p:nvPr>
            <p:ph sz="quarter" idx="3"/>
          </p:nvPr>
        </p:nvPicPr>
        <p:blipFill>
          <a:blip r:embed="rId6">
            <a:extLst>
              <a:ext uri="{28A0092B-C50C-407E-A947-70E740481C1C}">
                <a14:useLocalDpi xmlns:a14="http://schemas.microsoft.com/office/drawing/2010/main" val="0"/>
              </a:ext>
            </a:extLst>
          </a:blip>
          <a:srcRect/>
          <a:stretch>
            <a:fillRect/>
          </a:stretch>
        </p:blipFill>
        <p:spPr>
          <a:xfrm>
            <a:off x="1150938" y="5481638"/>
            <a:ext cx="7237412" cy="503237"/>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1075757963"/>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D66D9C4C-B61A-4103-B0DA-4720846CD3B3}" type="slidenum">
              <a:rPr lang="en-US" altLang="en-US"/>
              <a:pPr/>
              <a:t>151</a:t>
            </a:fld>
            <a:endParaRPr lang="en-US" altLang="en-US"/>
          </a:p>
        </p:txBody>
      </p:sp>
      <p:sp>
        <p:nvSpPr>
          <p:cNvPr id="885762" name="Rectangle 2"/>
          <p:cNvSpPr>
            <a:spLocks noGrp="1" noChangeArrowheads="1"/>
          </p:cNvSpPr>
          <p:nvPr>
            <p:ph type="title"/>
          </p:nvPr>
        </p:nvSpPr>
        <p:spPr>
          <a:xfrm>
            <a:off x="431800" y="152400"/>
            <a:ext cx="8229600" cy="1139825"/>
          </a:xfrm>
        </p:spPr>
        <p:txBody>
          <a:bodyPr/>
          <a:lstStyle/>
          <a:p>
            <a:r>
              <a:rPr lang="en-US" altLang="en-US" b="1"/>
              <a:t>Road map</a:t>
            </a:r>
          </a:p>
        </p:txBody>
      </p:sp>
      <p:sp>
        <p:nvSpPr>
          <p:cNvPr id="885763" name="Rectangle 3"/>
          <p:cNvSpPr>
            <a:spLocks noGrp="1" noChangeArrowheads="1"/>
          </p:cNvSpPr>
          <p:nvPr>
            <p:ph type="body" idx="1"/>
          </p:nvPr>
        </p:nvSpPr>
        <p:spPr>
          <a:xfrm>
            <a:off x="457200" y="944563"/>
            <a:ext cx="8229600" cy="5256212"/>
          </a:xfrm>
        </p:spPr>
        <p:txBody>
          <a:bodyPr/>
          <a:lstStyle/>
          <a:p>
            <a:r>
              <a:rPr lang="en-US" altLang="en-US" sz="2600" b="1"/>
              <a:t>Basic concepts</a:t>
            </a:r>
          </a:p>
          <a:p>
            <a:r>
              <a:rPr lang="en-US" altLang="en-US" sz="2600" b="1"/>
              <a:t>K-means algorithm</a:t>
            </a:r>
          </a:p>
          <a:p>
            <a:r>
              <a:rPr lang="en-US" altLang="en-US" sz="2600" b="1"/>
              <a:t>Representation of clusters</a:t>
            </a:r>
          </a:p>
          <a:p>
            <a:r>
              <a:rPr lang="en-US" altLang="en-US" sz="2600" b="1"/>
              <a:t>Hierarchical clustering</a:t>
            </a:r>
          </a:p>
          <a:p>
            <a:r>
              <a:rPr lang="en-US" altLang="en-US" sz="2600" b="1"/>
              <a:t>Distance functions</a:t>
            </a:r>
          </a:p>
          <a:p>
            <a:r>
              <a:rPr lang="en-US" altLang="en-US" sz="2600" b="1"/>
              <a:t>Data standardization</a:t>
            </a:r>
          </a:p>
          <a:p>
            <a:r>
              <a:rPr lang="en-US" altLang="en-US" sz="2600" b="1"/>
              <a:t>Handling mixed attributes</a:t>
            </a:r>
          </a:p>
          <a:p>
            <a:r>
              <a:rPr lang="en-US" altLang="en-US" sz="2600" b="1">
                <a:solidFill>
                  <a:srgbClr val="FF0000"/>
                </a:solidFill>
              </a:rPr>
              <a:t>Which clustering algorithm to use?</a:t>
            </a:r>
          </a:p>
          <a:p>
            <a:r>
              <a:rPr lang="en-US" altLang="en-US" sz="2600" b="1"/>
              <a:t>Cluster evaluation</a:t>
            </a:r>
          </a:p>
          <a:p>
            <a:r>
              <a:rPr lang="en-US" altLang="en-US" sz="2600" b="1"/>
              <a:t>Discovering holes and data regions</a:t>
            </a:r>
          </a:p>
          <a:p>
            <a:r>
              <a:rPr lang="en-US" altLang="en-US" sz="2600" b="1"/>
              <a:t>Summary</a:t>
            </a:r>
          </a:p>
        </p:txBody>
      </p:sp>
    </p:spTree>
    <p:extLst>
      <p:ext uri="{BB962C8B-B14F-4D97-AF65-F5344CB8AC3E}">
        <p14:creationId xmlns:p14="http://schemas.microsoft.com/office/powerpoint/2010/main" val="269071941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67E4805A-C43B-4936-BB6E-379318F2BE22}" type="slidenum">
              <a:rPr lang="en-US" altLang="en-US"/>
              <a:pPr/>
              <a:t>152</a:t>
            </a:fld>
            <a:endParaRPr lang="en-US" altLang="en-US"/>
          </a:p>
        </p:txBody>
      </p:sp>
      <p:sp>
        <p:nvSpPr>
          <p:cNvPr id="844802" name="Rectangle 2"/>
          <p:cNvSpPr>
            <a:spLocks noGrp="1" noChangeArrowheads="1"/>
          </p:cNvSpPr>
          <p:nvPr>
            <p:ph type="title"/>
          </p:nvPr>
        </p:nvSpPr>
        <p:spPr/>
        <p:txBody>
          <a:bodyPr>
            <a:normAutofit fontScale="90000"/>
          </a:bodyPr>
          <a:lstStyle/>
          <a:p>
            <a:r>
              <a:rPr lang="en-US" altLang="en-US"/>
              <a:t>How to choose a clustering algorithm</a:t>
            </a:r>
          </a:p>
        </p:txBody>
      </p:sp>
      <p:sp>
        <p:nvSpPr>
          <p:cNvPr id="844803" name="Rectangle 3"/>
          <p:cNvSpPr>
            <a:spLocks noGrp="1" noChangeArrowheads="1"/>
          </p:cNvSpPr>
          <p:nvPr>
            <p:ph type="body" idx="1"/>
          </p:nvPr>
        </p:nvSpPr>
        <p:spPr>
          <a:xfrm>
            <a:off x="468313" y="1160463"/>
            <a:ext cx="8229600" cy="5148262"/>
          </a:xfrm>
        </p:spPr>
        <p:txBody>
          <a:bodyPr/>
          <a:lstStyle/>
          <a:p>
            <a:r>
              <a:rPr lang="en-US" altLang="ja-JP" sz="2600">
                <a:ea typeface="ＭＳ Ｐゴシック" panose="020B0600070205080204" pitchFamily="34" charset="-128"/>
              </a:rPr>
              <a:t>Clustering research has a long history. A vast collection of algorithms are available. </a:t>
            </a:r>
          </a:p>
          <a:p>
            <a:pPr lvl="1"/>
            <a:r>
              <a:rPr lang="en-US" altLang="ja-JP" sz="2200">
                <a:ea typeface="ＭＳ Ｐゴシック" panose="020B0600070205080204" pitchFamily="34" charset="-128"/>
              </a:rPr>
              <a:t>We only introduced several main algorithms. </a:t>
            </a:r>
          </a:p>
          <a:p>
            <a:r>
              <a:rPr lang="en-US" altLang="ja-JP" sz="2600">
                <a:solidFill>
                  <a:srgbClr val="FF0000"/>
                </a:solidFill>
                <a:ea typeface="ＭＳ Ｐゴシック" panose="020B0600070205080204" pitchFamily="34" charset="-128"/>
              </a:rPr>
              <a:t>Choosing the “best” algorithm is a challenge</a:t>
            </a:r>
            <a:r>
              <a:rPr lang="en-US" altLang="ja-JP" sz="2600">
                <a:ea typeface="ＭＳ Ｐゴシック" panose="020B0600070205080204" pitchFamily="34" charset="-128"/>
              </a:rPr>
              <a:t>.</a:t>
            </a:r>
          </a:p>
          <a:p>
            <a:pPr lvl="1"/>
            <a:r>
              <a:rPr lang="en-US" altLang="ja-JP" sz="2200">
                <a:ea typeface="ＭＳ Ｐゴシック" panose="020B0600070205080204" pitchFamily="34" charset="-128"/>
              </a:rPr>
              <a:t>Every algorithm has limitations and works well with certain data distributions. </a:t>
            </a:r>
          </a:p>
          <a:p>
            <a:pPr lvl="1"/>
            <a:r>
              <a:rPr lang="en-US" altLang="ja-JP" sz="2200">
                <a:ea typeface="ＭＳ Ｐゴシック" panose="020B0600070205080204" pitchFamily="34" charset="-128"/>
              </a:rPr>
              <a:t>I</a:t>
            </a:r>
            <a:r>
              <a:rPr lang="en-US" altLang="zh-CN" sz="2200">
                <a:ea typeface="宋体" panose="02010600030101010101" pitchFamily="2" charset="-122"/>
              </a:rPr>
              <a:t>t is very hard, if not impossible, to know what distribution the application data follow. </a:t>
            </a:r>
            <a:r>
              <a:rPr lang="en-US" altLang="ja-JP" sz="2200">
                <a:ea typeface="ＭＳ Ｐゴシック" panose="020B0600070205080204" pitchFamily="34" charset="-128"/>
              </a:rPr>
              <a:t>The data may not fully </a:t>
            </a:r>
            <a:r>
              <a:rPr lang="en-US" altLang="zh-CN" sz="2200">
                <a:ea typeface="宋体" panose="02010600030101010101" pitchFamily="2" charset="-122"/>
              </a:rPr>
              <a:t>follow any “ideal” structure or distribution required by the algorithms. </a:t>
            </a:r>
          </a:p>
          <a:p>
            <a:pPr lvl="1"/>
            <a:r>
              <a:rPr lang="en-US" altLang="ja-JP" sz="2200">
                <a:ea typeface="ＭＳ Ｐゴシック" panose="020B0600070205080204" pitchFamily="34" charset="-128"/>
              </a:rPr>
              <a:t>One also needs to decide how to standardize the data, to choose a suitable distance function and to select other parameter values. </a:t>
            </a:r>
            <a:endParaRPr lang="en-US" altLang="en-US" sz="2200"/>
          </a:p>
        </p:txBody>
      </p:sp>
    </p:spTree>
    <p:extLst>
      <p:ext uri="{BB962C8B-B14F-4D97-AF65-F5344CB8AC3E}">
        <p14:creationId xmlns:p14="http://schemas.microsoft.com/office/powerpoint/2010/main" val="288653240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CB185D33-9B8A-45C7-9454-B52BD4342E86}" type="slidenum">
              <a:rPr lang="en-US" altLang="en-US"/>
              <a:pPr/>
              <a:t>153</a:t>
            </a:fld>
            <a:endParaRPr lang="en-US" altLang="en-US"/>
          </a:p>
        </p:txBody>
      </p:sp>
      <p:sp>
        <p:nvSpPr>
          <p:cNvPr id="846850" name="Rectangle 2"/>
          <p:cNvSpPr>
            <a:spLocks noGrp="1" noChangeArrowheads="1"/>
          </p:cNvSpPr>
          <p:nvPr>
            <p:ph type="title"/>
          </p:nvPr>
        </p:nvSpPr>
        <p:spPr>
          <a:xfrm>
            <a:off x="457200" y="277813"/>
            <a:ext cx="8507413" cy="1139825"/>
          </a:xfrm>
        </p:spPr>
        <p:txBody>
          <a:bodyPr>
            <a:normAutofit fontScale="90000"/>
          </a:bodyPr>
          <a:lstStyle/>
          <a:p>
            <a:r>
              <a:rPr lang="en-US" altLang="en-US"/>
              <a:t>Choose a clustering algorithm (cont …)</a:t>
            </a:r>
          </a:p>
        </p:txBody>
      </p:sp>
      <p:sp>
        <p:nvSpPr>
          <p:cNvPr id="846851" name="Rectangle 3"/>
          <p:cNvSpPr>
            <a:spLocks noGrp="1" noChangeArrowheads="1"/>
          </p:cNvSpPr>
          <p:nvPr>
            <p:ph type="body" idx="1"/>
          </p:nvPr>
        </p:nvSpPr>
        <p:spPr>
          <a:xfrm>
            <a:off x="457200" y="1341438"/>
            <a:ext cx="8229600" cy="4789487"/>
          </a:xfrm>
        </p:spPr>
        <p:txBody>
          <a:bodyPr/>
          <a:lstStyle/>
          <a:p>
            <a:r>
              <a:rPr lang="en-US" altLang="ja-JP" sz="2600">
                <a:ea typeface="ＭＳ Ｐゴシック" panose="020B0600070205080204" pitchFamily="34" charset="-128"/>
              </a:rPr>
              <a:t>Due to these complexities, </a:t>
            </a:r>
            <a:r>
              <a:rPr lang="en-US" altLang="zh-CN" sz="2600">
                <a:ea typeface="宋体" panose="02010600030101010101" pitchFamily="2" charset="-122"/>
              </a:rPr>
              <a:t>the common practice is to </a:t>
            </a:r>
          </a:p>
          <a:p>
            <a:pPr lvl="1"/>
            <a:r>
              <a:rPr lang="en-US" altLang="zh-CN" sz="2200">
                <a:ea typeface="宋体" panose="02010600030101010101" pitchFamily="2" charset="-122"/>
              </a:rPr>
              <a:t>run several algorithms using different distance functions and parameter settings, and </a:t>
            </a:r>
          </a:p>
          <a:p>
            <a:pPr lvl="1"/>
            <a:r>
              <a:rPr lang="en-US" altLang="zh-CN" sz="2200">
                <a:ea typeface="宋体" panose="02010600030101010101" pitchFamily="2" charset="-122"/>
              </a:rPr>
              <a:t>then carefully analyze and compare the results.</a:t>
            </a:r>
          </a:p>
          <a:p>
            <a:r>
              <a:rPr lang="en-US" altLang="zh-CN" sz="2600">
                <a:ea typeface="宋体" panose="02010600030101010101" pitchFamily="2" charset="-122"/>
              </a:rPr>
              <a:t>The interpretation of the results must be based on insight into the meaning of the original data together with knowledge of the algorithms used.</a:t>
            </a:r>
          </a:p>
          <a:p>
            <a:r>
              <a:rPr lang="en-US" altLang="zh-CN" sz="2600">
                <a:ea typeface="宋体" panose="02010600030101010101" pitchFamily="2" charset="-122"/>
              </a:rPr>
              <a:t>Clustering is highly </a:t>
            </a:r>
            <a:r>
              <a:rPr lang="en-US" altLang="zh-CN" sz="2600">
                <a:solidFill>
                  <a:srgbClr val="FF0000"/>
                </a:solidFill>
                <a:ea typeface="宋体" panose="02010600030101010101" pitchFamily="2" charset="-122"/>
              </a:rPr>
              <a:t>application dependent</a:t>
            </a:r>
            <a:r>
              <a:rPr lang="en-US" altLang="zh-CN" sz="2600">
                <a:ea typeface="宋体" panose="02010600030101010101" pitchFamily="2" charset="-122"/>
              </a:rPr>
              <a:t> and to certain extent </a:t>
            </a:r>
            <a:r>
              <a:rPr lang="en-US" altLang="zh-CN" sz="2600">
                <a:solidFill>
                  <a:srgbClr val="FF0000"/>
                </a:solidFill>
                <a:ea typeface="宋体" panose="02010600030101010101" pitchFamily="2" charset="-122"/>
              </a:rPr>
              <a:t>subjective</a:t>
            </a:r>
            <a:r>
              <a:rPr lang="en-US" altLang="zh-CN" sz="2600">
                <a:ea typeface="宋体" panose="02010600030101010101" pitchFamily="2" charset="-122"/>
              </a:rPr>
              <a:t> (personal preferences). </a:t>
            </a:r>
            <a:endParaRPr lang="en-US" altLang="en-US" sz="2600"/>
          </a:p>
        </p:txBody>
      </p:sp>
    </p:spTree>
    <p:extLst>
      <p:ext uri="{BB962C8B-B14F-4D97-AF65-F5344CB8AC3E}">
        <p14:creationId xmlns:p14="http://schemas.microsoft.com/office/powerpoint/2010/main" val="337641645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DB6FE67A-F504-4676-A85A-D39B98E9370F}" type="slidenum">
              <a:rPr lang="en-US" altLang="en-US"/>
              <a:pPr/>
              <a:t>154</a:t>
            </a:fld>
            <a:endParaRPr lang="en-US" altLang="en-US"/>
          </a:p>
        </p:txBody>
      </p:sp>
      <p:sp>
        <p:nvSpPr>
          <p:cNvPr id="889858" name="Rectangle 2"/>
          <p:cNvSpPr>
            <a:spLocks noGrp="1" noChangeArrowheads="1"/>
          </p:cNvSpPr>
          <p:nvPr>
            <p:ph type="title"/>
          </p:nvPr>
        </p:nvSpPr>
        <p:spPr>
          <a:xfrm>
            <a:off x="431800" y="115888"/>
            <a:ext cx="8229600" cy="1139825"/>
          </a:xfrm>
        </p:spPr>
        <p:txBody>
          <a:bodyPr/>
          <a:lstStyle/>
          <a:p>
            <a:r>
              <a:rPr lang="en-US" altLang="en-US" b="1"/>
              <a:t>Road map</a:t>
            </a:r>
          </a:p>
        </p:txBody>
      </p:sp>
      <p:sp>
        <p:nvSpPr>
          <p:cNvPr id="889859" name="Rectangle 3"/>
          <p:cNvSpPr>
            <a:spLocks noGrp="1" noChangeArrowheads="1"/>
          </p:cNvSpPr>
          <p:nvPr>
            <p:ph type="body" idx="1"/>
          </p:nvPr>
        </p:nvSpPr>
        <p:spPr>
          <a:xfrm>
            <a:off x="457200" y="908050"/>
            <a:ext cx="8229600" cy="5256213"/>
          </a:xfrm>
        </p:spPr>
        <p:txBody>
          <a:bodyPr/>
          <a:lstStyle/>
          <a:p>
            <a:r>
              <a:rPr lang="en-US" altLang="en-US" sz="2600" b="1"/>
              <a:t>Basic concepts</a:t>
            </a:r>
          </a:p>
          <a:p>
            <a:r>
              <a:rPr lang="en-US" altLang="en-US" sz="2600" b="1"/>
              <a:t>K-means algorithm</a:t>
            </a:r>
          </a:p>
          <a:p>
            <a:r>
              <a:rPr lang="en-US" altLang="en-US" sz="2600" b="1"/>
              <a:t>Representation of clusters</a:t>
            </a:r>
          </a:p>
          <a:p>
            <a:r>
              <a:rPr lang="en-US" altLang="en-US" sz="2600" b="1"/>
              <a:t>Hierarchical clustering</a:t>
            </a:r>
          </a:p>
          <a:p>
            <a:r>
              <a:rPr lang="en-US" altLang="en-US" sz="2600" b="1"/>
              <a:t>Distance functions</a:t>
            </a:r>
          </a:p>
          <a:p>
            <a:r>
              <a:rPr lang="en-US" altLang="en-US" sz="2600" b="1"/>
              <a:t>Data standardization</a:t>
            </a:r>
          </a:p>
          <a:p>
            <a:r>
              <a:rPr lang="en-US" altLang="en-US" sz="2600" b="1"/>
              <a:t>Handling mixed attributes</a:t>
            </a:r>
          </a:p>
          <a:p>
            <a:r>
              <a:rPr lang="en-US" altLang="en-US" sz="2600" b="1"/>
              <a:t>Which clustering algorithm to use?</a:t>
            </a:r>
          </a:p>
          <a:p>
            <a:r>
              <a:rPr lang="en-US" altLang="en-US" sz="2600" b="1">
                <a:solidFill>
                  <a:srgbClr val="FF0000"/>
                </a:solidFill>
              </a:rPr>
              <a:t>Cluster evaluation</a:t>
            </a:r>
          </a:p>
          <a:p>
            <a:r>
              <a:rPr lang="en-US" altLang="en-US" sz="2600" b="1"/>
              <a:t>Discovering holes and data regions</a:t>
            </a:r>
          </a:p>
          <a:p>
            <a:r>
              <a:rPr lang="en-US" altLang="en-US" sz="2600" b="1"/>
              <a:t>Summary</a:t>
            </a:r>
          </a:p>
        </p:txBody>
      </p:sp>
    </p:spTree>
    <p:extLst>
      <p:ext uri="{BB962C8B-B14F-4D97-AF65-F5344CB8AC3E}">
        <p14:creationId xmlns:p14="http://schemas.microsoft.com/office/powerpoint/2010/main" val="181834124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CE98841D-EDE2-4799-85C9-F7168C21392E}" type="slidenum">
              <a:rPr lang="en-US" altLang="en-US"/>
              <a:pPr/>
              <a:t>155</a:t>
            </a:fld>
            <a:endParaRPr lang="en-US" altLang="en-US"/>
          </a:p>
        </p:txBody>
      </p:sp>
      <p:sp>
        <p:nvSpPr>
          <p:cNvPr id="847874" name="Rectangle 2"/>
          <p:cNvSpPr>
            <a:spLocks noGrp="1" noChangeArrowheads="1"/>
          </p:cNvSpPr>
          <p:nvPr>
            <p:ph type="title"/>
          </p:nvPr>
        </p:nvSpPr>
        <p:spPr/>
        <p:txBody>
          <a:bodyPr/>
          <a:lstStyle/>
          <a:p>
            <a:r>
              <a:rPr lang="en-US" altLang="zh-CN">
                <a:ea typeface="宋体" panose="02010600030101010101" pitchFamily="2" charset="-122"/>
              </a:rPr>
              <a:t>Cluster Evaluation: hard problem</a:t>
            </a:r>
            <a:endParaRPr lang="en-US" altLang="en-US"/>
          </a:p>
        </p:txBody>
      </p:sp>
      <p:sp>
        <p:nvSpPr>
          <p:cNvPr id="847875" name="Rectangle 3"/>
          <p:cNvSpPr>
            <a:spLocks noGrp="1" noChangeArrowheads="1"/>
          </p:cNvSpPr>
          <p:nvPr>
            <p:ph type="body" idx="1"/>
          </p:nvPr>
        </p:nvSpPr>
        <p:spPr>
          <a:xfrm>
            <a:off x="457200" y="1268413"/>
            <a:ext cx="8229600" cy="4862512"/>
          </a:xfrm>
        </p:spPr>
        <p:txBody>
          <a:bodyPr/>
          <a:lstStyle/>
          <a:p>
            <a:r>
              <a:rPr lang="en-US" altLang="zh-CN">
                <a:ea typeface="宋体" panose="02010600030101010101" pitchFamily="2" charset="-122"/>
              </a:rPr>
              <a:t>The quality of a clustering is very hard to evaluate because</a:t>
            </a:r>
          </a:p>
          <a:p>
            <a:pPr lvl="1"/>
            <a:r>
              <a:rPr lang="en-US" altLang="zh-CN">
                <a:ea typeface="宋体" panose="02010600030101010101" pitchFamily="2" charset="-122"/>
              </a:rPr>
              <a:t>We do not know the correct clusters</a:t>
            </a:r>
          </a:p>
          <a:p>
            <a:r>
              <a:rPr lang="en-US" altLang="zh-CN">
                <a:ea typeface="宋体" panose="02010600030101010101" pitchFamily="2" charset="-122"/>
              </a:rPr>
              <a:t>Some methods are used: </a:t>
            </a:r>
          </a:p>
          <a:p>
            <a:pPr lvl="1"/>
            <a:r>
              <a:rPr lang="en-US" altLang="zh-CN">
                <a:ea typeface="宋体" panose="02010600030101010101" pitchFamily="2" charset="-122"/>
              </a:rPr>
              <a:t>User inspection</a:t>
            </a:r>
          </a:p>
          <a:p>
            <a:pPr lvl="2"/>
            <a:r>
              <a:rPr lang="en-US" altLang="zh-CN">
                <a:ea typeface="宋体" panose="02010600030101010101" pitchFamily="2" charset="-122"/>
              </a:rPr>
              <a:t>Study centroids, and spreads</a:t>
            </a:r>
          </a:p>
          <a:p>
            <a:pPr lvl="2"/>
            <a:r>
              <a:rPr lang="en-US" altLang="zh-CN">
                <a:ea typeface="宋体" panose="02010600030101010101" pitchFamily="2" charset="-122"/>
              </a:rPr>
              <a:t>Rules from a decision tree.</a:t>
            </a:r>
          </a:p>
          <a:p>
            <a:pPr lvl="2"/>
            <a:r>
              <a:rPr lang="en-US" altLang="zh-CN">
                <a:ea typeface="宋体" panose="02010600030101010101" pitchFamily="2" charset="-122"/>
              </a:rPr>
              <a:t>For text documents, one can read some documents in clusters. </a:t>
            </a:r>
            <a:endParaRPr lang="en-US" altLang="en-US"/>
          </a:p>
        </p:txBody>
      </p:sp>
    </p:spTree>
    <p:extLst>
      <p:ext uri="{BB962C8B-B14F-4D97-AF65-F5344CB8AC3E}">
        <p14:creationId xmlns:p14="http://schemas.microsoft.com/office/powerpoint/2010/main" val="335614359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CS583, Bing Liu, UIC</a:t>
            </a:r>
          </a:p>
        </p:txBody>
      </p:sp>
      <p:sp>
        <p:nvSpPr>
          <p:cNvPr id="6" name="Slide Number Placeholder 4"/>
          <p:cNvSpPr>
            <a:spLocks noGrp="1"/>
          </p:cNvSpPr>
          <p:nvPr>
            <p:ph type="sldNum" sz="quarter" idx="11"/>
          </p:nvPr>
        </p:nvSpPr>
        <p:spPr/>
        <p:txBody>
          <a:bodyPr/>
          <a:lstStyle/>
          <a:p>
            <a:fld id="{B8DF9079-2FB0-4DD9-9DB1-1B8D952822CD}" type="slidenum">
              <a:rPr lang="en-US" altLang="en-US"/>
              <a:pPr/>
              <a:t>156</a:t>
            </a:fld>
            <a:endParaRPr lang="en-US" altLang="en-US"/>
          </a:p>
        </p:txBody>
      </p:sp>
      <p:sp>
        <p:nvSpPr>
          <p:cNvPr id="848898" name="Rectangle 2"/>
          <p:cNvSpPr>
            <a:spLocks noGrp="1" noChangeArrowheads="1"/>
          </p:cNvSpPr>
          <p:nvPr>
            <p:ph type="title"/>
          </p:nvPr>
        </p:nvSpPr>
        <p:spPr/>
        <p:txBody>
          <a:bodyPr/>
          <a:lstStyle/>
          <a:p>
            <a:r>
              <a:rPr lang="en-US" altLang="zh-CN">
                <a:ea typeface="宋体" panose="02010600030101010101" pitchFamily="2" charset="-122"/>
              </a:rPr>
              <a:t>Cluster evaluation: ground truth</a:t>
            </a:r>
            <a:endParaRPr lang="en-US" altLang="en-US"/>
          </a:p>
        </p:txBody>
      </p:sp>
      <p:sp>
        <p:nvSpPr>
          <p:cNvPr id="848899" name="Rectangle 3"/>
          <p:cNvSpPr>
            <a:spLocks noGrp="1" noChangeArrowheads="1"/>
          </p:cNvSpPr>
          <p:nvPr>
            <p:ph type="body" idx="1"/>
          </p:nvPr>
        </p:nvSpPr>
        <p:spPr>
          <a:xfrm>
            <a:off x="395288" y="1449388"/>
            <a:ext cx="8353425" cy="4787900"/>
          </a:xfrm>
        </p:spPr>
        <p:txBody>
          <a:bodyPr/>
          <a:lstStyle/>
          <a:p>
            <a:r>
              <a:rPr lang="en-US" altLang="en-US"/>
              <a:t>We use some labeled data (for classification)</a:t>
            </a:r>
          </a:p>
          <a:p>
            <a:r>
              <a:rPr lang="en-US" altLang="en-US">
                <a:solidFill>
                  <a:srgbClr val="FF0000"/>
                </a:solidFill>
              </a:rPr>
              <a:t>Assumption</a:t>
            </a:r>
            <a:r>
              <a:rPr lang="en-US" altLang="en-US"/>
              <a:t>: Each class is a cluster.</a:t>
            </a:r>
          </a:p>
          <a:p>
            <a:r>
              <a:rPr lang="en-US" altLang="zh-CN">
                <a:ea typeface="宋体" panose="02010600030101010101" pitchFamily="2" charset="-122"/>
              </a:rPr>
              <a:t>After clustering, a confusion matrix is constructed. From the matrix, we compute various measurements, entropy, purity, precision, recall and F-score. </a:t>
            </a:r>
          </a:p>
          <a:p>
            <a:pPr lvl="1"/>
            <a:r>
              <a:rPr lang="en-US" altLang="zh-CN">
                <a:ea typeface="宋体" panose="02010600030101010101" pitchFamily="2" charset="-122"/>
              </a:rPr>
              <a:t>Let the classes in the data </a:t>
            </a:r>
            <a:r>
              <a:rPr lang="en-US" altLang="zh-CN" i="1">
                <a:ea typeface="宋体" panose="02010600030101010101" pitchFamily="2" charset="-122"/>
              </a:rPr>
              <a:t>D</a:t>
            </a:r>
            <a:r>
              <a:rPr lang="en-US" altLang="zh-CN">
                <a:ea typeface="宋体" panose="02010600030101010101" pitchFamily="2" charset="-122"/>
              </a:rPr>
              <a:t> be </a:t>
            </a:r>
            <a:r>
              <a:rPr lang="en-US" altLang="zh-CN" i="1">
                <a:ea typeface="宋体" panose="02010600030101010101" pitchFamily="2" charset="-122"/>
              </a:rPr>
              <a:t>C</a:t>
            </a:r>
            <a:r>
              <a:rPr lang="en-US" altLang="zh-CN">
                <a:ea typeface="宋体" panose="02010600030101010101" pitchFamily="2" charset="-122"/>
              </a:rPr>
              <a:t> = (</a:t>
            </a:r>
            <a:r>
              <a:rPr lang="en-US" altLang="zh-CN" i="1">
                <a:ea typeface="宋体" panose="02010600030101010101" pitchFamily="2" charset="-122"/>
              </a:rPr>
              <a:t>c</a:t>
            </a:r>
            <a:r>
              <a:rPr lang="en-US" altLang="zh-CN" baseline="-25000">
                <a:ea typeface="宋体" panose="02010600030101010101" pitchFamily="2" charset="-122"/>
              </a:rPr>
              <a:t>1</a:t>
            </a:r>
            <a:r>
              <a:rPr lang="en-US" altLang="zh-CN">
                <a:ea typeface="宋体" panose="02010600030101010101" pitchFamily="2" charset="-122"/>
              </a:rPr>
              <a:t>, </a:t>
            </a:r>
            <a:r>
              <a:rPr lang="en-US" altLang="zh-CN" i="1">
                <a:ea typeface="宋体" panose="02010600030101010101" pitchFamily="2" charset="-122"/>
              </a:rPr>
              <a:t>c</a:t>
            </a:r>
            <a:r>
              <a:rPr lang="en-US" altLang="zh-CN" baseline="-25000">
                <a:ea typeface="宋体" panose="02010600030101010101" pitchFamily="2" charset="-122"/>
              </a:rPr>
              <a:t>2</a:t>
            </a:r>
            <a:r>
              <a:rPr lang="en-US" altLang="zh-CN">
                <a:ea typeface="宋体" panose="02010600030101010101" pitchFamily="2" charset="-122"/>
              </a:rPr>
              <a:t>, …, </a:t>
            </a:r>
            <a:r>
              <a:rPr lang="en-US" altLang="zh-CN" i="1">
                <a:ea typeface="宋体" panose="02010600030101010101" pitchFamily="2" charset="-122"/>
              </a:rPr>
              <a:t>c</a:t>
            </a:r>
            <a:r>
              <a:rPr lang="en-US" altLang="zh-CN" baseline="-25000">
                <a:ea typeface="宋体" panose="02010600030101010101" pitchFamily="2" charset="-122"/>
              </a:rPr>
              <a:t>k</a:t>
            </a:r>
            <a:r>
              <a:rPr lang="en-US" altLang="zh-CN">
                <a:ea typeface="宋体" panose="02010600030101010101" pitchFamily="2" charset="-122"/>
              </a:rPr>
              <a:t>). The clustering method produces </a:t>
            </a:r>
            <a:r>
              <a:rPr lang="en-US" altLang="zh-CN" i="1">
                <a:ea typeface="宋体" panose="02010600030101010101" pitchFamily="2" charset="-122"/>
              </a:rPr>
              <a:t>k</a:t>
            </a:r>
            <a:r>
              <a:rPr lang="en-US" altLang="zh-CN">
                <a:ea typeface="宋体" panose="02010600030101010101" pitchFamily="2" charset="-122"/>
              </a:rPr>
              <a:t> clusters, which divides </a:t>
            </a:r>
            <a:r>
              <a:rPr lang="en-US" altLang="zh-CN" i="1">
                <a:ea typeface="宋体" panose="02010600030101010101" pitchFamily="2" charset="-122"/>
              </a:rPr>
              <a:t>D</a:t>
            </a:r>
            <a:r>
              <a:rPr lang="en-US" altLang="zh-CN">
                <a:ea typeface="宋体" panose="02010600030101010101" pitchFamily="2" charset="-122"/>
              </a:rPr>
              <a:t> into </a:t>
            </a:r>
            <a:r>
              <a:rPr lang="en-US" altLang="zh-CN" i="1">
                <a:ea typeface="宋体" panose="02010600030101010101" pitchFamily="2" charset="-122"/>
              </a:rPr>
              <a:t>k</a:t>
            </a:r>
            <a:r>
              <a:rPr lang="en-US" altLang="zh-CN">
                <a:ea typeface="宋体" panose="02010600030101010101" pitchFamily="2" charset="-122"/>
              </a:rPr>
              <a:t> disjoint subsets, </a:t>
            </a:r>
            <a:r>
              <a:rPr lang="en-US" altLang="zh-CN" i="1">
                <a:ea typeface="宋体" panose="02010600030101010101" pitchFamily="2" charset="-122"/>
              </a:rPr>
              <a:t>D</a:t>
            </a:r>
            <a:r>
              <a:rPr lang="en-US" altLang="zh-CN" baseline="-25000">
                <a:ea typeface="宋体" panose="02010600030101010101" pitchFamily="2" charset="-122"/>
              </a:rPr>
              <a:t>1</a:t>
            </a:r>
            <a:r>
              <a:rPr lang="en-US" altLang="zh-CN">
                <a:ea typeface="宋体" panose="02010600030101010101" pitchFamily="2" charset="-122"/>
              </a:rPr>
              <a:t>, </a:t>
            </a:r>
            <a:r>
              <a:rPr lang="en-US" altLang="zh-CN" i="1">
                <a:ea typeface="宋体" panose="02010600030101010101" pitchFamily="2" charset="-122"/>
              </a:rPr>
              <a:t>D</a:t>
            </a:r>
            <a:r>
              <a:rPr lang="en-US" altLang="zh-CN" baseline="-25000">
                <a:ea typeface="宋体" panose="02010600030101010101" pitchFamily="2" charset="-122"/>
              </a:rPr>
              <a:t>2</a:t>
            </a:r>
            <a:r>
              <a:rPr lang="en-US" altLang="zh-CN">
                <a:ea typeface="宋体" panose="02010600030101010101" pitchFamily="2" charset="-122"/>
              </a:rPr>
              <a:t>, …, </a:t>
            </a:r>
            <a:r>
              <a:rPr lang="en-US" altLang="zh-CN" i="1">
                <a:ea typeface="宋体" panose="02010600030101010101" pitchFamily="2" charset="-122"/>
              </a:rPr>
              <a:t>D</a:t>
            </a:r>
            <a:r>
              <a:rPr lang="en-US" altLang="zh-CN" baseline="-25000">
                <a:ea typeface="宋体" panose="02010600030101010101" pitchFamily="2" charset="-122"/>
              </a:rPr>
              <a:t>k</a:t>
            </a:r>
            <a:r>
              <a:rPr lang="en-US" altLang="zh-CN">
                <a:ea typeface="宋体" panose="02010600030101010101" pitchFamily="2" charset="-122"/>
              </a:rPr>
              <a:t>. </a:t>
            </a:r>
            <a:endParaRPr lang="en-US" altLang="en-US"/>
          </a:p>
          <a:p>
            <a:endParaRPr lang="en-US" altLang="en-US"/>
          </a:p>
        </p:txBody>
      </p:sp>
      <p:sp>
        <p:nvSpPr>
          <p:cNvPr id="84890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Tree>
    <p:extLst>
      <p:ext uri="{BB962C8B-B14F-4D97-AF65-F5344CB8AC3E}">
        <p14:creationId xmlns:p14="http://schemas.microsoft.com/office/powerpoint/2010/main" val="234897252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ltLang="en-US"/>
              <a:t>CS583, Bing Liu, UIC</a:t>
            </a:r>
          </a:p>
        </p:txBody>
      </p:sp>
      <p:sp>
        <p:nvSpPr>
          <p:cNvPr id="6" name="Slide Number Placeholder 5"/>
          <p:cNvSpPr>
            <a:spLocks noGrp="1"/>
          </p:cNvSpPr>
          <p:nvPr>
            <p:ph type="sldNum" sz="quarter" idx="11"/>
          </p:nvPr>
        </p:nvSpPr>
        <p:spPr/>
        <p:txBody>
          <a:bodyPr/>
          <a:lstStyle/>
          <a:p>
            <a:fld id="{E4AC10FC-232D-4A65-BB05-4078CE29491B}" type="slidenum">
              <a:rPr lang="en-US" altLang="en-US"/>
              <a:pPr/>
              <a:t>157</a:t>
            </a:fld>
            <a:endParaRPr lang="en-US" altLang="en-US"/>
          </a:p>
        </p:txBody>
      </p:sp>
      <p:sp>
        <p:nvSpPr>
          <p:cNvPr id="849922" name="Rectangle 2"/>
          <p:cNvSpPr>
            <a:spLocks noGrp="1" noChangeArrowheads="1"/>
          </p:cNvSpPr>
          <p:nvPr>
            <p:ph type="title"/>
          </p:nvPr>
        </p:nvSpPr>
        <p:spPr/>
        <p:txBody>
          <a:bodyPr/>
          <a:lstStyle/>
          <a:p>
            <a:r>
              <a:rPr lang="en-US" altLang="en-US"/>
              <a:t>Evaluation measures: Entropy</a:t>
            </a:r>
          </a:p>
        </p:txBody>
      </p:sp>
      <p:sp>
        <p:nvSpPr>
          <p:cNvPr id="849923" name="Rectangle 3"/>
          <p:cNvSpPr>
            <a:spLocks noGrp="1" noChangeArrowheads="1"/>
          </p:cNvSpPr>
          <p:nvPr>
            <p:ph type="body" sz="half" idx="1"/>
          </p:nvPr>
        </p:nvSpPr>
        <p:spPr/>
        <p:txBody>
          <a:bodyPr/>
          <a:lstStyle/>
          <a:p>
            <a:endParaRPr lang="en-US" altLang="en-US" sz="2600"/>
          </a:p>
          <a:p>
            <a:endParaRPr lang="en-US" altLang="en-US" sz="2600"/>
          </a:p>
          <a:p>
            <a:endParaRPr lang="en-US" altLang="en-US" sz="2600"/>
          </a:p>
        </p:txBody>
      </p:sp>
      <p:pic>
        <p:nvPicPr>
          <p:cNvPr id="849924"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68313" y="1455738"/>
            <a:ext cx="8280400" cy="362902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110628073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A997A389-CADE-42FF-A3A3-8E9968EE766A}" type="slidenum">
              <a:rPr lang="en-US" altLang="en-US"/>
              <a:pPr/>
              <a:t>158</a:t>
            </a:fld>
            <a:endParaRPr lang="en-US" altLang="en-US"/>
          </a:p>
        </p:txBody>
      </p:sp>
      <p:sp>
        <p:nvSpPr>
          <p:cNvPr id="851970" name="Rectangle 2"/>
          <p:cNvSpPr>
            <a:spLocks noGrp="1" noChangeArrowheads="1"/>
          </p:cNvSpPr>
          <p:nvPr>
            <p:ph type="title"/>
          </p:nvPr>
        </p:nvSpPr>
        <p:spPr/>
        <p:txBody>
          <a:bodyPr/>
          <a:lstStyle/>
          <a:p>
            <a:r>
              <a:rPr lang="en-US" altLang="en-US"/>
              <a:t>Evaluation measures: purity</a:t>
            </a:r>
          </a:p>
        </p:txBody>
      </p:sp>
      <p:pic>
        <p:nvPicPr>
          <p:cNvPr id="851971"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57200" y="1600200"/>
            <a:ext cx="8229600" cy="3592513"/>
          </a:xfrm>
        </p:spPr>
      </p:pic>
    </p:spTree>
    <p:extLst>
      <p:ext uri="{BB962C8B-B14F-4D97-AF65-F5344CB8AC3E}">
        <p14:creationId xmlns:p14="http://schemas.microsoft.com/office/powerpoint/2010/main" val="54795291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ltLang="en-US"/>
              <a:t>CS583, Bing Liu, UIC</a:t>
            </a:r>
          </a:p>
        </p:txBody>
      </p:sp>
      <p:sp>
        <p:nvSpPr>
          <p:cNvPr id="6" name="Slide Number Placeholder 5"/>
          <p:cNvSpPr>
            <a:spLocks noGrp="1"/>
          </p:cNvSpPr>
          <p:nvPr>
            <p:ph type="sldNum" sz="quarter" idx="11"/>
          </p:nvPr>
        </p:nvSpPr>
        <p:spPr/>
        <p:txBody>
          <a:bodyPr/>
          <a:lstStyle/>
          <a:p>
            <a:fld id="{C4C8CB0B-78CD-4174-98A2-56B2EE25951E}" type="slidenum">
              <a:rPr lang="en-US" altLang="en-US"/>
              <a:pPr/>
              <a:t>159</a:t>
            </a:fld>
            <a:endParaRPr lang="en-US" altLang="en-US"/>
          </a:p>
        </p:txBody>
      </p:sp>
      <p:sp>
        <p:nvSpPr>
          <p:cNvPr id="852994" name="Rectangle 2"/>
          <p:cNvSpPr>
            <a:spLocks noGrp="1" noChangeArrowheads="1"/>
          </p:cNvSpPr>
          <p:nvPr>
            <p:ph type="title"/>
          </p:nvPr>
        </p:nvSpPr>
        <p:spPr/>
        <p:txBody>
          <a:bodyPr/>
          <a:lstStyle/>
          <a:p>
            <a:r>
              <a:rPr lang="en-US" altLang="en-US"/>
              <a:t>An example</a:t>
            </a:r>
          </a:p>
        </p:txBody>
      </p:sp>
      <p:pic>
        <p:nvPicPr>
          <p:cNvPr id="85299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576263" y="1341438"/>
            <a:ext cx="7993062" cy="201612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852998" name="Picture 6"/>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079500" y="3573463"/>
            <a:ext cx="6516688" cy="218916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415131659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ata Science v B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60647"/>
            <a:ext cx="8424936" cy="6581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2788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C048464C-CB6D-4F53-91C0-10E120C8FBA8}" type="slidenum">
              <a:rPr lang="en-US" altLang="en-US"/>
              <a:pPr/>
              <a:t>160</a:t>
            </a:fld>
            <a:endParaRPr lang="en-US" altLang="en-US"/>
          </a:p>
        </p:txBody>
      </p:sp>
      <p:sp>
        <p:nvSpPr>
          <p:cNvPr id="856066" name="Rectangle 2"/>
          <p:cNvSpPr>
            <a:spLocks noGrp="1" noChangeArrowheads="1"/>
          </p:cNvSpPr>
          <p:nvPr>
            <p:ph type="title"/>
          </p:nvPr>
        </p:nvSpPr>
        <p:spPr>
          <a:xfrm>
            <a:off x="358775" y="277813"/>
            <a:ext cx="8470900" cy="1139825"/>
          </a:xfrm>
        </p:spPr>
        <p:txBody>
          <a:bodyPr>
            <a:normAutofit fontScale="90000"/>
          </a:bodyPr>
          <a:lstStyle/>
          <a:p>
            <a:r>
              <a:rPr lang="en-US" altLang="en-US"/>
              <a:t>A remark about ground truth evaluation</a:t>
            </a:r>
          </a:p>
        </p:txBody>
      </p:sp>
      <p:sp>
        <p:nvSpPr>
          <p:cNvPr id="856067" name="Rectangle 3"/>
          <p:cNvSpPr>
            <a:spLocks noGrp="1" noChangeArrowheads="1"/>
          </p:cNvSpPr>
          <p:nvPr>
            <p:ph type="body" idx="1"/>
          </p:nvPr>
        </p:nvSpPr>
        <p:spPr>
          <a:xfrm>
            <a:off x="457200" y="1268413"/>
            <a:ext cx="8229600" cy="4862512"/>
          </a:xfrm>
        </p:spPr>
        <p:txBody>
          <a:bodyPr/>
          <a:lstStyle/>
          <a:p>
            <a:r>
              <a:rPr lang="en-US" altLang="zh-CN" sz="2600">
                <a:ea typeface="宋体" panose="02010600030101010101" pitchFamily="2" charset="-122"/>
              </a:rPr>
              <a:t>Commonly used to compare different clustering algorithms. </a:t>
            </a:r>
          </a:p>
          <a:p>
            <a:r>
              <a:rPr lang="en-US" altLang="zh-CN" sz="2600">
                <a:ea typeface="宋体" panose="02010600030101010101" pitchFamily="2" charset="-122"/>
              </a:rPr>
              <a:t>A real-life data set for clustering has no class labels. </a:t>
            </a:r>
          </a:p>
          <a:p>
            <a:pPr lvl="1"/>
            <a:r>
              <a:rPr lang="en-US" altLang="zh-CN" sz="2200">
                <a:ea typeface="宋体" panose="02010600030101010101" pitchFamily="2" charset="-122"/>
              </a:rPr>
              <a:t>Thus although an algorithm may perform very well on some labeled data sets, no guarantee that it will perform well on the actual application data at hand. </a:t>
            </a:r>
          </a:p>
          <a:p>
            <a:r>
              <a:rPr lang="en-US" altLang="zh-CN" sz="2600">
                <a:ea typeface="宋体" panose="02010600030101010101" pitchFamily="2" charset="-122"/>
              </a:rPr>
              <a:t>The fact that it performs well on some label data sets does give us some confidence of the quality of the algorithm. </a:t>
            </a:r>
          </a:p>
          <a:p>
            <a:r>
              <a:rPr lang="en-US" altLang="zh-CN" sz="2600">
                <a:ea typeface="宋体" panose="02010600030101010101" pitchFamily="2" charset="-122"/>
              </a:rPr>
              <a:t>This evaluation method is said to be based on </a:t>
            </a:r>
            <a:r>
              <a:rPr lang="en-US" altLang="zh-CN" sz="2600" b="1">
                <a:ea typeface="宋体" panose="02010600030101010101" pitchFamily="2" charset="-122"/>
              </a:rPr>
              <a:t>external data</a:t>
            </a:r>
            <a:r>
              <a:rPr lang="en-US" altLang="zh-CN" sz="2600">
                <a:ea typeface="宋体" panose="02010600030101010101" pitchFamily="2" charset="-122"/>
              </a:rPr>
              <a:t> or information. </a:t>
            </a:r>
            <a:endParaRPr lang="en-US" altLang="en-US" sz="2600"/>
          </a:p>
        </p:txBody>
      </p:sp>
    </p:spTree>
    <p:extLst>
      <p:ext uri="{BB962C8B-B14F-4D97-AF65-F5344CB8AC3E}">
        <p14:creationId xmlns:p14="http://schemas.microsoft.com/office/powerpoint/2010/main" val="233551804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0C66894E-0B0F-41DB-A7D3-388209B987E2}" type="slidenum">
              <a:rPr lang="en-US" altLang="en-US"/>
              <a:pPr/>
              <a:t>161</a:t>
            </a:fld>
            <a:endParaRPr lang="en-US" altLang="en-US"/>
          </a:p>
        </p:txBody>
      </p:sp>
      <p:sp>
        <p:nvSpPr>
          <p:cNvPr id="858114" name="Rectangle 2"/>
          <p:cNvSpPr>
            <a:spLocks noGrp="1" noChangeArrowheads="1"/>
          </p:cNvSpPr>
          <p:nvPr>
            <p:ph type="title"/>
          </p:nvPr>
        </p:nvSpPr>
        <p:spPr>
          <a:xfrm>
            <a:off x="457200" y="277813"/>
            <a:ext cx="8399463" cy="1139825"/>
          </a:xfrm>
        </p:spPr>
        <p:txBody>
          <a:bodyPr/>
          <a:lstStyle/>
          <a:p>
            <a:r>
              <a:rPr lang="en-US" altLang="en-US" sz="3800"/>
              <a:t>Evaluation based on internal information</a:t>
            </a:r>
          </a:p>
        </p:txBody>
      </p:sp>
      <p:sp>
        <p:nvSpPr>
          <p:cNvPr id="858115" name="Rectangle 3"/>
          <p:cNvSpPr>
            <a:spLocks noGrp="1" noChangeArrowheads="1"/>
          </p:cNvSpPr>
          <p:nvPr>
            <p:ph type="body" idx="1"/>
          </p:nvPr>
        </p:nvSpPr>
        <p:spPr>
          <a:xfrm>
            <a:off x="457200" y="1341438"/>
            <a:ext cx="8229600" cy="4789487"/>
          </a:xfrm>
        </p:spPr>
        <p:txBody>
          <a:bodyPr>
            <a:normAutofit lnSpcReduction="10000"/>
          </a:bodyPr>
          <a:lstStyle/>
          <a:p>
            <a:r>
              <a:rPr lang="en-US" altLang="zh-CN" b="1">
                <a:ea typeface="宋体" panose="02010600030101010101" pitchFamily="2" charset="-122"/>
              </a:rPr>
              <a:t>Intra-cluster cohesion</a:t>
            </a:r>
            <a:r>
              <a:rPr lang="en-US" altLang="zh-CN">
                <a:ea typeface="宋体" panose="02010600030101010101" pitchFamily="2" charset="-122"/>
              </a:rPr>
              <a:t> (compactness):</a:t>
            </a:r>
          </a:p>
          <a:p>
            <a:pPr lvl="1"/>
            <a:r>
              <a:rPr lang="en-US" altLang="zh-CN">
                <a:ea typeface="宋体" panose="02010600030101010101" pitchFamily="2" charset="-122"/>
              </a:rPr>
              <a:t>Cohesion measures how near the data points in a cluster are to the cluster centroid. </a:t>
            </a:r>
          </a:p>
          <a:p>
            <a:pPr lvl="1"/>
            <a:r>
              <a:rPr lang="en-US" altLang="zh-CN">
                <a:ea typeface="宋体" panose="02010600030101010101" pitchFamily="2" charset="-122"/>
              </a:rPr>
              <a:t>Sum of squared error (SSE) is a commonly used measure. </a:t>
            </a:r>
          </a:p>
          <a:p>
            <a:r>
              <a:rPr lang="en-US" altLang="zh-CN">
                <a:ea typeface="宋体" panose="02010600030101010101" pitchFamily="2" charset="-122"/>
              </a:rPr>
              <a:t>I</a:t>
            </a:r>
            <a:r>
              <a:rPr lang="en-US" altLang="zh-CN" b="1">
                <a:ea typeface="宋体" panose="02010600030101010101" pitchFamily="2" charset="-122"/>
              </a:rPr>
              <a:t>nter-cluster separation</a:t>
            </a:r>
            <a:r>
              <a:rPr lang="en-US" altLang="zh-CN">
                <a:ea typeface="宋体" panose="02010600030101010101" pitchFamily="2" charset="-122"/>
              </a:rPr>
              <a:t> (isolation): </a:t>
            </a:r>
          </a:p>
          <a:p>
            <a:pPr lvl="1"/>
            <a:r>
              <a:rPr lang="en-US" altLang="zh-CN">
                <a:ea typeface="宋体" panose="02010600030101010101" pitchFamily="2" charset="-122"/>
              </a:rPr>
              <a:t>Separation means that different cluster centroids should be far away from one another. </a:t>
            </a:r>
          </a:p>
          <a:p>
            <a:r>
              <a:rPr lang="en-US" altLang="zh-CN">
                <a:ea typeface="宋体" panose="02010600030101010101" pitchFamily="2" charset="-122"/>
              </a:rPr>
              <a:t>In most applications, expert judgments are still the key. </a:t>
            </a:r>
            <a:endParaRPr lang="en-US" altLang="en-US"/>
          </a:p>
        </p:txBody>
      </p:sp>
    </p:spTree>
    <p:extLst>
      <p:ext uri="{BB962C8B-B14F-4D97-AF65-F5344CB8AC3E}">
        <p14:creationId xmlns:p14="http://schemas.microsoft.com/office/powerpoint/2010/main" val="135481505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528DAE49-9AF3-4C00-9810-D272E1A73ACE}" type="slidenum">
              <a:rPr lang="en-US" altLang="en-US"/>
              <a:pPr/>
              <a:t>162</a:t>
            </a:fld>
            <a:endParaRPr lang="en-US" altLang="en-US"/>
          </a:p>
        </p:txBody>
      </p:sp>
      <p:sp>
        <p:nvSpPr>
          <p:cNvPr id="857090" name="Rectangle 2"/>
          <p:cNvSpPr>
            <a:spLocks noGrp="1" noChangeArrowheads="1"/>
          </p:cNvSpPr>
          <p:nvPr>
            <p:ph type="title"/>
          </p:nvPr>
        </p:nvSpPr>
        <p:spPr>
          <a:xfrm>
            <a:off x="457200" y="152400"/>
            <a:ext cx="8229600" cy="1139825"/>
          </a:xfrm>
        </p:spPr>
        <p:txBody>
          <a:bodyPr/>
          <a:lstStyle/>
          <a:p>
            <a:r>
              <a:rPr lang="en-US" altLang="zh-CN">
                <a:ea typeface="宋体" panose="02010600030101010101" pitchFamily="2" charset="-122"/>
              </a:rPr>
              <a:t>Indirect evaluation </a:t>
            </a:r>
            <a:endParaRPr lang="en-US" altLang="en-US"/>
          </a:p>
        </p:txBody>
      </p:sp>
      <p:sp>
        <p:nvSpPr>
          <p:cNvPr id="857091" name="Rectangle 3"/>
          <p:cNvSpPr>
            <a:spLocks noGrp="1" noChangeArrowheads="1"/>
          </p:cNvSpPr>
          <p:nvPr>
            <p:ph type="body" idx="1"/>
          </p:nvPr>
        </p:nvSpPr>
        <p:spPr>
          <a:xfrm>
            <a:off x="457200" y="1052513"/>
            <a:ext cx="8229600" cy="5184775"/>
          </a:xfrm>
        </p:spPr>
        <p:txBody>
          <a:bodyPr/>
          <a:lstStyle/>
          <a:p>
            <a:pPr>
              <a:lnSpc>
                <a:spcPct val="90000"/>
              </a:lnSpc>
            </a:pPr>
            <a:r>
              <a:rPr lang="en-US" altLang="zh-CN" sz="2600">
                <a:ea typeface="宋体" panose="02010600030101010101" pitchFamily="2" charset="-122"/>
              </a:rPr>
              <a:t>In some applications, clustering is </a:t>
            </a:r>
            <a:r>
              <a:rPr lang="en-US" altLang="zh-CN" sz="2600">
                <a:solidFill>
                  <a:srgbClr val="3333CC"/>
                </a:solidFill>
                <a:ea typeface="宋体" panose="02010600030101010101" pitchFamily="2" charset="-122"/>
              </a:rPr>
              <a:t>not the primary task</a:t>
            </a:r>
            <a:r>
              <a:rPr lang="en-US" altLang="zh-CN" sz="2600">
                <a:ea typeface="宋体" panose="02010600030101010101" pitchFamily="2" charset="-122"/>
              </a:rPr>
              <a:t>, but used to help perform another task. </a:t>
            </a:r>
          </a:p>
          <a:p>
            <a:pPr>
              <a:lnSpc>
                <a:spcPct val="90000"/>
              </a:lnSpc>
            </a:pPr>
            <a:r>
              <a:rPr lang="en-US" altLang="zh-CN" sz="2600">
                <a:ea typeface="宋体" panose="02010600030101010101" pitchFamily="2" charset="-122"/>
              </a:rPr>
              <a:t>We can use the performance on the primary task to compare clustering methods. </a:t>
            </a:r>
          </a:p>
          <a:p>
            <a:pPr>
              <a:lnSpc>
                <a:spcPct val="90000"/>
              </a:lnSpc>
            </a:pPr>
            <a:r>
              <a:rPr lang="en-US" altLang="zh-CN" sz="2600">
                <a:ea typeface="宋体" panose="02010600030101010101" pitchFamily="2" charset="-122"/>
              </a:rPr>
              <a:t>For instance, in an application, the primary task is to provide recommendations on book purchasing to online shoppers. </a:t>
            </a:r>
          </a:p>
          <a:p>
            <a:pPr lvl="1">
              <a:lnSpc>
                <a:spcPct val="90000"/>
              </a:lnSpc>
            </a:pPr>
            <a:r>
              <a:rPr lang="en-US" altLang="zh-CN" sz="2200">
                <a:ea typeface="宋体" panose="02010600030101010101" pitchFamily="2" charset="-122"/>
              </a:rPr>
              <a:t>If we can cluster books according to their features, we might be able to provide better recommendations. </a:t>
            </a:r>
          </a:p>
          <a:p>
            <a:pPr lvl="1">
              <a:lnSpc>
                <a:spcPct val="90000"/>
              </a:lnSpc>
            </a:pPr>
            <a:r>
              <a:rPr lang="en-US" altLang="zh-CN" sz="2200">
                <a:ea typeface="宋体" panose="02010600030101010101" pitchFamily="2" charset="-122"/>
              </a:rPr>
              <a:t>We can evaluate different clustering algorithms based on how well they help with the recommendation task. </a:t>
            </a:r>
          </a:p>
          <a:p>
            <a:pPr lvl="1">
              <a:lnSpc>
                <a:spcPct val="90000"/>
              </a:lnSpc>
            </a:pPr>
            <a:r>
              <a:rPr lang="en-US" altLang="zh-CN" sz="2200">
                <a:ea typeface="宋体" panose="02010600030101010101" pitchFamily="2" charset="-122"/>
              </a:rPr>
              <a:t>Here, we assume that the recommendation can be reliably evaluated. </a:t>
            </a:r>
            <a:endParaRPr lang="en-US" altLang="en-US" sz="2200"/>
          </a:p>
        </p:txBody>
      </p:sp>
    </p:spTree>
    <p:extLst>
      <p:ext uri="{BB962C8B-B14F-4D97-AF65-F5344CB8AC3E}">
        <p14:creationId xmlns:p14="http://schemas.microsoft.com/office/powerpoint/2010/main" val="36376222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B901EE46-FDF0-4217-8C47-5361BF588374}" type="slidenum">
              <a:rPr lang="en-US" altLang="en-US"/>
              <a:pPr/>
              <a:t>163</a:t>
            </a:fld>
            <a:endParaRPr lang="en-US" altLang="en-US"/>
          </a:p>
        </p:txBody>
      </p:sp>
      <p:sp>
        <p:nvSpPr>
          <p:cNvPr id="890882" name="Rectangle 2"/>
          <p:cNvSpPr>
            <a:spLocks noGrp="1" noChangeArrowheads="1"/>
          </p:cNvSpPr>
          <p:nvPr>
            <p:ph type="title"/>
          </p:nvPr>
        </p:nvSpPr>
        <p:spPr>
          <a:xfrm>
            <a:off x="431800" y="115888"/>
            <a:ext cx="8229600" cy="1139825"/>
          </a:xfrm>
        </p:spPr>
        <p:txBody>
          <a:bodyPr/>
          <a:lstStyle/>
          <a:p>
            <a:r>
              <a:rPr lang="en-US" altLang="en-US" b="1"/>
              <a:t>Road map</a:t>
            </a:r>
          </a:p>
        </p:txBody>
      </p:sp>
      <p:sp>
        <p:nvSpPr>
          <p:cNvPr id="890883" name="Rectangle 3"/>
          <p:cNvSpPr>
            <a:spLocks noGrp="1" noChangeArrowheads="1"/>
          </p:cNvSpPr>
          <p:nvPr>
            <p:ph type="body" idx="1"/>
          </p:nvPr>
        </p:nvSpPr>
        <p:spPr>
          <a:xfrm>
            <a:off x="457200" y="908050"/>
            <a:ext cx="8229600" cy="5256213"/>
          </a:xfrm>
        </p:spPr>
        <p:txBody>
          <a:bodyPr/>
          <a:lstStyle/>
          <a:p>
            <a:r>
              <a:rPr lang="en-US" altLang="en-US" sz="2600" b="1"/>
              <a:t>Basic concepts</a:t>
            </a:r>
          </a:p>
          <a:p>
            <a:r>
              <a:rPr lang="en-US" altLang="en-US" sz="2600" b="1"/>
              <a:t>K-means algorithm</a:t>
            </a:r>
          </a:p>
          <a:p>
            <a:r>
              <a:rPr lang="en-US" altLang="en-US" sz="2600" b="1"/>
              <a:t>Representation of clusters</a:t>
            </a:r>
          </a:p>
          <a:p>
            <a:r>
              <a:rPr lang="en-US" altLang="en-US" sz="2600" b="1"/>
              <a:t>Hierarchical clustering</a:t>
            </a:r>
          </a:p>
          <a:p>
            <a:r>
              <a:rPr lang="en-US" altLang="en-US" sz="2600" b="1"/>
              <a:t>Distance functions</a:t>
            </a:r>
          </a:p>
          <a:p>
            <a:r>
              <a:rPr lang="en-US" altLang="en-US" sz="2600" b="1"/>
              <a:t>Data standardization</a:t>
            </a:r>
          </a:p>
          <a:p>
            <a:r>
              <a:rPr lang="en-US" altLang="en-US" sz="2600" b="1"/>
              <a:t>Handling mixed attributes</a:t>
            </a:r>
          </a:p>
          <a:p>
            <a:r>
              <a:rPr lang="en-US" altLang="en-US" sz="2600" b="1"/>
              <a:t>Which clustering algorithm to use?</a:t>
            </a:r>
          </a:p>
          <a:p>
            <a:r>
              <a:rPr lang="en-US" altLang="en-US" sz="2600" b="1"/>
              <a:t>Cluster evaluation</a:t>
            </a:r>
          </a:p>
          <a:p>
            <a:r>
              <a:rPr lang="en-US" altLang="en-US" sz="2600" b="1">
                <a:solidFill>
                  <a:srgbClr val="FF0000"/>
                </a:solidFill>
              </a:rPr>
              <a:t>Discovering holes and data regions</a:t>
            </a:r>
          </a:p>
          <a:p>
            <a:r>
              <a:rPr lang="en-US" altLang="en-US" sz="2600" b="1"/>
              <a:t>Summary</a:t>
            </a:r>
          </a:p>
        </p:txBody>
      </p:sp>
    </p:spTree>
    <p:extLst>
      <p:ext uri="{BB962C8B-B14F-4D97-AF65-F5344CB8AC3E}">
        <p14:creationId xmlns:p14="http://schemas.microsoft.com/office/powerpoint/2010/main" val="208871804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9E9D7E3D-B32F-49E1-8D73-2071FAE80AFA}" type="slidenum">
              <a:rPr lang="en-US" altLang="en-US"/>
              <a:pPr/>
              <a:t>164</a:t>
            </a:fld>
            <a:endParaRPr lang="en-US" altLang="en-US"/>
          </a:p>
        </p:txBody>
      </p:sp>
      <p:sp>
        <p:nvSpPr>
          <p:cNvPr id="859138" name="Rectangle 2"/>
          <p:cNvSpPr>
            <a:spLocks noGrp="1" noChangeArrowheads="1"/>
          </p:cNvSpPr>
          <p:nvPr>
            <p:ph type="title"/>
          </p:nvPr>
        </p:nvSpPr>
        <p:spPr/>
        <p:txBody>
          <a:bodyPr/>
          <a:lstStyle/>
          <a:p>
            <a:r>
              <a:rPr lang="en-US" altLang="en-US"/>
              <a:t>Holes in data space</a:t>
            </a:r>
          </a:p>
        </p:txBody>
      </p:sp>
      <p:sp>
        <p:nvSpPr>
          <p:cNvPr id="859139" name="Rectangle 3"/>
          <p:cNvSpPr>
            <a:spLocks noGrp="1" noChangeArrowheads="1"/>
          </p:cNvSpPr>
          <p:nvPr>
            <p:ph type="body" idx="1"/>
          </p:nvPr>
        </p:nvSpPr>
        <p:spPr>
          <a:xfrm>
            <a:off x="457200" y="1233488"/>
            <a:ext cx="8435975" cy="4897437"/>
          </a:xfrm>
        </p:spPr>
        <p:txBody>
          <a:bodyPr>
            <a:normAutofit lnSpcReduction="10000"/>
          </a:bodyPr>
          <a:lstStyle/>
          <a:p>
            <a:pPr marL="571500" indent="-571500"/>
            <a:r>
              <a:rPr lang="en-US" altLang="en-US"/>
              <a:t>All the clustering algorithms only group data.</a:t>
            </a:r>
          </a:p>
          <a:p>
            <a:pPr marL="571500" indent="-571500"/>
            <a:r>
              <a:rPr lang="en-US" altLang="ja-JP">
                <a:ea typeface="ＭＳ Ｐゴシック" panose="020B0600070205080204" pitchFamily="34" charset="-128"/>
              </a:rPr>
              <a:t>Clusters only represent one aspect of the knowledge in the data. </a:t>
            </a:r>
          </a:p>
          <a:p>
            <a:pPr marL="571500" indent="-571500"/>
            <a:r>
              <a:rPr lang="en-US" altLang="ja-JP">
                <a:ea typeface="ＭＳ Ｐゴシック" panose="020B0600070205080204" pitchFamily="34" charset="-128"/>
              </a:rPr>
              <a:t>Another aspect that we have not studied is the </a:t>
            </a:r>
            <a:r>
              <a:rPr lang="en-US" altLang="ja-JP" b="1">
                <a:ea typeface="ＭＳ Ｐゴシック" panose="020B0600070205080204" pitchFamily="34" charset="-128"/>
              </a:rPr>
              <a:t>holes</a:t>
            </a:r>
            <a:r>
              <a:rPr lang="en-US" altLang="ja-JP">
                <a:ea typeface="ＭＳ Ｐゴシック" panose="020B0600070205080204" pitchFamily="34" charset="-128"/>
              </a:rPr>
              <a:t>. </a:t>
            </a:r>
            <a:r>
              <a:rPr lang="en-US" altLang="en-US"/>
              <a:t> </a:t>
            </a:r>
          </a:p>
          <a:p>
            <a:pPr marL="839788" lvl="1" indent="-495300"/>
            <a:r>
              <a:rPr lang="en-US" altLang="zh-CN">
                <a:ea typeface="宋体" panose="02010600030101010101" pitchFamily="2" charset="-122"/>
              </a:rPr>
              <a:t>A hole is a region in the data space that contains no or few data points. Reasons:</a:t>
            </a:r>
          </a:p>
          <a:p>
            <a:pPr marL="1090613" lvl="2" indent="-419100"/>
            <a:r>
              <a:rPr lang="en-US" altLang="zh-CN">
                <a:ea typeface="宋体" panose="02010600030101010101" pitchFamily="2" charset="-122"/>
              </a:rPr>
              <a:t>insufficient data in certain areas, and/or </a:t>
            </a:r>
          </a:p>
          <a:p>
            <a:pPr marL="1090613" lvl="2" indent="-419100"/>
            <a:r>
              <a:rPr lang="en-US" altLang="zh-CN">
                <a:ea typeface="宋体" panose="02010600030101010101" pitchFamily="2" charset="-122"/>
              </a:rPr>
              <a:t>certain attribute-value combinations are not possible or seldom occur.</a:t>
            </a:r>
            <a:endParaRPr lang="en-US" altLang="en-US"/>
          </a:p>
        </p:txBody>
      </p:sp>
    </p:spTree>
    <p:extLst>
      <p:ext uri="{BB962C8B-B14F-4D97-AF65-F5344CB8AC3E}">
        <p14:creationId xmlns:p14="http://schemas.microsoft.com/office/powerpoint/2010/main" val="28420700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908D00E4-A5BA-4649-948B-A0BED3805284}" type="slidenum">
              <a:rPr lang="en-US" altLang="en-US"/>
              <a:pPr/>
              <a:t>165</a:t>
            </a:fld>
            <a:endParaRPr lang="en-US" altLang="en-US"/>
          </a:p>
        </p:txBody>
      </p:sp>
      <p:sp>
        <p:nvSpPr>
          <p:cNvPr id="860162" name="Rectangle 2"/>
          <p:cNvSpPr>
            <a:spLocks noGrp="1" noChangeArrowheads="1"/>
          </p:cNvSpPr>
          <p:nvPr>
            <p:ph type="title"/>
          </p:nvPr>
        </p:nvSpPr>
        <p:spPr/>
        <p:txBody>
          <a:bodyPr/>
          <a:lstStyle/>
          <a:p>
            <a:r>
              <a:rPr lang="en-US" altLang="en-US"/>
              <a:t>Holes are useful too</a:t>
            </a:r>
          </a:p>
        </p:txBody>
      </p:sp>
      <p:sp>
        <p:nvSpPr>
          <p:cNvPr id="860163" name="Rectangle 3"/>
          <p:cNvSpPr>
            <a:spLocks noGrp="1" noChangeArrowheads="1"/>
          </p:cNvSpPr>
          <p:nvPr>
            <p:ph type="body" idx="1"/>
          </p:nvPr>
        </p:nvSpPr>
        <p:spPr>
          <a:xfrm>
            <a:off x="457200" y="1304925"/>
            <a:ext cx="8229600" cy="4826000"/>
          </a:xfrm>
        </p:spPr>
        <p:txBody>
          <a:bodyPr>
            <a:normAutofit lnSpcReduction="10000"/>
          </a:bodyPr>
          <a:lstStyle/>
          <a:p>
            <a:pPr>
              <a:lnSpc>
                <a:spcPct val="90000"/>
              </a:lnSpc>
            </a:pPr>
            <a:r>
              <a:rPr lang="en-US" altLang="zh-CN">
                <a:ea typeface="宋体" panose="02010600030101010101" pitchFamily="2" charset="-122"/>
              </a:rPr>
              <a:t>Although clusters are important, holes in the space can be quite useful too. </a:t>
            </a:r>
          </a:p>
          <a:p>
            <a:pPr>
              <a:lnSpc>
                <a:spcPct val="90000"/>
              </a:lnSpc>
            </a:pPr>
            <a:r>
              <a:rPr lang="en-US" altLang="zh-CN">
                <a:ea typeface="宋体" panose="02010600030101010101" pitchFamily="2" charset="-122"/>
              </a:rPr>
              <a:t>For example, in a disease database </a:t>
            </a:r>
          </a:p>
          <a:p>
            <a:pPr lvl="1">
              <a:lnSpc>
                <a:spcPct val="90000"/>
              </a:lnSpc>
            </a:pPr>
            <a:r>
              <a:rPr lang="en-US" altLang="zh-CN">
                <a:ea typeface="宋体" panose="02010600030101010101" pitchFamily="2" charset="-122"/>
              </a:rPr>
              <a:t>we may find that certain symptoms and/or test values do not occur together, or </a:t>
            </a:r>
          </a:p>
          <a:p>
            <a:pPr lvl="1">
              <a:lnSpc>
                <a:spcPct val="90000"/>
              </a:lnSpc>
            </a:pPr>
            <a:r>
              <a:rPr lang="en-US" altLang="zh-CN">
                <a:ea typeface="宋体" panose="02010600030101010101" pitchFamily="2" charset="-122"/>
              </a:rPr>
              <a:t>when a certain medicine is used, some test values never go beyond certain ranges. </a:t>
            </a:r>
          </a:p>
          <a:p>
            <a:pPr>
              <a:lnSpc>
                <a:spcPct val="90000"/>
              </a:lnSpc>
            </a:pPr>
            <a:r>
              <a:rPr lang="en-US" altLang="zh-CN">
                <a:ea typeface="宋体" panose="02010600030101010101" pitchFamily="2" charset="-122"/>
              </a:rPr>
              <a:t>Discovery of such information can be important in medical domains because </a:t>
            </a:r>
          </a:p>
          <a:p>
            <a:pPr lvl="1">
              <a:lnSpc>
                <a:spcPct val="90000"/>
              </a:lnSpc>
            </a:pPr>
            <a:r>
              <a:rPr lang="en-US" altLang="zh-CN">
                <a:ea typeface="宋体" panose="02010600030101010101" pitchFamily="2" charset="-122"/>
              </a:rPr>
              <a:t>it could mean the discovery</a:t>
            </a:r>
            <a:r>
              <a:rPr lang="en-US" altLang="ja-JP">
                <a:ea typeface="ＭＳ Ｐゴシック" panose="020B0600070205080204" pitchFamily="34" charset="-128"/>
              </a:rPr>
              <a:t> </a:t>
            </a:r>
            <a:r>
              <a:rPr lang="en-US" altLang="zh-CN">
                <a:ea typeface="宋体" panose="02010600030101010101" pitchFamily="2" charset="-122"/>
              </a:rPr>
              <a:t>of a cure to a disease or some biological laws.</a:t>
            </a:r>
            <a:endParaRPr lang="en-US" altLang="en-US"/>
          </a:p>
        </p:txBody>
      </p:sp>
    </p:spTree>
    <p:extLst>
      <p:ext uri="{BB962C8B-B14F-4D97-AF65-F5344CB8AC3E}">
        <p14:creationId xmlns:p14="http://schemas.microsoft.com/office/powerpoint/2010/main" val="32582955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12FF1FFF-F1D9-4041-B42F-3B56117F67BA}" type="slidenum">
              <a:rPr lang="en-US" altLang="en-US"/>
              <a:pPr/>
              <a:t>166</a:t>
            </a:fld>
            <a:endParaRPr lang="en-US" altLang="en-US"/>
          </a:p>
        </p:txBody>
      </p:sp>
      <p:sp>
        <p:nvSpPr>
          <p:cNvPr id="861186" name="Rectangle 2"/>
          <p:cNvSpPr>
            <a:spLocks noGrp="1" noChangeArrowheads="1"/>
          </p:cNvSpPr>
          <p:nvPr>
            <p:ph type="title"/>
          </p:nvPr>
        </p:nvSpPr>
        <p:spPr/>
        <p:txBody>
          <a:bodyPr/>
          <a:lstStyle/>
          <a:p>
            <a:r>
              <a:rPr lang="en-US" altLang="zh-CN">
                <a:ea typeface="宋体" panose="02010600030101010101" pitchFamily="2" charset="-122"/>
              </a:rPr>
              <a:t>Data regions and empty regions</a:t>
            </a:r>
            <a:endParaRPr lang="en-US" altLang="en-US"/>
          </a:p>
        </p:txBody>
      </p:sp>
      <p:sp>
        <p:nvSpPr>
          <p:cNvPr id="861187" name="Rectangle 3"/>
          <p:cNvSpPr>
            <a:spLocks noGrp="1" noChangeArrowheads="1"/>
          </p:cNvSpPr>
          <p:nvPr>
            <p:ph type="body" idx="1"/>
          </p:nvPr>
        </p:nvSpPr>
        <p:spPr>
          <a:xfrm>
            <a:off x="457200" y="1376363"/>
            <a:ext cx="8229600" cy="4754562"/>
          </a:xfrm>
        </p:spPr>
        <p:txBody>
          <a:bodyPr/>
          <a:lstStyle/>
          <a:p>
            <a:pPr>
              <a:lnSpc>
                <a:spcPct val="90000"/>
              </a:lnSpc>
            </a:pPr>
            <a:r>
              <a:rPr lang="en-US" altLang="en-US">
                <a:solidFill>
                  <a:srgbClr val="FF0000"/>
                </a:solidFill>
              </a:rPr>
              <a:t>Given a data space, separate</a:t>
            </a:r>
            <a:r>
              <a:rPr lang="en-US" altLang="en-US"/>
              <a:t> </a:t>
            </a:r>
          </a:p>
          <a:p>
            <a:pPr lvl="1">
              <a:lnSpc>
                <a:spcPct val="90000"/>
              </a:lnSpc>
            </a:pPr>
            <a:r>
              <a:rPr lang="en-US" altLang="en-US">
                <a:solidFill>
                  <a:srgbClr val="3333CC"/>
                </a:solidFill>
              </a:rPr>
              <a:t>data regions (clusters) and </a:t>
            </a:r>
          </a:p>
          <a:p>
            <a:pPr lvl="1">
              <a:lnSpc>
                <a:spcPct val="90000"/>
              </a:lnSpc>
            </a:pPr>
            <a:r>
              <a:rPr lang="en-US" altLang="en-US">
                <a:solidFill>
                  <a:srgbClr val="3333CC"/>
                </a:solidFill>
              </a:rPr>
              <a:t>empty regions (holes, with few or no data points).</a:t>
            </a:r>
            <a:r>
              <a:rPr lang="en-US" altLang="en-US"/>
              <a:t> </a:t>
            </a:r>
          </a:p>
          <a:p>
            <a:pPr>
              <a:lnSpc>
                <a:spcPct val="90000"/>
              </a:lnSpc>
            </a:pPr>
            <a:r>
              <a:rPr lang="en-US" altLang="ja-JP">
                <a:ea typeface="ＭＳ Ｐゴシック" panose="020B0600070205080204" pitchFamily="34" charset="-128"/>
              </a:rPr>
              <a:t>Use a supervised learning technique, i.e., decision tree induction, to separate the two types of regions. </a:t>
            </a:r>
          </a:p>
          <a:p>
            <a:pPr>
              <a:lnSpc>
                <a:spcPct val="90000"/>
              </a:lnSpc>
            </a:pPr>
            <a:r>
              <a:rPr lang="en-US" altLang="ja-JP">
                <a:ea typeface="ＭＳ Ｐゴシック" panose="020B0600070205080204" pitchFamily="34" charset="-128"/>
              </a:rPr>
              <a:t>Due to the use of a supervised learning method for an unsupervised learning task, </a:t>
            </a:r>
          </a:p>
          <a:p>
            <a:pPr lvl="1">
              <a:lnSpc>
                <a:spcPct val="90000"/>
              </a:lnSpc>
            </a:pPr>
            <a:r>
              <a:rPr lang="en-US" altLang="ja-JP">
                <a:ea typeface="ＭＳ Ｐゴシック" panose="020B0600070205080204" pitchFamily="34" charset="-128"/>
              </a:rPr>
              <a:t>an interesting connection is made between the two types of learning paradigms. </a:t>
            </a:r>
            <a:endParaRPr lang="en-US" altLang="en-US"/>
          </a:p>
          <a:p>
            <a:pPr>
              <a:lnSpc>
                <a:spcPct val="90000"/>
              </a:lnSpc>
            </a:pPr>
            <a:endParaRPr lang="en-US" altLang="en-US"/>
          </a:p>
        </p:txBody>
      </p:sp>
    </p:spTree>
    <p:extLst>
      <p:ext uri="{BB962C8B-B14F-4D97-AF65-F5344CB8AC3E}">
        <p14:creationId xmlns:p14="http://schemas.microsoft.com/office/powerpoint/2010/main" val="129124272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4FF5E859-9455-4E14-B926-56F5F54CF795}" type="slidenum">
              <a:rPr lang="en-US" altLang="en-US"/>
              <a:pPr/>
              <a:t>167</a:t>
            </a:fld>
            <a:endParaRPr lang="en-US" altLang="en-US"/>
          </a:p>
        </p:txBody>
      </p:sp>
      <p:sp>
        <p:nvSpPr>
          <p:cNvPr id="862210" name="Rectangle 2"/>
          <p:cNvSpPr>
            <a:spLocks noGrp="1" noChangeArrowheads="1"/>
          </p:cNvSpPr>
          <p:nvPr>
            <p:ph type="title"/>
          </p:nvPr>
        </p:nvSpPr>
        <p:spPr>
          <a:xfrm>
            <a:off x="457200" y="201613"/>
            <a:ext cx="8229600" cy="1139825"/>
          </a:xfrm>
        </p:spPr>
        <p:txBody>
          <a:bodyPr>
            <a:normAutofit fontScale="90000"/>
          </a:bodyPr>
          <a:lstStyle/>
          <a:p>
            <a:r>
              <a:rPr lang="en-US" altLang="ja-JP" sz="3800">
                <a:ea typeface="ＭＳ Ｐゴシック" panose="020B0600070205080204" pitchFamily="34" charset="-128"/>
              </a:rPr>
              <a:t>Supervised learning for unsupervised learning </a:t>
            </a:r>
            <a:endParaRPr lang="en-US" altLang="en-US" sz="3800"/>
          </a:p>
        </p:txBody>
      </p:sp>
      <p:sp>
        <p:nvSpPr>
          <p:cNvPr id="862211" name="Rectangle 3"/>
          <p:cNvSpPr>
            <a:spLocks noGrp="1" noChangeArrowheads="1"/>
          </p:cNvSpPr>
          <p:nvPr>
            <p:ph type="body" idx="1"/>
          </p:nvPr>
        </p:nvSpPr>
        <p:spPr>
          <a:xfrm>
            <a:off x="457200" y="1628775"/>
            <a:ext cx="8229600" cy="4889500"/>
          </a:xfrm>
        </p:spPr>
        <p:txBody>
          <a:bodyPr/>
          <a:lstStyle/>
          <a:p>
            <a:r>
              <a:rPr lang="en-US" altLang="en-US" sz="2600"/>
              <a:t>Decision tree algorithm is not directly applicable. </a:t>
            </a:r>
          </a:p>
          <a:p>
            <a:pPr lvl="1"/>
            <a:r>
              <a:rPr lang="en-US" altLang="ja-JP" sz="2200">
                <a:ea typeface="ＭＳ Ｐゴシック" panose="020B0600070205080204" pitchFamily="34" charset="-128"/>
              </a:rPr>
              <a:t>it needs at least two classes of data. </a:t>
            </a:r>
          </a:p>
          <a:p>
            <a:pPr lvl="1"/>
            <a:r>
              <a:rPr lang="en-US" altLang="ja-JP" sz="2200">
                <a:ea typeface="ＭＳ Ｐゴシック" panose="020B0600070205080204" pitchFamily="34" charset="-128"/>
              </a:rPr>
              <a:t>A clustering data set has no class label for each data point. </a:t>
            </a:r>
          </a:p>
          <a:p>
            <a:r>
              <a:rPr lang="en-US" altLang="ja-JP" sz="2600">
                <a:ea typeface="ＭＳ Ｐゴシック" panose="020B0600070205080204" pitchFamily="34" charset="-128"/>
              </a:rPr>
              <a:t>The problem can be dealt with by a simple idea. </a:t>
            </a:r>
          </a:p>
          <a:p>
            <a:pPr lvl="1"/>
            <a:r>
              <a:rPr lang="en-US" altLang="ja-JP" sz="2200">
                <a:solidFill>
                  <a:srgbClr val="3333CC"/>
                </a:solidFill>
                <a:ea typeface="ＭＳ Ｐゴシック" panose="020B0600070205080204" pitchFamily="34" charset="-128"/>
              </a:rPr>
              <a:t>Regard each point in the data set to have a class label </a:t>
            </a:r>
            <a:r>
              <a:rPr lang="en-US" altLang="ja-JP" sz="2200" i="1">
                <a:solidFill>
                  <a:srgbClr val="3333CC"/>
                </a:solidFill>
                <a:ea typeface="ＭＳ Ｐゴシック" panose="020B0600070205080204" pitchFamily="34" charset="-128"/>
              </a:rPr>
              <a:t>Y</a:t>
            </a:r>
            <a:r>
              <a:rPr lang="en-US" altLang="ja-JP" sz="2200">
                <a:solidFill>
                  <a:srgbClr val="3333CC"/>
                </a:solidFill>
                <a:ea typeface="ＭＳ Ｐゴシック" panose="020B0600070205080204" pitchFamily="34" charset="-128"/>
              </a:rPr>
              <a:t>. </a:t>
            </a:r>
          </a:p>
          <a:p>
            <a:pPr lvl="1"/>
            <a:r>
              <a:rPr lang="en-US" altLang="ja-JP" sz="2200">
                <a:solidFill>
                  <a:srgbClr val="3333CC"/>
                </a:solidFill>
                <a:ea typeface="ＭＳ Ｐゴシック" panose="020B0600070205080204" pitchFamily="34" charset="-128"/>
              </a:rPr>
              <a:t>Assume that the data space is uniformly distributed with another type of points, called </a:t>
            </a:r>
            <a:r>
              <a:rPr lang="en-US" altLang="ja-JP" sz="2200" b="1">
                <a:solidFill>
                  <a:srgbClr val="FF0000"/>
                </a:solidFill>
                <a:ea typeface="ＭＳ Ｐゴシック" panose="020B0600070205080204" pitchFamily="34" charset="-128"/>
              </a:rPr>
              <a:t>non-existing points</a:t>
            </a:r>
            <a:r>
              <a:rPr lang="en-US" altLang="ja-JP" sz="2200">
                <a:solidFill>
                  <a:srgbClr val="FF0000"/>
                </a:solidFill>
                <a:ea typeface="ＭＳ Ｐゴシック" panose="020B0600070205080204" pitchFamily="34" charset="-128"/>
              </a:rPr>
              <a:t>. We give them the class, </a:t>
            </a:r>
            <a:r>
              <a:rPr lang="en-US" altLang="ja-JP" sz="2200" i="1">
                <a:solidFill>
                  <a:srgbClr val="FF0000"/>
                </a:solidFill>
                <a:ea typeface="ＭＳ Ｐゴシック" panose="020B0600070205080204" pitchFamily="34" charset="-128"/>
              </a:rPr>
              <a:t>N</a:t>
            </a:r>
            <a:r>
              <a:rPr lang="en-US" altLang="ja-JP" sz="2200">
                <a:ea typeface="ＭＳ Ｐゴシック" panose="020B0600070205080204" pitchFamily="34" charset="-128"/>
              </a:rPr>
              <a:t>. </a:t>
            </a:r>
          </a:p>
          <a:p>
            <a:r>
              <a:rPr lang="en-US" altLang="ja-JP" sz="2600">
                <a:ea typeface="ＭＳ Ｐゴシック" panose="020B0600070205080204" pitchFamily="34" charset="-128"/>
              </a:rPr>
              <a:t>With the </a:t>
            </a:r>
            <a:r>
              <a:rPr lang="en-US" altLang="ja-JP" sz="2600" i="1">
                <a:ea typeface="ＭＳ Ｐゴシック" panose="020B0600070205080204" pitchFamily="34" charset="-128"/>
              </a:rPr>
              <a:t>N</a:t>
            </a:r>
            <a:r>
              <a:rPr lang="en-US" altLang="ja-JP" sz="2600">
                <a:ea typeface="ＭＳ Ｐゴシック" panose="020B0600070205080204" pitchFamily="34" charset="-128"/>
              </a:rPr>
              <a:t> points added, the problem of partitioning the data space into data and empty regions becomes a supervised classification problem. </a:t>
            </a:r>
            <a:endParaRPr lang="en-US" altLang="en-US" sz="2600"/>
          </a:p>
        </p:txBody>
      </p:sp>
    </p:spTree>
    <p:extLst>
      <p:ext uri="{BB962C8B-B14F-4D97-AF65-F5344CB8AC3E}">
        <p14:creationId xmlns:p14="http://schemas.microsoft.com/office/powerpoint/2010/main" val="274927053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ltLang="en-US"/>
              <a:t>CS583, Bing Liu, UIC</a:t>
            </a:r>
          </a:p>
        </p:txBody>
      </p:sp>
      <p:sp>
        <p:nvSpPr>
          <p:cNvPr id="7" name="Slide Number Placeholder 5"/>
          <p:cNvSpPr>
            <a:spLocks noGrp="1"/>
          </p:cNvSpPr>
          <p:nvPr>
            <p:ph type="sldNum" sz="quarter" idx="11"/>
          </p:nvPr>
        </p:nvSpPr>
        <p:spPr/>
        <p:txBody>
          <a:bodyPr/>
          <a:lstStyle/>
          <a:p>
            <a:fld id="{971B228E-FD29-4F74-B4C3-E0A42C6ACBC0}" type="slidenum">
              <a:rPr lang="en-US" altLang="en-US"/>
              <a:pPr/>
              <a:t>168</a:t>
            </a:fld>
            <a:endParaRPr lang="en-US" altLang="en-US"/>
          </a:p>
        </p:txBody>
      </p:sp>
      <p:sp>
        <p:nvSpPr>
          <p:cNvPr id="863234" name="Rectangle 2"/>
          <p:cNvSpPr>
            <a:spLocks noGrp="1" noChangeArrowheads="1"/>
          </p:cNvSpPr>
          <p:nvPr>
            <p:ph type="title"/>
          </p:nvPr>
        </p:nvSpPr>
        <p:spPr/>
        <p:txBody>
          <a:bodyPr/>
          <a:lstStyle/>
          <a:p>
            <a:r>
              <a:rPr lang="en-US" altLang="en-US"/>
              <a:t>An example</a:t>
            </a:r>
          </a:p>
        </p:txBody>
      </p:sp>
      <p:pic>
        <p:nvPicPr>
          <p:cNvPr id="86323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95288" y="1352550"/>
            <a:ext cx="3995737" cy="2760663"/>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863238" name="Picture 6"/>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751388" y="1304925"/>
            <a:ext cx="3960812" cy="289718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863240" name="Text Box 8"/>
          <p:cNvSpPr txBox="1">
            <a:spLocks noChangeArrowheads="1"/>
          </p:cNvSpPr>
          <p:nvPr/>
        </p:nvSpPr>
        <p:spPr bwMode="auto">
          <a:xfrm>
            <a:off x="647700" y="4652963"/>
            <a:ext cx="7416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A decision tree method is used for partitioning in (B).</a:t>
            </a:r>
          </a:p>
        </p:txBody>
      </p:sp>
    </p:spTree>
    <p:extLst>
      <p:ext uri="{BB962C8B-B14F-4D97-AF65-F5344CB8AC3E}">
        <p14:creationId xmlns:p14="http://schemas.microsoft.com/office/powerpoint/2010/main" val="726625212"/>
      </p:ext>
    </p:extLst>
  </p:cSld>
  <p:clrMapOvr>
    <a:masterClrMapping/>
  </p:clrMapOv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B78DD12A-E9C8-49D0-BE55-6DCC57733791}" type="slidenum">
              <a:rPr lang="en-US" altLang="en-US"/>
              <a:pPr/>
              <a:t>169</a:t>
            </a:fld>
            <a:endParaRPr lang="en-US" altLang="en-US"/>
          </a:p>
        </p:txBody>
      </p:sp>
      <p:sp>
        <p:nvSpPr>
          <p:cNvPr id="866306" name="Rectangle 2"/>
          <p:cNvSpPr>
            <a:spLocks noGrp="1" noChangeArrowheads="1"/>
          </p:cNvSpPr>
          <p:nvPr>
            <p:ph type="title"/>
          </p:nvPr>
        </p:nvSpPr>
        <p:spPr/>
        <p:txBody>
          <a:bodyPr>
            <a:normAutofit fontScale="90000"/>
          </a:bodyPr>
          <a:lstStyle/>
          <a:p>
            <a:r>
              <a:rPr lang="en-US" altLang="en-US"/>
              <a:t>Can it done without adding </a:t>
            </a:r>
            <a:r>
              <a:rPr lang="en-US" altLang="en-US" i="1"/>
              <a:t>N</a:t>
            </a:r>
            <a:r>
              <a:rPr lang="en-US" altLang="en-US"/>
              <a:t> points?</a:t>
            </a:r>
          </a:p>
        </p:txBody>
      </p:sp>
      <p:sp>
        <p:nvSpPr>
          <p:cNvPr id="866307" name="Rectangle 3"/>
          <p:cNvSpPr>
            <a:spLocks noGrp="1" noChangeArrowheads="1"/>
          </p:cNvSpPr>
          <p:nvPr>
            <p:ph type="body" idx="1"/>
          </p:nvPr>
        </p:nvSpPr>
        <p:spPr>
          <a:xfrm>
            <a:off x="457200" y="1304925"/>
            <a:ext cx="8229600" cy="4826000"/>
          </a:xfrm>
        </p:spPr>
        <p:txBody>
          <a:bodyPr/>
          <a:lstStyle/>
          <a:p>
            <a:pPr>
              <a:lnSpc>
                <a:spcPct val="90000"/>
              </a:lnSpc>
            </a:pPr>
            <a:r>
              <a:rPr lang="en-US" altLang="ja-JP">
                <a:solidFill>
                  <a:srgbClr val="FF0000"/>
                </a:solidFill>
                <a:ea typeface="ＭＳ Ｐゴシック" panose="020B0600070205080204" pitchFamily="34" charset="-128"/>
              </a:rPr>
              <a:t>Yes</a:t>
            </a:r>
            <a:r>
              <a:rPr lang="en-US" altLang="ja-JP">
                <a:ea typeface="ＭＳ Ｐゴシック" panose="020B0600070205080204" pitchFamily="34" charset="-128"/>
              </a:rPr>
              <a:t>. </a:t>
            </a:r>
          </a:p>
          <a:p>
            <a:pPr>
              <a:lnSpc>
                <a:spcPct val="90000"/>
              </a:lnSpc>
            </a:pPr>
            <a:r>
              <a:rPr lang="en-US" altLang="ja-JP">
                <a:ea typeface="ＭＳ Ｐゴシック" panose="020B0600070205080204" pitchFamily="34" charset="-128"/>
              </a:rPr>
              <a:t>Physically adding </a:t>
            </a:r>
            <a:r>
              <a:rPr lang="en-US" altLang="ja-JP" i="1">
                <a:ea typeface="ＭＳ Ｐゴシック" panose="020B0600070205080204" pitchFamily="34" charset="-128"/>
              </a:rPr>
              <a:t>N</a:t>
            </a:r>
            <a:r>
              <a:rPr lang="en-US" altLang="ja-JP">
                <a:ea typeface="ＭＳ Ｐゴシック" panose="020B0600070205080204" pitchFamily="34" charset="-128"/>
              </a:rPr>
              <a:t> points increases the size of the data and thus the running time. </a:t>
            </a:r>
          </a:p>
          <a:p>
            <a:pPr>
              <a:lnSpc>
                <a:spcPct val="90000"/>
              </a:lnSpc>
            </a:pPr>
            <a:r>
              <a:rPr lang="en-US" altLang="ja-JP">
                <a:solidFill>
                  <a:srgbClr val="FF0000"/>
                </a:solidFill>
                <a:ea typeface="ＭＳ Ｐゴシック" panose="020B0600070205080204" pitchFamily="34" charset="-128"/>
              </a:rPr>
              <a:t>More importantly:  </a:t>
            </a:r>
            <a:r>
              <a:rPr lang="en-US" altLang="ja-JP">
                <a:solidFill>
                  <a:srgbClr val="3333CC"/>
                </a:solidFill>
                <a:ea typeface="ＭＳ Ｐゴシック" panose="020B0600070205080204" pitchFamily="34" charset="-128"/>
              </a:rPr>
              <a:t>it is unlikely that we can have points truly uniformly distributed in a high dimensional space as we would need an exponential number of points. </a:t>
            </a:r>
          </a:p>
          <a:p>
            <a:pPr>
              <a:lnSpc>
                <a:spcPct val="90000"/>
              </a:lnSpc>
            </a:pPr>
            <a:r>
              <a:rPr lang="en-US" altLang="ja-JP">
                <a:ea typeface="ＭＳ Ｐゴシック" panose="020B0600070205080204" pitchFamily="34" charset="-128"/>
              </a:rPr>
              <a:t>Fortunately, no need to physically add any </a:t>
            </a:r>
            <a:r>
              <a:rPr lang="en-US" altLang="ja-JP" i="1">
                <a:ea typeface="ＭＳ Ｐゴシック" panose="020B0600070205080204" pitchFamily="34" charset="-128"/>
              </a:rPr>
              <a:t>N</a:t>
            </a:r>
            <a:r>
              <a:rPr lang="en-US" altLang="ja-JP">
                <a:ea typeface="ＭＳ Ｐゴシック" panose="020B0600070205080204" pitchFamily="34" charset="-128"/>
              </a:rPr>
              <a:t> points. </a:t>
            </a:r>
          </a:p>
          <a:p>
            <a:pPr lvl="1">
              <a:lnSpc>
                <a:spcPct val="90000"/>
              </a:lnSpc>
            </a:pPr>
            <a:r>
              <a:rPr lang="en-US" altLang="ja-JP">
                <a:ea typeface="ＭＳ Ｐゴシック" panose="020B0600070205080204" pitchFamily="34" charset="-128"/>
              </a:rPr>
              <a:t>We can compute them when needed </a:t>
            </a:r>
            <a:endParaRPr lang="en-US" altLang="en-US"/>
          </a:p>
        </p:txBody>
      </p:sp>
    </p:spTree>
    <p:extLst>
      <p:ext uri="{BB962C8B-B14F-4D97-AF65-F5344CB8AC3E}">
        <p14:creationId xmlns:p14="http://schemas.microsoft.com/office/powerpoint/2010/main" val="257176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Image result for drivers of big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76672"/>
            <a:ext cx="8280920" cy="5636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68348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65BC2115-92FF-46D1-8B0C-D51FFBE34FE5}" type="slidenum">
              <a:rPr lang="en-US" altLang="en-US"/>
              <a:pPr/>
              <a:t>170</a:t>
            </a:fld>
            <a:endParaRPr lang="en-US" altLang="en-US"/>
          </a:p>
        </p:txBody>
      </p:sp>
      <p:sp>
        <p:nvSpPr>
          <p:cNvPr id="867330" name="Rectangle 2"/>
          <p:cNvSpPr>
            <a:spLocks noGrp="1" noChangeArrowheads="1"/>
          </p:cNvSpPr>
          <p:nvPr>
            <p:ph type="title"/>
          </p:nvPr>
        </p:nvSpPr>
        <p:spPr/>
        <p:txBody>
          <a:bodyPr/>
          <a:lstStyle/>
          <a:p>
            <a:r>
              <a:rPr lang="en-US" altLang="ja-JP">
                <a:ea typeface="ＭＳ Ｐゴシック" panose="020B0600070205080204" pitchFamily="34" charset="-128"/>
              </a:rPr>
              <a:t>Characteristics of the approach </a:t>
            </a:r>
            <a:endParaRPr lang="en-US" altLang="en-US"/>
          </a:p>
        </p:txBody>
      </p:sp>
      <p:sp>
        <p:nvSpPr>
          <p:cNvPr id="867331" name="Rectangle 3"/>
          <p:cNvSpPr>
            <a:spLocks noGrp="1" noChangeArrowheads="1"/>
          </p:cNvSpPr>
          <p:nvPr>
            <p:ph type="body" idx="1"/>
          </p:nvPr>
        </p:nvSpPr>
        <p:spPr>
          <a:xfrm>
            <a:off x="287338" y="1089025"/>
            <a:ext cx="8399462" cy="5113338"/>
          </a:xfrm>
        </p:spPr>
        <p:txBody>
          <a:bodyPr/>
          <a:lstStyle/>
          <a:p>
            <a:r>
              <a:rPr lang="en-US" altLang="ja-JP" sz="2600">
                <a:ea typeface="ＭＳ Ｐゴシック" panose="020B0600070205080204" pitchFamily="34" charset="-128"/>
              </a:rPr>
              <a:t>It provides representations of the resulting data and empty regions in terms of </a:t>
            </a:r>
            <a:r>
              <a:rPr lang="en-US" altLang="ja-JP" sz="2600">
                <a:solidFill>
                  <a:srgbClr val="FF0000"/>
                </a:solidFill>
                <a:ea typeface="ＭＳ Ｐゴシック" panose="020B0600070205080204" pitchFamily="34" charset="-128"/>
              </a:rPr>
              <a:t>hyper-rectangles</a:t>
            </a:r>
            <a:r>
              <a:rPr lang="en-US" altLang="ja-JP" sz="2600">
                <a:ea typeface="ＭＳ Ｐゴシック" panose="020B0600070205080204" pitchFamily="34" charset="-128"/>
              </a:rPr>
              <a:t>, or </a:t>
            </a:r>
            <a:r>
              <a:rPr lang="en-US" altLang="ja-JP" sz="2600">
                <a:solidFill>
                  <a:srgbClr val="FF0000"/>
                </a:solidFill>
                <a:ea typeface="ＭＳ Ｐゴシック" panose="020B0600070205080204" pitchFamily="34" charset="-128"/>
              </a:rPr>
              <a:t>rules</a:t>
            </a:r>
            <a:r>
              <a:rPr lang="en-US" altLang="ja-JP" sz="2600">
                <a:ea typeface="ＭＳ Ｐゴシック" panose="020B0600070205080204" pitchFamily="34" charset="-128"/>
              </a:rPr>
              <a:t>.</a:t>
            </a:r>
          </a:p>
          <a:p>
            <a:r>
              <a:rPr lang="en-US" altLang="ja-JP" sz="2600">
                <a:ea typeface="ＭＳ Ｐゴシック" panose="020B0600070205080204" pitchFamily="34" charset="-128"/>
              </a:rPr>
              <a:t>It detects outliers automatically. Outliers are data points in an empty region.</a:t>
            </a:r>
          </a:p>
          <a:p>
            <a:r>
              <a:rPr lang="en-US" altLang="ja-JP" sz="2600">
                <a:ea typeface="ＭＳ Ｐゴシック" panose="020B0600070205080204" pitchFamily="34" charset="-128"/>
              </a:rPr>
              <a:t>It may not use all attributes in the data just as in a normal decision tree for supervised learning. </a:t>
            </a:r>
          </a:p>
          <a:p>
            <a:pPr lvl="1"/>
            <a:r>
              <a:rPr lang="en-US" altLang="ja-JP" sz="2200">
                <a:ea typeface="ＭＳ Ｐゴシック" panose="020B0600070205080204" pitchFamily="34" charset="-128"/>
              </a:rPr>
              <a:t>It can automatically determine what attributes are useful. Subspace clustering …</a:t>
            </a:r>
          </a:p>
          <a:p>
            <a:r>
              <a:rPr lang="en-US" altLang="ja-JP" sz="2600">
                <a:solidFill>
                  <a:srgbClr val="FF0000"/>
                </a:solidFill>
                <a:ea typeface="ＭＳ Ｐゴシック" panose="020B0600070205080204" pitchFamily="34" charset="-128"/>
              </a:rPr>
              <a:t>Drawback</a:t>
            </a:r>
            <a:r>
              <a:rPr lang="en-US" altLang="ja-JP" sz="2600">
                <a:ea typeface="ＭＳ Ｐゴシック" panose="020B0600070205080204" pitchFamily="34" charset="-128"/>
              </a:rPr>
              <a:t>: data regions of irregular shapes are hard to handle since decision tree learning only generates hyper-rectangles (formed by axis-parallel hyper-planes), which are rules. </a:t>
            </a:r>
          </a:p>
          <a:p>
            <a:endParaRPr lang="en-US" altLang="en-US" sz="2600"/>
          </a:p>
        </p:txBody>
      </p:sp>
    </p:spTree>
    <p:extLst>
      <p:ext uri="{BB962C8B-B14F-4D97-AF65-F5344CB8AC3E}">
        <p14:creationId xmlns:p14="http://schemas.microsoft.com/office/powerpoint/2010/main" val="116517580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t>CS583, Bing Liu, UIC</a:t>
            </a:r>
          </a:p>
        </p:txBody>
      </p:sp>
      <p:sp>
        <p:nvSpPr>
          <p:cNvPr id="7" name="Slide Number Placeholder 4"/>
          <p:cNvSpPr>
            <a:spLocks noGrp="1"/>
          </p:cNvSpPr>
          <p:nvPr>
            <p:ph type="sldNum" sz="quarter" idx="11"/>
          </p:nvPr>
        </p:nvSpPr>
        <p:spPr/>
        <p:txBody>
          <a:bodyPr/>
          <a:lstStyle/>
          <a:p>
            <a:fld id="{2D1D901E-98A1-473E-BE3E-846A940D0AF0}" type="slidenum">
              <a:rPr lang="en-US" altLang="en-US"/>
              <a:pPr/>
              <a:t>171</a:t>
            </a:fld>
            <a:endParaRPr lang="en-US" altLang="en-US"/>
          </a:p>
        </p:txBody>
      </p:sp>
      <p:sp>
        <p:nvSpPr>
          <p:cNvPr id="868354" name="Rectangle 2"/>
          <p:cNvSpPr>
            <a:spLocks noGrp="1" noChangeArrowheads="1"/>
          </p:cNvSpPr>
          <p:nvPr>
            <p:ph type="title"/>
          </p:nvPr>
        </p:nvSpPr>
        <p:spPr/>
        <p:txBody>
          <a:bodyPr/>
          <a:lstStyle/>
          <a:p>
            <a:r>
              <a:rPr lang="en-US" altLang="ja-JP">
                <a:ea typeface="ＭＳ Ｐゴシック" panose="020B0600070205080204" pitchFamily="34" charset="-128"/>
              </a:rPr>
              <a:t>Building the Tree </a:t>
            </a:r>
            <a:endParaRPr lang="en-US" altLang="en-US"/>
          </a:p>
        </p:txBody>
      </p:sp>
      <p:sp>
        <p:nvSpPr>
          <p:cNvPr id="868355" name="Rectangle 3"/>
          <p:cNvSpPr>
            <a:spLocks noGrp="1" noChangeArrowheads="1"/>
          </p:cNvSpPr>
          <p:nvPr>
            <p:ph type="body" idx="1"/>
          </p:nvPr>
        </p:nvSpPr>
        <p:spPr>
          <a:xfrm>
            <a:off x="457200" y="1125538"/>
            <a:ext cx="8229600" cy="5040312"/>
          </a:xfrm>
        </p:spPr>
        <p:txBody>
          <a:bodyPr/>
          <a:lstStyle/>
          <a:p>
            <a:r>
              <a:rPr lang="en-US" altLang="en-US" sz="2600"/>
              <a:t>The main computation in decision tree building is to evaluate </a:t>
            </a:r>
            <a:r>
              <a:rPr lang="en-US" altLang="en-US" sz="2600">
                <a:solidFill>
                  <a:srgbClr val="FF0000"/>
                </a:solidFill>
              </a:rPr>
              <a:t>entropy </a:t>
            </a:r>
            <a:r>
              <a:rPr lang="en-US" altLang="en-US" sz="2600"/>
              <a:t>(for </a:t>
            </a:r>
            <a:r>
              <a:rPr lang="en-US" altLang="en-US" sz="2600">
                <a:solidFill>
                  <a:srgbClr val="3333CC"/>
                </a:solidFill>
              </a:rPr>
              <a:t>information gain</a:t>
            </a:r>
            <a:r>
              <a:rPr lang="en-US" altLang="en-US" sz="2600"/>
              <a:t>):</a:t>
            </a:r>
          </a:p>
          <a:p>
            <a:endParaRPr lang="en-US" altLang="en-US" sz="2600"/>
          </a:p>
          <a:p>
            <a:endParaRPr lang="en-US" altLang="en-US" sz="2600">
              <a:solidFill>
                <a:srgbClr val="3333CC"/>
              </a:solidFill>
            </a:endParaRPr>
          </a:p>
          <a:p>
            <a:r>
              <a:rPr lang="en-US" altLang="en-US" sz="2600">
                <a:solidFill>
                  <a:srgbClr val="3333CC"/>
                </a:solidFill>
              </a:rPr>
              <a:t>Can it be evaluated without adding </a:t>
            </a:r>
            <a:r>
              <a:rPr lang="en-US" altLang="en-US" sz="2600" i="1">
                <a:solidFill>
                  <a:srgbClr val="3333CC"/>
                </a:solidFill>
              </a:rPr>
              <a:t>N</a:t>
            </a:r>
            <a:r>
              <a:rPr lang="en-US" altLang="en-US" sz="2600">
                <a:solidFill>
                  <a:srgbClr val="3333CC"/>
                </a:solidFill>
              </a:rPr>
              <a:t> points? </a:t>
            </a:r>
            <a:r>
              <a:rPr lang="en-US" altLang="en-US" sz="2600">
                <a:solidFill>
                  <a:srgbClr val="FF0000"/>
                </a:solidFill>
              </a:rPr>
              <a:t>Yes</a:t>
            </a:r>
            <a:r>
              <a:rPr lang="en-US" altLang="en-US" sz="2600">
                <a:solidFill>
                  <a:srgbClr val="3333CC"/>
                </a:solidFill>
              </a:rPr>
              <a:t>.</a:t>
            </a:r>
            <a:r>
              <a:rPr lang="en-US" altLang="en-US" sz="2600"/>
              <a:t> </a:t>
            </a:r>
          </a:p>
          <a:p>
            <a:r>
              <a:rPr lang="en-US" altLang="ja-JP" sz="2600">
                <a:ea typeface="ＭＳ Ｐゴシック" panose="020B0600070205080204" pitchFamily="34" charset="-128"/>
              </a:rPr>
              <a:t>Pr(</a:t>
            </a:r>
            <a:r>
              <a:rPr lang="en-US" altLang="ja-JP" sz="2600" i="1">
                <a:ea typeface="ＭＳ Ｐゴシック" panose="020B0600070205080204" pitchFamily="34" charset="-128"/>
              </a:rPr>
              <a:t>c</a:t>
            </a:r>
            <a:r>
              <a:rPr lang="en-US" altLang="ja-JP" sz="2600" i="1" baseline="-25000">
                <a:ea typeface="ＭＳ Ｐゴシック" panose="020B0600070205080204" pitchFamily="34" charset="-128"/>
              </a:rPr>
              <a:t>j</a:t>
            </a:r>
            <a:r>
              <a:rPr lang="en-US" altLang="ja-JP" sz="2600">
                <a:ea typeface="ＭＳ Ｐゴシック" panose="020B0600070205080204" pitchFamily="34" charset="-128"/>
              </a:rPr>
              <a:t>) is the probability of class </a:t>
            </a:r>
            <a:r>
              <a:rPr lang="en-US" altLang="ja-JP" sz="2600" i="1">
                <a:ea typeface="ＭＳ Ｐゴシック" panose="020B0600070205080204" pitchFamily="34" charset="-128"/>
              </a:rPr>
              <a:t>c</a:t>
            </a:r>
            <a:r>
              <a:rPr lang="en-US" altLang="ja-JP" sz="2600" i="1" baseline="-25000">
                <a:ea typeface="ＭＳ Ｐゴシック" panose="020B0600070205080204" pitchFamily="34" charset="-128"/>
              </a:rPr>
              <a:t>j</a:t>
            </a:r>
            <a:r>
              <a:rPr lang="en-US" altLang="ja-JP" sz="2600">
                <a:ea typeface="ＭＳ Ｐゴシック" panose="020B0600070205080204" pitchFamily="34" charset="-128"/>
              </a:rPr>
              <a:t> in data set </a:t>
            </a:r>
            <a:r>
              <a:rPr lang="en-US" altLang="ja-JP" sz="2600" i="1">
                <a:ea typeface="ＭＳ Ｐゴシック" panose="020B0600070205080204" pitchFamily="34" charset="-128"/>
              </a:rPr>
              <a:t>D</a:t>
            </a:r>
            <a:r>
              <a:rPr lang="en-US" altLang="ja-JP" sz="2600">
                <a:ea typeface="ＭＳ Ｐゴシック" panose="020B0600070205080204" pitchFamily="34" charset="-128"/>
              </a:rPr>
              <a:t>, and |</a:t>
            </a:r>
            <a:r>
              <a:rPr lang="en-US" altLang="ja-JP" sz="2600" i="1">
                <a:ea typeface="ＭＳ Ｐゴシック" panose="020B0600070205080204" pitchFamily="34" charset="-128"/>
              </a:rPr>
              <a:t>C</a:t>
            </a:r>
            <a:r>
              <a:rPr lang="en-US" altLang="ja-JP" sz="2600">
                <a:ea typeface="ＭＳ Ｐゴシック" panose="020B0600070205080204" pitchFamily="34" charset="-128"/>
              </a:rPr>
              <a:t>| is the number of classes, </a:t>
            </a:r>
            <a:r>
              <a:rPr lang="en-US" altLang="ja-JP" sz="2600" i="1">
                <a:ea typeface="ＭＳ Ｐゴシック" panose="020B0600070205080204" pitchFamily="34" charset="-128"/>
              </a:rPr>
              <a:t>Y</a:t>
            </a:r>
            <a:r>
              <a:rPr lang="en-US" altLang="ja-JP" sz="2600">
                <a:ea typeface="ＭＳ Ｐゴシック" panose="020B0600070205080204" pitchFamily="34" charset="-128"/>
              </a:rPr>
              <a:t> and </a:t>
            </a:r>
            <a:r>
              <a:rPr lang="en-US" altLang="ja-JP" sz="2600" i="1">
                <a:ea typeface="ＭＳ Ｐゴシック" panose="020B0600070205080204" pitchFamily="34" charset="-128"/>
              </a:rPr>
              <a:t>N </a:t>
            </a:r>
            <a:r>
              <a:rPr lang="en-US" altLang="ja-JP" sz="2600">
                <a:ea typeface="ＭＳ Ｐゴシック" panose="020B0600070205080204" pitchFamily="34" charset="-128"/>
              </a:rPr>
              <a:t>(2 classes). </a:t>
            </a:r>
          </a:p>
          <a:p>
            <a:pPr lvl="1"/>
            <a:r>
              <a:rPr lang="en-US" altLang="ja-JP" sz="2200">
                <a:ea typeface="ＭＳ Ｐゴシック" panose="020B0600070205080204" pitchFamily="34" charset="-128"/>
              </a:rPr>
              <a:t>To compute Pr(</a:t>
            </a:r>
            <a:r>
              <a:rPr lang="en-US" altLang="ja-JP" sz="2200" i="1">
                <a:ea typeface="ＭＳ Ｐゴシック" panose="020B0600070205080204" pitchFamily="34" charset="-128"/>
              </a:rPr>
              <a:t>c</a:t>
            </a:r>
            <a:r>
              <a:rPr lang="en-US" altLang="ja-JP" sz="2300" i="1" baseline="-25000">
                <a:ea typeface="ＭＳ Ｐゴシック" panose="020B0600070205080204" pitchFamily="34" charset="-128"/>
              </a:rPr>
              <a:t>j</a:t>
            </a:r>
            <a:r>
              <a:rPr lang="en-US" altLang="ja-JP" sz="2200">
                <a:ea typeface="ＭＳ Ｐゴシック" panose="020B0600070205080204" pitchFamily="34" charset="-128"/>
              </a:rPr>
              <a:t>), we only need the number of </a:t>
            </a:r>
            <a:r>
              <a:rPr lang="en-US" altLang="ja-JP" sz="2200" i="1">
                <a:ea typeface="ＭＳ Ｐゴシック" panose="020B0600070205080204" pitchFamily="34" charset="-128"/>
              </a:rPr>
              <a:t>Y</a:t>
            </a:r>
            <a:r>
              <a:rPr lang="en-US" altLang="ja-JP" sz="2200">
                <a:ea typeface="ＭＳ Ｐゴシック" panose="020B0600070205080204" pitchFamily="34" charset="-128"/>
              </a:rPr>
              <a:t> (data) points and the number of </a:t>
            </a:r>
            <a:r>
              <a:rPr lang="en-US" altLang="ja-JP" sz="2200" i="1">
                <a:ea typeface="ＭＳ Ｐゴシック" panose="020B0600070205080204" pitchFamily="34" charset="-128"/>
              </a:rPr>
              <a:t>N</a:t>
            </a:r>
            <a:r>
              <a:rPr lang="en-US" altLang="ja-JP" sz="2200">
                <a:ea typeface="ＭＳ Ｐゴシック" panose="020B0600070205080204" pitchFamily="34" charset="-128"/>
              </a:rPr>
              <a:t> (non-existing) points. </a:t>
            </a:r>
          </a:p>
          <a:p>
            <a:pPr lvl="1"/>
            <a:r>
              <a:rPr lang="en-US" altLang="ja-JP" sz="2200">
                <a:ea typeface="ＭＳ Ｐゴシック" panose="020B0600070205080204" pitchFamily="34" charset="-128"/>
              </a:rPr>
              <a:t>We already have </a:t>
            </a:r>
            <a:r>
              <a:rPr lang="en-US" altLang="ja-JP" sz="2200" i="1">
                <a:ea typeface="ＭＳ Ｐゴシック" panose="020B0600070205080204" pitchFamily="34" charset="-128"/>
              </a:rPr>
              <a:t>Y</a:t>
            </a:r>
            <a:r>
              <a:rPr lang="en-US" altLang="ja-JP" sz="2200">
                <a:ea typeface="ＭＳ Ｐゴシック" panose="020B0600070205080204" pitchFamily="34" charset="-128"/>
              </a:rPr>
              <a:t> (or data) points, and we can compute the number of </a:t>
            </a:r>
            <a:r>
              <a:rPr lang="en-US" altLang="ja-JP" sz="2200" i="1">
                <a:ea typeface="ＭＳ Ｐゴシック" panose="020B0600070205080204" pitchFamily="34" charset="-128"/>
              </a:rPr>
              <a:t>N</a:t>
            </a:r>
            <a:r>
              <a:rPr lang="en-US" altLang="ja-JP" sz="2200">
                <a:ea typeface="ＭＳ Ｐゴシック" panose="020B0600070205080204" pitchFamily="34" charset="-128"/>
              </a:rPr>
              <a:t> points on the fly. Simple: as we assume that the </a:t>
            </a:r>
            <a:r>
              <a:rPr lang="en-US" altLang="ja-JP" sz="2200" i="1">
                <a:ea typeface="ＭＳ Ｐゴシック" panose="020B0600070205080204" pitchFamily="34" charset="-128"/>
              </a:rPr>
              <a:t>N</a:t>
            </a:r>
            <a:r>
              <a:rPr lang="en-US" altLang="ja-JP" sz="2200">
                <a:ea typeface="ＭＳ Ｐゴシック" panose="020B0600070205080204" pitchFamily="34" charset="-128"/>
              </a:rPr>
              <a:t> points are uniformly distributed in the space. </a:t>
            </a:r>
            <a:endParaRPr lang="en-US" altLang="en-US" sz="2200"/>
          </a:p>
          <a:p>
            <a:endParaRPr lang="en-US" altLang="en-US" sz="2600"/>
          </a:p>
        </p:txBody>
      </p:sp>
      <p:sp>
        <p:nvSpPr>
          <p:cNvPr id="86835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graphicFrame>
        <p:nvGraphicFramePr>
          <p:cNvPr id="868356" name="Object 4"/>
          <p:cNvGraphicFramePr>
            <a:graphicFrameLocks noChangeAspect="1"/>
          </p:cNvGraphicFramePr>
          <p:nvPr/>
        </p:nvGraphicFramePr>
        <p:xfrm>
          <a:off x="1619250" y="1916113"/>
          <a:ext cx="4679950" cy="1044575"/>
        </p:xfrm>
        <a:graphic>
          <a:graphicData uri="http://schemas.openxmlformats.org/presentationml/2006/ole">
            <mc:AlternateContent xmlns:mc="http://schemas.openxmlformats.org/markup-compatibility/2006">
              <mc:Choice xmlns:v="urn:schemas-microsoft-com:vml" Requires="v">
                <p:oleObj spid="_x0000_s30724" name="Equation" r:id="rId3" imgW="2044700" imgH="457200" progId="Equation.3">
                  <p:embed/>
                </p:oleObj>
              </mc:Choice>
              <mc:Fallback>
                <p:oleObj name="Equation" r:id="rId3" imgW="20447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916113"/>
                        <a:ext cx="4679950" cy="1044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8633545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ltLang="en-US"/>
              <a:t>CS583, Bing Liu, UIC</a:t>
            </a:r>
          </a:p>
        </p:txBody>
      </p:sp>
      <p:sp>
        <p:nvSpPr>
          <p:cNvPr id="6" name="Slide Number Placeholder 5"/>
          <p:cNvSpPr>
            <a:spLocks noGrp="1"/>
          </p:cNvSpPr>
          <p:nvPr>
            <p:ph type="sldNum" sz="quarter" idx="11"/>
          </p:nvPr>
        </p:nvSpPr>
        <p:spPr/>
        <p:txBody>
          <a:bodyPr/>
          <a:lstStyle/>
          <a:p>
            <a:fld id="{BC9F5120-15B0-4440-A868-65C7E108E054}" type="slidenum">
              <a:rPr lang="en-US" altLang="en-US"/>
              <a:pPr/>
              <a:t>172</a:t>
            </a:fld>
            <a:endParaRPr lang="en-US" altLang="en-US"/>
          </a:p>
        </p:txBody>
      </p:sp>
      <p:sp>
        <p:nvSpPr>
          <p:cNvPr id="869378" name="Rectangle 2"/>
          <p:cNvSpPr>
            <a:spLocks noGrp="1" noChangeArrowheads="1"/>
          </p:cNvSpPr>
          <p:nvPr>
            <p:ph type="title"/>
          </p:nvPr>
        </p:nvSpPr>
        <p:spPr>
          <a:xfrm>
            <a:off x="457200" y="165100"/>
            <a:ext cx="8229600" cy="1139825"/>
          </a:xfrm>
        </p:spPr>
        <p:txBody>
          <a:bodyPr/>
          <a:lstStyle/>
          <a:p>
            <a:r>
              <a:rPr lang="en-US" altLang="en-US"/>
              <a:t>An example</a:t>
            </a:r>
          </a:p>
        </p:txBody>
      </p:sp>
      <p:sp>
        <p:nvSpPr>
          <p:cNvPr id="869379" name="Rectangle 3"/>
          <p:cNvSpPr>
            <a:spLocks noGrp="1" noChangeArrowheads="1"/>
          </p:cNvSpPr>
          <p:nvPr>
            <p:ph type="body" sz="half" idx="1"/>
          </p:nvPr>
        </p:nvSpPr>
        <p:spPr>
          <a:xfrm>
            <a:off x="457200" y="1125538"/>
            <a:ext cx="8110538" cy="2698750"/>
          </a:xfrm>
        </p:spPr>
        <p:txBody>
          <a:bodyPr/>
          <a:lstStyle/>
          <a:p>
            <a:pPr>
              <a:lnSpc>
                <a:spcPct val="90000"/>
              </a:lnSpc>
            </a:pPr>
            <a:r>
              <a:rPr lang="en-US" altLang="ja-JP" sz="2600">
                <a:ea typeface="ＭＳ Ｐゴシック" panose="020B0600070205080204" pitchFamily="34" charset="-128"/>
              </a:rPr>
              <a:t>The space has 25 data (</a:t>
            </a:r>
            <a:r>
              <a:rPr lang="en-US" altLang="ja-JP" sz="2600" i="1">
                <a:ea typeface="ＭＳ Ｐゴシック" panose="020B0600070205080204" pitchFamily="34" charset="-128"/>
              </a:rPr>
              <a:t>Y</a:t>
            </a:r>
            <a:r>
              <a:rPr lang="en-US" altLang="ja-JP" sz="2600">
                <a:ea typeface="ＭＳ Ｐゴシック" panose="020B0600070205080204" pitchFamily="34" charset="-128"/>
              </a:rPr>
              <a:t>) points and 25 </a:t>
            </a:r>
            <a:r>
              <a:rPr lang="en-US" altLang="ja-JP" sz="2600" i="1">
                <a:ea typeface="ＭＳ Ｐゴシック" panose="020B0600070205080204" pitchFamily="34" charset="-128"/>
              </a:rPr>
              <a:t>N</a:t>
            </a:r>
            <a:r>
              <a:rPr lang="en-US" altLang="ja-JP" sz="2600">
                <a:ea typeface="ＭＳ Ｐゴシック" panose="020B0600070205080204" pitchFamily="34" charset="-128"/>
              </a:rPr>
              <a:t> points. Assume the system is evaluating a possible cut </a:t>
            </a:r>
            <a:r>
              <a:rPr lang="en-US" altLang="ja-JP" sz="2600" i="1">
                <a:ea typeface="ＭＳ Ｐゴシック" panose="020B0600070205080204" pitchFamily="34" charset="-128"/>
              </a:rPr>
              <a:t>S</a:t>
            </a:r>
            <a:r>
              <a:rPr lang="en-US" altLang="ja-JP" sz="2600">
                <a:ea typeface="ＭＳ Ｐゴシック" panose="020B0600070205080204" pitchFamily="34" charset="-128"/>
              </a:rPr>
              <a:t>. </a:t>
            </a:r>
          </a:p>
          <a:p>
            <a:pPr lvl="1">
              <a:lnSpc>
                <a:spcPct val="90000"/>
              </a:lnSpc>
            </a:pPr>
            <a:r>
              <a:rPr lang="en-US" altLang="ja-JP" sz="2200">
                <a:ea typeface="ＭＳ Ｐゴシック" panose="020B0600070205080204" pitchFamily="34" charset="-128"/>
              </a:rPr>
              <a:t># </a:t>
            </a:r>
            <a:r>
              <a:rPr lang="en-US" altLang="ja-JP" sz="2200" i="1">
                <a:ea typeface="ＭＳ Ｐゴシック" panose="020B0600070205080204" pitchFamily="34" charset="-128"/>
              </a:rPr>
              <a:t>N</a:t>
            </a:r>
            <a:r>
              <a:rPr lang="en-US" altLang="ja-JP" sz="2200">
                <a:ea typeface="ＭＳ Ｐゴシック" panose="020B0600070205080204" pitchFamily="34" charset="-128"/>
              </a:rPr>
              <a:t> points on the left of </a:t>
            </a:r>
            <a:r>
              <a:rPr lang="en-US" altLang="ja-JP" sz="2200" i="1">
                <a:ea typeface="ＭＳ Ｐゴシック" panose="020B0600070205080204" pitchFamily="34" charset="-128"/>
              </a:rPr>
              <a:t>S</a:t>
            </a:r>
            <a:r>
              <a:rPr lang="en-US" altLang="ja-JP" sz="2200">
                <a:ea typeface="ＭＳ Ｐゴシック" panose="020B0600070205080204" pitchFamily="34" charset="-128"/>
              </a:rPr>
              <a:t> is 25 * 4/10 = 10. The number of </a:t>
            </a:r>
            <a:r>
              <a:rPr lang="en-US" altLang="ja-JP" sz="2200" i="1">
                <a:ea typeface="ＭＳ Ｐゴシック" panose="020B0600070205080204" pitchFamily="34" charset="-128"/>
              </a:rPr>
              <a:t>Y</a:t>
            </a:r>
            <a:r>
              <a:rPr lang="en-US" altLang="ja-JP" sz="2200">
                <a:ea typeface="ＭＳ Ｐゴシック" panose="020B0600070205080204" pitchFamily="34" charset="-128"/>
              </a:rPr>
              <a:t> points is 3. </a:t>
            </a:r>
          </a:p>
          <a:p>
            <a:pPr lvl="1">
              <a:lnSpc>
                <a:spcPct val="90000"/>
              </a:lnSpc>
            </a:pPr>
            <a:r>
              <a:rPr lang="en-US" altLang="ja-JP" sz="2200">
                <a:ea typeface="ＭＳ Ｐゴシック" panose="020B0600070205080204" pitchFamily="34" charset="-128"/>
              </a:rPr>
              <a:t>Likewise, # </a:t>
            </a:r>
            <a:r>
              <a:rPr lang="en-US" altLang="ja-JP" sz="2200" i="1">
                <a:ea typeface="ＭＳ Ｐゴシック" panose="020B0600070205080204" pitchFamily="34" charset="-128"/>
              </a:rPr>
              <a:t>N</a:t>
            </a:r>
            <a:r>
              <a:rPr lang="en-US" altLang="ja-JP" sz="2200">
                <a:ea typeface="ＭＳ Ｐゴシック" panose="020B0600070205080204" pitchFamily="34" charset="-128"/>
              </a:rPr>
              <a:t> points on the right of </a:t>
            </a:r>
            <a:r>
              <a:rPr lang="en-US" altLang="ja-JP" sz="2200" i="1">
                <a:ea typeface="ＭＳ Ｐゴシック" panose="020B0600070205080204" pitchFamily="34" charset="-128"/>
              </a:rPr>
              <a:t>S</a:t>
            </a:r>
            <a:r>
              <a:rPr lang="en-US" altLang="ja-JP" sz="2200">
                <a:ea typeface="ＭＳ Ｐゴシック" panose="020B0600070205080204" pitchFamily="34" charset="-128"/>
              </a:rPr>
              <a:t> is 15 (= 25 - 10).The number of </a:t>
            </a:r>
            <a:r>
              <a:rPr lang="en-US" altLang="ja-JP" sz="2200" i="1">
                <a:ea typeface="ＭＳ Ｐゴシック" panose="020B0600070205080204" pitchFamily="34" charset="-128"/>
              </a:rPr>
              <a:t>Y</a:t>
            </a:r>
            <a:r>
              <a:rPr lang="en-US" altLang="ja-JP" sz="2200">
                <a:ea typeface="ＭＳ Ｐゴシック" panose="020B0600070205080204" pitchFamily="34" charset="-128"/>
              </a:rPr>
              <a:t> points is 22. </a:t>
            </a:r>
          </a:p>
          <a:p>
            <a:pPr>
              <a:lnSpc>
                <a:spcPct val="90000"/>
              </a:lnSpc>
            </a:pPr>
            <a:r>
              <a:rPr lang="en-US" altLang="ja-JP" sz="2600">
                <a:ea typeface="ＭＳ Ｐゴシック" panose="020B0600070205080204" pitchFamily="34" charset="-128"/>
              </a:rPr>
              <a:t>With these numbers, entropy can be computed.</a:t>
            </a:r>
            <a:endParaRPr lang="en-US" altLang="en-US" sz="2600"/>
          </a:p>
        </p:txBody>
      </p:sp>
      <p:pic>
        <p:nvPicPr>
          <p:cNvPr id="869382" name="Picture 6"/>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655763" y="3789363"/>
            <a:ext cx="5221287" cy="2401887"/>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138422144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ltLang="en-US"/>
              <a:t>CS583, Bing Liu, UIC</a:t>
            </a:r>
          </a:p>
        </p:txBody>
      </p:sp>
      <p:sp>
        <p:nvSpPr>
          <p:cNvPr id="6" name="Slide Number Placeholder 5"/>
          <p:cNvSpPr>
            <a:spLocks noGrp="1"/>
          </p:cNvSpPr>
          <p:nvPr>
            <p:ph type="sldNum" sz="quarter" idx="11"/>
          </p:nvPr>
        </p:nvSpPr>
        <p:spPr/>
        <p:txBody>
          <a:bodyPr/>
          <a:lstStyle/>
          <a:p>
            <a:fld id="{A77B0CE6-8E13-40FA-9630-22AA9058B022}" type="slidenum">
              <a:rPr lang="en-US" altLang="en-US"/>
              <a:pPr/>
              <a:t>173</a:t>
            </a:fld>
            <a:endParaRPr lang="en-US" altLang="en-US"/>
          </a:p>
        </p:txBody>
      </p:sp>
      <p:sp>
        <p:nvSpPr>
          <p:cNvPr id="872450" name="Rectangle 2"/>
          <p:cNvSpPr>
            <a:spLocks noGrp="1" noChangeArrowheads="1"/>
          </p:cNvSpPr>
          <p:nvPr>
            <p:ph type="title"/>
          </p:nvPr>
        </p:nvSpPr>
        <p:spPr/>
        <p:txBody>
          <a:bodyPr/>
          <a:lstStyle/>
          <a:p>
            <a:r>
              <a:rPr lang="en-US" altLang="en-US"/>
              <a:t>How many </a:t>
            </a:r>
            <a:r>
              <a:rPr lang="en-US" altLang="en-US" i="1"/>
              <a:t>N</a:t>
            </a:r>
            <a:r>
              <a:rPr lang="en-US" altLang="en-US"/>
              <a:t> points to add?</a:t>
            </a:r>
          </a:p>
        </p:txBody>
      </p:sp>
      <p:sp>
        <p:nvSpPr>
          <p:cNvPr id="872451" name="Rectangle 3"/>
          <p:cNvSpPr>
            <a:spLocks noGrp="1" noChangeArrowheads="1"/>
          </p:cNvSpPr>
          <p:nvPr>
            <p:ph type="body" sz="half" idx="1"/>
          </p:nvPr>
        </p:nvSpPr>
        <p:spPr>
          <a:xfrm>
            <a:off x="468313" y="1268413"/>
            <a:ext cx="8075612" cy="2081212"/>
          </a:xfrm>
        </p:spPr>
        <p:txBody>
          <a:bodyPr/>
          <a:lstStyle/>
          <a:p>
            <a:r>
              <a:rPr lang="en-US" altLang="ja-JP" sz="2600">
                <a:ea typeface="ＭＳ Ｐゴシック" panose="020B0600070205080204" pitchFamily="34" charset="-128"/>
              </a:rPr>
              <a:t>We add a different number of </a:t>
            </a:r>
            <a:r>
              <a:rPr lang="en-US" altLang="ja-JP" sz="2600" i="1">
                <a:ea typeface="ＭＳ Ｐゴシック" panose="020B0600070205080204" pitchFamily="34" charset="-128"/>
              </a:rPr>
              <a:t>N</a:t>
            </a:r>
            <a:r>
              <a:rPr lang="en-US" altLang="ja-JP" sz="2600">
                <a:ea typeface="ＭＳ Ｐゴシック" panose="020B0600070205080204" pitchFamily="34" charset="-128"/>
              </a:rPr>
              <a:t> points at each different node. </a:t>
            </a:r>
          </a:p>
          <a:p>
            <a:pPr lvl="1"/>
            <a:r>
              <a:rPr lang="en-US" altLang="ja-JP" sz="2200">
                <a:ea typeface="ＭＳ Ｐゴシック" panose="020B0600070205080204" pitchFamily="34" charset="-128"/>
              </a:rPr>
              <a:t>The number of </a:t>
            </a:r>
            <a:r>
              <a:rPr lang="en-US" altLang="ja-JP" sz="2200" i="1">
                <a:ea typeface="ＭＳ Ｐゴシック" panose="020B0600070205080204" pitchFamily="34" charset="-128"/>
              </a:rPr>
              <a:t>N</a:t>
            </a:r>
            <a:r>
              <a:rPr lang="en-US" altLang="ja-JP" sz="2200">
                <a:ea typeface="ＭＳ Ｐゴシック" panose="020B0600070205080204" pitchFamily="34" charset="-128"/>
              </a:rPr>
              <a:t> points for the current node </a:t>
            </a:r>
            <a:r>
              <a:rPr lang="en-US" altLang="ja-JP" sz="2200" i="1">
                <a:ea typeface="ＭＳ Ｐゴシック" panose="020B0600070205080204" pitchFamily="34" charset="-128"/>
              </a:rPr>
              <a:t>E</a:t>
            </a:r>
            <a:r>
              <a:rPr lang="en-US" altLang="ja-JP" sz="2200">
                <a:ea typeface="ＭＳ Ｐゴシック" panose="020B0600070205080204" pitchFamily="34" charset="-128"/>
              </a:rPr>
              <a:t> is determined by the following rule (note that at the root node, the number of inherited </a:t>
            </a:r>
            <a:r>
              <a:rPr lang="en-US" altLang="ja-JP" sz="2200" i="1">
                <a:ea typeface="ＭＳ Ｐゴシック" panose="020B0600070205080204" pitchFamily="34" charset="-128"/>
              </a:rPr>
              <a:t>N</a:t>
            </a:r>
            <a:r>
              <a:rPr lang="en-US" altLang="ja-JP" sz="2200">
                <a:ea typeface="ＭＳ Ｐゴシック" panose="020B0600070205080204" pitchFamily="34" charset="-128"/>
              </a:rPr>
              <a:t> points is 0): </a:t>
            </a:r>
            <a:endParaRPr lang="en-US" altLang="en-US" sz="2200"/>
          </a:p>
        </p:txBody>
      </p:sp>
      <p:pic>
        <p:nvPicPr>
          <p:cNvPr id="872454" name="Picture 6"/>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76263" y="3500438"/>
            <a:ext cx="8208962" cy="14763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173114397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1D27C439-5B1C-4F5F-9C1E-EF3988ADC808}" type="slidenum">
              <a:rPr lang="en-US" altLang="en-US"/>
              <a:pPr/>
              <a:t>174</a:t>
            </a:fld>
            <a:endParaRPr lang="en-US" altLang="en-US"/>
          </a:p>
        </p:txBody>
      </p:sp>
      <p:sp>
        <p:nvSpPr>
          <p:cNvPr id="875522" name="Rectangle 2"/>
          <p:cNvSpPr>
            <a:spLocks noGrp="1" noChangeArrowheads="1"/>
          </p:cNvSpPr>
          <p:nvPr>
            <p:ph type="title"/>
          </p:nvPr>
        </p:nvSpPr>
        <p:spPr/>
        <p:txBody>
          <a:bodyPr/>
          <a:lstStyle/>
          <a:p>
            <a:r>
              <a:rPr lang="en-US" altLang="en-US"/>
              <a:t>An example</a:t>
            </a:r>
          </a:p>
        </p:txBody>
      </p:sp>
      <p:pic>
        <p:nvPicPr>
          <p:cNvPr id="875523"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57200" y="1341438"/>
            <a:ext cx="8229600" cy="4789487"/>
          </a:xfrm>
        </p:spPr>
      </p:pic>
    </p:spTree>
    <p:extLst>
      <p:ext uri="{BB962C8B-B14F-4D97-AF65-F5344CB8AC3E}">
        <p14:creationId xmlns:p14="http://schemas.microsoft.com/office/powerpoint/2010/main" val="197497395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B619BD64-BD61-4685-9ACB-B2348FE04B8D}" type="slidenum">
              <a:rPr lang="en-US" altLang="en-US"/>
              <a:pPr/>
              <a:t>175</a:t>
            </a:fld>
            <a:endParaRPr lang="en-US" altLang="en-US"/>
          </a:p>
        </p:txBody>
      </p:sp>
      <p:sp>
        <p:nvSpPr>
          <p:cNvPr id="876546" name="Rectangle 2"/>
          <p:cNvSpPr>
            <a:spLocks noGrp="1" noChangeArrowheads="1"/>
          </p:cNvSpPr>
          <p:nvPr>
            <p:ph type="title"/>
          </p:nvPr>
        </p:nvSpPr>
        <p:spPr/>
        <p:txBody>
          <a:bodyPr>
            <a:normAutofit fontScale="90000"/>
          </a:bodyPr>
          <a:lstStyle/>
          <a:p>
            <a:r>
              <a:rPr lang="en-US" altLang="en-US"/>
              <a:t>How many </a:t>
            </a:r>
            <a:r>
              <a:rPr lang="en-US" altLang="en-US" i="1"/>
              <a:t>N</a:t>
            </a:r>
            <a:r>
              <a:rPr lang="en-US" altLang="en-US"/>
              <a:t> points to add? (cont…)</a:t>
            </a:r>
          </a:p>
        </p:txBody>
      </p:sp>
      <p:sp>
        <p:nvSpPr>
          <p:cNvPr id="876547" name="Rectangle 3"/>
          <p:cNvSpPr>
            <a:spLocks noGrp="1" noChangeArrowheads="1"/>
          </p:cNvSpPr>
          <p:nvPr>
            <p:ph type="body" idx="1"/>
          </p:nvPr>
        </p:nvSpPr>
        <p:spPr>
          <a:xfrm>
            <a:off x="457200" y="1268413"/>
            <a:ext cx="8229600" cy="4862512"/>
          </a:xfrm>
        </p:spPr>
        <p:txBody>
          <a:bodyPr>
            <a:normAutofit lnSpcReduction="10000"/>
          </a:bodyPr>
          <a:lstStyle/>
          <a:p>
            <a:pPr>
              <a:lnSpc>
                <a:spcPct val="90000"/>
              </a:lnSpc>
            </a:pPr>
            <a:r>
              <a:rPr lang="en-US" altLang="ja-JP">
                <a:ea typeface="ＭＳ Ｐゴシック" panose="020B0600070205080204" pitchFamily="34" charset="-128"/>
              </a:rPr>
              <a:t>Basically, for a </a:t>
            </a:r>
            <a:r>
              <a:rPr lang="en-US" altLang="ja-JP" i="1">
                <a:ea typeface="ＭＳ Ｐゴシック" panose="020B0600070205080204" pitchFamily="34" charset="-128"/>
              </a:rPr>
              <a:t>Y</a:t>
            </a:r>
            <a:r>
              <a:rPr lang="en-US" altLang="ja-JP">
                <a:ea typeface="ＭＳ Ｐゴシック" panose="020B0600070205080204" pitchFamily="34" charset="-128"/>
              </a:rPr>
              <a:t> node (which has more data points), we increase </a:t>
            </a:r>
            <a:r>
              <a:rPr lang="en-US" altLang="ja-JP" i="1">
                <a:ea typeface="ＭＳ Ｐゴシック" panose="020B0600070205080204" pitchFamily="34" charset="-128"/>
              </a:rPr>
              <a:t>N</a:t>
            </a:r>
            <a:r>
              <a:rPr lang="en-US" altLang="ja-JP">
                <a:ea typeface="ＭＳ Ｐゴシック" panose="020B0600070205080204" pitchFamily="34" charset="-128"/>
              </a:rPr>
              <a:t> points so that </a:t>
            </a:r>
          </a:p>
          <a:p>
            <a:pPr>
              <a:lnSpc>
                <a:spcPct val="90000"/>
              </a:lnSpc>
              <a:buFont typeface="Wingdings" panose="05000000000000000000" pitchFamily="2" charset="2"/>
              <a:buNone/>
            </a:pPr>
            <a:r>
              <a:rPr lang="en-US" altLang="ja-JP">
                <a:ea typeface="ＭＳ Ｐゴシック" panose="020B0600070205080204" pitchFamily="34" charset="-128"/>
              </a:rPr>
              <a:t>			#Y = #N </a:t>
            </a:r>
          </a:p>
          <a:p>
            <a:pPr>
              <a:lnSpc>
                <a:spcPct val="90000"/>
              </a:lnSpc>
            </a:pPr>
            <a:r>
              <a:rPr lang="en-US" altLang="ja-JP">
                <a:ea typeface="ＭＳ Ｐゴシック" panose="020B0600070205080204" pitchFamily="34" charset="-128"/>
              </a:rPr>
              <a:t>The number of </a:t>
            </a:r>
            <a:r>
              <a:rPr lang="en-US" altLang="ja-JP" i="1">
                <a:ea typeface="ＭＳ Ｐゴシック" panose="020B0600070205080204" pitchFamily="34" charset="-128"/>
              </a:rPr>
              <a:t>N</a:t>
            </a:r>
            <a:r>
              <a:rPr lang="en-US" altLang="ja-JP">
                <a:ea typeface="ＭＳ Ｐゴシック" panose="020B0600070205080204" pitchFamily="34" charset="-128"/>
              </a:rPr>
              <a:t> points is not reduced if the current node is an </a:t>
            </a:r>
            <a:r>
              <a:rPr lang="en-US" altLang="ja-JP" i="1">
                <a:ea typeface="ＭＳ Ｐゴシック" panose="020B0600070205080204" pitchFamily="34" charset="-128"/>
              </a:rPr>
              <a:t>N</a:t>
            </a:r>
            <a:r>
              <a:rPr lang="en-US" altLang="ja-JP">
                <a:ea typeface="ＭＳ Ｐゴシック" panose="020B0600070205080204" pitchFamily="34" charset="-128"/>
              </a:rPr>
              <a:t> node (an </a:t>
            </a:r>
            <a:r>
              <a:rPr lang="en-US" altLang="ja-JP" i="1">
                <a:ea typeface="ＭＳ Ｐゴシック" panose="020B0600070205080204" pitchFamily="34" charset="-128"/>
              </a:rPr>
              <a:t>N</a:t>
            </a:r>
            <a:r>
              <a:rPr lang="en-US" altLang="ja-JP">
                <a:ea typeface="ＭＳ Ｐゴシック" panose="020B0600070205080204" pitchFamily="34" charset="-128"/>
              </a:rPr>
              <a:t> node has more </a:t>
            </a:r>
            <a:r>
              <a:rPr lang="en-US" altLang="ja-JP" i="1">
                <a:ea typeface="ＭＳ Ｐゴシック" panose="020B0600070205080204" pitchFamily="34" charset="-128"/>
              </a:rPr>
              <a:t>N</a:t>
            </a:r>
            <a:r>
              <a:rPr lang="en-US" altLang="ja-JP">
                <a:ea typeface="ＭＳ Ｐゴシック" panose="020B0600070205080204" pitchFamily="34" charset="-128"/>
              </a:rPr>
              <a:t> points than </a:t>
            </a:r>
            <a:r>
              <a:rPr lang="en-US" altLang="ja-JP" i="1">
                <a:ea typeface="ＭＳ Ｐゴシック" panose="020B0600070205080204" pitchFamily="34" charset="-128"/>
              </a:rPr>
              <a:t>Y</a:t>
            </a:r>
            <a:r>
              <a:rPr lang="en-US" altLang="ja-JP">
                <a:ea typeface="ＭＳ Ｐゴシック" panose="020B0600070205080204" pitchFamily="34" charset="-128"/>
              </a:rPr>
              <a:t> points).</a:t>
            </a:r>
          </a:p>
          <a:p>
            <a:pPr lvl="1">
              <a:lnSpc>
                <a:spcPct val="90000"/>
              </a:lnSpc>
            </a:pPr>
            <a:r>
              <a:rPr lang="en-US" altLang="ja-JP">
                <a:ea typeface="ＭＳ Ｐゴシック" panose="020B0600070205080204" pitchFamily="34" charset="-128"/>
              </a:rPr>
              <a:t>A reduction may cause outlier </a:t>
            </a:r>
            <a:r>
              <a:rPr lang="en-US" altLang="ja-JP" i="1">
                <a:ea typeface="ＭＳ Ｐゴシック" panose="020B0600070205080204" pitchFamily="34" charset="-128"/>
              </a:rPr>
              <a:t>Y</a:t>
            </a:r>
            <a:r>
              <a:rPr lang="en-US" altLang="ja-JP">
                <a:ea typeface="ＭＳ Ｐゴシック" panose="020B0600070205080204" pitchFamily="34" charset="-128"/>
              </a:rPr>
              <a:t> points to form </a:t>
            </a:r>
            <a:r>
              <a:rPr lang="en-US" altLang="ja-JP" i="1">
                <a:ea typeface="ＭＳ Ｐゴシック" panose="020B0600070205080204" pitchFamily="34" charset="-128"/>
              </a:rPr>
              <a:t>Y</a:t>
            </a:r>
            <a:r>
              <a:rPr lang="en-US" altLang="ja-JP">
                <a:ea typeface="ＭＳ Ｐゴシック" panose="020B0600070205080204" pitchFamily="34" charset="-128"/>
              </a:rPr>
              <a:t> nodes (a </a:t>
            </a:r>
            <a:r>
              <a:rPr lang="en-US" altLang="ja-JP" i="1">
                <a:ea typeface="ＭＳ Ｐゴシック" panose="020B0600070205080204" pitchFamily="34" charset="-128"/>
              </a:rPr>
              <a:t>Y</a:t>
            </a:r>
            <a:r>
              <a:rPr lang="en-US" altLang="ja-JP">
                <a:ea typeface="ＭＳ Ｐゴシック" panose="020B0600070205080204" pitchFamily="34" charset="-128"/>
              </a:rPr>
              <a:t> node has an equal number of </a:t>
            </a:r>
            <a:r>
              <a:rPr lang="en-US" altLang="ja-JP" i="1">
                <a:ea typeface="ＭＳ Ｐゴシック" panose="020B0600070205080204" pitchFamily="34" charset="-128"/>
              </a:rPr>
              <a:t>Y</a:t>
            </a:r>
            <a:r>
              <a:rPr lang="en-US" altLang="ja-JP">
                <a:ea typeface="ＭＳ Ｐゴシック" panose="020B0600070205080204" pitchFamily="34" charset="-128"/>
              </a:rPr>
              <a:t> points as </a:t>
            </a:r>
            <a:r>
              <a:rPr lang="en-US" altLang="ja-JP" i="1">
                <a:ea typeface="ＭＳ Ｐゴシック" panose="020B0600070205080204" pitchFamily="34" charset="-128"/>
              </a:rPr>
              <a:t>N</a:t>
            </a:r>
            <a:r>
              <a:rPr lang="en-US" altLang="ja-JP">
                <a:ea typeface="ＭＳ Ｐゴシック" panose="020B0600070205080204" pitchFamily="34" charset="-128"/>
              </a:rPr>
              <a:t> points or more). </a:t>
            </a:r>
          </a:p>
          <a:p>
            <a:pPr lvl="1">
              <a:lnSpc>
                <a:spcPct val="90000"/>
              </a:lnSpc>
            </a:pPr>
            <a:r>
              <a:rPr lang="en-US" altLang="ja-JP">
                <a:ea typeface="ＭＳ Ｐゴシック" panose="020B0600070205080204" pitchFamily="34" charset="-128"/>
              </a:rPr>
              <a:t>Then data regions and empty regions may not be separated well. </a:t>
            </a:r>
            <a:endParaRPr lang="en-US" altLang="en-US"/>
          </a:p>
        </p:txBody>
      </p:sp>
    </p:spTree>
    <p:extLst>
      <p:ext uri="{BB962C8B-B14F-4D97-AF65-F5344CB8AC3E}">
        <p14:creationId xmlns:p14="http://schemas.microsoft.com/office/powerpoint/2010/main" val="225025135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E0FA6986-F11D-442B-8E59-DAD0F355ADE3}" type="slidenum">
              <a:rPr lang="en-US" altLang="en-US"/>
              <a:pPr/>
              <a:t>176</a:t>
            </a:fld>
            <a:endParaRPr lang="en-US" altLang="en-US"/>
          </a:p>
        </p:txBody>
      </p:sp>
      <p:sp>
        <p:nvSpPr>
          <p:cNvPr id="877570" name="Rectangle 2"/>
          <p:cNvSpPr>
            <a:spLocks noGrp="1" noChangeArrowheads="1"/>
          </p:cNvSpPr>
          <p:nvPr>
            <p:ph type="title"/>
          </p:nvPr>
        </p:nvSpPr>
        <p:spPr/>
        <p:txBody>
          <a:bodyPr/>
          <a:lstStyle/>
          <a:p>
            <a:r>
              <a:rPr lang="en-US" altLang="en-US"/>
              <a:t>Building the decision tree</a:t>
            </a:r>
          </a:p>
        </p:txBody>
      </p:sp>
      <p:sp>
        <p:nvSpPr>
          <p:cNvPr id="877571" name="Rectangle 3"/>
          <p:cNvSpPr>
            <a:spLocks noGrp="1" noChangeArrowheads="1"/>
          </p:cNvSpPr>
          <p:nvPr>
            <p:ph type="body" idx="1"/>
          </p:nvPr>
        </p:nvSpPr>
        <p:spPr/>
        <p:txBody>
          <a:bodyPr/>
          <a:lstStyle/>
          <a:p>
            <a:r>
              <a:rPr lang="en-US" altLang="ja-JP">
                <a:ea typeface="ＭＳ Ｐゴシック" panose="020B0600070205080204" pitchFamily="34" charset="-128"/>
              </a:rPr>
              <a:t>Using the above ideas, a decision tree can be built to separate data regions and empty regions. </a:t>
            </a:r>
          </a:p>
          <a:p>
            <a:r>
              <a:rPr lang="en-US" altLang="ja-JP">
                <a:ea typeface="ＭＳ Ｐゴシック" panose="020B0600070205080204" pitchFamily="34" charset="-128"/>
              </a:rPr>
              <a:t>The actual method is more sophisticated as a few other tricky issues need to be handled in</a:t>
            </a:r>
          </a:p>
          <a:p>
            <a:pPr lvl="1"/>
            <a:r>
              <a:rPr lang="en-US" altLang="ja-JP">
                <a:ea typeface="ＭＳ Ｐゴシック" panose="020B0600070205080204" pitchFamily="34" charset="-128"/>
              </a:rPr>
              <a:t>tree building and </a:t>
            </a:r>
          </a:p>
          <a:p>
            <a:pPr lvl="1"/>
            <a:r>
              <a:rPr lang="en-US" altLang="ja-JP">
                <a:ea typeface="ＭＳ Ｐゴシック" panose="020B0600070205080204" pitchFamily="34" charset="-128"/>
              </a:rPr>
              <a:t>tree pruning. </a:t>
            </a:r>
          </a:p>
          <a:p>
            <a:pPr lvl="1"/>
            <a:endParaRPr lang="en-US" altLang="en-US"/>
          </a:p>
        </p:txBody>
      </p:sp>
    </p:spTree>
    <p:extLst>
      <p:ext uri="{BB962C8B-B14F-4D97-AF65-F5344CB8AC3E}">
        <p14:creationId xmlns:p14="http://schemas.microsoft.com/office/powerpoint/2010/main" val="41895236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7C690566-4F57-4C10-BDA4-84BE3DA56E35}" type="slidenum">
              <a:rPr lang="en-US" altLang="en-US"/>
              <a:pPr/>
              <a:t>177</a:t>
            </a:fld>
            <a:endParaRPr lang="en-US" altLang="en-US"/>
          </a:p>
        </p:txBody>
      </p:sp>
      <p:sp>
        <p:nvSpPr>
          <p:cNvPr id="891906" name="Rectangle 2"/>
          <p:cNvSpPr>
            <a:spLocks noGrp="1" noChangeArrowheads="1"/>
          </p:cNvSpPr>
          <p:nvPr>
            <p:ph type="title"/>
          </p:nvPr>
        </p:nvSpPr>
        <p:spPr>
          <a:xfrm>
            <a:off x="431800" y="115888"/>
            <a:ext cx="8229600" cy="1139825"/>
          </a:xfrm>
        </p:spPr>
        <p:txBody>
          <a:bodyPr/>
          <a:lstStyle/>
          <a:p>
            <a:r>
              <a:rPr lang="en-US" altLang="en-US" b="1"/>
              <a:t>Road map</a:t>
            </a:r>
          </a:p>
        </p:txBody>
      </p:sp>
      <p:sp>
        <p:nvSpPr>
          <p:cNvPr id="891907" name="Rectangle 3"/>
          <p:cNvSpPr>
            <a:spLocks noGrp="1" noChangeArrowheads="1"/>
          </p:cNvSpPr>
          <p:nvPr>
            <p:ph type="body" idx="1"/>
          </p:nvPr>
        </p:nvSpPr>
        <p:spPr>
          <a:xfrm>
            <a:off x="457200" y="908050"/>
            <a:ext cx="8229600" cy="5256213"/>
          </a:xfrm>
        </p:spPr>
        <p:txBody>
          <a:bodyPr/>
          <a:lstStyle/>
          <a:p>
            <a:r>
              <a:rPr lang="en-US" altLang="en-US" sz="2600" b="1"/>
              <a:t>Basic concepts</a:t>
            </a:r>
          </a:p>
          <a:p>
            <a:r>
              <a:rPr lang="en-US" altLang="en-US" sz="2600" b="1"/>
              <a:t>K-means algorithm</a:t>
            </a:r>
          </a:p>
          <a:p>
            <a:r>
              <a:rPr lang="en-US" altLang="en-US" sz="2600" b="1"/>
              <a:t>Representation of clusters</a:t>
            </a:r>
          </a:p>
          <a:p>
            <a:r>
              <a:rPr lang="en-US" altLang="en-US" sz="2600" b="1"/>
              <a:t>Hierarchical clustering</a:t>
            </a:r>
          </a:p>
          <a:p>
            <a:r>
              <a:rPr lang="en-US" altLang="en-US" sz="2600" b="1"/>
              <a:t>Distance functions</a:t>
            </a:r>
          </a:p>
          <a:p>
            <a:r>
              <a:rPr lang="en-US" altLang="en-US" sz="2600" b="1"/>
              <a:t>Data standardization</a:t>
            </a:r>
          </a:p>
          <a:p>
            <a:r>
              <a:rPr lang="en-US" altLang="en-US" sz="2600" b="1"/>
              <a:t>Handling mixed attributes</a:t>
            </a:r>
          </a:p>
          <a:p>
            <a:r>
              <a:rPr lang="en-US" altLang="en-US" sz="2600" b="1"/>
              <a:t>Which clustering algorithm to use?</a:t>
            </a:r>
          </a:p>
          <a:p>
            <a:r>
              <a:rPr lang="en-US" altLang="en-US" sz="2600" b="1"/>
              <a:t>Cluster evaluation</a:t>
            </a:r>
          </a:p>
          <a:p>
            <a:r>
              <a:rPr lang="en-US" altLang="en-US" sz="2600" b="1"/>
              <a:t>Discovering holes and data regions</a:t>
            </a:r>
          </a:p>
          <a:p>
            <a:r>
              <a:rPr lang="en-US" altLang="en-US" sz="2600" b="1">
                <a:solidFill>
                  <a:srgbClr val="FF0000"/>
                </a:solidFill>
              </a:rPr>
              <a:t>Summary</a:t>
            </a:r>
          </a:p>
        </p:txBody>
      </p:sp>
    </p:spTree>
    <p:extLst>
      <p:ext uri="{BB962C8B-B14F-4D97-AF65-F5344CB8AC3E}">
        <p14:creationId xmlns:p14="http://schemas.microsoft.com/office/powerpoint/2010/main" val="79996979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0ED9AFF7-868E-4F50-8CE5-C3A6C76D06B5}" type="slidenum">
              <a:rPr lang="en-US" altLang="en-US"/>
              <a:pPr/>
              <a:t>178</a:t>
            </a:fld>
            <a:endParaRPr lang="en-US" altLang="en-US"/>
          </a:p>
        </p:txBody>
      </p:sp>
      <p:sp>
        <p:nvSpPr>
          <p:cNvPr id="707586" name="Rectangle 2"/>
          <p:cNvSpPr>
            <a:spLocks noGrp="1" noChangeArrowheads="1"/>
          </p:cNvSpPr>
          <p:nvPr>
            <p:ph type="title"/>
          </p:nvPr>
        </p:nvSpPr>
        <p:spPr/>
        <p:txBody>
          <a:bodyPr/>
          <a:lstStyle/>
          <a:p>
            <a:r>
              <a:rPr lang="en-US" altLang="en-US"/>
              <a:t>Summary</a:t>
            </a:r>
          </a:p>
        </p:txBody>
      </p:sp>
      <p:sp>
        <p:nvSpPr>
          <p:cNvPr id="707587" name="Rectangle 3"/>
          <p:cNvSpPr>
            <a:spLocks noGrp="1" noChangeArrowheads="1"/>
          </p:cNvSpPr>
          <p:nvPr>
            <p:ph type="body" idx="1"/>
          </p:nvPr>
        </p:nvSpPr>
        <p:spPr>
          <a:xfrm>
            <a:off x="381000" y="1125538"/>
            <a:ext cx="8574088" cy="5005387"/>
          </a:xfrm>
        </p:spPr>
        <p:txBody>
          <a:bodyPr/>
          <a:lstStyle/>
          <a:p>
            <a:pPr>
              <a:lnSpc>
                <a:spcPct val="80000"/>
              </a:lnSpc>
            </a:pPr>
            <a:r>
              <a:rPr lang="en-US" altLang="en-US" sz="2600"/>
              <a:t>Clustering is has along history and still active</a:t>
            </a:r>
          </a:p>
          <a:p>
            <a:pPr marL="742950" lvl="1" indent="-285750">
              <a:lnSpc>
                <a:spcPct val="80000"/>
              </a:lnSpc>
            </a:pPr>
            <a:r>
              <a:rPr lang="en-US" altLang="en-US" sz="2200"/>
              <a:t>There are a huge number of clustering algorithms</a:t>
            </a:r>
          </a:p>
          <a:p>
            <a:pPr marL="742950" lvl="1" indent="-285750">
              <a:lnSpc>
                <a:spcPct val="80000"/>
              </a:lnSpc>
            </a:pPr>
            <a:r>
              <a:rPr lang="en-US" altLang="en-US" sz="2200"/>
              <a:t>More are still coming every year. </a:t>
            </a:r>
          </a:p>
          <a:p>
            <a:pPr>
              <a:lnSpc>
                <a:spcPct val="80000"/>
              </a:lnSpc>
            </a:pPr>
            <a:r>
              <a:rPr lang="en-US" altLang="en-US" sz="2600"/>
              <a:t>We only introduced several main algorithms. There are many others, e.g., </a:t>
            </a:r>
          </a:p>
          <a:p>
            <a:pPr marL="742950" lvl="1" indent="-285750">
              <a:lnSpc>
                <a:spcPct val="80000"/>
              </a:lnSpc>
            </a:pPr>
            <a:r>
              <a:rPr lang="en-US" altLang="en-US" sz="2200"/>
              <a:t>density based algorithm, sub-space clustering, scale-up methods, neural networks based methods, fuzzy clustering, co-clustering, etc. </a:t>
            </a:r>
          </a:p>
          <a:p>
            <a:pPr>
              <a:lnSpc>
                <a:spcPct val="80000"/>
              </a:lnSpc>
            </a:pPr>
            <a:r>
              <a:rPr lang="en-US" altLang="en-US" sz="2600"/>
              <a:t>Clustering is hard to evaluate, but very useful in practice. This partially explains why there are still a large number of clustering algorithms being devised every year. </a:t>
            </a:r>
          </a:p>
          <a:p>
            <a:pPr>
              <a:lnSpc>
                <a:spcPct val="80000"/>
              </a:lnSpc>
            </a:pPr>
            <a:r>
              <a:rPr lang="en-US" altLang="en-US" sz="2600"/>
              <a:t>Clustering is highly application dependent and to some extent subjective. </a:t>
            </a:r>
          </a:p>
        </p:txBody>
      </p:sp>
    </p:spTree>
    <p:extLst>
      <p:ext uri="{BB962C8B-B14F-4D97-AF65-F5344CB8AC3E}">
        <p14:creationId xmlns:p14="http://schemas.microsoft.com/office/powerpoint/2010/main" val="177694219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marL="0" indent="0" algn="just">
              <a:buNone/>
            </a:pPr>
            <a:r>
              <a:rPr lang="en-US" altLang="zh-TW" dirty="0" smtClean="0"/>
              <a:t>    We have a simple </a:t>
            </a:r>
            <a:r>
              <a:rPr lang="en-US" altLang="zh-TW" dirty="0"/>
              <a:t>overview of </a:t>
            </a:r>
            <a:r>
              <a:rPr lang="en-US" altLang="zh-TW" dirty="0" smtClean="0"/>
              <a:t>some </a:t>
            </a:r>
            <a:r>
              <a:rPr lang="en-US" altLang="zh-TW" dirty="0"/>
              <a:t>techniques and algorithms </a:t>
            </a:r>
            <a:r>
              <a:rPr lang="en-US" altLang="zh-TW" dirty="0" smtClean="0"/>
              <a:t>in machine learning. Furthermore, there are more and more </a:t>
            </a:r>
            <a:r>
              <a:rPr lang="en-US" altLang="zh-TW" dirty="0"/>
              <a:t>techniques </a:t>
            </a:r>
            <a:r>
              <a:rPr lang="en-US" altLang="zh-TW" dirty="0" smtClean="0"/>
              <a:t>apply machine learning as a solution. In the future, machine learning will play an important role in our daily life.</a:t>
            </a:r>
            <a:endParaRPr lang="zh-TW" altLang="en-US" dirty="0"/>
          </a:p>
        </p:txBody>
      </p:sp>
      <p:sp>
        <p:nvSpPr>
          <p:cNvPr id="2" name="標題 1"/>
          <p:cNvSpPr>
            <a:spLocks noGrp="1"/>
          </p:cNvSpPr>
          <p:nvPr>
            <p:ph type="title"/>
          </p:nvPr>
        </p:nvSpPr>
        <p:spPr/>
        <p:txBody>
          <a:bodyPr/>
          <a:lstStyle/>
          <a:p>
            <a:r>
              <a:rPr lang="en-US" altLang="zh-TW" dirty="0"/>
              <a:t>Conclusion</a:t>
            </a:r>
            <a:endParaRPr lang="zh-TW" altLang="en-US" dirty="0"/>
          </a:p>
        </p:txBody>
      </p:sp>
    </p:spTree>
    <p:extLst>
      <p:ext uri="{BB962C8B-B14F-4D97-AF65-F5344CB8AC3E}">
        <p14:creationId xmlns:p14="http://schemas.microsoft.com/office/powerpoint/2010/main" val="3627787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Examples of Big Data Analytics</a:t>
            </a:r>
            <a:endParaRPr lang="en-IN" dirty="0"/>
          </a:p>
        </p:txBody>
      </p:sp>
      <p:sp>
        <p:nvSpPr>
          <p:cNvPr id="3" name="Content Placeholder 2"/>
          <p:cNvSpPr>
            <a:spLocks noGrp="1"/>
          </p:cNvSpPr>
          <p:nvPr>
            <p:ph idx="1"/>
          </p:nvPr>
        </p:nvSpPr>
        <p:spPr/>
        <p:txBody>
          <a:bodyPr/>
          <a:lstStyle/>
          <a:p>
            <a:r>
              <a:rPr lang="en-IN" b="1" dirty="0" smtClean="0"/>
              <a:t>Using </a:t>
            </a:r>
            <a:r>
              <a:rPr lang="en-IN" b="1" dirty="0"/>
              <a:t>Big Data to win </a:t>
            </a:r>
            <a:r>
              <a:rPr lang="en-IN" b="1" dirty="0" smtClean="0"/>
              <a:t>elections</a:t>
            </a:r>
          </a:p>
          <a:p>
            <a:r>
              <a:rPr lang="en-IN" b="1" dirty="0"/>
              <a:t>Big Data for finding a perfect </a:t>
            </a:r>
            <a:r>
              <a:rPr lang="en-IN" b="1" dirty="0" smtClean="0"/>
              <a:t>match(Matrimony.com)</a:t>
            </a:r>
          </a:p>
          <a:p>
            <a:r>
              <a:rPr lang="en-IN" b="1" dirty="0"/>
              <a:t>Big Data for detecting water </a:t>
            </a:r>
            <a:r>
              <a:rPr lang="en-IN" b="1" dirty="0" smtClean="0"/>
              <a:t>leakages(Bangalore Water supply and sewage system)</a:t>
            </a:r>
          </a:p>
          <a:p>
            <a:r>
              <a:rPr lang="en-IN" b="1" dirty="0"/>
              <a:t>Big Data for gaining insights into shopping </a:t>
            </a:r>
            <a:r>
              <a:rPr lang="en-IN" b="1" dirty="0" err="1"/>
              <a:t>behavior</a:t>
            </a:r>
            <a:endParaRPr lang="en-IN" dirty="0"/>
          </a:p>
        </p:txBody>
      </p:sp>
    </p:spTree>
    <p:extLst>
      <p:ext uri="{BB962C8B-B14F-4D97-AF65-F5344CB8AC3E}">
        <p14:creationId xmlns:p14="http://schemas.microsoft.com/office/powerpoint/2010/main" val="993110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Examples of Big Data Analytics</a:t>
            </a:r>
            <a:endParaRPr lang="en-IN" dirty="0"/>
          </a:p>
        </p:txBody>
      </p:sp>
      <p:sp>
        <p:nvSpPr>
          <p:cNvPr id="3" name="Content Placeholder 2"/>
          <p:cNvSpPr>
            <a:spLocks noGrp="1"/>
          </p:cNvSpPr>
          <p:nvPr>
            <p:ph idx="1"/>
          </p:nvPr>
        </p:nvSpPr>
        <p:spPr/>
        <p:txBody>
          <a:bodyPr>
            <a:normAutofit lnSpcReduction="10000"/>
          </a:bodyPr>
          <a:lstStyle/>
          <a:p>
            <a:r>
              <a:rPr lang="en-IN" b="1" dirty="0"/>
              <a:t>Big Data for ensuring proper water </a:t>
            </a:r>
            <a:r>
              <a:rPr lang="en-IN" b="1" dirty="0" smtClean="0"/>
              <a:t>supply(Kerala Water Supply System)</a:t>
            </a:r>
          </a:p>
          <a:p>
            <a:r>
              <a:rPr lang="en-IN" b="1" dirty="0"/>
              <a:t>Using Big Data to improve India’s financial inclusion </a:t>
            </a:r>
            <a:r>
              <a:rPr lang="en-IN" b="1" dirty="0" smtClean="0"/>
              <a:t>ratio(</a:t>
            </a:r>
            <a:r>
              <a:rPr lang="en-IN" dirty="0"/>
              <a:t>Micro-finance firm, </a:t>
            </a:r>
            <a:r>
              <a:rPr lang="en-IN" dirty="0" err="1"/>
              <a:t>Janalakshmi</a:t>
            </a:r>
            <a:r>
              <a:rPr lang="en-IN" dirty="0"/>
              <a:t> Financial </a:t>
            </a:r>
            <a:r>
              <a:rPr lang="en-IN" dirty="0" smtClean="0"/>
              <a:t>Services)</a:t>
            </a:r>
          </a:p>
          <a:p>
            <a:r>
              <a:rPr lang="en-IN" b="1" dirty="0"/>
              <a:t>Using Big Data to improve product </a:t>
            </a:r>
            <a:r>
              <a:rPr lang="en-IN" b="1" dirty="0" smtClean="0"/>
              <a:t>development(Reliance Games)</a:t>
            </a:r>
          </a:p>
          <a:p>
            <a:r>
              <a:rPr lang="en-IN" b="1" dirty="0"/>
              <a:t> Using Big Data to predict ticket confirmations for </a:t>
            </a:r>
            <a:r>
              <a:rPr lang="en-IN" b="1" dirty="0" smtClean="0"/>
              <a:t>trains(</a:t>
            </a:r>
            <a:r>
              <a:rPr lang="en-IN" dirty="0"/>
              <a:t>PNR </a:t>
            </a:r>
            <a:r>
              <a:rPr lang="en-IN" dirty="0" smtClean="0"/>
              <a:t>prediction)</a:t>
            </a:r>
            <a:endParaRPr lang="en-IN" dirty="0"/>
          </a:p>
        </p:txBody>
      </p:sp>
    </p:spTree>
    <p:extLst>
      <p:ext uri="{BB962C8B-B14F-4D97-AF65-F5344CB8AC3E}">
        <p14:creationId xmlns:p14="http://schemas.microsoft.com/office/powerpoint/2010/main" val="4029766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normAutofit/>
          </a:bodyPr>
          <a:lstStyle/>
          <a:p>
            <a:pPr eaLnBrk="1" hangingPunct="1"/>
            <a:r>
              <a:rPr lang="en-US" sz="4000" dirty="0" smtClean="0"/>
              <a:t>Data Science – A Definition</a:t>
            </a:r>
          </a:p>
        </p:txBody>
      </p:sp>
      <p:sp>
        <p:nvSpPr>
          <p:cNvPr id="10" name="Rectangle 3"/>
          <p:cNvSpPr>
            <a:spLocks noGrp="1" noChangeArrowheads="1"/>
          </p:cNvSpPr>
          <p:nvPr>
            <p:ph idx="1"/>
          </p:nvPr>
        </p:nvSpPr>
        <p:spPr/>
        <p:txBody>
          <a:bodyPr>
            <a:normAutofit/>
          </a:bodyPr>
          <a:lstStyle/>
          <a:p>
            <a:pPr marL="0" indent="0" eaLnBrk="1" hangingPunct="1">
              <a:lnSpc>
                <a:spcPct val="80000"/>
              </a:lnSpc>
              <a:buNone/>
            </a:pPr>
            <a:endParaRPr lang="en-US" b="1" dirty="0" smtClean="0"/>
          </a:p>
          <a:p>
            <a:pPr marL="0" indent="0" eaLnBrk="1" hangingPunct="1">
              <a:lnSpc>
                <a:spcPct val="80000"/>
              </a:lnSpc>
              <a:buNone/>
            </a:pPr>
            <a:r>
              <a:rPr lang="en-US" b="1" dirty="0" smtClean="0"/>
              <a:t>Data Science </a:t>
            </a:r>
            <a:r>
              <a:rPr lang="en-US" dirty="0" smtClean="0"/>
              <a:t>is the science which uses </a:t>
            </a:r>
            <a:r>
              <a:rPr lang="en-US" dirty="0" smtClean="0">
                <a:solidFill>
                  <a:schemeClr val="tx2"/>
                </a:solidFill>
              </a:rPr>
              <a:t>computer science, statistics and machine learning, visualization and human-computer interactions</a:t>
            </a:r>
            <a:r>
              <a:rPr lang="en-US" dirty="0" smtClean="0"/>
              <a:t> to </a:t>
            </a:r>
            <a:r>
              <a:rPr lang="en-US" dirty="0" smtClean="0">
                <a:solidFill>
                  <a:schemeClr val="accent1">
                    <a:lumMod val="75000"/>
                  </a:schemeClr>
                </a:solidFill>
              </a:rPr>
              <a:t>collect, clean, integrate, analyze, visualize, interact </a:t>
            </a:r>
            <a:r>
              <a:rPr lang="en-US" dirty="0" smtClean="0"/>
              <a:t>with </a:t>
            </a:r>
            <a:r>
              <a:rPr lang="en-US" dirty="0" smtClean="0">
                <a:solidFill>
                  <a:srgbClr val="FF0000"/>
                </a:solidFill>
              </a:rPr>
              <a:t>data</a:t>
            </a:r>
            <a:r>
              <a:rPr lang="en-US" dirty="0" smtClean="0"/>
              <a:t> to </a:t>
            </a:r>
            <a:r>
              <a:rPr lang="en-US" dirty="0" smtClean="0">
                <a:solidFill>
                  <a:srgbClr val="FF3300"/>
                </a:solidFill>
              </a:rPr>
              <a:t>create data products</a:t>
            </a:r>
            <a:r>
              <a:rPr lang="en-US" dirty="0" smtClean="0"/>
              <a:t>.</a:t>
            </a:r>
          </a:p>
        </p:txBody>
      </p:sp>
      <p:sp>
        <p:nvSpPr>
          <p:cNvPr id="5122" name="Slide Number Placeholder 7"/>
          <p:cNvSpPr>
            <a:spLocks noGrp="1"/>
          </p:cNvSpPr>
          <p:nvPr>
            <p:ph type="sldNum" sz="quarter" idx="10"/>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5320318-E5AA-4798-8587-82BF78C9A38D}" type="slidenum">
              <a:rPr lang="en-US"/>
              <a:pPr eaLnBrk="1" hangingPunct="1"/>
              <a:t>2</a:t>
            </a:fld>
            <a:endParaRPr lang="en-US"/>
          </a:p>
        </p:txBody>
      </p:sp>
    </p:spTree>
    <p:extLst>
      <p:ext uri="{BB962C8B-B14F-4D97-AF65-F5344CB8AC3E}">
        <p14:creationId xmlns:p14="http://schemas.microsoft.com/office/powerpoint/2010/main" val="19155384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mage result for • Data Analytics Life 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76672"/>
            <a:ext cx="8640960" cy="5976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176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err="1" smtClean="0"/>
              <a:t>PowerDesigner</a:t>
            </a:r>
            <a:endParaRPr lang="en-IN" dirty="0" smtClean="0"/>
          </a:p>
          <a:p>
            <a:r>
              <a:rPr lang="en-IN" dirty="0" smtClean="0"/>
              <a:t>ER/Studio</a:t>
            </a:r>
          </a:p>
          <a:p>
            <a:r>
              <a:rPr lang="en-IN" dirty="0" err="1"/>
              <a:t>Sparx</a:t>
            </a:r>
            <a:r>
              <a:rPr lang="en-IN" dirty="0"/>
              <a:t> Enterprise </a:t>
            </a:r>
            <a:r>
              <a:rPr lang="en-IN" dirty="0" smtClean="0"/>
              <a:t>Architect</a:t>
            </a:r>
          </a:p>
          <a:p>
            <a:r>
              <a:rPr lang="it-IT" dirty="0"/>
              <a:t>Oracle SQL Developer Data </a:t>
            </a:r>
            <a:r>
              <a:rPr lang="it-IT" dirty="0" smtClean="0"/>
              <a:t>Modeler</a:t>
            </a:r>
          </a:p>
          <a:p>
            <a:r>
              <a:rPr lang="en-IN" dirty="0"/>
              <a:t>CA </a:t>
            </a:r>
            <a:r>
              <a:rPr lang="en-IN" dirty="0" smtClean="0"/>
              <a:t>Erwin</a:t>
            </a:r>
          </a:p>
          <a:p>
            <a:r>
              <a:rPr lang="en-IN" dirty="0"/>
              <a:t>IBM - </a:t>
            </a:r>
            <a:r>
              <a:rPr lang="en-IN" dirty="0" err="1"/>
              <a:t>InfoSphere</a:t>
            </a:r>
            <a:r>
              <a:rPr lang="en-IN" dirty="0"/>
              <a:t> Data </a:t>
            </a:r>
            <a:r>
              <a:rPr lang="en-IN" dirty="0" smtClean="0"/>
              <a:t>Architect</a:t>
            </a:r>
          </a:p>
          <a:p>
            <a:r>
              <a:rPr lang="en-IN" dirty="0"/>
              <a:t>MagicDraw</a:t>
            </a:r>
          </a:p>
        </p:txBody>
      </p:sp>
      <p:sp>
        <p:nvSpPr>
          <p:cNvPr id="3" name="Title 2"/>
          <p:cNvSpPr>
            <a:spLocks noGrp="1"/>
          </p:cNvSpPr>
          <p:nvPr>
            <p:ph type="title"/>
          </p:nvPr>
        </p:nvSpPr>
        <p:spPr/>
        <p:txBody>
          <a:bodyPr/>
          <a:lstStyle/>
          <a:p>
            <a:r>
              <a:rPr lang="en-IN" dirty="0" smtClean="0"/>
              <a:t>Data </a:t>
            </a:r>
            <a:r>
              <a:rPr lang="en-IN" dirty="0" err="1" smtClean="0"/>
              <a:t>Modeling</a:t>
            </a:r>
            <a:r>
              <a:rPr lang="en-IN" dirty="0" smtClean="0"/>
              <a:t> Tools</a:t>
            </a:r>
            <a:endParaRPr lang="en-IN" dirty="0"/>
          </a:p>
        </p:txBody>
      </p:sp>
    </p:spTree>
    <p:extLst>
      <p:ext uri="{BB962C8B-B14F-4D97-AF65-F5344CB8AC3E}">
        <p14:creationId xmlns:p14="http://schemas.microsoft.com/office/powerpoint/2010/main" val="3248267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80" name="Rectangle 4"/>
          <p:cNvSpPr>
            <a:spLocks noGrp="1" noChangeArrowheads="1"/>
          </p:cNvSpPr>
          <p:nvPr>
            <p:ph type="title"/>
          </p:nvPr>
        </p:nvSpPr>
        <p:spPr>
          <a:xfrm>
            <a:off x="1371600" y="123636"/>
            <a:ext cx="7315200" cy="599961"/>
          </a:xfrm>
        </p:spPr>
        <p:txBody>
          <a:bodyPr>
            <a:normAutofit fontScale="90000"/>
          </a:bodyPr>
          <a:lstStyle/>
          <a:p>
            <a:r>
              <a:rPr lang="en-US" dirty="0" smtClean="0"/>
              <a:t>Contrast: Machine Learning</a:t>
            </a:r>
            <a:endParaRPr lang="en-US" dirty="0"/>
          </a:p>
        </p:txBody>
      </p:sp>
      <p:graphicFrame>
        <p:nvGraphicFramePr>
          <p:cNvPr id="3" name="Table 2"/>
          <p:cNvGraphicFramePr>
            <a:graphicFrameLocks noGrp="1"/>
          </p:cNvGraphicFramePr>
          <p:nvPr>
            <p:extLst/>
          </p:nvPr>
        </p:nvGraphicFramePr>
        <p:xfrm>
          <a:off x="4481492" y="1112648"/>
          <a:ext cx="3697774" cy="2886122"/>
        </p:xfrm>
        <a:graphic>
          <a:graphicData uri="http://schemas.openxmlformats.org/drawingml/2006/table">
            <a:tbl>
              <a:tblPr firstRow="1" bandRow="1">
                <a:tableStyleId>{00A15C55-8517-42AA-B614-E9B94910E393}</a:tableStyleId>
              </a:tblPr>
              <a:tblGrid>
                <a:gridCol w="3697774"/>
              </a:tblGrid>
              <a:tr h="461461">
                <a:tc>
                  <a:txBody>
                    <a:bodyPr/>
                    <a:lstStyle/>
                    <a:p>
                      <a:r>
                        <a:rPr lang="en-US" sz="2400" dirty="0" smtClean="0"/>
                        <a:t>Data</a:t>
                      </a:r>
                      <a:r>
                        <a:rPr lang="en-US" sz="2400" baseline="0" dirty="0" smtClean="0"/>
                        <a:t> Science</a:t>
                      </a:r>
                      <a:endParaRPr lang="en-US" sz="2400" dirty="0"/>
                    </a:p>
                  </a:txBody>
                  <a:tcPr/>
                </a:tc>
              </a:tr>
              <a:tr h="6615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Explore many models, build</a:t>
                      </a:r>
                      <a:r>
                        <a:rPr lang="en-US" baseline="0" dirty="0" smtClean="0"/>
                        <a:t> and tune hybrids</a:t>
                      </a:r>
                      <a:endParaRPr lang="en-US" dirty="0"/>
                    </a:p>
                  </a:txBody>
                  <a:tcPr/>
                </a:tc>
              </a:tr>
              <a:tr h="411038">
                <a:tc>
                  <a:txBody>
                    <a:bodyPr/>
                    <a:lstStyle/>
                    <a:p>
                      <a:r>
                        <a:rPr lang="en-US" dirty="0" smtClean="0"/>
                        <a:t>Understand empirical properties of models</a:t>
                      </a:r>
                      <a:endParaRPr lang="en-US" dirty="0"/>
                    </a:p>
                  </a:txBody>
                  <a:tcPr/>
                </a:tc>
              </a:tr>
              <a:tr h="661560">
                <a:tc>
                  <a:txBody>
                    <a:bodyPr/>
                    <a:lstStyle/>
                    <a:p>
                      <a:r>
                        <a:rPr lang="en-US" dirty="0" smtClean="0"/>
                        <a:t>Develop/use</a:t>
                      </a:r>
                      <a:r>
                        <a:rPr lang="en-US" baseline="0" dirty="0" smtClean="0"/>
                        <a:t> tools that can handle massive datasets</a:t>
                      </a:r>
                      <a:endParaRPr lang="en-US" dirty="0"/>
                    </a:p>
                  </a:txBody>
                  <a:tcPr/>
                </a:tc>
              </a:tr>
              <a:tr h="461461">
                <a:tc>
                  <a:txBody>
                    <a:bodyPr/>
                    <a:lstStyle/>
                    <a:p>
                      <a:r>
                        <a:rPr lang="en-US" dirty="0" smtClean="0"/>
                        <a:t>Take action!</a:t>
                      </a:r>
                      <a:endParaRPr lang="en-US" dirty="0"/>
                    </a:p>
                  </a:txBody>
                  <a:tcPr/>
                </a:tc>
              </a:tr>
            </a:tbl>
          </a:graphicData>
        </a:graphic>
      </p:graphicFrame>
      <p:graphicFrame>
        <p:nvGraphicFramePr>
          <p:cNvPr id="6" name="Table 5"/>
          <p:cNvGraphicFramePr>
            <a:graphicFrameLocks noGrp="1"/>
          </p:cNvGraphicFramePr>
          <p:nvPr>
            <p:extLst/>
          </p:nvPr>
        </p:nvGraphicFramePr>
        <p:xfrm>
          <a:off x="746619" y="1112648"/>
          <a:ext cx="3338819" cy="2886122"/>
        </p:xfrm>
        <a:graphic>
          <a:graphicData uri="http://schemas.openxmlformats.org/drawingml/2006/table">
            <a:tbl>
              <a:tblPr firstRow="1" bandRow="1">
                <a:tableStyleId>{5C22544A-7EE6-4342-B048-85BDC9FD1C3A}</a:tableStyleId>
              </a:tblPr>
              <a:tblGrid>
                <a:gridCol w="3338819"/>
              </a:tblGrid>
              <a:tr h="459810">
                <a:tc>
                  <a:txBody>
                    <a:bodyPr/>
                    <a:lstStyle/>
                    <a:p>
                      <a:r>
                        <a:rPr lang="en-US" sz="2400" dirty="0" smtClean="0"/>
                        <a:t>Machine</a:t>
                      </a:r>
                      <a:r>
                        <a:rPr lang="en-US" sz="2400" baseline="0" dirty="0" smtClean="0"/>
                        <a:t> Learning</a:t>
                      </a:r>
                      <a:endParaRPr lang="en-US" sz="2400" dirty="0"/>
                    </a:p>
                  </a:txBody>
                  <a:tcPr/>
                </a:tc>
              </a:tr>
              <a:tr h="39728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Develop</a:t>
                      </a:r>
                      <a:r>
                        <a:rPr lang="en-US" baseline="0" dirty="0" smtClean="0"/>
                        <a:t> new (individual) models</a:t>
                      </a:r>
                      <a:endParaRPr lang="en-US" dirty="0"/>
                    </a:p>
                  </a:txBody>
                  <a:tcPr/>
                </a:tc>
              </a:tr>
              <a:tr h="695255">
                <a:tc>
                  <a:txBody>
                    <a:bodyPr/>
                    <a:lstStyle/>
                    <a:p>
                      <a:r>
                        <a:rPr lang="en-US" dirty="0" smtClean="0"/>
                        <a:t>Prove mathematical properties of models</a:t>
                      </a:r>
                      <a:endParaRPr lang="en-US" dirty="0"/>
                    </a:p>
                  </a:txBody>
                  <a:tcPr/>
                </a:tc>
              </a:tr>
              <a:tr h="801928">
                <a:tc>
                  <a:txBody>
                    <a:bodyPr/>
                    <a:lstStyle/>
                    <a:p>
                      <a:r>
                        <a:rPr lang="en-US" dirty="0" smtClean="0"/>
                        <a:t>Improve/validate on a few,</a:t>
                      </a:r>
                      <a:r>
                        <a:rPr lang="en-US" baseline="0" dirty="0" smtClean="0"/>
                        <a:t> relatively clean, small datasets</a:t>
                      </a:r>
                      <a:endParaRPr lang="en-US" dirty="0"/>
                    </a:p>
                  </a:txBody>
                  <a:tcPr/>
                </a:tc>
              </a:tr>
              <a:tr h="531840">
                <a:tc>
                  <a:txBody>
                    <a:bodyPr/>
                    <a:lstStyle/>
                    <a:p>
                      <a:r>
                        <a:rPr lang="en-US" dirty="0" smtClean="0"/>
                        <a:t>Publish a paper</a:t>
                      </a:r>
                      <a:endParaRPr lang="en-US" dirty="0"/>
                    </a:p>
                  </a:txBody>
                  <a:tcPr/>
                </a:tc>
              </a:tr>
            </a:tbl>
          </a:graphicData>
        </a:graphic>
      </p:graphicFrame>
    </p:spTree>
    <p:extLst>
      <p:ext uri="{BB962C8B-B14F-4D97-AF65-F5344CB8AC3E}">
        <p14:creationId xmlns:p14="http://schemas.microsoft.com/office/powerpoint/2010/main" val="25768601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457200" y="609600"/>
            <a:ext cx="8305800" cy="5181600"/>
          </a:xfrm>
        </p:spPr>
        <p:txBody>
          <a:bodyPr/>
          <a:lstStyle/>
          <a:p>
            <a:pPr>
              <a:buFontTx/>
              <a:buNone/>
            </a:pPr>
            <a:r>
              <a:rPr lang="en-US" altLang="en-US" b="1">
                <a:solidFill>
                  <a:schemeClr val="accent2"/>
                </a:solidFill>
              </a:rPr>
              <a:t>  Traditional Programming</a:t>
            </a:r>
          </a:p>
          <a:p>
            <a:endParaRPr lang="en-US" altLang="en-US"/>
          </a:p>
          <a:p>
            <a:endParaRPr lang="en-US" altLang="en-US"/>
          </a:p>
          <a:p>
            <a:endParaRPr lang="en-US" altLang="en-US"/>
          </a:p>
          <a:p>
            <a:endParaRPr lang="en-US" altLang="en-US" b="1">
              <a:solidFill>
                <a:schemeClr val="accent2"/>
              </a:solidFill>
            </a:endParaRPr>
          </a:p>
          <a:p>
            <a:pPr>
              <a:buFontTx/>
              <a:buNone/>
            </a:pPr>
            <a:r>
              <a:rPr lang="en-US" altLang="en-US" b="1">
                <a:solidFill>
                  <a:schemeClr val="accent2"/>
                </a:solidFill>
              </a:rPr>
              <a:t>  Machine Learning</a:t>
            </a:r>
          </a:p>
        </p:txBody>
      </p:sp>
      <p:sp>
        <p:nvSpPr>
          <p:cNvPr id="3076" name="Rectangle 4"/>
          <p:cNvSpPr>
            <a:spLocks noChangeArrowheads="1"/>
          </p:cNvSpPr>
          <p:nvPr/>
        </p:nvSpPr>
        <p:spPr bwMode="auto">
          <a:xfrm>
            <a:off x="3352800" y="1600200"/>
            <a:ext cx="2667000" cy="15240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200"/>
              <a:t>Computer</a:t>
            </a:r>
          </a:p>
        </p:txBody>
      </p:sp>
      <p:sp>
        <p:nvSpPr>
          <p:cNvPr id="3078" name="Line 6"/>
          <p:cNvSpPr>
            <a:spLocks noChangeShapeType="1"/>
          </p:cNvSpPr>
          <p:nvPr/>
        </p:nvSpPr>
        <p:spPr bwMode="auto">
          <a:xfrm>
            <a:off x="2438400" y="2057400"/>
            <a:ext cx="9144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79" name="Line 7"/>
          <p:cNvSpPr>
            <a:spLocks noChangeShapeType="1"/>
          </p:cNvSpPr>
          <p:nvPr/>
        </p:nvSpPr>
        <p:spPr bwMode="auto">
          <a:xfrm>
            <a:off x="2438400" y="2743200"/>
            <a:ext cx="9144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80" name="Line 8"/>
          <p:cNvSpPr>
            <a:spLocks noChangeShapeType="1"/>
          </p:cNvSpPr>
          <p:nvPr/>
        </p:nvSpPr>
        <p:spPr bwMode="auto">
          <a:xfrm>
            <a:off x="6019800" y="2286000"/>
            <a:ext cx="7620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82" name="Text Box 10"/>
          <p:cNvSpPr txBox="1">
            <a:spLocks noChangeArrowheads="1"/>
          </p:cNvSpPr>
          <p:nvPr/>
        </p:nvSpPr>
        <p:spPr bwMode="auto">
          <a:xfrm>
            <a:off x="1355725" y="1692275"/>
            <a:ext cx="1041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t>Data</a:t>
            </a:r>
          </a:p>
        </p:txBody>
      </p:sp>
      <p:sp>
        <p:nvSpPr>
          <p:cNvPr id="3083" name="Text Box 11"/>
          <p:cNvSpPr txBox="1">
            <a:spLocks noChangeArrowheads="1"/>
          </p:cNvSpPr>
          <p:nvPr/>
        </p:nvSpPr>
        <p:spPr bwMode="auto">
          <a:xfrm>
            <a:off x="685800" y="2362200"/>
            <a:ext cx="1739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t>Program</a:t>
            </a:r>
          </a:p>
        </p:txBody>
      </p:sp>
      <p:sp>
        <p:nvSpPr>
          <p:cNvPr id="3084" name="Text Box 12"/>
          <p:cNvSpPr txBox="1">
            <a:spLocks noChangeArrowheads="1"/>
          </p:cNvSpPr>
          <p:nvPr/>
        </p:nvSpPr>
        <p:spPr bwMode="auto">
          <a:xfrm>
            <a:off x="6781800" y="1981200"/>
            <a:ext cx="14017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t>Output</a:t>
            </a:r>
          </a:p>
        </p:txBody>
      </p:sp>
      <p:sp>
        <p:nvSpPr>
          <p:cNvPr id="3091" name="Rectangle 19"/>
          <p:cNvSpPr>
            <a:spLocks noChangeArrowheads="1"/>
          </p:cNvSpPr>
          <p:nvPr/>
        </p:nvSpPr>
        <p:spPr bwMode="auto">
          <a:xfrm>
            <a:off x="3429000" y="4419600"/>
            <a:ext cx="2667000" cy="15240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200"/>
              <a:t>Computer</a:t>
            </a:r>
          </a:p>
        </p:txBody>
      </p:sp>
      <p:sp>
        <p:nvSpPr>
          <p:cNvPr id="3092" name="Line 20"/>
          <p:cNvSpPr>
            <a:spLocks noChangeShapeType="1"/>
          </p:cNvSpPr>
          <p:nvPr/>
        </p:nvSpPr>
        <p:spPr bwMode="auto">
          <a:xfrm>
            <a:off x="2514600" y="4876800"/>
            <a:ext cx="9144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93" name="Line 21"/>
          <p:cNvSpPr>
            <a:spLocks noChangeShapeType="1"/>
          </p:cNvSpPr>
          <p:nvPr/>
        </p:nvSpPr>
        <p:spPr bwMode="auto">
          <a:xfrm>
            <a:off x="2514600" y="5562600"/>
            <a:ext cx="9144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94" name="Line 22"/>
          <p:cNvSpPr>
            <a:spLocks noChangeShapeType="1"/>
          </p:cNvSpPr>
          <p:nvPr/>
        </p:nvSpPr>
        <p:spPr bwMode="auto">
          <a:xfrm>
            <a:off x="6096000" y="5105400"/>
            <a:ext cx="7620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95" name="Text Box 23"/>
          <p:cNvSpPr txBox="1">
            <a:spLocks noChangeArrowheads="1"/>
          </p:cNvSpPr>
          <p:nvPr/>
        </p:nvSpPr>
        <p:spPr bwMode="auto">
          <a:xfrm>
            <a:off x="1431925" y="4511675"/>
            <a:ext cx="1041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t>Data</a:t>
            </a:r>
          </a:p>
        </p:txBody>
      </p:sp>
      <p:sp>
        <p:nvSpPr>
          <p:cNvPr id="3096" name="Text Box 24"/>
          <p:cNvSpPr txBox="1">
            <a:spLocks noChangeArrowheads="1"/>
          </p:cNvSpPr>
          <p:nvPr/>
        </p:nvSpPr>
        <p:spPr bwMode="auto">
          <a:xfrm>
            <a:off x="1066800" y="5257800"/>
            <a:ext cx="14017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t>Output</a:t>
            </a:r>
          </a:p>
        </p:txBody>
      </p:sp>
      <p:sp>
        <p:nvSpPr>
          <p:cNvPr id="3097" name="Text Box 25"/>
          <p:cNvSpPr txBox="1">
            <a:spLocks noChangeArrowheads="1"/>
          </p:cNvSpPr>
          <p:nvPr/>
        </p:nvSpPr>
        <p:spPr bwMode="auto">
          <a:xfrm>
            <a:off x="6858000" y="4800600"/>
            <a:ext cx="1739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t>Program</a:t>
            </a:r>
          </a:p>
        </p:txBody>
      </p:sp>
    </p:spTree>
    <p:extLst>
      <p:ext uri="{BB962C8B-B14F-4D97-AF65-F5344CB8AC3E}">
        <p14:creationId xmlns:p14="http://schemas.microsoft.com/office/powerpoint/2010/main" val="3901129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IN" dirty="0">
                <a:solidFill>
                  <a:schemeClr val="tx1"/>
                </a:solidFill>
                <a:effectLst/>
              </a:rPr>
              <a:t>AI And Machine Learning Use Cases</a:t>
            </a:r>
            <a:r>
              <a:rPr lang="en-IN" dirty="0">
                <a:effectLst/>
              </a:rPr>
              <a:t> </a:t>
            </a:r>
          </a:p>
        </p:txBody>
      </p:sp>
      <p:sp>
        <p:nvSpPr>
          <p:cNvPr id="3" name="Content Placeholder 2"/>
          <p:cNvSpPr>
            <a:spLocks noGrp="1"/>
          </p:cNvSpPr>
          <p:nvPr>
            <p:ph idx="1"/>
          </p:nvPr>
        </p:nvSpPr>
        <p:spPr/>
        <p:txBody>
          <a:bodyPr>
            <a:normAutofit fontScale="85000" lnSpcReduction="20000"/>
          </a:bodyPr>
          <a:lstStyle/>
          <a:p>
            <a:r>
              <a:rPr lang="en-IN" b="1" dirty="0"/>
              <a:t>Data </a:t>
            </a:r>
            <a:r>
              <a:rPr lang="en-IN" b="1" dirty="0" smtClean="0"/>
              <a:t>Security</a:t>
            </a:r>
          </a:p>
          <a:p>
            <a:r>
              <a:rPr lang="en-IN" b="1" dirty="0"/>
              <a:t>Personal </a:t>
            </a:r>
            <a:r>
              <a:rPr lang="en-IN" b="1" dirty="0" smtClean="0"/>
              <a:t>Security</a:t>
            </a:r>
          </a:p>
          <a:p>
            <a:r>
              <a:rPr lang="en-IN" b="1" dirty="0" smtClean="0"/>
              <a:t>Healthcare</a:t>
            </a:r>
          </a:p>
          <a:p>
            <a:r>
              <a:rPr lang="en-IN" b="1" dirty="0"/>
              <a:t>Financial </a:t>
            </a:r>
            <a:r>
              <a:rPr lang="en-IN" b="1" dirty="0" smtClean="0"/>
              <a:t>Trading</a:t>
            </a:r>
          </a:p>
          <a:p>
            <a:r>
              <a:rPr lang="en-IN" b="1" dirty="0"/>
              <a:t>Marketing </a:t>
            </a:r>
            <a:r>
              <a:rPr lang="en-IN" b="1" dirty="0" smtClean="0"/>
              <a:t>Personalization</a:t>
            </a:r>
          </a:p>
          <a:p>
            <a:r>
              <a:rPr lang="en-IN" b="1" dirty="0"/>
              <a:t>Fraud </a:t>
            </a:r>
            <a:r>
              <a:rPr lang="en-IN" b="1" dirty="0" smtClean="0"/>
              <a:t>Detection</a:t>
            </a:r>
          </a:p>
          <a:p>
            <a:r>
              <a:rPr lang="en-IN" b="1" dirty="0" smtClean="0"/>
              <a:t>Recommendations</a:t>
            </a:r>
          </a:p>
          <a:p>
            <a:r>
              <a:rPr lang="en-IN" b="1" dirty="0"/>
              <a:t>Online </a:t>
            </a:r>
            <a:r>
              <a:rPr lang="en-IN" b="1" dirty="0" smtClean="0"/>
              <a:t>Search</a:t>
            </a:r>
          </a:p>
          <a:p>
            <a:r>
              <a:rPr lang="en-IN" b="1" dirty="0"/>
              <a:t>Natural Language Processing (NLP</a:t>
            </a:r>
            <a:r>
              <a:rPr lang="en-IN" b="1" dirty="0" smtClean="0"/>
              <a:t>)</a:t>
            </a:r>
          </a:p>
          <a:p>
            <a:r>
              <a:rPr lang="en-IN" b="1" dirty="0"/>
              <a:t>Smart Cars</a:t>
            </a:r>
            <a:endParaRPr lang="en-IN" dirty="0"/>
          </a:p>
        </p:txBody>
      </p:sp>
    </p:spTree>
    <p:extLst>
      <p:ext uri="{BB962C8B-B14F-4D97-AF65-F5344CB8AC3E}">
        <p14:creationId xmlns:p14="http://schemas.microsoft.com/office/powerpoint/2010/main" val="1720628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b="1">
                <a:solidFill>
                  <a:schemeClr val="accent2"/>
                </a:solidFill>
              </a:rPr>
              <a:t>Magic?</a:t>
            </a:r>
            <a:r>
              <a:rPr lang="en-US" altLang="en-US"/>
              <a:t> </a:t>
            </a:r>
          </a:p>
        </p:txBody>
      </p:sp>
      <p:sp>
        <p:nvSpPr>
          <p:cNvPr id="6148" name="Rectangle 4"/>
          <p:cNvSpPr>
            <a:spLocks noGrp="1" noChangeArrowheads="1"/>
          </p:cNvSpPr>
          <p:nvPr>
            <p:ph type="body" sz="half" idx="1"/>
          </p:nvPr>
        </p:nvSpPr>
        <p:spPr>
          <a:xfrm>
            <a:off x="457200" y="1600200"/>
            <a:ext cx="4495800" cy="4572000"/>
          </a:xfrm>
        </p:spPr>
        <p:txBody>
          <a:bodyPr/>
          <a:lstStyle/>
          <a:p>
            <a:pPr>
              <a:buFontTx/>
              <a:buNone/>
            </a:pPr>
            <a:r>
              <a:rPr lang="en-US" altLang="en-US" sz="2800" b="1"/>
              <a:t>No, more like gardening</a:t>
            </a:r>
          </a:p>
          <a:p>
            <a:pPr>
              <a:buFontTx/>
              <a:buNone/>
            </a:pPr>
            <a:endParaRPr lang="en-US" altLang="en-US" sz="2800" b="1"/>
          </a:p>
          <a:p>
            <a:r>
              <a:rPr lang="en-US" altLang="en-US" sz="2800" b="1">
                <a:solidFill>
                  <a:srgbClr val="FFCC00"/>
                </a:solidFill>
              </a:rPr>
              <a:t>Seeds</a:t>
            </a:r>
            <a:r>
              <a:rPr lang="en-US" altLang="en-US" sz="2800"/>
              <a:t> = Algorithms</a:t>
            </a:r>
          </a:p>
          <a:p>
            <a:r>
              <a:rPr lang="en-US" altLang="en-US" sz="2800" b="1">
                <a:solidFill>
                  <a:srgbClr val="996633"/>
                </a:solidFill>
              </a:rPr>
              <a:t>Nutrients</a:t>
            </a:r>
            <a:r>
              <a:rPr lang="en-US" altLang="en-US" sz="2800"/>
              <a:t> = Data</a:t>
            </a:r>
          </a:p>
          <a:p>
            <a:r>
              <a:rPr lang="en-US" altLang="en-US" sz="2800" b="1">
                <a:solidFill>
                  <a:srgbClr val="FF3300"/>
                </a:solidFill>
              </a:rPr>
              <a:t>Gardener</a:t>
            </a:r>
            <a:r>
              <a:rPr lang="en-US" altLang="en-US" sz="2800"/>
              <a:t> = You</a:t>
            </a:r>
          </a:p>
          <a:p>
            <a:r>
              <a:rPr lang="en-US" altLang="en-US" sz="2800" b="1">
                <a:solidFill>
                  <a:srgbClr val="33CC33"/>
                </a:solidFill>
              </a:rPr>
              <a:t>Plants</a:t>
            </a:r>
            <a:r>
              <a:rPr lang="en-US" altLang="en-US" sz="2800"/>
              <a:t> = Programs</a:t>
            </a:r>
          </a:p>
        </p:txBody>
      </p:sp>
      <p:pic>
        <p:nvPicPr>
          <p:cNvPr id="6150" name="Picture 6" descr="natural_organic_gardeni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981575" y="1524000"/>
            <a:ext cx="3351213" cy="4648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38012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b="1">
                <a:solidFill>
                  <a:schemeClr val="accent2"/>
                </a:solidFill>
              </a:rPr>
              <a:t>ML in a Nutshell</a:t>
            </a:r>
          </a:p>
        </p:txBody>
      </p:sp>
      <p:sp>
        <p:nvSpPr>
          <p:cNvPr id="17411" name="Rectangle 3"/>
          <p:cNvSpPr>
            <a:spLocks noGrp="1" noChangeArrowheads="1"/>
          </p:cNvSpPr>
          <p:nvPr>
            <p:ph type="body" idx="1"/>
          </p:nvPr>
        </p:nvSpPr>
        <p:spPr/>
        <p:txBody>
          <a:bodyPr/>
          <a:lstStyle/>
          <a:p>
            <a:r>
              <a:rPr lang="en-US" altLang="en-US"/>
              <a:t>Tens of thousands of machine learning algorithms</a:t>
            </a:r>
          </a:p>
          <a:p>
            <a:r>
              <a:rPr lang="en-US" altLang="en-US"/>
              <a:t>Hundreds new every year</a:t>
            </a:r>
          </a:p>
          <a:p>
            <a:r>
              <a:rPr lang="en-US" altLang="en-US"/>
              <a:t>Every machine learning algorithm has three components:</a:t>
            </a:r>
          </a:p>
          <a:p>
            <a:pPr lvl="1"/>
            <a:r>
              <a:rPr lang="en-US" altLang="en-US" b="1"/>
              <a:t>Representation</a:t>
            </a:r>
          </a:p>
          <a:p>
            <a:pPr lvl="1"/>
            <a:r>
              <a:rPr lang="en-US" altLang="en-US" b="1"/>
              <a:t>Evaluation</a:t>
            </a:r>
          </a:p>
          <a:p>
            <a:pPr lvl="1"/>
            <a:r>
              <a:rPr lang="en-US" altLang="en-US" b="1"/>
              <a:t>Optimization</a:t>
            </a:r>
          </a:p>
        </p:txBody>
      </p:sp>
    </p:spTree>
    <p:extLst>
      <p:ext uri="{BB962C8B-B14F-4D97-AF65-F5344CB8AC3E}">
        <p14:creationId xmlns:p14="http://schemas.microsoft.com/office/powerpoint/2010/main" val="3945839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r>
              <a:rPr lang="en-US" altLang="zh-TW" sz="2400" dirty="0" smtClean="0"/>
              <a:t>A branch of </a:t>
            </a:r>
            <a:r>
              <a:rPr lang="en-US" altLang="zh-TW" sz="2400" b="1" dirty="0" smtClean="0"/>
              <a:t>artificial intelligence</a:t>
            </a:r>
            <a:r>
              <a:rPr lang="en-US" altLang="zh-TW" sz="2400" dirty="0" smtClean="0"/>
              <a:t>, </a:t>
            </a:r>
            <a:r>
              <a:rPr lang="en-US" altLang="zh-TW" sz="2400" dirty="0"/>
              <a:t>concerned </a:t>
            </a:r>
            <a:r>
              <a:rPr lang="en-US" altLang="zh-TW" sz="2400" dirty="0" smtClean="0"/>
              <a:t>with the design and development of algorithms that allow computers to evolve behaviors based on empirical data.</a:t>
            </a:r>
          </a:p>
          <a:p>
            <a:endParaRPr lang="en-US" altLang="zh-TW" sz="2400" dirty="0" smtClean="0"/>
          </a:p>
          <a:p>
            <a:r>
              <a:rPr lang="en-US" altLang="zh-TW" sz="2400" dirty="0" smtClean="0"/>
              <a:t>As intelligence requires knowledge, it is necessary for the computers to acquire knowledge.</a:t>
            </a:r>
            <a:endParaRPr lang="zh-TW" altLang="en-US" sz="2400" dirty="0" smtClean="0"/>
          </a:p>
        </p:txBody>
      </p:sp>
      <p:sp>
        <p:nvSpPr>
          <p:cNvPr id="2" name="標題 1"/>
          <p:cNvSpPr>
            <a:spLocks noGrp="1"/>
          </p:cNvSpPr>
          <p:nvPr>
            <p:ph type="title"/>
          </p:nvPr>
        </p:nvSpPr>
        <p:spPr/>
        <p:txBody>
          <a:bodyPr/>
          <a:lstStyle/>
          <a:p>
            <a:r>
              <a:rPr lang="en-US" altLang="zh-TW" dirty="0" smtClean="0"/>
              <a:t>What is machine learning?</a:t>
            </a:r>
            <a:endParaRPr lang="zh-TW" altLang="en-US" dirty="0"/>
          </a:p>
        </p:txBody>
      </p:sp>
    </p:spTree>
    <p:extLst>
      <p:ext uri="{BB962C8B-B14F-4D97-AF65-F5344CB8AC3E}">
        <p14:creationId xmlns:p14="http://schemas.microsoft.com/office/powerpoint/2010/main" val="23194742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b="1">
                <a:solidFill>
                  <a:schemeClr val="accent2"/>
                </a:solidFill>
              </a:rPr>
              <a:t>Sample Applications</a:t>
            </a:r>
          </a:p>
        </p:txBody>
      </p:sp>
      <p:sp>
        <p:nvSpPr>
          <p:cNvPr id="12291" name="Rectangle 3"/>
          <p:cNvSpPr>
            <a:spLocks noGrp="1" noChangeArrowheads="1"/>
          </p:cNvSpPr>
          <p:nvPr>
            <p:ph type="body" idx="1"/>
          </p:nvPr>
        </p:nvSpPr>
        <p:spPr/>
        <p:txBody>
          <a:bodyPr/>
          <a:lstStyle/>
          <a:p>
            <a:pPr>
              <a:lnSpc>
                <a:spcPct val="80000"/>
              </a:lnSpc>
            </a:pPr>
            <a:r>
              <a:rPr lang="en-US" altLang="en-US" sz="2800"/>
              <a:t>Web search </a:t>
            </a:r>
          </a:p>
          <a:p>
            <a:pPr>
              <a:lnSpc>
                <a:spcPct val="80000"/>
              </a:lnSpc>
            </a:pPr>
            <a:r>
              <a:rPr lang="en-US" altLang="en-US" sz="2800"/>
              <a:t>Computational biology</a:t>
            </a:r>
          </a:p>
          <a:p>
            <a:pPr>
              <a:lnSpc>
                <a:spcPct val="80000"/>
              </a:lnSpc>
            </a:pPr>
            <a:r>
              <a:rPr lang="en-US" altLang="en-US" sz="2800"/>
              <a:t>Finance</a:t>
            </a:r>
          </a:p>
          <a:p>
            <a:pPr>
              <a:lnSpc>
                <a:spcPct val="80000"/>
              </a:lnSpc>
            </a:pPr>
            <a:r>
              <a:rPr lang="en-US" altLang="en-US" sz="2800"/>
              <a:t>E-commerce</a:t>
            </a:r>
          </a:p>
          <a:p>
            <a:pPr>
              <a:lnSpc>
                <a:spcPct val="80000"/>
              </a:lnSpc>
            </a:pPr>
            <a:r>
              <a:rPr lang="en-US" altLang="en-US" sz="2800"/>
              <a:t>Space exploration</a:t>
            </a:r>
          </a:p>
          <a:p>
            <a:pPr>
              <a:lnSpc>
                <a:spcPct val="80000"/>
              </a:lnSpc>
            </a:pPr>
            <a:r>
              <a:rPr lang="en-US" altLang="en-US" sz="2800"/>
              <a:t>Robotics</a:t>
            </a:r>
          </a:p>
          <a:p>
            <a:pPr>
              <a:lnSpc>
                <a:spcPct val="80000"/>
              </a:lnSpc>
            </a:pPr>
            <a:r>
              <a:rPr lang="en-US" altLang="en-US" sz="2800"/>
              <a:t>Information extraction</a:t>
            </a:r>
          </a:p>
          <a:p>
            <a:pPr>
              <a:lnSpc>
                <a:spcPct val="80000"/>
              </a:lnSpc>
            </a:pPr>
            <a:r>
              <a:rPr lang="en-US" altLang="en-US" sz="2800"/>
              <a:t>Social networks</a:t>
            </a:r>
          </a:p>
          <a:p>
            <a:pPr>
              <a:lnSpc>
                <a:spcPct val="80000"/>
              </a:lnSpc>
            </a:pPr>
            <a:r>
              <a:rPr lang="en-US" altLang="en-US" sz="2800"/>
              <a:t>Debugging</a:t>
            </a:r>
          </a:p>
          <a:p>
            <a:pPr>
              <a:lnSpc>
                <a:spcPct val="80000"/>
              </a:lnSpc>
            </a:pPr>
            <a:r>
              <a:rPr lang="en-US" altLang="en-US" sz="2800"/>
              <a:t>[Your favorite area]</a:t>
            </a:r>
          </a:p>
          <a:p>
            <a:pPr>
              <a:lnSpc>
                <a:spcPct val="80000"/>
              </a:lnSpc>
            </a:pPr>
            <a:endParaRPr lang="en-US" altLang="en-US" sz="2800"/>
          </a:p>
        </p:txBody>
      </p:sp>
    </p:spTree>
    <p:extLst>
      <p:ext uri="{BB962C8B-B14F-4D97-AF65-F5344CB8AC3E}">
        <p14:creationId xmlns:p14="http://schemas.microsoft.com/office/powerpoint/2010/main" val="32361842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smtClean="0"/>
              <a:t>Face </a:t>
            </a:r>
            <a:r>
              <a:rPr lang="en-US" altLang="zh-TW" dirty="0"/>
              <a:t>detection</a:t>
            </a:r>
          </a:p>
          <a:p>
            <a:r>
              <a:rPr lang="en-US" altLang="zh-TW" dirty="0"/>
              <a:t>Object detection and recognition</a:t>
            </a:r>
          </a:p>
          <a:p>
            <a:r>
              <a:rPr lang="en-US" altLang="zh-TW" dirty="0"/>
              <a:t>Image segmentation</a:t>
            </a:r>
          </a:p>
          <a:p>
            <a:r>
              <a:rPr lang="en-US" altLang="zh-TW" dirty="0"/>
              <a:t>Multimedia event detection</a:t>
            </a:r>
          </a:p>
          <a:p>
            <a:r>
              <a:rPr lang="en-US" altLang="zh-TW" dirty="0"/>
              <a:t>Economical and commercial usage</a:t>
            </a:r>
            <a:endParaRPr lang="zh-TW" altLang="en-US" dirty="0"/>
          </a:p>
        </p:txBody>
      </p:sp>
      <p:sp>
        <p:nvSpPr>
          <p:cNvPr id="2" name="標題 1"/>
          <p:cNvSpPr>
            <a:spLocks noGrp="1"/>
          </p:cNvSpPr>
          <p:nvPr>
            <p:ph type="title"/>
          </p:nvPr>
        </p:nvSpPr>
        <p:spPr/>
        <p:txBody>
          <a:bodyPr/>
          <a:lstStyle/>
          <a:p>
            <a:r>
              <a:rPr lang="en-US" altLang="zh-TW" dirty="0"/>
              <a:t>Applications</a:t>
            </a:r>
            <a:endParaRPr lang="zh-TW" altLang="en-US" dirty="0"/>
          </a:p>
        </p:txBody>
      </p:sp>
    </p:spTree>
    <p:extLst>
      <p:ext uri="{BB962C8B-B14F-4D97-AF65-F5344CB8AC3E}">
        <p14:creationId xmlns:p14="http://schemas.microsoft.com/office/powerpoint/2010/main" val="688170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www.datascienceassn.org/sites/default/files/users/user30/Data%20Science%20Venn%20Diagram%20by%20Shelly%20Palmer%2020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7253" y="532088"/>
            <a:ext cx="5715000" cy="5895976"/>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Data Science</a:t>
            </a:r>
          </a:p>
        </p:txBody>
      </p:sp>
    </p:spTree>
    <p:extLst>
      <p:ext uri="{BB962C8B-B14F-4D97-AF65-F5344CB8AC3E}">
        <p14:creationId xmlns:p14="http://schemas.microsoft.com/office/powerpoint/2010/main" val="4952475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Learning system model</a:t>
            </a:r>
            <a:endParaRPr lang="zh-TW" altLang="en-US" dirty="0"/>
          </a:p>
        </p:txBody>
      </p:sp>
      <p:sp>
        <p:nvSpPr>
          <p:cNvPr id="13" name="文字方塊 12"/>
          <p:cNvSpPr txBox="1"/>
          <p:nvPr/>
        </p:nvSpPr>
        <p:spPr>
          <a:xfrm>
            <a:off x="1691680" y="2804588"/>
            <a:ext cx="1224136" cy="830997"/>
          </a:xfrm>
          <a:prstGeom prst="rect">
            <a:avLst/>
          </a:prstGeom>
          <a:solidFill>
            <a:schemeClr val="bg1"/>
          </a:solidFill>
          <a:ln>
            <a:solidFill>
              <a:schemeClr val="tx1"/>
            </a:solidFill>
          </a:ln>
        </p:spPr>
        <p:txBody>
          <a:bodyPr wrap="square" rtlCol="0">
            <a:spAutoFit/>
          </a:bodyPr>
          <a:lstStyle/>
          <a:p>
            <a:r>
              <a:rPr lang="en-US" altLang="zh-TW" sz="2400" dirty="0" smtClean="0"/>
              <a:t>Input Samples</a:t>
            </a:r>
            <a:endParaRPr lang="zh-TW" altLang="en-US" sz="2400" dirty="0"/>
          </a:p>
        </p:txBody>
      </p:sp>
      <p:sp>
        <p:nvSpPr>
          <p:cNvPr id="26" name="文字方塊 25"/>
          <p:cNvSpPr txBox="1"/>
          <p:nvPr/>
        </p:nvSpPr>
        <p:spPr>
          <a:xfrm>
            <a:off x="5292080" y="2804588"/>
            <a:ext cx="1296144" cy="830997"/>
          </a:xfrm>
          <a:prstGeom prst="rect">
            <a:avLst/>
          </a:prstGeom>
          <a:solidFill>
            <a:schemeClr val="bg1"/>
          </a:solidFill>
          <a:ln>
            <a:solidFill>
              <a:schemeClr val="tx1"/>
            </a:solidFill>
          </a:ln>
        </p:spPr>
        <p:txBody>
          <a:bodyPr wrap="square" rtlCol="0">
            <a:spAutoFit/>
          </a:bodyPr>
          <a:lstStyle/>
          <a:p>
            <a:r>
              <a:rPr lang="en-US" altLang="zh-TW" sz="2400" dirty="0" smtClean="0"/>
              <a:t>Learning Method</a:t>
            </a:r>
            <a:endParaRPr lang="zh-TW" altLang="en-US" sz="2400" dirty="0"/>
          </a:p>
        </p:txBody>
      </p:sp>
      <p:sp>
        <p:nvSpPr>
          <p:cNvPr id="27" name="文字方塊 26"/>
          <p:cNvSpPr txBox="1"/>
          <p:nvPr/>
        </p:nvSpPr>
        <p:spPr>
          <a:xfrm>
            <a:off x="4133027" y="4343615"/>
            <a:ext cx="1159053" cy="461665"/>
          </a:xfrm>
          <a:prstGeom prst="rect">
            <a:avLst/>
          </a:prstGeom>
          <a:solidFill>
            <a:schemeClr val="bg1"/>
          </a:solidFill>
          <a:ln>
            <a:solidFill>
              <a:schemeClr val="tx1"/>
            </a:solidFill>
          </a:ln>
        </p:spPr>
        <p:txBody>
          <a:bodyPr wrap="square" rtlCol="0">
            <a:spAutoFit/>
          </a:bodyPr>
          <a:lstStyle/>
          <a:p>
            <a:r>
              <a:rPr lang="en-US" altLang="zh-TW" sz="2400" dirty="0" smtClean="0"/>
              <a:t>System</a:t>
            </a:r>
            <a:endParaRPr lang="zh-TW" altLang="en-US" sz="2400" dirty="0"/>
          </a:p>
        </p:txBody>
      </p:sp>
      <p:cxnSp>
        <p:nvCxnSpPr>
          <p:cNvPr id="16" name="肘形接點 15"/>
          <p:cNvCxnSpPr>
            <a:stCxn id="13" idx="3"/>
            <a:endCxn id="27" idx="1"/>
          </p:cNvCxnSpPr>
          <p:nvPr/>
        </p:nvCxnSpPr>
        <p:spPr>
          <a:xfrm>
            <a:off x="2915816" y="3220087"/>
            <a:ext cx="1217211" cy="1354361"/>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endCxn id="26" idx="1"/>
          </p:cNvCxnSpPr>
          <p:nvPr/>
        </p:nvCxnSpPr>
        <p:spPr>
          <a:xfrm>
            <a:off x="3419872" y="3220086"/>
            <a:ext cx="1872208"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a:stCxn id="26" idx="3"/>
          </p:cNvCxnSpPr>
          <p:nvPr/>
        </p:nvCxnSpPr>
        <p:spPr>
          <a:xfrm>
            <a:off x="6588224" y="3220087"/>
            <a:ext cx="82809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肘形接點 35"/>
          <p:cNvCxnSpPr>
            <a:stCxn id="27" idx="3"/>
            <a:endCxn id="26" idx="2"/>
          </p:cNvCxnSpPr>
          <p:nvPr/>
        </p:nvCxnSpPr>
        <p:spPr>
          <a:xfrm flipV="1">
            <a:off x="5292080" y="3635585"/>
            <a:ext cx="648072" cy="938863"/>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文字方塊 55"/>
          <p:cNvSpPr txBox="1"/>
          <p:nvPr/>
        </p:nvSpPr>
        <p:spPr>
          <a:xfrm>
            <a:off x="4067695" y="5196510"/>
            <a:ext cx="1289713" cy="461665"/>
          </a:xfrm>
          <a:prstGeom prst="rect">
            <a:avLst/>
          </a:prstGeom>
          <a:noFill/>
        </p:spPr>
        <p:txBody>
          <a:bodyPr wrap="square" rtlCol="0">
            <a:spAutoFit/>
          </a:bodyPr>
          <a:lstStyle/>
          <a:p>
            <a:r>
              <a:rPr lang="en-US" altLang="zh-TW" sz="2400" dirty="0" smtClean="0"/>
              <a:t>Training</a:t>
            </a:r>
            <a:endParaRPr lang="zh-TW" altLang="en-US" sz="2400" dirty="0"/>
          </a:p>
        </p:txBody>
      </p:sp>
      <p:sp>
        <p:nvSpPr>
          <p:cNvPr id="59" name="文字方塊 58"/>
          <p:cNvSpPr txBox="1"/>
          <p:nvPr/>
        </p:nvSpPr>
        <p:spPr>
          <a:xfrm>
            <a:off x="4067696" y="2132856"/>
            <a:ext cx="1289713" cy="461665"/>
          </a:xfrm>
          <a:prstGeom prst="rect">
            <a:avLst/>
          </a:prstGeom>
          <a:noFill/>
        </p:spPr>
        <p:txBody>
          <a:bodyPr wrap="square" rtlCol="0">
            <a:spAutoFit/>
          </a:bodyPr>
          <a:lstStyle/>
          <a:p>
            <a:r>
              <a:rPr lang="en-US" altLang="zh-TW" sz="2400" dirty="0" smtClean="0"/>
              <a:t>Testing</a:t>
            </a:r>
            <a:endParaRPr lang="zh-TW" altLang="en-US" sz="2400" dirty="0"/>
          </a:p>
        </p:txBody>
      </p:sp>
    </p:spTree>
    <p:extLst>
      <p:ext uri="{BB962C8B-B14F-4D97-AF65-F5344CB8AC3E}">
        <p14:creationId xmlns:p14="http://schemas.microsoft.com/office/powerpoint/2010/main" val="14073644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Descriptive Statistics</a:t>
            </a:r>
            <a:endParaRPr lang="en-IN" dirty="0"/>
          </a:p>
        </p:txBody>
      </p:sp>
      <p:sp>
        <p:nvSpPr>
          <p:cNvPr id="3" name="Content Placeholder 2"/>
          <p:cNvSpPr>
            <a:spLocks noGrp="1"/>
          </p:cNvSpPr>
          <p:nvPr>
            <p:ph idx="1"/>
          </p:nvPr>
        </p:nvSpPr>
        <p:spPr/>
        <p:txBody>
          <a:bodyPr>
            <a:normAutofit fontScale="92500" lnSpcReduction="20000"/>
          </a:bodyPr>
          <a:lstStyle/>
          <a:p>
            <a:r>
              <a:rPr lang="en-IN" i="1" dirty="0"/>
              <a:t>Descriptive statistics</a:t>
            </a:r>
            <a:r>
              <a:rPr lang="en-IN" dirty="0"/>
              <a:t> are numbers that are used to summarize and describe data. </a:t>
            </a:r>
            <a:endParaRPr lang="en-IN" dirty="0" smtClean="0"/>
          </a:p>
          <a:p>
            <a:r>
              <a:rPr lang="en-IN" dirty="0" smtClean="0"/>
              <a:t>The </a:t>
            </a:r>
            <a:r>
              <a:rPr lang="en-IN" dirty="0"/>
              <a:t>word "data" refers to the information that has been collected from an experiment, a survey, a historical record, etc. (By the way, "data" is plural. </a:t>
            </a:r>
            <a:endParaRPr lang="en-IN" dirty="0" smtClean="0"/>
          </a:p>
          <a:p>
            <a:r>
              <a:rPr lang="en-IN" dirty="0" smtClean="0"/>
              <a:t>One </a:t>
            </a:r>
            <a:r>
              <a:rPr lang="en-IN" dirty="0"/>
              <a:t>piece of information is called a "datum.") </a:t>
            </a:r>
            <a:endParaRPr lang="en-IN" dirty="0" smtClean="0"/>
          </a:p>
          <a:p>
            <a:r>
              <a:rPr lang="en-IN" dirty="0" smtClean="0"/>
              <a:t>If </a:t>
            </a:r>
            <a:r>
              <a:rPr lang="en-IN" dirty="0"/>
              <a:t>we are </a:t>
            </a:r>
            <a:r>
              <a:rPr lang="en-IN" dirty="0" err="1"/>
              <a:t>analyzing</a:t>
            </a:r>
            <a:r>
              <a:rPr lang="en-IN" dirty="0"/>
              <a:t> birth certificates, for example, a descriptive statistic might be the percentage of certificates issued in New York State, or the average age of the mother.</a:t>
            </a:r>
          </a:p>
        </p:txBody>
      </p:sp>
    </p:spTree>
    <p:extLst>
      <p:ext uri="{BB962C8B-B14F-4D97-AF65-F5344CB8AC3E}">
        <p14:creationId xmlns:p14="http://schemas.microsoft.com/office/powerpoint/2010/main" val="19703725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Descriptive Statistics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265444692"/>
              </p:ext>
            </p:extLst>
          </p:nvPr>
        </p:nvGraphicFramePr>
        <p:xfrm>
          <a:off x="683565" y="1669450"/>
          <a:ext cx="6768754" cy="4525962"/>
        </p:xfrm>
        <a:graphic>
          <a:graphicData uri="http://schemas.openxmlformats.org/drawingml/2006/table">
            <a:tbl>
              <a:tblPr/>
              <a:tblGrid>
                <a:gridCol w="3384377"/>
                <a:gridCol w="3384377"/>
              </a:tblGrid>
              <a:tr h="434102">
                <a:tc>
                  <a:txBody>
                    <a:bodyPr/>
                    <a:lstStyle/>
                    <a:p>
                      <a:r>
                        <a:rPr lang="en-IN" sz="1200" dirty="0">
                          <a:effectLst/>
                          <a:latin typeface="Courier"/>
                        </a:rPr>
                        <a:t>$112,760</a:t>
                      </a:r>
                    </a:p>
                  </a:txBody>
                  <a:tcPr marL="32108" marR="32108" marT="32108" marB="3210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IN" sz="1200">
                          <a:effectLst/>
                          <a:latin typeface="Courier"/>
                        </a:rPr>
                        <a:t>pediatricians</a:t>
                      </a:r>
                    </a:p>
                  </a:txBody>
                  <a:tcPr marL="32108" marR="32108" marT="32108" marB="3210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249159">
                <a:tc>
                  <a:txBody>
                    <a:bodyPr/>
                    <a:lstStyle/>
                    <a:p>
                      <a:r>
                        <a:rPr lang="en-IN" sz="1200">
                          <a:effectLst/>
                          <a:latin typeface="Courier"/>
                        </a:rPr>
                        <a:t>$106,130</a:t>
                      </a:r>
                    </a:p>
                  </a:txBody>
                  <a:tcPr marL="32108" marR="32108" marT="32108" marB="3210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IN" sz="1200">
                          <a:effectLst/>
                          <a:latin typeface="Courier"/>
                        </a:rPr>
                        <a:t>dentists</a:t>
                      </a:r>
                    </a:p>
                  </a:txBody>
                  <a:tcPr marL="32108" marR="32108" marT="32108" marB="3210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249159">
                <a:tc>
                  <a:txBody>
                    <a:bodyPr/>
                    <a:lstStyle/>
                    <a:p>
                      <a:r>
                        <a:rPr lang="en-IN" sz="1200">
                          <a:effectLst/>
                          <a:latin typeface="Courier"/>
                        </a:rPr>
                        <a:t>$100,090</a:t>
                      </a:r>
                    </a:p>
                  </a:txBody>
                  <a:tcPr marL="32108" marR="32108" marT="32108" marB="3210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IN" sz="1200">
                          <a:effectLst/>
                          <a:latin typeface="Courier"/>
                        </a:rPr>
                        <a:t>podiatrists</a:t>
                      </a:r>
                    </a:p>
                  </a:txBody>
                  <a:tcPr marL="32108" marR="32108" marT="32108" marB="3210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249159">
                <a:tc>
                  <a:txBody>
                    <a:bodyPr/>
                    <a:lstStyle/>
                    <a:p>
                      <a:r>
                        <a:rPr lang="en-IN" sz="1200">
                          <a:effectLst/>
                          <a:latin typeface="Courier"/>
                        </a:rPr>
                        <a:t>$ 76,140</a:t>
                      </a:r>
                    </a:p>
                  </a:txBody>
                  <a:tcPr marL="32108" marR="32108" marT="32108" marB="3210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IN" sz="1200" dirty="0">
                          <a:effectLst/>
                          <a:latin typeface="Courier"/>
                        </a:rPr>
                        <a:t>physicists</a:t>
                      </a:r>
                    </a:p>
                  </a:txBody>
                  <a:tcPr marL="32108" marR="32108" marT="32108" marB="3210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249159">
                <a:tc>
                  <a:txBody>
                    <a:bodyPr/>
                    <a:lstStyle/>
                    <a:p>
                      <a:r>
                        <a:rPr lang="en-IN" sz="1200">
                          <a:effectLst/>
                          <a:latin typeface="Courier"/>
                        </a:rPr>
                        <a:t>$ 53,410</a:t>
                      </a:r>
                    </a:p>
                  </a:txBody>
                  <a:tcPr marL="32108" marR="32108" marT="32108" marB="3210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IN" sz="1200">
                          <a:effectLst/>
                          <a:latin typeface="Courier"/>
                        </a:rPr>
                        <a:t>architects</a:t>
                      </a:r>
                    </a:p>
                  </a:txBody>
                  <a:tcPr marL="32108" marR="32108" marT="32108" marB="3210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1173873">
                <a:tc>
                  <a:txBody>
                    <a:bodyPr/>
                    <a:lstStyle/>
                    <a:p>
                      <a:r>
                        <a:rPr lang="en-IN" sz="1200">
                          <a:effectLst/>
                          <a:latin typeface="Courier"/>
                        </a:rPr>
                        <a:t>$ 49,720</a:t>
                      </a:r>
                    </a:p>
                  </a:txBody>
                  <a:tcPr marL="32108" marR="32108" marT="32108" marB="3210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IN" sz="1200">
                          <a:effectLst/>
                          <a:latin typeface="Courier"/>
                        </a:rPr>
                        <a:t>school, clinical, and counseling psychologists</a:t>
                      </a:r>
                    </a:p>
                  </a:txBody>
                  <a:tcPr marL="32108" marR="32108" marT="32108" marB="3210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434102">
                <a:tc>
                  <a:txBody>
                    <a:bodyPr/>
                    <a:lstStyle/>
                    <a:p>
                      <a:r>
                        <a:rPr lang="en-IN" sz="1200">
                          <a:effectLst/>
                          <a:latin typeface="Courier"/>
                        </a:rPr>
                        <a:t>$ 47,910</a:t>
                      </a:r>
                    </a:p>
                  </a:txBody>
                  <a:tcPr marL="32108" marR="32108" marT="32108" marB="3210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IN" sz="1200">
                          <a:effectLst/>
                          <a:latin typeface="Courier"/>
                        </a:rPr>
                        <a:t>flight attendants</a:t>
                      </a:r>
                    </a:p>
                  </a:txBody>
                  <a:tcPr marL="32108" marR="32108" marT="32108" marB="3210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619045">
                <a:tc>
                  <a:txBody>
                    <a:bodyPr/>
                    <a:lstStyle/>
                    <a:p>
                      <a:r>
                        <a:rPr lang="en-IN" sz="1200">
                          <a:effectLst/>
                          <a:latin typeface="Courier"/>
                        </a:rPr>
                        <a:t>$ 39,560</a:t>
                      </a:r>
                    </a:p>
                  </a:txBody>
                  <a:tcPr marL="32108" marR="32108" marT="32108" marB="3210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IN" sz="1200">
                          <a:effectLst/>
                          <a:latin typeface="Courier"/>
                        </a:rPr>
                        <a:t>elementary school teachers</a:t>
                      </a:r>
                    </a:p>
                  </a:txBody>
                  <a:tcPr marL="32108" marR="32108" marT="32108" marB="3210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434102">
                <a:tc>
                  <a:txBody>
                    <a:bodyPr/>
                    <a:lstStyle/>
                    <a:p>
                      <a:r>
                        <a:rPr lang="en-IN" sz="1200">
                          <a:effectLst/>
                          <a:latin typeface="Courier"/>
                        </a:rPr>
                        <a:t>$ 38,710</a:t>
                      </a:r>
                    </a:p>
                  </a:txBody>
                  <a:tcPr marL="32108" marR="32108" marT="32108" marB="3210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IN" sz="1200">
                          <a:effectLst/>
                          <a:latin typeface="Courier"/>
                        </a:rPr>
                        <a:t>police officers</a:t>
                      </a:r>
                    </a:p>
                  </a:txBody>
                  <a:tcPr marL="32108" marR="32108" marT="32108" marB="3210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434102">
                <a:tc>
                  <a:txBody>
                    <a:bodyPr/>
                    <a:lstStyle/>
                    <a:p>
                      <a:r>
                        <a:rPr lang="en-IN" sz="1200">
                          <a:effectLst/>
                          <a:latin typeface="Courier"/>
                        </a:rPr>
                        <a:t>$ 18,980</a:t>
                      </a:r>
                    </a:p>
                  </a:txBody>
                  <a:tcPr marL="32108" marR="32108" marT="32108" marB="3210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IN" sz="1200" dirty="0">
                          <a:effectLst/>
                          <a:latin typeface="Courier"/>
                        </a:rPr>
                        <a:t>floral designers</a:t>
                      </a:r>
                    </a:p>
                  </a:txBody>
                  <a:tcPr marL="32108" marR="32108" marT="32108" marB="3210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1187624" y="1300118"/>
            <a:ext cx="52565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Geneva"/>
              </a:rPr>
              <a:t>Average salaries for various occupations in 1999.</a:t>
            </a:r>
            <a:r>
              <a:rPr kumimoji="0" lang="en-US" altLang="en-US" sz="1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9788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chemeClr val="tx1"/>
                </a:solidFill>
                <a:effectLst/>
              </a:rPr>
              <a:t>Types of Statistical Variables</a:t>
            </a:r>
            <a:br>
              <a:rPr lang="en-IN" dirty="0">
                <a:solidFill>
                  <a:schemeClr val="tx1"/>
                </a:solidFill>
                <a:effectLst/>
              </a:rPr>
            </a:br>
            <a:endParaRPr lang="en-IN" dirty="0">
              <a:solidFill>
                <a:schemeClr val="tx1"/>
              </a:solidFill>
            </a:endParaRPr>
          </a:p>
        </p:txBody>
      </p:sp>
      <p:sp>
        <p:nvSpPr>
          <p:cNvPr id="3" name="Content Placeholder 2"/>
          <p:cNvSpPr>
            <a:spLocks noGrp="1"/>
          </p:cNvSpPr>
          <p:nvPr>
            <p:ph idx="1"/>
          </p:nvPr>
        </p:nvSpPr>
        <p:spPr/>
        <p:txBody>
          <a:bodyPr>
            <a:normAutofit fontScale="70000" lnSpcReduction="20000"/>
          </a:bodyPr>
          <a:lstStyle/>
          <a:p>
            <a:pPr fontAlgn="base"/>
            <a:r>
              <a:rPr lang="en-IN" b="1" dirty="0">
                <a:hlinkClick r:id="rId2"/>
              </a:rPr>
              <a:t>Categorical variable</a:t>
            </a:r>
            <a:r>
              <a:rPr lang="en-IN" dirty="0"/>
              <a:t>: variables than can be put into categories. For example, the category “Toothpaste Brands” might contain the variables Colgate and </a:t>
            </a:r>
            <a:r>
              <a:rPr lang="en-IN" dirty="0" err="1"/>
              <a:t>Aquafresh</a:t>
            </a:r>
            <a:r>
              <a:rPr lang="en-IN" dirty="0"/>
              <a:t>.</a:t>
            </a:r>
          </a:p>
          <a:p>
            <a:pPr fontAlgn="base"/>
            <a:r>
              <a:rPr lang="en-IN" b="1" dirty="0">
                <a:hlinkClick r:id="rId3"/>
              </a:rPr>
              <a:t>Confounding variable</a:t>
            </a:r>
            <a:r>
              <a:rPr lang="en-IN" dirty="0"/>
              <a:t>: extra variables that have a hidden effect on your experimental results.</a:t>
            </a:r>
          </a:p>
          <a:p>
            <a:pPr fontAlgn="base"/>
            <a:r>
              <a:rPr lang="en-IN" b="1" dirty="0">
                <a:hlinkClick r:id="rId4"/>
              </a:rPr>
              <a:t>Continuous variable</a:t>
            </a:r>
            <a:r>
              <a:rPr lang="en-IN" dirty="0"/>
              <a:t>: a variable with infinite number of values, like “time” or “weight”.</a:t>
            </a:r>
          </a:p>
          <a:p>
            <a:pPr fontAlgn="base"/>
            <a:r>
              <a:rPr lang="en-IN" b="1" dirty="0">
                <a:hlinkClick r:id="rId5"/>
              </a:rPr>
              <a:t>Control variable</a:t>
            </a:r>
            <a:r>
              <a:rPr lang="en-IN" dirty="0"/>
              <a:t>: a factor in an experiment which must be held constant. For example, in an experiment to determine whether light makes plants grow faster, you would have to control for soil quality and water.</a:t>
            </a:r>
          </a:p>
          <a:p>
            <a:pPr fontAlgn="base"/>
            <a:r>
              <a:rPr lang="en-IN" b="1" dirty="0">
                <a:hlinkClick r:id="rId6"/>
              </a:rPr>
              <a:t>Dependent variable</a:t>
            </a:r>
            <a:r>
              <a:rPr lang="en-IN" dirty="0"/>
              <a:t>: the outcome of an experiment. As you change the independent variable, you watch what happens to the dependent variable.</a:t>
            </a:r>
          </a:p>
          <a:p>
            <a:endParaRPr lang="en-IN" dirty="0"/>
          </a:p>
        </p:txBody>
      </p:sp>
    </p:spTree>
    <p:extLst>
      <p:ext uri="{BB962C8B-B14F-4D97-AF65-F5344CB8AC3E}">
        <p14:creationId xmlns:p14="http://schemas.microsoft.com/office/powerpoint/2010/main" val="30740870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chemeClr val="tx1"/>
                </a:solidFill>
                <a:effectLst/>
              </a:rPr>
              <a:t>Types of Statistical Variables</a:t>
            </a:r>
            <a:br>
              <a:rPr lang="en-IN" dirty="0">
                <a:solidFill>
                  <a:schemeClr val="tx1"/>
                </a:solidFill>
                <a:effectLst/>
              </a:rPr>
            </a:br>
            <a:endParaRPr lang="en-IN" dirty="0">
              <a:solidFill>
                <a:schemeClr val="tx1"/>
              </a:solidFill>
            </a:endParaRPr>
          </a:p>
        </p:txBody>
      </p:sp>
      <p:sp>
        <p:nvSpPr>
          <p:cNvPr id="3" name="Content Placeholder 2"/>
          <p:cNvSpPr>
            <a:spLocks noGrp="1"/>
          </p:cNvSpPr>
          <p:nvPr>
            <p:ph idx="1"/>
          </p:nvPr>
        </p:nvSpPr>
        <p:spPr/>
        <p:txBody>
          <a:bodyPr>
            <a:normAutofit fontScale="70000" lnSpcReduction="20000"/>
          </a:bodyPr>
          <a:lstStyle/>
          <a:p>
            <a:pPr fontAlgn="base"/>
            <a:r>
              <a:rPr lang="en-IN" b="1" dirty="0">
                <a:hlinkClick r:id="rId2"/>
              </a:rPr>
              <a:t>Discrete variable</a:t>
            </a:r>
            <a:r>
              <a:rPr lang="en-IN" dirty="0"/>
              <a:t>: a variable that can only take on a certain number of values. For example, “number of cars in a parking lot” is discrete because a car park can only hold so many cars.</a:t>
            </a:r>
          </a:p>
          <a:p>
            <a:pPr fontAlgn="base"/>
            <a:r>
              <a:rPr lang="en-IN" b="1" dirty="0">
                <a:hlinkClick r:id="rId3"/>
              </a:rPr>
              <a:t>Independent variable</a:t>
            </a:r>
            <a:r>
              <a:rPr lang="en-IN" dirty="0"/>
              <a:t>: a variable that is not affected by anything that you, the researcher, does. Usually plotted on the x-axis.</a:t>
            </a:r>
          </a:p>
          <a:p>
            <a:pPr fontAlgn="base"/>
            <a:r>
              <a:rPr lang="en-IN" dirty="0"/>
              <a:t>A </a:t>
            </a:r>
            <a:r>
              <a:rPr lang="en-IN" b="1" dirty="0">
                <a:hlinkClick r:id="rId4"/>
              </a:rPr>
              <a:t>measurement variable</a:t>
            </a:r>
            <a:r>
              <a:rPr lang="en-IN" dirty="0"/>
              <a:t> has a number associated with it. It’s an “amount” of something, or </a:t>
            </a:r>
            <a:r>
              <a:rPr lang="en-IN" dirty="0" err="1"/>
              <a:t>a”number</a:t>
            </a:r>
            <a:r>
              <a:rPr lang="en-IN" dirty="0"/>
              <a:t>” of something.</a:t>
            </a:r>
          </a:p>
          <a:p>
            <a:pPr fontAlgn="base"/>
            <a:r>
              <a:rPr lang="en-IN" b="1" dirty="0">
                <a:hlinkClick r:id="rId5"/>
              </a:rPr>
              <a:t>Nominal variable</a:t>
            </a:r>
            <a:r>
              <a:rPr lang="en-IN" dirty="0"/>
              <a:t>: another name for categorical variable.</a:t>
            </a:r>
          </a:p>
          <a:p>
            <a:pPr fontAlgn="base"/>
            <a:r>
              <a:rPr lang="en-IN" b="1" dirty="0">
                <a:hlinkClick r:id="rId6"/>
              </a:rPr>
              <a:t>Ordinal variable</a:t>
            </a:r>
            <a:r>
              <a:rPr lang="en-IN" dirty="0"/>
              <a:t>: similar to a categorical variable, but there is a clear order. For example, income levels of low, middle, and high could be considered ordinal.</a:t>
            </a:r>
          </a:p>
          <a:p>
            <a:pPr fontAlgn="base"/>
            <a:r>
              <a:rPr lang="en-IN" b="1" dirty="0">
                <a:hlinkClick r:id="rId7"/>
              </a:rPr>
              <a:t>Qualitative variable</a:t>
            </a:r>
            <a:r>
              <a:rPr lang="en-IN" dirty="0"/>
              <a:t>: a broad category for any variable that can’t be counted (i.e. has no numerical value). Nominal and ordinal variables fall under this umbrella term.</a:t>
            </a:r>
          </a:p>
          <a:p>
            <a:pPr fontAlgn="base"/>
            <a:endParaRPr lang="en-IN" dirty="0"/>
          </a:p>
          <a:p>
            <a:endParaRPr lang="en-IN" dirty="0"/>
          </a:p>
        </p:txBody>
      </p:sp>
    </p:spTree>
    <p:extLst>
      <p:ext uri="{BB962C8B-B14F-4D97-AF65-F5344CB8AC3E}">
        <p14:creationId xmlns:p14="http://schemas.microsoft.com/office/powerpoint/2010/main" val="27527027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chemeClr val="tx1"/>
                </a:solidFill>
                <a:effectLst/>
              </a:rPr>
              <a:t>Types of Statistical Variables</a:t>
            </a:r>
            <a:br>
              <a:rPr lang="en-IN" dirty="0">
                <a:solidFill>
                  <a:schemeClr val="tx1"/>
                </a:solidFill>
                <a:effectLst/>
              </a:rPr>
            </a:br>
            <a:endParaRPr lang="en-IN" dirty="0">
              <a:solidFill>
                <a:schemeClr val="tx1"/>
              </a:solidFill>
            </a:endParaRPr>
          </a:p>
        </p:txBody>
      </p:sp>
      <p:sp>
        <p:nvSpPr>
          <p:cNvPr id="3" name="Content Placeholder 2"/>
          <p:cNvSpPr>
            <a:spLocks noGrp="1"/>
          </p:cNvSpPr>
          <p:nvPr>
            <p:ph idx="1"/>
          </p:nvPr>
        </p:nvSpPr>
        <p:spPr/>
        <p:txBody>
          <a:bodyPr>
            <a:normAutofit/>
          </a:bodyPr>
          <a:lstStyle/>
          <a:p>
            <a:pPr fontAlgn="base"/>
            <a:r>
              <a:rPr lang="en-IN" b="1" dirty="0">
                <a:hlinkClick r:id="rId2"/>
              </a:rPr>
              <a:t>Quantitative variable</a:t>
            </a:r>
            <a:r>
              <a:rPr lang="en-IN" b="1" dirty="0"/>
              <a:t>:</a:t>
            </a:r>
            <a:r>
              <a:rPr lang="en-IN" dirty="0"/>
              <a:t> A broad category that includes any variable that can be counted, or has a numerical value associated with it. Examples of variables that fall into this category include discrete variables and ratio variables.</a:t>
            </a:r>
          </a:p>
          <a:p>
            <a:pPr fontAlgn="base"/>
            <a:r>
              <a:rPr lang="en-IN" b="1" dirty="0">
                <a:hlinkClick r:id="rId3"/>
              </a:rPr>
              <a:t>Ratio variables</a:t>
            </a:r>
            <a:r>
              <a:rPr lang="en-IN" dirty="0"/>
              <a:t>: similar to interval variables, but has a meaningful zero.</a:t>
            </a:r>
          </a:p>
          <a:p>
            <a:pPr fontAlgn="base"/>
            <a:endParaRPr lang="en-IN" dirty="0"/>
          </a:p>
          <a:p>
            <a:endParaRPr lang="en-IN" dirty="0"/>
          </a:p>
        </p:txBody>
      </p:sp>
    </p:spTree>
    <p:extLst>
      <p:ext uri="{BB962C8B-B14F-4D97-AF65-F5344CB8AC3E}">
        <p14:creationId xmlns:p14="http://schemas.microsoft.com/office/powerpoint/2010/main" val="17499516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a:solidFill>
                  <a:schemeClr val="tx1"/>
                </a:solidFill>
                <a:effectLst/>
              </a:rPr>
              <a:t>Summary Statistics of Numeric Variables</a:t>
            </a:r>
            <a:br>
              <a:rPr lang="en-IN" sz="3600" dirty="0">
                <a:solidFill>
                  <a:schemeClr val="tx1"/>
                </a:solidFill>
                <a:effectLst/>
              </a:rPr>
            </a:br>
            <a:endParaRPr lang="en-IN" sz="3600" dirty="0">
              <a:solidFill>
                <a:schemeClr val="tx1"/>
              </a:solidFill>
            </a:endParaRPr>
          </a:p>
        </p:txBody>
      </p:sp>
      <p:sp>
        <p:nvSpPr>
          <p:cNvPr id="3" name="Content Placeholder 2"/>
          <p:cNvSpPr>
            <a:spLocks noGrp="1"/>
          </p:cNvSpPr>
          <p:nvPr>
            <p:ph idx="1"/>
          </p:nvPr>
        </p:nvSpPr>
        <p:spPr/>
        <p:txBody>
          <a:bodyPr>
            <a:normAutofit fontScale="85000" lnSpcReduction="20000"/>
          </a:bodyPr>
          <a:lstStyle/>
          <a:p>
            <a:pPr fontAlgn="base"/>
            <a:r>
              <a:rPr lang="en-IN" b="1" dirty="0"/>
              <a:t>Mean. </a:t>
            </a:r>
            <a:r>
              <a:rPr lang="en-IN" dirty="0"/>
              <a:t>A measure of central tendency. It is the arithmetic average; the sum divided by the number of cases.</a:t>
            </a:r>
          </a:p>
          <a:p>
            <a:pPr fontAlgn="base"/>
            <a:r>
              <a:rPr lang="en-IN" b="1" dirty="0" smtClean="0"/>
              <a:t>Sum</a:t>
            </a:r>
            <a:r>
              <a:rPr lang="en-IN" b="1" dirty="0"/>
              <a:t>. </a:t>
            </a:r>
            <a:r>
              <a:rPr lang="en-IN" dirty="0"/>
              <a:t>The sum or total of the values.</a:t>
            </a:r>
          </a:p>
          <a:p>
            <a:pPr fontAlgn="base"/>
            <a:r>
              <a:rPr lang="en-IN" b="1" dirty="0" smtClean="0"/>
              <a:t>Minimum</a:t>
            </a:r>
            <a:r>
              <a:rPr lang="en-IN" b="1" dirty="0"/>
              <a:t>. </a:t>
            </a:r>
            <a:r>
              <a:rPr lang="en-IN" dirty="0"/>
              <a:t>The smallest value.</a:t>
            </a:r>
          </a:p>
          <a:p>
            <a:pPr fontAlgn="base"/>
            <a:r>
              <a:rPr lang="en-IN" b="1" dirty="0" smtClean="0"/>
              <a:t>Maximum</a:t>
            </a:r>
            <a:r>
              <a:rPr lang="en-IN" b="1" dirty="0"/>
              <a:t>. </a:t>
            </a:r>
            <a:r>
              <a:rPr lang="en-IN" dirty="0"/>
              <a:t>The largest value.</a:t>
            </a:r>
          </a:p>
          <a:p>
            <a:pPr fontAlgn="base"/>
            <a:r>
              <a:rPr lang="en-IN" b="1" dirty="0" smtClean="0"/>
              <a:t>Range</a:t>
            </a:r>
            <a:r>
              <a:rPr lang="en-IN" b="1" dirty="0"/>
              <a:t>. </a:t>
            </a:r>
            <a:r>
              <a:rPr lang="en-IN" dirty="0"/>
              <a:t>The difference between the largest and smallest values--the maximum minus the minimum.</a:t>
            </a:r>
          </a:p>
          <a:p>
            <a:pPr fontAlgn="base"/>
            <a:r>
              <a:rPr lang="en-IN" b="1" dirty="0" smtClean="0"/>
              <a:t>Mode</a:t>
            </a:r>
            <a:r>
              <a:rPr lang="en-IN" b="1" dirty="0"/>
              <a:t>. </a:t>
            </a:r>
            <a:r>
              <a:rPr lang="en-IN" dirty="0"/>
              <a:t>The most frequently occurring value. If several values share the greatest frequency of occurrence, each of them is a mode.</a:t>
            </a:r>
          </a:p>
          <a:p>
            <a:endParaRPr lang="en-IN" dirty="0"/>
          </a:p>
        </p:txBody>
      </p:sp>
    </p:spTree>
    <p:extLst>
      <p:ext uri="{BB962C8B-B14F-4D97-AF65-F5344CB8AC3E}">
        <p14:creationId xmlns:p14="http://schemas.microsoft.com/office/powerpoint/2010/main" val="20173525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a:solidFill>
                  <a:schemeClr val="tx1"/>
                </a:solidFill>
                <a:effectLst/>
              </a:rPr>
              <a:t>Summary Statistics of Numeric Variables</a:t>
            </a:r>
            <a:br>
              <a:rPr lang="en-IN" sz="3600" dirty="0">
                <a:solidFill>
                  <a:schemeClr val="tx1"/>
                </a:solidFill>
                <a:effectLst/>
              </a:rPr>
            </a:br>
            <a:endParaRPr lang="en-IN" sz="3600" dirty="0">
              <a:solidFill>
                <a:schemeClr val="tx1"/>
              </a:solidFill>
            </a:endParaRPr>
          </a:p>
        </p:txBody>
      </p:sp>
      <p:sp>
        <p:nvSpPr>
          <p:cNvPr id="3" name="Content Placeholder 2"/>
          <p:cNvSpPr>
            <a:spLocks noGrp="1"/>
          </p:cNvSpPr>
          <p:nvPr>
            <p:ph idx="1"/>
          </p:nvPr>
        </p:nvSpPr>
        <p:spPr/>
        <p:txBody>
          <a:bodyPr>
            <a:normAutofit fontScale="85000" lnSpcReduction="20000"/>
          </a:bodyPr>
          <a:lstStyle/>
          <a:p>
            <a:pPr fontAlgn="base"/>
            <a:r>
              <a:rPr lang="en-IN" dirty="0"/>
              <a:t> </a:t>
            </a:r>
            <a:r>
              <a:rPr lang="en-IN" b="1" dirty="0"/>
              <a:t>Median. </a:t>
            </a:r>
            <a:r>
              <a:rPr lang="en-IN" dirty="0"/>
              <a:t>The value above and below which half the cases fall; the 50th percentile. If there is an even number of cases, the median is the average of the two middle cases when they are sorted in ascending or descending order. The median is a measure of central tendency not sensitive to outlying values--unlike the mean, which can be affected by one or more extremely high or low values.</a:t>
            </a:r>
          </a:p>
          <a:p>
            <a:pPr fontAlgn="base"/>
            <a:r>
              <a:rPr lang="en-IN" b="1" dirty="0" smtClean="0"/>
              <a:t>Percentile</a:t>
            </a:r>
            <a:r>
              <a:rPr lang="en-IN" b="1" dirty="0"/>
              <a:t>. </a:t>
            </a:r>
            <a:r>
              <a:rPr lang="en-IN" dirty="0"/>
              <a:t>A value that divides cases according to values below which certain percentages fall. For example, the 25th percentile is the value below which 25% of cases fall.</a:t>
            </a:r>
          </a:p>
          <a:p>
            <a:endParaRPr lang="en-IN" dirty="0"/>
          </a:p>
        </p:txBody>
      </p:sp>
    </p:spTree>
    <p:extLst>
      <p:ext uri="{BB962C8B-B14F-4D97-AF65-F5344CB8AC3E}">
        <p14:creationId xmlns:p14="http://schemas.microsoft.com/office/powerpoint/2010/main" val="20606139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a:solidFill>
                  <a:schemeClr val="tx1"/>
                </a:solidFill>
                <a:effectLst/>
              </a:rPr>
              <a:t>Summary Statistics of Numeric Variables</a:t>
            </a:r>
            <a:br>
              <a:rPr lang="en-IN" sz="3600" dirty="0">
                <a:solidFill>
                  <a:schemeClr val="tx1"/>
                </a:solidFill>
                <a:effectLst/>
              </a:rPr>
            </a:br>
            <a:endParaRPr lang="en-IN" sz="3600" dirty="0">
              <a:solidFill>
                <a:schemeClr val="tx1"/>
              </a:solidFill>
            </a:endParaRPr>
          </a:p>
        </p:txBody>
      </p:sp>
      <p:sp>
        <p:nvSpPr>
          <p:cNvPr id="3" name="Content Placeholder 2"/>
          <p:cNvSpPr>
            <a:spLocks noGrp="1"/>
          </p:cNvSpPr>
          <p:nvPr>
            <p:ph idx="1"/>
          </p:nvPr>
        </p:nvSpPr>
        <p:spPr/>
        <p:txBody>
          <a:bodyPr>
            <a:normAutofit fontScale="70000" lnSpcReduction="20000"/>
          </a:bodyPr>
          <a:lstStyle/>
          <a:p>
            <a:pPr fontAlgn="base"/>
            <a:r>
              <a:rPr lang="en-IN" dirty="0"/>
              <a:t> </a:t>
            </a:r>
            <a:r>
              <a:rPr lang="en-IN" b="1" dirty="0"/>
              <a:t>Standard error. </a:t>
            </a:r>
            <a:r>
              <a:rPr lang="en-IN" dirty="0"/>
              <a:t>A measure of how much the value of the mean may vary from sample to sample taken from the same distribution. The standard error of the sample mean can be used to estimate a mean value for the population as a whole. In a normal distribution, 95% of the values of the mean should lie in the range of plus and minus two times the standard error from the mean. Additionally, the standard error can be used to roughly compare the observed mean to a hypothesized value of another mean (that is, you can conclude the two values are different if the ratio of the difference to the standard error is less than -2 or greater than +2).</a:t>
            </a:r>
          </a:p>
          <a:p>
            <a:pPr fontAlgn="base"/>
            <a:r>
              <a:rPr lang="en-IN" dirty="0"/>
              <a:t>• </a:t>
            </a:r>
            <a:r>
              <a:rPr lang="en-IN" b="1" dirty="0"/>
              <a:t>Variance. </a:t>
            </a:r>
            <a:r>
              <a:rPr lang="en-IN" dirty="0"/>
              <a:t>This is the sample variance, which is a measure of dispersion around the mean, equal to the sum of squared deviations from the mean divided by one less than the number of cases. The sample variance is measured in units that are the square of those of the variable itself.</a:t>
            </a:r>
          </a:p>
        </p:txBody>
      </p:sp>
    </p:spTree>
    <p:extLst>
      <p:ext uri="{BB962C8B-B14F-4D97-AF65-F5344CB8AC3E}">
        <p14:creationId xmlns:p14="http://schemas.microsoft.com/office/powerpoint/2010/main" val="27239728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b="1">
                <a:solidFill>
                  <a:schemeClr val="accent2"/>
                </a:solidFill>
              </a:rPr>
              <a:t>Types of Learning</a:t>
            </a:r>
          </a:p>
        </p:txBody>
      </p:sp>
      <p:sp>
        <p:nvSpPr>
          <p:cNvPr id="21507" name="Rectangle 3"/>
          <p:cNvSpPr>
            <a:spLocks noGrp="1" noChangeArrowheads="1"/>
          </p:cNvSpPr>
          <p:nvPr>
            <p:ph type="body" idx="1"/>
          </p:nvPr>
        </p:nvSpPr>
        <p:spPr>
          <a:xfrm>
            <a:off x="457200" y="1600200"/>
            <a:ext cx="8382000" cy="4572000"/>
          </a:xfrm>
        </p:spPr>
        <p:txBody>
          <a:bodyPr/>
          <a:lstStyle/>
          <a:p>
            <a:r>
              <a:rPr lang="en-US" altLang="en-US" b="1"/>
              <a:t>Supervised (inductive) learning</a:t>
            </a:r>
          </a:p>
          <a:p>
            <a:pPr lvl="1"/>
            <a:r>
              <a:rPr lang="en-US" altLang="en-US"/>
              <a:t>Training data includes desired outputs</a:t>
            </a:r>
          </a:p>
          <a:p>
            <a:r>
              <a:rPr lang="en-US" altLang="en-US" b="1"/>
              <a:t>Unsupervised learning</a:t>
            </a:r>
          </a:p>
          <a:p>
            <a:pPr lvl="1"/>
            <a:r>
              <a:rPr lang="en-US" altLang="en-US"/>
              <a:t>Training data does not include desired outputs</a:t>
            </a:r>
          </a:p>
          <a:p>
            <a:r>
              <a:rPr lang="en-US" altLang="en-US" b="1"/>
              <a:t>Semi-supervised learning</a:t>
            </a:r>
          </a:p>
          <a:p>
            <a:pPr lvl="1"/>
            <a:r>
              <a:rPr lang="en-US" altLang="en-US"/>
              <a:t>Training data includes a few desired outputs</a:t>
            </a:r>
          </a:p>
          <a:p>
            <a:r>
              <a:rPr lang="en-US" altLang="en-US" b="1"/>
              <a:t>Reinforcement learning</a:t>
            </a:r>
          </a:p>
          <a:p>
            <a:pPr lvl="1"/>
            <a:r>
              <a:rPr lang="en-US" altLang="en-US"/>
              <a:t>Rewards from sequence of actions</a:t>
            </a:r>
          </a:p>
        </p:txBody>
      </p:sp>
    </p:spTree>
    <p:extLst>
      <p:ext uri="{BB962C8B-B14F-4D97-AF65-F5344CB8AC3E}">
        <p14:creationId xmlns:p14="http://schemas.microsoft.com/office/powerpoint/2010/main" val="2594955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29484" y="620689"/>
            <a:ext cx="7858940" cy="5459558"/>
          </a:xfrm>
          <a:prstGeom prst="rect">
            <a:avLst/>
          </a:prstGeom>
        </p:spPr>
      </p:pic>
    </p:spTree>
    <p:extLst>
      <p:ext uri="{BB962C8B-B14F-4D97-AF65-F5344CB8AC3E}">
        <p14:creationId xmlns:p14="http://schemas.microsoft.com/office/powerpoint/2010/main" val="30582338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矩形 409"/>
          <p:cNvSpPr/>
          <p:nvPr/>
        </p:nvSpPr>
        <p:spPr>
          <a:xfrm>
            <a:off x="2627784" y="4365104"/>
            <a:ext cx="3744416" cy="20162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8" name="矩形 327"/>
          <p:cNvSpPr/>
          <p:nvPr/>
        </p:nvSpPr>
        <p:spPr>
          <a:xfrm>
            <a:off x="467544" y="1700808"/>
            <a:ext cx="3744416" cy="20162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7" name="投影片編號版面配置區 3"/>
          <p:cNvSpPr>
            <a:spLocks noGrp="1"/>
          </p:cNvSpPr>
          <p:nvPr>
            <p:ph type="sldNum" sz="quarter" idx="12"/>
          </p:nvPr>
        </p:nvSpPr>
        <p:spPr/>
        <p:txBody>
          <a:bodyPr/>
          <a:lstStyle/>
          <a:p>
            <a:fld id="{B924EB9E-D747-4059-AA95-4AE1A2553F55}" type="slidenum">
              <a:rPr lang="zh-TW" altLang="en-US" sz="1800" smtClean="0">
                <a:solidFill>
                  <a:schemeClr val="tx1"/>
                </a:solidFill>
              </a:rPr>
              <a:pPr/>
              <a:t>40</a:t>
            </a:fld>
            <a:endParaRPr lang="zh-TW" altLang="en-US" sz="1800" dirty="0">
              <a:solidFill>
                <a:schemeClr val="tx1"/>
              </a:solidFill>
            </a:endParaRPr>
          </a:p>
        </p:txBody>
      </p:sp>
      <p:sp>
        <p:nvSpPr>
          <p:cNvPr id="2" name="標題 1"/>
          <p:cNvSpPr>
            <a:spLocks noGrp="1"/>
          </p:cNvSpPr>
          <p:nvPr>
            <p:ph type="title"/>
          </p:nvPr>
        </p:nvSpPr>
        <p:spPr/>
        <p:txBody>
          <a:bodyPr/>
          <a:lstStyle/>
          <a:p>
            <a:r>
              <a:rPr lang="en-US" altLang="zh-TW" dirty="0" smtClean="0"/>
              <a:t>Algorithms</a:t>
            </a:r>
            <a:endParaRPr lang="zh-TW" altLang="en-US" dirty="0"/>
          </a:p>
        </p:txBody>
      </p:sp>
      <p:sp>
        <p:nvSpPr>
          <p:cNvPr id="329" name="矩形 328"/>
          <p:cNvSpPr/>
          <p:nvPr/>
        </p:nvSpPr>
        <p:spPr>
          <a:xfrm>
            <a:off x="4932040" y="1700808"/>
            <a:ext cx="3744416" cy="20162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0" name="文字方塊 329"/>
          <p:cNvSpPr txBox="1"/>
          <p:nvPr/>
        </p:nvSpPr>
        <p:spPr>
          <a:xfrm>
            <a:off x="1340024" y="3720230"/>
            <a:ext cx="2016224" cy="369332"/>
          </a:xfrm>
          <a:prstGeom prst="rect">
            <a:avLst/>
          </a:prstGeom>
          <a:noFill/>
          <a:ln>
            <a:solidFill>
              <a:schemeClr val="accent1">
                <a:shade val="50000"/>
              </a:schemeClr>
            </a:solidFill>
          </a:ln>
        </p:spPr>
        <p:txBody>
          <a:bodyPr wrap="square" rtlCol="0">
            <a:spAutoFit/>
          </a:bodyPr>
          <a:lstStyle/>
          <a:p>
            <a:r>
              <a:rPr lang="en-US" altLang="zh-TW" dirty="0" smtClean="0"/>
              <a:t>Supervised learning</a:t>
            </a:r>
            <a:endParaRPr lang="zh-TW" altLang="en-US" dirty="0"/>
          </a:p>
        </p:txBody>
      </p:sp>
      <p:sp>
        <p:nvSpPr>
          <p:cNvPr id="331" name="文字方塊 330"/>
          <p:cNvSpPr txBox="1"/>
          <p:nvPr/>
        </p:nvSpPr>
        <p:spPr>
          <a:xfrm>
            <a:off x="5633753" y="3717032"/>
            <a:ext cx="2304256" cy="369332"/>
          </a:xfrm>
          <a:prstGeom prst="rect">
            <a:avLst/>
          </a:prstGeom>
          <a:noFill/>
          <a:ln>
            <a:solidFill>
              <a:schemeClr val="accent1">
                <a:shade val="50000"/>
              </a:schemeClr>
            </a:solidFill>
          </a:ln>
        </p:spPr>
        <p:txBody>
          <a:bodyPr wrap="square" rtlCol="0">
            <a:spAutoFit/>
          </a:bodyPr>
          <a:lstStyle/>
          <a:p>
            <a:r>
              <a:rPr lang="en-US" altLang="zh-TW" dirty="0" smtClean="0"/>
              <a:t>Unsupervised learning</a:t>
            </a:r>
            <a:endParaRPr lang="zh-TW" altLang="en-US" dirty="0"/>
          </a:p>
        </p:txBody>
      </p:sp>
      <p:sp>
        <p:nvSpPr>
          <p:cNvPr id="332" name="文字方塊 331"/>
          <p:cNvSpPr txBox="1"/>
          <p:nvPr/>
        </p:nvSpPr>
        <p:spPr>
          <a:xfrm>
            <a:off x="3203848" y="6381328"/>
            <a:ext cx="2592288" cy="369332"/>
          </a:xfrm>
          <a:prstGeom prst="rect">
            <a:avLst/>
          </a:prstGeom>
          <a:noFill/>
          <a:ln>
            <a:solidFill>
              <a:schemeClr val="accent1">
                <a:shade val="50000"/>
              </a:schemeClr>
            </a:solidFill>
          </a:ln>
        </p:spPr>
        <p:txBody>
          <a:bodyPr wrap="square" rtlCol="0">
            <a:spAutoFit/>
          </a:bodyPr>
          <a:lstStyle/>
          <a:p>
            <a:r>
              <a:rPr lang="en-US" altLang="zh-TW" dirty="0" smtClean="0"/>
              <a:t>Semi-supervised learning</a:t>
            </a:r>
            <a:endParaRPr lang="zh-TW" altLang="en-US" dirty="0"/>
          </a:p>
        </p:txBody>
      </p:sp>
      <p:sp>
        <p:nvSpPr>
          <p:cNvPr id="333" name="流程圖: 接點 332"/>
          <p:cNvSpPr/>
          <p:nvPr/>
        </p:nvSpPr>
        <p:spPr>
          <a:xfrm>
            <a:off x="971600" y="198884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34" name="流程圖: 接點 333"/>
          <p:cNvSpPr/>
          <p:nvPr/>
        </p:nvSpPr>
        <p:spPr>
          <a:xfrm>
            <a:off x="755576" y="220486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35" name="流程圖: 接點 334"/>
          <p:cNvSpPr/>
          <p:nvPr/>
        </p:nvSpPr>
        <p:spPr>
          <a:xfrm>
            <a:off x="1043608" y="220486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36" name="流程圖: 接點 335"/>
          <p:cNvSpPr/>
          <p:nvPr/>
        </p:nvSpPr>
        <p:spPr>
          <a:xfrm>
            <a:off x="1115616" y="184482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37" name="流程圖: 接點 336"/>
          <p:cNvSpPr/>
          <p:nvPr/>
        </p:nvSpPr>
        <p:spPr>
          <a:xfrm>
            <a:off x="1403648" y="242088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38" name="流程圖: 接點 337"/>
          <p:cNvSpPr/>
          <p:nvPr/>
        </p:nvSpPr>
        <p:spPr>
          <a:xfrm>
            <a:off x="1331640" y="206084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39" name="乘號 338"/>
          <p:cNvSpPr/>
          <p:nvPr/>
        </p:nvSpPr>
        <p:spPr>
          <a:xfrm>
            <a:off x="2267744" y="220486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0" name="乘號 339"/>
          <p:cNvSpPr/>
          <p:nvPr/>
        </p:nvSpPr>
        <p:spPr>
          <a:xfrm>
            <a:off x="2420144" y="235726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1" name="乘號 340"/>
          <p:cNvSpPr/>
          <p:nvPr/>
        </p:nvSpPr>
        <p:spPr>
          <a:xfrm>
            <a:off x="2572544" y="250966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2" name="乘號 341"/>
          <p:cNvSpPr/>
          <p:nvPr/>
        </p:nvSpPr>
        <p:spPr>
          <a:xfrm>
            <a:off x="2724944" y="266206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3" name="乘號 342"/>
          <p:cNvSpPr/>
          <p:nvPr/>
        </p:nvSpPr>
        <p:spPr>
          <a:xfrm>
            <a:off x="2915816" y="2420888"/>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4" name="乘號 343"/>
          <p:cNvSpPr/>
          <p:nvPr/>
        </p:nvSpPr>
        <p:spPr>
          <a:xfrm>
            <a:off x="3059832" y="2636912"/>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5" name="乘號 344"/>
          <p:cNvSpPr/>
          <p:nvPr/>
        </p:nvSpPr>
        <p:spPr>
          <a:xfrm>
            <a:off x="3275856" y="2852936"/>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6" name="乘號 345"/>
          <p:cNvSpPr/>
          <p:nvPr/>
        </p:nvSpPr>
        <p:spPr>
          <a:xfrm>
            <a:off x="3334544" y="256490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7" name="五角星形 346"/>
          <p:cNvSpPr/>
          <p:nvPr/>
        </p:nvSpPr>
        <p:spPr>
          <a:xfrm>
            <a:off x="2123728" y="2996952"/>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8" name="五角星形 347"/>
          <p:cNvSpPr/>
          <p:nvPr/>
        </p:nvSpPr>
        <p:spPr>
          <a:xfrm>
            <a:off x="2123728" y="3212976"/>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9" name="五角星形 348"/>
          <p:cNvSpPr/>
          <p:nvPr/>
        </p:nvSpPr>
        <p:spPr>
          <a:xfrm>
            <a:off x="2411760" y="3068960"/>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0" name="五角星形 349"/>
          <p:cNvSpPr/>
          <p:nvPr/>
        </p:nvSpPr>
        <p:spPr>
          <a:xfrm>
            <a:off x="2339752" y="3429000"/>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1" name="五角星形 350"/>
          <p:cNvSpPr/>
          <p:nvPr/>
        </p:nvSpPr>
        <p:spPr>
          <a:xfrm>
            <a:off x="2517304" y="3318520"/>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2" name="五角星形 351"/>
          <p:cNvSpPr/>
          <p:nvPr/>
        </p:nvSpPr>
        <p:spPr>
          <a:xfrm>
            <a:off x="2699792" y="3429000"/>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3" name="五角星形 352"/>
          <p:cNvSpPr/>
          <p:nvPr/>
        </p:nvSpPr>
        <p:spPr>
          <a:xfrm>
            <a:off x="2699792" y="3140968"/>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4" name="五角星形 353"/>
          <p:cNvSpPr/>
          <p:nvPr/>
        </p:nvSpPr>
        <p:spPr>
          <a:xfrm>
            <a:off x="2915816" y="3356992"/>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5" name="五角星形 354"/>
          <p:cNvSpPr/>
          <p:nvPr/>
        </p:nvSpPr>
        <p:spPr>
          <a:xfrm>
            <a:off x="1835696" y="3140968"/>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6" name="五角星形 355"/>
          <p:cNvSpPr/>
          <p:nvPr/>
        </p:nvSpPr>
        <p:spPr>
          <a:xfrm>
            <a:off x="2051720" y="3429000"/>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7" name="五角星形 356"/>
          <p:cNvSpPr/>
          <p:nvPr/>
        </p:nvSpPr>
        <p:spPr>
          <a:xfrm>
            <a:off x="1763688" y="3356992"/>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8" name="流程圖: 接點 357"/>
          <p:cNvSpPr/>
          <p:nvPr/>
        </p:nvSpPr>
        <p:spPr>
          <a:xfrm>
            <a:off x="1196008" y="235726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59" name="流程圖: 接點 358"/>
          <p:cNvSpPr/>
          <p:nvPr/>
        </p:nvSpPr>
        <p:spPr>
          <a:xfrm>
            <a:off x="1187624" y="263691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60" name="流程圖: 接點 359"/>
          <p:cNvSpPr/>
          <p:nvPr/>
        </p:nvSpPr>
        <p:spPr>
          <a:xfrm>
            <a:off x="1500808" y="266206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61" name="流程圖: 接點 360"/>
          <p:cNvSpPr/>
          <p:nvPr/>
        </p:nvSpPr>
        <p:spPr>
          <a:xfrm>
            <a:off x="1331640" y="285293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62" name="流程圖: 接點 361"/>
          <p:cNvSpPr/>
          <p:nvPr/>
        </p:nvSpPr>
        <p:spPr>
          <a:xfrm>
            <a:off x="1619672" y="242088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63" name="流程圖: 接點 362"/>
          <p:cNvSpPr/>
          <p:nvPr/>
        </p:nvSpPr>
        <p:spPr>
          <a:xfrm>
            <a:off x="1484040" y="214124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64" name="流程圖: 接點 363"/>
          <p:cNvSpPr/>
          <p:nvPr/>
        </p:nvSpPr>
        <p:spPr>
          <a:xfrm>
            <a:off x="971600" y="249289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65" name="乘號 364"/>
          <p:cNvSpPr/>
          <p:nvPr/>
        </p:nvSpPr>
        <p:spPr>
          <a:xfrm>
            <a:off x="3486944" y="271730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6" name="乘號 365"/>
          <p:cNvSpPr/>
          <p:nvPr/>
        </p:nvSpPr>
        <p:spPr>
          <a:xfrm>
            <a:off x="3639344" y="286970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7" name="乘號 366"/>
          <p:cNvSpPr/>
          <p:nvPr/>
        </p:nvSpPr>
        <p:spPr>
          <a:xfrm>
            <a:off x="3347864" y="234888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8" name="乘號 367"/>
          <p:cNvSpPr/>
          <p:nvPr/>
        </p:nvSpPr>
        <p:spPr>
          <a:xfrm>
            <a:off x="3791744" y="302210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9" name="乘號 368"/>
          <p:cNvSpPr/>
          <p:nvPr/>
        </p:nvSpPr>
        <p:spPr>
          <a:xfrm>
            <a:off x="3131840" y="234888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70" name="直線接點 369"/>
          <p:cNvCxnSpPr/>
          <p:nvPr/>
        </p:nvCxnSpPr>
        <p:spPr>
          <a:xfrm rot="16200000" flipH="1">
            <a:off x="1511660" y="2024844"/>
            <a:ext cx="936104" cy="43204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1" name="直線接點 370"/>
          <p:cNvCxnSpPr/>
          <p:nvPr/>
        </p:nvCxnSpPr>
        <p:spPr>
          <a:xfrm rot="10800000" flipV="1">
            <a:off x="1043608" y="2708920"/>
            <a:ext cx="1152128" cy="86409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2" name="直線接點 371"/>
          <p:cNvCxnSpPr/>
          <p:nvPr/>
        </p:nvCxnSpPr>
        <p:spPr>
          <a:xfrm>
            <a:off x="2195736" y="2708920"/>
            <a:ext cx="1656184" cy="72008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73" name="流程圖: 接點 372"/>
          <p:cNvSpPr/>
          <p:nvPr/>
        </p:nvSpPr>
        <p:spPr>
          <a:xfrm>
            <a:off x="5410944" y="2035696"/>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74" name="流程圖: 接點 373"/>
          <p:cNvSpPr/>
          <p:nvPr/>
        </p:nvSpPr>
        <p:spPr>
          <a:xfrm>
            <a:off x="5194920" y="225172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75" name="流程圖: 接點 374"/>
          <p:cNvSpPr/>
          <p:nvPr/>
        </p:nvSpPr>
        <p:spPr>
          <a:xfrm>
            <a:off x="5482952" y="225172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76" name="流程圖: 接點 375"/>
          <p:cNvSpPr/>
          <p:nvPr/>
        </p:nvSpPr>
        <p:spPr>
          <a:xfrm>
            <a:off x="5554960" y="189168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77" name="流程圖: 接點 376"/>
          <p:cNvSpPr/>
          <p:nvPr/>
        </p:nvSpPr>
        <p:spPr>
          <a:xfrm>
            <a:off x="5842992" y="2467744"/>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78" name="流程圖: 接點 377"/>
          <p:cNvSpPr/>
          <p:nvPr/>
        </p:nvSpPr>
        <p:spPr>
          <a:xfrm>
            <a:off x="5770984" y="2107704"/>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79" name="流程圖: 接點 378"/>
          <p:cNvSpPr/>
          <p:nvPr/>
        </p:nvSpPr>
        <p:spPr>
          <a:xfrm>
            <a:off x="5635352" y="240412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80" name="流程圖: 接點 379"/>
          <p:cNvSpPr/>
          <p:nvPr/>
        </p:nvSpPr>
        <p:spPr>
          <a:xfrm>
            <a:off x="5626968" y="2683768"/>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81" name="流程圖: 接點 380"/>
          <p:cNvSpPr/>
          <p:nvPr/>
        </p:nvSpPr>
        <p:spPr>
          <a:xfrm>
            <a:off x="5940152" y="270892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82" name="流程圖: 接點 381"/>
          <p:cNvSpPr/>
          <p:nvPr/>
        </p:nvSpPr>
        <p:spPr>
          <a:xfrm>
            <a:off x="5770984" y="2899792"/>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83" name="流程圖: 接點 382"/>
          <p:cNvSpPr/>
          <p:nvPr/>
        </p:nvSpPr>
        <p:spPr>
          <a:xfrm>
            <a:off x="6059016" y="2467744"/>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84" name="流程圖: 接點 383"/>
          <p:cNvSpPr/>
          <p:nvPr/>
        </p:nvSpPr>
        <p:spPr>
          <a:xfrm>
            <a:off x="5923384" y="2188096"/>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85" name="流程圖: 接點 384"/>
          <p:cNvSpPr/>
          <p:nvPr/>
        </p:nvSpPr>
        <p:spPr>
          <a:xfrm>
            <a:off x="5410944" y="2539752"/>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86" name="流程圖: 接點 385"/>
          <p:cNvSpPr/>
          <p:nvPr/>
        </p:nvSpPr>
        <p:spPr>
          <a:xfrm>
            <a:off x="6876256" y="2420888"/>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87" name="流程圖: 接點 386"/>
          <p:cNvSpPr/>
          <p:nvPr/>
        </p:nvSpPr>
        <p:spPr>
          <a:xfrm>
            <a:off x="7164288" y="270892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88" name="流程圖: 接點 387"/>
          <p:cNvSpPr/>
          <p:nvPr/>
        </p:nvSpPr>
        <p:spPr>
          <a:xfrm>
            <a:off x="7020272" y="2564904"/>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89" name="流程圖: 接點 388"/>
          <p:cNvSpPr/>
          <p:nvPr/>
        </p:nvSpPr>
        <p:spPr>
          <a:xfrm>
            <a:off x="7380312" y="2492896"/>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90" name="流程圖: 接點 389"/>
          <p:cNvSpPr/>
          <p:nvPr/>
        </p:nvSpPr>
        <p:spPr>
          <a:xfrm>
            <a:off x="6732240" y="2276872"/>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91" name="流程圖: 接點 390"/>
          <p:cNvSpPr/>
          <p:nvPr/>
        </p:nvSpPr>
        <p:spPr>
          <a:xfrm>
            <a:off x="7596336" y="2420888"/>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92" name="流程圖: 接點 391"/>
          <p:cNvSpPr/>
          <p:nvPr/>
        </p:nvSpPr>
        <p:spPr>
          <a:xfrm>
            <a:off x="7740352" y="2636912"/>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93" name="流程圖: 接點 392"/>
          <p:cNvSpPr/>
          <p:nvPr/>
        </p:nvSpPr>
        <p:spPr>
          <a:xfrm>
            <a:off x="7668344" y="286132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94" name="流程圖: 接點 393"/>
          <p:cNvSpPr/>
          <p:nvPr/>
        </p:nvSpPr>
        <p:spPr>
          <a:xfrm>
            <a:off x="7812360" y="2420888"/>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95" name="流程圖: 接點 394"/>
          <p:cNvSpPr/>
          <p:nvPr/>
        </p:nvSpPr>
        <p:spPr>
          <a:xfrm>
            <a:off x="7884368" y="2780928"/>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96" name="流程圖: 接點 395"/>
          <p:cNvSpPr/>
          <p:nvPr/>
        </p:nvSpPr>
        <p:spPr>
          <a:xfrm>
            <a:off x="7452320" y="270892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97" name="流程圖: 接點 396"/>
          <p:cNvSpPr/>
          <p:nvPr/>
        </p:nvSpPr>
        <p:spPr>
          <a:xfrm>
            <a:off x="8172400" y="306896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98" name="流程圖: 接點 397"/>
          <p:cNvSpPr/>
          <p:nvPr/>
        </p:nvSpPr>
        <p:spPr>
          <a:xfrm>
            <a:off x="8028384" y="2924944"/>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99" name="流程圖: 接點 398"/>
          <p:cNvSpPr/>
          <p:nvPr/>
        </p:nvSpPr>
        <p:spPr>
          <a:xfrm>
            <a:off x="6156176" y="342900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00" name="流程圖: 接點 399"/>
          <p:cNvSpPr/>
          <p:nvPr/>
        </p:nvSpPr>
        <p:spPr>
          <a:xfrm>
            <a:off x="6228184" y="3212976"/>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01" name="流程圖: 接點 400"/>
          <p:cNvSpPr/>
          <p:nvPr/>
        </p:nvSpPr>
        <p:spPr>
          <a:xfrm>
            <a:off x="6444208" y="306896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02" name="流程圖: 接點 401"/>
          <p:cNvSpPr/>
          <p:nvPr/>
        </p:nvSpPr>
        <p:spPr>
          <a:xfrm>
            <a:off x="6660232" y="3140968"/>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03" name="流程圖: 接點 402"/>
          <p:cNvSpPr/>
          <p:nvPr/>
        </p:nvSpPr>
        <p:spPr>
          <a:xfrm>
            <a:off x="6372200" y="3501008"/>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04" name="流程圖: 接點 403"/>
          <p:cNvSpPr/>
          <p:nvPr/>
        </p:nvSpPr>
        <p:spPr>
          <a:xfrm>
            <a:off x="6444208" y="3284984"/>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05" name="流程圖: 接點 404"/>
          <p:cNvSpPr/>
          <p:nvPr/>
        </p:nvSpPr>
        <p:spPr>
          <a:xfrm>
            <a:off x="6588224" y="3501008"/>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06" name="流程圖: 接點 405"/>
          <p:cNvSpPr/>
          <p:nvPr/>
        </p:nvSpPr>
        <p:spPr>
          <a:xfrm>
            <a:off x="6876256" y="3212976"/>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07" name="流程圖: 接點 406"/>
          <p:cNvSpPr/>
          <p:nvPr/>
        </p:nvSpPr>
        <p:spPr>
          <a:xfrm>
            <a:off x="7092280" y="3356992"/>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08" name="流程圖: 接點 407"/>
          <p:cNvSpPr/>
          <p:nvPr/>
        </p:nvSpPr>
        <p:spPr>
          <a:xfrm>
            <a:off x="6732240" y="3356992"/>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09" name="流程圖: 接點 408"/>
          <p:cNvSpPr/>
          <p:nvPr/>
        </p:nvSpPr>
        <p:spPr>
          <a:xfrm>
            <a:off x="6876256" y="3501008"/>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11" name="流程圖: 接點 410"/>
          <p:cNvSpPr/>
          <p:nvPr/>
        </p:nvSpPr>
        <p:spPr>
          <a:xfrm>
            <a:off x="3131840" y="465313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12" name="流程圖: 接點 411"/>
          <p:cNvSpPr/>
          <p:nvPr/>
        </p:nvSpPr>
        <p:spPr>
          <a:xfrm>
            <a:off x="2915816" y="486916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13" name="流程圖: 接點 412"/>
          <p:cNvSpPr/>
          <p:nvPr/>
        </p:nvSpPr>
        <p:spPr>
          <a:xfrm>
            <a:off x="3203848" y="486916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14" name="流程圖: 接點 413"/>
          <p:cNvSpPr/>
          <p:nvPr/>
        </p:nvSpPr>
        <p:spPr>
          <a:xfrm>
            <a:off x="3275856" y="450912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15" name="流程圖: 接點 414"/>
          <p:cNvSpPr/>
          <p:nvPr/>
        </p:nvSpPr>
        <p:spPr>
          <a:xfrm>
            <a:off x="3563888" y="508518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16" name="流程圖: 接點 415"/>
          <p:cNvSpPr/>
          <p:nvPr/>
        </p:nvSpPr>
        <p:spPr>
          <a:xfrm>
            <a:off x="3491880" y="472514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17" name="乘號 416"/>
          <p:cNvSpPr/>
          <p:nvPr/>
        </p:nvSpPr>
        <p:spPr>
          <a:xfrm>
            <a:off x="4427984" y="486916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8" name="乘號 417"/>
          <p:cNvSpPr/>
          <p:nvPr/>
        </p:nvSpPr>
        <p:spPr>
          <a:xfrm>
            <a:off x="4580384" y="502156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9" name="乘號 418"/>
          <p:cNvSpPr/>
          <p:nvPr/>
        </p:nvSpPr>
        <p:spPr>
          <a:xfrm>
            <a:off x="4732784" y="517396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0" name="乘號 419"/>
          <p:cNvSpPr/>
          <p:nvPr/>
        </p:nvSpPr>
        <p:spPr>
          <a:xfrm>
            <a:off x="4885184" y="532636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1" name="乘號 420"/>
          <p:cNvSpPr/>
          <p:nvPr/>
        </p:nvSpPr>
        <p:spPr>
          <a:xfrm>
            <a:off x="5076056" y="508518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2" name="乘號 421"/>
          <p:cNvSpPr/>
          <p:nvPr/>
        </p:nvSpPr>
        <p:spPr>
          <a:xfrm>
            <a:off x="5220072" y="5301208"/>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3" name="乘號 422"/>
          <p:cNvSpPr/>
          <p:nvPr/>
        </p:nvSpPr>
        <p:spPr>
          <a:xfrm>
            <a:off x="5436096" y="5517232"/>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4" name="乘號 423"/>
          <p:cNvSpPr/>
          <p:nvPr/>
        </p:nvSpPr>
        <p:spPr>
          <a:xfrm>
            <a:off x="5494784" y="522920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5" name="五角星形 424"/>
          <p:cNvSpPr/>
          <p:nvPr/>
        </p:nvSpPr>
        <p:spPr>
          <a:xfrm>
            <a:off x="4283968" y="5661248"/>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6" name="五角星形 425"/>
          <p:cNvSpPr/>
          <p:nvPr/>
        </p:nvSpPr>
        <p:spPr>
          <a:xfrm>
            <a:off x="4283968" y="5877272"/>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7" name="五角星形 426"/>
          <p:cNvSpPr/>
          <p:nvPr/>
        </p:nvSpPr>
        <p:spPr>
          <a:xfrm>
            <a:off x="4572000" y="5733256"/>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8" name="五角星形 427"/>
          <p:cNvSpPr/>
          <p:nvPr/>
        </p:nvSpPr>
        <p:spPr>
          <a:xfrm>
            <a:off x="4499992" y="6093296"/>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9" name="五角星形 428"/>
          <p:cNvSpPr/>
          <p:nvPr/>
        </p:nvSpPr>
        <p:spPr>
          <a:xfrm>
            <a:off x="4677544" y="5982816"/>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0" name="五角星形 429"/>
          <p:cNvSpPr/>
          <p:nvPr/>
        </p:nvSpPr>
        <p:spPr>
          <a:xfrm>
            <a:off x="4860032" y="6093296"/>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1" name="五角星形 430"/>
          <p:cNvSpPr/>
          <p:nvPr/>
        </p:nvSpPr>
        <p:spPr>
          <a:xfrm>
            <a:off x="4860032" y="5805264"/>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2" name="五角星形 431"/>
          <p:cNvSpPr/>
          <p:nvPr/>
        </p:nvSpPr>
        <p:spPr>
          <a:xfrm>
            <a:off x="5076056" y="6021288"/>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3" name="五角星形 432"/>
          <p:cNvSpPr/>
          <p:nvPr/>
        </p:nvSpPr>
        <p:spPr>
          <a:xfrm>
            <a:off x="3995936" y="5805264"/>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4" name="五角星形 433"/>
          <p:cNvSpPr/>
          <p:nvPr/>
        </p:nvSpPr>
        <p:spPr>
          <a:xfrm>
            <a:off x="4211960" y="6093296"/>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5" name="五角星形 434"/>
          <p:cNvSpPr/>
          <p:nvPr/>
        </p:nvSpPr>
        <p:spPr>
          <a:xfrm>
            <a:off x="3923928" y="6021288"/>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6" name="流程圖: 接點 435"/>
          <p:cNvSpPr/>
          <p:nvPr/>
        </p:nvSpPr>
        <p:spPr>
          <a:xfrm>
            <a:off x="3356248" y="502156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37" name="流程圖: 接點 436"/>
          <p:cNvSpPr/>
          <p:nvPr/>
        </p:nvSpPr>
        <p:spPr>
          <a:xfrm>
            <a:off x="3347864" y="530120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38" name="流程圖: 接點 437"/>
          <p:cNvSpPr/>
          <p:nvPr/>
        </p:nvSpPr>
        <p:spPr>
          <a:xfrm>
            <a:off x="3661048" y="532636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39" name="流程圖: 接點 438"/>
          <p:cNvSpPr/>
          <p:nvPr/>
        </p:nvSpPr>
        <p:spPr>
          <a:xfrm>
            <a:off x="3491880" y="551723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40" name="流程圖: 接點 439"/>
          <p:cNvSpPr/>
          <p:nvPr/>
        </p:nvSpPr>
        <p:spPr>
          <a:xfrm>
            <a:off x="3779912" y="508518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41" name="流程圖: 接點 440"/>
          <p:cNvSpPr/>
          <p:nvPr/>
        </p:nvSpPr>
        <p:spPr>
          <a:xfrm>
            <a:off x="3644280" y="480553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42" name="流程圖: 接點 441"/>
          <p:cNvSpPr/>
          <p:nvPr/>
        </p:nvSpPr>
        <p:spPr>
          <a:xfrm>
            <a:off x="3131840" y="515719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43" name="乘號 442"/>
          <p:cNvSpPr/>
          <p:nvPr/>
        </p:nvSpPr>
        <p:spPr>
          <a:xfrm>
            <a:off x="5647184" y="538160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4" name="乘號 443"/>
          <p:cNvSpPr/>
          <p:nvPr/>
        </p:nvSpPr>
        <p:spPr>
          <a:xfrm>
            <a:off x="5799584" y="553400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5" name="乘號 444"/>
          <p:cNvSpPr/>
          <p:nvPr/>
        </p:nvSpPr>
        <p:spPr>
          <a:xfrm>
            <a:off x="5508104" y="5013176"/>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6" name="乘號 445"/>
          <p:cNvSpPr/>
          <p:nvPr/>
        </p:nvSpPr>
        <p:spPr>
          <a:xfrm>
            <a:off x="5951984" y="568640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7" name="乘號 446"/>
          <p:cNvSpPr/>
          <p:nvPr/>
        </p:nvSpPr>
        <p:spPr>
          <a:xfrm>
            <a:off x="5292080" y="5013176"/>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8" name="流程圖: 決策 447"/>
          <p:cNvSpPr/>
          <p:nvPr/>
        </p:nvSpPr>
        <p:spPr>
          <a:xfrm>
            <a:off x="4067944" y="4437112"/>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9" name="流程圖: 決策 448"/>
          <p:cNvSpPr/>
          <p:nvPr/>
        </p:nvSpPr>
        <p:spPr>
          <a:xfrm>
            <a:off x="3851920" y="4509120"/>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0" name="流程圖: 決策 449"/>
          <p:cNvSpPr/>
          <p:nvPr/>
        </p:nvSpPr>
        <p:spPr>
          <a:xfrm>
            <a:off x="3347864" y="4725144"/>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1" name="流程圖: 決策 450"/>
          <p:cNvSpPr/>
          <p:nvPr/>
        </p:nvSpPr>
        <p:spPr>
          <a:xfrm>
            <a:off x="3491880" y="4437112"/>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2" name="流程圖: 決策 451"/>
          <p:cNvSpPr/>
          <p:nvPr/>
        </p:nvSpPr>
        <p:spPr>
          <a:xfrm>
            <a:off x="3059832" y="4941168"/>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3" name="流程圖: 決策 452"/>
          <p:cNvSpPr/>
          <p:nvPr/>
        </p:nvSpPr>
        <p:spPr>
          <a:xfrm>
            <a:off x="4427984" y="5805264"/>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4" name="流程圖: 決策 453"/>
          <p:cNvSpPr/>
          <p:nvPr/>
        </p:nvSpPr>
        <p:spPr>
          <a:xfrm>
            <a:off x="3779912" y="5877272"/>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5" name="流程圖: 決策 454"/>
          <p:cNvSpPr/>
          <p:nvPr/>
        </p:nvSpPr>
        <p:spPr>
          <a:xfrm>
            <a:off x="3563888" y="6093296"/>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6" name="流程圖: 決策 455"/>
          <p:cNvSpPr/>
          <p:nvPr/>
        </p:nvSpPr>
        <p:spPr>
          <a:xfrm>
            <a:off x="3635896" y="4509120"/>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7" name="流程圖: 決策 456"/>
          <p:cNvSpPr/>
          <p:nvPr/>
        </p:nvSpPr>
        <p:spPr>
          <a:xfrm>
            <a:off x="3491880" y="5229200"/>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8" name="流程圖: 決策 457"/>
          <p:cNvSpPr/>
          <p:nvPr/>
        </p:nvSpPr>
        <p:spPr>
          <a:xfrm>
            <a:off x="3779912" y="4653136"/>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9" name="流程圖: 決策 458"/>
          <p:cNvSpPr/>
          <p:nvPr/>
        </p:nvSpPr>
        <p:spPr>
          <a:xfrm>
            <a:off x="3779912" y="4869160"/>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0" name="流程圖: 決策 459"/>
          <p:cNvSpPr/>
          <p:nvPr/>
        </p:nvSpPr>
        <p:spPr>
          <a:xfrm>
            <a:off x="4211960" y="4437112"/>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1" name="流程圖: 決策 460"/>
          <p:cNvSpPr/>
          <p:nvPr/>
        </p:nvSpPr>
        <p:spPr>
          <a:xfrm>
            <a:off x="3779912" y="6093296"/>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2" name="流程圖: 決策 461"/>
          <p:cNvSpPr/>
          <p:nvPr/>
        </p:nvSpPr>
        <p:spPr>
          <a:xfrm>
            <a:off x="4427984" y="5517232"/>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3" name="流程圖: 決策 462"/>
          <p:cNvSpPr/>
          <p:nvPr/>
        </p:nvSpPr>
        <p:spPr>
          <a:xfrm>
            <a:off x="4211960" y="5517232"/>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4" name="流程圖: 決策 463"/>
          <p:cNvSpPr/>
          <p:nvPr/>
        </p:nvSpPr>
        <p:spPr>
          <a:xfrm>
            <a:off x="4139952" y="5373216"/>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5" name="流程圖: 決策 464"/>
          <p:cNvSpPr/>
          <p:nvPr/>
        </p:nvSpPr>
        <p:spPr>
          <a:xfrm>
            <a:off x="3995936" y="5589240"/>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6" name="流程圖: 決策 465"/>
          <p:cNvSpPr/>
          <p:nvPr/>
        </p:nvSpPr>
        <p:spPr>
          <a:xfrm>
            <a:off x="5148064" y="5877272"/>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7" name="流程圖: 決策 466"/>
          <p:cNvSpPr/>
          <p:nvPr/>
        </p:nvSpPr>
        <p:spPr>
          <a:xfrm>
            <a:off x="5292080" y="6093296"/>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8" name="流程圖: 決策 467"/>
          <p:cNvSpPr/>
          <p:nvPr/>
        </p:nvSpPr>
        <p:spPr>
          <a:xfrm>
            <a:off x="5364088" y="5949280"/>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9" name="流程圖: 決策 468"/>
          <p:cNvSpPr/>
          <p:nvPr/>
        </p:nvSpPr>
        <p:spPr>
          <a:xfrm>
            <a:off x="5508104" y="6093296"/>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0" name="流程圖: 決策 469"/>
          <p:cNvSpPr/>
          <p:nvPr/>
        </p:nvSpPr>
        <p:spPr>
          <a:xfrm>
            <a:off x="4355976" y="5373216"/>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1" name="流程圖: 決策 470"/>
          <p:cNvSpPr/>
          <p:nvPr/>
        </p:nvSpPr>
        <p:spPr>
          <a:xfrm>
            <a:off x="3347864" y="6093296"/>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2" name="流程圖: 決策 471"/>
          <p:cNvSpPr/>
          <p:nvPr/>
        </p:nvSpPr>
        <p:spPr>
          <a:xfrm>
            <a:off x="4572000" y="5949280"/>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3" name="流程圖: 決策 472"/>
          <p:cNvSpPr/>
          <p:nvPr/>
        </p:nvSpPr>
        <p:spPr>
          <a:xfrm>
            <a:off x="4860032" y="5085184"/>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4" name="流程圖: 決策 473"/>
          <p:cNvSpPr/>
          <p:nvPr/>
        </p:nvSpPr>
        <p:spPr>
          <a:xfrm>
            <a:off x="6012160" y="5949280"/>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5" name="流程圖: 決策 474"/>
          <p:cNvSpPr/>
          <p:nvPr/>
        </p:nvSpPr>
        <p:spPr>
          <a:xfrm>
            <a:off x="5724128" y="5229200"/>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6" name="流程圖: 決策 475"/>
          <p:cNvSpPr/>
          <p:nvPr/>
        </p:nvSpPr>
        <p:spPr>
          <a:xfrm>
            <a:off x="6084168" y="6093296"/>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7" name="流程圖: 決策 476"/>
          <p:cNvSpPr/>
          <p:nvPr/>
        </p:nvSpPr>
        <p:spPr>
          <a:xfrm>
            <a:off x="3076600" y="5966048"/>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8" name="流程圖: 決策 477"/>
          <p:cNvSpPr/>
          <p:nvPr/>
        </p:nvSpPr>
        <p:spPr>
          <a:xfrm>
            <a:off x="5580112" y="4869160"/>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9" name="手繪多邊形 478"/>
          <p:cNvSpPr/>
          <p:nvPr/>
        </p:nvSpPr>
        <p:spPr>
          <a:xfrm>
            <a:off x="2780778" y="4559474"/>
            <a:ext cx="2141951" cy="1327759"/>
          </a:xfrm>
          <a:custGeom>
            <a:avLst/>
            <a:gdLst>
              <a:gd name="connsiteX0" fmla="*/ 2141951 w 2141951"/>
              <a:gd name="connsiteY0" fmla="*/ 0 h 1327759"/>
              <a:gd name="connsiteX1" fmla="*/ 1478071 w 2141951"/>
              <a:gd name="connsiteY1" fmla="*/ 187890 h 1327759"/>
              <a:gd name="connsiteX2" fmla="*/ 1215025 w 2141951"/>
              <a:gd name="connsiteY2" fmla="*/ 864296 h 1327759"/>
              <a:gd name="connsiteX3" fmla="*/ 889348 w 2141951"/>
              <a:gd name="connsiteY3" fmla="*/ 1290181 h 1327759"/>
              <a:gd name="connsiteX4" fmla="*/ 0 w 2141951"/>
              <a:gd name="connsiteY4" fmla="*/ 1089764 h 1327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1951" h="1327759">
                <a:moveTo>
                  <a:pt x="2141951" y="0"/>
                </a:moveTo>
                <a:cubicBezTo>
                  <a:pt x="1887255" y="21920"/>
                  <a:pt x="1632559" y="43841"/>
                  <a:pt x="1478071" y="187890"/>
                </a:cubicBezTo>
                <a:cubicBezTo>
                  <a:pt x="1323583" y="331939"/>
                  <a:pt x="1313145" y="680581"/>
                  <a:pt x="1215025" y="864296"/>
                </a:cubicBezTo>
                <a:cubicBezTo>
                  <a:pt x="1116905" y="1048011"/>
                  <a:pt x="1091852" y="1252603"/>
                  <a:pt x="889348" y="1290181"/>
                </a:cubicBezTo>
                <a:cubicBezTo>
                  <a:pt x="686844" y="1327759"/>
                  <a:pt x="343422" y="1208761"/>
                  <a:pt x="0" y="1089764"/>
                </a:cubicBezTo>
              </a:path>
            </a:pathLst>
          </a:cu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80" name="手繪多邊形 479"/>
          <p:cNvSpPr/>
          <p:nvPr/>
        </p:nvSpPr>
        <p:spPr>
          <a:xfrm>
            <a:off x="4108537" y="5073041"/>
            <a:ext cx="1828800" cy="1177447"/>
          </a:xfrm>
          <a:custGeom>
            <a:avLst/>
            <a:gdLst>
              <a:gd name="connsiteX0" fmla="*/ 0 w 1828800"/>
              <a:gd name="connsiteY0" fmla="*/ 0 h 1177447"/>
              <a:gd name="connsiteX1" fmla="*/ 450937 w 1828800"/>
              <a:gd name="connsiteY1" fmla="*/ 200417 h 1177447"/>
              <a:gd name="connsiteX2" fmla="*/ 864296 w 1828800"/>
              <a:gd name="connsiteY2" fmla="*/ 601249 h 1177447"/>
              <a:gd name="connsiteX3" fmla="*/ 1528175 w 1828800"/>
              <a:gd name="connsiteY3" fmla="*/ 764088 h 1177447"/>
              <a:gd name="connsiteX4" fmla="*/ 1828800 w 1828800"/>
              <a:gd name="connsiteY4" fmla="*/ 1177447 h 1177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0" h="1177447">
                <a:moveTo>
                  <a:pt x="0" y="0"/>
                </a:moveTo>
                <a:cubicBezTo>
                  <a:pt x="153444" y="50104"/>
                  <a:pt x="306888" y="100209"/>
                  <a:pt x="450937" y="200417"/>
                </a:cubicBezTo>
                <a:cubicBezTo>
                  <a:pt x="594986" y="300625"/>
                  <a:pt x="684756" y="507304"/>
                  <a:pt x="864296" y="601249"/>
                </a:cubicBezTo>
                <a:cubicBezTo>
                  <a:pt x="1043836" y="695194"/>
                  <a:pt x="1367425" y="668055"/>
                  <a:pt x="1528175" y="764088"/>
                </a:cubicBezTo>
                <a:cubicBezTo>
                  <a:pt x="1688925" y="860121"/>
                  <a:pt x="1758862" y="1018784"/>
                  <a:pt x="1828800" y="1177447"/>
                </a:cubicBezTo>
              </a:path>
            </a:pathLst>
          </a:cu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81" name="橢圓 480"/>
          <p:cNvSpPr/>
          <p:nvPr/>
        </p:nvSpPr>
        <p:spPr>
          <a:xfrm>
            <a:off x="5076056" y="1772816"/>
            <a:ext cx="1296144" cy="136815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2" name="手繪多邊形 481"/>
          <p:cNvSpPr/>
          <p:nvPr/>
        </p:nvSpPr>
        <p:spPr>
          <a:xfrm>
            <a:off x="5668028" y="2858022"/>
            <a:ext cx="1918569" cy="862208"/>
          </a:xfrm>
          <a:custGeom>
            <a:avLst/>
            <a:gdLst>
              <a:gd name="connsiteX0" fmla="*/ 144049 w 1918569"/>
              <a:gd name="connsiteY0" fmla="*/ 599162 h 862208"/>
              <a:gd name="connsiteX1" fmla="*/ 807928 w 1918569"/>
              <a:gd name="connsiteY1" fmla="*/ 10438 h 862208"/>
              <a:gd name="connsiteX2" fmla="*/ 1810010 w 1918569"/>
              <a:gd name="connsiteY2" fmla="*/ 536531 h 862208"/>
              <a:gd name="connsiteX3" fmla="*/ 1459282 w 1918569"/>
              <a:gd name="connsiteY3" fmla="*/ 824630 h 862208"/>
              <a:gd name="connsiteX4" fmla="*/ 219205 w 1918569"/>
              <a:gd name="connsiteY4" fmla="*/ 762000 h 862208"/>
              <a:gd name="connsiteX5" fmla="*/ 144049 w 1918569"/>
              <a:gd name="connsiteY5" fmla="*/ 599162 h 86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8569" h="862208">
                <a:moveTo>
                  <a:pt x="144049" y="599162"/>
                </a:moveTo>
                <a:cubicBezTo>
                  <a:pt x="242170" y="473902"/>
                  <a:pt x="530268" y="20876"/>
                  <a:pt x="807928" y="10438"/>
                </a:cubicBezTo>
                <a:cubicBezTo>
                  <a:pt x="1085588" y="0"/>
                  <a:pt x="1701451" y="400832"/>
                  <a:pt x="1810010" y="536531"/>
                </a:cubicBezTo>
                <a:cubicBezTo>
                  <a:pt x="1918569" y="672230"/>
                  <a:pt x="1724416" y="787052"/>
                  <a:pt x="1459282" y="824630"/>
                </a:cubicBezTo>
                <a:cubicBezTo>
                  <a:pt x="1194148" y="862208"/>
                  <a:pt x="438411" y="801666"/>
                  <a:pt x="219205" y="762000"/>
                </a:cubicBezTo>
                <a:cubicBezTo>
                  <a:pt x="0" y="722334"/>
                  <a:pt x="45929" y="724422"/>
                  <a:pt x="144049" y="599162"/>
                </a:cubicBezTo>
                <a:close/>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3" name="手繪多邊形 482"/>
          <p:cNvSpPr/>
          <p:nvPr/>
        </p:nvSpPr>
        <p:spPr>
          <a:xfrm>
            <a:off x="6513534" y="1997901"/>
            <a:ext cx="1939446" cy="1421704"/>
          </a:xfrm>
          <a:custGeom>
            <a:avLst/>
            <a:gdLst>
              <a:gd name="connsiteX0" fmla="*/ 137787 w 1939446"/>
              <a:gd name="connsiteY0" fmla="*/ 56367 h 1421704"/>
              <a:gd name="connsiteX1" fmla="*/ 50104 w 1939446"/>
              <a:gd name="connsiteY1" fmla="*/ 231732 h 1421704"/>
              <a:gd name="connsiteX2" fmla="*/ 438411 w 1939446"/>
              <a:gd name="connsiteY2" fmla="*/ 908137 h 1421704"/>
              <a:gd name="connsiteX3" fmla="*/ 1678488 w 1939446"/>
              <a:gd name="connsiteY3" fmla="*/ 1359074 h 1421704"/>
              <a:gd name="connsiteX4" fmla="*/ 1929008 w 1939446"/>
              <a:gd name="connsiteY4" fmla="*/ 1283918 h 1421704"/>
              <a:gd name="connsiteX5" fmla="*/ 1741118 w 1939446"/>
              <a:gd name="connsiteY5" fmla="*/ 682669 h 1421704"/>
              <a:gd name="connsiteX6" fmla="*/ 1503124 w 1939446"/>
              <a:gd name="connsiteY6" fmla="*/ 306888 h 1421704"/>
              <a:gd name="connsiteX7" fmla="*/ 538619 w 1939446"/>
              <a:gd name="connsiteY7" fmla="*/ 43841 h 1421704"/>
              <a:gd name="connsiteX8" fmla="*/ 137787 w 1939446"/>
              <a:gd name="connsiteY8" fmla="*/ 56367 h 142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9446" h="1421704">
                <a:moveTo>
                  <a:pt x="137787" y="56367"/>
                </a:moveTo>
                <a:cubicBezTo>
                  <a:pt x="56368" y="87682"/>
                  <a:pt x="0" y="89771"/>
                  <a:pt x="50104" y="231732"/>
                </a:cubicBezTo>
                <a:cubicBezTo>
                  <a:pt x="100208" y="373693"/>
                  <a:pt x="167014" y="720247"/>
                  <a:pt x="438411" y="908137"/>
                </a:cubicBezTo>
                <a:cubicBezTo>
                  <a:pt x="709808" y="1096027"/>
                  <a:pt x="1430055" y="1296444"/>
                  <a:pt x="1678488" y="1359074"/>
                </a:cubicBezTo>
                <a:cubicBezTo>
                  <a:pt x="1926921" y="1421704"/>
                  <a:pt x="1918570" y="1396652"/>
                  <a:pt x="1929008" y="1283918"/>
                </a:cubicBezTo>
                <a:cubicBezTo>
                  <a:pt x="1939446" y="1171184"/>
                  <a:pt x="1812099" y="845507"/>
                  <a:pt x="1741118" y="682669"/>
                </a:cubicBezTo>
                <a:cubicBezTo>
                  <a:pt x="1670137" y="519831"/>
                  <a:pt x="1703540" y="413359"/>
                  <a:pt x="1503124" y="306888"/>
                </a:cubicBezTo>
                <a:cubicBezTo>
                  <a:pt x="1302708" y="200417"/>
                  <a:pt x="768263" y="87682"/>
                  <a:pt x="538619" y="43841"/>
                </a:cubicBezTo>
                <a:cubicBezTo>
                  <a:pt x="308975" y="0"/>
                  <a:pt x="219206" y="25052"/>
                  <a:pt x="137787" y="56367"/>
                </a:cubicBezTo>
                <a:close/>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845875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a:xfrm>
            <a:off x="457200" y="1639341"/>
            <a:ext cx="8229600" cy="4525963"/>
          </a:xfrm>
        </p:spPr>
        <p:txBody>
          <a:bodyPr/>
          <a:lstStyle/>
          <a:p>
            <a:r>
              <a:rPr lang="en-US" altLang="zh-TW" dirty="0" smtClean="0"/>
              <a:t>Supervised learning</a:t>
            </a:r>
            <a:endParaRPr lang="zh-TW" altLang="en-US" dirty="0"/>
          </a:p>
        </p:txBody>
      </p:sp>
      <p:sp>
        <p:nvSpPr>
          <p:cNvPr id="2" name="標題 1"/>
          <p:cNvSpPr>
            <a:spLocks noGrp="1"/>
          </p:cNvSpPr>
          <p:nvPr>
            <p:ph type="title"/>
          </p:nvPr>
        </p:nvSpPr>
        <p:spPr/>
        <p:txBody>
          <a:bodyPr/>
          <a:lstStyle/>
          <a:p>
            <a:r>
              <a:rPr lang="en-US" altLang="zh-TW" dirty="0"/>
              <a:t>Machine learning structure</a:t>
            </a:r>
            <a:endParaRPr lang="zh-TW" altLang="en-US" dirty="0"/>
          </a:p>
        </p:txBody>
      </p:sp>
      <p:pic>
        <p:nvPicPr>
          <p:cNvPr id="2050" name="Picture 2" descr="C:\Users\Ian\Desktop\superv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4387" y="2204864"/>
            <a:ext cx="6059941" cy="3715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0750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r>
              <a:rPr lang="en-US" altLang="zh-TW" sz="2400" dirty="0"/>
              <a:t>Supervised</a:t>
            </a:r>
            <a:r>
              <a:rPr lang="en-US" altLang="zh-TW" sz="2400" dirty="0" smtClean="0"/>
              <a:t>:</a:t>
            </a:r>
            <a:r>
              <a:rPr lang="en-US" altLang="zh-TW" sz="2400" dirty="0"/>
              <a:t> Low </a:t>
            </a:r>
            <a:r>
              <a:rPr lang="en-US" altLang="zh-TW" sz="2400" dirty="0" smtClean="0"/>
              <a:t>E-out </a:t>
            </a:r>
            <a:r>
              <a:rPr lang="en-US" altLang="zh-TW" sz="2400" dirty="0"/>
              <a:t>or maximize probabilistic </a:t>
            </a:r>
            <a:r>
              <a:rPr lang="en-US" altLang="zh-TW" sz="2400" dirty="0" smtClean="0"/>
              <a:t>terms</a:t>
            </a:r>
          </a:p>
          <a:p>
            <a:endParaRPr lang="en-US" altLang="zh-TW" sz="2400" dirty="0"/>
          </a:p>
          <a:p>
            <a:endParaRPr lang="en-US" altLang="zh-TW" sz="2400" dirty="0" smtClean="0"/>
          </a:p>
          <a:p>
            <a:endParaRPr lang="en-US" altLang="zh-TW" sz="2400" dirty="0"/>
          </a:p>
          <a:p>
            <a:endParaRPr lang="en-US" altLang="zh-TW" sz="2400" dirty="0" smtClean="0"/>
          </a:p>
          <a:p>
            <a:endParaRPr lang="en-US" altLang="zh-TW" sz="2400" dirty="0"/>
          </a:p>
          <a:p>
            <a:endParaRPr lang="en-US" altLang="zh-TW" sz="2400" dirty="0" smtClean="0"/>
          </a:p>
          <a:p>
            <a:r>
              <a:rPr lang="en-US" altLang="zh-TW" sz="2400" dirty="0" smtClean="0"/>
              <a:t>Unsupervised</a:t>
            </a:r>
            <a:r>
              <a:rPr lang="en-US" altLang="zh-TW" sz="2400" dirty="0"/>
              <a:t>: Minimum quantization error, Minimum distance, MAP, MLE(maximum likelihood estimation)</a:t>
            </a:r>
            <a:endParaRPr lang="en-US" altLang="zh-TW" sz="2800" dirty="0"/>
          </a:p>
          <a:p>
            <a:endParaRPr lang="en-US" altLang="zh-TW" sz="2400" dirty="0" smtClean="0"/>
          </a:p>
          <a:p>
            <a:endParaRPr lang="zh-TW" altLang="en-US" sz="2400" dirty="0"/>
          </a:p>
        </p:txBody>
      </p:sp>
      <p:sp>
        <p:nvSpPr>
          <p:cNvPr id="2" name="標題 1"/>
          <p:cNvSpPr>
            <a:spLocks noGrp="1"/>
          </p:cNvSpPr>
          <p:nvPr>
            <p:ph type="title"/>
          </p:nvPr>
        </p:nvSpPr>
        <p:spPr/>
        <p:txBody>
          <a:bodyPr>
            <a:normAutofit/>
          </a:bodyPr>
          <a:lstStyle/>
          <a:p>
            <a:r>
              <a:rPr lang="en-US" altLang="zh-TW" dirty="0" smtClean="0"/>
              <a:t>What are </a:t>
            </a:r>
            <a:r>
              <a:rPr lang="en-US" altLang="zh-TW" dirty="0"/>
              <a:t>we seeking? </a:t>
            </a:r>
            <a:endParaRPr lang="zh-TW" altLang="en-US" dirty="0"/>
          </a:p>
        </p:txBody>
      </p:sp>
      <p:sp>
        <p:nvSpPr>
          <p:cNvPr id="4" name="文字方塊 3"/>
          <p:cNvSpPr txBox="1"/>
          <p:nvPr/>
        </p:nvSpPr>
        <p:spPr>
          <a:xfrm>
            <a:off x="5436096" y="2453987"/>
            <a:ext cx="2736304" cy="830997"/>
          </a:xfrm>
          <a:prstGeom prst="rect">
            <a:avLst/>
          </a:prstGeom>
          <a:noFill/>
        </p:spPr>
        <p:txBody>
          <a:bodyPr wrap="square" rtlCol="0">
            <a:spAutoFit/>
          </a:bodyPr>
          <a:lstStyle/>
          <a:p>
            <a:r>
              <a:rPr lang="en-US" altLang="zh-TW" sz="2400" dirty="0" smtClean="0"/>
              <a:t>E-in: for training set</a:t>
            </a:r>
          </a:p>
          <a:p>
            <a:r>
              <a:rPr lang="en-US" altLang="zh-TW" sz="2400" dirty="0" smtClean="0"/>
              <a:t>E-out: for testing set</a:t>
            </a:r>
            <a:endParaRPr lang="zh-TW" altLang="en-US" sz="2400" dirty="0"/>
          </a:p>
        </p:txBody>
      </p:sp>
      <p:pic>
        <p:nvPicPr>
          <p:cNvPr id="5" name="Picture 1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547664" y="2328292"/>
            <a:ext cx="3552825" cy="1028700"/>
          </a:xfrm>
          <a:prstGeom prst="rect">
            <a:avLst/>
          </a:prstGeom>
          <a:solidFill>
            <a:schemeClr val="bg1"/>
          </a:solidFill>
          <a:ln w="19050">
            <a:solidFill>
              <a:srgbClr val="FF0000"/>
            </a:solidFill>
          </a:ln>
        </p:spPr>
      </p:pic>
      <p:pic>
        <p:nvPicPr>
          <p:cNvPr id="6"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47664" y="3429000"/>
            <a:ext cx="4772025" cy="1190625"/>
          </a:xfrm>
          <a:prstGeom prst="rect">
            <a:avLst/>
          </a:prstGeom>
          <a:solidFill>
            <a:schemeClr val="bg1"/>
          </a:solidFill>
          <a:ln w="19050">
            <a:solidFill>
              <a:srgbClr val="FF0000"/>
            </a:solidFill>
          </a:ln>
        </p:spPr>
      </p:pic>
    </p:spTree>
    <p:extLst>
      <p:ext uri="{BB962C8B-B14F-4D97-AF65-F5344CB8AC3E}">
        <p14:creationId xmlns:p14="http://schemas.microsoft.com/office/powerpoint/2010/main" val="17132305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內容版面配置區 2"/>
          <p:cNvSpPr txBox="1">
            <a:spLocks/>
          </p:cNvSpPr>
          <p:nvPr/>
        </p:nvSpPr>
        <p:spPr>
          <a:xfrm>
            <a:off x="251520" y="1600200"/>
            <a:ext cx="864096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altLang="zh-TW" sz="2800" dirty="0" smtClean="0">
                <a:solidFill>
                  <a:schemeClr val="accent1">
                    <a:lumMod val="75000"/>
                  </a:schemeClr>
                </a:solidFill>
              </a:rPr>
              <a:t>		Under-fitting</a:t>
            </a:r>
            <a:r>
              <a:rPr lang="zh-TW" altLang="en-US" sz="2800" dirty="0" smtClean="0">
                <a:solidFill>
                  <a:schemeClr val="accent1">
                    <a:lumMod val="75000"/>
                  </a:schemeClr>
                </a:solidFill>
              </a:rPr>
              <a:t>  </a:t>
            </a:r>
            <a:r>
              <a:rPr lang="en-US" altLang="zh-TW" sz="2800" dirty="0" smtClean="0">
                <a:solidFill>
                  <a:schemeClr val="accent1">
                    <a:lumMod val="75000"/>
                  </a:schemeClr>
                </a:solidFill>
              </a:rPr>
              <a:t>VS. Over-fitting </a:t>
            </a:r>
            <a:r>
              <a:rPr lang="en-US" altLang="zh-TW" sz="2400" dirty="0" smtClean="0"/>
              <a:t>(fixed </a:t>
            </a:r>
            <a:r>
              <a:rPr lang="en-US" altLang="zh-TW" sz="2400" i="1" dirty="0" smtClean="0"/>
              <a:t>N</a:t>
            </a:r>
            <a:r>
              <a:rPr lang="en-US" altLang="zh-TW" sz="2400" dirty="0" smtClean="0"/>
              <a:t>)</a:t>
            </a:r>
            <a:endParaRPr lang="zh-TW" altLang="en-US" sz="2400" dirty="0"/>
          </a:p>
        </p:txBody>
      </p:sp>
      <p:sp>
        <p:nvSpPr>
          <p:cNvPr id="46" name="標題 45"/>
          <p:cNvSpPr>
            <a:spLocks noGrp="1"/>
          </p:cNvSpPr>
          <p:nvPr>
            <p:ph type="title"/>
          </p:nvPr>
        </p:nvSpPr>
        <p:spPr/>
        <p:txBody>
          <a:bodyPr/>
          <a:lstStyle/>
          <a:p>
            <a:r>
              <a:rPr lang="en-US" altLang="zh-TW" dirty="0" smtClean="0"/>
              <a:t>What are </a:t>
            </a:r>
            <a:r>
              <a:rPr lang="en-US" altLang="zh-TW" dirty="0"/>
              <a:t>we seeking?</a:t>
            </a:r>
            <a:endParaRPr lang="zh-TW" altLang="en-US" dirty="0"/>
          </a:p>
        </p:txBody>
      </p:sp>
      <p:cxnSp>
        <p:nvCxnSpPr>
          <p:cNvPr id="27" name="直線單箭頭接點 26"/>
          <p:cNvCxnSpPr/>
          <p:nvPr/>
        </p:nvCxnSpPr>
        <p:spPr>
          <a:xfrm rot="5400000" flipH="1" flipV="1">
            <a:off x="-899814" y="4364310"/>
            <a:ext cx="388843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a:off x="1043608" y="6309320"/>
            <a:ext cx="662473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手繪多邊形 28"/>
          <p:cNvSpPr/>
          <p:nvPr/>
        </p:nvSpPr>
        <p:spPr>
          <a:xfrm>
            <a:off x="1179180" y="2838460"/>
            <a:ext cx="5965902" cy="3326844"/>
          </a:xfrm>
          <a:custGeom>
            <a:avLst/>
            <a:gdLst>
              <a:gd name="connsiteX0" fmla="*/ 0 w 5965902"/>
              <a:gd name="connsiteY0" fmla="*/ 0 h 2932771"/>
              <a:gd name="connsiteX1" fmla="*/ 724829 w 5965902"/>
              <a:gd name="connsiteY1" fmla="*/ 1204332 h 2932771"/>
              <a:gd name="connsiteX2" fmla="*/ 2007219 w 5965902"/>
              <a:gd name="connsiteY2" fmla="*/ 2074127 h 2932771"/>
              <a:gd name="connsiteX3" fmla="*/ 3791414 w 5965902"/>
              <a:gd name="connsiteY3" fmla="*/ 2620537 h 2932771"/>
              <a:gd name="connsiteX4" fmla="*/ 5965902 w 5965902"/>
              <a:gd name="connsiteY4" fmla="*/ 2932771 h 2932771"/>
              <a:gd name="connsiteX5" fmla="*/ 5965902 w 5965902"/>
              <a:gd name="connsiteY5" fmla="*/ 2932771 h 293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65902" h="2932771">
                <a:moveTo>
                  <a:pt x="0" y="0"/>
                </a:moveTo>
                <a:cubicBezTo>
                  <a:pt x="195146" y="429322"/>
                  <a:pt x="390293" y="858644"/>
                  <a:pt x="724829" y="1204332"/>
                </a:cubicBezTo>
                <a:cubicBezTo>
                  <a:pt x="1059366" y="1550020"/>
                  <a:pt x="1496121" y="1838093"/>
                  <a:pt x="2007219" y="2074127"/>
                </a:cubicBezTo>
                <a:cubicBezTo>
                  <a:pt x="2518317" y="2310161"/>
                  <a:pt x="3131634" y="2477430"/>
                  <a:pt x="3791414" y="2620537"/>
                </a:cubicBezTo>
                <a:cubicBezTo>
                  <a:pt x="4451195" y="2763644"/>
                  <a:pt x="5965902" y="2932771"/>
                  <a:pt x="5965902" y="2932771"/>
                </a:cubicBezTo>
                <a:lnTo>
                  <a:pt x="5965902" y="2932771"/>
                </a:lnTo>
              </a:path>
            </a:pathLst>
          </a:cu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0" name="手繪多邊形 29"/>
          <p:cNvSpPr/>
          <p:nvPr/>
        </p:nvSpPr>
        <p:spPr>
          <a:xfrm>
            <a:off x="1234936" y="3068960"/>
            <a:ext cx="5642517" cy="3014505"/>
          </a:xfrm>
          <a:custGeom>
            <a:avLst/>
            <a:gdLst>
              <a:gd name="connsiteX0" fmla="*/ 0 w 5642517"/>
              <a:gd name="connsiteY0" fmla="*/ 2609385 h 2609385"/>
              <a:gd name="connsiteX1" fmla="*/ 1293541 w 5642517"/>
              <a:gd name="connsiteY1" fmla="*/ 2018371 h 2609385"/>
              <a:gd name="connsiteX2" fmla="*/ 2821258 w 5642517"/>
              <a:gd name="connsiteY2" fmla="*/ 1594624 h 2609385"/>
              <a:gd name="connsiteX3" fmla="*/ 4137102 w 5642517"/>
              <a:gd name="connsiteY3" fmla="*/ 1148575 h 2609385"/>
              <a:gd name="connsiteX4" fmla="*/ 5642517 w 5642517"/>
              <a:gd name="connsiteY4" fmla="*/ 0 h 2609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2517" h="2609385">
                <a:moveTo>
                  <a:pt x="0" y="2609385"/>
                </a:moveTo>
                <a:cubicBezTo>
                  <a:pt x="411665" y="2398441"/>
                  <a:pt x="823331" y="2187498"/>
                  <a:pt x="1293541" y="2018371"/>
                </a:cubicBezTo>
                <a:cubicBezTo>
                  <a:pt x="1763751" y="1849244"/>
                  <a:pt x="2347331" y="1739590"/>
                  <a:pt x="2821258" y="1594624"/>
                </a:cubicBezTo>
                <a:cubicBezTo>
                  <a:pt x="3295185" y="1449658"/>
                  <a:pt x="3666892" y="1414346"/>
                  <a:pt x="4137102" y="1148575"/>
                </a:cubicBezTo>
                <a:cubicBezTo>
                  <a:pt x="4607312" y="882804"/>
                  <a:pt x="5124914" y="441402"/>
                  <a:pt x="5642517" y="0"/>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1" name="手繪多邊形 30"/>
          <p:cNvSpPr/>
          <p:nvPr/>
        </p:nvSpPr>
        <p:spPr>
          <a:xfrm>
            <a:off x="1190331" y="2593133"/>
            <a:ext cx="5687122" cy="1771185"/>
          </a:xfrm>
          <a:custGeom>
            <a:avLst/>
            <a:gdLst>
              <a:gd name="connsiteX0" fmla="*/ 0 w 5687122"/>
              <a:gd name="connsiteY0" fmla="*/ 0 h 1771185"/>
              <a:gd name="connsiteX1" fmla="*/ 535258 w 5687122"/>
              <a:gd name="connsiteY1" fmla="*/ 780586 h 1771185"/>
              <a:gd name="connsiteX2" fmla="*/ 1550019 w 5687122"/>
              <a:gd name="connsiteY2" fmla="*/ 1616927 h 1771185"/>
              <a:gd name="connsiteX3" fmla="*/ 2386361 w 5687122"/>
              <a:gd name="connsiteY3" fmla="*/ 1706137 h 1771185"/>
              <a:gd name="connsiteX4" fmla="*/ 3568390 w 5687122"/>
              <a:gd name="connsiteY4" fmla="*/ 1460810 h 1771185"/>
              <a:gd name="connsiteX5" fmla="*/ 4828478 w 5687122"/>
              <a:gd name="connsiteY5" fmla="*/ 836342 h 1771185"/>
              <a:gd name="connsiteX6" fmla="*/ 5687122 w 5687122"/>
              <a:gd name="connsiteY6" fmla="*/ 245327 h 1771185"/>
              <a:gd name="connsiteX7" fmla="*/ 5687122 w 5687122"/>
              <a:gd name="connsiteY7" fmla="*/ 245327 h 177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7122" h="1771185">
                <a:moveTo>
                  <a:pt x="0" y="0"/>
                </a:moveTo>
                <a:cubicBezTo>
                  <a:pt x="138461" y="255549"/>
                  <a:pt x="276922" y="511098"/>
                  <a:pt x="535258" y="780586"/>
                </a:cubicBezTo>
                <a:cubicBezTo>
                  <a:pt x="793595" y="1050074"/>
                  <a:pt x="1241502" y="1462669"/>
                  <a:pt x="1550019" y="1616927"/>
                </a:cubicBezTo>
                <a:cubicBezTo>
                  <a:pt x="1858536" y="1771185"/>
                  <a:pt x="2049966" y="1732156"/>
                  <a:pt x="2386361" y="1706137"/>
                </a:cubicBezTo>
                <a:cubicBezTo>
                  <a:pt x="2722756" y="1680118"/>
                  <a:pt x="3161371" y="1605776"/>
                  <a:pt x="3568390" y="1460810"/>
                </a:cubicBezTo>
                <a:cubicBezTo>
                  <a:pt x="3975409" y="1315844"/>
                  <a:pt x="4475356" y="1038923"/>
                  <a:pt x="4828478" y="836342"/>
                </a:cubicBezTo>
                <a:cubicBezTo>
                  <a:pt x="5181600" y="633762"/>
                  <a:pt x="5687122" y="245327"/>
                  <a:pt x="5687122" y="245327"/>
                </a:cubicBezTo>
                <a:lnTo>
                  <a:pt x="5687122" y="245327"/>
                </a:lnTo>
              </a:path>
            </a:pathLst>
          </a:cu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2" name="文字方塊 31"/>
          <p:cNvSpPr txBox="1"/>
          <p:nvPr/>
        </p:nvSpPr>
        <p:spPr>
          <a:xfrm>
            <a:off x="179512" y="2636912"/>
            <a:ext cx="864096" cy="461665"/>
          </a:xfrm>
          <a:prstGeom prst="rect">
            <a:avLst/>
          </a:prstGeom>
          <a:noFill/>
        </p:spPr>
        <p:txBody>
          <a:bodyPr wrap="square" rtlCol="0">
            <a:spAutoFit/>
          </a:bodyPr>
          <a:lstStyle/>
          <a:p>
            <a:r>
              <a:rPr lang="en-US" altLang="zh-TW" sz="2400" dirty="0" smtClean="0"/>
              <a:t>error</a:t>
            </a:r>
            <a:endParaRPr lang="zh-TW" altLang="en-US" sz="2400" dirty="0"/>
          </a:p>
        </p:txBody>
      </p:sp>
      <p:sp>
        <p:nvSpPr>
          <p:cNvPr id="33"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34"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092280" y="6309320"/>
            <a:ext cx="476250" cy="361950"/>
          </a:xfrm>
          <a:prstGeom prst="rect">
            <a:avLst/>
          </a:prstGeom>
          <a:noFill/>
        </p:spPr>
      </p:pic>
      <p:sp>
        <p:nvSpPr>
          <p:cNvPr id="35"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36"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372200" y="5589240"/>
            <a:ext cx="466725" cy="361950"/>
          </a:xfrm>
          <a:prstGeom prst="rect">
            <a:avLst/>
          </a:prstGeom>
          <a:noFill/>
        </p:spPr>
      </p:pic>
      <p:sp>
        <p:nvSpPr>
          <p:cNvPr id="37"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38"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292080" y="3140968"/>
            <a:ext cx="657225" cy="361950"/>
          </a:xfrm>
          <a:prstGeom prst="rect">
            <a:avLst/>
          </a:prstGeom>
          <a:noFill/>
        </p:spPr>
      </p:pic>
      <p:sp>
        <p:nvSpPr>
          <p:cNvPr id="39"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40"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796136" y="4149080"/>
            <a:ext cx="2457450" cy="361950"/>
          </a:xfrm>
          <a:prstGeom prst="rect">
            <a:avLst/>
          </a:prstGeom>
          <a:noFill/>
        </p:spPr>
      </p:pic>
      <p:sp>
        <p:nvSpPr>
          <p:cNvPr id="41" name="文字方塊 40"/>
          <p:cNvSpPr txBox="1"/>
          <p:nvPr/>
        </p:nvSpPr>
        <p:spPr>
          <a:xfrm>
            <a:off x="5292080" y="4581128"/>
            <a:ext cx="3600400" cy="369332"/>
          </a:xfrm>
          <a:prstGeom prst="rect">
            <a:avLst/>
          </a:prstGeom>
          <a:noFill/>
        </p:spPr>
        <p:txBody>
          <a:bodyPr wrap="square" rtlCol="0">
            <a:spAutoFit/>
          </a:bodyPr>
          <a:lstStyle/>
          <a:p>
            <a:r>
              <a:rPr lang="en-US" altLang="zh-TW" dirty="0" smtClean="0">
                <a:solidFill>
                  <a:schemeClr val="bg1"/>
                </a:solidFill>
              </a:rPr>
              <a:t>(model = hypothesis + loss functions)</a:t>
            </a:r>
            <a:endParaRPr lang="zh-TW" altLang="en-US" dirty="0">
              <a:solidFill>
                <a:schemeClr val="bg1"/>
              </a:solidFill>
            </a:endParaRPr>
          </a:p>
        </p:txBody>
      </p:sp>
      <p:cxnSp>
        <p:nvCxnSpPr>
          <p:cNvPr id="42" name="直線接點 41"/>
          <p:cNvCxnSpPr/>
          <p:nvPr/>
        </p:nvCxnSpPr>
        <p:spPr>
          <a:xfrm rot="5400000">
            <a:off x="1439652" y="4473116"/>
            <a:ext cx="3528392"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rot="5400000">
            <a:off x="1943708" y="2240868"/>
            <a:ext cx="792088" cy="57606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rot="16200000" flipH="1">
            <a:off x="4608004" y="2312876"/>
            <a:ext cx="792088" cy="43204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31945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Autofit/>
          </a:bodyPr>
          <a:lstStyle/>
          <a:p>
            <a:r>
              <a:rPr lang="en-US" altLang="zh-TW" sz="2400" dirty="0" smtClean="0"/>
              <a:t>Supervised learning categories and techniques</a:t>
            </a:r>
          </a:p>
          <a:p>
            <a:pPr lvl="1"/>
            <a:r>
              <a:rPr lang="en-US" altLang="zh-TW" sz="2000" b="1" dirty="0" smtClean="0"/>
              <a:t>Linear </a:t>
            </a:r>
            <a:r>
              <a:rPr lang="en-US" altLang="zh-TW" sz="2000" b="1" dirty="0"/>
              <a:t>classifier</a:t>
            </a:r>
            <a:r>
              <a:rPr lang="en-US" altLang="zh-TW" sz="2000" dirty="0"/>
              <a:t> (numerical </a:t>
            </a:r>
            <a:r>
              <a:rPr lang="en-US" altLang="zh-TW" sz="2000" dirty="0" smtClean="0"/>
              <a:t>functions)</a:t>
            </a:r>
            <a:r>
              <a:rPr lang="en-US" altLang="zh-TW" sz="1600" dirty="0"/>
              <a:t>	</a:t>
            </a:r>
            <a:endParaRPr lang="en-US" altLang="zh-TW" sz="1600" dirty="0" smtClean="0"/>
          </a:p>
          <a:p>
            <a:pPr lvl="1"/>
            <a:r>
              <a:rPr lang="en-US" altLang="zh-TW" sz="2000" b="1" dirty="0"/>
              <a:t>Parametric</a:t>
            </a:r>
            <a:r>
              <a:rPr lang="en-US" altLang="zh-TW" sz="2000" dirty="0"/>
              <a:t> (Probabilistic functions) </a:t>
            </a:r>
            <a:endParaRPr lang="en-US" altLang="zh-TW" sz="2000" dirty="0" smtClean="0"/>
          </a:p>
          <a:p>
            <a:pPr lvl="2"/>
            <a:r>
              <a:rPr lang="en-US" altLang="zh-TW" sz="2000" dirty="0" smtClean="0"/>
              <a:t>Naïve </a:t>
            </a:r>
            <a:r>
              <a:rPr lang="en-US" altLang="zh-TW" sz="2000" dirty="0"/>
              <a:t>Bayes, Gaussian discriminant analysis (GDA), Hidden Markov models (HMM), Probabilistic graphical models 	</a:t>
            </a:r>
          </a:p>
          <a:p>
            <a:pPr lvl="1"/>
            <a:r>
              <a:rPr lang="en-US" altLang="zh-TW" sz="2000" b="1" dirty="0" smtClean="0"/>
              <a:t>Non-parametric</a:t>
            </a:r>
            <a:r>
              <a:rPr lang="en-US" altLang="zh-TW" sz="2000" dirty="0" smtClean="0"/>
              <a:t> </a:t>
            </a:r>
            <a:r>
              <a:rPr lang="en-US" altLang="zh-TW" sz="2000" dirty="0"/>
              <a:t>(Instance-based functions</a:t>
            </a:r>
            <a:r>
              <a:rPr lang="en-US" altLang="zh-TW" sz="2000" dirty="0" smtClean="0"/>
              <a:t>)</a:t>
            </a:r>
            <a:r>
              <a:rPr lang="en-US" altLang="zh-TW" sz="2000" i="1" dirty="0"/>
              <a:t> </a:t>
            </a:r>
            <a:endParaRPr lang="en-US" altLang="zh-TW" sz="2000" i="1" dirty="0" smtClean="0"/>
          </a:p>
          <a:p>
            <a:pPr lvl="2"/>
            <a:r>
              <a:rPr lang="en-US" altLang="zh-TW" sz="2000" i="1" dirty="0"/>
              <a:t>K</a:t>
            </a:r>
            <a:r>
              <a:rPr lang="en-US" altLang="zh-TW" sz="2000" dirty="0"/>
              <a:t>-nearest neighbors, Kernel regression, Kernel density estimation, Local regression</a:t>
            </a:r>
          </a:p>
          <a:p>
            <a:pPr lvl="1"/>
            <a:r>
              <a:rPr lang="en-US" altLang="zh-TW" sz="2000" b="1" dirty="0" smtClean="0"/>
              <a:t>Non-metric</a:t>
            </a:r>
            <a:r>
              <a:rPr lang="en-US" altLang="zh-TW" sz="2000" dirty="0" smtClean="0"/>
              <a:t> </a:t>
            </a:r>
            <a:r>
              <a:rPr lang="en-US" altLang="zh-TW" sz="2000" dirty="0"/>
              <a:t>(Symbolic functions</a:t>
            </a:r>
            <a:r>
              <a:rPr lang="en-US" altLang="zh-TW" sz="2000" dirty="0" smtClean="0"/>
              <a:t>)</a:t>
            </a:r>
            <a:r>
              <a:rPr lang="en-US" altLang="zh-TW" sz="2000" dirty="0"/>
              <a:t> </a:t>
            </a:r>
            <a:endParaRPr lang="en-US" altLang="zh-TW" sz="2000" dirty="0" smtClean="0"/>
          </a:p>
          <a:p>
            <a:pPr lvl="2"/>
            <a:r>
              <a:rPr lang="en-US" altLang="zh-TW" sz="2000" dirty="0"/>
              <a:t>Classification and regression tree (CART), decision tree </a:t>
            </a:r>
            <a:r>
              <a:rPr lang="en-US" altLang="zh-TW" sz="1600" dirty="0"/>
              <a:t>	</a:t>
            </a:r>
            <a:endParaRPr lang="en-US" altLang="zh-TW" sz="2000" dirty="0"/>
          </a:p>
          <a:p>
            <a:pPr lvl="1"/>
            <a:r>
              <a:rPr lang="en-US" altLang="zh-TW" sz="2000" b="1" dirty="0" smtClean="0"/>
              <a:t>Aggregation</a:t>
            </a:r>
          </a:p>
          <a:p>
            <a:pPr lvl="2"/>
            <a:r>
              <a:rPr lang="en-US" altLang="zh-TW" sz="2000" dirty="0"/>
              <a:t>Bagging (bootstrap + aggregation), </a:t>
            </a:r>
            <a:r>
              <a:rPr lang="en-US" altLang="zh-TW" sz="2000" dirty="0" err="1"/>
              <a:t>Adaboost</a:t>
            </a:r>
            <a:r>
              <a:rPr lang="en-US" altLang="zh-TW" sz="2000" dirty="0"/>
              <a:t>, Random forest </a:t>
            </a:r>
            <a:r>
              <a:rPr lang="en-US" altLang="zh-TW" sz="1600" dirty="0"/>
              <a:t>	</a:t>
            </a:r>
          </a:p>
          <a:p>
            <a:pPr marL="457200" lvl="1" indent="0">
              <a:buNone/>
            </a:pPr>
            <a:endParaRPr lang="en-US" altLang="zh-TW" sz="2000" dirty="0"/>
          </a:p>
          <a:p>
            <a:endParaRPr lang="zh-TW" altLang="en-US" sz="2400" dirty="0"/>
          </a:p>
        </p:txBody>
      </p:sp>
      <p:sp>
        <p:nvSpPr>
          <p:cNvPr id="2" name="標題 1"/>
          <p:cNvSpPr>
            <a:spLocks noGrp="1"/>
          </p:cNvSpPr>
          <p:nvPr>
            <p:ph type="title"/>
          </p:nvPr>
        </p:nvSpPr>
        <p:spPr/>
        <p:txBody>
          <a:bodyPr/>
          <a:lstStyle/>
          <a:p>
            <a:r>
              <a:rPr lang="en-US" altLang="zh-TW" dirty="0" smtClean="0"/>
              <a:t>Learning techniques</a:t>
            </a:r>
            <a:endParaRPr lang="zh-TW" altLang="en-US" dirty="0"/>
          </a:p>
        </p:txBody>
      </p:sp>
    </p:spTree>
    <p:extLst>
      <p:ext uri="{BB962C8B-B14F-4D97-AF65-F5344CB8AC3E}">
        <p14:creationId xmlns:p14="http://schemas.microsoft.com/office/powerpoint/2010/main" val="25952663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流程圖: 程序 20"/>
          <p:cNvSpPr/>
          <p:nvPr/>
        </p:nvSpPr>
        <p:spPr>
          <a:xfrm>
            <a:off x="1189859" y="2029490"/>
            <a:ext cx="1650183" cy="1584176"/>
          </a:xfrm>
          <a:prstGeom prst="flowChartProcess">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內容版面配置區 4"/>
          <p:cNvSpPr>
            <a:spLocks noGrp="1"/>
          </p:cNvSpPr>
          <p:nvPr>
            <p:ph idx="1"/>
          </p:nvPr>
        </p:nvSpPr>
        <p:spPr/>
        <p:txBody>
          <a:bodyPr/>
          <a:lstStyle/>
          <a:p>
            <a:pPr marL="0" indent="0">
              <a:buNone/>
            </a:pPr>
            <a:endParaRPr lang="en-US" altLang="zh-TW" dirty="0" smtClean="0"/>
          </a:p>
          <a:p>
            <a:endParaRPr lang="en-US" altLang="zh-TW" dirty="0"/>
          </a:p>
          <a:p>
            <a:pPr marL="0" indent="0">
              <a:buNone/>
            </a:pPr>
            <a:endParaRPr lang="en-US" altLang="zh-TW" sz="2400" dirty="0" smtClean="0"/>
          </a:p>
          <a:p>
            <a:endParaRPr lang="en-US" altLang="zh-TW" sz="2400" dirty="0" smtClean="0"/>
          </a:p>
          <a:p>
            <a:r>
              <a:rPr lang="en-US" altLang="zh-TW" sz="2400" dirty="0" smtClean="0"/>
              <a:t>Techniques: </a:t>
            </a:r>
          </a:p>
          <a:p>
            <a:pPr lvl="1"/>
            <a:r>
              <a:rPr lang="en-US" altLang="zh-TW" sz="2000" dirty="0"/>
              <a:t>Perceptron</a:t>
            </a:r>
          </a:p>
          <a:p>
            <a:pPr lvl="1"/>
            <a:r>
              <a:rPr lang="en-US" altLang="zh-TW" sz="2000" dirty="0" smtClean="0"/>
              <a:t>Logistic regression </a:t>
            </a:r>
          </a:p>
          <a:p>
            <a:pPr lvl="1"/>
            <a:r>
              <a:rPr lang="en-US" altLang="zh-TW" sz="2000" dirty="0"/>
              <a:t>Support vector machine (SVM) </a:t>
            </a:r>
          </a:p>
          <a:p>
            <a:pPr lvl="1"/>
            <a:r>
              <a:rPr lang="en-US" altLang="zh-TW" sz="2000" dirty="0" smtClean="0"/>
              <a:t>Ada-line</a:t>
            </a:r>
          </a:p>
          <a:p>
            <a:pPr lvl="1"/>
            <a:r>
              <a:rPr lang="en-US" altLang="zh-TW" sz="2000" dirty="0" smtClean="0"/>
              <a:t>Multi-layer perceptron (MLP)</a:t>
            </a:r>
          </a:p>
          <a:p>
            <a:endParaRPr lang="en-US" altLang="zh-TW" sz="2400" dirty="0" smtClean="0"/>
          </a:p>
          <a:p>
            <a:endParaRPr lang="zh-TW" altLang="en-US" dirty="0"/>
          </a:p>
        </p:txBody>
      </p:sp>
      <p:sp>
        <p:nvSpPr>
          <p:cNvPr id="4" name="標題 3"/>
          <p:cNvSpPr>
            <a:spLocks noGrp="1"/>
          </p:cNvSpPr>
          <p:nvPr>
            <p:ph type="title"/>
          </p:nvPr>
        </p:nvSpPr>
        <p:spPr/>
        <p:txBody>
          <a:bodyPr/>
          <a:lstStyle/>
          <a:p>
            <a:r>
              <a:rPr lang="en-US" altLang="zh-TW" dirty="0"/>
              <a:t>Learning techniques</a:t>
            </a:r>
            <a:endParaRPr lang="zh-TW" altLang="en-US" dirty="0"/>
          </a:p>
        </p:txBody>
      </p:sp>
      <p:sp>
        <p:nvSpPr>
          <p:cNvPr id="6" name="乘號 5"/>
          <p:cNvSpPr/>
          <p:nvPr/>
        </p:nvSpPr>
        <p:spPr>
          <a:xfrm>
            <a:off x="1285011" y="2125500"/>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乘號 6"/>
          <p:cNvSpPr/>
          <p:nvPr/>
        </p:nvSpPr>
        <p:spPr>
          <a:xfrm>
            <a:off x="1501035" y="2269516"/>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乘號 7"/>
          <p:cNvSpPr/>
          <p:nvPr/>
        </p:nvSpPr>
        <p:spPr>
          <a:xfrm>
            <a:off x="1573043" y="2053492"/>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乘號 8"/>
          <p:cNvSpPr/>
          <p:nvPr/>
        </p:nvSpPr>
        <p:spPr>
          <a:xfrm>
            <a:off x="1285011" y="2341524"/>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乘號 9"/>
          <p:cNvSpPr/>
          <p:nvPr/>
        </p:nvSpPr>
        <p:spPr>
          <a:xfrm>
            <a:off x="1789067" y="2269516"/>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乘號 10"/>
          <p:cNvSpPr/>
          <p:nvPr/>
        </p:nvSpPr>
        <p:spPr>
          <a:xfrm>
            <a:off x="1717059" y="2485540"/>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乘號 11"/>
          <p:cNvSpPr/>
          <p:nvPr/>
        </p:nvSpPr>
        <p:spPr>
          <a:xfrm>
            <a:off x="1429027" y="2557548"/>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流程圖: 接點 12"/>
          <p:cNvSpPr/>
          <p:nvPr/>
        </p:nvSpPr>
        <p:spPr>
          <a:xfrm>
            <a:off x="2141393" y="283758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4" name="流程圖: 接點 13"/>
          <p:cNvSpPr/>
          <p:nvPr/>
        </p:nvSpPr>
        <p:spPr>
          <a:xfrm>
            <a:off x="1925369" y="3053604"/>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5" name="流程圖: 接點 14"/>
          <p:cNvSpPr/>
          <p:nvPr/>
        </p:nvSpPr>
        <p:spPr>
          <a:xfrm>
            <a:off x="2429425" y="283758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6" name="流程圖: 接點 15"/>
          <p:cNvSpPr/>
          <p:nvPr/>
        </p:nvSpPr>
        <p:spPr>
          <a:xfrm>
            <a:off x="2213401" y="3053604"/>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7" name="流程圖: 接點 16"/>
          <p:cNvSpPr/>
          <p:nvPr/>
        </p:nvSpPr>
        <p:spPr>
          <a:xfrm>
            <a:off x="2069385" y="3269628"/>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8" name="流程圖: 接點 17"/>
          <p:cNvSpPr/>
          <p:nvPr/>
        </p:nvSpPr>
        <p:spPr>
          <a:xfrm>
            <a:off x="2501433" y="3053604"/>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9" name="流程圖: 接點 18"/>
          <p:cNvSpPr/>
          <p:nvPr/>
        </p:nvSpPr>
        <p:spPr>
          <a:xfrm>
            <a:off x="2357417" y="3269628"/>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20" name="流程圖: 接點 19"/>
          <p:cNvSpPr/>
          <p:nvPr/>
        </p:nvSpPr>
        <p:spPr>
          <a:xfrm>
            <a:off x="2213401" y="3413644"/>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cxnSp>
        <p:nvCxnSpPr>
          <p:cNvPr id="24" name="直線接點 23"/>
          <p:cNvCxnSpPr/>
          <p:nvPr/>
        </p:nvCxnSpPr>
        <p:spPr>
          <a:xfrm flipH="1">
            <a:off x="1381450" y="2149502"/>
            <a:ext cx="1176561" cy="1184133"/>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pic>
        <p:nvPicPr>
          <p:cNvPr id="2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419872" y="1961724"/>
            <a:ext cx="2733675" cy="361950"/>
          </a:xfrm>
          <a:prstGeom prst="rect">
            <a:avLst/>
          </a:prstGeom>
          <a:noFill/>
        </p:spPr>
      </p:pic>
      <p:sp>
        <p:nvSpPr>
          <p:cNvPr id="30" name="矩形 29"/>
          <p:cNvSpPr/>
          <p:nvPr/>
        </p:nvSpPr>
        <p:spPr>
          <a:xfrm>
            <a:off x="3419871" y="2397319"/>
            <a:ext cx="4988417" cy="461665"/>
          </a:xfrm>
          <a:prstGeom prst="rect">
            <a:avLst/>
          </a:prstGeom>
        </p:spPr>
        <p:txBody>
          <a:bodyPr wrap="none">
            <a:spAutoFit/>
          </a:bodyPr>
          <a:lstStyle/>
          <a:p>
            <a:r>
              <a:rPr lang="en-US" altLang="zh-TW" sz="2400" dirty="0" smtClean="0"/>
              <a:t>, where </a:t>
            </a:r>
            <a:r>
              <a:rPr lang="en-US" altLang="zh-TW" sz="2400" i="1" dirty="0" smtClean="0"/>
              <a:t>w</a:t>
            </a:r>
            <a:r>
              <a:rPr lang="en-US" altLang="zh-TW" sz="2400" dirty="0" smtClean="0"/>
              <a:t> is an </a:t>
            </a:r>
            <a:r>
              <a:rPr lang="en-US" altLang="zh-TW" sz="2400" i="1" dirty="0" smtClean="0"/>
              <a:t>d</a:t>
            </a:r>
            <a:r>
              <a:rPr lang="en-US" altLang="zh-TW" sz="2400" dirty="0" smtClean="0"/>
              <a:t>-dim vector (learned)</a:t>
            </a:r>
            <a:endParaRPr lang="zh-TW" altLang="en-US" sz="2400" dirty="0"/>
          </a:p>
        </p:txBody>
      </p:sp>
      <p:sp>
        <p:nvSpPr>
          <p:cNvPr id="32" name="矩形 31"/>
          <p:cNvSpPr/>
          <p:nvPr/>
        </p:nvSpPr>
        <p:spPr>
          <a:xfrm>
            <a:off x="475828" y="1466693"/>
            <a:ext cx="2580187" cy="461665"/>
          </a:xfrm>
          <a:prstGeom prst="rect">
            <a:avLst/>
          </a:prstGeom>
        </p:spPr>
        <p:txBody>
          <a:bodyPr wrap="square">
            <a:spAutoFit/>
          </a:bodyPr>
          <a:lstStyle/>
          <a:p>
            <a:pPr marL="342900" indent="-342900">
              <a:buFont typeface="Arial" pitchFamily="34" charset="0"/>
              <a:buChar char="•"/>
            </a:pPr>
            <a:r>
              <a:rPr lang="en-US" altLang="zh-TW" sz="2400" dirty="0"/>
              <a:t>Linear classifier</a:t>
            </a:r>
            <a:endParaRPr lang="zh-TW" altLang="en-US" sz="2400" dirty="0"/>
          </a:p>
        </p:txBody>
      </p:sp>
    </p:spTree>
    <p:extLst>
      <p:ext uri="{BB962C8B-B14F-4D97-AF65-F5344CB8AC3E}">
        <p14:creationId xmlns:p14="http://schemas.microsoft.com/office/powerpoint/2010/main" val="28616893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descr="Fig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3" y="1916832"/>
            <a:ext cx="3891157" cy="3418274"/>
          </a:xfrm>
          <a:prstGeom prst="rect">
            <a:avLst/>
          </a:prstGeom>
        </p:spPr>
      </p:pic>
      <p:pic>
        <p:nvPicPr>
          <p:cNvPr id="3" name="圖片 2" descr="Fig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8324" y="1916832"/>
            <a:ext cx="3891158" cy="3418274"/>
          </a:xfrm>
          <a:prstGeom prst="rect">
            <a:avLst/>
          </a:prstGeom>
        </p:spPr>
      </p:pic>
      <p:sp>
        <p:nvSpPr>
          <p:cNvPr id="4" name="標題 3"/>
          <p:cNvSpPr>
            <a:spLocks noGrp="1"/>
          </p:cNvSpPr>
          <p:nvPr>
            <p:ph type="title"/>
          </p:nvPr>
        </p:nvSpPr>
        <p:spPr/>
        <p:txBody>
          <a:bodyPr/>
          <a:lstStyle/>
          <a:p>
            <a:r>
              <a:rPr lang="en-US" altLang="zh-TW" dirty="0"/>
              <a:t>Learning techniques</a:t>
            </a:r>
            <a:endParaRPr lang="zh-TW" altLang="en-US" dirty="0"/>
          </a:p>
        </p:txBody>
      </p:sp>
      <p:sp>
        <p:nvSpPr>
          <p:cNvPr id="5" name="文字方塊 4"/>
          <p:cNvSpPr txBox="1"/>
          <p:nvPr/>
        </p:nvSpPr>
        <p:spPr>
          <a:xfrm>
            <a:off x="454053" y="1412776"/>
            <a:ext cx="6775300" cy="461665"/>
          </a:xfrm>
          <a:prstGeom prst="rect">
            <a:avLst/>
          </a:prstGeom>
          <a:noFill/>
        </p:spPr>
        <p:txBody>
          <a:bodyPr wrap="square" rtlCol="0">
            <a:spAutoFit/>
          </a:bodyPr>
          <a:lstStyle/>
          <a:p>
            <a:r>
              <a:rPr lang="en-US" altLang="zh-TW" sz="2400" dirty="0" smtClean="0"/>
              <a:t>Using </a:t>
            </a:r>
            <a:r>
              <a:rPr lang="en-US" altLang="zh-TW" sz="2400" b="1" dirty="0" smtClean="0"/>
              <a:t>perceptron learning algorithm</a:t>
            </a:r>
            <a:r>
              <a:rPr lang="en-US" altLang="zh-TW" sz="2400" dirty="0" smtClean="0"/>
              <a:t>(PLA)</a:t>
            </a:r>
            <a:endParaRPr lang="zh-TW" altLang="en-US" sz="2400" dirty="0"/>
          </a:p>
        </p:txBody>
      </p:sp>
      <p:sp>
        <p:nvSpPr>
          <p:cNvPr id="6" name="文字方塊 5"/>
          <p:cNvSpPr txBox="1"/>
          <p:nvPr/>
        </p:nvSpPr>
        <p:spPr>
          <a:xfrm>
            <a:off x="1906386" y="5373216"/>
            <a:ext cx="937422" cy="369332"/>
          </a:xfrm>
          <a:prstGeom prst="rect">
            <a:avLst/>
          </a:prstGeom>
          <a:noFill/>
        </p:spPr>
        <p:txBody>
          <a:bodyPr wrap="square" rtlCol="0">
            <a:spAutoFit/>
          </a:bodyPr>
          <a:lstStyle/>
          <a:p>
            <a:r>
              <a:rPr lang="en-US" altLang="zh-TW" dirty="0" smtClean="0"/>
              <a:t>Training</a:t>
            </a:r>
            <a:endParaRPr lang="zh-TW" altLang="en-US" dirty="0"/>
          </a:p>
        </p:txBody>
      </p:sp>
      <p:sp>
        <p:nvSpPr>
          <p:cNvPr id="7" name="文字方塊 6"/>
          <p:cNvSpPr txBox="1"/>
          <p:nvPr/>
        </p:nvSpPr>
        <p:spPr>
          <a:xfrm>
            <a:off x="6291931" y="5373216"/>
            <a:ext cx="937422" cy="369332"/>
          </a:xfrm>
          <a:prstGeom prst="rect">
            <a:avLst/>
          </a:prstGeom>
          <a:noFill/>
        </p:spPr>
        <p:txBody>
          <a:bodyPr wrap="square" rtlCol="0">
            <a:spAutoFit/>
          </a:bodyPr>
          <a:lstStyle/>
          <a:p>
            <a:r>
              <a:rPr lang="en-US" altLang="zh-TW" dirty="0" smtClean="0"/>
              <a:t>Testing</a:t>
            </a:r>
            <a:endParaRPr lang="zh-TW" altLang="en-US" dirty="0"/>
          </a:p>
        </p:txBody>
      </p:sp>
      <p:sp>
        <p:nvSpPr>
          <p:cNvPr id="8" name="文字方塊 7"/>
          <p:cNvSpPr txBox="1"/>
          <p:nvPr/>
        </p:nvSpPr>
        <p:spPr>
          <a:xfrm>
            <a:off x="1565335" y="5733256"/>
            <a:ext cx="1619521" cy="369332"/>
          </a:xfrm>
          <a:prstGeom prst="rect">
            <a:avLst/>
          </a:prstGeom>
          <a:noFill/>
        </p:spPr>
        <p:txBody>
          <a:bodyPr wrap="square" rtlCol="0">
            <a:spAutoFit/>
          </a:bodyPr>
          <a:lstStyle/>
          <a:p>
            <a:r>
              <a:rPr lang="en-US" altLang="zh-TW" dirty="0" smtClean="0"/>
              <a:t>Error rate: 0.10</a:t>
            </a:r>
            <a:endParaRPr lang="zh-TW" altLang="en-US" dirty="0"/>
          </a:p>
        </p:txBody>
      </p:sp>
      <p:sp>
        <p:nvSpPr>
          <p:cNvPr id="9" name="文字方塊 8"/>
          <p:cNvSpPr txBox="1"/>
          <p:nvPr/>
        </p:nvSpPr>
        <p:spPr>
          <a:xfrm>
            <a:off x="5883541" y="5733256"/>
            <a:ext cx="1754202" cy="369332"/>
          </a:xfrm>
          <a:prstGeom prst="rect">
            <a:avLst/>
          </a:prstGeom>
          <a:noFill/>
        </p:spPr>
        <p:txBody>
          <a:bodyPr wrap="square" rtlCol="0">
            <a:spAutoFit/>
          </a:bodyPr>
          <a:lstStyle/>
          <a:p>
            <a:r>
              <a:rPr lang="en-US" altLang="zh-TW" dirty="0" smtClean="0"/>
              <a:t>Error rate: 0.156</a:t>
            </a:r>
            <a:endParaRPr lang="zh-TW" altLang="en-US" dirty="0"/>
          </a:p>
        </p:txBody>
      </p:sp>
    </p:spTree>
    <p:extLst>
      <p:ext uri="{BB962C8B-B14F-4D97-AF65-F5344CB8AC3E}">
        <p14:creationId xmlns:p14="http://schemas.microsoft.com/office/powerpoint/2010/main" val="9175242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Learning techniques</a:t>
            </a:r>
            <a:endParaRPr lang="zh-TW" altLang="en-US" dirty="0"/>
          </a:p>
        </p:txBody>
      </p:sp>
      <p:sp>
        <p:nvSpPr>
          <p:cNvPr id="5" name="文字方塊 4"/>
          <p:cNvSpPr txBox="1"/>
          <p:nvPr/>
        </p:nvSpPr>
        <p:spPr>
          <a:xfrm>
            <a:off x="454053" y="1412776"/>
            <a:ext cx="5328592" cy="461665"/>
          </a:xfrm>
          <a:prstGeom prst="rect">
            <a:avLst/>
          </a:prstGeom>
          <a:noFill/>
        </p:spPr>
        <p:txBody>
          <a:bodyPr wrap="square" rtlCol="0">
            <a:spAutoFit/>
          </a:bodyPr>
          <a:lstStyle/>
          <a:p>
            <a:r>
              <a:rPr lang="en-US" altLang="zh-TW" sz="2400" dirty="0" smtClean="0"/>
              <a:t>Using </a:t>
            </a:r>
            <a:r>
              <a:rPr lang="en-US" altLang="zh-TW" sz="2400" b="1" dirty="0" smtClean="0"/>
              <a:t>logistic regression</a:t>
            </a:r>
            <a:endParaRPr lang="zh-TW" altLang="en-US" sz="2400" b="1" dirty="0"/>
          </a:p>
        </p:txBody>
      </p:sp>
      <p:sp>
        <p:nvSpPr>
          <p:cNvPr id="6" name="文字方塊 5"/>
          <p:cNvSpPr txBox="1"/>
          <p:nvPr/>
        </p:nvSpPr>
        <p:spPr>
          <a:xfrm>
            <a:off x="1906386" y="5368565"/>
            <a:ext cx="937422" cy="369332"/>
          </a:xfrm>
          <a:prstGeom prst="rect">
            <a:avLst/>
          </a:prstGeom>
          <a:noFill/>
        </p:spPr>
        <p:txBody>
          <a:bodyPr wrap="square" rtlCol="0">
            <a:spAutoFit/>
          </a:bodyPr>
          <a:lstStyle/>
          <a:p>
            <a:r>
              <a:rPr lang="en-US" altLang="zh-TW" dirty="0" smtClean="0"/>
              <a:t>Training</a:t>
            </a:r>
            <a:endParaRPr lang="zh-TW" altLang="en-US" dirty="0"/>
          </a:p>
        </p:txBody>
      </p:sp>
      <p:sp>
        <p:nvSpPr>
          <p:cNvPr id="7" name="文字方塊 6"/>
          <p:cNvSpPr txBox="1"/>
          <p:nvPr/>
        </p:nvSpPr>
        <p:spPr>
          <a:xfrm>
            <a:off x="6291931" y="5364583"/>
            <a:ext cx="937422" cy="369332"/>
          </a:xfrm>
          <a:prstGeom prst="rect">
            <a:avLst/>
          </a:prstGeom>
          <a:noFill/>
        </p:spPr>
        <p:txBody>
          <a:bodyPr wrap="square" rtlCol="0">
            <a:spAutoFit/>
          </a:bodyPr>
          <a:lstStyle/>
          <a:p>
            <a:r>
              <a:rPr lang="en-US" altLang="zh-TW" dirty="0" smtClean="0"/>
              <a:t>Testing</a:t>
            </a:r>
            <a:endParaRPr lang="zh-TW" altLang="en-US" dirty="0"/>
          </a:p>
        </p:txBody>
      </p:sp>
      <p:sp>
        <p:nvSpPr>
          <p:cNvPr id="8" name="文字方塊 7"/>
          <p:cNvSpPr txBox="1"/>
          <p:nvPr/>
        </p:nvSpPr>
        <p:spPr>
          <a:xfrm>
            <a:off x="1565335" y="5744820"/>
            <a:ext cx="1619521" cy="369332"/>
          </a:xfrm>
          <a:prstGeom prst="rect">
            <a:avLst/>
          </a:prstGeom>
          <a:noFill/>
        </p:spPr>
        <p:txBody>
          <a:bodyPr wrap="square" rtlCol="0">
            <a:spAutoFit/>
          </a:bodyPr>
          <a:lstStyle/>
          <a:p>
            <a:r>
              <a:rPr lang="en-US" altLang="zh-TW" dirty="0" smtClean="0"/>
              <a:t>Error rate: 0.11</a:t>
            </a:r>
            <a:endParaRPr lang="zh-TW" altLang="en-US" dirty="0"/>
          </a:p>
        </p:txBody>
      </p:sp>
      <p:sp>
        <p:nvSpPr>
          <p:cNvPr id="9" name="文字方塊 8"/>
          <p:cNvSpPr txBox="1"/>
          <p:nvPr/>
        </p:nvSpPr>
        <p:spPr>
          <a:xfrm>
            <a:off x="5883541" y="5744820"/>
            <a:ext cx="1754202" cy="369332"/>
          </a:xfrm>
          <a:prstGeom prst="rect">
            <a:avLst/>
          </a:prstGeom>
          <a:noFill/>
        </p:spPr>
        <p:txBody>
          <a:bodyPr wrap="square" rtlCol="0">
            <a:spAutoFit/>
          </a:bodyPr>
          <a:lstStyle/>
          <a:p>
            <a:r>
              <a:rPr lang="en-US" altLang="zh-TW" dirty="0" smtClean="0"/>
              <a:t>Error rate: 0.145</a:t>
            </a:r>
            <a:endParaRPr lang="zh-TW" altLang="en-US" dirty="0"/>
          </a:p>
        </p:txBody>
      </p:sp>
      <p:pic>
        <p:nvPicPr>
          <p:cNvPr id="10" name="圖片 9" descr="Fig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194" y="1948565"/>
            <a:ext cx="3893122" cy="3420000"/>
          </a:xfrm>
          <a:prstGeom prst="rect">
            <a:avLst/>
          </a:prstGeom>
        </p:spPr>
      </p:pic>
      <p:pic>
        <p:nvPicPr>
          <p:cNvPr id="11" name="圖片 10" descr="Fig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024" y="1944583"/>
            <a:ext cx="3893122" cy="3420000"/>
          </a:xfrm>
          <a:prstGeom prst="rect">
            <a:avLst/>
          </a:prstGeom>
        </p:spPr>
      </p:pic>
    </p:spTree>
    <p:extLst>
      <p:ext uri="{BB962C8B-B14F-4D97-AF65-F5344CB8AC3E}">
        <p14:creationId xmlns:p14="http://schemas.microsoft.com/office/powerpoint/2010/main" val="34029804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流程圖: 程序 18"/>
          <p:cNvSpPr/>
          <p:nvPr/>
        </p:nvSpPr>
        <p:spPr>
          <a:xfrm>
            <a:off x="940881" y="1977762"/>
            <a:ext cx="3240360" cy="2232248"/>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內容版面配置區 44"/>
          <p:cNvSpPr>
            <a:spLocks noGrp="1"/>
          </p:cNvSpPr>
          <p:nvPr>
            <p:ph idx="1"/>
          </p:nvPr>
        </p:nvSpPr>
        <p:spPr>
          <a:xfrm>
            <a:off x="457200" y="4797153"/>
            <a:ext cx="8229600" cy="1008112"/>
          </a:xfrm>
        </p:spPr>
        <p:txBody>
          <a:bodyPr>
            <a:normAutofit/>
          </a:bodyPr>
          <a:lstStyle/>
          <a:p>
            <a:r>
              <a:rPr lang="en-US" altLang="zh-TW" sz="2400" dirty="0"/>
              <a:t>Support vector machine (SVM</a:t>
            </a:r>
            <a:r>
              <a:rPr lang="en-US" altLang="zh-TW" sz="2400" dirty="0" smtClean="0"/>
              <a:t>):</a:t>
            </a:r>
          </a:p>
          <a:p>
            <a:pPr lvl="1"/>
            <a:r>
              <a:rPr lang="en-US" altLang="zh-TW" sz="2000" dirty="0" smtClean="0"/>
              <a:t>Linear </a:t>
            </a:r>
            <a:r>
              <a:rPr lang="en-US" altLang="zh-TW" sz="2000" dirty="0"/>
              <a:t>to nonlinear: </a:t>
            </a:r>
            <a:r>
              <a:rPr lang="en-US" altLang="zh-TW" sz="2000" b="1" dirty="0"/>
              <a:t>Feature transform</a:t>
            </a:r>
            <a:r>
              <a:rPr lang="en-US" altLang="zh-TW" sz="2000" dirty="0"/>
              <a:t> and </a:t>
            </a:r>
            <a:r>
              <a:rPr lang="en-US" altLang="zh-TW" sz="2000" b="1" dirty="0" smtClean="0"/>
              <a:t>kernel function</a:t>
            </a:r>
            <a:endParaRPr lang="en-US" altLang="zh-TW" b="1" dirty="0"/>
          </a:p>
          <a:p>
            <a:endParaRPr lang="zh-TW" altLang="en-US" dirty="0"/>
          </a:p>
        </p:txBody>
      </p:sp>
      <p:sp>
        <p:nvSpPr>
          <p:cNvPr id="2" name="標題 1"/>
          <p:cNvSpPr>
            <a:spLocks noGrp="1"/>
          </p:cNvSpPr>
          <p:nvPr>
            <p:ph type="title"/>
          </p:nvPr>
        </p:nvSpPr>
        <p:spPr/>
        <p:txBody>
          <a:bodyPr>
            <a:normAutofit/>
          </a:bodyPr>
          <a:lstStyle/>
          <a:p>
            <a:r>
              <a:rPr lang="en-US" altLang="zh-TW" dirty="0"/>
              <a:t>Learning </a:t>
            </a:r>
            <a:r>
              <a:rPr lang="en-US" altLang="zh-TW" dirty="0" smtClean="0"/>
              <a:t>techniques</a:t>
            </a:r>
            <a:endParaRPr lang="zh-TW" altLang="en-US" dirty="0"/>
          </a:p>
        </p:txBody>
      </p:sp>
      <p:sp>
        <p:nvSpPr>
          <p:cNvPr id="4" name="乘號 3"/>
          <p:cNvSpPr/>
          <p:nvPr/>
        </p:nvSpPr>
        <p:spPr>
          <a:xfrm>
            <a:off x="1804977" y="3609020"/>
            <a:ext cx="236598" cy="24095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乘號 4"/>
          <p:cNvSpPr/>
          <p:nvPr/>
        </p:nvSpPr>
        <p:spPr>
          <a:xfrm>
            <a:off x="2741081" y="3681028"/>
            <a:ext cx="236598" cy="24095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乘號 5"/>
          <p:cNvSpPr/>
          <p:nvPr/>
        </p:nvSpPr>
        <p:spPr>
          <a:xfrm>
            <a:off x="2072435" y="2049770"/>
            <a:ext cx="236598" cy="24095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乘號 6"/>
          <p:cNvSpPr/>
          <p:nvPr/>
        </p:nvSpPr>
        <p:spPr>
          <a:xfrm>
            <a:off x="2381041" y="3825044"/>
            <a:ext cx="236598" cy="24095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乘號 7"/>
          <p:cNvSpPr/>
          <p:nvPr/>
        </p:nvSpPr>
        <p:spPr>
          <a:xfrm>
            <a:off x="2381041" y="2121778"/>
            <a:ext cx="236598" cy="24095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乘號 8"/>
          <p:cNvSpPr/>
          <p:nvPr/>
        </p:nvSpPr>
        <p:spPr>
          <a:xfrm>
            <a:off x="1732969" y="2265794"/>
            <a:ext cx="236598" cy="24095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乘號 9"/>
          <p:cNvSpPr/>
          <p:nvPr/>
        </p:nvSpPr>
        <p:spPr>
          <a:xfrm>
            <a:off x="1372929" y="2769850"/>
            <a:ext cx="236598" cy="24095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流程圖: 接點 10"/>
          <p:cNvSpPr/>
          <p:nvPr/>
        </p:nvSpPr>
        <p:spPr>
          <a:xfrm>
            <a:off x="2309033" y="2553826"/>
            <a:ext cx="157732" cy="160633"/>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2" name="流程圖: 接點 11"/>
          <p:cNvSpPr/>
          <p:nvPr/>
        </p:nvSpPr>
        <p:spPr>
          <a:xfrm>
            <a:off x="2021001" y="2697842"/>
            <a:ext cx="157732" cy="160633"/>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3" name="流程圖: 接點 12"/>
          <p:cNvSpPr/>
          <p:nvPr/>
        </p:nvSpPr>
        <p:spPr>
          <a:xfrm>
            <a:off x="2597065" y="2553826"/>
            <a:ext cx="157732" cy="160633"/>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4" name="流程圖: 接點 13"/>
          <p:cNvSpPr/>
          <p:nvPr/>
        </p:nvSpPr>
        <p:spPr>
          <a:xfrm>
            <a:off x="2381041" y="2769850"/>
            <a:ext cx="157732" cy="160633"/>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5" name="流程圖: 接點 14"/>
          <p:cNvSpPr/>
          <p:nvPr/>
        </p:nvSpPr>
        <p:spPr>
          <a:xfrm>
            <a:off x="2237025" y="2985874"/>
            <a:ext cx="157732" cy="160633"/>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6" name="流程圖: 接點 15"/>
          <p:cNvSpPr/>
          <p:nvPr/>
        </p:nvSpPr>
        <p:spPr>
          <a:xfrm>
            <a:off x="2799373" y="2769850"/>
            <a:ext cx="157732" cy="160633"/>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7" name="流程圖: 接點 16"/>
          <p:cNvSpPr/>
          <p:nvPr/>
        </p:nvSpPr>
        <p:spPr>
          <a:xfrm>
            <a:off x="2525057" y="2985874"/>
            <a:ext cx="157732" cy="160633"/>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8" name="流程圖: 接點 17"/>
          <p:cNvSpPr/>
          <p:nvPr/>
        </p:nvSpPr>
        <p:spPr>
          <a:xfrm>
            <a:off x="2381041" y="3129890"/>
            <a:ext cx="157732" cy="160633"/>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20" name="乘號 19"/>
          <p:cNvSpPr/>
          <p:nvPr/>
        </p:nvSpPr>
        <p:spPr>
          <a:xfrm>
            <a:off x="3080547" y="3345914"/>
            <a:ext cx="236598" cy="24095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乘號 20"/>
          <p:cNvSpPr/>
          <p:nvPr/>
        </p:nvSpPr>
        <p:spPr>
          <a:xfrm>
            <a:off x="3152555" y="2528900"/>
            <a:ext cx="236598" cy="24095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乘號 21"/>
          <p:cNvSpPr/>
          <p:nvPr/>
        </p:nvSpPr>
        <p:spPr>
          <a:xfrm>
            <a:off x="3296571" y="2913866"/>
            <a:ext cx="236598" cy="24095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乘號 22"/>
          <p:cNvSpPr/>
          <p:nvPr/>
        </p:nvSpPr>
        <p:spPr>
          <a:xfrm>
            <a:off x="2864523" y="2121778"/>
            <a:ext cx="236598" cy="24095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乘號 23"/>
          <p:cNvSpPr/>
          <p:nvPr/>
        </p:nvSpPr>
        <p:spPr>
          <a:xfrm>
            <a:off x="1516945" y="3104964"/>
            <a:ext cx="236598" cy="24095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流程圖: 接點 24"/>
          <p:cNvSpPr/>
          <p:nvPr/>
        </p:nvSpPr>
        <p:spPr>
          <a:xfrm>
            <a:off x="1948993" y="2985874"/>
            <a:ext cx="157732" cy="160633"/>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26" name="流程圖: 接點 25"/>
          <p:cNvSpPr/>
          <p:nvPr/>
        </p:nvSpPr>
        <p:spPr>
          <a:xfrm>
            <a:off x="2021001" y="3201898"/>
            <a:ext cx="157732" cy="160633"/>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27" name="流程圖: 接點 26"/>
          <p:cNvSpPr/>
          <p:nvPr/>
        </p:nvSpPr>
        <p:spPr>
          <a:xfrm>
            <a:off x="2583349" y="3329297"/>
            <a:ext cx="157732" cy="160633"/>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28" name="流程圖: 接點 27"/>
          <p:cNvSpPr/>
          <p:nvPr/>
        </p:nvSpPr>
        <p:spPr>
          <a:xfrm>
            <a:off x="2799373" y="3113273"/>
            <a:ext cx="157732" cy="160633"/>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pic>
        <p:nvPicPr>
          <p:cNvPr id="2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237025" y="4208100"/>
            <a:ext cx="447675" cy="361950"/>
          </a:xfrm>
          <a:prstGeom prst="rect">
            <a:avLst/>
          </a:prstGeom>
          <a:noFill/>
        </p:spPr>
      </p:pic>
      <p:pic>
        <p:nvPicPr>
          <p:cNvPr id="30"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21198" y="2625834"/>
            <a:ext cx="447675" cy="361950"/>
          </a:xfrm>
          <a:prstGeom prst="rect">
            <a:avLst/>
          </a:prstGeom>
          <a:noFill/>
        </p:spPr>
      </p:pic>
      <p:sp>
        <p:nvSpPr>
          <p:cNvPr id="31" name="乘號 30"/>
          <p:cNvSpPr/>
          <p:nvPr/>
        </p:nvSpPr>
        <p:spPr>
          <a:xfrm>
            <a:off x="1516945" y="3320988"/>
            <a:ext cx="236598" cy="24095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乘號 31"/>
          <p:cNvSpPr/>
          <p:nvPr/>
        </p:nvSpPr>
        <p:spPr>
          <a:xfrm>
            <a:off x="2093009" y="3753036"/>
            <a:ext cx="236598" cy="24095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乘號 32"/>
          <p:cNvSpPr/>
          <p:nvPr/>
        </p:nvSpPr>
        <p:spPr>
          <a:xfrm>
            <a:off x="1588953" y="2553826"/>
            <a:ext cx="236598" cy="24095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流程圖: 接點 33"/>
          <p:cNvSpPr/>
          <p:nvPr/>
        </p:nvSpPr>
        <p:spPr>
          <a:xfrm>
            <a:off x="2237025" y="3401305"/>
            <a:ext cx="157732" cy="160633"/>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pic>
        <p:nvPicPr>
          <p:cNvPr id="35"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240597" y="2038244"/>
            <a:ext cx="1933575" cy="361950"/>
          </a:xfrm>
          <a:prstGeom prst="rect">
            <a:avLst/>
          </a:prstGeom>
          <a:noFill/>
        </p:spPr>
      </p:pic>
      <p:cxnSp>
        <p:nvCxnSpPr>
          <p:cNvPr id="36" name="直線接點 35"/>
          <p:cNvCxnSpPr/>
          <p:nvPr/>
        </p:nvCxnSpPr>
        <p:spPr>
          <a:xfrm rot="10800000" flipV="1">
            <a:off x="1372929" y="2121778"/>
            <a:ext cx="2160240" cy="1872208"/>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7" name="向下箭號 36"/>
          <p:cNvSpPr/>
          <p:nvPr/>
        </p:nvSpPr>
        <p:spPr>
          <a:xfrm>
            <a:off x="6032685" y="2542300"/>
            <a:ext cx="648072"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8" name="Picture 8"/>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304493" y="3118364"/>
            <a:ext cx="4619625" cy="361950"/>
          </a:xfrm>
          <a:prstGeom prst="rect">
            <a:avLst/>
          </a:prstGeom>
          <a:noFill/>
        </p:spPr>
      </p:pic>
      <p:pic>
        <p:nvPicPr>
          <p:cNvPr id="39" name="Picture 1"/>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240597" y="3622420"/>
            <a:ext cx="2733675" cy="361950"/>
          </a:xfrm>
          <a:prstGeom prst="rect">
            <a:avLst/>
          </a:prstGeom>
          <a:noFill/>
        </p:spPr>
      </p:pic>
      <p:sp>
        <p:nvSpPr>
          <p:cNvPr id="40" name="橢圓 39"/>
          <p:cNvSpPr/>
          <p:nvPr/>
        </p:nvSpPr>
        <p:spPr>
          <a:xfrm>
            <a:off x="1804977" y="2337802"/>
            <a:ext cx="1296144" cy="1368152"/>
          </a:xfrm>
          <a:prstGeom prst="ellipse">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矩形 43"/>
          <p:cNvSpPr/>
          <p:nvPr/>
        </p:nvSpPr>
        <p:spPr>
          <a:xfrm>
            <a:off x="637662" y="1505180"/>
            <a:ext cx="3383890" cy="461665"/>
          </a:xfrm>
          <a:prstGeom prst="rect">
            <a:avLst/>
          </a:prstGeom>
        </p:spPr>
        <p:txBody>
          <a:bodyPr wrap="square">
            <a:spAutoFit/>
          </a:bodyPr>
          <a:lstStyle/>
          <a:p>
            <a:pPr marL="285750" indent="-285750">
              <a:buFont typeface="Arial" pitchFamily="34" charset="0"/>
              <a:buChar char="•"/>
            </a:pPr>
            <a:r>
              <a:rPr lang="en-US" altLang="zh-TW" sz="2400" dirty="0" smtClean="0"/>
              <a:t>Non-linear </a:t>
            </a:r>
            <a:r>
              <a:rPr lang="en-US" altLang="zh-TW" sz="2400" dirty="0"/>
              <a:t>case</a:t>
            </a:r>
            <a:endParaRPr lang="zh-TW" altLang="en-US" sz="2400" dirty="0"/>
          </a:p>
        </p:txBody>
      </p:sp>
    </p:spTree>
    <p:extLst>
      <p:ext uri="{BB962C8B-B14F-4D97-AF65-F5344CB8AC3E}">
        <p14:creationId xmlns:p14="http://schemas.microsoft.com/office/powerpoint/2010/main" val="14303771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Autofit/>
          </a:bodyPr>
          <a:lstStyle/>
          <a:p>
            <a:r>
              <a:rPr lang="en-US" altLang="zh-TW" sz="2400" dirty="0"/>
              <a:t>Unsupervised learning categories and techniques</a:t>
            </a:r>
          </a:p>
          <a:p>
            <a:pPr lvl="1"/>
            <a:r>
              <a:rPr lang="en-US" altLang="zh-TW" sz="2000" b="1" dirty="0" smtClean="0"/>
              <a:t>Clustering</a:t>
            </a:r>
          </a:p>
          <a:p>
            <a:pPr lvl="2"/>
            <a:r>
              <a:rPr lang="en-US" altLang="zh-TW" sz="2000" dirty="0"/>
              <a:t>K-means </a:t>
            </a:r>
            <a:r>
              <a:rPr lang="en-US" altLang="zh-TW" sz="2000" dirty="0" smtClean="0"/>
              <a:t>clustering</a:t>
            </a:r>
            <a:endParaRPr lang="en-US" altLang="zh-TW" sz="2000" dirty="0"/>
          </a:p>
          <a:p>
            <a:pPr lvl="2"/>
            <a:r>
              <a:rPr lang="en-US" altLang="zh-TW" sz="2000" dirty="0"/>
              <a:t>Spectral clustering </a:t>
            </a:r>
            <a:r>
              <a:rPr lang="en-US" altLang="zh-TW" sz="1600" dirty="0"/>
              <a:t>	</a:t>
            </a:r>
            <a:endParaRPr lang="en-US" altLang="zh-TW" sz="2000" dirty="0" smtClean="0"/>
          </a:p>
          <a:p>
            <a:pPr lvl="1"/>
            <a:r>
              <a:rPr lang="en-US" altLang="zh-TW" sz="2000" b="1" dirty="0"/>
              <a:t>Density Estimation </a:t>
            </a:r>
            <a:r>
              <a:rPr lang="en-US" altLang="zh-TW" sz="2000" dirty="0"/>
              <a:t>	</a:t>
            </a:r>
            <a:endParaRPr lang="en-US" altLang="zh-TW" sz="2000" dirty="0" smtClean="0"/>
          </a:p>
          <a:p>
            <a:pPr lvl="2"/>
            <a:r>
              <a:rPr lang="en-US" altLang="zh-TW" sz="2000" dirty="0"/>
              <a:t>Gaussian mixture model (GMM) 	</a:t>
            </a:r>
          </a:p>
          <a:p>
            <a:pPr lvl="2"/>
            <a:r>
              <a:rPr lang="en-US" altLang="zh-TW" sz="2000" dirty="0"/>
              <a:t>Graphical models </a:t>
            </a:r>
          </a:p>
          <a:p>
            <a:pPr lvl="1"/>
            <a:r>
              <a:rPr lang="en-US" altLang="zh-TW" sz="2000" b="1" dirty="0"/>
              <a:t>Dimensionality reduction </a:t>
            </a:r>
            <a:r>
              <a:rPr lang="en-US" altLang="zh-TW" sz="2000" dirty="0"/>
              <a:t>	</a:t>
            </a:r>
          </a:p>
          <a:p>
            <a:pPr lvl="2"/>
            <a:r>
              <a:rPr lang="en-US" altLang="zh-TW" sz="2000" dirty="0"/>
              <a:t>Principal component analysis (PCA) 	</a:t>
            </a:r>
          </a:p>
          <a:p>
            <a:pPr lvl="2"/>
            <a:r>
              <a:rPr lang="en-US" altLang="zh-TW" sz="2000" dirty="0"/>
              <a:t>Factor analysis 	</a:t>
            </a:r>
          </a:p>
          <a:p>
            <a:endParaRPr lang="zh-TW" altLang="en-US" sz="2400" dirty="0"/>
          </a:p>
        </p:txBody>
      </p:sp>
      <p:sp>
        <p:nvSpPr>
          <p:cNvPr id="2" name="標題 1"/>
          <p:cNvSpPr>
            <a:spLocks noGrp="1"/>
          </p:cNvSpPr>
          <p:nvPr>
            <p:ph type="title"/>
          </p:nvPr>
        </p:nvSpPr>
        <p:spPr/>
        <p:txBody>
          <a:bodyPr/>
          <a:lstStyle/>
          <a:p>
            <a:r>
              <a:rPr lang="en-US" altLang="zh-TW" dirty="0" smtClean="0"/>
              <a:t>Learning techniques</a:t>
            </a:r>
            <a:endParaRPr lang="zh-TW" altLang="en-US" dirty="0"/>
          </a:p>
        </p:txBody>
      </p:sp>
    </p:spTree>
    <p:extLst>
      <p:ext uri="{BB962C8B-B14F-4D97-AF65-F5344CB8AC3E}">
        <p14:creationId xmlns:p14="http://schemas.microsoft.com/office/powerpoint/2010/main" val="816386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5536" y="260648"/>
            <a:ext cx="8064896" cy="6079026"/>
          </a:xfrm>
          <a:prstGeom prst="rect">
            <a:avLst/>
          </a:prstGeom>
        </p:spPr>
      </p:pic>
    </p:spTree>
    <p:extLst>
      <p:ext uri="{BB962C8B-B14F-4D97-AF65-F5344CB8AC3E}">
        <p14:creationId xmlns:p14="http://schemas.microsoft.com/office/powerpoint/2010/main" val="8111516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normAutofit/>
          </a:bodyPr>
          <a:lstStyle/>
          <a:p>
            <a:pPr algn="ctr"/>
            <a:r>
              <a:rPr lang="en-IN" sz="4400" dirty="0" smtClean="0"/>
              <a:t>Supervised Learning</a:t>
            </a:r>
            <a:endParaRPr lang="en-IN" sz="4400" dirty="0"/>
          </a:p>
        </p:txBody>
      </p:sp>
    </p:spTree>
    <p:extLst>
      <p:ext uri="{BB962C8B-B14F-4D97-AF65-F5344CB8AC3E}">
        <p14:creationId xmlns:p14="http://schemas.microsoft.com/office/powerpoint/2010/main" val="30335365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en-US"/>
              <a:t>CS583, Bing Liu, UIC</a:t>
            </a:r>
          </a:p>
        </p:txBody>
      </p:sp>
      <p:sp>
        <p:nvSpPr>
          <p:cNvPr id="717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EFEA19C-9698-454B-97B4-A9967CA4886B}" type="slidenum">
              <a:rPr lang="en-US" altLang="en-US" sz="1200">
                <a:latin typeface="Garamond" panose="02020404030301010803" pitchFamily="18" charset="0"/>
              </a:rPr>
              <a:pPr>
                <a:spcBef>
                  <a:spcPct val="0"/>
                </a:spcBef>
                <a:buClrTx/>
                <a:buSzTx/>
                <a:buFontTx/>
                <a:buNone/>
              </a:pPr>
              <a:t>51</a:t>
            </a:fld>
            <a:endParaRPr lang="en-US" altLang="en-US" sz="1200">
              <a:latin typeface="Garamond" panose="02020404030301010803" pitchFamily="18" charset="0"/>
            </a:endParaRPr>
          </a:p>
        </p:txBody>
      </p:sp>
      <p:sp>
        <p:nvSpPr>
          <p:cNvPr id="7172" name="Rectangle 2"/>
          <p:cNvSpPr>
            <a:spLocks noGrp="1" noChangeArrowheads="1"/>
          </p:cNvSpPr>
          <p:nvPr>
            <p:ph type="title"/>
          </p:nvPr>
        </p:nvSpPr>
        <p:spPr/>
        <p:txBody>
          <a:bodyPr/>
          <a:lstStyle/>
          <a:p>
            <a:pPr eaLnBrk="1" hangingPunct="1"/>
            <a:r>
              <a:rPr lang="en-US" altLang="en-US" smtClean="0"/>
              <a:t>An example application</a:t>
            </a:r>
          </a:p>
        </p:txBody>
      </p:sp>
      <p:sp>
        <p:nvSpPr>
          <p:cNvPr id="7173" name="Rectangle 3"/>
          <p:cNvSpPr>
            <a:spLocks noGrp="1" noChangeArrowheads="1"/>
          </p:cNvSpPr>
          <p:nvPr>
            <p:ph type="body" idx="1"/>
          </p:nvPr>
        </p:nvSpPr>
        <p:spPr>
          <a:xfrm>
            <a:off x="431800" y="1484313"/>
            <a:ext cx="8316913" cy="4114800"/>
          </a:xfrm>
        </p:spPr>
        <p:txBody>
          <a:bodyPr/>
          <a:lstStyle/>
          <a:p>
            <a:pPr marL="609600" indent="-609600" eaLnBrk="1" hangingPunct="1">
              <a:lnSpc>
                <a:spcPct val="90000"/>
              </a:lnSpc>
            </a:pPr>
            <a:r>
              <a:rPr lang="en-US" altLang="en-US" sz="2600" smtClean="0"/>
              <a:t>An emergency room in a hospital measures 17 variables (e.g., blood pressure, age, etc) of newly admitted patients. </a:t>
            </a:r>
          </a:p>
          <a:p>
            <a:pPr marL="609600" indent="-609600" eaLnBrk="1" hangingPunct="1">
              <a:lnSpc>
                <a:spcPct val="90000"/>
              </a:lnSpc>
            </a:pPr>
            <a:r>
              <a:rPr lang="en-US" altLang="en-US" sz="2600" smtClean="0">
                <a:solidFill>
                  <a:srgbClr val="FF0000"/>
                </a:solidFill>
              </a:rPr>
              <a:t>A decision is needed</a:t>
            </a:r>
            <a:r>
              <a:rPr lang="en-US" altLang="en-US" sz="2600" smtClean="0"/>
              <a:t>: whether to put a new patient in an intensive-care unit. </a:t>
            </a:r>
          </a:p>
          <a:p>
            <a:pPr marL="609600" indent="-609600" eaLnBrk="1" hangingPunct="1">
              <a:lnSpc>
                <a:spcPct val="90000"/>
              </a:lnSpc>
            </a:pPr>
            <a:r>
              <a:rPr lang="en-US" altLang="en-US" sz="2600" smtClean="0"/>
              <a:t>Due to the high cost of ICU, those patients who may survive less than a month are given higher priority. </a:t>
            </a:r>
          </a:p>
          <a:p>
            <a:pPr marL="609600" indent="-609600" eaLnBrk="1" hangingPunct="1">
              <a:lnSpc>
                <a:spcPct val="90000"/>
              </a:lnSpc>
            </a:pPr>
            <a:r>
              <a:rPr lang="en-US" altLang="en-US" sz="2600" smtClean="0">
                <a:solidFill>
                  <a:srgbClr val="FF0000"/>
                </a:solidFill>
              </a:rPr>
              <a:t>Problem</a:t>
            </a:r>
            <a:r>
              <a:rPr lang="en-US" altLang="en-US" sz="2600" smtClean="0"/>
              <a:t>: to predict </a:t>
            </a:r>
            <a:r>
              <a:rPr lang="en-US" altLang="en-US" sz="2600" smtClean="0">
                <a:solidFill>
                  <a:srgbClr val="3333CC"/>
                </a:solidFill>
              </a:rPr>
              <a:t>high-risk patients</a:t>
            </a:r>
            <a:r>
              <a:rPr lang="en-US" altLang="en-US" sz="2600" smtClean="0"/>
              <a:t> and discriminate them from </a:t>
            </a:r>
            <a:r>
              <a:rPr lang="en-US" altLang="en-US" sz="2600" smtClean="0">
                <a:solidFill>
                  <a:srgbClr val="3333CC"/>
                </a:solidFill>
              </a:rPr>
              <a:t>low-risk patients</a:t>
            </a:r>
            <a:r>
              <a:rPr lang="en-US" altLang="en-US" sz="2600" smtClean="0"/>
              <a:t>. </a:t>
            </a:r>
          </a:p>
        </p:txBody>
      </p:sp>
    </p:spTree>
    <p:extLst>
      <p:ext uri="{BB962C8B-B14F-4D97-AF65-F5344CB8AC3E}">
        <p14:creationId xmlns:p14="http://schemas.microsoft.com/office/powerpoint/2010/main" val="1855324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en-US"/>
              <a:t>CS583, Bing Liu, UIC</a:t>
            </a:r>
          </a:p>
        </p:txBody>
      </p:sp>
      <p:sp>
        <p:nvSpPr>
          <p:cNvPr id="819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6D941C6E-1E11-4E04-98DC-082B06774FEA}" type="slidenum">
              <a:rPr lang="en-US" altLang="en-US" sz="1200">
                <a:latin typeface="Garamond" panose="02020404030301010803" pitchFamily="18" charset="0"/>
              </a:rPr>
              <a:pPr>
                <a:spcBef>
                  <a:spcPct val="0"/>
                </a:spcBef>
                <a:buClrTx/>
                <a:buSzTx/>
                <a:buFontTx/>
                <a:buNone/>
              </a:pPr>
              <a:t>52</a:t>
            </a:fld>
            <a:endParaRPr lang="en-US" altLang="en-US" sz="1200">
              <a:latin typeface="Garamond" panose="02020404030301010803" pitchFamily="18" charset="0"/>
            </a:endParaRPr>
          </a:p>
        </p:txBody>
      </p:sp>
      <p:sp>
        <p:nvSpPr>
          <p:cNvPr id="8196" name="Rectangle 2"/>
          <p:cNvSpPr>
            <a:spLocks noGrp="1" noChangeArrowheads="1"/>
          </p:cNvSpPr>
          <p:nvPr>
            <p:ph type="title"/>
          </p:nvPr>
        </p:nvSpPr>
        <p:spPr/>
        <p:txBody>
          <a:bodyPr/>
          <a:lstStyle/>
          <a:p>
            <a:pPr eaLnBrk="1" hangingPunct="1"/>
            <a:r>
              <a:rPr lang="en-US" altLang="en-US" smtClean="0"/>
              <a:t>Another application</a:t>
            </a:r>
          </a:p>
        </p:txBody>
      </p:sp>
      <p:sp>
        <p:nvSpPr>
          <p:cNvPr id="8197" name="Rectangle 3"/>
          <p:cNvSpPr>
            <a:spLocks noGrp="1" noChangeArrowheads="1"/>
          </p:cNvSpPr>
          <p:nvPr>
            <p:ph type="body" idx="1"/>
          </p:nvPr>
        </p:nvSpPr>
        <p:spPr>
          <a:xfrm>
            <a:off x="468313" y="1304925"/>
            <a:ext cx="8193087" cy="4752975"/>
          </a:xfrm>
        </p:spPr>
        <p:txBody>
          <a:bodyPr/>
          <a:lstStyle/>
          <a:p>
            <a:pPr eaLnBrk="1" hangingPunct="1">
              <a:lnSpc>
                <a:spcPct val="90000"/>
              </a:lnSpc>
            </a:pPr>
            <a:r>
              <a:rPr lang="en-US" altLang="zh-CN" sz="2600" smtClean="0">
                <a:ea typeface="SimSun" panose="02010600030101010101" pitchFamily="2" charset="-122"/>
              </a:rPr>
              <a:t>A credit card company receives thousands of applications for new cards. Each application contains information about an applicant, </a:t>
            </a:r>
          </a:p>
          <a:p>
            <a:pPr marL="742950" lvl="1" indent="-285750" eaLnBrk="1" hangingPunct="1">
              <a:lnSpc>
                <a:spcPct val="90000"/>
              </a:lnSpc>
            </a:pPr>
            <a:r>
              <a:rPr lang="en-US" altLang="zh-CN" sz="2200" smtClean="0">
                <a:ea typeface="SimSun" panose="02010600030101010101" pitchFamily="2" charset="-122"/>
              </a:rPr>
              <a:t>age </a:t>
            </a:r>
          </a:p>
          <a:p>
            <a:pPr marL="742950" lvl="1" indent="-285750" eaLnBrk="1" hangingPunct="1">
              <a:lnSpc>
                <a:spcPct val="90000"/>
              </a:lnSpc>
            </a:pPr>
            <a:r>
              <a:rPr lang="en-US" altLang="zh-CN" sz="2200" smtClean="0">
                <a:ea typeface="SimSun" panose="02010600030101010101" pitchFamily="2" charset="-122"/>
              </a:rPr>
              <a:t>Marital status</a:t>
            </a:r>
          </a:p>
          <a:p>
            <a:pPr marL="742950" lvl="1" indent="-285750" eaLnBrk="1" hangingPunct="1">
              <a:lnSpc>
                <a:spcPct val="90000"/>
              </a:lnSpc>
            </a:pPr>
            <a:r>
              <a:rPr lang="en-US" altLang="zh-CN" sz="2200" smtClean="0">
                <a:ea typeface="SimSun" panose="02010600030101010101" pitchFamily="2" charset="-122"/>
              </a:rPr>
              <a:t>annual salary</a:t>
            </a:r>
          </a:p>
          <a:p>
            <a:pPr marL="742950" lvl="1" indent="-285750" eaLnBrk="1" hangingPunct="1">
              <a:lnSpc>
                <a:spcPct val="90000"/>
              </a:lnSpc>
            </a:pPr>
            <a:r>
              <a:rPr lang="en-US" altLang="zh-CN" sz="2200" smtClean="0">
                <a:ea typeface="SimSun" panose="02010600030101010101" pitchFamily="2" charset="-122"/>
              </a:rPr>
              <a:t>outstanding debts</a:t>
            </a:r>
          </a:p>
          <a:p>
            <a:pPr marL="742950" lvl="1" indent="-285750" eaLnBrk="1" hangingPunct="1">
              <a:lnSpc>
                <a:spcPct val="90000"/>
              </a:lnSpc>
            </a:pPr>
            <a:r>
              <a:rPr lang="en-US" altLang="zh-CN" sz="2200" smtClean="0">
                <a:ea typeface="SimSun" panose="02010600030101010101" pitchFamily="2" charset="-122"/>
              </a:rPr>
              <a:t>credit rating</a:t>
            </a:r>
          </a:p>
          <a:p>
            <a:pPr marL="742950" lvl="1" indent="-285750" eaLnBrk="1" hangingPunct="1">
              <a:lnSpc>
                <a:spcPct val="90000"/>
              </a:lnSpc>
            </a:pPr>
            <a:r>
              <a:rPr lang="en-US" altLang="zh-CN" sz="2200" smtClean="0">
                <a:ea typeface="SimSun" panose="02010600030101010101" pitchFamily="2" charset="-122"/>
              </a:rPr>
              <a:t>etc. </a:t>
            </a:r>
          </a:p>
          <a:p>
            <a:pPr eaLnBrk="1" hangingPunct="1">
              <a:lnSpc>
                <a:spcPct val="90000"/>
              </a:lnSpc>
            </a:pPr>
            <a:r>
              <a:rPr lang="en-US" altLang="zh-CN" sz="2600" smtClean="0">
                <a:solidFill>
                  <a:srgbClr val="FF0000"/>
                </a:solidFill>
                <a:ea typeface="SimSun" panose="02010600030101010101" pitchFamily="2" charset="-122"/>
              </a:rPr>
              <a:t>Problem</a:t>
            </a:r>
            <a:r>
              <a:rPr lang="en-US" altLang="zh-CN" sz="2600" smtClean="0">
                <a:ea typeface="SimSun" panose="02010600030101010101" pitchFamily="2" charset="-122"/>
              </a:rPr>
              <a:t>: to decide whether an application should approved, or to classify applications into two categories, </a:t>
            </a:r>
            <a:r>
              <a:rPr lang="en-US" altLang="zh-CN" sz="2600" smtClean="0">
                <a:solidFill>
                  <a:srgbClr val="3333CC"/>
                </a:solidFill>
                <a:ea typeface="SimSun" panose="02010600030101010101" pitchFamily="2" charset="-122"/>
              </a:rPr>
              <a:t>approved</a:t>
            </a:r>
            <a:r>
              <a:rPr lang="en-US" altLang="zh-CN" sz="2600" smtClean="0">
                <a:ea typeface="SimSun" panose="02010600030101010101" pitchFamily="2" charset="-122"/>
              </a:rPr>
              <a:t> and </a:t>
            </a:r>
            <a:r>
              <a:rPr lang="en-US" altLang="zh-CN" sz="2600" smtClean="0">
                <a:solidFill>
                  <a:srgbClr val="3333CC"/>
                </a:solidFill>
                <a:ea typeface="SimSun" panose="02010600030101010101" pitchFamily="2" charset="-122"/>
              </a:rPr>
              <a:t>not approved</a:t>
            </a:r>
            <a:r>
              <a:rPr lang="en-US" altLang="zh-CN" sz="2600" smtClean="0">
                <a:ea typeface="SimSun" panose="02010600030101010101" pitchFamily="2" charset="-122"/>
              </a:rPr>
              <a:t>. </a:t>
            </a:r>
            <a:endParaRPr lang="en-US" altLang="en-US" sz="2600" smtClean="0">
              <a:ea typeface="SimSun" panose="02010600030101010101" pitchFamily="2" charset="-122"/>
            </a:endParaRPr>
          </a:p>
        </p:txBody>
      </p:sp>
    </p:spTree>
    <p:extLst>
      <p:ext uri="{BB962C8B-B14F-4D97-AF65-F5344CB8AC3E}">
        <p14:creationId xmlns:p14="http://schemas.microsoft.com/office/powerpoint/2010/main" val="2909230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en-US"/>
              <a:t>CS583, Bing Liu, UIC</a:t>
            </a:r>
          </a:p>
        </p:txBody>
      </p:sp>
      <p:sp>
        <p:nvSpPr>
          <p:cNvPr id="921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AE1C39B-A944-44FF-B2E5-73368D4E9173}" type="slidenum">
              <a:rPr lang="en-US" altLang="en-US" sz="1200">
                <a:latin typeface="Garamond" panose="02020404030301010803" pitchFamily="18" charset="0"/>
              </a:rPr>
              <a:pPr>
                <a:spcBef>
                  <a:spcPct val="0"/>
                </a:spcBef>
                <a:buClrTx/>
                <a:buSzTx/>
                <a:buFontTx/>
                <a:buNone/>
              </a:pPr>
              <a:t>53</a:t>
            </a:fld>
            <a:endParaRPr lang="en-US" altLang="en-US" sz="1200">
              <a:latin typeface="Garamond" panose="02020404030301010803" pitchFamily="18" charset="0"/>
            </a:endParaRPr>
          </a:p>
        </p:txBody>
      </p:sp>
      <p:sp>
        <p:nvSpPr>
          <p:cNvPr id="9220" name="Rectangle 2"/>
          <p:cNvSpPr>
            <a:spLocks noGrp="1" noChangeArrowheads="1"/>
          </p:cNvSpPr>
          <p:nvPr>
            <p:ph type="title"/>
          </p:nvPr>
        </p:nvSpPr>
        <p:spPr/>
        <p:txBody>
          <a:bodyPr/>
          <a:lstStyle/>
          <a:p>
            <a:pPr eaLnBrk="1" hangingPunct="1"/>
            <a:r>
              <a:rPr lang="en-US" altLang="en-US" smtClean="0"/>
              <a:t>Machine learning and our focus</a:t>
            </a:r>
          </a:p>
        </p:txBody>
      </p:sp>
      <p:sp>
        <p:nvSpPr>
          <p:cNvPr id="9221" name="Rectangle 3"/>
          <p:cNvSpPr>
            <a:spLocks noGrp="1" noChangeArrowheads="1"/>
          </p:cNvSpPr>
          <p:nvPr>
            <p:ph type="body" idx="1"/>
          </p:nvPr>
        </p:nvSpPr>
        <p:spPr>
          <a:xfrm>
            <a:off x="468313" y="1304925"/>
            <a:ext cx="8064500" cy="4860925"/>
          </a:xfrm>
        </p:spPr>
        <p:txBody>
          <a:bodyPr/>
          <a:lstStyle/>
          <a:p>
            <a:pPr eaLnBrk="1" hangingPunct="1"/>
            <a:r>
              <a:rPr lang="en-US" altLang="en-US" sz="2600" smtClean="0"/>
              <a:t>Like human learning from past experiences.</a:t>
            </a:r>
          </a:p>
          <a:p>
            <a:pPr eaLnBrk="1" hangingPunct="1"/>
            <a:r>
              <a:rPr lang="en-US" altLang="en-US" sz="2600" smtClean="0"/>
              <a:t>A computer does not have “experiences”.</a:t>
            </a:r>
          </a:p>
          <a:p>
            <a:pPr eaLnBrk="1" hangingPunct="1"/>
            <a:r>
              <a:rPr lang="en-US" altLang="en-US" sz="2600" smtClean="0">
                <a:solidFill>
                  <a:srgbClr val="3333CC"/>
                </a:solidFill>
              </a:rPr>
              <a:t>A computer system learns from data, </a:t>
            </a:r>
            <a:r>
              <a:rPr lang="en-US" altLang="en-US" sz="2600" smtClean="0"/>
              <a:t>which represent some “past experiences” of an application domain. </a:t>
            </a:r>
          </a:p>
          <a:p>
            <a:pPr eaLnBrk="1" hangingPunct="1"/>
            <a:r>
              <a:rPr lang="en-US" altLang="en-US" sz="2600" smtClean="0">
                <a:solidFill>
                  <a:srgbClr val="FF0000"/>
                </a:solidFill>
              </a:rPr>
              <a:t>Our focus:</a:t>
            </a:r>
            <a:r>
              <a:rPr lang="en-US" altLang="en-US" sz="2600" smtClean="0"/>
              <a:t> learn </a:t>
            </a:r>
            <a:r>
              <a:rPr lang="en-US" altLang="en-US" sz="2600" smtClean="0">
                <a:solidFill>
                  <a:srgbClr val="3333CC"/>
                </a:solidFill>
              </a:rPr>
              <a:t>a target function</a:t>
            </a:r>
            <a:r>
              <a:rPr lang="en-US" altLang="en-US" sz="2600" smtClean="0"/>
              <a:t> that can be used to predict the values of a discrete class attribute, e.g., </a:t>
            </a:r>
            <a:r>
              <a:rPr lang="en-US" altLang="en-US" sz="2600" smtClean="0">
                <a:solidFill>
                  <a:srgbClr val="3333CC"/>
                </a:solidFill>
              </a:rPr>
              <a:t>approve </a:t>
            </a:r>
            <a:r>
              <a:rPr lang="en-US" altLang="en-US" sz="2600" smtClean="0"/>
              <a:t>or</a:t>
            </a:r>
            <a:r>
              <a:rPr lang="en-US" altLang="en-US" sz="2600" smtClean="0">
                <a:solidFill>
                  <a:srgbClr val="3333CC"/>
                </a:solidFill>
              </a:rPr>
              <a:t> not-approved</a:t>
            </a:r>
            <a:r>
              <a:rPr lang="en-US" altLang="en-US" sz="2600" smtClean="0"/>
              <a:t>, and </a:t>
            </a:r>
            <a:r>
              <a:rPr lang="en-US" altLang="en-US" sz="2600" smtClean="0">
                <a:solidFill>
                  <a:srgbClr val="3333CC"/>
                </a:solidFill>
              </a:rPr>
              <a:t>high-risk </a:t>
            </a:r>
            <a:r>
              <a:rPr lang="en-US" altLang="en-US" sz="2600" smtClean="0"/>
              <a:t>or</a:t>
            </a:r>
            <a:r>
              <a:rPr lang="en-US" altLang="en-US" sz="2600" smtClean="0">
                <a:solidFill>
                  <a:srgbClr val="3333CC"/>
                </a:solidFill>
              </a:rPr>
              <a:t> low risk</a:t>
            </a:r>
            <a:r>
              <a:rPr lang="en-US" altLang="en-US" sz="2600" smtClean="0"/>
              <a:t>. </a:t>
            </a:r>
          </a:p>
          <a:p>
            <a:pPr eaLnBrk="1" hangingPunct="1"/>
            <a:r>
              <a:rPr lang="en-US" altLang="en-US" sz="2600" smtClean="0"/>
              <a:t>The task is commonly called: </a:t>
            </a:r>
            <a:r>
              <a:rPr lang="en-US" altLang="en-US" sz="2600" smtClean="0">
                <a:solidFill>
                  <a:srgbClr val="FF0000"/>
                </a:solidFill>
              </a:rPr>
              <a:t>Supervised learning</a:t>
            </a:r>
            <a:r>
              <a:rPr lang="en-US" altLang="en-US" sz="2600" smtClean="0"/>
              <a:t>, </a:t>
            </a:r>
            <a:r>
              <a:rPr lang="en-US" altLang="en-US" sz="2600" smtClean="0">
                <a:solidFill>
                  <a:srgbClr val="FF0000"/>
                </a:solidFill>
              </a:rPr>
              <a:t>classification</a:t>
            </a:r>
            <a:r>
              <a:rPr lang="en-US" altLang="en-US" sz="2600" smtClean="0"/>
              <a:t>, or </a:t>
            </a:r>
            <a:r>
              <a:rPr lang="en-US" altLang="en-US" sz="2600" smtClean="0">
                <a:solidFill>
                  <a:srgbClr val="FF0000"/>
                </a:solidFill>
              </a:rPr>
              <a:t>inductive learning.</a:t>
            </a:r>
            <a:r>
              <a:rPr lang="en-US" altLang="en-US" sz="2600" smtClean="0"/>
              <a:t> </a:t>
            </a:r>
          </a:p>
        </p:txBody>
      </p:sp>
    </p:spTree>
    <p:extLst>
      <p:ext uri="{BB962C8B-B14F-4D97-AF65-F5344CB8AC3E}">
        <p14:creationId xmlns:p14="http://schemas.microsoft.com/office/powerpoint/2010/main" val="3995359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en-US"/>
              <a:t>CS583, Bing Liu, UIC</a:t>
            </a:r>
          </a:p>
        </p:txBody>
      </p:sp>
      <p:sp>
        <p:nvSpPr>
          <p:cNvPr id="1024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6F7EAFC-A485-4051-92BD-2FCC8E10F742}" type="slidenum">
              <a:rPr lang="en-US" altLang="en-US" sz="1200">
                <a:latin typeface="Garamond" panose="02020404030301010803" pitchFamily="18" charset="0"/>
              </a:rPr>
              <a:pPr>
                <a:spcBef>
                  <a:spcPct val="0"/>
                </a:spcBef>
                <a:buClrTx/>
                <a:buSzTx/>
                <a:buFontTx/>
                <a:buNone/>
              </a:pPr>
              <a:t>54</a:t>
            </a:fld>
            <a:endParaRPr lang="en-US" altLang="en-US" sz="1200">
              <a:latin typeface="Garamond" panose="02020404030301010803" pitchFamily="18" charset="0"/>
            </a:endParaRPr>
          </a:p>
        </p:txBody>
      </p:sp>
      <p:sp>
        <p:nvSpPr>
          <p:cNvPr id="10244" name="Rectangle 2"/>
          <p:cNvSpPr>
            <a:spLocks noGrp="1" noChangeArrowheads="1"/>
          </p:cNvSpPr>
          <p:nvPr>
            <p:ph type="body" idx="1"/>
          </p:nvPr>
        </p:nvSpPr>
        <p:spPr>
          <a:xfrm>
            <a:off x="457200" y="1304925"/>
            <a:ext cx="8229600" cy="4679950"/>
          </a:xfrm>
        </p:spPr>
        <p:txBody>
          <a:bodyPr/>
          <a:lstStyle/>
          <a:p>
            <a:pPr eaLnBrk="1" hangingPunct="1"/>
            <a:r>
              <a:rPr lang="en-GB" altLang="en-US" smtClean="0">
                <a:solidFill>
                  <a:srgbClr val="FF0000"/>
                </a:solidFill>
              </a:rPr>
              <a:t>Data:</a:t>
            </a:r>
            <a:r>
              <a:rPr lang="en-GB" altLang="en-US" smtClean="0"/>
              <a:t> A set of data records (also called examples, instances or cases) described by</a:t>
            </a:r>
          </a:p>
          <a:p>
            <a:pPr marL="742950" lvl="1" indent="-285750" eaLnBrk="1" hangingPunct="1"/>
            <a:r>
              <a:rPr lang="en-GB" altLang="en-US" i="1" smtClean="0">
                <a:solidFill>
                  <a:srgbClr val="3333CC"/>
                </a:solidFill>
              </a:rPr>
              <a:t>k</a:t>
            </a:r>
            <a:r>
              <a:rPr lang="en-GB" altLang="en-US" smtClean="0">
                <a:solidFill>
                  <a:srgbClr val="3333CC"/>
                </a:solidFill>
              </a:rPr>
              <a:t> attributes</a:t>
            </a:r>
            <a:r>
              <a:rPr lang="en-GB" altLang="en-US" smtClean="0"/>
              <a:t>: </a:t>
            </a:r>
            <a:r>
              <a:rPr lang="en-GB" altLang="en-US" i="1" smtClean="0"/>
              <a:t>A</a:t>
            </a:r>
            <a:r>
              <a:rPr lang="en-GB" altLang="en-US" baseline="-25000" smtClean="0"/>
              <a:t>1</a:t>
            </a:r>
            <a:r>
              <a:rPr lang="en-GB" altLang="en-US" smtClean="0"/>
              <a:t>, </a:t>
            </a:r>
            <a:r>
              <a:rPr lang="en-GB" altLang="en-US" i="1" smtClean="0"/>
              <a:t>A</a:t>
            </a:r>
            <a:r>
              <a:rPr lang="en-GB" altLang="en-US" baseline="-25000" smtClean="0"/>
              <a:t>2</a:t>
            </a:r>
            <a:r>
              <a:rPr lang="en-GB" altLang="en-US" smtClean="0"/>
              <a:t>, … </a:t>
            </a:r>
            <a:r>
              <a:rPr lang="en-GB" altLang="en-US" i="1" smtClean="0"/>
              <a:t>A</a:t>
            </a:r>
            <a:r>
              <a:rPr lang="en-GB" altLang="en-US" i="1" baseline="-25000" smtClean="0"/>
              <a:t>k</a:t>
            </a:r>
            <a:r>
              <a:rPr lang="en-GB" altLang="en-US" smtClean="0"/>
              <a:t>. </a:t>
            </a:r>
          </a:p>
          <a:p>
            <a:pPr marL="742950" lvl="1" indent="-285750" eaLnBrk="1" hangingPunct="1"/>
            <a:r>
              <a:rPr lang="en-GB" altLang="en-US" smtClean="0">
                <a:solidFill>
                  <a:srgbClr val="3333CC"/>
                </a:solidFill>
              </a:rPr>
              <a:t>a class</a:t>
            </a:r>
            <a:r>
              <a:rPr lang="en-GB" altLang="en-US" smtClean="0"/>
              <a:t>: Each example is labelled with a pre-defined class. </a:t>
            </a:r>
          </a:p>
          <a:p>
            <a:pPr eaLnBrk="1" hangingPunct="1"/>
            <a:r>
              <a:rPr lang="en-GB" altLang="en-US" smtClean="0">
                <a:solidFill>
                  <a:srgbClr val="FF0000"/>
                </a:solidFill>
              </a:rPr>
              <a:t>Goal:</a:t>
            </a:r>
            <a:r>
              <a:rPr lang="en-GB" altLang="en-US" smtClean="0"/>
              <a:t> To learn a </a:t>
            </a:r>
            <a:r>
              <a:rPr lang="en-GB" altLang="en-US" smtClean="0">
                <a:solidFill>
                  <a:srgbClr val="3333CC"/>
                </a:solidFill>
              </a:rPr>
              <a:t>classification model</a:t>
            </a:r>
            <a:r>
              <a:rPr lang="en-GB" altLang="en-US" smtClean="0"/>
              <a:t> from the data that can be used to predict the classes of new (future, or test) cases/instances.</a:t>
            </a:r>
          </a:p>
        </p:txBody>
      </p:sp>
      <p:sp>
        <p:nvSpPr>
          <p:cNvPr id="10245" name="Rectangle 3"/>
          <p:cNvSpPr>
            <a:spLocks noGrp="1" noChangeArrowheads="1"/>
          </p:cNvSpPr>
          <p:nvPr>
            <p:ph type="title"/>
          </p:nvPr>
        </p:nvSpPr>
        <p:spPr/>
        <p:txBody>
          <a:bodyPr/>
          <a:lstStyle/>
          <a:p>
            <a:pPr eaLnBrk="1" hangingPunct="1"/>
            <a:r>
              <a:rPr lang="en-GB" altLang="en-US" smtClean="0"/>
              <a:t>The data and the goal</a:t>
            </a:r>
          </a:p>
        </p:txBody>
      </p:sp>
    </p:spTree>
    <p:extLst>
      <p:ext uri="{BB962C8B-B14F-4D97-AF65-F5344CB8AC3E}">
        <p14:creationId xmlns:p14="http://schemas.microsoft.com/office/powerpoint/2010/main" val="2428458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ltLang="en-US"/>
              <a:t>CS583, Bing Liu, UIC</a:t>
            </a:r>
          </a:p>
        </p:txBody>
      </p:sp>
      <p:sp>
        <p:nvSpPr>
          <p:cNvPr id="1229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0C91F807-8217-4082-98A5-5454A0A99F45}" type="slidenum">
              <a:rPr lang="en-US" altLang="en-US" sz="1200">
                <a:latin typeface="Garamond" panose="02020404030301010803" pitchFamily="18" charset="0"/>
              </a:rPr>
              <a:pPr>
                <a:spcBef>
                  <a:spcPct val="0"/>
                </a:spcBef>
                <a:buClrTx/>
                <a:buSzTx/>
                <a:buFontTx/>
                <a:buNone/>
              </a:pPr>
              <a:t>55</a:t>
            </a:fld>
            <a:endParaRPr lang="en-US" altLang="en-US" sz="1200">
              <a:latin typeface="Garamond" panose="02020404030301010803" pitchFamily="18" charset="0"/>
            </a:endParaRPr>
          </a:p>
        </p:txBody>
      </p:sp>
      <p:sp>
        <p:nvSpPr>
          <p:cNvPr id="12292" name="Rectangle 2"/>
          <p:cNvSpPr>
            <a:spLocks noGrp="1" noChangeArrowheads="1"/>
          </p:cNvSpPr>
          <p:nvPr>
            <p:ph type="title"/>
          </p:nvPr>
        </p:nvSpPr>
        <p:spPr>
          <a:xfrm>
            <a:off x="395288" y="225425"/>
            <a:ext cx="8212137" cy="871538"/>
          </a:xfrm>
        </p:spPr>
        <p:txBody>
          <a:bodyPr/>
          <a:lstStyle/>
          <a:p>
            <a:pPr eaLnBrk="1" hangingPunct="1"/>
            <a:r>
              <a:rPr lang="en-US" altLang="en-US" smtClean="0"/>
              <a:t>An example: data (loan application)</a:t>
            </a:r>
          </a:p>
        </p:txBody>
      </p:sp>
      <p:sp>
        <p:nvSpPr>
          <p:cNvPr id="12293" name="Text Box 7"/>
          <p:cNvSpPr txBox="1">
            <a:spLocks noChangeArrowheads="1"/>
          </p:cNvSpPr>
          <p:nvPr/>
        </p:nvSpPr>
        <p:spPr bwMode="auto">
          <a:xfrm>
            <a:off x="6985000" y="944563"/>
            <a:ext cx="1871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altLang="en-US" sz="1800"/>
              <a:t>Approved or not</a:t>
            </a:r>
          </a:p>
        </p:txBody>
      </p:sp>
      <p:pic>
        <p:nvPicPr>
          <p:cNvPr id="12294" name="Picture 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58775" y="1341438"/>
            <a:ext cx="8229600" cy="4789487"/>
          </a:xfrm>
        </p:spPr>
      </p:pic>
    </p:spTree>
    <p:extLst>
      <p:ext uri="{BB962C8B-B14F-4D97-AF65-F5344CB8AC3E}">
        <p14:creationId xmlns:p14="http://schemas.microsoft.com/office/powerpoint/2010/main" val="2415538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en-US"/>
              <a:t>CS583, Bing Liu, UIC</a:t>
            </a:r>
          </a:p>
        </p:txBody>
      </p:sp>
      <p:sp>
        <p:nvSpPr>
          <p:cNvPr id="13315"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8EE3F4B-C8F2-4657-A630-B4E7F978B6F7}" type="slidenum">
              <a:rPr lang="en-US" altLang="en-US" sz="1200">
                <a:latin typeface="Garamond" panose="02020404030301010803" pitchFamily="18" charset="0"/>
              </a:rPr>
              <a:pPr>
                <a:spcBef>
                  <a:spcPct val="0"/>
                </a:spcBef>
                <a:buClrTx/>
                <a:buSzTx/>
                <a:buFontTx/>
                <a:buNone/>
              </a:pPr>
              <a:t>56</a:t>
            </a:fld>
            <a:endParaRPr lang="en-US" altLang="en-US" sz="1200">
              <a:latin typeface="Garamond" panose="02020404030301010803" pitchFamily="18" charset="0"/>
            </a:endParaRPr>
          </a:p>
        </p:txBody>
      </p:sp>
      <p:sp>
        <p:nvSpPr>
          <p:cNvPr id="13316" name="Rectangle 2"/>
          <p:cNvSpPr>
            <a:spLocks noGrp="1" noChangeArrowheads="1"/>
          </p:cNvSpPr>
          <p:nvPr>
            <p:ph type="title"/>
          </p:nvPr>
        </p:nvSpPr>
        <p:spPr/>
        <p:txBody>
          <a:bodyPr/>
          <a:lstStyle/>
          <a:p>
            <a:pPr eaLnBrk="1" hangingPunct="1"/>
            <a:r>
              <a:rPr lang="en-US" altLang="en-US" smtClean="0"/>
              <a:t>An example: the learning task</a:t>
            </a:r>
          </a:p>
        </p:txBody>
      </p:sp>
      <p:sp>
        <p:nvSpPr>
          <p:cNvPr id="13317" name="Rectangle 3"/>
          <p:cNvSpPr>
            <a:spLocks noGrp="1" noChangeArrowheads="1"/>
          </p:cNvSpPr>
          <p:nvPr>
            <p:ph type="body" sz="half" idx="1"/>
          </p:nvPr>
        </p:nvSpPr>
        <p:spPr>
          <a:xfrm>
            <a:off x="457200" y="1412875"/>
            <a:ext cx="8183563" cy="4718050"/>
          </a:xfrm>
        </p:spPr>
        <p:txBody>
          <a:bodyPr/>
          <a:lstStyle/>
          <a:p>
            <a:pPr eaLnBrk="1" hangingPunct="1"/>
            <a:r>
              <a:rPr lang="en-US" altLang="en-US" sz="2600" smtClean="0">
                <a:solidFill>
                  <a:srgbClr val="FF0000"/>
                </a:solidFill>
              </a:rPr>
              <a:t>Learn a classification model</a:t>
            </a:r>
            <a:r>
              <a:rPr lang="en-US" altLang="en-US" sz="2600" smtClean="0"/>
              <a:t> from the data </a:t>
            </a:r>
          </a:p>
          <a:p>
            <a:pPr eaLnBrk="1" hangingPunct="1"/>
            <a:r>
              <a:rPr lang="en-US" altLang="en-US" sz="2600" smtClean="0"/>
              <a:t>Use the model to classify future loan applications into </a:t>
            </a:r>
          </a:p>
          <a:p>
            <a:pPr lvl="1" eaLnBrk="1" hangingPunct="1"/>
            <a:r>
              <a:rPr lang="en-US" altLang="en-US" sz="2200" smtClean="0">
                <a:solidFill>
                  <a:srgbClr val="3333CC"/>
                </a:solidFill>
              </a:rPr>
              <a:t>Yes (approved) and </a:t>
            </a:r>
          </a:p>
          <a:p>
            <a:pPr lvl="1" eaLnBrk="1" hangingPunct="1"/>
            <a:r>
              <a:rPr lang="en-US" altLang="en-US" sz="2200" smtClean="0">
                <a:solidFill>
                  <a:srgbClr val="3333CC"/>
                </a:solidFill>
              </a:rPr>
              <a:t>No (not approved)</a:t>
            </a:r>
          </a:p>
          <a:p>
            <a:pPr eaLnBrk="1" hangingPunct="1"/>
            <a:r>
              <a:rPr lang="en-US" altLang="en-US" sz="2600" smtClean="0"/>
              <a:t>What is the class for following case/instance?</a:t>
            </a:r>
          </a:p>
        </p:txBody>
      </p:sp>
      <p:pic>
        <p:nvPicPr>
          <p:cNvPr id="13318"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39750" y="4545013"/>
            <a:ext cx="8208963" cy="936625"/>
          </a:xfrm>
          <a:noFill/>
        </p:spPr>
      </p:pic>
    </p:spTree>
    <p:extLst>
      <p:ext uri="{BB962C8B-B14F-4D97-AF65-F5344CB8AC3E}">
        <p14:creationId xmlns:p14="http://schemas.microsoft.com/office/powerpoint/2010/main" val="3509760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en-US"/>
              <a:t>CS583, Bing Liu, UIC</a:t>
            </a:r>
          </a:p>
        </p:txBody>
      </p:sp>
      <p:sp>
        <p:nvSpPr>
          <p:cNvPr id="1433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C76C4B6-AC42-4143-9CF9-F15E7B808191}" type="slidenum">
              <a:rPr lang="en-US" altLang="en-US" sz="1200">
                <a:latin typeface="Garamond" panose="02020404030301010803" pitchFamily="18" charset="0"/>
              </a:rPr>
              <a:pPr>
                <a:spcBef>
                  <a:spcPct val="0"/>
                </a:spcBef>
                <a:buClrTx/>
                <a:buSzTx/>
                <a:buFontTx/>
                <a:buNone/>
              </a:pPr>
              <a:t>57</a:t>
            </a:fld>
            <a:endParaRPr lang="en-US" altLang="en-US" sz="1200">
              <a:latin typeface="Garamond" panose="02020404030301010803" pitchFamily="18" charset="0"/>
            </a:endParaRPr>
          </a:p>
        </p:txBody>
      </p:sp>
      <p:sp>
        <p:nvSpPr>
          <p:cNvPr id="14340" name="Rectangle 2"/>
          <p:cNvSpPr>
            <a:spLocks noGrp="1" noChangeArrowheads="1"/>
          </p:cNvSpPr>
          <p:nvPr>
            <p:ph type="title"/>
          </p:nvPr>
        </p:nvSpPr>
        <p:spPr/>
        <p:txBody>
          <a:bodyPr>
            <a:normAutofit fontScale="90000"/>
          </a:bodyPr>
          <a:lstStyle/>
          <a:p>
            <a:pPr eaLnBrk="1" hangingPunct="1"/>
            <a:r>
              <a:rPr lang="en-US" altLang="en-US" smtClean="0"/>
              <a:t>Supervised vs. unsupervised Learning</a:t>
            </a:r>
          </a:p>
        </p:txBody>
      </p:sp>
      <p:sp>
        <p:nvSpPr>
          <p:cNvPr id="14341" name="Rectangle 3"/>
          <p:cNvSpPr>
            <a:spLocks noGrp="1" noChangeArrowheads="1"/>
          </p:cNvSpPr>
          <p:nvPr>
            <p:ph type="body" idx="1"/>
          </p:nvPr>
        </p:nvSpPr>
        <p:spPr>
          <a:xfrm>
            <a:off x="457200" y="1341438"/>
            <a:ext cx="8229600" cy="4751387"/>
          </a:xfrm>
        </p:spPr>
        <p:txBody>
          <a:bodyPr>
            <a:normAutofit lnSpcReduction="10000"/>
          </a:bodyPr>
          <a:lstStyle/>
          <a:p>
            <a:pPr eaLnBrk="1" hangingPunct="1">
              <a:lnSpc>
                <a:spcPct val="90000"/>
              </a:lnSpc>
            </a:pPr>
            <a:r>
              <a:rPr lang="en-US" altLang="en-US" smtClean="0">
                <a:solidFill>
                  <a:srgbClr val="F83F24"/>
                </a:solidFill>
              </a:rPr>
              <a:t>Supervised learning: </a:t>
            </a:r>
            <a:r>
              <a:rPr lang="en-US" altLang="en-US" smtClean="0"/>
              <a:t>classification is seen as supervised learning from examples.</a:t>
            </a:r>
            <a:r>
              <a:rPr lang="en-US" altLang="en-US" smtClean="0">
                <a:solidFill>
                  <a:srgbClr val="F83F24"/>
                </a:solidFill>
              </a:rPr>
              <a:t> </a:t>
            </a:r>
            <a:endParaRPr lang="en-US" altLang="en-US" smtClean="0"/>
          </a:p>
          <a:p>
            <a:pPr lvl="1" eaLnBrk="1" hangingPunct="1">
              <a:lnSpc>
                <a:spcPct val="90000"/>
              </a:lnSpc>
            </a:pPr>
            <a:r>
              <a:rPr lang="en-US" altLang="en-US" smtClean="0">
                <a:solidFill>
                  <a:srgbClr val="3333CC"/>
                </a:solidFill>
              </a:rPr>
              <a:t>Supervision</a:t>
            </a:r>
            <a:r>
              <a:rPr lang="en-US" altLang="en-US" smtClean="0"/>
              <a:t>: The data (observations, measurements, etc.) are labeled with pre-defined classes. It is like that a “teacher” gives the classes (</a:t>
            </a:r>
            <a:r>
              <a:rPr lang="en-US" altLang="en-US" smtClean="0">
                <a:solidFill>
                  <a:schemeClr val="accent2"/>
                </a:solidFill>
              </a:rPr>
              <a:t>supervision</a:t>
            </a:r>
            <a:r>
              <a:rPr lang="en-US" altLang="en-US" smtClean="0"/>
              <a:t>). </a:t>
            </a:r>
          </a:p>
          <a:p>
            <a:pPr lvl="1" eaLnBrk="1" hangingPunct="1">
              <a:lnSpc>
                <a:spcPct val="90000"/>
              </a:lnSpc>
            </a:pPr>
            <a:r>
              <a:rPr lang="en-US" altLang="en-US" smtClean="0"/>
              <a:t>Test data are classified into these classes too. </a:t>
            </a:r>
          </a:p>
          <a:p>
            <a:pPr eaLnBrk="1" hangingPunct="1">
              <a:lnSpc>
                <a:spcPct val="90000"/>
              </a:lnSpc>
            </a:pPr>
            <a:r>
              <a:rPr lang="en-US" altLang="en-US" smtClean="0">
                <a:solidFill>
                  <a:srgbClr val="F83F24"/>
                </a:solidFill>
              </a:rPr>
              <a:t>Unsupervised learning</a:t>
            </a:r>
            <a:r>
              <a:rPr lang="en-US" altLang="en-US" smtClean="0"/>
              <a:t> </a:t>
            </a:r>
            <a:r>
              <a:rPr lang="en-US" altLang="en-US" smtClean="0">
                <a:solidFill>
                  <a:srgbClr val="FF3300"/>
                </a:solidFill>
              </a:rPr>
              <a:t>(clustering)</a:t>
            </a:r>
          </a:p>
          <a:p>
            <a:pPr lvl="1" eaLnBrk="1" hangingPunct="1">
              <a:lnSpc>
                <a:spcPct val="90000"/>
              </a:lnSpc>
            </a:pPr>
            <a:r>
              <a:rPr lang="en-US" altLang="en-US" smtClean="0">
                <a:solidFill>
                  <a:srgbClr val="3333CC"/>
                </a:solidFill>
              </a:rPr>
              <a:t>Class labels of the data are unknown</a:t>
            </a:r>
          </a:p>
          <a:p>
            <a:pPr lvl="1" eaLnBrk="1" hangingPunct="1">
              <a:lnSpc>
                <a:spcPct val="90000"/>
              </a:lnSpc>
            </a:pPr>
            <a:r>
              <a:rPr lang="en-US" altLang="en-US" smtClean="0"/>
              <a:t>Given a set of data, the task is to establish the existence of classes or clusters in the data</a:t>
            </a:r>
          </a:p>
        </p:txBody>
      </p:sp>
    </p:spTree>
    <p:extLst>
      <p:ext uri="{BB962C8B-B14F-4D97-AF65-F5344CB8AC3E}">
        <p14:creationId xmlns:p14="http://schemas.microsoft.com/office/powerpoint/2010/main" val="38845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0"/>
          </p:nvPr>
        </p:nvSpPr>
        <p:spPr/>
        <p:txBody>
          <a:bodyPr/>
          <a:lstStyle/>
          <a:p>
            <a:pPr>
              <a:defRPr/>
            </a:pPr>
            <a:r>
              <a:rPr lang="en-US" altLang="en-US"/>
              <a:t>CS583, Bing Liu, UIC</a:t>
            </a:r>
          </a:p>
        </p:txBody>
      </p:sp>
      <p:sp>
        <p:nvSpPr>
          <p:cNvPr id="15363"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6EDD455-9E62-4AE0-8B62-EB6B777BF1A8}" type="slidenum">
              <a:rPr lang="en-US" altLang="en-US" sz="1200">
                <a:latin typeface="Garamond" panose="02020404030301010803" pitchFamily="18" charset="0"/>
              </a:rPr>
              <a:pPr>
                <a:spcBef>
                  <a:spcPct val="0"/>
                </a:spcBef>
                <a:buClrTx/>
                <a:buSzTx/>
                <a:buFontTx/>
                <a:buNone/>
              </a:pPr>
              <a:t>58</a:t>
            </a:fld>
            <a:endParaRPr lang="en-US" altLang="en-US" sz="1200">
              <a:latin typeface="Garamond" panose="02020404030301010803" pitchFamily="18" charset="0"/>
            </a:endParaRPr>
          </a:p>
        </p:txBody>
      </p:sp>
      <p:sp>
        <p:nvSpPr>
          <p:cNvPr id="15364" name="Rectangle 2"/>
          <p:cNvSpPr>
            <a:spLocks noGrp="1" noChangeArrowheads="1"/>
          </p:cNvSpPr>
          <p:nvPr>
            <p:ph type="title"/>
          </p:nvPr>
        </p:nvSpPr>
        <p:spPr>
          <a:xfrm>
            <a:off x="457200" y="277813"/>
            <a:ext cx="8399463" cy="1139825"/>
          </a:xfrm>
        </p:spPr>
        <p:txBody>
          <a:bodyPr>
            <a:normAutofit fontScale="90000"/>
          </a:bodyPr>
          <a:lstStyle/>
          <a:p>
            <a:pPr eaLnBrk="1" hangingPunct="1"/>
            <a:r>
              <a:rPr lang="en-US" altLang="en-US" smtClean="0"/>
              <a:t>Supervised learning process: two steps</a:t>
            </a:r>
          </a:p>
        </p:txBody>
      </p:sp>
      <p:pic>
        <p:nvPicPr>
          <p:cNvPr id="15365" name="Picture 4"/>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719138" y="4149725"/>
            <a:ext cx="7740650" cy="2016125"/>
          </a:xfrm>
          <a:noFill/>
        </p:spPr>
      </p:pic>
      <p:sp>
        <p:nvSpPr>
          <p:cNvPr id="15366" name="Text Box 6"/>
          <p:cNvSpPr txBox="1">
            <a:spLocks noChangeArrowheads="1"/>
          </p:cNvSpPr>
          <p:nvPr/>
        </p:nvSpPr>
        <p:spPr bwMode="auto">
          <a:xfrm>
            <a:off x="503238" y="1233488"/>
            <a:ext cx="8388350" cy="196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10000"/>
              </a:spcBef>
            </a:pPr>
            <a:r>
              <a:rPr lang="en-US" altLang="en-US">
                <a:solidFill>
                  <a:srgbClr val="FF0000"/>
                </a:solidFill>
              </a:rPr>
              <a:t>Learning (training)</a:t>
            </a:r>
            <a:r>
              <a:rPr lang="en-US" altLang="en-US"/>
              <a:t>: Learn a model using the </a:t>
            </a:r>
            <a:r>
              <a:rPr lang="en-US" altLang="en-US">
                <a:solidFill>
                  <a:srgbClr val="3333CC"/>
                </a:solidFill>
              </a:rPr>
              <a:t>training data</a:t>
            </a:r>
          </a:p>
          <a:p>
            <a:pPr eaLnBrk="1" hangingPunct="1">
              <a:spcBef>
                <a:spcPct val="10000"/>
              </a:spcBef>
            </a:pPr>
            <a:r>
              <a:rPr lang="en-US" altLang="en-US">
                <a:solidFill>
                  <a:srgbClr val="FF0000"/>
                </a:solidFill>
              </a:rPr>
              <a:t>Testing: </a:t>
            </a:r>
            <a:r>
              <a:rPr lang="en-US" altLang="en-US"/>
              <a:t>Test the model using</a:t>
            </a:r>
            <a:r>
              <a:rPr lang="en-US" altLang="en-US">
                <a:solidFill>
                  <a:srgbClr val="FF0000"/>
                </a:solidFill>
              </a:rPr>
              <a:t> </a:t>
            </a:r>
            <a:r>
              <a:rPr lang="en-US" altLang="en-US">
                <a:solidFill>
                  <a:schemeClr val="accent2"/>
                </a:solidFill>
              </a:rPr>
              <a:t>unseen</a:t>
            </a:r>
            <a:r>
              <a:rPr lang="en-US" altLang="en-US">
                <a:solidFill>
                  <a:srgbClr val="3333CC"/>
                </a:solidFill>
              </a:rPr>
              <a:t> test data</a:t>
            </a:r>
            <a:r>
              <a:rPr lang="en-US" altLang="en-US">
                <a:solidFill>
                  <a:srgbClr val="FF0000"/>
                </a:solidFill>
              </a:rPr>
              <a:t> </a:t>
            </a:r>
            <a:r>
              <a:rPr lang="en-US" altLang="en-US"/>
              <a:t>to assess the model accuracy</a:t>
            </a:r>
          </a:p>
        </p:txBody>
      </p:sp>
      <p:sp>
        <p:nvSpPr>
          <p:cNvPr id="15367"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endParaRPr lang="en-US" altLang="en-US"/>
          </a:p>
        </p:txBody>
      </p:sp>
      <p:graphicFrame>
        <p:nvGraphicFramePr>
          <p:cNvPr id="15368" name="Object 10"/>
          <p:cNvGraphicFramePr>
            <a:graphicFrameLocks noChangeAspect="1"/>
          </p:cNvGraphicFramePr>
          <p:nvPr/>
        </p:nvGraphicFramePr>
        <p:xfrm>
          <a:off x="1042988" y="3141663"/>
          <a:ext cx="6445250" cy="962025"/>
        </p:xfrm>
        <a:graphic>
          <a:graphicData uri="http://schemas.openxmlformats.org/presentationml/2006/ole">
            <mc:AlternateContent xmlns:mc="http://schemas.openxmlformats.org/markup-compatibility/2006">
              <mc:Choice xmlns:v="urn:schemas-microsoft-com:vml" Requires="v">
                <p:oleObj spid="_x0000_s13323" name="Equation" r:id="rId4" imgW="2489200" imgH="368300" progId="Equation.3">
                  <p:embed/>
                </p:oleObj>
              </mc:Choice>
              <mc:Fallback>
                <p:oleObj name="Equation" r:id="rId4" imgW="2489200" imgH="3683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3141663"/>
                        <a:ext cx="644525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97911841"/>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en-US"/>
              <a:t>CS583, Bing Liu, UIC</a:t>
            </a:r>
          </a:p>
        </p:txBody>
      </p:sp>
      <p:sp>
        <p:nvSpPr>
          <p:cNvPr id="1638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B80C4F6-D0FB-46DE-B252-20DF1DC49CAD}" type="slidenum">
              <a:rPr lang="en-US" altLang="en-US" sz="1200">
                <a:latin typeface="Garamond" panose="02020404030301010803" pitchFamily="18" charset="0"/>
              </a:rPr>
              <a:pPr>
                <a:spcBef>
                  <a:spcPct val="0"/>
                </a:spcBef>
                <a:buClrTx/>
                <a:buSzTx/>
                <a:buFontTx/>
                <a:buNone/>
              </a:pPr>
              <a:t>59</a:t>
            </a:fld>
            <a:endParaRPr lang="en-US" altLang="en-US" sz="1200">
              <a:latin typeface="Garamond" panose="02020404030301010803" pitchFamily="18" charset="0"/>
            </a:endParaRPr>
          </a:p>
        </p:txBody>
      </p:sp>
      <p:sp>
        <p:nvSpPr>
          <p:cNvPr id="16388" name="Rectangle 2"/>
          <p:cNvSpPr>
            <a:spLocks noGrp="1" noChangeArrowheads="1"/>
          </p:cNvSpPr>
          <p:nvPr>
            <p:ph type="title"/>
          </p:nvPr>
        </p:nvSpPr>
        <p:spPr/>
        <p:txBody>
          <a:bodyPr/>
          <a:lstStyle/>
          <a:p>
            <a:pPr eaLnBrk="1" hangingPunct="1"/>
            <a:r>
              <a:rPr lang="en-US" altLang="en-US" smtClean="0"/>
              <a:t>What do we mean by learning?</a:t>
            </a:r>
          </a:p>
        </p:txBody>
      </p:sp>
      <p:sp>
        <p:nvSpPr>
          <p:cNvPr id="16389" name="Rectangle 3"/>
          <p:cNvSpPr>
            <a:spLocks noGrp="1" noChangeArrowheads="1"/>
          </p:cNvSpPr>
          <p:nvPr>
            <p:ph type="body" idx="1"/>
          </p:nvPr>
        </p:nvSpPr>
        <p:spPr>
          <a:xfrm>
            <a:off x="468313" y="1268413"/>
            <a:ext cx="8229600" cy="5003800"/>
          </a:xfrm>
        </p:spPr>
        <p:txBody>
          <a:bodyPr>
            <a:normAutofit lnSpcReduction="10000"/>
          </a:bodyPr>
          <a:lstStyle/>
          <a:p>
            <a:pPr eaLnBrk="1" hangingPunct="1">
              <a:lnSpc>
                <a:spcPct val="90000"/>
              </a:lnSpc>
            </a:pPr>
            <a:r>
              <a:rPr lang="en-US" altLang="ja-JP" smtClean="0">
                <a:solidFill>
                  <a:srgbClr val="FF0000"/>
                </a:solidFill>
                <a:ea typeface="MS PGothic" panose="020B0600070205080204" pitchFamily="34" charset="-128"/>
              </a:rPr>
              <a:t>Given</a:t>
            </a:r>
            <a:r>
              <a:rPr lang="en-US" altLang="ja-JP" smtClean="0">
                <a:solidFill>
                  <a:srgbClr val="3333CC"/>
                </a:solidFill>
                <a:ea typeface="MS PGothic" panose="020B0600070205080204" pitchFamily="34" charset="-128"/>
              </a:rPr>
              <a:t> </a:t>
            </a:r>
          </a:p>
          <a:p>
            <a:pPr lvl="1" eaLnBrk="1" hangingPunct="1">
              <a:lnSpc>
                <a:spcPct val="90000"/>
              </a:lnSpc>
            </a:pPr>
            <a:r>
              <a:rPr lang="en-US" altLang="ja-JP" smtClean="0">
                <a:solidFill>
                  <a:srgbClr val="3333CC"/>
                </a:solidFill>
                <a:ea typeface="MS PGothic" panose="020B0600070205080204" pitchFamily="34" charset="-128"/>
              </a:rPr>
              <a:t>a data set </a:t>
            </a:r>
            <a:r>
              <a:rPr lang="en-US" altLang="ja-JP" i="1" smtClean="0">
                <a:solidFill>
                  <a:srgbClr val="3333CC"/>
                </a:solidFill>
                <a:ea typeface="MS PGothic" panose="020B0600070205080204" pitchFamily="34" charset="-128"/>
              </a:rPr>
              <a:t>D</a:t>
            </a:r>
            <a:r>
              <a:rPr lang="en-US" altLang="ja-JP" smtClean="0">
                <a:solidFill>
                  <a:srgbClr val="3333CC"/>
                </a:solidFill>
                <a:ea typeface="MS PGothic" panose="020B0600070205080204" pitchFamily="34" charset="-128"/>
              </a:rPr>
              <a:t>, </a:t>
            </a:r>
          </a:p>
          <a:p>
            <a:pPr lvl="1" eaLnBrk="1" hangingPunct="1">
              <a:lnSpc>
                <a:spcPct val="90000"/>
              </a:lnSpc>
            </a:pPr>
            <a:r>
              <a:rPr lang="en-US" altLang="ja-JP" smtClean="0">
                <a:solidFill>
                  <a:srgbClr val="3333CC"/>
                </a:solidFill>
                <a:ea typeface="MS PGothic" panose="020B0600070205080204" pitchFamily="34" charset="-128"/>
              </a:rPr>
              <a:t>a task </a:t>
            </a:r>
            <a:r>
              <a:rPr lang="en-US" altLang="ja-JP" i="1" smtClean="0">
                <a:solidFill>
                  <a:srgbClr val="3333CC"/>
                </a:solidFill>
                <a:ea typeface="MS PGothic" panose="020B0600070205080204" pitchFamily="34" charset="-128"/>
              </a:rPr>
              <a:t>T,</a:t>
            </a:r>
            <a:r>
              <a:rPr lang="en-US" altLang="ja-JP" smtClean="0">
                <a:solidFill>
                  <a:srgbClr val="3333CC"/>
                </a:solidFill>
                <a:ea typeface="MS PGothic" panose="020B0600070205080204" pitchFamily="34" charset="-128"/>
              </a:rPr>
              <a:t> and </a:t>
            </a:r>
          </a:p>
          <a:p>
            <a:pPr lvl="1" eaLnBrk="1" hangingPunct="1">
              <a:lnSpc>
                <a:spcPct val="90000"/>
              </a:lnSpc>
            </a:pPr>
            <a:r>
              <a:rPr lang="en-US" altLang="ja-JP" smtClean="0">
                <a:solidFill>
                  <a:srgbClr val="3333CC"/>
                </a:solidFill>
                <a:ea typeface="MS PGothic" panose="020B0600070205080204" pitchFamily="34" charset="-128"/>
              </a:rPr>
              <a:t>a performance measure </a:t>
            </a:r>
            <a:r>
              <a:rPr lang="en-US" altLang="ja-JP" i="1" smtClean="0">
                <a:solidFill>
                  <a:srgbClr val="3333CC"/>
                </a:solidFill>
                <a:ea typeface="MS PGothic" panose="020B0600070205080204" pitchFamily="34" charset="-128"/>
              </a:rPr>
              <a:t>M</a:t>
            </a:r>
            <a:r>
              <a:rPr lang="en-US" altLang="ja-JP" smtClean="0">
                <a:ea typeface="MS PGothic" panose="020B0600070205080204" pitchFamily="34" charset="-128"/>
              </a:rPr>
              <a:t>, </a:t>
            </a:r>
          </a:p>
          <a:p>
            <a:pPr eaLnBrk="1" hangingPunct="1">
              <a:lnSpc>
                <a:spcPct val="90000"/>
              </a:lnSpc>
              <a:buFont typeface="Wingdings" panose="05000000000000000000" pitchFamily="2" charset="2"/>
              <a:buNone/>
            </a:pPr>
            <a:r>
              <a:rPr lang="en-US" altLang="ja-JP" smtClean="0">
                <a:ea typeface="MS PGothic" panose="020B0600070205080204" pitchFamily="34" charset="-128"/>
              </a:rPr>
              <a:t>	a computer system is said to </a:t>
            </a:r>
            <a:r>
              <a:rPr lang="en-US" altLang="ja-JP" b="1" smtClean="0">
                <a:solidFill>
                  <a:srgbClr val="FF0000"/>
                </a:solidFill>
                <a:ea typeface="MS PGothic" panose="020B0600070205080204" pitchFamily="34" charset="-128"/>
              </a:rPr>
              <a:t>learn</a:t>
            </a:r>
            <a:r>
              <a:rPr lang="en-US" altLang="ja-JP" smtClean="0">
                <a:ea typeface="MS PGothic" panose="020B0600070205080204" pitchFamily="34" charset="-128"/>
              </a:rPr>
              <a:t> from </a:t>
            </a:r>
            <a:r>
              <a:rPr lang="en-US" altLang="ja-JP" i="1" smtClean="0">
                <a:ea typeface="MS PGothic" panose="020B0600070205080204" pitchFamily="34" charset="-128"/>
              </a:rPr>
              <a:t>D</a:t>
            </a:r>
            <a:r>
              <a:rPr lang="en-US" altLang="ja-JP" smtClean="0">
                <a:ea typeface="MS PGothic" panose="020B0600070205080204" pitchFamily="34" charset="-128"/>
              </a:rPr>
              <a:t> to perform the task </a:t>
            </a:r>
            <a:r>
              <a:rPr lang="en-US" altLang="ja-JP" i="1" smtClean="0">
                <a:ea typeface="MS PGothic" panose="020B0600070205080204" pitchFamily="34" charset="-128"/>
              </a:rPr>
              <a:t>T</a:t>
            </a:r>
            <a:r>
              <a:rPr lang="en-US" altLang="ja-JP" smtClean="0">
                <a:ea typeface="MS PGothic" panose="020B0600070205080204" pitchFamily="34" charset="-128"/>
              </a:rPr>
              <a:t> if after learning the system’s performance on </a:t>
            </a:r>
            <a:r>
              <a:rPr lang="en-US" altLang="ja-JP" i="1" smtClean="0">
                <a:ea typeface="MS PGothic" panose="020B0600070205080204" pitchFamily="34" charset="-128"/>
              </a:rPr>
              <a:t>T</a:t>
            </a:r>
            <a:r>
              <a:rPr lang="en-US" altLang="ja-JP" smtClean="0">
                <a:ea typeface="MS PGothic" panose="020B0600070205080204" pitchFamily="34" charset="-128"/>
              </a:rPr>
              <a:t> improves as measured by </a:t>
            </a:r>
            <a:r>
              <a:rPr lang="en-US" altLang="ja-JP" i="1" smtClean="0">
                <a:ea typeface="MS PGothic" panose="020B0600070205080204" pitchFamily="34" charset="-128"/>
              </a:rPr>
              <a:t>M</a:t>
            </a:r>
            <a:r>
              <a:rPr lang="en-US" altLang="ja-JP" smtClean="0">
                <a:ea typeface="MS PGothic" panose="020B0600070205080204" pitchFamily="34" charset="-128"/>
              </a:rPr>
              <a:t>. </a:t>
            </a:r>
          </a:p>
          <a:p>
            <a:pPr eaLnBrk="1" hangingPunct="1">
              <a:lnSpc>
                <a:spcPct val="90000"/>
              </a:lnSpc>
            </a:pPr>
            <a:r>
              <a:rPr lang="en-US" altLang="ja-JP" smtClean="0">
                <a:ea typeface="MS PGothic" panose="020B0600070205080204" pitchFamily="34" charset="-128"/>
              </a:rPr>
              <a:t>In other words, the learned model helps the system to perform </a:t>
            </a:r>
            <a:r>
              <a:rPr lang="en-US" altLang="ja-JP" i="1" smtClean="0">
                <a:ea typeface="MS PGothic" panose="020B0600070205080204" pitchFamily="34" charset="-128"/>
              </a:rPr>
              <a:t>T</a:t>
            </a:r>
            <a:r>
              <a:rPr lang="en-US" altLang="ja-JP" smtClean="0">
                <a:ea typeface="MS PGothic" panose="020B0600070205080204" pitchFamily="34" charset="-128"/>
              </a:rPr>
              <a:t> better as </a:t>
            </a:r>
            <a:r>
              <a:rPr lang="en-US" altLang="ja-JP" smtClean="0">
                <a:solidFill>
                  <a:srgbClr val="3333CC"/>
                </a:solidFill>
                <a:ea typeface="MS PGothic" panose="020B0600070205080204" pitchFamily="34" charset="-128"/>
              </a:rPr>
              <a:t>compared to no learning</a:t>
            </a:r>
            <a:r>
              <a:rPr lang="en-US" altLang="ja-JP" smtClean="0">
                <a:ea typeface="MS PGothic" panose="020B0600070205080204" pitchFamily="34" charset="-128"/>
              </a:rPr>
              <a:t>. </a:t>
            </a:r>
            <a:endParaRPr lang="en-US" altLang="en-US" smtClean="0"/>
          </a:p>
        </p:txBody>
      </p:sp>
    </p:spTree>
    <p:extLst>
      <p:ext uri="{BB962C8B-B14F-4D97-AF65-F5344CB8AC3E}">
        <p14:creationId xmlns:p14="http://schemas.microsoft.com/office/powerpoint/2010/main" val="1428149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Data Science and Others</a:t>
            </a:r>
            <a:endParaRPr lang="ru-RU" dirty="0"/>
          </a:p>
        </p:txBody>
      </p:sp>
      <p:sp>
        <p:nvSpPr>
          <p:cNvPr id="4" name="Content Placeholder 18"/>
          <p:cNvSpPr txBox="1">
            <a:spLocks/>
          </p:cNvSpPr>
          <p:nvPr/>
        </p:nvSpPr>
        <p:spPr>
          <a:xfrm>
            <a:off x="628650" y="1860363"/>
            <a:ext cx="7886700" cy="455968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Business Intelligence</a:t>
            </a:r>
          </a:p>
          <a:p>
            <a:r>
              <a:rPr lang="en-US" sz="3200" dirty="0"/>
              <a:t>Statistics</a:t>
            </a:r>
          </a:p>
          <a:p>
            <a:r>
              <a:rPr lang="en-US" sz="3200" dirty="0"/>
              <a:t>Data(base) Management</a:t>
            </a:r>
          </a:p>
          <a:p>
            <a:r>
              <a:rPr lang="en-US" sz="3200" dirty="0"/>
              <a:t>Visualization</a:t>
            </a:r>
          </a:p>
          <a:p>
            <a:r>
              <a:rPr lang="en-US" sz="3200" dirty="0"/>
              <a:t>Machine Learning</a:t>
            </a:r>
          </a:p>
          <a:p>
            <a:r>
              <a:rPr lang="en-US" sz="3200" dirty="0"/>
              <a:t>Data Mining</a:t>
            </a:r>
          </a:p>
          <a:p>
            <a:r>
              <a:rPr lang="en-US" sz="3200" dirty="0"/>
              <a:t>Artificial Intelligence</a:t>
            </a:r>
          </a:p>
          <a:p>
            <a:r>
              <a:rPr lang="en-US" sz="3200" dirty="0"/>
              <a:t>Big Data</a:t>
            </a:r>
          </a:p>
        </p:txBody>
      </p:sp>
    </p:spTree>
    <p:extLst>
      <p:ext uri="{BB962C8B-B14F-4D97-AF65-F5344CB8AC3E}">
        <p14:creationId xmlns:p14="http://schemas.microsoft.com/office/powerpoint/2010/main" val="390155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en-US"/>
              <a:t>CS583, Bing Liu, UIC</a:t>
            </a:r>
          </a:p>
        </p:txBody>
      </p:sp>
      <p:sp>
        <p:nvSpPr>
          <p:cNvPr id="1741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8EEE077-190A-4821-B8C1-384F45F55A61}" type="slidenum">
              <a:rPr lang="en-US" altLang="en-US" sz="1200">
                <a:latin typeface="Garamond" panose="02020404030301010803" pitchFamily="18" charset="0"/>
              </a:rPr>
              <a:pPr>
                <a:spcBef>
                  <a:spcPct val="0"/>
                </a:spcBef>
                <a:buClrTx/>
                <a:buSzTx/>
                <a:buFontTx/>
                <a:buNone/>
              </a:pPr>
              <a:t>60</a:t>
            </a:fld>
            <a:endParaRPr lang="en-US" altLang="en-US" sz="1200">
              <a:latin typeface="Garamond" panose="02020404030301010803" pitchFamily="18" charset="0"/>
            </a:endParaRPr>
          </a:p>
        </p:txBody>
      </p:sp>
      <p:sp>
        <p:nvSpPr>
          <p:cNvPr id="17412" name="Rectangle 2"/>
          <p:cNvSpPr>
            <a:spLocks noGrp="1" noChangeArrowheads="1"/>
          </p:cNvSpPr>
          <p:nvPr>
            <p:ph type="title"/>
          </p:nvPr>
        </p:nvSpPr>
        <p:spPr/>
        <p:txBody>
          <a:bodyPr/>
          <a:lstStyle/>
          <a:p>
            <a:pPr eaLnBrk="1" hangingPunct="1"/>
            <a:r>
              <a:rPr lang="en-US" altLang="en-US" smtClean="0"/>
              <a:t>An example</a:t>
            </a:r>
          </a:p>
        </p:txBody>
      </p:sp>
      <p:sp>
        <p:nvSpPr>
          <p:cNvPr id="17413" name="Rectangle 3"/>
          <p:cNvSpPr>
            <a:spLocks noGrp="1" noChangeArrowheads="1"/>
          </p:cNvSpPr>
          <p:nvPr>
            <p:ph type="body" idx="1"/>
          </p:nvPr>
        </p:nvSpPr>
        <p:spPr>
          <a:xfrm>
            <a:off x="457200" y="1303338"/>
            <a:ext cx="8229600" cy="4897437"/>
          </a:xfrm>
        </p:spPr>
        <p:txBody>
          <a:bodyPr>
            <a:normAutofit lnSpcReduction="10000"/>
          </a:bodyPr>
          <a:lstStyle/>
          <a:p>
            <a:pPr eaLnBrk="1" hangingPunct="1"/>
            <a:r>
              <a:rPr lang="en-US" altLang="en-US" smtClean="0">
                <a:solidFill>
                  <a:srgbClr val="FF0000"/>
                </a:solidFill>
              </a:rPr>
              <a:t>Data</a:t>
            </a:r>
            <a:r>
              <a:rPr lang="en-US" altLang="en-US" smtClean="0"/>
              <a:t>: Loan application data</a:t>
            </a:r>
          </a:p>
          <a:p>
            <a:pPr eaLnBrk="1" hangingPunct="1"/>
            <a:r>
              <a:rPr lang="en-US" altLang="en-US" smtClean="0">
                <a:solidFill>
                  <a:srgbClr val="FF0000"/>
                </a:solidFill>
              </a:rPr>
              <a:t>Task</a:t>
            </a:r>
            <a:r>
              <a:rPr lang="en-US" altLang="en-US" smtClean="0"/>
              <a:t>: Predict whether a loan should be approved or not.</a:t>
            </a:r>
          </a:p>
          <a:p>
            <a:pPr eaLnBrk="1" hangingPunct="1"/>
            <a:r>
              <a:rPr lang="en-US" altLang="en-US" smtClean="0">
                <a:solidFill>
                  <a:srgbClr val="FF0000"/>
                </a:solidFill>
              </a:rPr>
              <a:t>Performance measure</a:t>
            </a:r>
            <a:r>
              <a:rPr lang="en-US" altLang="en-US" smtClean="0"/>
              <a:t>: accuracy.</a:t>
            </a:r>
          </a:p>
          <a:p>
            <a:pPr eaLnBrk="1" hangingPunct="1">
              <a:buFont typeface="Wingdings" panose="05000000000000000000" pitchFamily="2" charset="2"/>
              <a:buNone/>
            </a:pPr>
            <a:endParaRPr lang="en-US" altLang="en-US" smtClean="0"/>
          </a:p>
          <a:p>
            <a:pPr eaLnBrk="1" hangingPunct="1">
              <a:buFont typeface="Wingdings" panose="05000000000000000000" pitchFamily="2" charset="2"/>
              <a:buNone/>
            </a:pPr>
            <a:r>
              <a:rPr lang="en-US" altLang="en-US" smtClean="0">
                <a:solidFill>
                  <a:srgbClr val="3333CC"/>
                </a:solidFill>
              </a:rPr>
              <a:t>No learning</a:t>
            </a:r>
            <a:r>
              <a:rPr lang="en-US" altLang="en-US" smtClean="0"/>
              <a:t>: classify all future applications (test data) to the majority class (i.e., </a:t>
            </a:r>
            <a:r>
              <a:rPr lang="en-US" altLang="en-US" smtClean="0">
                <a:solidFill>
                  <a:srgbClr val="3333CC"/>
                </a:solidFill>
              </a:rPr>
              <a:t>Yes</a:t>
            </a:r>
            <a:r>
              <a:rPr lang="en-US" altLang="en-US" smtClean="0"/>
              <a:t>): </a:t>
            </a:r>
          </a:p>
          <a:p>
            <a:pPr eaLnBrk="1" hangingPunct="1">
              <a:buFont typeface="Wingdings" panose="05000000000000000000" pitchFamily="2" charset="2"/>
              <a:buNone/>
            </a:pPr>
            <a:r>
              <a:rPr lang="en-US" altLang="en-US" smtClean="0"/>
              <a:t>		</a:t>
            </a:r>
            <a:r>
              <a:rPr lang="en-US" altLang="en-US" smtClean="0">
                <a:solidFill>
                  <a:srgbClr val="FF0000"/>
                </a:solidFill>
              </a:rPr>
              <a:t>Accuracy = 9/15 = 60%</a:t>
            </a:r>
            <a:r>
              <a:rPr lang="en-US" altLang="en-US" smtClean="0"/>
              <a:t>.</a:t>
            </a:r>
          </a:p>
          <a:p>
            <a:pPr eaLnBrk="1" hangingPunct="1"/>
            <a:r>
              <a:rPr lang="en-US" altLang="en-US" smtClean="0">
                <a:solidFill>
                  <a:srgbClr val="3333CC"/>
                </a:solidFill>
              </a:rPr>
              <a:t>We can do better than 60% with learning.</a:t>
            </a:r>
          </a:p>
        </p:txBody>
      </p:sp>
    </p:spTree>
    <p:extLst>
      <p:ext uri="{BB962C8B-B14F-4D97-AF65-F5344CB8AC3E}">
        <p14:creationId xmlns:p14="http://schemas.microsoft.com/office/powerpoint/2010/main" val="4269212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en-US"/>
              <a:t>CS583, Bing Liu, UIC</a:t>
            </a:r>
          </a:p>
        </p:txBody>
      </p:sp>
      <p:sp>
        <p:nvSpPr>
          <p:cNvPr id="1843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828D628-5FA2-4F09-86F1-B3E1869F7985}" type="slidenum">
              <a:rPr lang="en-US" altLang="en-US" sz="1200">
                <a:latin typeface="Garamond" panose="02020404030301010803" pitchFamily="18" charset="0"/>
              </a:rPr>
              <a:pPr>
                <a:spcBef>
                  <a:spcPct val="0"/>
                </a:spcBef>
                <a:buClrTx/>
                <a:buSzTx/>
                <a:buFontTx/>
                <a:buNone/>
              </a:pPr>
              <a:t>61</a:t>
            </a:fld>
            <a:endParaRPr lang="en-US" altLang="en-US" sz="1200">
              <a:latin typeface="Garamond" panose="02020404030301010803" pitchFamily="18" charset="0"/>
            </a:endParaRPr>
          </a:p>
        </p:txBody>
      </p:sp>
      <p:sp>
        <p:nvSpPr>
          <p:cNvPr id="18436" name="Rectangle 2"/>
          <p:cNvSpPr>
            <a:spLocks noGrp="1" noChangeArrowheads="1"/>
          </p:cNvSpPr>
          <p:nvPr>
            <p:ph type="title"/>
          </p:nvPr>
        </p:nvSpPr>
        <p:spPr/>
        <p:txBody>
          <a:bodyPr>
            <a:normAutofit fontScale="90000"/>
          </a:bodyPr>
          <a:lstStyle/>
          <a:p>
            <a:pPr eaLnBrk="1" hangingPunct="1"/>
            <a:r>
              <a:rPr lang="en-US" altLang="en-US" smtClean="0"/>
              <a:t>Fundamental assumption of learning</a:t>
            </a:r>
          </a:p>
        </p:txBody>
      </p:sp>
      <p:sp>
        <p:nvSpPr>
          <p:cNvPr id="18437" name="Rectangle 3"/>
          <p:cNvSpPr>
            <a:spLocks noGrp="1" noChangeArrowheads="1"/>
          </p:cNvSpPr>
          <p:nvPr>
            <p:ph type="body" idx="1"/>
          </p:nvPr>
        </p:nvSpPr>
        <p:spPr>
          <a:xfrm>
            <a:off x="503238" y="1268413"/>
            <a:ext cx="8229600" cy="5005387"/>
          </a:xfrm>
        </p:spPr>
        <p:txBody>
          <a:bodyPr>
            <a:normAutofit lnSpcReduction="10000"/>
          </a:bodyPr>
          <a:lstStyle/>
          <a:p>
            <a:pPr eaLnBrk="1" hangingPunct="1">
              <a:lnSpc>
                <a:spcPct val="90000"/>
              </a:lnSpc>
              <a:buFont typeface="Wingdings" panose="05000000000000000000" pitchFamily="2" charset="2"/>
              <a:buNone/>
            </a:pPr>
            <a:r>
              <a:rPr lang="en-US" altLang="ja-JP" smtClean="0">
                <a:solidFill>
                  <a:srgbClr val="FF0000"/>
                </a:solidFill>
                <a:ea typeface="MS PGothic" panose="020B0600070205080204" pitchFamily="34" charset="-128"/>
              </a:rPr>
              <a:t>Assumption: </a:t>
            </a:r>
            <a:r>
              <a:rPr lang="en-US" altLang="ja-JP" smtClean="0">
                <a:solidFill>
                  <a:srgbClr val="3333CC"/>
                </a:solidFill>
                <a:ea typeface="MS PGothic" panose="020B0600070205080204" pitchFamily="34" charset="-128"/>
              </a:rPr>
              <a:t>The distribution of training examples is </a:t>
            </a:r>
            <a:r>
              <a:rPr lang="en-US" altLang="ja-JP" smtClean="0">
                <a:solidFill>
                  <a:schemeClr val="accent2"/>
                </a:solidFill>
                <a:ea typeface="MS PGothic" panose="020B0600070205080204" pitchFamily="34" charset="-128"/>
              </a:rPr>
              <a:t>identical</a:t>
            </a:r>
            <a:r>
              <a:rPr lang="en-US" altLang="ja-JP" smtClean="0">
                <a:solidFill>
                  <a:srgbClr val="3333CC"/>
                </a:solidFill>
                <a:ea typeface="MS PGothic" panose="020B0600070205080204" pitchFamily="34" charset="-128"/>
              </a:rPr>
              <a:t> to the distribution of test examples (including future unseen examples).</a:t>
            </a:r>
            <a:r>
              <a:rPr lang="en-US" altLang="ja-JP" smtClean="0">
                <a:ea typeface="MS PGothic" panose="020B0600070205080204" pitchFamily="34" charset="-128"/>
              </a:rPr>
              <a:t> </a:t>
            </a:r>
          </a:p>
          <a:p>
            <a:pPr eaLnBrk="1" hangingPunct="1">
              <a:lnSpc>
                <a:spcPct val="90000"/>
              </a:lnSpc>
              <a:spcBef>
                <a:spcPct val="0"/>
              </a:spcBef>
            </a:pPr>
            <a:endParaRPr lang="en-US" altLang="ja-JP" smtClean="0">
              <a:ea typeface="MS PGothic" panose="020B0600070205080204" pitchFamily="34" charset="-128"/>
            </a:endParaRPr>
          </a:p>
          <a:p>
            <a:pPr eaLnBrk="1" hangingPunct="1">
              <a:lnSpc>
                <a:spcPct val="90000"/>
              </a:lnSpc>
            </a:pPr>
            <a:r>
              <a:rPr lang="en-US" altLang="ja-JP" smtClean="0">
                <a:ea typeface="MS PGothic" panose="020B0600070205080204" pitchFamily="34" charset="-128"/>
              </a:rPr>
              <a:t>In practice, this assumption is often violated to certain degree. </a:t>
            </a:r>
          </a:p>
          <a:p>
            <a:pPr eaLnBrk="1" hangingPunct="1">
              <a:lnSpc>
                <a:spcPct val="90000"/>
              </a:lnSpc>
            </a:pPr>
            <a:r>
              <a:rPr lang="en-US" altLang="ja-JP" smtClean="0">
                <a:ea typeface="MS PGothic" panose="020B0600070205080204" pitchFamily="34" charset="-128"/>
              </a:rPr>
              <a:t>Strong violations will clearly result in poor classification accuracy. </a:t>
            </a:r>
          </a:p>
          <a:p>
            <a:pPr eaLnBrk="1" hangingPunct="1">
              <a:lnSpc>
                <a:spcPct val="90000"/>
              </a:lnSpc>
            </a:pPr>
            <a:r>
              <a:rPr lang="en-US" altLang="ja-JP" smtClean="0">
                <a:solidFill>
                  <a:srgbClr val="3333CC"/>
                </a:solidFill>
                <a:ea typeface="MS PGothic" panose="020B0600070205080204" pitchFamily="34" charset="-128"/>
              </a:rPr>
              <a:t>To achieve good accuracy on the test data, training examples must be sufficiently representative of the test data</a:t>
            </a:r>
            <a:r>
              <a:rPr lang="en-US" altLang="ja-JP" smtClean="0">
                <a:ea typeface="MS PGothic" panose="020B0600070205080204" pitchFamily="34" charset="-128"/>
              </a:rPr>
              <a:t>. </a:t>
            </a:r>
            <a:endParaRPr lang="en-US" altLang="en-US" smtClean="0"/>
          </a:p>
        </p:txBody>
      </p:sp>
    </p:spTree>
    <p:extLst>
      <p:ext uri="{BB962C8B-B14F-4D97-AF65-F5344CB8AC3E}">
        <p14:creationId xmlns:p14="http://schemas.microsoft.com/office/powerpoint/2010/main" val="3222023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en-US"/>
              <a:t>CS583, Bing Liu, UIC</a:t>
            </a:r>
          </a:p>
        </p:txBody>
      </p:sp>
      <p:sp>
        <p:nvSpPr>
          <p:cNvPr id="2048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258C8BD-1B09-4649-943F-DD9AD30E7321}" type="slidenum">
              <a:rPr lang="en-US" altLang="en-US" sz="1200">
                <a:latin typeface="Garamond" panose="02020404030301010803" pitchFamily="18" charset="0"/>
              </a:rPr>
              <a:pPr>
                <a:spcBef>
                  <a:spcPct val="0"/>
                </a:spcBef>
                <a:buClrTx/>
                <a:buSzTx/>
                <a:buFontTx/>
                <a:buNone/>
              </a:pPr>
              <a:t>62</a:t>
            </a:fld>
            <a:endParaRPr lang="en-US" altLang="en-US" sz="1200">
              <a:latin typeface="Garamond" panose="02020404030301010803" pitchFamily="18" charset="0"/>
            </a:endParaRPr>
          </a:p>
        </p:txBody>
      </p:sp>
      <p:sp>
        <p:nvSpPr>
          <p:cNvPr id="20484" name="Rectangle 2"/>
          <p:cNvSpPr>
            <a:spLocks noGrp="1" noChangeArrowheads="1"/>
          </p:cNvSpPr>
          <p:nvPr>
            <p:ph type="title"/>
          </p:nvPr>
        </p:nvSpPr>
        <p:spPr/>
        <p:txBody>
          <a:bodyPr/>
          <a:lstStyle/>
          <a:p>
            <a:pPr eaLnBrk="1" hangingPunct="1"/>
            <a:r>
              <a:rPr lang="en-US" altLang="en-US" smtClean="0"/>
              <a:t>Introduction</a:t>
            </a:r>
          </a:p>
        </p:txBody>
      </p:sp>
      <p:sp>
        <p:nvSpPr>
          <p:cNvPr id="20485" name="Rectangle 3"/>
          <p:cNvSpPr>
            <a:spLocks noGrp="1" noChangeArrowheads="1"/>
          </p:cNvSpPr>
          <p:nvPr>
            <p:ph type="body" idx="1"/>
          </p:nvPr>
        </p:nvSpPr>
        <p:spPr>
          <a:xfrm>
            <a:off x="565150" y="1196975"/>
            <a:ext cx="8002588" cy="5003800"/>
          </a:xfrm>
        </p:spPr>
        <p:txBody>
          <a:bodyPr>
            <a:normAutofit lnSpcReduction="10000"/>
          </a:bodyPr>
          <a:lstStyle/>
          <a:p>
            <a:pPr eaLnBrk="1" hangingPunct="1"/>
            <a:r>
              <a:rPr lang="en-US" altLang="ja-JP" smtClean="0">
                <a:ea typeface="MS PGothic" panose="020B0600070205080204" pitchFamily="34" charset="-128"/>
              </a:rPr>
              <a:t>Decision tree learning is one of the most widely used techniques for classification. </a:t>
            </a:r>
          </a:p>
          <a:p>
            <a:pPr lvl="1" eaLnBrk="1" hangingPunct="1"/>
            <a:r>
              <a:rPr lang="en-US" altLang="ja-JP" smtClean="0">
                <a:ea typeface="MS PGothic" panose="020B0600070205080204" pitchFamily="34" charset="-128"/>
              </a:rPr>
              <a:t>Its classification accuracy is competitive with other methods, and </a:t>
            </a:r>
          </a:p>
          <a:p>
            <a:pPr lvl="1" eaLnBrk="1" hangingPunct="1"/>
            <a:r>
              <a:rPr lang="en-US" altLang="ja-JP" smtClean="0">
                <a:ea typeface="MS PGothic" panose="020B0600070205080204" pitchFamily="34" charset="-128"/>
              </a:rPr>
              <a:t>it is very efficient. </a:t>
            </a:r>
          </a:p>
          <a:p>
            <a:pPr eaLnBrk="1" hangingPunct="1"/>
            <a:r>
              <a:rPr lang="en-US" altLang="en-US" smtClean="0"/>
              <a:t>The classification model is a tree, called </a:t>
            </a:r>
            <a:r>
              <a:rPr lang="en-US" altLang="en-US" smtClean="0">
                <a:solidFill>
                  <a:srgbClr val="FF0000"/>
                </a:solidFill>
              </a:rPr>
              <a:t>decision tree</a:t>
            </a:r>
            <a:r>
              <a:rPr lang="en-US" altLang="en-US" smtClean="0"/>
              <a:t>. </a:t>
            </a:r>
          </a:p>
          <a:p>
            <a:pPr eaLnBrk="1" hangingPunct="1"/>
            <a:r>
              <a:rPr lang="en-US" altLang="en-US" smtClean="0">
                <a:solidFill>
                  <a:srgbClr val="3333CC"/>
                </a:solidFill>
              </a:rPr>
              <a:t>C4.5</a:t>
            </a:r>
            <a:r>
              <a:rPr lang="en-US" altLang="en-US" smtClean="0"/>
              <a:t> by Ross Quinlan is perhaps the best known system. It can be downloaded from the Web. </a:t>
            </a:r>
          </a:p>
        </p:txBody>
      </p:sp>
    </p:spTree>
    <p:extLst>
      <p:ext uri="{BB962C8B-B14F-4D97-AF65-F5344CB8AC3E}">
        <p14:creationId xmlns:p14="http://schemas.microsoft.com/office/powerpoint/2010/main" val="4183316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ltLang="en-US"/>
              <a:t>CS583, Bing Liu, UIC</a:t>
            </a:r>
          </a:p>
        </p:txBody>
      </p:sp>
      <p:sp>
        <p:nvSpPr>
          <p:cNvPr id="2150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5927548-AF95-4443-A21F-414B053B9AE7}" type="slidenum">
              <a:rPr lang="en-US" altLang="en-US" sz="1200">
                <a:latin typeface="Garamond" panose="02020404030301010803" pitchFamily="18" charset="0"/>
              </a:rPr>
              <a:pPr>
                <a:spcBef>
                  <a:spcPct val="0"/>
                </a:spcBef>
                <a:buClrTx/>
                <a:buSzTx/>
                <a:buFontTx/>
                <a:buNone/>
              </a:pPr>
              <a:t>63</a:t>
            </a:fld>
            <a:endParaRPr lang="en-US" altLang="en-US" sz="1200">
              <a:latin typeface="Garamond" panose="02020404030301010803" pitchFamily="18" charset="0"/>
            </a:endParaRPr>
          </a:p>
        </p:txBody>
      </p:sp>
      <p:sp>
        <p:nvSpPr>
          <p:cNvPr id="21508" name="Rectangle 2"/>
          <p:cNvSpPr>
            <a:spLocks noGrp="1" noChangeArrowheads="1"/>
          </p:cNvSpPr>
          <p:nvPr>
            <p:ph type="title"/>
          </p:nvPr>
        </p:nvSpPr>
        <p:spPr>
          <a:xfrm>
            <a:off x="395288" y="225425"/>
            <a:ext cx="8212137" cy="871538"/>
          </a:xfrm>
        </p:spPr>
        <p:txBody>
          <a:bodyPr/>
          <a:lstStyle/>
          <a:p>
            <a:pPr eaLnBrk="1" hangingPunct="1"/>
            <a:r>
              <a:rPr lang="en-US" altLang="en-US" smtClean="0"/>
              <a:t>The loan data (reproduced)</a:t>
            </a:r>
          </a:p>
        </p:txBody>
      </p:sp>
      <p:sp>
        <p:nvSpPr>
          <p:cNvPr id="21509" name="Text Box 4"/>
          <p:cNvSpPr txBox="1">
            <a:spLocks noChangeArrowheads="1"/>
          </p:cNvSpPr>
          <p:nvPr/>
        </p:nvSpPr>
        <p:spPr bwMode="auto">
          <a:xfrm>
            <a:off x="6804025" y="944563"/>
            <a:ext cx="1871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altLang="en-US" sz="1800"/>
              <a:t>Approved or not</a:t>
            </a:r>
          </a:p>
        </p:txBody>
      </p:sp>
      <p:pic>
        <p:nvPicPr>
          <p:cNvPr id="21510"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87338" y="1338263"/>
            <a:ext cx="8229600" cy="4754562"/>
          </a:xfrm>
        </p:spPr>
      </p:pic>
    </p:spTree>
    <p:extLst>
      <p:ext uri="{BB962C8B-B14F-4D97-AF65-F5344CB8AC3E}">
        <p14:creationId xmlns:p14="http://schemas.microsoft.com/office/powerpoint/2010/main" val="3930549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ltLang="en-US"/>
              <a:t>CS583, Bing Liu, UIC</a:t>
            </a:r>
          </a:p>
        </p:txBody>
      </p:sp>
      <p:sp>
        <p:nvSpPr>
          <p:cNvPr id="2253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05682095-2C5A-4925-B9B8-53AAE8982A2A}" type="slidenum">
              <a:rPr lang="en-US" altLang="en-US" sz="1200">
                <a:latin typeface="Garamond" panose="02020404030301010803" pitchFamily="18" charset="0"/>
              </a:rPr>
              <a:pPr>
                <a:spcBef>
                  <a:spcPct val="0"/>
                </a:spcBef>
                <a:buClrTx/>
                <a:buSzTx/>
                <a:buFontTx/>
                <a:buNone/>
              </a:pPr>
              <a:t>64</a:t>
            </a:fld>
            <a:endParaRPr lang="en-US" altLang="en-US" sz="1200">
              <a:latin typeface="Garamond" panose="02020404030301010803" pitchFamily="18" charset="0"/>
            </a:endParaRPr>
          </a:p>
        </p:txBody>
      </p:sp>
      <p:sp>
        <p:nvSpPr>
          <p:cNvPr id="22532" name="Rectangle 2"/>
          <p:cNvSpPr>
            <a:spLocks noGrp="1" noChangeArrowheads="1"/>
          </p:cNvSpPr>
          <p:nvPr>
            <p:ph type="title"/>
          </p:nvPr>
        </p:nvSpPr>
        <p:spPr/>
        <p:txBody>
          <a:bodyPr/>
          <a:lstStyle/>
          <a:p>
            <a:pPr eaLnBrk="1" hangingPunct="1"/>
            <a:r>
              <a:rPr lang="en-US" altLang="en-US" smtClean="0"/>
              <a:t>A decision tree from the loan data</a:t>
            </a:r>
          </a:p>
        </p:txBody>
      </p:sp>
      <p:sp>
        <p:nvSpPr>
          <p:cNvPr id="22533" name="Text Box 4"/>
          <p:cNvSpPr txBox="1">
            <a:spLocks noChangeArrowheads="1"/>
          </p:cNvSpPr>
          <p:nvPr/>
        </p:nvSpPr>
        <p:spPr bwMode="auto">
          <a:xfrm>
            <a:off x="358775" y="1233488"/>
            <a:ext cx="80279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pPr>
            <a:r>
              <a:rPr lang="en-US" altLang="en-US">
                <a:solidFill>
                  <a:srgbClr val="3333CC"/>
                </a:solidFill>
              </a:rPr>
              <a:t>Decision nodes </a:t>
            </a:r>
            <a:r>
              <a:rPr lang="en-US" altLang="en-US"/>
              <a:t>and</a:t>
            </a:r>
            <a:r>
              <a:rPr lang="en-US" altLang="en-US">
                <a:solidFill>
                  <a:srgbClr val="3333CC"/>
                </a:solidFill>
              </a:rPr>
              <a:t> leaf nodes (classes)</a:t>
            </a:r>
          </a:p>
        </p:txBody>
      </p:sp>
      <p:pic>
        <p:nvPicPr>
          <p:cNvPr id="22534" name="Picture 5"/>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31800" y="2097088"/>
            <a:ext cx="8229600" cy="3709987"/>
          </a:xfrm>
        </p:spPr>
      </p:pic>
    </p:spTree>
    <p:extLst>
      <p:ext uri="{BB962C8B-B14F-4D97-AF65-F5344CB8AC3E}">
        <p14:creationId xmlns:p14="http://schemas.microsoft.com/office/powerpoint/2010/main" val="1208600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pPr>
              <a:defRPr/>
            </a:pPr>
            <a:r>
              <a:rPr lang="en-US" altLang="en-US"/>
              <a:t>CS583, Bing Liu, UIC</a:t>
            </a:r>
          </a:p>
        </p:txBody>
      </p:sp>
      <p:sp>
        <p:nvSpPr>
          <p:cNvPr id="2355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143D5E8-8BD0-4B6E-A876-124C905A145B}" type="slidenum">
              <a:rPr lang="en-US" altLang="en-US" sz="1200">
                <a:latin typeface="Garamond" panose="02020404030301010803" pitchFamily="18" charset="0"/>
              </a:rPr>
              <a:pPr>
                <a:spcBef>
                  <a:spcPct val="0"/>
                </a:spcBef>
                <a:buClrTx/>
                <a:buSzTx/>
                <a:buFontTx/>
                <a:buNone/>
              </a:pPr>
              <a:t>65</a:t>
            </a:fld>
            <a:endParaRPr lang="en-US" altLang="en-US" sz="1200">
              <a:latin typeface="Garamond" panose="02020404030301010803" pitchFamily="18" charset="0"/>
            </a:endParaRPr>
          </a:p>
        </p:txBody>
      </p:sp>
      <p:pic>
        <p:nvPicPr>
          <p:cNvPr id="23556"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238" y="2673350"/>
            <a:ext cx="8229600" cy="349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Rectangle 2"/>
          <p:cNvSpPr>
            <a:spLocks noGrp="1" noChangeArrowheads="1"/>
          </p:cNvSpPr>
          <p:nvPr>
            <p:ph type="title"/>
          </p:nvPr>
        </p:nvSpPr>
        <p:spPr/>
        <p:txBody>
          <a:bodyPr/>
          <a:lstStyle/>
          <a:p>
            <a:pPr eaLnBrk="1" hangingPunct="1"/>
            <a:r>
              <a:rPr lang="en-US" altLang="en-US" smtClean="0"/>
              <a:t>Use the decision tree</a:t>
            </a:r>
          </a:p>
        </p:txBody>
      </p:sp>
      <p:pic>
        <p:nvPicPr>
          <p:cNvPr id="23558"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03238" y="1414463"/>
            <a:ext cx="8027987" cy="935037"/>
          </a:xfrm>
          <a:noFill/>
        </p:spPr>
      </p:pic>
      <p:sp>
        <p:nvSpPr>
          <p:cNvPr id="23559" name="Line 7"/>
          <p:cNvSpPr>
            <a:spLocks noChangeShapeType="1"/>
          </p:cNvSpPr>
          <p:nvPr/>
        </p:nvSpPr>
        <p:spPr bwMode="auto">
          <a:xfrm flipH="1">
            <a:off x="1908175" y="3249613"/>
            <a:ext cx="1476375" cy="576262"/>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3560" name="Line 9"/>
          <p:cNvSpPr>
            <a:spLocks noChangeShapeType="1"/>
          </p:cNvSpPr>
          <p:nvPr/>
        </p:nvSpPr>
        <p:spPr bwMode="auto">
          <a:xfrm>
            <a:off x="1979613" y="4545013"/>
            <a:ext cx="612775" cy="75565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3561" name="Text Box 10"/>
          <p:cNvSpPr txBox="1">
            <a:spLocks noChangeArrowheads="1"/>
          </p:cNvSpPr>
          <p:nvPr/>
        </p:nvSpPr>
        <p:spPr bwMode="auto">
          <a:xfrm>
            <a:off x="7524750" y="2097088"/>
            <a:ext cx="11890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altLang="en-US">
                <a:solidFill>
                  <a:srgbClr val="FF0000"/>
                </a:solidFill>
              </a:rPr>
              <a:t>No</a:t>
            </a:r>
          </a:p>
        </p:txBody>
      </p:sp>
    </p:spTree>
    <p:extLst>
      <p:ext uri="{BB962C8B-B14F-4D97-AF65-F5344CB8AC3E}">
        <p14:creationId xmlns:p14="http://schemas.microsoft.com/office/powerpoint/2010/main" val="3685793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pPr>
              <a:defRPr/>
            </a:pPr>
            <a:r>
              <a:rPr lang="en-US" altLang="en-US"/>
              <a:t>CS583, Bing Liu, UIC</a:t>
            </a:r>
          </a:p>
        </p:txBody>
      </p:sp>
      <p:sp>
        <p:nvSpPr>
          <p:cNvPr id="2457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3EE4977-362B-482C-A43C-2E78F40BBDDB}" type="slidenum">
              <a:rPr lang="en-US" altLang="en-US" sz="1200">
                <a:latin typeface="Garamond" panose="02020404030301010803" pitchFamily="18" charset="0"/>
              </a:rPr>
              <a:pPr>
                <a:spcBef>
                  <a:spcPct val="0"/>
                </a:spcBef>
                <a:buClrTx/>
                <a:buSzTx/>
                <a:buFontTx/>
                <a:buNone/>
              </a:pPr>
              <a:t>66</a:t>
            </a:fld>
            <a:endParaRPr lang="en-US" altLang="en-US" sz="1200">
              <a:latin typeface="Garamond" panose="02020404030301010803" pitchFamily="18" charset="0"/>
            </a:endParaRPr>
          </a:p>
        </p:txBody>
      </p:sp>
      <p:sp>
        <p:nvSpPr>
          <p:cNvPr id="24580" name="Rectangle 2"/>
          <p:cNvSpPr>
            <a:spLocks noGrp="1" noChangeArrowheads="1"/>
          </p:cNvSpPr>
          <p:nvPr>
            <p:ph type="title"/>
          </p:nvPr>
        </p:nvSpPr>
        <p:spPr/>
        <p:txBody>
          <a:bodyPr/>
          <a:lstStyle/>
          <a:p>
            <a:pPr eaLnBrk="1" hangingPunct="1"/>
            <a:r>
              <a:rPr lang="en-US" altLang="en-US" smtClean="0"/>
              <a:t>Is the decision tree unique?</a:t>
            </a:r>
          </a:p>
        </p:txBody>
      </p:sp>
      <p:pic>
        <p:nvPicPr>
          <p:cNvPr id="24581"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716463" y="2633663"/>
            <a:ext cx="4103687" cy="3495675"/>
          </a:xfrm>
        </p:spPr>
      </p:pic>
      <p:sp>
        <p:nvSpPr>
          <p:cNvPr id="24582" name="Text Box 4"/>
          <p:cNvSpPr txBox="1">
            <a:spLocks noChangeArrowheads="1"/>
          </p:cNvSpPr>
          <p:nvPr/>
        </p:nvSpPr>
        <p:spPr bwMode="auto">
          <a:xfrm>
            <a:off x="287338" y="1196975"/>
            <a:ext cx="7704137"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pPr>
            <a:r>
              <a:rPr lang="en-US" altLang="en-US">
                <a:solidFill>
                  <a:srgbClr val="FF0000"/>
                </a:solidFill>
              </a:rPr>
              <a:t>No</a:t>
            </a:r>
            <a:r>
              <a:rPr lang="en-US" altLang="en-US"/>
              <a:t>. Here is a simpler tree. </a:t>
            </a:r>
          </a:p>
          <a:p>
            <a:pPr eaLnBrk="1" hangingPunct="1">
              <a:spcBef>
                <a:spcPct val="0"/>
              </a:spcBef>
            </a:pPr>
            <a:r>
              <a:rPr lang="en-US" altLang="en-US"/>
              <a:t>We want</a:t>
            </a:r>
            <a:r>
              <a:rPr lang="en-US" altLang="en-US">
                <a:solidFill>
                  <a:srgbClr val="3333CC"/>
                </a:solidFill>
              </a:rPr>
              <a:t> smaller tree </a:t>
            </a:r>
            <a:r>
              <a:rPr lang="en-US" altLang="en-US"/>
              <a:t>and</a:t>
            </a:r>
            <a:r>
              <a:rPr lang="en-US" altLang="en-US">
                <a:solidFill>
                  <a:srgbClr val="3333CC"/>
                </a:solidFill>
              </a:rPr>
              <a:t> accurate tree</a:t>
            </a:r>
            <a:r>
              <a:rPr lang="en-US" altLang="en-US"/>
              <a:t>.</a:t>
            </a:r>
          </a:p>
          <a:p>
            <a:pPr lvl="1" eaLnBrk="1" hangingPunct="1">
              <a:spcBef>
                <a:spcPct val="0"/>
              </a:spcBef>
              <a:buClr>
                <a:schemeClr val="accent1"/>
              </a:buClr>
              <a:buSzPct val="65000"/>
              <a:buFont typeface="Wingdings" panose="05000000000000000000" pitchFamily="2" charset="2"/>
              <a:buChar char="n"/>
            </a:pPr>
            <a:r>
              <a:rPr lang="en-US" altLang="en-US" sz="2000"/>
              <a:t>  </a:t>
            </a:r>
            <a:r>
              <a:rPr lang="en-US" altLang="en-US" sz="2400"/>
              <a:t>Easy to understand and perform better.</a:t>
            </a:r>
            <a:r>
              <a:rPr lang="en-US" altLang="en-US" sz="2000"/>
              <a:t> </a:t>
            </a:r>
          </a:p>
        </p:txBody>
      </p:sp>
      <p:sp>
        <p:nvSpPr>
          <p:cNvPr id="24583" name="Text Box 5"/>
          <p:cNvSpPr txBox="1">
            <a:spLocks noChangeArrowheads="1"/>
          </p:cNvSpPr>
          <p:nvPr/>
        </p:nvSpPr>
        <p:spPr bwMode="auto">
          <a:xfrm>
            <a:off x="287338" y="3321050"/>
            <a:ext cx="4572000"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pPr>
            <a:r>
              <a:rPr lang="en-US" altLang="en-US"/>
              <a:t>Finding the best tree is NP-hard.</a:t>
            </a:r>
          </a:p>
          <a:p>
            <a:pPr eaLnBrk="1" hangingPunct="1">
              <a:spcBef>
                <a:spcPct val="50000"/>
              </a:spcBef>
            </a:pPr>
            <a:r>
              <a:rPr lang="en-US" altLang="en-US"/>
              <a:t>All current tree building algorithms are heuristic algorithms</a:t>
            </a:r>
          </a:p>
        </p:txBody>
      </p:sp>
    </p:spTree>
    <p:extLst>
      <p:ext uri="{BB962C8B-B14F-4D97-AF65-F5344CB8AC3E}">
        <p14:creationId xmlns:p14="http://schemas.microsoft.com/office/powerpoint/2010/main" val="3273899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pPr>
              <a:defRPr/>
            </a:pPr>
            <a:r>
              <a:rPr lang="en-US" altLang="en-US"/>
              <a:t>CS583, Bing Liu, UIC</a:t>
            </a:r>
          </a:p>
        </p:txBody>
      </p:sp>
      <p:sp>
        <p:nvSpPr>
          <p:cNvPr id="2560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35C6411-8EFA-4D21-9994-B60B2C32C81C}" type="slidenum">
              <a:rPr lang="en-US" altLang="en-US" sz="1200">
                <a:latin typeface="Garamond" panose="02020404030301010803" pitchFamily="18" charset="0"/>
              </a:rPr>
              <a:pPr>
                <a:spcBef>
                  <a:spcPct val="0"/>
                </a:spcBef>
                <a:buClrTx/>
                <a:buSzTx/>
                <a:buFontTx/>
                <a:buNone/>
              </a:pPr>
              <a:t>67</a:t>
            </a:fld>
            <a:endParaRPr lang="en-US" altLang="en-US" sz="1200">
              <a:latin typeface="Garamond" panose="02020404030301010803" pitchFamily="18" charset="0"/>
            </a:endParaRPr>
          </a:p>
        </p:txBody>
      </p:sp>
      <p:sp>
        <p:nvSpPr>
          <p:cNvPr id="25604" name="Rectangle 2"/>
          <p:cNvSpPr>
            <a:spLocks noGrp="1" noChangeArrowheads="1"/>
          </p:cNvSpPr>
          <p:nvPr>
            <p:ph type="title"/>
          </p:nvPr>
        </p:nvSpPr>
        <p:spPr/>
        <p:txBody>
          <a:bodyPr>
            <a:normAutofit fontScale="90000"/>
          </a:bodyPr>
          <a:lstStyle/>
          <a:p>
            <a:pPr eaLnBrk="1" hangingPunct="1"/>
            <a:r>
              <a:rPr lang="en-US" altLang="en-US" smtClean="0"/>
              <a:t>From a decision tree to a set of rules</a:t>
            </a:r>
          </a:p>
        </p:txBody>
      </p:sp>
      <p:pic>
        <p:nvPicPr>
          <p:cNvPr id="25605"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03238" y="4833938"/>
            <a:ext cx="8101012" cy="1152525"/>
          </a:xfrm>
          <a:noFill/>
        </p:spPr>
      </p:pic>
      <p:pic>
        <p:nvPicPr>
          <p:cNvPr id="256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2613" y="1233488"/>
            <a:ext cx="4103687"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7" name="Text Box 7"/>
          <p:cNvSpPr txBox="1">
            <a:spLocks noChangeArrowheads="1"/>
          </p:cNvSpPr>
          <p:nvPr/>
        </p:nvSpPr>
        <p:spPr bwMode="auto">
          <a:xfrm>
            <a:off x="431800" y="1341438"/>
            <a:ext cx="3959225" cy="306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pPr>
            <a:r>
              <a:rPr lang="en-US" altLang="en-US">
                <a:solidFill>
                  <a:srgbClr val="3333CC"/>
                </a:solidFill>
              </a:rPr>
              <a:t>A decision tree can be converted to a set of rules</a:t>
            </a:r>
          </a:p>
          <a:p>
            <a:pPr eaLnBrk="1" hangingPunct="1">
              <a:spcBef>
                <a:spcPct val="50000"/>
              </a:spcBef>
            </a:pPr>
            <a:r>
              <a:rPr lang="en-US" altLang="en-US"/>
              <a:t>Each path from the root to a leaf is a rule.</a:t>
            </a:r>
          </a:p>
        </p:txBody>
      </p:sp>
    </p:spTree>
    <p:extLst>
      <p:ext uri="{BB962C8B-B14F-4D97-AF65-F5344CB8AC3E}">
        <p14:creationId xmlns:p14="http://schemas.microsoft.com/office/powerpoint/2010/main" val="4044531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en-US"/>
              <a:t>CS583, Bing Liu, UIC</a:t>
            </a:r>
          </a:p>
        </p:txBody>
      </p:sp>
      <p:sp>
        <p:nvSpPr>
          <p:cNvPr id="2662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AC33474-46BA-4B79-93DD-6DAF1852FC13}" type="slidenum">
              <a:rPr lang="en-US" altLang="en-US" sz="1200">
                <a:latin typeface="Garamond" panose="02020404030301010803" pitchFamily="18" charset="0"/>
              </a:rPr>
              <a:pPr>
                <a:spcBef>
                  <a:spcPct val="0"/>
                </a:spcBef>
                <a:buClrTx/>
                <a:buSzTx/>
                <a:buFontTx/>
                <a:buNone/>
              </a:pPr>
              <a:t>68</a:t>
            </a:fld>
            <a:endParaRPr lang="en-US" altLang="en-US" sz="1200">
              <a:latin typeface="Garamond" panose="02020404030301010803" pitchFamily="18" charset="0"/>
            </a:endParaRPr>
          </a:p>
        </p:txBody>
      </p:sp>
      <p:sp>
        <p:nvSpPr>
          <p:cNvPr id="26628" name="Rectangle 2"/>
          <p:cNvSpPr>
            <a:spLocks noGrp="1" noChangeArrowheads="1"/>
          </p:cNvSpPr>
          <p:nvPr>
            <p:ph type="title"/>
          </p:nvPr>
        </p:nvSpPr>
        <p:spPr>
          <a:xfrm>
            <a:off x="287338" y="277813"/>
            <a:ext cx="8399462" cy="1139825"/>
          </a:xfrm>
        </p:spPr>
        <p:txBody>
          <a:bodyPr/>
          <a:lstStyle/>
          <a:p>
            <a:pPr eaLnBrk="1" hangingPunct="1"/>
            <a:r>
              <a:rPr lang="en-US" altLang="en-US" smtClean="0"/>
              <a:t>Algorithm for decision tree learning</a:t>
            </a:r>
          </a:p>
        </p:txBody>
      </p:sp>
      <p:sp>
        <p:nvSpPr>
          <p:cNvPr id="26629" name="Rectangle 3"/>
          <p:cNvSpPr>
            <a:spLocks noGrp="1" noChangeArrowheads="1"/>
          </p:cNvSpPr>
          <p:nvPr>
            <p:ph type="body" idx="1"/>
          </p:nvPr>
        </p:nvSpPr>
        <p:spPr>
          <a:xfrm>
            <a:off x="287338" y="1123950"/>
            <a:ext cx="8458200" cy="5076825"/>
          </a:xfrm>
          <a:solidFill>
            <a:schemeClr val="bg1"/>
          </a:solidFill>
        </p:spPr>
        <p:txBody>
          <a:bodyPr/>
          <a:lstStyle/>
          <a:p>
            <a:pPr eaLnBrk="1" hangingPunct="1">
              <a:lnSpc>
                <a:spcPct val="95000"/>
              </a:lnSpc>
            </a:pPr>
            <a:r>
              <a:rPr lang="en-US" altLang="en-US" sz="2400" smtClean="0"/>
              <a:t>Basic algorithm (a greedy </a:t>
            </a:r>
            <a:r>
              <a:rPr lang="en-US" altLang="en-US" sz="2500" b="1" smtClean="0">
                <a:solidFill>
                  <a:srgbClr val="FF0000"/>
                </a:solidFill>
                <a:latin typeface="Times New Roman" panose="02020603050405020304" pitchFamily="18" charset="0"/>
              </a:rPr>
              <a:t>divide-and-conquer</a:t>
            </a:r>
            <a:r>
              <a:rPr lang="en-US" altLang="en-US" sz="2400" smtClean="0"/>
              <a:t> algorithm)</a:t>
            </a:r>
          </a:p>
          <a:p>
            <a:pPr marL="742950" lvl="1" indent="-285750" eaLnBrk="1" hangingPunct="1">
              <a:lnSpc>
                <a:spcPct val="95000"/>
              </a:lnSpc>
            </a:pPr>
            <a:r>
              <a:rPr lang="en-US" altLang="en-US" sz="2100" smtClean="0"/>
              <a:t>Assume attributes are categorical now (continuous attributes can be handled too)</a:t>
            </a:r>
          </a:p>
          <a:p>
            <a:pPr marL="742950" lvl="1" indent="-285750" eaLnBrk="1" hangingPunct="1">
              <a:lnSpc>
                <a:spcPct val="95000"/>
              </a:lnSpc>
            </a:pPr>
            <a:r>
              <a:rPr lang="en-US" altLang="en-US" sz="2100" smtClean="0"/>
              <a:t>Tree is constructed in a </a:t>
            </a:r>
            <a:r>
              <a:rPr lang="en-US" altLang="en-US" sz="2100" smtClean="0">
                <a:solidFill>
                  <a:srgbClr val="FF0000"/>
                </a:solidFill>
              </a:rPr>
              <a:t>top-down recursive manner</a:t>
            </a:r>
          </a:p>
          <a:p>
            <a:pPr marL="742950" lvl="1" indent="-285750" eaLnBrk="1" hangingPunct="1">
              <a:lnSpc>
                <a:spcPct val="95000"/>
              </a:lnSpc>
            </a:pPr>
            <a:r>
              <a:rPr lang="en-US" altLang="en-US" sz="2100" smtClean="0"/>
              <a:t>At start, all the training examples are at the root</a:t>
            </a:r>
          </a:p>
          <a:p>
            <a:pPr marL="742950" lvl="1" indent="-285750" eaLnBrk="1" hangingPunct="1">
              <a:lnSpc>
                <a:spcPct val="95000"/>
              </a:lnSpc>
            </a:pPr>
            <a:r>
              <a:rPr lang="en-US" altLang="en-US" sz="2100" smtClean="0"/>
              <a:t>Examples are partitioned recursively based on selected attributes</a:t>
            </a:r>
          </a:p>
          <a:p>
            <a:pPr marL="742950" lvl="1" indent="-285750" eaLnBrk="1" hangingPunct="1">
              <a:lnSpc>
                <a:spcPct val="95000"/>
              </a:lnSpc>
            </a:pPr>
            <a:r>
              <a:rPr lang="en-US" altLang="en-US" sz="2100" smtClean="0"/>
              <a:t>Attributes are selected on the basis of an impurity function (e.g., </a:t>
            </a:r>
            <a:r>
              <a:rPr lang="en-US" altLang="en-US" sz="2100" smtClean="0">
                <a:solidFill>
                  <a:srgbClr val="3333CC"/>
                </a:solidFill>
              </a:rPr>
              <a:t>information gain</a:t>
            </a:r>
            <a:r>
              <a:rPr lang="en-US" altLang="en-US" sz="2100" smtClean="0"/>
              <a:t>)</a:t>
            </a:r>
          </a:p>
          <a:p>
            <a:pPr eaLnBrk="1" hangingPunct="1">
              <a:lnSpc>
                <a:spcPct val="95000"/>
              </a:lnSpc>
            </a:pPr>
            <a:r>
              <a:rPr lang="en-US" altLang="en-US" sz="2400" smtClean="0"/>
              <a:t>Conditions for stopping partitioning</a:t>
            </a:r>
          </a:p>
          <a:p>
            <a:pPr marL="742950" lvl="1" indent="-285750" eaLnBrk="1" hangingPunct="1">
              <a:lnSpc>
                <a:spcPct val="95000"/>
              </a:lnSpc>
            </a:pPr>
            <a:r>
              <a:rPr lang="en-US" altLang="en-US" sz="2100" smtClean="0"/>
              <a:t>All examples for a given node belong to the same class</a:t>
            </a:r>
          </a:p>
          <a:p>
            <a:pPr marL="742950" lvl="1" indent="-285750" eaLnBrk="1" hangingPunct="1">
              <a:lnSpc>
                <a:spcPct val="95000"/>
              </a:lnSpc>
            </a:pPr>
            <a:r>
              <a:rPr lang="en-US" altLang="en-US" sz="2100" smtClean="0"/>
              <a:t>There are no remaining attributes for further partitioning – majority class is the leaf</a:t>
            </a:r>
          </a:p>
          <a:p>
            <a:pPr marL="742950" lvl="1" indent="-285750" eaLnBrk="1" hangingPunct="1">
              <a:lnSpc>
                <a:spcPct val="95000"/>
              </a:lnSpc>
            </a:pPr>
            <a:r>
              <a:rPr lang="en-US" altLang="en-US" sz="2100" smtClean="0"/>
              <a:t>There are no examples left</a:t>
            </a:r>
          </a:p>
        </p:txBody>
      </p:sp>
    </p:spTree>
    <p:extLst>
      <p:ext uri="{BB962C8B-B14F-4D97-AF65-F5344CB8AC3E}">
        <p14:creationId xmlns:p14="http://schemas.microsoft.com/office/powerpoint/2010/main" val="1660787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en-US"/>
              <a:t>CS583, Bing Liu, UIC</a:t>
            </a:r>
          </a:p>
        </p:txBody>
      </p:sp>
      <p:sp>
        <p:nvSpPr>
          <p:cNvPr id="2765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210083E-8132-48F9-AD42-15C4FE13EE45}" type="slidenum">
              <a:rPr lang="en-US" altLang="en-US" sz="1200">
                <a:latin typeface="Garamond" panose="02020404030301010803" pitchFamily="18" charset="0"/>
              </a:rPr>
              <a:pPr>
                <a:spcBef>
                  <a:spcPct val="0"/>
                </a:spcBef>
                <a:buClrTx/>
                <a:buSzTx/>
                <a:buFontTx/>
                <a:buNone/>
              </a:pPr>
              <a:t>69</a:t>
            </a:fld>
            <a:endParaRPr lang="en-US" altLang="en-US" sz="1200">
              <a:latin typeface="Garamond" panose="02020404030301010803" pitchFamily="18" charset="0"/>
            </a:endParaRPr>
          </a:p>
        </p:txBody>
      </p:sp>
      <p:sp>
        <p:nvSpPr>
          <p:cNvPr id="27652" name="Rectangle 2"/>
          <p:cNvSpPr>
            <a:spLocks noGrp="1" noChangeArrowheads="1"/>
          </p:cNvSpPr>
          <p:nvPr>
            <p:ph type="title"/>
          </p:nvPr>
        </p:nvSpPr>
        <p:spPr>
          <a:xfrm>
            <a:off x="457200" y="115888"/>
            <a:ext cx="8229600" cy="1139825"/>
          </a:xfrm>
        </p:spPr>
        <p:txBody>
          <a:bodyPr/>
          <a:lstStyle/>
          <a:p>
            <a:pPr eaLnBrk="1" hangingPunct="1"/>
            <a:r>
              <a:rPr lang="en-US" altLang="en-US" smtClean="0"/>
              <a:t>Decision tree learning algorithm</a:t>
            </a:r>
          </a:p>
        </p:txBody>
      </p:sp>
      <p:pic>
        <p:nvPicPr>
          <p:cNvPr id="27653"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42988" y="944563"/>
            <a:ext cx="6732587" cy="5437187"/>
          </a:xfrm>
          <a:noFill/>
        </p:spPr>
      </p:pic>
    </p:spTree>
    <p:extLst>
      <p:ext uri="{BB962C8B-B14F-4D97-AF65-F5344CB8AC3E}">
        <p14:creationId xmlns:p14="http://schemas.microsoft.com/office/powerpoint/2010/main" val="2471228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9552" y="548680"/>
            <a:ext cx="8474929" cy="5544616"/>
          </a:xfrm>
          <a:prstGeom prst="rect">
            <a:avLst/>
          </a:prstGeom>
        </p:spPr>
      </p:pic>
    </p:spTree>
    <p:extLst>
      <p:ext uri="{BB962C8B-B14F-4D97-AF65-F5344CB8AC3E}">
        <p14:creationId xmlns:p14="http://schemas.microsoft.com/office/powerpoint/2010/main" val="38075344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en-US"/>
              <a:t>CS583, Bing Liu, UIC</a:t>
            </a:r>
          </a:p>
        </p:txBody>
      </p:sp>
      <p:sp>
        <p:nvSpPr>
          <p:cNvPr id="2867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06253DFA-1BF8-485C-BDB4-9D52B32BD701}" type="slidenum">
              <a:rPr lang="en-US" altLang="en-US" sz="1200">
                <a:latin typeface="Garamond" panose="02020404030301010803" pitchFamily="18" charset="0"/>
              </a:rPr>
              <a:pPr>
                <a:spcBef>
                  <a:spcPct val="0"/>
                </a:spcBef>
                <a:buClrTx/>
                <a:buSzTx/>
                <a:buFontTx/>
                <a:buNone/>
              </a:pPr>
              <a:t>70</a:t>
            </a:fld>
            <a:endParaRPr lang="en-US" altLang="en-US" sz="1200">
              <a:latin typeface="Garamond" panose="02020404030301010803" pitchFamily="18" charset="0"/>
            </a:endParaRPr>
          </a:p>
        </p:txBody>
      </p:sp>
      <p:sp>
        <p:nvSpPr>
          <p:cNvPr id="28676" name="Rectangle 2"/>
          <p:cNvSpPr>
            <a:spLocks noGrp="1" noChangeArrowheads="1"/>
          </p:cNvSpPr>
          <p:nvPr>
            <p:ph type="title"/>
          </p:nvPr>
        </p:nvSpPr>
        <p:spPr/>
        <p:txBody>
          <a:bodyPr>
            <a:normAutofit fontScale="90000"/>
          </a:bodyPr>
          <a:lstStyle/>
          <a:p>
            <a:pPr eaLnBrk="1" hangingPunct="1"/>
            <a:r>
              <a:rPr lang="en-GB" altLang="en-US" smtClean="0"/>
              <a:t>Choose an attribute to partition data </a:t>
            </a:r>
          </a:p>
        </p:txBody>
      </p:sp>
      <p:sp>
        <p:nvSpPr>
          <p:cNvPr id="28677" name="Rectangle 3"/>
          <p:cNvSpPr>
            <a:spLocks noGrp="1" noChangeArrowheads="1"/>
          </p:cNvSpPr>
          <p:nvPr>
            <p:ph type="body" idx="1"/>
          </p:nvPr>
        </p:nvSpPr>
        <p:spPr>
          <a:xfrm>
            <a:off x="395288" y="1449388"/>
            <a:ext cx="8418512" cy="4679950"/>
          </a:xfrm>
        </p:spPr>
        <p:txBody>
          <a:bodyPr/>
          <a:lstStyle/>
          <a:p>
            <a:pPr eaLnBrk="1" hangingPunct="1"/>
            <a:r>
              <a:rPr lang="en-GB" altLang="en-US" smtClean="0"/>
              <a:t>The </a:t>
            </a:r>
            <a:r>
              <a:rPr lang="en-GB" altLang="en-US" i="1" smtClean="0">
                <a:solidFill>
                  <a:srgbClr val="FF0000"/>
                </a:solidFill>
              </a:rPr>
              <a:t>key</a:t>
            </a:r>
            <a:r>
              <a:rPr lang="en-GB" altLang="en-US" smtClean="0"/>
              <a:t> to building a decision tree - which attribute to choose in order to branch. </a:t>
            </a:r>
          </a:p>
          <a:p>
            <a:pPr eaLnBrk="1" hangingPunct="1"/>
            <a:r>
              <a:rPr lang="en-GB" altLang="en-US" smtClean="0"/>
              <a:t>The objective is to reduce impurity or uncertainty in data as much as possible.</a:t>
            </a:r>
          </a:p>
          <a:p>
            <a:pPr marL="742950" lvl="1" indent="-285750" eaLnBrk="1" hangingPunct="1"/>
            <a:r>
              <a:rPr lang="en-GB" altLang="en-US" smtClean="0">
                <a:solidFill>
                  <a:srgbClr val="3333CC"/>
                </a:solidFill>
              </a:rPr>
              <a:t>A subset of data is </a:t>
            </a:r>
            <a:r>
              <a:rPr lang="en-GB" altLang="en-US" smtClean="0">
                <a:solidFill>
                  <a:srgbClr val="FF9900"/>
                </a:solidFill>
              </a:rPr>
              <a:t>pure</a:t>
            </a:r>
            <a:r>
              <a:rPr lang="en-GB" altLang="en-US" smtClean="0">
                <a:solidFill>
                  <a:srgbClr val="3333CC"/>
                </a:solidFill>
              </a:rPr>
              <a:t> if all instances belong to the same class</a:t>
            </a:r>
            <a:r>
              <a:rPr lang="en-GB" altLang="en-US" smtClean="0"/>
              <a:t>. </a:t>
            </a:r>
          </a:p>
          <a:p>
            <a:pPr eaLnBrk="1" hangingPunct="1"/>
            <a:r>
              <a:rPr lang="en-GB" altLang="en-US" smtClean="0"/>
              <a:t>The </a:t>
            </a:r>
            <a:r>
              <a:rPr lang="en-GB" altLang="en-US" i="1" smtClean="0"/>
              <a:t>heuristic</a:t>
            </a:r>
            <a:r>
              <a:rPr lang="en-GB" altLang="en-US" smtClean="0"/>
              <a:t> in C4.5 is to choose the attribute with the maximum </a:t>
            </a:r>
            <a:r>
              <a:rPr lang="en-GB" altLang="en-US" smtClean="0">
                <a:solidFill>
                  <a:srgbClr val="FF0000"/>
                </a:solidFill>
              </a:rPr>
              <a:t>Information Gain</a:t>
            </a:r>
            <a:r>
              <a:rPr lang="en-GB" altLang="en-US" smtClean="0"/>
              <a:t> or </a:t>
            </a:r>
            <a:r>
              <a:rPr lang="en-GB" altLang="en-US" smtClean="0">
                <a:solidFill>
                  <a:srgbClr val="FF0000"/>
                </a:solidFill>
              </a:rPr>
              <a:t>Gain Ratio</a:t>
            </a:r>
            <a:r>
              <a:rPr lang="en-GB" altLang="en-US" smtClean="0"/>
              <a:t> based on information theory.</a:t>
            </a:r>
          </a:p>
        </p:txBody>
      </p:sp>
    </p:spTree>
    <p:extLst>
      <p:ext uri="{BB962C8B-B14F-4D97-AF65-F5344CB8AC3E}">
        <p14:creationId xmlns:p14="http://schemas.microsoft.com/office/powerpoint/2010/main" val="1191803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ltLang="en-US"/>
              <a:t>CS583, Bing Liu, UIC</a:t>
            </a:r>
          </a:p>
        </p:txBody>
      </p:sp>
      <p:sp>
        <p:nvSpPr>
          <p:cNvPr id="2969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D882D52-77CF-41DE-B4CF-E43231FC1573}" type="slidenum">
              <a:rPr lang="en-US" altLang="en-US" sz="1200">
                <a:latin typeface="Garamond" panose="02020404030301010803" pitchFamily="18" charset="0"/>
              </a:rPr>
              <a:pPr>
                <a:spcBef>
                  <a:spcPct val="0"/>
                </a:spcBef>
                <a:buClrTx/>
                <a:buSzTx/>
                <a:buFontTx/>
                <a:buNone/>
              </a:pPr>
              <a:t>71</a:t>
            </a:fld>
            <a:endParaRPr lang="en-US" altLang="en-US" sz="1200">
              <a:latin typeface="Garamond" panose="02020404030301010803" pitchFamily="18" charset="0"/>
            </a:endParaRPr>
          </a:p>
        </p:txBody>
      </p:sp>
      <p:sp>
        <p:nvSpPr>
          <p:cNvPr id="29700" name="Rectangle 2"/>
          <p:cNvSpPr>
            <a:spLocks noGrp="1" noChangeArrowheads="1"/>
          </p:cNvSpPr>
          <p:nvPr>
            <p:ph type="title"/>
          </p:nvPr>
        </p:nvSpPr>
        <p:spPr>
          <a:xfrm>
            <a:off x="395288" y="225425"/>
            <a:ext cx="8212137" cy="871538"/>
          </a:xfrm>
        </p:spPr>
        <p:txBody>
          <a:bodyPr/>
          <a:lstStyle/>
          <a:p>
            <a:pPr eaLnBrk="1" hangingPunct="1"/>
            <a:r>
              <a:rPr lang="en-US" altLang="en-US" smtClean="0"/>
              <a:t>The loan data (reproduced)</a:t>
            </a:r>
          </a:p>
        </p:txBody>
      </p:sp>
      <p:sp>
        <p:nvSpPr>
          <p:cNvPr id="29701" name="Text Box 3"/>
          <p:cNvSpPr txBox="1">
            <a:spLocks noChangeArrowheads="1"/>
          </p:cNvSpPr>
          <p:nvPr/>
        </p:nvSpPr>
        <p:spPr bwMode="auto">
          <a:xfrm>
            <a:off x="6804025" y="944563"/>
            <a:ext cx="1871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altLang="en-US" sz="1800"/>
              <a:t>Approved or not</a:t>
            </a:r>
          </a:p>
        </p:txBody>
      </p:sp>
      <p:pic>
        <p:nvPicPr>
          <p:cNvPr id="29702"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87338" y="1338263"/>
            <a:ext cx="8229600" cy="4754562"/>
          </a:xfrm>
        </p:spPr>
      </p:pic>
    </p:spTree>
    <p:extLst>
      <p:ext uri="{BB962C8B-B14F-4D97-AF65-F5344CB8AC3E}">
        <p14:creationId xmlns:p14="http://schemas.microsoft.com/office/powerpoint/2010/main" val="629272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ltLang="en-US"/>
              <a:t>CS583, Bing Liu, UIC</a:t>
            </a:r>
          </a:p>
        </p:txBody>
      </p:sp>
      <p:sp>
        <p:nvSpPr>
          <p:cNvPr id="3072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3C1C7F2-DA6A-4A89-A6D3-CD595728249B}" type="slidenum">
              <a:rPr lang="en-US" altLang="en-US" sz="1200">
                <a:latin typeface="Garamond" panose="02020404030301010803" pitchFamily="18" charset="0"/>
              </a:rPr>
              <a:pPr>
                <a:spcBef>
                  <a:spcPct val="0"/>
                </a:spcBef>
                <a:buClrTx/>
                <a:buSzTx/>
                <a:buFontTx/>
                <a:buNone/>
              </a:pPr>
              <a:t>72</a:t>
            </a:fld>
            <a:endParaRPr lang="en-US" altLang="en-US" sz="1200">
              <a:latin typeface="Garamond" panose="02020404030301010803" pitchFamily="18" charset="0"/>
            </a:endParaRPr>
          </a:p>
        </p:txBody>
      </p:sp>
      <p:sp>
        <p:nvSpPr>
          <p:cNvPr id="30724" name="Rectangle 2"/>
          <p:cNvSpPr>
            <a:spLocks noGrp="1" noChangeArrowheads="1"/>
          </p:cNvSpPr>
          <p:nvPr>
            <p:ph type="title"/>
          </p:nvPr>
        </p:nvSpPr>
        <p:spPr/>
        <p:txBody>
          <a:bodyPr>
            <a:normAutofit fontScale="90000"/>
          </a:bodyPr>
          <a:lstStyle/>
          <a:p>
            <a:pPr eaLnBrk="1" hangingPunct="1"/>
            <a:r>
              <a:rPr lang="en-US" altLang="en-US" smtClean="0"/>
              <a:t>Two possible roots, which is better?</a:t>
            </a:r>
          </a:p>
        </p:txBody>
      </p:sp>
      <p:pic>
        <p:nvPicPr>
          <p:cNvPr id="30725"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11163" y="1736725"/>
            <a:ext cx="8229600" cy="2916238"/>
          </a:xfrm>
        </p:spPr>
      </p:pic>
      <p:sp>
        <p:nvSpPr>
          <p:cNvPr id="30726" name="Text Box 4"/>
          <p:cNvSpPr txBox="1">
            <a:spLocks noChangeArrowheads="1"/>
          </p:cNvSpPr>
          <p:nvPr/>
        </p:nvSpPr>
        <p:spPr bwMode="auto">
          <a:xfrm>
            <a:off x="539750" y="4967288"/>
            <a:ext cx="8353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pPr>
            <a:r>
              <a:rPr lang="en-US" altLang="en-US"/>
              <a:t>Fig. (B) seems to be better. </a:t>
            </a:r>
          </a:p>
        </p:txBody>
      </p:sp>
    </p:spTree>
    <p:extLst>
      <p:ext uri="{BB962C8B-B14F-4D97-AF65-F5344CB8AC3E}">
        <p14:creationId xmlns:p14="http://schemas.microsoft.com/office/powerpoint/2010/main" val="3464252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en-US"/>
              <a:t>CS583, Bing Liu, UIC</a:t>
            </a:r>
          </a:p>
        </p:txBody>
      </p:sp>
      <p:sp>
        <p:nvSpPr>
          <p:cNvPr id="3174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B207888-9BED-49D2-B7C6-29A5741D58F4}" type="slidenum">
              <a:rPr lang="en-US" altLang="en-US" sz="1200">
                <a:latin typeface="Garamond" panose="02020404030301010803" pitchFamily="18" charset="0"/>
              </a:rPr>
              <a:pPr>
                <a:spcBef>
                  <a:spcPct val="0"/>
                </a:spcBef>
                <a:buClrTx/>
                <a:buSzTx/>
                <a:buFontTx/>
                <a:buNone/>
              </a:pPr>
              <a:t>73</a:t>
            </a:fld>
            <a:endParaRPr lang="en-US" altLang="en-US" sz="1200">
              <a:latin typeface="Garamond" panose="02020404030301010803" pitchFamily="18" charset="0"/>
            </a:endParaRPr>
          </a:p>
        </p:txBody>
      </p:sp>
      <p:sp>
        <p:nvSpPr>
          <p:cNvPr id="31748" name="Rectangle 2"/>
          <p:cNvSpPr>
            <a:spLocks noGrp="1" noChangeArrowheads="1"/>
          </p:cNvSpPr>
          <p:nvPr>
            <p:ph type="title"/>
          </p:nvPr>
        </p:nvSpPr>
        <p:spPr/>
        <p:txBody>
          <a:bodyPr/>
          <a:lstStyle/>
          <a:p>
            <a:pPr eaLnBrk="1" hangingPunct="1"/>
            <a:r>
              <a:rPr lang="en-US" altLang="en-US" smtClean="0"/>
              <a:t>Information theory</a:t>
            </a:r>
          </a:p>
        </p:txBody>
      </p:sp>
      <p:sp>
        <p:nvSpPr>
          <p:cNvPr id="31749" name="Rectangle 3"/>
          <p:cNvSpPr>
            <a:spLocks noGrp="1" noChangeArrowheads="1"/>
          </p:cNvSpPr>
          <p:nvPr>
            <p:ph type="body" idx="1"/>
          </p:nvPr>
        </p:nvSpPr>
        <p:spPr>
          <a:xfrm>
            <a:off x="457200" y="1449388"/>
            <a:ext cx="8147050" cy="4722812"/>
          </a:xfrm>
        </p:spPr>
        <p:txBody>
          <a:bodyPr/>
          <a:lstStyle/>
          <a:p>
            <a:pPr eaLnBrk="1" hangingPunct="1">
              <a:lnSpc>
                <a:spcPct val="80000"/>
              </a:lnSpc>
            </a:pPr>
            <a:r>
              <a:rPr lang="en-US" altLang="en-US" sz="2800" smtClean="0">
                <a:solidFill>
                  <a:srgbClr val="FF0000"/>
                </a:solidFill>
              </a:rPr>
              <a:t>Information theory</a:t>
            </a:r>
            <a:r>
              <a:rPr lang="en-US" altLang="en-US" sz="2800" smtClean="0"/>
              <a:t> provides a mathematical basis for measuring the information content. </a:t>
            </a:r>
          </a:p>
          <a:p>
            <a:pPr eaLnBrk="1" hangingPunct="1">
              <a:lnSpc>
                <a:spcPct val="80000"/>
              </a:lnSpc>
              <a:spcBef>
                <a:spcPct val="50000"/>
              </a:spcBef>
            </a:pPr>
            <a:r>
              <a:rPr lang="en-US" altLang="en-US" sz="2800" smtClean="0"/>
              <a:t>To understand the notion of information, think about it as providing the answer to a question, for example, whether a coin will come up heads.</a:t>
            </a:r>
            <a:r>
              <a:rPr lang="en-US" altLang="en-US" sz="2600" smtClean="0"/>
              <a:t> </a:t>
            </a:r>
          </a:p>
          <a:p>
            <a:pPr marL="742950" lvl="1" indent="-285750" eaLnBrk="1" hangingPunct="1">
              <a:lnSpc>
                <a:spcPct val="80000"/>
              </a:lnSpc>
            </a:pPr>
            <a:r>
              <a:rPr lang="en-US" altLang="en-US" sz="2400" smtClean="0"/>
              <a:t>If one already has a good guess about the answer, then the actual answer is less informative. </a:t>
            </a:r>
          </a:p>
          <a:p>
            <a:pPr marL="742950" lvl="1" indent="-285750" eaLnBrk="1" hangingPunct="1">
              <a:lnSpc>
                <a:spcPct val="80000"/>
              </a:lnSpc>
            </a:pPr>
            <a:r>
              <a:rPr lang="en-US" altLang="en-US" sz="2400" smtClean="0"/>
              <a:t>If one already knows that the coin is rigged so that it will come with heads with probability 0.99, then a message (advanced information) about the actual outcome of a flip is worth less than it would be for a honest coin (50-50). </a:t>
            </a:r>
          </a:p>
        </p:txBody>
      </p:sp>
    </p:spTree>
    <p:extLst>
      <p:ext uri="{BB962C8B-B14F-4D97-AF65-F5344CB8AC3E}">
        <p14:creationId xmlns:p14="http://schemas.microsoft.com/office/powerpoint/2010/main" val="1392732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en-US"/>
              <a:t>CS583, Bing Liu, UIC</a:t>
            </a:r>
          </a:p>
        </p:txBody>
      </p:sp>
      <p:sp>
        <p:nvSpPr>
          <p:cNvPr id="3277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A8F994B-18B8-472E-8E1F-6A1DD667FA5C}" type="slidenum">
              <a:rPr lang="en-US" altLang="en-US" sz="1200">
                <a:latin typeface="Garamond" panose="02020404030301010803" pitchFamily="18" charset="0"/>
              </a:rPr>
              <a:pPr>
                <a:spcBef>
                  <a:spcPct val="0"/>
                </a:spcBef>
                <a:buClrTx/>
                <a:buSzTx/>
                <a:buFontTx/>
                <a:buNone/>
              </a:pPr>
              <a:t>74</a:t>
            </a:fld>
            <a:endParaRPr lang="en-US" altLang="en-US" sz="1200">
              <a:latin typeface="Garamond" panose="02020404030301010803" pitchFamily="18" charset="0"/>
            </a:endParaRPr>
          </a:p>
        </p:txBody>
      </p:sp>
      <p:sp>
        <p:nvSpPr>
          <p:cNvPr id="32772" name="Rectangle 2"/>
          <p:cNvSpPr>
            <a:spLocks noGrp="1" noChangeArrowheads="1"/>
          </p:cNvSpPr>
          <p:nvPr>
            <p:ph type="title"/>
          </p:nvPr>
        </p:nvSpPr>
        <p:spPr/>
        <p:txBody>
          <a:bodyPr/>
          <a:lstStyle/>
          <a:p>
            <a:pPr eaLnBrk="1" hangingPunct="1"/>
            <a:r>
              <a:rPr lang="en-US" altLang="en-US" smtClean="0"/>
              <a:t>Information theory (cont …)</a:t>
            </a:r>
          </a:p>
        </p:txBody>
      </p:sp>
      <p:sp>
        <p:nvSpPr>
          <p:cNvPr id="32773" name="Rectangle 3"/>
          <p:cNvSpPr>
            <a:spLocks noGrp="1" noChangeArrowheads="1"/>
          </p:cNvSpPr>
          <p:nvPr>
            <p:ph type="body" idx="1"/>
          </p:nvPr>
        </p:nvSpPr>
        <p:spPr>
          <a:xfrm>
            <a:off x="647700" y="1412875"/>
            <a:ext cx="7740650" cy="4645025"/>
          </a:xfrm>
        </p:spPr>
        <p:txBody>
          <a:bodyPr/>
          <a:lstStyle/>
          <a:p>
            <a:pPr eaLnBrk="1" hangingPunct="1">
              <a:lnSpc>
                <a:spcPct val="80000"/>
              </a:lnSpc>
            </a:pPr>
            <a:r>
              <a:rPr lang="en-US" altLang="en-US" sz="2800" smtClean="0"/>
              <a:t>For a fair (honest) coin, you have no information, and you are willing to pay more (say in terms of $) for advanced information - less you know, the more valuable the information. </a:t>
            </a:r>
          </a:p>
          <a:p>
            <a:pPr eaLnBrk="1" hangingPunct="1">
              <a:lnSpc>
                <a:spcPct val="80000"/>
              </a:lnSpc>
            </a:pPr>
            <a:r>
              <a:rPr lang="en-US" altLang="en-US" sz="2800" smtClean="0">
                <a:solidFill>
                  <a:srgbClr val="FF0000"/>
                </a:solidFill>
              </a:rPr>
              <a:t>Information theory</a:t>
            </a:r>
            <a:r>
              <a:rPr lang="en-US" altLang="en-US" sz="2800" smtClean="0"/>
              <a:t> uses this same intuition, but instead of measuring the value for information in dollars, it measures information contents in </a:t>
            </a:r>
            <a:r>
              <a:rPr lang="en-US" altLang="en-US" sz="2800" b="1" smtClean="0"/>
              <a:t>bits</a:t>
            </a:r>
            <a:r>
              <a:rPr lang="en-US" altLang="en-US" sz="2800" smtClean="0"/>
              <a:t>. </a:t>
            </a:r>
          </a:p>
          <a:p>
            <a:pPr eaLnBrk="1" hangingPunct="1">
              <a:lnSpc>
                <a:spcPct val="80000"/>
              </a:lnSpc>
            </a:pPr>
            <a:r>
              <a:rPr lang="en-US" altLang="en-US" sz="2800" smtClean="0"/>
              <a:t>One bit of information is enough to answer a yes/no question about which one has no idea, such as the flip of a fair coin</a:t>
            </a:r>
            <a:r>
              <a:rPr lang="en-US" altLang="en-US" sz="2600" smtClean="0"/>
              <a:t> </a:t>
            </a:r>
          </a:p>
        </p:txBody>
      </p:sp>
    </p:spTree>
    <p:extLst>
      <p:ext uri="{BB962C8B-B14F-4D97-AF65-F5344CB8AC3E}">
        <p14:creationId xmlns:p14="http://schemas.microsoft.com/office/powerpoint/2010/main" val="2084870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0"/>
          </p:nvPr>
        </p:nvSpPr>
        <p:spPr/>
        <p:txBody>
          <a:bodyPr/>
          <a:lstStyle/>
          <a:p>
            <a:pPr>
              <a:defRPr/>
            </a:pPr>
            <a:r>
              <a:rPr lang="en-US" altLang="en-US"/>
              <a:t>CS583, Bing Liu, UIC</a:t>
            </a:r>
          </a:p>
        </p:txBody>
      </p:sp>
      <p:sp>
        <p:nvSpPr>
          <p:cNvPr id="33795"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3E29A05-D951-482B-BFC4-47F8AE3D7487}" type="slidenum">
              <a:rPr lang="en-US" altLang="en-US" sz="1200">
                <a:latin typeface="Garamond" panose="02020404030301010803" pitchFamily="18" charset="0"/>
              </a:rPr>
              <a:pPr>
                <a:spcBef>
                  <a:spcPct val="0"/>
                </a:spcBef>
                <a:buClrTx/>
                <a:buSzTx/>
                <a:buFontTx/>
                <a:buNone/>
              </a:pPr>
              <a:t>75</a:t>
            </a:fld>
            <a:endParaRPr lang="en-US" altLang="en-US" sz="1200">
              <a:latin typeface="Garamond" panose="02020404030301010803" pitchFamily="18" charset="0"/>
            </a:endParaRPr>
          </a:p>
        </p:txBody>
      </p:sp>
      <p:sp>
        <p:nvSpPr>
          <p:cNvPr id="33796" name="Rectangle 2"/>
          <p:cNvSpPr>
            <a:spLocks noGrp="1" noChangeArrowheads="1"/>
          </p:cNvSpPr>
          <p:nvPr>
            <p:ph type="title"/>
          </p:nvPr>
        </p:nvSpPr>
        <p:spPr/>
        <p:txBody>
          <a:bodyPr>
            <a:normAutofit fontScale="90000"/>
          </a:bodyPr>
          <a:lstStyle/>
          <a:p>
            <a:pPr eaLnBrk="1" hangingPunct="1"/>
            <a:r>
              <a:rPr lang="en-US" altLang="en-US" smtClean="0"/>
              <a:t>Information theory: Entropy measure</a:t>
            </a:r>
          </a:p>
        </p:txBody>
      </p:sp>
      <p:sp>
        <p:nvSpPr>
          <p:cNvPr id="33797" name="Rectangle 3"/>
          <p:cNvSpPr>
            <a:spLocks noGrp="1" noChangeArrowheads="1"/>
          </p:cNvSpPr>
          <p:nvPr>
            <p:ph type="body" sz="half" idx="1"/>
          </p:nvPr>
        </p:nvSpPr>
        <p:spPr>
          <a:xfrm>
            <a:off x="457200" y="1412875"/>
            <a:ext cx="8039100" cy="4718050"/>
          </a:xfrm>
          <a:solidFill>
            <a:schemeClr val="bg1"/>
          </a:solidFill>
        </p:spPr>
        <p:txBody>
          <a:bodyPr/>
          <a:lstStyle/>
          <a:p>
            <a:pPr eaLnBrk="1" hangingPunct="1"/>
            <a:r>
              <a:rPr lang="en-US" altLang="en-US" sz="2600" smtClean="0"/>
              <a:t>The entropy formula,</a:t>
            </a:r>
          </a:p>
          <a:p>
            <a:pPr eaLnBrk="1" hangingPunct="1"/>
            <a:endParaRPr lang="en-US" altLang="en-US" sz="2600" smtClean="0"/>
          </a:p>
          <a:p>
            <a:pPr eaLnBrk="1" hangingPunct="1"/>
            <a:endParaRPr lang="en-US" altLang="en-US" sz="2600" smtClean="0"/>
          </a:p>
          <a:p>
            <a:pPr eaLnBrk="1" hangingPunct="1"/>
            <a:endParaRPr lang="en-US" altLang="en-US" sz="2600" smtClean="0"/>
          </a:p>
          <a:p>
            <a:pPr eaLnBrk="1" hangingPunct="1"/>
            <a:endParaRPr lang="en-US" altLang="en-US" sz="2600" smtClean="0"/>
          </a:p>
          <a:p>
            <a:pPr eaLnBrk="1" hangingPunct="1"/>
            <a:endParaRPr lang="en-US" altLang="en-US" sz="2600" smtClean="0"/>
          </a:p>
          <a:p>
            <a:pPr eaLnBrk="1" hangingPunct="1"/>
            <a:r>
              <a:rPr lang="en-US" altLang="ja-JP" sz="2600" smtClean="0">
                <a:ea typeface="MS PGothic" panose="020B0600070205080204" pitchFamily="34" charset="-128"/>
              </a:rPr>
              <a:t>Pr(</a:t>
            </a:r>
            <a:r>
              <a:rPr lang="en-US" altLang="ja-JP" sz="2600" i="1" smtClean="0">
                <a:ea typeface="MS PGothic" panose="020B0600070205080204" pitchFamily="34" charset="-128"/>
              </a:rPr>
              <a:t>c</a:t>
            </a:r>
            <a:r>
              <a:rPr lang="en-US" altLang="ja-JP" sz="2600" i="1" baseline="-25000" smtClean="0">
                <a:ea typeface="MS PGothic" panose="020B0600070205080204" pitchFamily="34" charset="-128"/>
              </a:rPr>
              <a:t>j</a:t>
            </a:r>
            <a:r>
              <a:rPr lang="en-US" altLang="ja-JP" sz="2600" smtClean="0">
                <a:ea typeface="MS PGothic" panose="020B0600070205080204" pitchFamily="34" charset="-128"/>
              </a:rPr>
              <a:t>) is the probability of class </a:t>
            </a:r>
            <a:r>
              <a:rPr lang="en-US" altLang="ja-JP" sz="2600" i="1" smtClean="0">
                <a:ea typeface="MS PGothic" panose="020B0600070205080204" pitchFamily="34" charset="-128"/>
              </a:rPr>
              <a:t>c</a:t>
            </a:r>
            <a:r>
              <a:rPr lang="en-US" altLang="ja-JP" sz="2600" i="1" baseline="-25000" smtClean="0">
                <a:ea typeface="MS PGothic" panose="020B0600070205080204" pitchFamily="34" charset="-128"/>
              </a:rPr>
              <a:t>j </a:t>
            </a:r>
            <a:r>
              <a:rPr lang="en-US" altLang="ja-JP" sz="2600" smtClean="0">
                <a:ea typeface="MS PGothic" panose="020B0600070205080204" pitchFamily="34" charset="-128"/>
              </a:rPr>
              <a:t>in data set </a:t>
            </a:r>
            <a:r>
              <a:rPr lang="en-US" altLang="ja-JP" sz="2600" i="1" smtClean="0">
                <a:ea typeface="MS PGothic" panose="020B0600070205080204" pitchFamily="34" charset="-128"/>
              </a:rPr>
              <a:t>D</a:t>
            </a:r>
            <a:r>
              <a:rPr lang="en-US" altLang="ja-JP" sz="2600" smtClean="0">
                <a:ea typeface="MS PGothic" panose="020B0600070205080204" pitchFamily="34" charset="-128"/>
              </a:rPr>
              <a:t> </a:t>
            </a:r>
            <a:endParaRPr lang="en-US" altLang="en-US" sz="2600" smtClean="0"/>
          </a:p>
          <a:p>
            <a:pPr eaLnBrk="1" hangingPunct="1"/>
            <a:r>
              <a:rPr lang="en-US" altLang="en-US" sz="2600" smtClean="0"/>
              <a:t>We use entropy as a </a:t>
            </a:r>
            <a:r>
              <a:rPr lang="en-US" altLang="en-US" sz="2600" smtClean="0">
                <a:solidFill>
                  <a:srgbClr val="3333CC"/>
                </a:solidFill>
              </a:rPr>
              <a:t>measure of impurity or disorder</a:t>
            </a:r>
            <a:r>
              <a:rPr lang="en-US" altLang="en-US" sz="2600" smtClean="0"/>
              <a:t> of data set </a:t>
            </a:r>
            <a:r>
              <a:rPr lang="en-US" altLang="en-US" sz="2600" i="1" smtClean="0"/>
              <a:t>D</a:t>
            </a:r>
            <a:r>
              <a:rPr lang="en-US" altLang="en-US" sz="2600" smtClean="0"/>
              <a:t>. (Or, a measure of information in a tree)</a:t>
            </a:r>
          </a:p>
          <a:p>
            <a:pPr eaLnBrk="1" hangingPunct="1"/>
            <a:endParaRPr lang="en-US" altLang="en-US" sz="2600" smtClean="0"/>
          </a:p>
        </p:txBody>
      </p:sp>
      <p:sp>
        <p:nvSpPr>
          <p:cNvPr id="3379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endParaRPr lang="en-US" altLang="en-US"/>
          </a:p>
        </p:txBody>
      </p:sp>
      <p:sp>
        <p:nvSpPr>
          <p:cNvPr id="3379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endParaRPr lang="en-US" altLang="en-US"/>
          </a:p>
        </p:txBody>
      </p:sp>
      <p:sp>
        <p:nvSpPr>
          <p:cNvPr id="33800"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endParaRPr lang="en-US" altLang="en-US"/>
          </a:p>
        </p:txBody>
      </p:sp>
      <p:graphicFrame>
        <p:nvGraphicFramePr>
          <p:cNvPr id="33801" name="Object 11"/>
          <p:cNvGraphicFramePr>
            <a:graphicFrameLocks noChangeAspect="1"/>
          </p:cNvGraphicFramePr>
          <p:nvPr/>
        </p:nvGraphicFramePr>
        <p:xfrm>
          <a:off x="1476375" y="1881188"/>
          <a:ext cx="5148263" cy="2298700"/>
        </p:xfrm>
        <a:graphic>
          <a:graphicData uri="http://schemas.openxmlformats.org/presentationml/2006/ole">
            <mc:AlternateContent xmlns:mc="http://schemas.openxmlformats.org/markup-compatibility/2006">
              <mc:Choice xmlns:v="urn:schemas-microsoft-com:vml" Requires="v">
                <p:oleObj spid="_x0000_s14345" name="Equation" r:id="rId3" imgW="2044700" imgH="914400" progId="Equation.3">
                  <p:embed/>
                </p:oleObj>
              </mc:Choice>
              <mc:Fallback>
                <p:oleObj name="Equation" r:id="rId3" imgW="2044700" imgH="914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881188"/>
                        <a:ext cx="5148263" cy="229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64885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ltLang="en-US"/>
              <a:t>CS583, Bing Liu, UIC</a:t>
            </a:r>
          </a:p>
        </p:txBody>
      </p:sp>
      <p:sp>
        <p:nvSpPr>
          <p:cNvPr id="3481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5CC0D87-6DD2-420B-A4A3-733EF407C29A}" type="slidenum">
              <a:rPr lang="en-US" altLang="en-US" sz="1200">
                <a:latin typeface="Garamond" panose="02020404030301010803" pitchFamily="18" charset="0"/>
              </a:rPr>
              <a:pPr>
                <a:spcBef>
                  <a:spcPct val="0"/>
                </a:spcBef>
                <a:buClrTx/>
                <a:buSzTx/>
                <a:buFontTx/>
                <a:buNone/>
              </a:pPr>
              <a:t>76</a:t>
            </a:fld>
            <a:endParaRPr lang="en-US" altLang="en-US" sz="1200">
              <a:latin typeface="Garamond" panose="02020404030301010803" pitchFamily="18" charset="0"/>
            </a:endParaRPr>
          </a:p>
        </p:txBody>
      </p:sp>
      <p:sp>
        <p:nvSpPr>
          <p:cNvPr id="34820" name="Rectangle 2"/>
          <p:cNvSpPr>
            <a:spLocks noGrp="1" noChangeArrowheads="1"/>
          </p:cNvSpPr>
          <p:nvPr>
            <p:ph type="title"/>
          </p:nvPr>
        </p:nvSpPr>
        <p:spPr/>
        <p:txBody>
          <a:bodyPr>
            <a:normAutofit fontScale="90000"/>
          </a:bodyPr>
          <a:lstStyle/>
          <a:p>
            <a:pPr eaLnBrk="1" hangingPunct="1"/>
            <a:r>
              <a:rPr lang="en-US" altLang="en-US" smtClean="0"/>
              <a:t>Entropy measure: let us get a feeling</a:t>
            </a:r>
          </a:p>
        </p:txBody>
      </p:sp>
      <p:pic>
        <p:nvPicPr>
          <p:cNvPr id="34821"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85763" y="1233488"/>
            <a:ext cx="8399462" cy="4319587"/>
          </a:xfrm>
        </p:spPr>
      </p:pic>
      <p:sp>
        <p:nvSpPr>
          <p:cNvPr id="34822" name="Text Box 4"/>
          <p:cNvSpPr txBox="1">
            <a:spLocks noChangeArrowheads="1"/>
          </p:cNvSpPr>
          <p:nvPr/>
        </p:nvSpPr>
        <p:spPr bwMode="auto">
          <a:xfrm>
            <a:off x="250825" y="5589588"/>
            <a:ext cx="8642350" cy="8223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pPr>
            <a:r>
              <a:rPr lang="en-US" altLang="en-US" sz="2400">
                <a:solidFill>
                  <a:srgbClr val="FF0000"/>
                </a:solidFill>
              </a:rPr>
              <a:t>As the data become purer and purer, the entropy value becomes smaller and smaller. </a:t>
            </a:r>
            <a:r>
              <a:rPr lang="en-US" altLang="en-US" sz="2400">
                <a:solidFill>
                  <a:srgbClr val="3333CC"/>
                </a:solidFill>
              </a:rPr>
              <a:t>This is useful to us!</a:t>
            </a:r>
          </a:p>
        </p:txBody>
      </p:sp>
    </p:spTree>
    <p:extLst>
      <p:ext uri="{BB962C8B-B14F-4D97-AF65-F5344CB8AC3E}">
        <p14:creationId xmlns:p14="http://schemas.microsoft.com/office/powerpoint/2010/main" val="398661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5"/>
          <p:cNvSpPr>
            <a:spLocks noGrp="1"/>
          </p:cNvSpPr>
          <p:nvPr>
            <p:ph type="ftr" sz="quarter" idx="10"/>
          </p:nvPr>
        </p:nvSpPr>
        <p:spPr/>
        <p:txBody>
          <a:bodyPr/>
          <a:lstStyle/>
          <a:p>
            <a:pPr>
              <a:defRPr/>
            </a:pPr>
            <a:r>
              <a:rPr lang="en-US" altLang="en-US"/>
              <a:t>CS583, Bing Liu, UIC</a:t>
            </a:r>
          </a:p>
        </p:txBody>
      </p:sp>
      <p:sp>
        <p:nvSpPr>
          <p:cNvPr id="35843"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7DAC989-43D3-4B14-8135-B534B3574C0A}" type="slidenum">
              <a:rPr lang="en-US" altLang="en-US" sz="1200">
                <a:latin typeface="Garamond" panose="02020404030301010803" pitchFamily="18" charset="0"/>
              </a:rPr>
              <a:pPr>
                <a:spcBef>
                  <a:spcPct val="0"/>
                </a:spcBef>
                <a:buClrTx/>
                <a:buSzTx/>
                <a:buFontTx/>
                <a:buNone/>
              </a:pPr>
              <a:t>77</a:t>
            </a:fld>
            <a:endParaRPr lang="en-US" altLang="en-US" sz="1200">
              <a:latin typeface="Garamond" panose="02020404030301010803" pitchFamily="18" charset="0"/>
            </a:endParaRPr>
          </a:p>
        </p:txBody>
      </p:sp>
      <p:sp>
        <p:nvSpPr>
          <p:cNvPr id="35844" name="Rectangle 2"/>
          <p:cNvSpPr>
            <a:spLocks noGrp="1" noChangeArrowheads="1"/>
          </p:cNvSpPr>
          <p:nvPr>
            <p:ph type="title"/>
          </p:nvPr>
        </p:nvSpPr>
        <p:spPr>
          <a:xfrm>
            <a:off x="565150" y="277813"/>
            <a:ext cx="7751763" cy="1139825"/>
          </a:xfrm>
        </p:spPr>
        <p:txBody>
          <a:bodyPr/>
          <a:lstStyle/>
          <a:p>
            <a:pPr eaLnBrk="1" hangingPunct="1"/>
            <a:r>
              <a:rPr lang="en-US" altLang="en-US" smtClean="0"/>
              <a:t>Information gain</a:t>
            </a:r>
          </a:p>
        </p:txBody>
      </p:sp>
      <p:sp>
        <p:nvSpPr>
          <p:cNvPr id="35845" name="Rectangle 3"/>
          <p:cNvSpPr>
            <a:spLocks noGrp="1" noChangeArrowheads="1"/>
          </p:cNvSpPr>
          <p:nvPr>
            <p:ph type="body" sz="half" idx="1"/>
          </p:nvPr>
        </p:nvSpPr>
        <p:spPr>
          <a:xfrm>
            <a:off x="457200" y="1412875"/>
            <a:ext cx="8255000" cy="4718050"/>
          </a:xfrm>
        </p:spPr>
        <p:txBody>
          <a:bodyPr/>
          <a:lstStyle/>
          <a:p>
            <a:pPr eaLnBrk="1" hangingPunct="1"/>
            <a:r>
              <a:rPr lang="en-US" altLang="en-US" sz="2600" smtClean="0"/>
              <a:t>Given a set of examples </a:t>
            </a:r>
            <a:r>
              <a:rPr lang="en-US" altLang="en-US" sz="2600" i="1" smtClean="0"/>
              <a:t>D</a:t>
            </a:r>
            <a:r>
              <a:rPr lang="en-US" altLang="en-US" sz="2600" smtClean="0"/>
              <a:t>, we first compute its entropy:</a:t>
            </a:r>
          </a:p>
          <a:p>
            <a:pPr eaLnBrk="1" hangingPunct="1"/>
            <a:endParaRPr lang="en-US" altLang="en-US" sz="2600" smtClean="0"/>
          </a:p>
          <a:p>
            <a:pPr eaLnBrk="1" hangingPunct="1"/>
            <a:endParaRPr lang="en-US" altLang="en-US" sz="2600" smtClean="0"/>
          </a:p>
          <a:p>
            <a:pPr eaLnBrk="1" hangingPunct="1"/>
            <a:r>
              <a:rPr lang="en-US" altLang="en-US" sz="2600" smtClean="0"/>
              <a:t>If we make attribute </a:t>
            </a:r>
            <a:r>
              <a:rPr lang="en-US" altLang="en-US" sz="2600" i="1" smtClean="0">
                <a:solidFill>
                  <a:srgbClr val="FF0000"/>
                </a:solidFill>
              </a:rPr>
              <a:t>A</a:t>
            </a:r>
            <a:r>
              <a:rPr lang="en-US" altLang="en-US" sz="2600" i="1" baseline="-25000" smtClean="0">
                <a:solidFill>
                  <a:srgbClr val="FF0000"/>
                </a:solidFill>
              </a:rPr>
              <a:t>i</a:t>
            </a:r>
            <a:r>
              <a:rPr lang="en-US" altLang="en-US" sz="2600" smtClean="0">
                <a:solidFill>
                  <a:schemeClr val="hlink"/>
                </a:solidFill>
              </a:rPr>
              <a:t>, </a:t>
            </a:r>
            <a:r>
              <a:rPr lang="en-US" altLang="en-US" sz="2600" smtClean="0">
                <a:solidFill>
                  <a:srgbClr val="3333CC"/>
                </a:solidFill>
              </a:rPr>
              <a:t>with v values</a:t>
            </a:r>
            <a:r>
              <a:rPr lang="en-US" altLang="en-US" sz="2600" smtClean="0"/>
              <a:t>, the root of the current tree, this will partition </a:t>
            </a:r>
            <a:r>
              <a:rPr lang="en-US" altLang="en-US" sz="2600" i="1" smtClean="0"/>
              <a:t>D</a:t>
            </a:r>
            <a:r>
              <a:rPr lang="en-US" altLang="en-US" sz="2600" smtClean="0"/>
              <a:t> into </a:t>
            </a:r>
            <a:r>
              <a:rPr lang="en-US" altLang="en-US" sz="2600" smtClean="0">
                <a:solidFill>
                  <a:srgbClr val="3333CC"/>
                </a:solidFill>
              </a:rPr>
              <a:t>v</a:t>
            </a:r>
            <a:r>
              <a:rPr lang="en-US" altLang="en-US" sz="2600" smtClean="0"/>
              <a:t> subsets </a:t>
            </a:r>
            <a:r>
              <a:rPr lang="en-US" altLang="ja-JP" sz="2600" i="1" smtClean="0">
                <a:ea typeface="MS PGothic" panose="020B0600070205080204" pitchFamily="34" charset="-128"/>
              </a:rPr>
              <a:t>D</a:t>
            </a:r>
            <a:r>
              <a:rPr lang="en-US" altLang="ja-JP" sz="2600" baseline="-25000" smtClean="0">
                <a:ea typeface="MS PGothic" panose="020B0600070205080204" pitchFamily="34" charset="-128"/>
              </a:rPr>
              <a:t>1</a:t>
            </a:r>
            <a:r>
              <a:rPr lang="en-US" altLang="ja-JP" sz="2600" i="1" smtClean="0">
                <a:ea typeface="MS PGothic" panose="020B0600070205080204" pitchFamily="34" charset="-128"/>
              </a:rPr>
              <a:t>, D</a:t>
            </a:r>
            <a:r>
              <a:rPr lang="en-US" altLang="ja-JP" sz="2600" baseline="-25000" smtClean="0">
                <a:ea typeface="MS PGothic" panose="020B0600070205080204" pitchFamily="34" charset="-128"/>
              </a:rPr>
              <a:t>2</a:t>
            </a:r>
            <a:r>
              <a:rPr lang="en-US" altLang="ja-JP" sz="2600" i="1" smtClean="0">
                <a:ea typeface="MS PGothic" panose="020B0600070205080204" pitchFamily="34" charset="-128"/>
              </a:rPr>
              <a:t> …, D</a:t>
            </a:r>
            <a:r>
              <a:rPr lang="en-US" altLang="ja-JP" sz="2600" baseline="-25000" smtClean="0">
                <a:ea typeface="MS PGothic" panose="020B0600070205080204" pitchFamily="34" charset="-128"/>
              </a:rPr>
              <a:t>v</a:t>
            </a:r>
            <a:r>
              <a:rPr lang="en-US" altLang="ja-JP" sz="2600" smtClean="0">
                <a:ea typeface="MS PGothic" panose="020B0600070205080204" pitchFamily="34" charset="-128"/>
              </a:rPr>
              <a:t> </a:t>
            </a:r>
            <a:r>
              <a:rPr lang="en-US" altLang="en-US" sz="2600" smtClean="0"/>
              <a:t>. The expected entropy if </a:t>
            </a:r>
            <a:r>
              <a:rPr lang="en-US" altLang="en-US" sz="2600" i="1" smtClean="0">
                <a:solidFill>
                  <a:srgbClr val="FF0000"/>
                </a:solidFill>
              </a:rPr>
              <a:t>A</a:t>
            </a:r>
            <a:r>
              <a:rPr lang="en-US" altLang="en-US" sz="2600" i="1" baseline="-25000" smtClean="0">
                <a:solidFill>
                  <a:srgbClr val="FF0000"/>
                </a:solidFill>
              </a:rPr>
              <a:t>i</a:t>
            </a:r>
            <a:r>
              <a:rPr lang="en-US" altLang="en-US" sz="2600" smtClean="0">
                <a:solidFill>
                  <a:schemeClr val="hlink"/>
                </a:solidFill>
              </a:rPr>
              <a:t> </a:t>
            </a:r>
            <a:r>
              <a:rPr lang="en-US" altLang="en-US" sz="2600" smtClean="0">
                <a:solidFill>
                  <a:srgbClr val="3333CC"/>
                </a:solidFill>
              </a:rPr>
              <a:t>is used</a:t>
            </a:r>
            <a:r>
              <a:rPr lang="en-US" altLang="en-US" sz="2600" smtClean="0"/>
              <a:t> as the current root:</a:t>
            </a:r>
          </a:p>
          <a:p>
            <a:pPr eaLnBrk="1" hangingPunct="1"/>
            <a:endParaRPr lang="en-US" altLang="en-US" sz="2600" smtClean="0"/>
          </a:p>
        </p:txBody>
      </p:sp>
      <p:pic>
        <p:nvPicPr>
          <p:cNvPr id="35846" name="Picture 4"/>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2230438" y="2133600"/>
            <a:ext cx="5545137" cy="1008063"/>
          </a:xfrm>
          <a:noFill/>
        </p:spPr>
      </p:pic>
      <p:sp>
        <p:nvSpPr>
          <p:cNvPr id="35847"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endParaRPr lang="en-US" altLang="en-US"/>
          </a:p>
        </p:txBody>
      </p:sp>
      <p:graphicFrame>
        <p:nvGraphicFramePr>
          <p:cNvPr id="35848" name="Object 12"/>
          <p:cNvGraphicFramePr>
            <a:graphicFrameLocks noChangeAspect="1"/>
          </p:cNvGraphicFramePr>
          <p:nvPr/>
        </p:nvGraphicFramePr>
        <p:xfrm>
          <a:off x="2074863" y="4792663"/>
          <a:ext cx="5353050" cy="1120775"/>
        </p:xfrm>
        <a:graphic>
          <a:graphicData uri="http://schemas.openxmlformats.org/presentationml/2006/ole">
            <mc:AlternateContent xmlns:mc="http://schemas.openxmlformats.org/markup-compatibility/2006">
              <mc:Choice xmlns:v="urn:schemas-microsoft-com:vml" Requires="v">
                <p:oleObj spid="_x0000_s15369" name="Equation" r:id="rId4" imgW="2184400" imgH="457200" progId="Equation.3">
                  <p:embed/>
                </p:oleObj>
              </mc:Choice>
              <mc:Fallback>
                <p:oleObj name="Equation" r:id="rId4" imgW="21844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4863" y="4792663"/>
                        <a:ext cx="5353050"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25879958"/>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pPr>
              <a:defRPr/>
            </a:pPr>
            <a:r>
              <a:rPr lang="en-US" altLang="en-US"/>
              <a:t>CS583, Bing Liu, UIC</a:t>
            </a:r>
          </a:p>
        </p:txBody>
      </p:sp>
      <p:sp>
        <p:nvSpPr>
          <p:cNvPr id="36867"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8894A67-EB2C-4040-A69E-AC745DC54B6B}" type="slidenum">
              <a:rPr lang="en-US" altLang="en-US" sz="1200">
                <a:latin typeface="Garamond" panose="02020404030301010803" pitchFamily="18" charset="0"/>
              </a:rPr>
              <a:pPr>
                <a:spcBef>
                  <a:spcPct val="0"/>
                </a:spcBef>
                <a:buClrTx/>
                <a:buSzTx/>
                <a:buFontTx/>
                <a:buNone/>
              </a:pPr>
              <a:t>78</a:t>
            </a:fld>
            <a:endParaRPr lang="en-US" altLang="en-US" sz="1200">
              <a:latin typeface="Garamond" panose="02020404030301010803" pitchFamily="18" charset="0"/>
            </a:endParaRPr>
          </a:p>
        </p:txBody>
      </p:sp>
      <p:sp>
        <p:nvSpPr>
          <p:cNvPr id="36868" name="Rectangle 2"/>
          <p:cNvSpPr>
            <a:spLocks noGrp="1" noChangeArrowheads="1"/>
          </p:cNvSpPr>
          <p:nvPr>
            <p:ph type="title"/>
          </p:nvPr>
        </p:nvSpPr>
        <p:spPr>
          <a:xfrm>
            <a:off x="576263" y="333375"/>
            <a:ext cx="8229600" cy="1139825"/>
          </a:xfrm>
        </p:spPr>
        <p:txBody>
          <a:bodyPr/>
          <a:lstStyle/>
          <a:p>
            <a:pPr eaLnBrk="1" hangingPunct="1"/>
            <a:r>
              <a:rPr lang="en-US" altLang="en-US" smtClean="0"/>
              <a:t>Information gain (cont …)</a:t>
            </a:r>
          </a:p>
        </p:txBody>
      </p:sp>
      <p:sp>
        <p:nvSpPr>
          <p:cNvPr id="36869" name="Rectangle 3"/>
          <p:cNvSpPr>
            <a:spLocks noGrp="1" noChangeArrowheads="1"/>
          </p:cNvSpPr>
          <p:nvPr>
            <p:ph type="body" sz="half" idx="1"/>
          </p:nvPr>
        </p:nvSpPr>
        <p:spPr>
          <a:xfrm>
            <a:off x="457200" y="1600200"/>
            <a:ext cx="7643813" cy="4530725"/>
          </a:xfrm>
        </p:spPr>
        <p:txBody>
          <a:bodyPr/>
          <a:lstStyle/>
          <a:p>
            <a:pPr eaLnBrk="1" hangingPunct="1"/>
            <a:r>
              <a:rPr lang="en-US" altLang="en-US" sz="2600" smtClean="0">
                <a:solidFill>
                  <a:srgbClr val="FF0000"/>
                </a:solidFill>
              </a:rPr>
              <a:t>Information gained</a:t>
            </a:r>
            <a:r>
              <a:rPr lang="en-US" altLang="en-US" sz="2600" smtClean="0"/>
              <a:t> by selecting attribute </a:t>
            </a:r>
            <a:r>
              <a:rPr lang="en-US" altLang="en-US" sz="2600" i="1" smtClean="0">
                <a:solidFill>
                  <a:srgbClr val="FF0000"/>
                </a:solidFill>
              </a:rPr>
              <a:t>A</a:t>
            </a:r>
            <a:r>
              <a:rPr lang="en-US" altLang="en-US" sz="2600" i="1" baseline="-25000" smtClean="0">
                <a:solidFill>
                  <a:srgbClr val="FF0000"/>
                </a:solidFill>
              </a:rPr>
              <a:t>i </a:t>
            </a:r>
            <a:r>
              <a:rPr lang="en-US" altLang="en-US" sz="2600" smtClean="0">
                <a:solidFill>
                  <a:srgbClr val="3333CC"/>
                </a:solidFill>
              </a:rPr>
              <a:t>to branch or to partition the data is </a:t>
            </a:r>
          </a:p>
          <a:p>
            <a:pPr eaLnBrk="1" hangingPunct="1"/>
            <a:endParaRPr lang="en-US" altLang="en-US" sz="2600" smtClean="0"/>
          </a:p>
          <a:p>
            <a:pPr eaLnBrk="1" hangingPunct="1"/>
            <a:endParaRPr lang="en-US" altLang="en-US" sz="2600" smtClean="0"/>
          </a:p>
          <a:p>
            <a:pPr eaLnBrk="1" hangingPunct="1"/>
            <a:r>
              <a:rPr lang="en-US" altLang="en-US" sz="2600" smtClean="0"/>
              <a:t>We choose the attribute with the highest gain to branch/split the current tree. </a:t>
            </a:r>
          </a:p>
        </p:txBody>
      </p:sp>
      <p:sp>
        <p:nvSpPr>
          <p:cNvPr id="36870" name="Rectangle 10"/>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endParaRPr lang="en-US" altLang="en-US"/>
          </a:p>
        </p:txBody>
      </p:sp>
      <p:graphicFrame>
        <p:nvGraphicFramePr>
          <p:cNvPr id="36871" name="Object 9"/>
          <p:cNvGraphicFramePr>
            <a:graphicFrameLocks noChangeAspect="1"/>
          </p:cNvGraphicFramePr>
          <p:nvPr/>
        </p:nvGraphicFramePr>
        <p:xfrm>
          <a:off x="1223963" y="2600325"/>
          <a:ext cx="6192837" cy="609600"/>
        </p:xfrm>
        <a:graphic>
          <a:graphicData uri="http://schemas.openxmlformats.org/presentationml/2006/ole">
            <mc:AlternateContent xmlns:mc="http://schemas.openxmlformats.org/markup-compatibility/2006">
              <mc:Choice xmlns:v="urn:schemas-microsoft-com:vml" Requires="v">
                <p:oleObj spid="_x0000_s16393" name="Equation" r:id="rId3" imgW="2324100" imgH="228600" progId="Equation.3">
                  <p:embed/>
                </p:oleObj>
              </mc:Choice>
              <mc:Fallback>
                <p:oleObj name="Equation" r:id="rId3" imgW="23241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3963" y="2600325"/>
                        <a:ext cx="61928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19423749"/>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6"/>
          <p:cNvSpPr>
            <a:spLocks noGrp="1"/>
          </p:cNvSpPr>
          <p:nvPr>
            <p:ph type="ftr" sz="quarter" idx="10"/>
          </p:nvPr>
        </p:nvSpPr>
        <p:spPr/>
        <p:txBody>
          <a:bodyPr/>
          <a:lstStyle/>
          <a:p>
            <a:pPr>
              <a:defRPr/>
            </a:pPr>
            <a:r>
              <a:rPr lang="en-US" altLang="en-US"/>
              <a:t>CS583, Bing Liu, UIC</a:t>
            </a:r>
          </a:p>
        </p:txBody>
      </p:sp>
      <p:sp>
        <p:nvSpPr>
          <p:cNvPr id="37891" name="Slide Number Placeholder 7"/>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F077584-55F3-44F4-825C-29D0A0D8D7FF}" type="slidenum">
              <a:rPr lang="en-US" altLang="en-US" sz="1200">
                <a:latin typeface="Garamond" panose="02020404030301010803" pitchFamily="18" charset="0"/>
              </a:rPr>
              <a:pPr>
                <a:spcBef>
                  <a:spcPct val="0"/>
                </a:spcBef>
                <a:buClrTx/>
                <a:buSzTx/>
                <a:buFontTx/>
                <a:buNone/>
              </a:pPr>
              <a:t>79</a:t>
            </a:fld>
            <a:endParaRPr lang="en-US" altLang="en-US" sz="1200">
              <a:latin typeface="Garamond" panose="02020404030301010803" pitchFamily="18" charset="0"/>
            </a:endParaRPr>
          </a:p>
        </p:txBody>
      </p:sp>
      <p:sp>
        <p:nvSpPr>
          <p:cNvPr id="37892" name="Rectangle 2"/>
          <p:cNvSpPr>
            <a:spLocks noGrp="1" noChangeArrowheads="1"/>
          </p:cNvSpPr>
          <p:nvPr>
            <p:ph type="title" sz="quarter"/>
          </p:nvPr>
        </p:nvSpPr>
        <p:spPr>
          <a:xfrm>
            <a:off x="358775" y="93663"/>
            <a:ext cx="8229600" cy="1139825"/>
          </a:xfrm>
        </p:spPr>
        <p:txBody>
          <a:bodyPr/>
          <a:lstStyle/>
          <a:p>
            <a:pPr eaLnBrk="1" hangingPunct="1"/>
            <a:r>
              <a:rPr lang="en-US" altLang="en-US" smtClean="0"/>
              <a:t>An example</a:t>
            </a:r>
          </a:p>
        </p:txBody>
      </p:sp>
      <p:pic>
        <p:nvPicPr>
          <p:cNvPr id="37893" name="Picture 4"/>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4535488" y="188913"/>
            <a:ext cx="4429125" cy="3203575"/>
          </a:xfrm>
          <a:noFill/>
        </p:spPr>
      </p:pic>
      <p:graphicFrame>
        <p:nvGraphicFramePr>
          <p:cNvPr id="37894" name="Object 7"/>
          <p:cNvGraphicFramePr>
            <a:graphicFrameLocks noGrp="1" noChangeAspect="1"/>
          </p:cNvGraphicFramePr>
          <p:nvPr>
            <p:ph sz="quarter" idx="2"/>
          </p:nvPr>
        </p:nvGraphicFramePr>
        <p:xfrm>
          <a:off x="5832475" y="3525838"/>
          <a:ext cx="3095625" cy="1179512"/>
        </p:xfrm>
        <a:graphic>
          <a:graphicData uri="http://schemas.openxmlformats.org/presentationml/2006/ole">
            <mc:AlternateContent xmlns:mc="http://schemas.openxmlformats.org/markup-compatibility/2006">
              <mc:Choice xmlns:v="urn:schemas-microsoft-com:vml" Requires="v">
                <p:oleObj spid="_x0000_s17438" name="Worksheet" r:id="rId4" imgW="3619500" imgH="1381049" progId="Excel.Sheet.8">
                  <p:embed/>
                </p:oleObj>
              </mc:Choice>
              <mc:Fallback>
                <p:oleObj name="Worksheet" r:id="rId4" imgW="3619500" imgH="1381049"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2475" y="3525838"/>
                        <a:ext cx="3095625" cy="117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7895"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4663" y="4883150"/>
            <a:ext cx="4714875"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7896" name="Text Box 19"/>
          <p:cNvSpPr txBox="1">
            <a:spLocks noChangeArrowheads="1"/>
          </p:cNvSpPr>
          <p:nvPr/>
        </p:nvSpPr>
        <p:spPr bwMode="auto">
          <a:xfrm>
            <a:off x="179388" y="4976813"/>
            <a:ext cx="40322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pPr>
            <a:r>
              <a:rPr lang="en-US" altLang="en-US" sz="2400"/>
              <a:t>Own_house is the best choice for the root. </a:t>
            </a:r>
          </a:p>
        </p:txBody>
      </p:sp>
      <p:sp>
        <p:nvSpPr>
          <p:cNvPr id="37897" name="Rectangle 22"/>
          <p:cNvSpPr>
            <a:spLocks noChangeArrowheads="1"/>
          </p:cNvSpPr>
          <p:nvPr/>
        </p:nvSpPr>
        <p:spPr bwMode="auto">
          <a:xfrm>
            <a:off x="0"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endParaRPr lang="en-US" altLang="en-US"/>
          </a:p>
        </p:txBody>
      </p:sp>
      <p:graphicFrame>
        <p:nvGraphicFramePr>
          <p:cNvPr id="37898" name="Object 21"/>
          <p:cNvGraphicFramePr>
            <a:graphicFrameLocks noChangeAspect="1"/>
          </p:cNvGraphicFramePr>
          <p:nvPr/>
        </p:nvGraphicFramePr>
        <p:xfrm>
          <a:off x="42863" y="850900"/>
          <a:ext cx="4667250" cy="692150"/>
        </p:xfrm>
        <a:graphic>
          <a:graphicData uri="http://schemas.openxmlformats.org/presentationml/2006/ole">
            <mc:AlternateContent xmlns:mc="http://schemas.openxmlformats.org/markup-compatibility/2006">
              <mc:Choice xmlns:v="urn:schemas-microsoft-com:vml" Requires="v">
                <p:oleObj spid="_x0000_s17439" name="Equation" r:id="rId7" imgW="2946240" imgH="393480" progId="Equation.3">
                  <p:embed/>
                </p:oleObj>
              </mc:Choice>
              <mc:Fallback>
                <p:oleObj name="Equation" r:id="rId7" imgW="294624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63" y="850900"/>
                        <a:ext cx="466725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9" name="Rectangle 24"/>
          <p:cNvSpPr>
            <a:spLocks noChangeArrowheads="1"/>
          </p:cNvSpPr>
          <p:nvPr/>
        </p:nvSpPr>
        <p:spPr bwMode="auto">
          <a:xfrm>
            <a:off x="0" y="2967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endParaRPr lang="en-US" altLang="en-US"/>
          </a:p>
        </p:txBody>
      </p:sp>
      <p:graphicFrame>
        <p:nvGraphicFramePr>
          <p:cNvPr id="37900" name="Object 23"/>
          <p:cNvGraphicFramePr>
            <a:graphicFrameLocks noChangeAspect="1"/>
          </p:cNvGraphicFramePr>
          <p:nvPr/>
        </p:nvGraphicFramePr>
        <p:xfrm>
          <a:off x="60325" y="1793875"/>
          <a:ext cx="4594225" cy="1363663"/>
        </p:xfrm>
        <a:graphic>
          <a:graphicData uri="http://schemas.openxmlformats.org/presentationml/2006/ole">
            <mc:AlternateContent xmlns:mc="http://schemas.openxmlformats.org/markup-compatibility/2006">
              <mc:Choice xmlns:v="urn:schemas-microsoft-com:vml" Requires="v">
                <p:oleObj spid="_x0000_s17440" name="Equation" r:id="rId9" imgW="3530520" imgH="1002960" progId="Equation.3">
                  <p:embed/>
                </p:oleObj>
              </mc:Choice>
              <mc:Fallback>
                <p:oleObj name="Equation" r:id="rId9" imgW="3530520" imgH="10029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325" y="1793875"/>
                        <a:ext cx="4594225"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901" name="Rectangle 27"/>
          <p:cNvSpPr>
            <a:spLocks noChangeArrowheads="1"/>
          </p:cNvSpPr>
          <p:nvPr/>
        </p:nvSpPr>
        <p:spPr bwMode="auto">
          <a:xfrm>
            <a:off x="0" y="2962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endParaRPr lang="en-US" altLang="en-US"/>
          </a:p>
        </p:txBody>
      </p:sp>
      <p:graphicFrame>
        <p:nvGraphicFramePr>
          <p:cNvPr id="37902" name="Object 26"/>
          <p:cNvGraphicFramePr>
            <a:graphicFrameLocks noChangeAspect="1"/>
          </p:cNvGraphicFramePr>
          <p:nvPr/>
        </p:nvGraphicFramePr>
        <p:xfrm>
          <a:off x="23813" y="3373438"/>
          <a:ext cx="5964237" cy="1479550"/>
        </p:xfrm>
        <a:graphic>
          <a:graphicData uri="http://schemas.openxmlformats.org/presentationml/2006/ole">
            <mc:AlternateContent xmlns:mc="http://schemas.openxmlformats.org/markup-compatibility/2006">
              <mc:Choice xmlns:v="urn:schemas-microsoft-com:vml" Requires="v">
                <p:oleObj spid="_x0000_s17441" name="Equation" r:id="rId11" imgW="4381200" imgH="1002960" progId="Equation.3">
                  <p:embed/>
                </p:oleObj>
              </mc:Choice>
              <mc:Fallback>
                <p:oleObj name="Equation" r:id="rId11" imgW="4381200" imgH="100296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13" y="3373438"/>
                        <a:ext cx="5964237"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6354977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Big Data Science Tasks</a:t>
            </a:r>
            <a:endParaRPr lang="ru-RU" dirty="0"/>
          </a:p>
        </p:txBody>
      </p:sp>
      <p:sp>
        <p:nvSpPr>
          <p:cNvPr id="4" name="Content Placeholder 18"/>
          <p:cNvSpPr txBox="1">
            <a:spLocks/>
          </p:cNvSpPr>
          <p:nvPr/>
        </p:nvSpPr>
        <p:spPr>
          <a:xfrm>
            <a:off x="628650" y="1860363"/>
            <a:ext cx="7886700" cy="455968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Facebook</a:t>
            </a:r>
          </a:p>
          <a:p>
            <a:r>
              <a:rPr lang="en-US" sz="2800" dirty="0"/>
              <a:t>Amazon</a:t>
            </a:r>
          </a:p>
          <a:p>
            <a:r>
              <a:rPr lang="en-US" dirty="0"/>
              <a:t>Google</a:t>
            </a:r>
          </a:p>
          <a:p>
            <a:r>
              <a:rPr lang="en-US" dirty="0"/>
              <a:t>LinkedIn</a:t>
            </a:r>
          </a:p>
          <a:p>
            <a:r>
              <a:rPr lang="en-US" dirty="0"/>
              <a:t>Netflix</a:t>
            </a:r>
          </a:p>
          <a:p>
            <a:r>
              <a:rPr lang="en-US" dirty="0" err="1"/>
              <a:t>Rozetka</a:t>
            </a:r>
            <a:endParaRPr lang="en-US" dirty="0"/>
          </a:p>
          <a:p>
            <a:r>
              <a:rPr lang="en-US" sz="2800" dirty="0"/>
              <a:t>Microsoft</a:t>
            </a:r>
          </a:p>
        </p:txBody>
      </p:sp>
    </p:spTree>
    <p:extLst>
      <p:ext uri="{BB962C8B-B14F-4D97-AF65-F5344CB8AC3E}">
        <p14:creationId xmlns:p14="http://schemas.microsoft.com/office/powerpoint/2010/main" val="91451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ltLang="en-US"/>
              <a:t>CS583, Bing Liu, UIC</a:t>
            </a:r>
          </a:p>
        </p:txBody>
      </p:sp>
      <p:sp>
        <p:nvSpPr>
          <p:cNvPr id="3891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A10A9E2-205D-42E4-8E4D-85B6231AADE4}" type="slidenum">
              <a:rPr lang="en-US" altLang="en-US" sz="1200">
                <a:latin typeface="Garamond" panose="02020404030301010803" pitchFamily="18" charset="0"/>
              </a:rPr>
              <a:pPr>
                <a:spcBef>
                  <a:spcPct val="0"/>
                </a:spcBef>
                <a:buClrTx/>
                <a:buSzTx/>
                <a:buFontTx/>
                <a:buNone/>
              </a:pPr>
              <a:t>80</a:t>
            </a:fld>
            <a:endParaRPr lang="en-US" altLang="en-US" sz="1200">
              <a:latin typeface="Garamond" panose="02020404030301010803" pitchFamily="18" charset="0"/>
            </a:endParaRPr>
          </a:p>
        </p:txBody>
      </p:sp>
      <p:sp>
        <p:nvSpPr>
          <p:cNvPr id="38916" name="Rectangle 2"/>
          <p:cNvSpPr>
            <a:spLocks noGrp="1" noChangeArrowheads="1"/>
          </p:cNvSpPr>
          <p:nvPr>
            <p:ph type="title"/>
          </p:nvPr>
        </p:nvSpPr>
        <p:spPr/>
        <p:txBody>
          <a:bodyPr/>
          <a:lstStyle/>
          <a:p>
            <a:pPr eaLnBrk="1" hangingPunct="1"/>
            <a:r>
              <a:rPr lang="en-US" altLang="en-US" smtClean="0"/>
              <a:t>We build the final tree</a:t>
            </a:r>
          </a:p>
        </p:txBody>
      </p:sp>
      <p:pic>
        <p:nvPicPr>
          <p:cNvPr id="38917"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232025" y="1377950"/>
            <a:ext cx="4211638" cy="3311525"/>
          </a:xfrm>
          <a:noFill/>
        </p:spPr>
      </p:pic>
      <p:sp>
        <p:nvSpPr>
          <p:cNvPr id="38918" name="Text Box 5"/>
          <p:cNvSpPr txBox="1">
            <a:spLocks noChangeArrowheads="1"/>
          </p:cNvSpPr>
          <p:nvPr/>
        </p:nvSpPr>
        <p:spPr bwMode="auto">
          <a:xfrm>
            <a:off x="576263" y="5084763"/>
            <a:ext cx="7848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pPr>
            <a:r>
              <a:rPr lang="en-US" altLang="en-US" sz="2400"/>
              <a:t>We can use information gain ratio to evaluate the impurity as well (see the handout)</a:t>
            </a:r>
            <a:r>
              <a:rPr lang="en-US" altLang="en-US"/>
              <a:t> </a:t>
            </a:r>
          </a:p>
        </p:txBody>
      </p:sp>
    </p:spTree>
    <p:extLst>
      <p:ext uri="{BB962C8B-B14F-4D97-AF65-F5344CB8AC3E}">
        <p14:creationId xmlns:p14="http://schemas.microsoft.com/office/powerpoint/2010/main" val="2913799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en-US"/>
              <a:t>CS583, Bing Liu, UIC</a:t>
            </a:r>
          </a:p>
        </p:txBody>
      </p:sp>
      <p:sp>
        <p:nvSpPr>
          <p:cNvPr id="3993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53E318A-1D17-43F4-A135-671A5CB5FA0F}" type="slidenum">
              <a:rPr lang="en-US" altLang="en-US" sz="1200">
                <a:latin typeface="Garamond" panose="02020404030301010803" pitchFamily="18" charset="0"/>
              </a:rPr>
              <a:pPr>
                <a:spcBef>
                  <a:spcPct val="0"/>
                </a:spcBef>
                <a:buClrTx/>
                <a:buSzTx/>
                <a:buFontTx/>
                <a:buNone/>
              </a:pPr>
              <a:t>81</a:t>
            </a:fld>
            <a:endParaRPr lang="en-US" altLang="en-US" sz="1200">
              <a:latin typeface="Garamond" panose="02020404030301010803" pitchFamily="18" charset="0"/>
            </a:endParaRPr>
          </a:p>
        </p:txBody>
      </p:sp>
      <p:sp>
        <p:nvSpPr>
          <p:cNvPr id="39940" name="Rectangle 2"/>
          <p:cNvSpPr>
            <a:spLocks noGrp="1" noChangeArrowheads="1"/>
          </p:cNvSpPr>
          <p:nvPr>
            <p:ph type="title"/>
          </p:nvPr>
        </p:nvSpPr>
        <p:spPr/>
        <p:txBody>
          <a:bodyPr/>
          <a:lstStyle/>
          <a:p>
            <a:pPr eaLnBrk="1" hangingPunct="1"/>
            <a:r>
              <a:rPr lang="en-US" altLang="en-US" smtClean="0"/>
              <a:t>Handling continuous attributes</a:t>
            </a:r>
          </a:p>
        </p:txBody>
      </p:sp>
      <p:sp>
        <p:nvSpPr>
          <p:cNvPr id="39941" name="Rectangle 3"/>
          <p:cNvSpPr>
            <a:spLocks noGrp="1" noChangeArrowheads="1"/>
          </p:cNvSpPr>
          <p:nvPr>
            <p:ph type="body" idx="1"/>
          </p:nvPr>
        </p:nvSpPr>
        <p:spPr>
          <a:xfrm>
            <a:off x="468313" y="1270000"/>
            <a:ext cx="8229600" cy="4787900"/>
          </a:xfrm>
        </p:spPr>
        <p:txBody>
          <a:bodyPr>
            <a:normAutofit lnSpcReduction="10000"/>
          </a:bodyPr>
          <a:lstStyle/>
          <a:p>
            <a:pPr eaLnBrk="1" hangingPunct="1"/>
            <a:r>
              <a:rPr lang="en-US" altLang="en-US" smtClean="0"/>
              <a:t>Handle continuous attribute by splitting into two intervals (can be more) at each node. </a:t>
            </a:r>
          </a:p>
          <a:p>
            <a:pPr eaLnBrk="1" hangingPunct="1"/>
            <a:r>
              <a:rPr lang="en-US" altLang="en-US" smtClean="0"/>
              <a:t>How to find the best threshold to divide?</a:t>
            </a:r>
          </a:p>
          <a:p>
            <a:pPr lvl="1" eaLnBrk="1" hangingPunct="1"/>
            <a:r>
              <a:rPr lang="en-US" altLang="en-US" smtClean="0"/>
              <a:t>Use information gain or gain ratio again</a:t>
            </a:r>
          </a:p>
          <a:p>
            <a:pPr lvl="1" eaLnBrk="1" hangingPunct="1"/>
            <a:r>
              <a:rPr lang="en-US" altLang="en-US" smtClean="0"/>
              <a:t>Sort all the values of an continuous attribute in increasing order </a:t>
            </a:r>
            <a:r>
              <a:rPr lang="en-US" altLang="ja-JP" smtClean="0">
                <a:ea typeface="MS PGothic" panose="020B0600070205080204" pitchFamily="34" charset="-128"/>
              </a:rPr>
              <a:t>{</a:t>
            </a:r>
            <a:r>
              <a:rPr lang="en-US" altLang="ja-JP" i="1" smtClean="0">
                <a:ea typeface="MS PGothic" panose="020B0600070205080204" pitchFamily="34" charset="-128"/>
              </a:rPr>
              <a:t>v</a:t>
            </a:r>
            <a:r>
              <a:rPr lang="en-US" altLang="ja-JP" baseline="-25000" smtClean="0">
                <a:ea typeface="MS PGothic" panose="020B0600070205080204" pitchFamily="34" charset="-128"/>
              </a:rPr>
              <a:t>1</a:t>
            </a:r>
            <a:r>
              <a:rPr lang="en-US" altLang="ja-JP" smtClean="0">
                <a:ea typeface="MS PGothic" panose="020B0600070205080204" pitchFamily="34" charset="-128"/>
              </a:rPr>
              <a:t>, </a:t>
            </a:r>
            <a:r>
              <a:rPr lang="en-US" altLang="ja-JP" i="1" smtClean="0">
                <a:ea typeface="MS PGothic" panose="020B0600070205080204" pitchFamily="34" charset="-128"/>
              </a:rPr>
              <a:t>v</a:t>
            </a:r>
            <a:r>
              <a:rPr lang="en-US" altLang="ja-JP" baseline="-25000" smtClean="0">
                <a:ea typeface="MS PGothic" panose="020B0600070205080204" pitchFamily="34" charset="-128"/>
              </a:rPr>
              <a:t>2</a:t>
            </a:r>
            <a:r>
              <a:rPr lang="en-US" altLang="ja-JP" smtClean="0">
                <a:ea typeface="MS PGothic" panose="020B0600070205080204" pitchFamily="34" charset="-128"/>
              </a:rPr>
              <a:t>, …, </a:t>
            </a:r>
            <a:r>
              <a:rPr lang="en-US" altLang="ja-JP" i="1" smtClean="0">
                <a:ea typeface="MS PGothic" panose="020B0600070205080204" pitchFamily="34" charset="-128"/>
              </a:rPr>
              <a:t>v</a:t>
            </a:r>
            <a:r>
              <a:rPr lang="en-US" altLang="ja-JP" baseline="-25000" smtClean="0">
                <a:ea typeface="MS PGothic" panose="020B0600070205080204" pitchFamily="34" charset="-128"/>
              </a:rPr>
              <a:t>r</a:t>
            </a:r>
            <a:r>
              <a:rPr lang="en-US" altLang="ja-JP" smtClean="0">
                <a:ea typeface="MS PGothic" panose="020B0600070205080204" pitchFamily="34" charset="-128"/>
              </a:rPr>
              <a:t>}, </a:t>
            </a:r>
            <a:endParaRPr lang="en-US" altLang="en-US" smtClean="0"/>
          </a:p>
          <a:p>
            <a:pPr lvl="1" eaLnBrk="1" hangingPunct="1"/>
            <a:r>
              <a:rPr lang="en-US" altLang="en-US" smtClean="0"/>
              <a:t>One possible threshold between two adjacent values </a:t>
            </a:r>
            <a:r>
              <a:rPr lang="en-US" altLang="ja-JP" i="1" smtClean="0">
                <a:ea typeface="MS PGothic" panose="020B0600070205080204" pitchFamily="34" charset="-128"/>
              </a:rPr>
              <a:t>v</a:t>
            </a:r>
            <a:r>
              <a:rPr lang="en-US" altLang="ja-JP" baseline="-25000" smtClean="0">
                <a:ea typeface="MS PGothic" panose="020B0600070205080204" pitchFamily="34" charset="-128"/>
              </a:rPr>
              <a:t>i</a:t>
            </a:r>
            <a:r>
              <a:rPr lang="en-US" altLang="ja-JP" smtClean="0">
                <a:ea typeface="MS PGothic" panose="020B0600070205080204" pitchFamily="34" charset="-128"/>
              </a:rPr>
              <a:t> and </a:t>
            </a:r>
            <a:r>
              <a:rPr lang="en-US" altLang="ja-JP" i="1" smtClean="0">
                <a:ea typeface="MS PGothic" panose="020B0600070205080204" pitchFamily="34" charset="-128"/>
              </a:rPr>
              <a:t>v</a:t>
            </a:r>
            <a:r>
              <a:rPr lang="en-US" altLang="ja-JP" baseline="-25000" smtClean="0">
                <a:ea typeface="MS PGothic" panose="020B0600070205080204" pitchFamily="34" charset="-128"/>
              </a:rPr>
              <a:t>i+1</a:t>
            </a:r>
            <a:r>
              <a:rPr lang="en-US" altLang="en-US" smtClean="0"/>
              <a:t>. Try all possible thresholds and find the one that maximizes the gain (or gain ratio). </a:t>
            </a:r>
          </a:p>
        </p:txBody>
      </p:sp>
    </p:spTree>
    <p:extLst>
      <p:ext uri="{BB962C8B-B14F-4D97-AF65-F5344CB8AC3E}">
        <p14:creationId xmlns:p14="http://schemas.microsoft.com/office/powerpoint/2010/main" val="1671805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en-US"/>
              <a:t>CS583, Bing Liu, UIC</a:t>
            </a:r>
          </a:p>
        </p:txBody>
      </p:sp>
      <p:sp>
        <p:nvSpPr>
          <p:cNvPr id="4096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61208B1-F75A-4DC0-BD03-93BDEF79AAB3}" type="slidenum">
              <a:rPr lang="en-US" altLang="en-US" sz="1200">
                <a:latin typeface="Garamond" panose="02020404030301010803" pitchFamily="18" charset="0"/>
              </a:rPr>
              <a:pPr>
                <a:spcBef>
                  <a:spcPct val="0"/>
                </a:spcBef>
                <a:buClrTx/>
                <a:buSzTx/>
                <a:buFontTx/>
                <a:buNone/>
              </a:pPr>
              <a:t>82</a:t>
            </a:fld>
            <a:endParaRPr lang="en-US" altLang="en-US" sz="1200">
              <a:latin typeface="Garamond" panose="02020404030301010803" pitchFamily="18" charset="0"/>
            </a:endParaRPr>
          </a:p>
        </p:txBody>
      </p:sp>
      <p:sp>
        <p:nvSpPr>
          <p:cNvPr id="40964" name="Rectangle 2"/>
          <p:cNvSpPr>
            <a:spLocks noGrp="1" noChangeArrowheads="1"/>
          </p:cNvSpPr>
          <p:nvPr>
            <p:ph type="title"/>
          </p:nvPr>
        </p:nvSpPr>
        <p:spPr/>
        <p:txBody>
          <a:bodyPr/>
          <a:lstStyle/>
          <a:p>
            <a:pPr eaLnBrk="1" hangingPunct="1"/>
            <a:r>
              <a:rPr lang="en-US" altLang="en-US" smtClean="0"/>
              <a:t>An example in a continuous space</a:t>
            </a:r>
          </a:p>
        </p:txBody>
      </p:sp>
      <p:pic>
        <p:nvPicPr>
          <p:cNvPr id="40965"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31800" y="1628775"/>
            <a:ext cx="8229600" cy="3916363"/>
          </a:xfrm>
        </p:spPr>
      </p:pic>
    </p:spTree>
    <p:extLst>
      <p:ext uri="{BB962C8B-B14F-4D97-AF65-F5344CB8AC3E}">
        <p14:creationId xmlns:p14="http://schemas.microsoft.com/office/powerpoint/2010/main" val="3919039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en-US"/>
              <a:t>CS583, Bing Liu, UIC</a:t>
            </a:r>
          </a:p>
        </p:txBody>
      </p:sp>
      <p:sp>
        <p:nvSpPr>
          <p:cNvPr id="4198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4DD6048-F54E-4DA2-9090-0A241C25A59D}" type="slidenum">
              <a:rPr lang="en-US" altLang="en-US" sz="1200">
                <a:latin typeface="Garamond" panose="02020404030301010803" pitchFamily="18" charset="0"/>
              </a:rPr>
              <a:pPr>
                <a:spcBef>
                  <a:spcPct val="0"/>
                </a:spcBef>
                <a:buClrTx/>
                <a:buSzTx/>
                <a:buFontTx/>
                <a:buNone/>
              </a:pPr>
              <a:t>83</a:t>
            </a:fld>
            <a:endParaRPr lang="en-US" altLang="en-US" sz="1200">
              <a:latin typeface="Garamond" panose="02020404030301010803" pitchFamily="18" charset="0"/>
            </a:endParaRPr>
          </a:p>
        </p:txBody>
      </p:sp>
      <p:sp>
        <p:nvSpPr>
          <p:cNvPr id="41988" name="Rectangle 2"/>
          <p:cNvSpPr>
            <a:spLocks noGrp="1" noChangeArrowheads="1"/>
          </p:cNvSpPr>
          <p:nvPr>
            <p:ph type="title"/>
          </p:nvPr>
        </p:nvSpPr>
        <p:spPr>
          <a:xfrm>
            <a:off x="503238" y="188913"/>
            <a:ext cx="8153400" cy="990600"/>
          </a:xfrm>
          <a:noFill/>
        </p:spPr>
        <p:txBody>
          <a:bodyPr lIns="92075" tIns="46038" rIns="92075" bIns="46038" anchor="ctr"/>
          <a:lstStyle/>
          <a:p>
            <a:pPr eaLnBrk="1" hangingPunct="1"/>
            <a:r>
              <a:rPr lang="en-US" altLang="en-US" smtClean="0"/>
              <a:t>Avoid overfitting in classification</a:t>
            </a:r>
            <a:endParaRPr lang="en-US" altLang="en-US" sz="3800" smtClean="0"/>
          </a:p>
        </p:txBody>
      </p:sp>
      <p:sp>
        <p:nvSpPr>
          <p:cNvPr id="41989" name="Rectangle 3"/>
          <p:cNvSpPr>
            <a:spLocks noGrp="1" noChangeArrowheads="1"/>
          </p:cNvSpPr>
          <p:nvPr>
            <p:ph type="body" idx="1"/>
          </p:nvPr>
        </p:nvSpPr>
        <p:spPr>
          <a:xfrm>
            <a:off x="503238" y="1233488"/>
            <a:ext cx="8382000" cy="4967287"/>
          </a:xfrm>
          <a:noFill/>
        </p:spPr>
        <p:txBody>
          <a:bodyPr lIns="92075" tIns="46038" rIns="92075" bIns="46038">
            <a:normAutofit lnSpcReduction="10000"/>
          </a:bodyPr>
          <a:lstStyle/>
          <a:p>
            <a:pPr eaLnBrk="1" hangingPunct="1">
              <a:lnSpc>
                <a:spcPct val="90000"/>
              </a:lnSpc>
            </a:pPr>
            <a:r>
              <a:rPr lang="en-US" altLang="en-US" sz="2800" smtClean="0">
                <a:solidFill>
                  <a:srgbClr val="FF0000"/>
                </a:solidFill>
              </a:rPr>
              <a:t>Overfitting</a:t>
            </a:r>
            <a:r>
              <a:rPr lang="en-US" altLang="en-US" sz="2800" smtClean="0"/>
              <a:t>:  A tree may overfit the training data</a:t>
            </a:r>
            <a:r>
              <a:rPr lang="en-US" altLang="en-US" sz="2100" smtClean="0"/>
              <a:t> </a:t>
            </a:r>
          </a:p>
          <a:p>
            <a:pPr marL="742950" lvl="1" indent="-285750" eaLnBrk="1" hangingPunct="1">
              <a:lnSpc>
                <a:spcPct val="90000"/>
              </a:lnSpc>
            </a:pPr>
            <a:r>
              <a:rPr lang="en-US" altLang="en-US" sz="2400" smtClean="0"/>
              <a:t>Good accuracy on training data but poor on test data</a:t>
            </a:r>
          </a:p>
          <a:p>
            <a:pPr marL="742950" lvl="1" indent="-285750" eaLnBrk="1" hangingPunct="1">
              <a:lnSpc>
                <a:spcPct val="90000"/>
              </a:lnSpc>
            </a:pPr>
            <a:r>
              <a:rPr lang="en-US" altLang="en-US" sz="2400" smtClean="0"/>
              <a:t>Symptoms: tree too deep and too many branches, some may reflect anomalies due to noise or outliers</a:t>
            </a:r>
          </a:p>
          <a:p>
            <a:pPr eaLnBrk="1" hangingPunct="1">
              <a:lnSpc>
                <a:spcPct val="90000"/>
              </a:lnSpc>
            </a:pPr>
            <a:r>
              <a:rPr lang="en-US" altLang="en-US" sz="2800" smtClean="0"/>
              <a:t>Two approaches to avoid overfitting </a:t>
            </a:r>
          </a:p>
          <a:p>
            <a:pPr marL="742950" lvl="1" indent="-285750" eaLnBrk="1" hangingPunct="1">
              <a:lnSpc>
                <a:spcPct val="90000"/>
              </a:lnSpc>
            </a:pPr>
            <a:r>
              <a:rPr lang="en-US" altLang="en-US" sz="2400" smtClean="0">
                <a:solidFill>
                  <a:srgbClr val="FF0000"/>
                </a:solidFill>
              </a:rPr>
              <a:t>Pre-pruning</a:t>
            </a:r>
            <a:r>
              <a:rPr lang="en-US" altLang="en-US" sz="2400" smtClean="0"/>
              <a:t>: Halt tree construction early</a:t>
            </a:r>
          </a:p>
          <a:p>
            <a:pPr marL="1143000" lvl="2" indent="-228600" eaLnBrk="1" hangingPunct="1">
              <a:lnSpc>
                <a:spcPct val="90000"/>
              </a:lnSpc>
            </a:pPr>
            <a:r>
              <a:rPr lang="en-US" altLang="en-US" smtClean="0"/>
              <a:t>Difficult to decide because we do not know what may happen subsequently if we keep growing the tree. </a:t>
            </a:r>
          </a:p>
          <a:p>
            <a:pPr marL="742950" lvl="1" indent="-285750" eaLnBrk="1" hangingPunct="1">
              <a:lnSpc>
                <a:spcPct val="90000"/>
              </a:lnSpc>
            </a:pPr>
            <a:r>
              <a:rPr lang="en-US" altLang="en-US" sz="2400" smtClean="0">
                <a:solidFill>
                  <a:srgbClr val="FF0000"/>
                </a:solidFill>
              </a:rPr>
              <a:t>Post-pruning</a:t>
            </a:r>
            <a:r>
              <a:rPr lang="en-US" altLang="en-US" sz="2400" smtClean="0"/>
              <a:t>: Remove branches or sub-trees from a “fully grown” tree.</a:t>
            </a:r>
          </a:p>
          <a:p>
            <a:pPr marL="1143000" lvl="2" indent="-228600" eaLnBrk="1" hangingPunct="1">
              <a:lnSpc>
                <a:spcPct val="90000"/>
              </a:lnSpc>
            </a:pPr>
            <a:r>
              <a:rPr lang="en-US" altLang="en-US" smtClean="0"/>
              <a:t>This method is commonly used. C4.5 uses a statistical method to estimates the errors at each node for pruning. </a:t>
            </a:r>
          </a:p>
          <a:p>
            <a:pPr marL="1143000" lvl="2" indent="-228600" eaLnBrk="1" hangingPunct="1">
              <a:lnSpc>
                <a:spcPct val="90000"/>
              </a:lnSpc>
            </a:pPr>
            <a:r>
              <a:rPr lang="en-US" altLang="en-US" smtClean="0"/>
              <a:t>A validation set may be used for pruning as well.</a:t>
            </a:r>
          </a:p>
        </p:txBody>
      </p:sp>
    </p:spTree>
    <p:extLst>
      <p:ext uri="{BB962C8B-B14F-4D97-AF65-F5344CB8AC3E}">
        <p14:creationId xmlns:p14="http://schemas.microsoft.com/office/powerpoint/2010/main" val="1643221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pPr>
              <a:defRPr/>
            </a:pPr>
            <a:r>
              <a:rPr lang="en-US" altLang="en-US"/>
              <a:t>CS583, Bing Liu, UIC</a:t>
            </a:r>
          </a:p>
        </p:txBody>
      </p:sp>
      <p:sp>
        <p:nvSpPr>
          <p:cNvPr id="4403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AFBF5E3-5E44-4C9C-AB47-693BD0E80424}" type="slidenum">
              <a:rPr lang="en-US" altLang="en-US" sz="1200">
                <a:latin typeface="Garamond" panose="02020404030301010803" pitchFamily="18" charset="0"/>
              </a:rPr>
              <a:pPr>
                <a:spcBef>
                  <a:spcPct val="0"/>
                </a:spcBef>
                <a:buClrTx/>
                <a:buSzTx/>
                <a:buFontTx/>
                <a:buNone/>
              </a:pPr>
              <a:t>84</a:t>
            </a:fld>
            <a:endParaRPr lang="en-US" altLang="en-US" sz="1200">
              <a:latin typeface="Garamond" panose="02020404030301010803" pitchFamily="18" charset="0"/>
            </a:endParaRPr>
          </a:p>
        </p:txBody>
      </p:sp>
      <p:sp>
        <p:nvSpPr>
          <p:cNvPr id="44036" name="Rectangle 2"/>
          <p:cNvSpPr>
            <a:spLocks noGrp="1" noChangeArrowheads="1"/>
          </p:cNvSpPr>
          <p:nvPr>
            <p:ph type="title"/>
          </p:nvPr>
        </p:nvSpPr>
        <p:spPr>
          <a:xfrm>
            <a:off x="457200" y="236538"/>
            <a:ext cx="8229600" cy="1139825"/>
          </a:xfrm>
        </p:spPr>
        <p:txBody>
          <a:bodyPr/>
          <a:lstStyle/>
          <a:p>
            <a:pPr eaLnBrk="1" hangingPunct="1"/>
            <a:r>
              <a:rPr lang="en-US" altLang="en-US" smtClean="0"/>
              <a:t>An example</a:t>
            </a:r>
          </a:p>
        </p:txBody>
      </p:sp>
      <p:pic>
        <p:nvPicPr>
          <p:cNvPr id="44037" name="Picture 4"/>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611188" y="944563"/>
            <a:ext cx="6911975" cy="2628900"/>
          </a:xfrm>
          <a:noFill/>
        </p:spPr>
      </p:pic>
      <p:pic>
        <p:nvPicPr>
          <p:cNvPr id="44038"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82625" y="3716338"/>
            <a:ext cx="6408738" cy="2484437"/>
          </a:xfrm>
          <a:noFill/>
        </p:spPr>
      </p:pic>
      <p:sp>
        <p:nvSpPr>
          <p:cNvPr id="44039" name="Line 7"/>
          <p:cNvSpPr>
            <a:spLocks noChangeShapeType="1"/>
          </p:cNvSpPr>
          <p:nvPr/>
        </p:nvSpPr>
        <p:spPr bwMode="auto">
          <a:xfrm flipV="1">
            <a:off x="1584325" y="873125"/>
            <a:ext cx="2374900" cy="1008063"/>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44040" name="Text Box 8"/>
          <p:cNvSpPr txBox="1">
            <a:spLocks noChangeArrowheads="1"/>
          </p:cNvSpPr>
          <p:nvPr/>
        </p:nvSpPr>
        <p:spPr bwMode="auto">
          <a:xfrm>
            <a:off x="3743325" y="333375"/>
            <a:ext cx="43211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altLang="en-US">
                <a:solidFill>
                  <a:srgbClr val="3333CC"/>
                </a:solidFill>
              </a:rPr>
              <a:t>Likely to overfit the data</a:t>
            </a:r>
          </a:p>
        </p:txBody>
      </p:sp>
    </p:spTree>
    <p:extLst>
      <p:ext uri="{BB962C8B-B14F-4D97-AF65-F5344CB8AC3E}">
        <p14:creationId xmlns:p14="http://schemas.microsoft.com/office/powerpoint/2010/main" val="1450091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en-US"/>
              <a:t>CS583, Bing Liu, UIC</a:t>
            </a:r>
          </a:p>
        </p:txBody>
      </p:sp>
      <p:sp>
        <p:nvSpPr>
          <p:cNvPr id="4505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8739CAC-5160-4CC4-B3F1-2FA4F5FED125}" type="slidenum">
              <a:rPr lang="en-US" altLang="en-US" sz="1200">
                <a:latin typeface="Garamond" panose="02020404030301010803" pitchFamily="18" charset="0"/>
              </a:rPr>
              <a:pPr>
                <a:spcBef>
                  <a:spcPct val="0"/>
                </a:spcBef>
                <a:buClrTx/>
                <a:buSzTx/>
                <a:buFontTx/>
                <a:buNone/>
              </a:pPr>
              <a:t>85</a:t>
            </a:fld>
            <a:endParaRPr lang="en-US" altLang="en-US" sz="1200">
              <a:latin typeface="Garamond" panose="02020404030301010803" pitchFamily="18" charset="0"/>
            </a:endParaRPr>
          </a:p>
        </p:txBody>
      </p:sp>
      <p:sp>
        <p:nvSpPr>
          <p:cNvPr id="45060" name="Rectangle 2"/>
          <p:cNvSpPr>
            <a:spLocks noGrp="1" noChangeArrowheads="1"/>
          </p:cNvSpPr>
          <p:nvPr>
            <p:ph type="title"/>
          </p:nvPr>
        </p:nvSpPr>
        <p:spPr/>
        <p:txBody>
          <a:bodyPr>
            <a:normAutofit fontScale="90000"/>
          </a:bodyPr>
          <a:lstStyle/>
          <a:p>
            <a:pPr eaLnBrk="1" hangingPunct="1"/>
            <a:r>
              <a:rPr lang="en-US" altLang="en-US" smtClean="0"/>
              <a:t>Other issues in decision tree learning</a:t>
            </a:r>
          </a:p>
        </p:txBody>
      </p:sp>
      <p:sp>
        <p:nvSpPr>
          <p:cNvPr id="45061" name="Rectangle 3"/>
          <p:cNvSpPr>
            <a:spLocks noGrp="1" noChangeArrowheads="1"/>
          </p:cNvSpPr>
          <p:nvPr>
            <p:ph type="body" idx="1"/>
          </p:nvPr>
        </p:nvSpPr>
        <p:spPr/>
        <p:txBody>
          <a:bodyPr/>
          <a:lstStyle/>
          <a:p>
            <a:pPr eaLnBrk="1" hangingPunct="1"/>
            <a:r>
              <a:rPr lang="en-US" altLang="en-US" smtClean="0"/>
              <a:t>From tree to rules, and rule pruning</a:t>
            </a:r>
          </a:p>
          <a:p>
            <a:pPr eaLnBrk="1" hangingPunct="1"/>
            <a:r>
              <a:rPr lang="en-US" altLang="en-US" smtClean="0"/>
              <a:t>Handling of miss values</a:t>
            </a:r>
          </a:p>
          <a:p>
            <a:pPr eaLnBrk="1" hangingPunct="1"/>
            <a:r>
              <a:rPr lang="en-US" altLang="en-US" smtClean="0"/>
              <a:t>Handing skewed distributions</a:t>
            </a:r>
          </a:p>
          <a:p>
            <a:pPr eaLnBrk="1" hangingPunct="1"/>
            <a:r>
              <a:rPr lang="en-US" altLang="en-US" smtClean="0"/>
              <a:t>Handling attributes and classes with different costs. </a:t>
            </a:r>
          </a:p>
          <a:p>
            <a:pPr eaLnBrk="1" hangingPunct="1"/>
            <a:r>
              <a:rPr lang="en-US" altLang="en-US" smtClean="0"/>
              <a:t>Attribute construction</a:t>
            </a:r>
          </a:p>
          <a:p>
            <a:pPr eaLnBrk="1" hangingPunct="1"/>
            <a:r>
              <a:rPr lang="en-US" altLang="en-US" smtClean="0"/>
              <a:t>Etc.</a:t>
            </a:r>
          </a:p>
          <a:p>
            <a:pPr eaLnBrk="1" hangingPunct="1"/>
            <a:endParaRPr lang="en-US" altLang="en-US" smtClean="0"/>
          </a:p>
        </p:txBody>
      </p:sp>
    </p:spTree>
    <p:extLst>
      <p:ext uri="{BB962C8B-B14F-4D97-AF65-F5344CB8AC3E}">
        <p14:creationId xmlns:p14="http://schemas.microsoft.com/office/powerpoint/2010/main" val="1305133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7D78EB46-F9EC-4294-80ED-BABCD519DC7B}" type="slidenum">
              <a:rPr lang="en-US" altLang="en-US"/>
              <a:pPr/>
              <a:t>86</a:t>
            </a:fld>
            <a:endParaRPr lang="en-US" altLang="en-US"/>
          </a:p>
        </p:txBody>
      </p:sp>
      <p:sp>
        <p:nvSpPr>
          <p:cNvPr id="754690" name="Rectangle 2"/>
          <p:cNvSpPr>
            <a:spLocks noGrp="1" noChangeArrowheads="1"/>
          </p:cNvSpPr>
          <p:nvPr>
            <p:ph type="title"/>
          </p:nvPr>
        </p:nvSpPr>
        <p:spPr>
          <a:xfrm>
            <a:off x="358775" y="115888"/>
            <a:ext cx="8435975" cy="1530350"/>
          </a:xfrm>
        </p:spPr>
        <p:txBody>
          <a:bodyPr/>
          <a:lstStyle/>
          <a:p>
            <a:r>
              <a:rPr lang="en-US" altLang="en-US"/>
              <a:t>Supervised learning vs. unsupervised learning</a:t>
            </a:r>
          </a:p>
        </p:txBody>
      </p:sp>
      <p:sp>
        <p:nvSpPr>
          <p:cNvPr id="754691" name="Rectangle 3"/>
          <p:cNvSpPr>
            <a:spLocks noGrp="1" noChangeArrowheads="1"/>
          </p:cNvSpPr>
          <p:nvPr>
            <p:ph type="body" idx="1"/>
          </p:nvPr>
        </p:nvSpPr>
        <p:spPr>
          <a:xfrm>
            <a:off x="457200" y="1520825"/>
            <a:ext cx="8183563" cy="4708525"/>
          </a:xfrm>
        </p:spPr>
        <p:txBody>
          <a:bodyPr>
            <a:normAutofit lnSpcReduction="10000"/>
          </a:bodyPr>
          <a:lstStyle/>
          <a:p>
            <a:r>
              <a:rPr lang="en-US" altLang="ja-JP">
                <a:solidFill>
                  <a:srgbClr val="FF0000"/>
                </a:solidFill>
                <a:ea typeface="ＭＳ Ｐゴシック" panose="020B0600070205080204" pitchFamily="34" charset="-128"/>
              </a:rPr>
              <a:t>Supervised learning</a:t>
            </a:r>
            <a:r>
              <a:rPr lang="en-US" altLang="ja-JP">
                <a:solidFill>
                  <a:srgbClr val="FF5050"/>
                </a:solidFill>
                <a:ea typeface="ＭＳ Ｐゴシック" panose="020B0600070205080204" pitchFamily="34" charset="-128"/>
              </a:rPr>
              <a:t>:</a:t>
            </a:r>
            <a:r>
              <a:rPr lang="en-US" altLang="ja-JP">
                <a:ea typeface="ＭＳ Ｐゴシック" panose="020B0600070205080204" pitchFamily="34" charset="-128"/>
              </a:rPr>
              <a:t> discover patterns in the data that relate data attributes with a target (class) attribute. </a:t>
            </a:r>
          </a:p>
          <a:p>
            <a:pPr lvl="1"/>
            <a:r>
              <a:rPr lang="en-US" altLang="ja-JP">
                <a:ea typeface="ＭＳ Ｐゴシック" panose="020B0600070205080204" pitchFamily="34" charset="-128"/>
              </a:rPr>
              <a:t>These patterns are then utilized to predict the values of the target attribute in future data instances. </a:t>
            </a:r>
          </a:p>
          <a:p>
            <a:r>
              <a:rPr lang="en-US" altLang="ja-JP">
                <a:solidFill>
                  <a:srgbClr val="FF0000"/>
                </a:solidFill>
                <a:ea typeface="ＭＳ Ｐゴシック" panose="020B0600070205080204" pitchFamily="34" charset="-128"/>
              </a:rPr>
              <a:t>Unsupervised learning</a:t>
            </a:r>
            <a:r>
              <a:rPr lang="en-US" altLang="ja-JP">
                <a:ea typeface="ＭＳ Ｐゴシック" panose="020B0600070205080204" pitchFamily="34" charset="-128"/>
              </a:rPr>
              <a:t>: The data have no target attribute. </a:t>
            </a:r>
          </a:p>
          <a:p>
            <a:pPr lvl="1"/>
            <a:r>
              <a:rPr lang="en-US" altLang="ja-JP">
                <a:ea typeface="ＭＳ Ｐゴシック" panose="020B0600070205080204" pitchFamily="34" charset="-128"/>
              </a:rPr>
              <a:t>We want to explore the data to find some intrinsic structures in them. </a:t>
            </a:r>
            <a:endParaRPr lang="en-US" altLang="en-US"/>
          </a:p>
        </p:txBody>
      </p:sp>
    </p:spTree>
    <p:extLst>
      <p:ext uri="{BB962C8B-B14F-4D97-AF65-F5344CB8AC3E}">
        <p14:creationId xmlns:p14="http://schemas.microsoft.com/office/powerpoint/2010/main" val="15314565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5D9AE592-1DDA-4EE2-9462-93A424F3FFEB}" type="slidenum">
              <a:rPr lang="en-US" altLang="en-US"/>
              <a:pPr/>
              <a:t>87</a:t>
            </a:fld>
            <a:endParaRPr lang="en-US" altLang="en-US"/>
          </a:p>
        </p:txBody>
      </p:sp>
      <p:sp>
        <p:nvSpPr>
          <p:cNvPr id="706562" name="Rectangle 2"/>
          <p:cNvSpPr>
            <a:spLocks noGrp="1" noChangeArrowheads="1"/>
          </p:cNvSpPr>
          <p:nvPr>
            <p:ph type="title"/>
          </p:nvPr>
        </p:nvSpPr>
        <p:spPr/>
        <p:txBody>
          <a:bodyPr/>
          <a:lstStyle/>
          <a:p>
            <a:r>
              <a:rPr lang="en-US" altLang="en-US"/>
              <a:t>Clustering</a:t>
            </a:r>
          </a:p>
        </p:txBody>
      </p:sp>
      <p:sp>
        <p:nvSpPr>
          <p:cNvPr id="706563" name="Rectangle 3"/>
          <p:cNvSpPr>
            <a:spLocks noGrp="1" noChangeArrowheads="1"/>
          </p:cNvSpPr>
          <p:nvPr>
            <p:ph type="body" idx="1"/>
          </p:nvPr>
        </p:nvSpPr>
        <p:spPr>
          <a:xfrm>
            <a:off x="395288" y="1160463"/>
            <a:ext cx="8394700" cy="5014912"/>
          </a:xfrm>
        </p:spPr>
        <p:txBody>
          <a:bodyPr/>
          <a:lstStyle/>
          <a:p>
            <a:pPr>
              <a:lnSpc>
                <a:spcPct val="90000"/>
              </a:lnSpc>
            </a:pPr>
            <a:r>
              <a:rPr lang="en-US" altLang="ja-JP" sz="2600">
                <a:ea typeface="ＭＳ Ｐゴシック" panose="020B0600070205080204" pitchFamily="34" charset="-128"/>
              </a:rPr>
              <a:t>Clustering is a technique for finding </a:t>
            </a:r>
            <a:r>
              <a:rPr lang="en-US" altLang="ja-JP" sz="2600">
                <a:solidFill>
                  <a:srgbClr val="FF0000"/>
                </a:solidFill>
                <a:ea typeface="ＭＳ Ｐゴシック" panose="020B0600070205080204" pitchFamily="34" charset="-128"/>
              </a:rPr>
              <a:t>similarity groups</a:t>
            </a:r>
            <a:r>
              <a:rPr lang="en-US" altLang="ja-JP" sz="2600" b="1">
                <a:ea typeface="ＭＳ Ｐゴシック" panose="020B0600070205080204" pitchFamily="34" charset="-128"/>
              </a:rPr>
              <a:t> </a:t>
            </a:r>
            <a:r>
              <a:rPr lang="en-US" altLang="ja-JP" sz="2600">
                <a:ea typeface="ＭＳ Ｐゴシック" panose="020B0600070205080204" pitchFamily="34" charset="-128"/>
              </a:rPr>
              <a:t>in data, called </a:t>
            </a:r>
            <a:r>
              <a:rPr lang="en-US" altLang="ja-JP" sz="2600" b="1">
                <a:solidFill>
                  <a:srgbClr val="FF0000"/>
                </a:solidFill>
                <a:ea typeface="ＭＳ Ｐゴシック" panose="020B0600070205080204" pitchFamily="34" charset="-128"/>
              </a:rPr>
              <a:t>clusters</a:t>
            </a:r>
            <a:r>
              <a:rPr lang="en-US" altLang="ja-JP" sz="2600">
                <a:ea typeface="ＭＳ Ｐゴシック" panose="020B0600070205080204" pitchFamily="34" charset="-128"/>
              </a:rPr>
              <a:t>. I.e., </a:t>
            </a:r>
          </a:p>
          <a:p>
            <a:pPr marL="742950" lvl="1" indent="-285750">
              <a:lnSpc>
                <a:spcPct val="90000"/>
              </a:lnSpc>
            </a:pPr>
            <a:r>
              <a:rPr lang="en-US" altLang="ja-JP" sz="2200">
                <a:ea typeface="ＭＳ Ｐゴシック" panose="020B0600070205080204" pitchFamily="34" charset="-128"/>
              </a:rPr>
              <a:t>it groups data instances that are similar to (near) each other in one cluster and data instances that are very different (far away) from each other into different clusters. </a:t>
            </a:r>
          </a:p>
          <a:p>
            <a:pPr>
              <a:lnSpc>
                <a:spcPct val="90000"/>
              </a:lnSpc>
            </a:pPr>
            <a:r>
              <a:rPr lang="en-US" altLang="ja-JP" sz="2600">
                <a:ea typeface="ＭＳ Ｐゴシック" panose="020B0600070205080204" pitchFamily="34" charset="-128"/>
              </a:rPr>
              <a:t>Clustering is often called an </a:t>
            </a:r>
            <a:r>
              <a:rPr lang="en-US" altLang="ja-JP" sz="2600" b="1">
                <a:solidFill>
                  <a:srgbClr val="3333CC"/>
                </a:solidFill>
                <a:ea typeface="ＭＳ Ｐゴシック" panose="020B0600070205080204" pitchFamily="34" charset="-128"/>
              </a:rPr>
              <a:t>unsupervised learning</a:t>
            </a:r>
            <a:r>
              <a:rPr lang="en-US" altLang="ja-JP" sz="2600" b="1">
                <a:ea typeface="ＭＳ Ｐゴシック" panose="020B0600070205080204" pitchFamily="34" charset="-128"/>
              </a:rPr>
              <a:t> </a:t>
            </a:r>
            <a:r>
              <a:rPr lang="en-US" altLang="ja-JP" sz="2600">
                <a:ea typeface="ＭＳ Ｐゴシック" panose="020B0600070205080204" pitchFamily="34" charset="-128"/>
              </a:rPr>
              <a:t>task</a:t>
            </a:r>
            <a:r>
              <a:rPr lang="en-US" altLang="ja-JP" sz="2600" b="1">
                <a:ea typeface="ＭＳ Ｐゴシック" panose="020B0600070205080204" pitchFamily="34" charset="-128"/>
              </a:rPr>
              <a:t> </a:t>
            </a:r>
            <a:r>
              <a:rPr lang="en-US" altLang="ja-JP" sz="2600">
                <a:ea typeface="ＭＳ Ｐゴシック" panose="020B0600070205080204" pitchFamily="34" charset="-128"/>
              </a:rPr>
              <a:t>as no class values denoting an </a:t>
            </a:r>
            <a:r>
              <a:rPr lang="en-US" altLang="ja-JP" sz="2600" i="1">
                <a:ea typeface="ＭＳ Ｐゴシック" panose="020B0600070205080204" pitchFamily="34" charset="-128"/>
              </a:rPr>
              <a:t>a priori</a:t>
            </a:r>
            <a:r>
              <a:rPr lang="en-US" altLang="ja-JP" sz="2600">
                <a:ea typeface="ＭＳ Ｐゴシック" panose="020B0600070205080204" pitchFamily="34" charset="-128"/>
              </a:rPr>
              <a:t> grouping of the data instances are given, which is the case in supervised learning. </a:t>
            </a:r>
          </a:p>
          <a:p>
            <a:pPr>
              <a:lnSpc>
                <a:spcPct val="90000"/>
              </a:lnSpc>
            </a:pPr>
            <a:r>
              <a:rPr lang="en-US" altLang="en-US" sz="2600"/>
              <a:t>Due to historical reasons, clustering is often considered </a:t>
            </a:r>
            <a:r>
              <a:rPr lang="en-US" altLang="ja-JP" sz="2600">
                <a:ea typeface="ＭＳ Ｐゴシック" panose="020B0600070205080204" pitchFamily="34" charset="-128"/>
              </a:rPr>
              <a:t>synonymous with unsupervised learning</a:t>
            </a:r>
            <a:r>
              <a:rPr lang="en-US" altLang="en-US" sz="2600"/>
              <a:t>.</a:t>
            </a:r>
          </a:p>
          <a:p>
            <a:pPr marL="742950" lvl="1" indent="-285750">
              <a:lnSpc>
                <a:spcPct val="90000"/>
              </a:lnSpc>
            </a:pPr>
            <a:r>
              <a:rPr lang="en-US" altLang="en-US" sz="2200"/>
              <a:t>In fact, association rule mining is also unsupervised</a:t>
            </a:r>
          </a:p>
          <a:p>
            <a:pPr>
              <a:lnSpc>
                <a:spcPct val="90000"/>
              </a:lnSpc>
            </a:pPr>
            <a:r>
              <a:rPr lang="en-US" altLang="en-US" sz="2600"/>
              <a:t>This chapter focuses on clustering. </a:t>
            </a:r>
          </a:p>
        </p:txBody>
      </p:sp>
    </p:spTree>
    <p:extLst>
      <p:ext uri="{BB962C8B-B14F-4D97-AF65-F5344CB8AC3E}">
        <p14:creationId xmlns:p14="http://schemas.microsoft.com/office/powerpoint/2010/main" val="35863346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ltLang="en-US"/>
              <a:t>CS583, Bing Liu, UIC</a:t>
            </a:r>
          </a:p>
        </p:txBody>
      </p:sp>
      <p:sp>
        <p:nvSpPr>
          <p:cNvPr id="6" name="Slide Number Placeholder 5"/>
          <p:cNvSpPr>
            <a:spLocks noGrp="1"/>
          </p:cNvSpPr>
          <p:nvPr>
            <p:ph type="sldNum" sz="quarter" idx="11"/>
          </p:nvPr>
        </p:nvSpPr>
        <p:spPr/>
        <p:txBody>
          <a:bodyPr/>
          <a:lstStyle/>
          <a:p>
            <a:fld id="{75A9214B-63FA-4B8F-985F-48014F15136E}" type="slidenum">
              <a:rPr lang="en-US" altLang="en-US"/>
              <a:pPr/>
              <a:t>88</a:t>
            </a:fld>
            <a:endParaRPr lang="en-US" altLang="en-US"/>
          </a:p>
        </p:txBody>
      </p:sp>
      <p:sp>
        <p:nvSpPr>
          <p:cNvPr id="755714" name="Rectangle 2"/>
          <p:cNvSpPr>
            <a:spLocks noGrp="1" noChangeArrowheads="1"/>
          </p:cNvSpPr>
          <p:nvPr>
            <p:ph type="title"/>
          </p:nvPr>
        </p:nvSpPr>
        <p:spPr/>
        <p:txBody>
          <a:bodyPr/>
          <a:lstStyle/>
          <a:p>
            <a:r>
              <a:rPr lang="en-US" altLang="en-US"/>
              <a:t>An illustration</a:t>
            </a:r>
          </a:p>
        </p:txBody>
      </p:sp>
      <p:sp>
        <p:nvSpPr>
          <p:cNvPr id="755715" name="Rectangle 3"/>
          <p:cNvSpPr>
            <a:spLocks noGrp="1" noChangeArrowheads="1"/>
          </p:cNvSpPr>
          <p:nvPr>
            <p:ph type="body" sz="half" idx="1"/>
          </p:nvPr>
        </p:nvSpPr>
        <p:spPr>
          <a:xfrm>
            <a:off x="457200" y="1196975"/>
            <a:ext cx="8291513" cy="4933950"/>
          </a:xfrm>
        </p:spPr>
        <p:txBody>
          <a:bodyPr/>
          <a:lstStyle/>
          <a:p>
            <a:r>
              <a:rPr lang="en-US" altLang="en-US" sz="2600"/>
              <a:t>The data set has three natural groups of data points, i.e., 3 natural clusters. </a:t>
            </a:r>
          </a:p>
        </p:txBody>
      </p:sp>
      <p:pic>
        <p:nvPicPr>
          <p:cNvPr id="755716"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692275" y="2276475"/>
            <a:ext cx="4427538" cy="369252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7938469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6B1D1B5D-0F53-4CD1-92A2-20E978DC84AC}" type="slidenum">
              <a:rPr lang="en-US" altLang="en-US"/>
              <a:pPr/>
              <a:t>89</a:t>
            </a:fld>
            <a:endParaRPr lang="en-US" altLang="en-US"/>
          </a:p>
        </p:txBody>
      </p:sp>
      <p:sp>
        <p:nvSpPr>
          <p:cNvPr id="757762" name="Rectangle 2"/>
          <p:cNvSpPr>
            <a:spLocks noGrp="1" noChangeArrowheads="1"/>
          </p:cNvSpPr>
          <p:nvPr>
            <p:ph type="title"/>
          </p:nvPr>
        </p:nvSpPr>
        <p:spPr/>
        <p:txBody>
          <a:bodyPr/>
          <a:lstStyle/>
          <a:p>
            <a:r>
              <a:rPr lang="en-US" altLang="en-US"/>
              <a:t>What is clustering for? </a:t>
            </a:r>
          </a:p>
        </p:txBody>
      </p:sp>
      <p:sp>
        <p:nvSpPr>
          <p:cNvPr id="757763" name="Rectangle 3"/>
          <p:cNvSpPr>
            <a:spLocks noGrp="1" noChangeArrowheads="1"/>
          </p:cNvSpPr>
          <p:nvPr>
            <p:ph type="body" idx="1"/>
          </p:nvPr>
        </p:nvSpPr>
        <p:spPr>
          <a:xfrm>
            <a:off x="457200" y="1341438"/>
            <a:ext cx="8229600" cy="4789487"/>
          </a:xfrm>
        </p:spPr>
        <p:txBody>
          <a:bodyPr/>
          <a:lstStyle/>
          <a:p>
            <a:r>
              <a:rPr lang="en-US" altLang="en-US"/>
              <a:t>Let us see some real-life examples</a:t>
            </a:r>
          </a:p>
          <a:p>
            <a:r>
              <a:rPr lang="en-US" altLang="en-US">
                <a:solidFill>
                  <a:srgbClr val="3333CC"/>
                </a:solidFill>
              </a:rPr>
              <a:t>Example 1</a:t>
            </a:r>
            <a:r>
              <a:rPr lang="en-US" altLang="en-US"/>
              <a:t>: groups people of similar sizes together to make “small”, “medium” and “large” T-Shirts.</a:t>
            </a:r>
          </a:p>
          <a:p>
            <a:pPr lvl="1"/>
            <a:r>
              <a:rPr lang="en-US" altLang="en-US"/>
              <a:t>Tailor-made for each person: too expensive</a:t>
            </a:r>
          </a:p>
          <a:p>
            <a:pPr lvl="1"/>
            <a:r>
              <a:rPr lang="en-US" altLang="en-US"/>
              <a:t>One-size-fits-all: does not fit all. </a:t>
            </a:r>
          </a:p>
          <a:p>
            <a:r>
              <a:rPr lang="en-US" altLang="en-US">
                <a:solidFill>
                  <a:srgbClr val="3333CC"/>
                </a:solidFill>
              </a:rPr>
              <a:t>Example 2</a:t>
            </a:r>
            <a:r>
              <a:rPr lang="en-US" altLang="en-US"/>
              <a:t>: In marketing, segment customers according to their similarities</a:t>
            </a:r>
          </a:p>
          <a:p>
            <a:pPr lvl="1"/>
            <a:r>
              <a:rPr lang="en-US" altLang="en-US"/>
              <a:t>To do targeted marketing. </a:t>
            </a:r>
          </a:p>
        </p:txBody>
      </p:sp>
    </p:spTree>
    <p:extLst>
      <p:ext uri="{BB962C8B-B14F-4D97-AF65-F5344CB8AC3E}">
        <p14:creationId xmlns:p14="http://schemas.microsoft.com/office/powerpoint/2010/main" val="2375739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Regular Data Science Tasks</a:t>
            </a:r>
            <a:endParaRPr lang="ru-RU" dirty="0"/>
          </a:p>
        </p:txBody>
      </p:sp>
      <p:sp>
        <p:nvSpPr>
          <p:cNvPr id="4" name="Content Placeholder 18"/>
          <p:cNvSpPr txBox="1">
            <a:spLocks/>
          </p:cNvSpPr>
          <p:nvPr/>
        </p:nvSpPr>
        <p:spPr>
          <a:xfrm>
            <a:off x="628650" y="1860363"/>
            <a:ext cx="7886700" cy="455968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analysis</a:t>
            </a:r>
          </a:p>
          <a:p>
            <a:pPr lvl="1"/>
            <a:r>
              <a:rPr lang="en-US" sz="2800" dirty="0"/>
              <a:t>What percentage of users back to our site?</a:t>
            </a:r>
          </a:p>
          <a:p>
            <a:pPr lvl="1"/>
            <a:r>
              <a:rPr lang="en-US" sz="2800" dirty="0"/>
              <a:t>Which products usually bought together?</a:t>
            </a:r>
          </a:p>
          <a:p>
            <a:r>
              <a:rPr lang="en-US" dirty="0"/>
              <a:t>Modeling/statistics</a:t>
            </a:r>
          </a:p>
          <a:p>
            <a:pPr lvl="1"/>
            <a:r>
              <a:rPr lang="en-US" sz="2800" dirty="0"/>
              <a:t>How many cars we are going to sell next year?</a:t>
            </a:r>
          </a:p>
          <a:p>
            <a:pPr lvl="1"/>
            <a:r>
              <a:rPr lang="en-US" sz="2800" dirty="0"/>
              <a:t>Which city is better for opening new office?</a:t>
            </a:r>
          </a:p>
          <a:p>
            <a:r>
              <a:rPr lang="en-US" dirty="0"/>
              <a:t>Engineering/prototyping</a:t>
            </a:r>
          </a:p>
          <a:p>
            <a:pPr lvl="1"/>
            <a:r>
              <a:rPr lang="en-US" sz="2800" dirty="0"/>
              <a:t>Product to use a prediction model</a:t>
            </a:r>
          </a:p>
          <a:p>
            <a:pPr lvl="1"/>
            <a:r>
              <a:rPr lang="en-US" sz="2800" dirty="0"/>
              <a:t>Visualization of analytics</a:t>
            </a:r>
          </a:p>
        </p:txBody>
      </p:sp>
    </p:spTree>
    <p:extLst>
      <p:ext uri="{BB962C8B-B14F-4D97-AF65-F5344CB8AC3E}">
        <p14:creationId xmlns:p14="http://schemas.microsoft.com/office/powerpoint/2010/main" val="4083432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D4B7CB2E-F53B-40B1-8A7C-05EF733BA89A}" type="slidenum">
              <a:rPr lang="en-US" altLang="en-US"/>
              <a:pPr/>
              <a:t>90</a:t>
            </a:fld>
            <a:endParaRPr lang="en-US" altLang="en-US"/>
          </a:p>
        </p:txBody>
      </p:sp>
      <p:sp>
        <p:nvSpPr>
          <p:cNvPr id="758786" name="Rectangle 2"/>
          <p:cNvSpPr>
            <a:spLocks noGrp="1" noChangeArrowheads="1"/>
          </p:cNvSpPr>
          <p:nvPr>
            <p:ph type="title"/>
          </p:nvPr>
        </p:nvSpPr>
        <p:spPr/>
        <p:txBody>
          <a:bodyPr/>
          <a:lstStyle/>
          <a:p>
            <a:r>
              <a:rPr lang="en-US" altLang="en-US"/>
              <a:t>What is clustering for? (cont…)</a:t>
            </a:r>
          </a:p>
        </p:txBody>
      </p:sp>
      <p:sp>
        <p:nvSpPr>
          <p:cNvPr id="758787" name="Rectangle 3"/>
          <p:cNvSpPr>
            <a:spLocks noGrp="1" noChangeArrowheads="1"/>
          </p:cNvSpPr>
          <p:nvPr>
            <p:ph type="body" idx="1"/>
          </p:nvPr>
        </p:nvSpPr>
        <p:spPr>
          <a:xfrm>
            <a:off x="457200" y="1196975"/>
            <a:ext cx="8229600" cy="5111750"/>
          </a:xfrm>
        </p:spPr>
        <p:txBody>
          <a:bodyPr>
            <a:normAutofit lnSpcReduction="10000"/>
          </a:bodyPr>
          <a:lstStyle/>
          <a:p>
            <a:pPr>
              <a:lnSpc>
                <a:spcPct val="90000"/>
              </a:lnSpc>
            </a:pPr>
            <a:r>
              <a:rPr lang="en-US" altLang="en-US">
                <a:solidFill>
                  <a:srgbClr val="3333CC"/>
                </a:solidFill>
              </a:rPr>
              <a:t>Example 3</a:t>
            </a:r>
            <a:r>
              <a:rPr lang="en-US" altLang="en-US"/>
              <a:t>: Given a collection of text documents, we want to organize them according to their content similarities,</a:t>
            </a:r>
          </a:p>
          <a:p>
            <a:pPr lvl="1">
              <a:lnSpc>
                <a:spcPct val="90000"/>
              </a:lnSpc>
            </a:pPr>
            <a:r>
              <a:rPr lang="en-US" altLang="en-US"/>
              <a:t>To produce a topic hierarchy</a:t>
            </a:r>
          </a:p>
          <a:p>
            <a:pPr>
              <a:lnSpc>
                <a:spcPct val="90000"/>
              </a:lnSpc>
            </a:pPr>
            <a:r>
              <a:rPr lang="en-US" altLang="en-US">
                <a:solidFill>
                  <a:srgbClr val="FF0000"/>
                </a:solidFill>
              </a:rPr>
              <a:t>In fact, clustering is one of the most utilized data mining techniques</a:t>
            </a:r>
            <a:r>
              <a:rPr lang="en-US" altLang="en-US"/>
              <a:t>. </a:t>
            </a:r>
          </a:p>
          <a:p>
            <a:pPr lvl="1">
              <a:lnSpc>
                <a:spcPct val="90000"/>
              </a:lnSpc>
            </a:pPr>
            <a:r>
              <a:rPr lang="en-US" altLang="ja-JP">
                <a:ea typeface="ＭＳ Ｐゴシック" panose="020B0600070205080204" pitchFamily="34" charset="-128"/>
              </a:rPr>
              <a:t>It has a long history, and used in almost every field, e.g., medicine</a:t>
            </a:r>
            <a:r>
              <a:rPr lang="en-US" altLang="zh-CN">
                <a:ea typeface="宋体" panose="02010600030101010101" pitchFamily="2" charset="-122"/>
              </a:rPr>
              <a:t>, psychology, botany, sociology, biology, </a:t>
            </a:r>
            <a:r>
              <a:rPr lang="en-US" altLang="ja-JP">
                <a:ea typeface="ＭＳ Ｐゴシック" panose="020B0600070205080204" pitchFamily="34" charset="-128"/>
              </a:rPr>
              <a:t>archeology</a:t>
            </a:r>
            <a:r>
              <a:rPr lang="en-US" altLang="zh-CN">
                <a:ea typeface="宋体" panose="02010600030101010101" pitchFamily="2" charset="-122"/>
              </a:rPr>
              <a:t>, marketing, insurance, libraries, etc.</a:t>
            </a:r>
            <a:r>
              <a:rPr lang="en-US" altLang="ja-JP">
                <a:ea typeface="ＭＳ Ｐゴシック" panose="020B0600070205080204" pitchFamily="34" charset="-128"/>
              </a:rPr>
              <a:t> </a:t>
            </a:r>
          </a:p>
          <a:p>
            <a:pPr lvl="1">
              <a:lnSpc>
                <a:spcPct val="90000"/>
              </a:lnSpc>
            </a:pPr>
            <a:r>
              <a:rPr lang="en-US" altLang="ja-JP">
                <a:ea typeface="ＭＳ Ｐゴシック" panose="020B0600070205080204" pitchFamily="34" charset="-128"/>
              </a:rPr>
              <a:t>In recent years, due to the rapid increase of online documents, text clustering becomes important. </a:t>
            </a:r>
            <a:endParaRPr lang="en-US" altLang="en-US"/>
          </a:p>
        </p:txBody>
      </p:sp>
    </p:spTree>
    <p:extLst>
      <p:ext uri="{BB962C8B-B14F-4D97-AF65-F5344CB8AC3E}">
        <p14:creationId xmlns:p14="http://schemas.microsoft.com/office/powerpoint/2010/main" val="15914089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E620B5C2-4D22-46DD-A3A9-17BBA7E0BAEA}" type="slidenum">
              <a:rPr lang="en-US" altLang="en-US"/>
              <a:pPr/>
              <a:t>91</a:t>
            </a:fld>
            <a:endParaRPr lang="en-US" altLang="en-US"/>
          </a:p>
        </p:txBody>
      </p:sp>
      <p:sp>
        <p:nvSpPr>
          <p:cNvPr id="759810" name="Rectangle 2"/>
          <p:cNvSpPr>
            <a:spLocks noGrp="1" noChangeArrowheads="1"/>
          </p:cNvSpPr>
          <p:nvPr>
            <p:ph type="title"/>
          </p:nvPr>
        </p:nvSpPr>
        <p:spPr/>
        <p:txBody>
          <a:bodyPr/>
          <a:lstStyle/>
          <a:p>
            <a:r>
              <a:rPr lang="en-US" altLang="en-US"/>
              <a:t>Aspects of clustering</a:t>
            </a:r>
          </a:p>
        </p:txBody>
      </p:sp>
      <p:sp>
        <p:nvSpPr>
          <p:cNvPr id="759811" name="Rectangle 3"/>
          <p:cNvSpPr>
            <a:spLocks noGrp="1" noChangeArrowheads="1"/>
          </p:cNvSpPr>
          <p:nvPr>
            <p:ph type="body" idx="1"/>
          </p:nvPr>
        </p:nvSpPr>
        <p:spPr>
          <a:xfrm>
            <a:off x="457200" y="1160463"/>
            <a:ext cx="8229600" cy="5148262"/>
          </a:xfrm>
        </p:spPr>
        <p:txBody>
          <a:bodyPr>
            <a:normAutofit lnSpcReduction="10000"/>
          </a:bodyPr>
          <a:lstStyle/>
          <a:p>
            <a:pPr>
              <a:lnSpc>
                <a:spcPct val="90000"/>
              </a:lnSpc>
            </a:pPr>
            <a:r>
              <a:rPr lang="en-US" altLang="en-US">
                <a:solidFill>
                  <a:srgbClr val="FF0000"/>
                </a:solidFill>
              </a:rPr>
              <a:t>A clustering algorithm</a:t>
            </a:r>
          </a:p>
          <a:p>
            <a:pPr lvl="1">
              <a:lnSpc>
                <a:spcPct val="90000"/>
              </a:lnSpc>
            </a:pPr>
            <a:r>
              <a:rPr lang="en-US" altLang="en-US"/>
              <a:t>Partitional clustering</a:t>
            </a:r>
          </a:p>
          <a:p>
            <a:pPr lvl="1">
              <a:lnSpc>
                <a:spcPct val="90000"/>
              </a:lnSpc>
            </a:pPr>
            <a:r>
              <a:rPr lang="en-US" altLang="en-US"/>
              <a:t>Hierarchical clustering</a:t>
            </a:r>
          </a:p>
          <a:p>
            <a:pPr lvl="1">
              <a:lnSpc>
                <a:spcPct val="90000"/>
              </a:lnSpc>
            </a:pPr>
            <a:r>
              <a:rPr lang="en-US" altLang="en-US"/>
              <a:t>…</a:t>
            </a:r>
          </a:p>
          <a:p>
            <a:pPr>
              <a:lnSpc>
                <a:spcPct val="90000"/>
              </a:lnSpc>
            </a:pPr>
            <a:r>
              <a:rPr lang="en-US" altLang="en-US">
                <a:solidFill>
                  <a:srgbClr val="FF0000"/>
                </a:solidFill>
              </a:rPr>
              <a:t>A distance (similarity, or dissimilarity) function</a:t>
            </a:r>
          </a:p>
          <a:p>
            <a:pPr>
              <a:lnSpc>
                <a:spcPct val="90000"/>
              </a:lnSpc>
            </a:pPr>
            <a:r>
              <a:rPr lang="en-US" altLang="en-US">
                <a:solidFill>
                  <a:srgbClr val="FF0000"/>
                </a:solidFill>
              </a:rPr>
              <a:t>Clustering quality</a:t>
            </a:r>
          </a:p>
          <a:p>
            <a:pPr lvl="1">
              <a:lnSpc>
                <a:spcPct val="90000"/>
              </a:lnSpc>
            </a:pPr>
            <a:r>
              <a:rPr lang="en-US" altLang="en-US">
                <a:latin typeface="Times New Roman" panose="02020603050405020304" pitchFamily="18" charset="0"/>
              </a:rPr>
              <a:t>Inter-clusters distance </a:t>
            </a:r>
            <a:r>
              <a:rPr lang="en-US" altLang="en-US">
                <a:latin typeface="Times New Roman" panose="02020603050405020304" pitchFamily="18" charset="0"/>
                <a:sym typeface="Symbol" panose="05050102010706020507" pitchFamily="18" charset="2"/>
              </a:rPr>
              <a:t> maximized</a:t>
            </a:r>
          </a:p>
          <a:p>
            <a:pPr lvl="1">
              <a:lnSpc>
                <a:spcPct val="90000"/>
              </a:lnSpc>
            </a:pPr>
            <a:r>
              <a:rPr lang="en-US" altLang="en-US">
                <a:latin typeface="Times New Roman" panose="02020603050405020304" pitchFamily="18" charset="0"/>
              </a:rPr>
              <a:t>Intra-clusters distance </a:t>
            </a:r>
            <a:r>
              <a:rPr lang="en-US" altLang="en-US">
                <a:latin typeface="Times New Roman" panose="02020603050405020304" pitchFamily="18" charset="0"/>
                <a:sym typeface="Symbol" panose="05050102010706020507" pitchFamily="18" charset="2"/>
              </a:rPr>
              <a:t> minimized</a:t>
            </a:r>
          </a:p>
          <a:p>
            <a:pPr>
              <a:lnSpc>
                <a:spcPct val="90000"/>
              </a:lnSpc>
            </a:pPr>
            <a:r>
              <a:rPr lang="en-US" altLang="en-US"/>
              <a:t>The </a:t>
            </a:r>
            <a:r>
              <a:rPr lang="en-US" altLang="en-US">
                <a:solidFill>
                  <a:srgbClr val="FF0000"/>
                </a:solidFill>
              </a:rPr>
              <a:t>quality</a:t>
            </a:r>
            <a:r>
              <a:rPr lang="en-US" altLang="en-US"/>
              <a:t> of a clustering result depends on the algorithm, the distance function, and the application.</a:t>
            </a:r>
          </a:p>
          <a:p>
            <a:pPr>
              <a:lnSpc>
                <a:spcPct val="90000"/>
              </a:lnSpc>
            </a:pPr>
            <a:endParaRPr lang="en-US" altLang="en-US"/>
          </a:p>
        </p:txBody>
      </p:sp>
    </p:spTree>
    <p:extLst>
      <p:ext uri="{BB962C8B-B14F-4D97-AF65-F5344CB8AC3E}">
        <p14:creationId xmlns:p14="http://schemas.microsoft.com/office/powerpoint/2010/main" val="33068912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F3821225-BB09-4ADE-BAB6-E3AE7D9B7DE8}" type="slidenum">
              <a:rPr lang="en-US" altLang="en-US"/>
              <a:pPr/>
              <a:t>92</a:t>
            </a:fld>
            <a:endParaRPr lang="en-US" altLang="en-US"/>
          </a:p>
        </p:txBody>
      </p:sp>
      <p:sp>
        <p:nvSpPr>
          <p:cNvPr id="886786" name="Rectangle 2"/>
          <p:cNvSpPr>
            <a:spLocks noGrp="1" noChangeArrowheads="1"/>
          </p:cNvSpPr>
          <p:nvPr>
            <p:ph type="title"/>
          </p:nvPr>
        </p:nvSpPr>
        <p:spPr>
          <a:xfrm>
            <a:off x="431800" y="115888"/>
            <a:ext cx="8229600" cy="1139825"/>
          </a:xfrm>
        </p:spPr>
        <p:txBody>
          <a:bodyPr/>
          <a:lstStyle/>
          <a:p>
            <a:r>
              <a:rPr lang="en-US" altLang="en-US" b="1"/>
              <a:t>Road map</a:t>
            </a:r>
          </a:p>
        </p:txBody>
      </p:sp>
      <p:sp>
        <p:nvSpPr>
          <p:cNvPr id="886787" name="Rectangle 3"/>
          <p:cNvSpPr>
            <a:spLocks noGrp="1" noChangeArrowheads="1"/>
          </p:cNvSpPr>
          <p:nvPr>
            <p:ph type="body" idx="1"/>
          </p:nvPr>
        </p:nvSpPr>
        <p:spPr>
          <a:xfrm>
            <a:off x="457200" y="908050"/>
            <a:ext cx="8229600" cy="5256213"/>
          </a:xfrm>
        </p:spPr>
        <p:txBody>
          <a:bodyPr/>
          <a:lstStyle/>
          <a:p>
            <a:r>
              <a:rPr lang="en-US" altLang="en-US" sz="2600" b="1"/>
              <a:t>Basic concepts</a:t>
            </a:r>
          </a:p>
          <a:p>
            <a:r>
              <a:rPr lang="en-US" altLang="en-US" sz="2600" b="1">
                <a:solidFill>
                  <a:srgbClr val="FF0000"/>
                </a:solidFill>
              </a:rPr>
              <a:t>K-means algorithm</a:t>
            </a:r>
          </a:p>
          <a:p>
            <a:r>
              <a:rPr lang="en-US" altLang="en-US" sz="2600" b="1"/>
              <a:t>Representation of clusters</a:t>
            </a:r>
          </a:p>
          <a:p>
            <a:r>
              <a:rPr lang="en-US" altLang="en-US" sz="2600" b="1"/>
              <a:t>Hierarchical clustering</a:t>
            </a:r>
          </a:p>
          <a:p>
            <a:r>
              <a:rPr lang="en-US" altLang="en-US" sz="2600" b="1"/>
              <a:t>Distance functions</a:t>
            </a:r>
          </a:p>
          <a:p>
            <a:r>
              <a:rPr lang="en-US" altLang="en-US" sz="2600" b="1"/>
              <a:t>Data standardization</a:t>
            </a:r>
          </a:p>
          <a:p>
            <a:r>
              <a:rPr lang="en-US" altLang="en-US" sz="2600" b="1"/>
              <a:t>Handling mixed attributes</a:t>
            </a:r>
          </a:p>
          <a:p>
            <a:r>
              <a:rPr lang="en-US" altLang="en-US" sz="2600" b="1"/>
              <a:t>Which clustering algorithm to use?</a:t>
            </a:r>
          </a:p>
          <a:p>
            <a:r>
              <a:rPr lang="en-US" altLang="en-US" sz="2600" b="1"/>
              <a:t>Cluster evaluation</a:t>
            </a:r>
          </a:p>
          <a:p>
            <a:r>
              <a:rPr lang="en-US" altLang="en-US" sz="2600" b="1"/>
              <a:t>Discovering holes and data regions</a:t>
            </a:r>
          </a:p>
          <a:p>
            <a:r>
              <a:rPr lang="en-US" altLang="en-US" sz="2600" b="1"/>
              <a:t>Summary</a:t>
            </a:r>
          </a:p>
        </p:txBody>
      </p:sp>
    </p:spTree>
    <p:extLst>
      <p:ext uri="{BB962C8B-B14F-4D97-AF65-F5344CB8AC3E}">
        <p14:creationId xmlns:p14="http://schemas.microsoft.com/office/powerpoint/2010/main" val="104814994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42CB2E94-CC9A-4FEA-A111-393C719DDBE7}" type="slidenum">
              <a:rPr lang="en-US" altLang="en-US"/>
              <a:pPr/>
              <a:t>93</a:t>
            </a:fld>
            <a:endParaRPr lang="en-US" altLang="en-US"/>
          </a:p>
        </p:txBody>
      </p:sp>
      <p:sp>
        <p:nvSpPr>
          <p:cNvPr id="772098" name="Rectangle 2"/>
          <p:cNvSpPr>
            <a:spLocks noGrp="1" noChangeArrowheads="1"/>
          </p:cNvSpPr>
          <p:nvPr>
            <p:ph type="title"/>
          </p:nvPr>
        </p:nvSpPr>
        <p:spPr/>
        <p:txBody>
          <a:bodyPr/>
          <a:lstStyle/>
          <a:p>
            <a:r>
              <a:rPr lang="en-US" altLang="en-US"/>
              <a:t>K-means clustering</a:t>
            </a:r>
          </a:p>
        </p:txBody>
      </p:sp>
      <p:sp>
        <p:nvSpPr>
          <p:cNvPr id="772099" name="Rectangle 3"/>
          <p:cNvSpPr>
            <a:spLocks noGrp="1" noChangeArrowheads="1"/>
          </p:cNvSpPr>
          <p:nvPr>
            <p:ph type="body" idx="1"/>
          </p:nvPr>
        </p:nvSpPr>
        <p:spPr>
          <a:xfrm>
            <a:off x="457200" y="1196975"/>
            <a:ext cx="8229600" cy="4933950"/>
          </a:xfrm>
        </p:spPr>
        <p:txBody>
          <a:bodyPr>
            <a:normAutofit lnSpcReduction="10000"/>
          </a:bodyPr>
          <a:lstStyle/>
          <a:p>
            <a:r>
              <a:rPr lang="en-US" altLang="en-US"/>
              <a:t>K-means is a </a:t>
            </a:r>
            <a:r>
              <a:rPr lang="en-US" altLang="en-US">
                <a:solidFill>
                  <a:srgbClr val="FF0000"/>
                </a:solidFill>
              </a:rPr>
              <a:t>partitional clustering</a:t>
            </a:r>
            <a:r>
              <a:rPr lang="en-US" altLang="en-US"/>
              <a:t> algorithm</a:t>
            </a:r>
          </a:p>
          <a:p>
            <a:r>
              <a:rPr lang="en-US" altLang="ja-JP">
                <a:ea typeface="ＭＳ Ｐゴシック" panose="020B0600070205080204" pitchFamily="34" charset="-128"/>
              </a:rPr>
              <a:t>Let the set of data points (or instances) </a:t>
            </a:r>
            <a:r>
              <a:rPr lang="en-US" altLang="ja-JP" i="1">
                <a:ea typeface="ＭＳ Ｐゴシック" panose="020B0600070205080204" pitchFamily="34" charset="-128"/>
              </a:rPr>
              <a:t>D</a:t>
            </a:r>
            <a:r>
              <a:rPr lang="en-US" altLang="ja-JP">
                <a:ea typeface="ＭＳ Ｐゴシック" panose="020B0600070205080204" pitchFamily="34" charset="-128"/>
              </a:rPr>
              <a:t> be </a:t>
            </a:r>
          </a:p>
          <a:p>
            <a:pPr>
              <a:buFont typeface="Wingdings" panose="05000000000000000000" pitchFamily="2" charset="2"/>
              <a:buNone/>
            </a:pPr>
            <a:r>
              <a:rPr lang="en-US" altLang="ja-JP">
                <a:ea typeface="ＭＳ Ｐゴシック" panose="020B0600070205080204" pitchFamily="34" charset="-128"/>
              </a:rPr>
              <a:t>		{</a:t>
            </a:r>
            <a:r>
              <a:rPr lang="en-US" altLang="ja-JP" b="1">
                <a:ea typeface="ＭＳ Ｐゴシック" panose="020B0600070205080204" pitchFamily="34" charset="-128"/>
              </a:rPr>
              <a:t>x</a:t>
            </a:r>
            <a:r>
              <a:rPr lang="en-US" altLang="ja-JP" baseline="-25000">
                <a:ea typeface="ＭＳ Ｐゴシック" panose="020B0600070205080204" pitchFamily="34" charset="-128"/>
              </a:rPr>
              <a:t>1</a:t>
            </a:r>
            <a:r>
              <a:rPr lang="en-US" altLang="ja-JP">
                <a:ea typeface="ＭＳ Ｐゴシック" panose="020B0600070205080204" pitchFamily="34" charset="-128"/>
              </a:rPr>
              <a:t>, </a:t>
            </a:r>
            <a:r>
              <a:rPr lang="en-US" altLang="ja-JP" b="1">
                <a:ea typeface="ＭＳ Ｐゴシック" panose="020B0600070205080204" pitchFamily="34" charset="-128"/>
              </a:rPr>
              <a:t>x</a:t>
            </a:r>
            <a:r>
              <a:rPr lang="en-US" altLang="ja-JP" baseline="-25000">
                <a:ea typeface="ＭＳ Ｐゴシック" panose="020B0600070205080204" pitchFamily="34" charset="-128"/>
              </a:rPr>
              <a:t>2</a:t>
            </a:r>
            <a:r>
              <a:rPr lang="en-US" altLang="ja-JP">
                <a:ea typeface="ＭＳ Ｐゴシック" panose="020B0600070205080204" pitchFamily="34" charset="-128"/>
              </a:rPr>
              <a:t>, …, </a:t>
            </a:r>
            <a:r>
              <a:rPr lang="en-US" altLang="ja-JP" b="1">
                <a:ea typeface="ＭＳ Ｐゴシック" panose="020B0600070205080204" pitchFamily="34" charset="-128"/>
              </a:rPr>
              <a:t>x</a:t>
            </a:r>
            <a:r>
              <a:rPr lang="en-US" altLang="ja-JP" baseline="-25000">
                <a:ea typeface="ＭＳ Ｐゴシック" panose="020B0600070205080204" pitchFamily="34" charset="-128"/>
              </a:rPr>
              <a:t>n</a:t>
            </a:r>
            <a:r>
              <a:rPr lang="en-US" altLang="ja-JP">
                <a:ea typeface="ＭＳ Ｐゴシック" panose="020B0600070205080204" pitchFamily="34" charset="-128"/>
              </a:rPr>
              <a:t>}, </a:t>
            </a:r>
          </a:p>
          <a:p>
            <a:pPr lvl="1">
              <a:buFont typeface="Wingdings" panose="05000000000000000000" pitchFamily="2" charset="2"/>
              <a:buNone/>
            </a:pPr>
            <a:r>
              <a:rPr lang="en-US" altLang="ja-JP">
                <a:ea typeface="ＭＳ Ｐゴシック" panose="020B0600070205080204" pitchFamily="34" charset="-128"/>
              </a:rPr>
              <a:t>	where </a:t>
            </a:r>
            <a:r>
              <a:rPr lang="en-US" altLang="ja-JP" b="1">
                <a:ea typeface="ＭＳ Ｐゴシック" panose="020B0600070205080204" pitchFamily="34" charset="-128"/>
              </a:rPr>
              <a:t>x</a:t>
            </a:r>
            <a:r>
              <a:rPr lang="en-US" altLang="ja-JP" i="1" baseline="-25000">
                <a:ea typeface="ＭＳ Ｐゴシック" panose="020B0600070205080204" pitchFamily="34" charset="-128"/>
              </a:rPr>
              <a:t>i</a:t>
            </a:r>
            <a:r>
              <a:rPr lang="en-US" altLang="ja-JP">
                <a:ea typeface="ＭＳ Ｐゴシック" panose="020B0600070205080204" pitchFamily="34" charset="-128"/>
              </a:rPr>
              <a:t> = (</a:t>
            </a:r>
            <a:r>
              <a:rPr lang="en-US" altLang="ja-JP" i="1">
                <a:ea typeface="ＭＳ Ｐゴシック" panose="020B0600070205080204" pitchFamily="34" charset="-128"/>
              </a:rPr>
              <a:t>x</a:t>
            </a:r>
            <a:r>
              <a:rPr lang="en-US" altLang="ja-JP" i="1" baseline="-25000">
                <a:ea typeface="ＭＳ Ｐゴシック" panose="020B0600070205080204" pitchFamily="34" charset="-128"/>
              </a:rPr>
              <a:t>i</a:t>
            </a:r>
            <a:r>
              <a:rPr lang="en-US" altLang="ja-JP" baseline="-25000">
                <a:ea typeface="ＭＳ Ｐゴシック" panose="020B0600070205080204" pitchFamily="34" charset="-128"/>
              </a:rPr>
              <a:t>1</a:t>
            </a:r>
            <a:r>
              <a:rPr lang="en-US" altLang="ja-JP">
                <a:ea typeface="ＭＳ Ｐゴシック" panose="020B0600070205080204" pitchFamily="34" charset="-128"/>
              </a:rPr>
              <a:t>, </a:t>
            </a:r>
            <a:r>
              <a:rPr lang="en-US" altLang="ja-JP" i="1">
                <a:ea typeface="ＭＳ Ｐゴシック" panose="020B0600070205080204" pitchFamily="34" charset="-128"/>
              </a:rPr>
              <a:t>x</a:t>
            </a:r>
            <a:r>
              <a:rPr lang="en-US" altLang="ja-JP" i="1" baseline="-25000">
                <a:ea typeface="ＭＳ Ｐゴシック" panose="020B0600070205080204" pitchFamily="34" charset="-128"/>
              </a:rPr>
              <a:t>i</a:t>
            </a:r>
            <a:r>
              <a:rPr lang="en-US" altLang="ja-JP" baseline="-25000">
                <a:ea typeface="ＭＳ Ｐゴシック" panose="020B0600070205080204" pitchFamily="34" charset="-128"/>
              </a:rPr>
              <a:t>2</a:t>
            </a:r>
            <a:r>
              <a:rPr lang="en-US" altLang="ja-JP">
                <a:ea typeface="ＭＳ Ｐゴシック" panose="020B0600070205080204" pitchFamily="34" charset="-128"/>
              </a:rPr>
              <a:t>, …, </a:t>
            </a:r>
            <a:r>
              <a:rPr lang="en-US" altLang="ja-JP" i="1">
                <a:ea typeface="ＭＳ Ｐゴシック" panose="020B0600070205080204" pitchFamily="34" charset="-128"/>
              </a:rPr>
              <a:t>x</a:t>
            </a:r>
            <a:r>
              <a:rPr lang="en-US" altLang="ja-JP" i="1" baseline="-25000">
                <a:ea typeface="ＭＳ Ｐゴシック" panose="020B0600070205080204" pitchFamily="34" charset="-128"/>
              </a:rPr>
              <a:t>ir</a:t>
            </a:r>
            <a:r>
              <a:rPr lang="en-US" altLang="ja-JP">
                <a:ea typeface="ＭＳ Ｐゴシック" panose="020B0600070205080204" pitchFamily="34" charset="-128"/>
              </a:rPr>
              <a:t>) is a </a:t>
            </a:r>
            <a:r>
              <a:rPr lang="en-US" altLang="ja-JP">
                <a:solidFill>
                  <a:srgbClr val="3333CC"/>
                </a:solidFill>
                <a:ea typeface="ＭＳ Ｐゴシック" panose="020B0600070205080204" pitchFamily="34" charset="-128"/>
              </a:rPr>
              <a:t>vector</a:t>
            </a:r>
            <a:r>
              <a:rPr lang="en-US" altLang="ja-JP">
                <a:ea typeface="ＭＳ Ｐゴシック" panose="020B0600070205080204" pitchFamily="34" charset="-128"/>
              </a:rPr>
              <a:t> in a real-valued space </a:t>
            </a:r>
            <a:r>
              <a:rPr lang="en-US" altLang="ja-JP" i="1">
                <a:ea typeface="ＭＳ Ｐゴシック" panose="020B0600070205080204" pitchFamily="34" charset="-128"/>
              </a:rPr>
              <a:t>X</a:t>
            </a:r>
            <a:r>
              <a:rPr lang="en-US" altLang="ja-JP">
                <a:ea typeface="ＭＳ Ｐゴシック" panose="020B0600070205080204" pitchFamily="34" charset="-128"/>
              </a:rPr>
              <a:t> </a:t>
            </a:r>
            <a:r>
              <a:rPr lang="en-US" altLang="ja-JP">
                <a:ea typeface="ＭＳ Ｐゴシック" panose="020B0600070205080204" pitchFamily="34" charset="-128"/>
                <a:sym typeface="Symbol" panose="05050102010706020507" pitchFamily="18" charset="2"/>
              </a:rPr>
              <a:t></a:t>
            </a:r>
            <a:r>
              <a:rPr lang="en-US" altLang="ja-JP">
                <a:ea typeface="ＭＳ Ｐゴシック" panose="020B0600070205080204" pitchFamily="34" charset="-128"/>
              </a:rPr>
              <a:t> </a:t>
            </a:r>
            <a:r>
              <a:rPr lang="en-US" altLang="ja-JP" i="1">
                <a:ea typeface="ＭＳ Ｐゴシック" panose="020B0600070205080204" pitchFamily="34" charset="-128"/>
              </a:rPr>
              <a:t>R</a:t>
            </a:r>
            <a:r>
              <a:rPr lang="en-US" altLang="ja-JP" i="1" baseline="30000">
                <a:ea typeface="ＭＳ Ｐゴシック" panose="020B0600070205080204" pitchFamily="34" charset="-128"/>
              </a:rPr>
              <a:t>r</a:t>
            </a:r>
            <a:r>
              <a:rPr lang="en-US" altLang="ja-JP">
                <a:ea typeface="ＭＳ Ｐゴシック" panose="020B0600070205080204" pitchFamily="34" charset="-128"/>
              </a:rPr>
              <a:t>, and </a:t>
            </a:r>
            <a:r>
              <a:rPr lang="en-US" altLang="ja-JP" i="1">
                <a:ea typeface="ＭＳ Ｐゴシック" panose="020B0600070205080204" pitchFamily="34" charset="-128"/>
              </a:rPr>
              <a:t>r</a:t>
            </a:r>
            <a:r>
              <a:rPr lang="en-US" altLang="ja-JP">
                <a:ea typeface="ＭＳ Ｐゴシック" panose="020B0600070205080204" pitchFamily="34" charset="-128"/>
              </a:rPr>
              <a:t> is the number of attributes (dimensions) in the data. </a:t>
            </a:r>
          </a:p>
          <a:p>
            <a:r>
              <a:rPr lang="en-US" altLang="ja-JP">
                <a:ea typeface="ＭＳ Ｐゴシック" panose="020B0600070205080204" pitchFamily="34" charset="-128"/>
              </a:rPr>
              <a:t>The </a:t>
            </a:r>
            <a:r>
              <a:rPr lang="en-US" altLang="ja-JP" i="1">
                <a:ea typeface="ＭＳ Ｐゴシック" panose="020B0600070205080204" pitchFamily="34" charset="-128"/>
              </a:rPr>
              <a:t>k</a:t>
            </a:r>
            <a:r>
              <a:rPr lang="en-US" altLang="ja-JP">
                <a:ea typeface="ＭＳ Ｐゴシック" panose="020B0600070205080204" pitchFamily="34" charset="-128"/>
              </a:rPr>
              <a:t>-means algorithm partitions the given data into </a:t>
            </a:r>
            <a:r>
              <a:rPr lang="en-US" altLang="ja-JP" i="1">
                <a:ea typeface="ＭＳ Ｐゴシック" panose="020B0600070205080204" pitchFamily="34" charset="-128"/>
              </a:rPr>
              <a:t>k</a:t>
            </a:r>
            <a:r>
              <a:rPr lang="en-US" altLang="ja-JP">
                <a:ea typeface="ＭＳ Ｐゴシック" panose="020B0600070205080204" pitchFamily="34" charset="-128"/>
              </a:rPr>
              <a:t> clusters. </a:t>
            </a:r>
          </a:p>
          <a:p>
            <a:pPr lvl="1"/>
            <a:r>
              <a:rPr lang="en-US" altLang="ja-JP">
                <a:ea typeface="ＭＳ Ｐゴシック" panose="020B0600070205080204" pitchFamily="34" charset="-128"/>
              </a:rPr>
              <a:t>Each cluster has a cluster </a:t>
            </a:r>
            <a:r>
              <a:rPr lang="en-US" altLang="ja-JP" b="1">
                <a:ea typeface="ＭＳ Ｐゴシック" panose="020B0600070205080204" pitchFamily="34" charset="-128"/>
              </a:rPr>
              <a:t>center</a:t>
            </a:r>
            <a:r>
              <a:rPr lang="en-US" altLang="ja-JP">
                <a:ea typeface="ＭＳ Ｐゴシック" panose="020B0600070205080204" pitchFamily="34" charset="-128"/>
              </a:rPr>
              <a:t>, called </a:t>
            </a:r>
            <a:r>
              <a:rPr lang="en-US" altLang="ja-JP" b="1">
                <a:solidFill>
                  <a:srgbClr val="FF0000"/>
                </a:solidFill>
                <a:ea typeface="ＭＳ Ｐゴシック" panose="020B0600070205080204" pitchFamily="34" charset="-128"/>
              </a:rPr>
              <a:t>centroid</a:t>
            </a:r>
            <a:r>
              <a:rPr lang="en-US" altLang="ja-JP">
                <a:ea typeface="ＭＳ Ｐゴシック" panose="020B0600070205080204" pitchFamily="34" charset="-128"/>
              </a:rPr>
              <a:t>.</a:t>
            </a:r>
          </a:p>
          <a:p>
            <a:pPr lvl="1"/>
            <a:r>
              <a:rPr lang="en-US" altLang="ja-JP" i="1">
                <a:ea typeface="ＭＳ Ｐゴシック" panose="020B0600070205080204" pitchFamily="34" charset="-128"/>
              </a:rPr>
              <a:t>k</a:t>
            </a:r>
            <a:r>
              <a:rPr lang="en-US" altLang="ja-JP">
                <a:ea typeface="ＭＳ Ｐゴシック" panose="020B0600070205080204" pitchFamily="34" charset="-128"/>
              </a:rPr>
              <a:t> is specified by the user </a:t>
            </a:r>
            <a:endParaRPr lang="en-US" altLang="en-US"/>
          </a:p>
        </p:txBody>
      </p:sp>
    </p:spTree>
    <p:extLst>
      <p:ext uri="{BB962C8B-B14F-4D97-AF65-F5344CB8AC3E}">
        <p14:creationId xmlns:p14="http://schemas.microsoft.com/office/powerpoint/2010/main" val="39013638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8BABBD2F-6181-4844-8FF0-EA174A9630B6}" type="slidenum">
              <a:rPr lang="en-US" altLang="en-US"/>
              <a:pPr/>
              <a:t>94</a:t>
            </a:fld>
            <a:endParaRPr lang="en-US" altLang="en-US"/>
          </a:p>
        </p:txBody>
      </p:sp>
      <p:sp>
        <p:nvSpPr>
          <p:cNvPr id="760834" name="Rectangle 2"/>
          <p:cNvSpPr>
            <a:spLocks noGrp="1" noChangeArrowheads="1"/>
          </p:cNvSpPr>
          <p:nvPr>
            <p:ph type="title"/>
          </p:nvPr>
        </p:nvSpPr>
        <p:spPr/>
        <p:txBody>
          <a:bodyPr/>
          <a:lstStyle/>
          <a:p>
            <a:r>
              <a:rPr lang="en-US" altLang="en-US"/>
              <a:t>K-means algorithm</a:t>
            </a:r>
          </a:p>
        </p:txBody>
      </p:sp>
      <p:sp>
        <p:nvSpPr>
          <p:cNvPr id="760835" name="Rectangle 3"/>
          <p:cNvSpPr>
            <a:spLocks noGrp="1" noChangeArrowheads="1"/>
          </p:cNvSpPr>
          <p:nvPr>
            <p:ph type="body" idx="1"/>
          </p:nvPr>
        </p:nvSpPr>
        <p:spPr>
          <a:xfrm>
            <a:off x="457200" y="1341438"/>
            <a:ext cx="8229600" cy="4211637"/>
          </a:xfrm>
        </p:spPr>
        <p:txBody>
          <a:bodyPr/>
          <a:lstStyle/>
          <a:p>
            <a:r>
              <a:rPr lang="en-US" altLang="en-US"/>
              <a:t>Given </a:t>
            </a:r>
            <a:r>
              <a:rPr lang="en-US" altLang="en-US" i="1"/>
              <a:t>k</a:t>
            </a:r>
            <a:r>
              <a:rPr lang="en-US" altLang="en-US"/>
              <a:t>, the </a:t>
            </a:r>
            <a:r>
              <a:rPr lang="en-US" altLang="en-US" i="1"/>
              <a:t>k-means</a:t>
            </a:r>
            <a:r>
              <a:rPr lang="en-US" altLang="en-US"/>
              <a:t> algorithm works as follows:</a:t>
            </a:r>
            <a:r>
              <a:rPr lang="en-US" altLang="en-US" sz="2600"/>
              <a:t> </a:t>
            </a:r>
          </a:p>
          <a:p>
            <a:pPr lvl="1">
              <a:buSzTx/>
              <a:buFont typeface="Wingdings" panose="05000000000000000000" pitchFamily="2" charset="2"/>
              <a:buAutoNum type="arabicParenR"/>
            </a:pPr>
            <a:r>
              <a:rPr lang="en-US" altLang="en-US"/>
              <a:t>Randomly choose </a:t>
            </a:r>
            <a:r>
              <a:rPr lang="en-US" altLang="en-US" i="1"/>
              <a:t>k</a:t>
            </a:r>
            <a:r>
              <a:rPr lang="en-US" altLang="en-US"/>
              <a:t> data points (</a:t>
            </a:r>
            <a:r>
              <a:rPr lang="en-US" altLang="en-US">
                <a:solidFill>
                  <a:srgbClr val="3333CC"/>
                </a:solidFill>
              </a:rPr>
              <a:t>seeds</a:t>
            </a:r>
            <a:r>
              <a:rPr lang="en-US" altLang="en-US"/>
              <a:t>) to be the initial </a:t>
            </a:r>
            <a:r>
              <a:rPr lang="en-US" altLang="en-US">
                <a:solidFill>
                  <a:srgbClr val="FF0000"/>
                </a:solidFill>
              </a:rPr>
              <a:t>centroids</a:t>
            </a:r>
            <a:r>
              <a:rPr lang="en-US" altLang="en-US"/>
              <a:t>, cluster centers</a:t>
            </a:r>
          </a:p>
          <a:p>
            <a:pPr lvl="1">
              <a:buSzTx/>
              <a:buFont typeface="Wingdings" panose="05000000000000000000" pitchFamily="2" charset="2"/>
              <a:buAutoNum type="arabicParenR"/>
            </a:pPr>
            <a:r>
              <a:rPr lang="en-US" altLang="en-US">
                <a:solidFill>
                  <a:srgbClr val="000000"/>
                </a:solidFill>
              </a:rPr>
              <a:t>Assign each data point to the closest </a:t>
            </a:r>
            <a:r>
              <a:rPr lang="en-US" altLang="en-US">
                <a:solidFill>
                  <a:srgbClr val="FF0000"/>
                </a:solidFill>
              </a:rPr>
              <a:t>centroid</a:t>
            </a:r>
          </a:p>
          <a:p>
            <a:pPr lvl="1">
              <a:buSzTx/>
              <a:buFont typeface="Wingdings" panose="05000000000000000000" pitchFamily="2" charset="2"/>
              <a:buAutoNum type="arabicParenR"/>
            </a:pPr>
            <a:r>
              <a:rPr lang="en-US" altLang="en-US"/>
              <a:t>Re-compute the </a:t>
            </a:r>
            <a:r>
              <a:rPr lang="en-US" altLang="en-US">
                <a:solidFill>
                  <a:srgbClr val="FF0000"/>
                </a:solidFill>
              </a:rPr>
              <a:t>centroids</a:t>
            </a:r>
            <a:r>
              <a:rPr lang="en-US" altLang="en-US"/>
              <a:t> using the current cluster memberships.</a:t>
            </a:r>
          </a:p>
          <a:p>
            <a:pPr lvl="1">
              <a:buSzTx/>
              <a:buFont typeface="Wingdings" panose="05000000000000000000" pitchFamily="2" charset="2"/>
              <a:buAutoNum type="arabicParenR"/>
            </a:pPr>
            <a:r>
              <a:rPr lang="en-US" altLang="en-US"/>
              <a:t>If a convergence criterion is not met, go to </a:t>
            </a:r>
            <a:r>
              <a:rPr lang="en-US" altLang="en-US">
                <a:solidFill>
                  <a:srgbClr val="3333CC"/>
                </a:solidFill>
              </a:rPr>
              <a:t>2).</a:t>
            </a:r>
          </a:p>
        </p:txBody>
      </p:sp>
    </p:spTree>
    <p:extLst>
      <p:ext uri="{BB962C8B-B14F-4D97-AF65-F5344CB8AC3E}">
        <p14:creationId xmlns:p14="http://schemas.microsoft.com/office/powerpoint/2010/main" val="32268023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D5EA5E94-1778-4E64-9650-0BED23064675}" type="slidenum">
              <a:rPr lang="en-US" altLang="en-US"/>
              <a:pPr/>
              <a:t>95</a:t>
            </a:fld>
            <a:endParaRPr lang="en-US" altLang="en-US"/>
          </a:p>
        </p:txBody>
      </p:sp>
      <p:sp>
        <p:nvSpPr>
          <p:cNvPr id="773122" name="Rectangle 2"/>
          <p:cNvSpPr>
            <a:spLocks noGrp="1" noChangeArrowheads="1"/>
          </p:cNvSpPr>
          <p:nvPr>
            <p:ph type="title"/>
          </p:nvPr>
        </p:nvSpPr>
        <p:spPr/>
        <p:txBody>
          <a:bodyPr/>
          <a:lstStyle/>
          <a:p>
            <a:r>
              <a:rPr lang="en-US" altLang="en-US"/>
              <a:t>K-means algorithm – (cont …)</a:t>
            </a:r>
          </a:p>
        </p:txBody>
      </p:sp>
      <p:pic>
        <p:nvPicPr>
          <p:cNvPr id="773123"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95288" y="1412875"/>
            <a:ext cx="8507412" cy="3563938"/>
          </a:xfrm>
        </p:spPr>
      </p:pic>
    </p:spTree>
    <p:extLst>
      <p:ext uri="{BB962C8B-B14F-4D97-AF65-F5344CB8AC3E}">
        <p14:creationId xmlns:p14="http://schemas.microsoft.com/office/powerpoint/2010/main" val="17521048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ltLang="en-US"/>
              <a:t>CS583, Bing Liu, UIC</a:t>
            </a:r>
          </a:p>
        </p:txBody>
      </p:sp>
      <p:sp>
        <p:nvSpPr>
          <p:cNvPr id="8" name="Slide Number Placeholder 4"/>
          <p:cNvSpPr>
            <a:spLocks noGrp="1"/>
          </p:cNvSpPr>
          <p:nvPr>
            <p:ph type="sldNum" sz="quarter" idx="11"/>
          </p:nvPr>
        </p:nvSpPr>
        <p:spPr/>
        <p:txBody>
          <a:bodyPr/>
          <a:lstStyle/>
          <a:p>
            <a:fld id="{72E99149-AE91-4786-B8C9-A63528E99BD9}" type="slidenum">
              <a:rPr lang="en-US" altLang="en-US"/>
              <a:pPr/>
              <a:t>96</a:t>
            </a:fld>
            <a:endParaRPr lang="en-US" altLang="en-US"/>
          </a:p>
        </p:txBody>
      </p:sp>
      <p:sp>
        <p:nvSpPr>
          <p:cNvPr id="774146" name="Rectangle 2"/>
          <p:cNvSpPr>
            <a:spLocks noGrp="1" noChangeArrowheads="1"/>
          </p:cNvSpPr>
          <p:nvPr>
            <p:ph type="title"/>
          </p:nvPr>
        </p:nvSpPr>
        <p:spPr/>
        <p:txBody>
          <a:bodyPr/>
          <a:lstStyle/>
          <a:p>
            <a:r>
              <a:rPr lang="en-US" altLang="ja-JP">
                <a:ea typeface="ＭＳ Ｐゴシック" panose="020B0600070205080204" pitchFamily="34" charset="-128"/>
              </a:rPr>
              <a:t>Stopping/convergence criterion </a:t>
            </a:r>
            <a:endParaRPr lang="en-US" altLang="en-US"/>
          </a:p>
        </p:txBody>
      </p:sp>
      <p:sp>
        <p:nvSpPr>
          <p:cNvPr id="774147" name="Rectangle 3"/>
          <p:cNvSpPr>
            <a:spLocks noGrp="1" noChangeArrowheads="1"/>
          </p:cNvSpPr>
          <p:nvPr>
            <p:ph type="body" idx="1"/>
          </p:nvPr>
        </p:nvSpPr>
        <p:spPr>
          <a:xfrm>
            <a:off x="457200" y="1160463"/>
            <a:ext cx="8229600" cy="4970462"/>
          </a:xfrm>
        </p:spPr>
        <p:txBody>
          <a:bodyPr>
            <a:normAutofit lnSpcReduction="10000"/>
          </a:bodyPr>
          <a:lstStyle/>
          <a:p>
            <a:pPr marL="571500" indent="-571500">
              <a:lnSpc>
                <a:spcPct val="90000"/>
              </a:lnSpc>
              <a:buFont typeface="Wingdings" panose="05000000000000000000" pitchFamily="2" charset="2"/>
              <a:buAutoNum type="arabicPeriod"/>
            </a:pPr>
            <a:r>
              <a:rPr lang="en-US" altLang="ja-JP">
                <a:ea typeface="ＭＳ Ｐゴシック" panose="020B0600070205080204" pitchFamily="34" charset="-128"/>
              </a:rPr>
              <a:t>no (or minimum) re-assignments of data points to different clusters, </a:t>
            </a:r>
          </a:p>
          <a:p>
            <a:pPr marL="571500" indent="-571500">
              <a:lnSpc>
                <a:spcPct val="90000"/>
              </a:lnSpc>
              <a:buFont typeface="Wingdings" panose="05000000000000000000" pitchFamily="2" charset="2"/>
              <a:buAutoNum type="arabicPeriod"/>
            </a:pPr>
            <a:r>
              <a:rPr lang="en-US" altLang="ja-JP">
                <a:ea typeface="ＭＳ Ｐゴシック" panose="020B0600070205080204" pitchFamily="34" charset="-128"/>
              </a:rPr>
              <a:t>no (or minimum) change of centroids, or </a:t>
            </a:r>
          </a:p>
          <a:p>
            <a:pPr marL="571500" indent="-571500">
              <a:lnSpc>
                <a:spcPct val="90000"/>
              </a:lnSpc>
              <a:buFont typeface="Wingdings" panose="05000000000000000000" pitchFamily="2" charset="2"/>
              <a:buAutoNum type="arabicPeriod"/>
            </a:pPr>
            <a:r>
              <a:rPr lang="en-US" altLang="ja-JP">
                <a:ea typeface="ＭＳ Ｐゴシック" panose="020B0600070205080204" pitchFamily="34" charset="-128"/>
              </a:rPr>
              <a:t>minimum decrease in the </a:t>
            </a:r>
            <a:r>
              <a:rPr lang="en-US" altLang="ja-JP" b="1">
                <a:ea typeface="ＭＳ Ｐゴシック" panose="020B0600070205080204" pitchFamily="34" charset="-128"/>
              </a:rPr>
              <a:t>sum of squared error</a:t>
            </a:r>
            <a:r>
              <a:rPr lang="en-US" altLang="ja-JP">
                <a:ea typeface="ＭＳ Ｐゴシック" panose="020B0600070205080204" pitchFamily="34" charset="-128"/>
              </a:rPr>
              <a:t> (SSE), </a:t>
            </a:r>
          </a:p>
          <a:p>
            <a:pPr marL="571500" indent="-571500">
              <a:lnSpc>
                <a:spcPct val="90000"/>
              </a:lnSpc>
            </a:pPr>
            <a:endParaRPr lang="en-US" altLang="ja-JP">
              <a:ea typeface="ＭＳ Ｐゴシック" panose="020B0600070205080204" pitchFamily="34" charset="-128"/>
            </a:endParaRPr>
          </a:p>
          <a:p>
            <a:pPr marL="571500" indent="-571500">
              <a:lnSpc>
                <a:spcPct val="90000"/>
              </a:lnSpc>
            </a:pPr>
            <a:endParaRPr lang="en-US" altLang="ja-JP">
              <a:ea typeface="ＭＳ Ｐゴシック" panose="020B0600070205080204" pitchFamily="34" charset="-128"/>
            </a:endParaRPr>
          </a:p>
          <a:p>
            <a:pPr marL="839788" lvl="1" indent="-495300">
              <a:lnSpc>
                <a:spcPct val="90000"/>
              </a:lnSpc>
            </a:pPr>
            <a:r>
              <a:rPr lang="en-US" altLang="ja-JP" i="1">
                <a:ea typeface="ＭＳ Ｐゴシック" panose="020B0600070205080204" pitchFamily="34" charset="-128"/>
              </a:rPr>
              <a:t>C</a:t>
            </a:r>
            <a:r>
              <a:rPr lang="en-US" altLang="ja-JP" i="1" baseline="-25000">
                <a:ea typeface="ＭＳ Ｐゴシック" panose="020B0600070205080204" pitchFamily="34" charset="-128"/>
              </a:rPr>
              <a:t>i</a:t>
            </a:r>
            <a:r>
              <a:rPr lang="en-US" altLang="ja-JP">
                <a:ea typeface="ＭＳ Ｐゴシック" panose="020B0600070205080204" pitchFamily="34" charset="-128"/>
              </a:rPr>
              <a:t> is the </a:t>
            </a:r>
            <a:r>
              <a:rPr lang="en-US" altLang="ja-JP" i="1">
                <a:ea typeface="ＭＳ Ｐゴシック" panose="020B0600070205080204" pitchFamily="34" charset="-128"/>
              </a:rPr>
              <a:t>j</a:t>
            </a:r>
            <a:r>
              <a:rPr lang="en-US" altLang="ja-JP">
                <a:ea typeface="ＭＳ Ｐゴシック" panose="020B0600070205080204" pitchFamily="34" charset="-128"/>
              </a:rPr>
              <a:t>th cluster, </a:t>
            </a:r>
            <a:r>
              <a:rPr lang="en-US" altLang="ja-JP" b="1">
                <a:ea typeface="ＭＳ Ｐゴシック" panose="020B0600070205080204" pitchFamily="34" charset="-128"/>
              </a:rPr>
              <a:t>m</a:t>
            </a:r>
            <a:r>
              <a:rPr lang="en-US" altLang="ja-JP" i="1" baseline="-25000">
                <a:ea typeface="ＭＳ Ｐゴシック" panose="020B0600070205080204" pitchFamily="34" charset="-128"/>
              </a:rPr>
              <a:t>j</a:t>
            </a:r>
            <a:r>
              <a:rPr lang="en-US" altLang="ja-JP">
                <a:ea typeface="ＭＳ Ｐゴシック" panose="020B0600070205080204" pitchFamily="34" charset="-128"/>
              </a:rPr>
              <a:t> is the centroid of cluster </a:t>
            </a:r>
            <a:r>
              <a:rPr lang="en-US" altLang="ja-JP" i="1">
                <a:ea typeface="ＭＳ Ｐゴシック" panose="020B0600070205080204" pitchFamily="34" charset="-128"/>
              </a:rPr>
              <a:t>C</a:t>
            </a:r>
            <a:r>
              <a:rPr lang="en-US" altLang="ja-JP" i="1" baseline="-25000">
                <a:ea typeface="ＭＳ Ｐゴシック" panose="020B0600070205080204" pitchFamily="34" charset="-128"/>
              </a:rPr>
              <a:t>j</a:t>
            </a:r>
            <a:r>
              <a:rPr lang="en-US" altLang="ja-JP">
                <a:ea typeface="ＭＳ Ｐゴシック" panose="020B0600070205080204" pitchFamily="34" charset="-128"/>
              </a:rPr>
              <a:t> (the mean vector of all the data points in </a:t>
            </a:r>
            <a:r>
              <a:rPr lang="en-US" altLang="ja-JP" i="1">
                <a:ea typeface="ＭＳ Ｐゴシック" panose="020B0600070205080204" pitchFamily="34" charset="-128"/>
              </a:rPr>
              <a:t>C</a:t>
            </a:r>
            <a:r>
              <a:rPr lang="en-US" altLang="ja-JP" i="1" baseline="-25000">
                <a:ea typeface="ＭＳ Ｐゴシック" panose="020B0600070205080204" pitchFamily="34" charset="-128"/>
              </a:rPr>
              <a:t>j</a:t>
            </a:r>
            <a:r>
              <a:rPr lang="en-US" altLang="ja-JP">
                <a:ea typeface="ＭＳ Ｐゴシック" panose="020B0600070205080204" pitchFamily="34" charset="-128"/>
              </a:rPr>
              <a:t>), and </a:t>
            </a:r>
            <a:r>
              <a:rPr lang="en-US" altLang="ja-JP" i="1">
                <a:ea typeface="ＭＳ Ｐゴシック" panose="020B0600070205080204" pitchFamily="34" charset="-128"/>
              </a:rPr>
              <a:t>dist</a:t>
            </a:r>
            <a:r>
              <a:rPr lang="en-US" altLang="ja-JP">
                <a:ea typeface="ＭＳ Ｐゴシック" panose="020B0600070205080204" pitchFamily="34" charset="-128"/>
              </a:rPr>
              <a:t>(</a:t>
            </a:r>
            <a:r>
              <a:rPr lang="en-US" altLang="ja-JP" b="1">
                <a:ea typeface="ＭＳ Ｐゴシック" panose="020B0600070205080204" pitchFamily="34" charset="-128"/>
              </a:rPr>
              <a:t>x</a:t>
            </a:r>
            <a:r>
              <a:rPr lang="en-US" altLang="ja-JP">
                <a:ea typeface="ＭＳ Ｐゴシック" panose="020B0600070205080204" pitchFamily="34" charset="-128"/>
              </a:rPr>
              <a:t>, </a:t>
            </a:r>
            <a:r>
              <a:rPr lang="en-US" altLang="ja-JP" b="1">
                <a:ea typeface="ＭＳ Ｐゴシック" panose="020B0600070205080204" pitchFamily="34" charset="-128"/>
              </a:rPr>
              <a:t>m</a:t>
            </a:r>
            <a:r>
              <a:rPr lang="en-US" altLang="ja-JP" i="1" baseline="-25000">
                <a:ea typeface="ＭＳ Ｐゴシック" panose="020B0600070205080204" pitchFamily="34" charset="-128"/>
              </a:rPr>
              <a:t>j</a:t>
            </a:r>
            <a:r>
              <a:rPr lang="en-US" altLang="ja-JP">
                <a:ea typeface="ＭＳ Ｐゴシック" panose="020B0600070205080204" pitchFamily="34" charset="-128"/>
              </a:rPr>
              <a:t>) is the distance between data point </a:t>
            </a:r>
            <a:r>
              <a:rPr lang="en-US" altLang="ja-JP" b="1">
                <a:ea typeface="ＭＳ Ｐゴシック" panose="020B0600070205080204" pitchFamily="34" charset="-128"/>
              </a:rPr>
              <a:t>x</a:t>
            </a:r>
            <a:r>
              <a:rPr lang="en-US" altLang="ja-JP">
                <a:ea typeface="ＭＳ Ｐゴシック" panose="020B0600070205080204" pitchFamily="34" charset="-128"/>
              </a:rPr>
              <a:t> and centroid </a:t>
            </a:r>
            <a:r>
              <a:rPr lang="en-US" altLang="ja-JP" b="1">
                <a:ea typeface="ＭＳ Ｐゴシック" panose="020B0600070205080204" pitchFamily="34" charset="-128"/>
              </a:rPr>
              <a:t>m</a:t>
            </a:r>
            <a:r>
              <a:rPr lang="en-US" altLang="ja-JP" i="1" baseline="-25000">
                <a:ea typeface="ＭＳ Ｐゴシック" panose="020B0600070205080204" pitchFamily="34" charset="-128"/>
              </a:rPr>
              <a:t>j</a:t>
            </a:r>
            <a:r>
              <a:rPr lang="en-US" altLang="ja-JP">
                <a:ea typeface="ＭＳ Ｐゴシック" panose="020B0600070205080204" pitchFamily="34" charset="-128"/>
              </a:rPr>
              <a:t>. </a:t>
            </a:r>
            <a:endParaRPr lang="en-US" altLang="en-US"/>
          </a:p>
        </p:txBody>
      </p:sp>
      <p:sp>
        <p:nvSpPr>
          <p:cNvPr id="774149" name="Rectangle 5"/>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graphicFrame>
        <p:nvGraphicFramePr>
          <p:cNvPr id="774148" name="Object 4"/>
          <p:cNvGraphicFramePr>
            <a:graphicFrameLocks noChangeAspect="1"/>
          </p:cNvGraphicFramePr>
          <p:nvPr/>
        </p:nvGraphicFramePr>
        <p:xfrm>
          <a:off x="2519363" y="3319463"/>
          <a:ext cx="4356100" cy="1189037"/>
        </p:xfrm>
        <a:graphic>
          <a:graphicData uri="http://schemas.openxmlformats.org/presentationml/2006/ole">
            <mc:AlternateContent xmlns:mc="http://schemas.openxmlformats.org/markup-compatibility/2006">
              <mc:Choice xmlns:v="urn:schemas-microsoft-com:vml" Requires="v">
                <p:oleObj spid="_x0000_s18436" name="Equation" r:id="rId3" imgW="1676400" imgH="457200" progId="Equation.3">
                  <p:embed/>
                </p:oleObj>
              </mc:Choice>
              <mc:Fallback>
                <p:oleObj name="Equation" r:id="rId3" imgW="16764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9363" y="3319463"/>
                        <a:ext cx="4356100" cy="1189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4150" name="Text Box 6"/>
          <p:cNvSpPr txBox="1">
            <a:spLocks noChangeArrowheads="1"/>
          </p:cNvSpPr>
          <p:nvPr/>
        </p:nvSpPr>
        <p:spPr bwMode="auto">
          <a:xfrm>
            <a:off x="7920038" y="3563938"/>
            <a:ext cx="792162"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buFont typeface="Wingdings" panose="05000000000000000000" pitchFamily="2" charset="2"/>
              <a:buNone/>
            </a:pPr>
            <a:r>
              <a:rPr lang="en-US" altLang="en-US"/>
              <a:t>(1)</a:t>
            </a:r>
          </a:p>
        </p:txBody>
      </p:sp>
    </p:spTree>
    <p:extLst>
      <p:ext uri="{BB962C8B-B14F-4D97-AF65-F5344CB8AC3E}">
        <p14:creationId xmlns:p14="http://schemas.microsoft.com/office/powerpoint/2010/main" val="9642203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t>CS583, Bing Liu, UIC</a:t>
            </a:r>
          </a:p>
        </p:txBody>
      </p:sp>
      <p:sp>
        <p:nvSpPr>
          <p:cNvPr id="7" name="Slide Number Placeholder 4"/>
          <p:cNvSpPr>
            <a:spLocks noGrp="1"/>
          </p:cNvSpPr>
          <p:nvPr>
            <p:ph type="sldNum" sz="quarter" idx="11"/>
          </p:nvPr>
        </p:nvSpPr>
        <p:spPr/>
        <p:txBody>
          <a:bodyPr/>
          <a:lstStyle/>
          <a:p>
            <a:fld id="{7D139101-055A-4F4F-B069-770AD795BFED}" type="slidenum">
              <a:rPr lang="en-US" altLang="en-US"/>
              <a:pPr/>
              <a:t>97</a:t>
            </a:fld>
            <a:endParaRPr lang="en-US" altLang="en-US"/>
          </a:p>
        </p:txBody>
      </p:sp>
      <p:sp>
        <p:nvSpPr>
          <p:cNvPr id="775170" name="Rectangle 2"/>
          <p:cNvSpPr>
            <a:spLocks noGrp="1" noChangeArrowheads="1"/>
          </p:cNvSpPr>
          <p:nvPr>
            <p:ph type="title"/>
          </p:nvPr>
        </p:nvSpPr>
        <p:spPr/>
        <p:txBody>
          <a:bodyPr/>
          <a:lstStyle/>
          <a:p>
            <a:r>
              <a:rPr lang="en-US" altLang="en-US"/>
              <a:t>An example</a:t>
            </a:r>
          </a:p>
        </p:txBody>
      </p:sp>
      <p:pic>
        <p:nvPicPr>
          <p:cNvPr id="775172"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8163" y="1174750"/>
            <a:ext cx="7994650" cy="47656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775174" name="Text Box 6"/>
          <p:cNvSpPr txBox="1">
            <a:spLocks noChangeArrowheads="1"/>
          </p:cNvSpPr>
          <p:nvPr/>
        </p:nvSpPr>
        <p:spPr bwMode="auto">
          <a:xfrm>
            <a:off x="2232025" y="4329113"/>
            <a:ext cx="647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buFont typeface="Wingdings" panose="05000000000000000000" pitchFamily="2" charset="2"/>
              <a:buNone/>
            </a:pPr>
            <a:r>
              <a:rPr lang="en-US" altLang="en-US" sz="3200"/>
              <a:t>+</a:t>
            </a:r>
          </a:p>
        </p:txBody>
      </p:sp>
      <p:sp>
        <p:nvSpPr>
          <p:cNvPr id="775175" name="Text Box 7"/>
          <p:cNvSpPr txBox="1">
            <a:spLocks noChangeArrowheads="1"/>
          </p:cNvSpPr>
          <p:nvPr/>
        </p:nvSpPr>
        <p:spPr bwMode="auto">
          <a:xfrm>
            <a:off x="1584325" y="4005263"/>
            <a:ext cx="647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buFont typeface="Wingdings" panose="05000000000000000000" pitchFamily="2" charset="2"/>
              <a:buNone/>
            </a:pPr>
            <a:r>
              <a:rPr lang="en-US" altLang="en-US" sz="3200"/>
              <a:t>+</a:t>
            </a:r>
          </a:p>
        </p:txBody>
      </p:sp>
    </p:spTree>
    <p:extLst>
      <p:ext uri="{BB962C8B-B14F-4D97-AF65-F5344CB8AC3E}">
        <p14:creationId xmlns:p14="http://schemas.microsoft.com/office/powerpoint/2010/main" val="106425053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FCAEDDDC-A120-478E-A6A4-7ADC55C045D1}" type="slidenum">
              <a:rPr lang="en-US" altLang="en-US"/>
              <a:pPr/>
              <a:t>98</a:t>
            </a:fld>
            <a:endParaRPr lang="en-US" altLang="en-US"/>
          </a:p>
        </p:txBody>
      </p:sp>
      <p:sp>
        <p:nvSpPr>
          <p:cNvPr id="777218" name="Rectangle 2"/>
          <p:cNvSpPr>
            <a:spLocks noGrp="1" noChangeArrowheads="1"/>
          </p:cNvSpPr>
          <p:nvPr>
            <p:ph type="title"/>
          </p:nvPr>
        </p:nvSpPr>
        <p:spPr/>
        <p:txBody>
          <a:bodyPr/>
          <a:lstStyle/>
          <a:p>
            <a:r>
              <a:rPr lang="en-US" altLang="en-US"/>
              <a:t>An example (cont …)</a:t>
            </a:r>
          </a:p>
        </p:txBody>
      </p:sp>
      <p:pic>
        <p:nvPicPr>
          <p:cNvPr id="777220"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03238" y="1233488"/>
            <a:ext cx="7993062" cy="484346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392257687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4A00BEC6-2F02-4566-93AB-3A425ECD9883}" type="slidenum">
              <a:rPr lang="en-US" altLang="en-US"/>
              <a:pPr/>
              <a:t>99</a:t>
            </a:fld>
            <a:endParaRPr lang="en-US" altLang="en-US"/>
          </a:p>
        </p:txBody>
      </p:sp>
      <p:sp>
        <p:nvSpPr>
          <p:cNvPr id="779266" name="Rectangle 2"/>
          <p:cNvSpPr>
            <a:spLocks noGrp="1" noChangeArrowheads="1"/>
          </p:cNvSpPr>
          <p:nvPr>
            <p:ph type="title"/>
          </p:nvPr>
        </p:nvSpPr>
        <p:spPr/>
        <p:txBody>
          <a:bodyPr/>
          <a:lstStyle/>
          <a:p>
            <a:r>
              <a:rPr lang="en-US" altLang="en-US"/>
              <a:t>An example distance function</a:t>
            </a:r>
          </a:p>
        </p:txBody>
      </p:sp>
      <p:pic>
        <p:nvPicPr>
          <p:cNvPr id="779267"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84175" y="1233488"/>
            <a:ext cx="8435975" cy="4897437"/>
          </a:xfrm>
        </p:spPr>
      </p:pic>
    </p:spTree>
    <p:extLst>
      <p:ext uri="{BB962C8B-B14F-4D97-AF65-F5344CB8AC3E}">
        <p14:creationId xmlns:p14="http://schemas.microsoft.com/office/powerpoint/2010/main" val="13528455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高山峻嶺">
  <a:themeElements>
    <a:clrScheme name="高山峻嶺">
      <a:dk1>
        <a:srgbClr val="000000"/>
      </a:dk1>
      <a:lt1>
        <a:srgbClr val="FFFFFF"/>
      </a:lt1>
      <a:dk2>
        <a:srgbClr val="0536B3"/>
      </a:dk2>
      <a:lt2>
        <a:srgbClr val="7CB7F8"/>
      </a:lt2>
      <a:accent1>
        <a:srgbClr val="3F9EE4"/>
      </a:accent1>
      <a:accent2>
        <a:srgbClr val="77B559"/>
      </a:accent2>
      <a:accent3>
        <a:srgbClr val="E4A81B"/>
      </a:accent3>
      <a:accent4>
        <a:srgbClr val="108BB4"/>
      </a:accent4>
      <a:accent5>
        <a:srgbClr val="DA7328"/>
      </a:accent5>
      <a:accent6>
        <a:srgbClr val="AE589F"/>
      </a:accent6>
      <a:hlink>
        <a:srgbClr val="460245"/>
      </a:hlink>
      <a:folHlink>
        <a:srgbClr val="AC17D6"/>
      </a:folHlink>
    </a:clrScheme>
    <a:fontScheme name="高山峻嶺">
      <a:majorFont>
        <a:latin typeface="Gill Sans MT"/>
        <a:ea typeface=""/>
        <a:cs typeface=""/>
        <a:font script="Cyrl" typeface="Arial"/>
        <a:font script="Grek" typeface="Arial"/>
        <a:font script="Jpan" typeface="HG丸ｺﾞｼｯｸM-PRO"/>
        <a:font script="Hang" typeface="HY 헤드라인 M"/>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ill Sans MT"/>
        <a:ea typeface=""/>
        <a:cs typeface=""/>
        <a:font script="Cyrl" typeface="Arial"/>
        <a:font script="Grek" typeface="Arial"/>
        <a:font script="Jpan" typeface="HG丸ｺﾞｼｯｸM-PRO"/>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高山峻嶺">
      <a:fillStyleLst>
        <a:solidFill>
          <a:schemeClr val="phClr"/>
        </a:solidFill>
        <a:gradFill rotWithShape="1">
          <a:gsLst>
            <a:gs pos="0">
              <a:schemeClr val="phClr">
                <a:tint val="100000"/>
                <a:shade val="100000"/>
                <a:hueMod val="100000"/>
                <a:satMod val="100000"/>
              </a:schemeClr>
            </a:gs>
            <a:gs pos="50000">
              <a:schemeClr val="phClr">
                <a:tint val="25000"/>
                <a:shade val="100000"/>
                <a:hueMod val="100000"/>
                <a:satMod val="100000"/>
              </a:schemeClr>
            </a:gs>
            <a:gs pos="100000">
              <a:schemeClr val="phClr">
                <a:tint val="100000"/>
                <a:shade val="100000"/>
                <a:hueMod val="100000"/>
                <a:satMod val="100000"/>
              </a:schemeClr>
            </a:gs>
          </a:gsLst>
          <a:lin ang="5400000" scaled="1"/>
        </a:gradFill>
        <a:gradFill rotWithShape="1">
          <a:gsLst>
            <a:gs pos="0">
              <a:schemeClr val="phClr">
                <a:tint val="40000"/>
                <a:shade val="100000"/>
                <a:hueMod val="100000"/>
                <a:satMod val="100000"/>
              </a:schemeClr>
            </a:gs>
            <a:gs pos="30000">
              <a:schemeClr val="phClr">
                <a:tint val="100000"/>
                <a:shade val="100000"/>
                <a:hueMod val="100000"/>
                <a:satMod val="100000"/>
              </a:schemeClr>
            </a:gs>
            <a:gs pos="68000">
              <a:schemeClr val="phClr">
                <a:tint val="100000"/>
                <a:shade val="100000"/>
                <a:hueMod val="100000"/>
                <a:satMod val="100000"/>
              </a:schemeClr>
            </a:gs>
            <a:gs pos="100000">
              <a:schemeClr val="phClr">
                <a:tint val="40000"/>
                <a:shade val="100000"/>
                <a:hueMod val="100000"/>
                <a:satMod val="1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br" rotWithShape="0">
              <a:srgbClr val="000000">
                <a:alpha val="0"/>
              </a:srgbClr>
            </a:outerShdw>
          </a:effectLst>
        </a:effectStyle>
        <a:effectStyle>
          <a:effectLst>
            <a:outerShdw blurRad="38100" dist="25400" dir="5400000" algn="ctr" rotWithShape="0">
              <a:srgbClr val="EBE9ED">
                <a:alpha val="0"/>
              </a:srgbClr>
            </a:outerShdw>
          </a:effectLst>
          <a:scene3d>
            <a:camera prst="orthographicFront">
              <a:rot lat="0" lon="0" rev="0"/>
            </a:camera>
            <a:lightRig rig="glow" dir="b"/>
          </a:scene3d>
          <a:sp3d contourW="6350" prstMaterial="softEdge">
            <a:bevelT w="25400" h="25400"/>
            <a:contourClr>
              <a:schemeClr val="phClr">
                <a:tint val="90000"/>
                <a:shade val="100000"/>
                <a:hueMod val="100000"/>
                <a:satMod val="100000"/>
              </a:schemeClr>
            </a:contourClr>
          </a:sp3d>
        </a:effectStyle>
        <a:effectStyle>
          <a:effectLst>
            <a:reflection blurRad="12700" stA="40000" endPos="40000" dist="25400" dir="5400000" sy="-100000" rotWithShape="0"/>
          </a:effectLst>
          <a:scene3d>
            <a:camera prst="perspectiveFront"/>
            <a:lightRig rig="glow" dir="b"/>
          </a:scene3d>
          <a:sp3d contourW="6350" prstMaterial="softEdge">
            <a:bevelT w="50800" h="25400"/>
            <a:contourClr>
              <a:schemeClr val="phClr">
                <a:tint val="100000"/>
                <a:shade val="80000"/>
                <a:hueMod val="100000"/>
                <a:satMod val="100000"/>
              </a:schemeClr>
            </a:contourClr>
          </a:sp3d>
        </a:effectStyle>
      </a:effectStyleLst>
      <a:bgFillStyleLst>
        <a:solidFill>
          <a:schemeClr val="phClr"/>
        </a:solidFill>
        <a:gradFill rotWithShape="1">
          <a:gsLst>
            <a:gs pos="0">
              <a:schemeClr val="phClr">
                <a:shade val="40000"/>
                <a:satMod val="165000"/>
              </a:schemeClr>
            </a:gs>
            <a:gs pos="50000">
              <a:schemeClr val="phClr">
                <a:shade val="95000"/>
                <a:satMod val="100000"/>
              </a:schemeClr>
            </a:gs>
            <a:gs pos="100000">
              <a:schemeClr val="phClr">
                <a:tint val="10000"/>
                <a:satMod val="300000"/>
              </a:schemeClr>
            </a:gs>
          </a:gsLst>
          <a:lin ang="13000000" scaled="0"/>
        </a:gradFill>
        <a:blipFill>
          <a:blip xmlns:r="http://schemas.openxmlformats.org/officeDocument/2006/relationships" r:embed="rId1">
            <a:duotone>
              <a:schemeClr val="phClr">
                <a:shade val="75000"/>
              </a:schemeClr>
              <a:schemeClr val="phClr">
                <a:tint val="55000"/>
              </a:schemeClr>
            </a:duotone>
          </a:blip>
          <a:stretch/>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TC010219414[[fn=高山佈景主題]]</Template>
  <TotalTime>2841</TotalTime>
  <Words>8531</Words>
  <Application>Microsoft Office PowerPoint</Application>
  <PresentationFormat>On-screen Show (4:3)</PresentationFormat>
  <Paragraphs>1326</Paragraphs>
  <Slides>179</Slides>
  <Notes>10</Notes>
  <HiddenSlides>0</HiddenSlides>
  <MMClips>0</MMClips>
  <ScaleCrop>false</ScaleCrop>
  <HeadingPairs>
    <vt:vector size="8" baseType="variant">
      <vt:variant>
        <vt:lpstr>Fonts Used</vt:lpstr>
      </vt:variant>
      <vt:variant>
        <vt:i4>17</vt:i4>
      </vt:variant>
      <vt:variant>
        <vt:lpstr>Theme</vt:lpstr>
      </vt:variant>
      <vt:variant>
        <vt:i4>1</vt:i4>
      </vt:variant>
      <vt:variant>
        <vt:lpstr>Embedded OLE Servers</vt:lpstr>
      </vt:variant>
      <vt:variant>
        <vt:i4>2</vt:i4>
      </vt:variant>
      <vt:variant>
        <vt:lpstr>Slide Titles</vt:lpstr>
      </vt:variant>
      <vt:variant>
        <vt:i4>179</vt:i4>
      </vt:variant>
    </vt:vector>
  </HeadingPairs>
  <TitlesOfParts>
    <vt:vector size="199" baseType="lpstr">
      <vt:lpstr>맑은 고딕</vt:lpstr>
      <vt:lpstr>微軟正黑體</vt:lpstr>
      <vt:lpstr>MS PGothic</vt:lpstr>
      <vt:lpstr>MS PGothic</vt:lpstr>
      <vt:lpstr>宋体</vt:lpstr>
      <vt:lpstr>宋体</vt:lpstr>
      <vt:lpstr>Arial</vt:lpstr>
      <vt:lpstr>Calibri</vt:lpstr>
      <vt:lpstr>Courier</vt:lpstr>
      <vt:lpstr>Garamond</vt:lpstr>
      <vt:lpstr>Geneva</vt:lpstr>
      <vt:lpstr>Gill Sans MT</vt:lpstr>
      <vt:lpstr>新細明體</vt:lpstr>
      <vt:lpstr>Symbol</vt:lpstr>
      <vt:lpstr>Times New Roman</vt:lpstr>
      <vt:lpstr>Wingdings</vt:lpstr>
      <vt:lpstr>Wingdings 2</vt:lpstr>
      <vt:lpstr>高山峻嶺</vt:lpstr>
      <vt:lpstr>Equation</vt:lpstr>
      <vt:lpstr>Worksheet</vt:lpstr>
      <vt:lpstr>Machine Learning</vt:lpstr>
      <vt:lpstr>Data Science – A Definition</vt:lpstr>
      <vt:lpstr>Data Science</vt:lpstr>
      <vt:lpstr>PowerPoint Presentation</vt:lpstr>
      <vt:lpstr>PowerPoint Presentation</vt:lpstr>
      <vt:lpstr>Data Science and Others</vt:lpstr>
      <vt:lpstr>PowerPoint Presentation</vt:lpstr>
      <vt:lpstr>Big Data Science Tasks</vt:lpstr>
      <vt:lpstr>Regular Data Science Tasks</vt:lpstr>
      <vt:lpstr>PowerPoint Presentation</vt:lpstr>
      <vt:lpstr>Human vs. Machine</vt:lpstr>
      <vt:lpstr>Goal of Data Science</vt:lpstr>
      <vt:lpstr>Data Science – A Visual Definition</vt:lpstr>
      <vt:lpstr>Contrast: Databases</vt:lpstr>
      <vt:lpstr>Contrast: Business Intelligence</vt:lpstr>
      <vt:lpstr>PowerPoint Presentation</vt:lpstr>
      <vt:lpstr>PowerPoint Presentation</vt:lpstr>
      <vt:lpstr>Examples of Big Data Analytics</vt:lpstr>
      <vt:lpstr>Examples of Big Data Analytics</vt:lpstr>
      <vt:lpstr>PowerPoint Presentation</vt:lpstr>
      <vt:lpstr>Data Modeling Tools</vt:lpstr>
      <vt:lpstr>Contrast: Machine Learning</vt:lpstr>
      <vt:lpstr>PowerPoint Presentation</vt:lpstr>
      <vt:lpstr>AI And Machine Learning Use Cases </vt:lpstr>
      <vt:lpstr>Magic? </vt:lpstr>
      <vt:lpstr>ML in a Nutshell</vt:lpstr>
      <vt:lpstr>What is machine learning?</vt:lpstr>
      <vt:lpstr>Sample Applications</vt:lpstr>
      <vt:lpstr>Applications</vt:lpstr>
      <vt:lpstr>Learning system model</vt:lpstr>
      <vt:lpstr>Descriptive Statistics</vt:lpstr>
      <vt:lpstr>Descriptive Statistics</vt:lpstr>
      <vt:lpstr>Types of Statistical Variables </vt:lpstr>
      <vt:lpstr>Types of Statistical Variables </vt:lpstr>
      <vt:lpstr>Types of Statistical Variables </vt:lpstr>
      <vt:lpstr>Summary Statistics of Numeric Variables </vt:lpstr>
      <vt:lpstr>Summary Statistics of Numeric Variables </vt:lpstr>
      <vt:lpstr>Summary Statistics of Numeric Variables </vt:lpstr>
      <vt:lpstr>Types of Learning</vt:lpstr>
      <vt:lpstr>Algorithms</vt:lpstr>
      <vt:lpstr>Machine learning structure</vt:lpstr>
      <vt:lpstr>What are we seeking? </vt:lpstr>
      <vt:lpstr>What are we seeking?</vt:lpstr>
      <vt:lpstr>Learning techniques</vt:lpstr>
      <vt:lpstr>Learning techniques</vt:lpstr>
      <vt:lpstr>Learning techniques</vt:lpstr>
      <vt:lpstr>Learning techniques</vt:lpstr>
      <vt:lpstr>Learning techniques</vt:lpstr>
      <vt:lpstr>Learning techniques</vt:lpstr>
      <vt:lpstr>PowerPoint Presentation</vt:lpstr>
      <vt:lpstr>An example application</vt:lpstr>
      <vt:lpstr>Another application</vt:lpstr>
      <vt:lpstr>Machine learning and our focus</vt:lpstr>
      <vt:lpstr>The data and the goal</vt:lpstr>
      <vt:lpstr>An example: data (loan application)</vt:lpstr>
      <vt:lpstr>An example: the learning task</vt:lpstr>
      <vt:lpstr>Supervised vs. unsupervised Learning</vt:lpstr>
      <vt:lpstr>Supervised learning process: two steps</vt:lpstr>
      <vt:lpstr>What do we mean by learning?</vt:lpstr>
      <vt:lpstr>An example</vt:lpstr>
      <vt:lpstr>Fundamental assumption of learning</vt:lpstr>
      <vt:lpstr>Introduction</vt:lpstr>
      <vt:lpstr>The loan data (reproduced)</vt:lpstr>
      <vt:lpstr>A decision tree from the loan data</vt:lpstr>
      <vt:lpstr>Use the decision tree</vt:lpstr>
      <vt:lpstr>Is the decision tree unique?</vt:lpstr>
      <vt:lpstr>From a decision tree to a set of rules</vt:lpstr>
      <vt:lpstr>Algorithm for decision tree learning</vt:lpstr>
      <vt:lpstr>Decision tree learning algorithm</vt:lpstr>
      <vt:lpstr>Choose an attribute to partition data </vt:lpstr>
      <vt:lpstr>The loan data (reproduced)</vt:lpstr>
      <vt:lpstr>Two possible roots, which is better?</vt:lpstr>
      <vt:lpstr>Information theory</vt:lpstr>
      <vt:lpstr>Information theory (cont …)</vt:lpstr>
      <vt:lpstr>Information theory: Entropy measure</vt:lpstr>
      <vt:lpstr>Entropy measure: let us get a feeling</vt:lpstr>
      <vt:lpstr>Information gain</vt:lpstr>
      <vt:lpstr>Information gain (cont …)</vt:lpstr>
      <vt:lpstr>An example</vt:lpstr>
      <vt:lpstr>We build the final tree</vt:lpstr>
      <vt:lpstr>Handling continuous attributes</vt:lpstr>
      <vt:lpstr>An example in a continuous space</vt:lpstr>
      <vt:lpstr>Avoid overfitting in classification</vt:lpstr>
      <vt:lpstr>An example</vt:lpstr>
      <vt:lpstr>Other issues in decision tree learning</vt:lpstr>
      <vt:lpstr>Supervised learning vs. unsupervised learning</vt:lpstr>
      <vt:lpstr>Clustering</vt:lpstr>
      <vt:lpstr>An illustration</vt:lpstr>
      <vt:lpstr>What is clustering for? </vt:lpstr>
      <vt:lpstr>What is clustering for? (cont…)</vt:lpstr>
      <vt:lpstr>Aspects of clustering</vt:lpstr>
      <vt:lpstr>Road map</vt:lpstr>
      <vt:lpstr>K-means clustering</vt:lpstr>
      <vt:lpstr>K-means algorithm</vt:lpstr>
      <vt:lpstr>K-means algorithm – (cont …)</vt:lpstr>
      <vt:lpstr>Stopping/convergence criterion </vt:lpstr>
      <vt:lpstr>An example</vt:lpstr>
      <vt:lpstr>An example (cont …)</vt:lpstr>
      <vt:lpstr>An example distance function</vt:lpstr>
      <vt:lpstr>A disk version of k-means</vt:lpstr>
      <vt:lpstr>A disk version of k-means (cont …)</vt:lpstr>
      <vt:lpstr>Strengths of k-means </vt:lpstr>
      <vt:lpstr>Weaknesses of k-means</vt:lpstr>
      <vt:lpstr>Weaknesses of k-means: Problems with outliers</vt:lpstr>
      <vt:lpstr>Weaknesses of k-means: To deal with outliers</vt:lpstr>
      <vt:lpstr>Weaknesses of k-means (cont …)</vt:lpstr>
      <vt:lpstr>Weaknesses of k-means (cont …)</vt:lpstr>
      <vt:lpstr>Weaknesses of k-means (cont …)</vt:lpstr>
      <vt:lpstr>K-means summary</vt:lpstr>
      <vt:lpstr>Road map</vt:lpstr>
      <vt:lpstr>Common ways to represent clusters </vt:lpstr>
      <vt:lpstr>Using classification model</vt:lpstr>
      <vt:lpstr>Use frequent values to represent cluster </vt:lpstr>
      <vt:lpstr>Clusters of arbitrary shapes</vt:lpstr>
      <vt:lpstr>Road map</vt:lpstr>
      <vt:lpstr>Hierarchical Clustering</vt:lpstr>
      <vt:lpstr>Types of hierarchical clustering</vt:lpstr>
      <vt:lpstr>Agglomerative clustering </vt:lpstr>
      <vt:lpstr>Agglomerative clustering algorithm</vt:lpstr>
      <vt:lpstr>An example: working of the algorithm</vt:lpstr>
      <vt:lpstr>Measuring the distance of two clusters</vt:lpstr>
      <vt:lpstr>Single link method</vt:lpstr>
      <vt:lpstr>Complete link method</vt:lpstr>
      <vt:lpstr>Average link and centroid methods</vt:lpstr>
      <vt:lpstr>The complexity</vt:lpstr>
      <vt:lpstr>Road map</vt:lpstr>
      <vt:lpstr>Distance functions</vt:lpstr>
      <vt:lpstr>Distance functions for numeric attributes</vt:lpstr>
      <vt:lpstr>Euclidean distance and Manhattan distance </vt:lpstr>
      <vt:lpstr>Squared distance and Chebychev distance </vt:lpstr>
      <vt:lpstr>Distance functions for binary and  nominal attributes </vt:lpstr>
      <vt:lpstr>Confusion matrix</vt:lpstr>
      <vt:lpstr>Symmetric binary attributes</vt:lpstr>
      <vt:lpstr>Symmetric binary attributes: example</vt:lpstr>
      <vt:lpstr>Asymmetric binary attributes</vt:lpstr>
      <vt:lpstr>Nominal attributes</vt:lpstr>
      <vt:lpstr>Distance function for text documents</vt:lpstr>
      <vt:lpstr>Road map</vt:lpstr>
      <vt:lpstr>Data standardization</vt:lpstr>
      <vt:lpstr>Interval-scaled attributes </vt:lpstr>
      <vt:lpstr>Interval-scaled attributes (cont …)</vt:lpstr>
      <vt:lpstr>Ratio-scaled attributes </vt:lpstr>
      <vt:lpstr>Nominal attributes</vt:lpstr>
      <vt:lpstr>Nominal attributes: an example</vt:lpstr>
      <vt:lpstr>Ordinal attributes </vt:lpstr>
      <vt:lpstr>Road map</vt:lpstr>
      <vt:lpstr>Mixed attributes</vt:lpstr>
      <vt:lpstr>Convert to a single type</vt:lpstr>
      <vt:lpstr>Convert to a single type (cont …)</vt:lpstr>
      <vt:lpstr>Combining individual distances</vt:lpstr>
      <vt:lpstr>Road map</vt:lpstr>
      <vt:lpstr>How to choose a clustering algorithm</vt:lpstr>
      <vt:lpstr>Choose a clustering algorithm (cont …)</vt:lpstr>
      <vt:lpstr>Road map</vt:lpstr>
      <vt:lpstr>Cluster Evaluation: hard problem</vt:lpstr>
      <vt:lpstr>Cluster evaluation: ground truth</vt:lpstr>
      <vt:lpstr>Evaluation measures: Entropy</vt:lpstr>
      <vt:lpstr>Evaluation measures: purity</vt:lpstr>
      <vt:lpstr>An example</vt:lpstr>
      <vt:lpstr>A remark about ground truth evaluation</vt:lpstr>
      <vt:lpstr>Evaluation based on internal information</vt:lpstr>
      <vt:lpstr>Indirect evaluation </vt:lpstr>
      <vt:lpstr>Road map</vt:lpstr>
      <vt:lpstr>Holes in data space</vt:lpstr>
      <vt:lpstr>Holes are useful too</vt:lpstr>
      <vt:lpstr>Data regions and empty regions</vt:lpstr>
      <vt:lpstr>Supervised learning for unsupervised learning </vt:lpstr>
      <vt:lpstr>An example</vt:lpstr>
      <vt:lpstr>Can it done without adding N points?</vt:lpstr>
      <vt:lpstr>Characteristics of the approach </vt:lpstr>
      <vt:lpstr>Building the Tree </vt:lpstr>
      <vt:lpstr>An example</vt:lpstr>
      <vt:lpstr>How many N points to add?</vt:lpstr>
      <vt:lpstr>An example</vt:lpstr>
      <vt:lpstr>How many N points to add? (cont…)</vt:lpstr>
      <vt:lpstr>Building the decision tree</vt:lpstr>
      <vt:lpstr>Road map</vt:lpstr>
      <vt:lpstr>Summary</vt:lpstr>
      <vt:lpstr>Conclusion</vt:lpstr>
    </vt:vector>
  </TitlesOfParts>
  <Company>NTU DISP LAB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Ian Chang</dc:creator>
  <cp:lastModifiedBy>Parameswari Bala</cp:lastModifiedBy>
  <cp:revision>175</cp:revision>
  <dcterms:created xsi:type="dcterms:W3CDTF">2011-10-12T13:27:42Z</dcterms:created>
  <dcterms:modified xsi:type="dcterms:W3CDTF">2017-07-19T01:24:54Z</dcterms:modified>
</cp:coreProperties>
</file>