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76" r:id="rId5"/>
    <p:sldId id="296" r:id="rId6"/>
    <p:sldId id="297" r:id="rId7"/>
    <p:sldId id="295" r:id="rId8"/>
    <p:sldId id="319" r:id="rId9"/>
    <p:sldId id="298" r:id="rId10"/>
    <p:sldId id="299" r:id="rId11"/>
    <p:sldId id="303" r:id="rId12"/>
    <p:sldId id="304" r:id="rId13"/>
    <p:sldId id="300" r:id="rId14"/>
    <p:sldId id="294" r:id="rId15"/>
    <p:sldId id="301" r:id="rId16"/>
    <p:sldId id="302" r:id="rId17"/>
    <p:sldId id="306" r:id="rId18"/>
    <p:sldId id="310" r:id="rId19"/>
    <p:sldId id="305" r:id="rId20"/>
    <p:sldId id="307" r:id="rId21"/>
    <p:sldId id="314" r:id="rId22"/>
    <p:sldId id="308" r:id="rId23"/>
    <p:sldId id="309" r:id="rId24"/>
    <p:sldId id="311" r:id="rId25"/>
    <p:sldId id="312" r:id="rId26"/>
    <p:sldId id="313" r:id="rId27"/>
    <p:sldId id="316" r:id="rId28"/>
    <p:sldId id="315" r:id="rId29"/>
    <p:sldId id="318" r:id="rId30"/>
    <p:sldId id="317" r:id="rId31"/>
    <p:sldId id="320" r:id="rId32"/>
    <p:sldId id="321" r:id="rId3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99CC00"/>
    <a:srgbClr val="FF9900"/>
    <a:srgbClr val="5696DC"/>
    <a:srgbClr val="D60093"/>
    <a:srgbClr val="5AC9EC"/>
    <a:srgbClr val="006600"/>
    <a:srgbClr val="FFCC00"/>
    <a:srgbClr val="FFFF00"/>
    <a:srgbClr val="FF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96448" autoAdjust="0"/>
  </p:normalViewPr>
  <p:slideViewPr>
    <p:cSldViewPr>
      <p:cViewPr>
        <p:scale>
          <a:sx n="66" d="100"/>
          <a:sy n="66" d="100"/>
        </p:scale>
        <p:origin x="-173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B3F53A-5FAC-473C-AEDA-E611CCD0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4472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B0E6F0-B1AD-4973-ACC8-C610E8424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028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83874-20A2-419F-A38A-16EBB76BC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6DAAD-0C6F-47D1-A2E6-45D36C309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1479-59CA-44E2-8DB3-15992680B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76D8-08EC-4561-87C5-14F9E1D04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21A9-AA28-4818-8009-85E6480D0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F7702-1BAC-45CF-83E7-4BD54319D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24FBC-34A7-4412-8C04-979BC924C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00622-E443-4409-A493-759CDB3F1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4D3B-0CC8-4CB0-BF9F-22194A0DD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97243-1391-446D-AA6A-3B2444A6C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29CF738-5736-4AF4-B847-7C2A3D2EB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</a:t>
            </a:r>
            <a:r>
              <a:rPr lang="en-US" dirty="0" smtClean="0"/>
              <a:t>HQL</a:t>
            </a:r>
            <a:endParaRPr lang="en-I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431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42" y="990600"/>
            <a:ext cx="8668657" cy="3124200"/>
          </a:xfrm>
        </p:spPr>
        <p:txBody>
          <a:bodyPr/>
          <a:lstStyle/>
          <a:p>
            <a:r>
              <a:rPr lang="en-US" dirty="0" smtClean="0"/>
              <a:t>This example demonstrates a simple from clause and inner join.</a:t>
            </a:r>
          </a:p>
          <a:p>
            <a:r>
              <a:rPr lang="en-US" dirty="0" smtClean="0"/>
              <a:t>We will work with the same entities that we work with in the previous session – Customer ands Complaints.</a:t>
            </a:r>
          </a:p>
          <a:p>
            <a:r>
              <a:rPr lang="en-US" dirty="0" smtClean="0"/>
              <a:t>Only the servlet that has query is in the next slide.</a:t>
            </a:r>
          </a:p>
          <a:p>
            <a:r>
              <a:rPr lang="en-US" dirty="0" smtClean="0"/>
              <a:t>The entity classes and </a:t>
            </a:r>
            <a:r>
              <a:rPr lang="en-US" dirty="0" err="1" smtClean="0"/>
              <a:t>hbm</a:t>
            </a:r>
            <a:r>
              <a:rPr lang="en-US" dirty="0" smtClean="0"/>
              <a:t> is the same as the previous session.  </a:t>
            </a:r>
          </a:p>
          <a:p>
            <a:r>
              <a:rPr lang="en-US" dirty="0" smtClean="0"/>
              <a:t>For the sake of better query results more data is entered in the tables which are shown below.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743" y="4527500"/>
            <a:ext cx="4038600" cy="182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2200" y="4572000"/>
            <a:ext cx="3505200" cy="181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423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76200"/>
            <a:ext cx="8763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hibServletQuery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HibServletQuery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 static final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serialVersionUID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1L;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Session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out=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sessionFactory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().configure().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buildSessionFactory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session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sessionFactory.openSession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("Simple FROM &lt;BR&gt;");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String SQL_QUERY ="from Customer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Query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(SQL_QUERY</a:t>
            </a:r>
            <a:r>
              <a:rPr lang="en-US" sz="2000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for(Iterator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it=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query.iterate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();){</a:t>
            </a: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Customer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=(Customer)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21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76200"/>
            <a:ext cx="8839200" cy="682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("&lt;BR&gt;ID: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cust.getId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Name: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cust.getFirstName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()+" "+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cust.getLastName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Email: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cust.getEmail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out.println("&lt;BR&gt; INNER JOIN &lt;BR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&gt;");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SQL_QUERY ="select cust.id ,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com.compNum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com.text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from Customer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sz="2000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cust.complaints</a:t>
            </a:r>
            <a:r>
              <a:rPr lang="en-US" sz="20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com ";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query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(SQL_QUERY);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(Iterator it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query.iterate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();) {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Object[] row = (Object[])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("&lt;BR&gt;ID: " + row[0]);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 Name: " + row[1]+ row[2]);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CompNum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" + row[3]);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 Text: " + row[4]);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session.close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();}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catch(Exception e){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()); }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85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en-US" dirty="0" smtClean="0"/>
              <a:t>Execution result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143" y="304800"/>
            <a:ext cx="7025086" cy="360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6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A00622-E443-4409-A493-759CDB3F12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2142" y="457200"/>
            <a:ext cx="830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Another way to get the </a:t>
            </a:r>
          </a:p>
          <a:p>
            <a:endParaRPr lang="en-US" sz="2000" dirty="0" smtClean="0"/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SQL_QUERY ="select new list(cust.id 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com.compNum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from Customer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cust.complaints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com ";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(SQL_QUERY);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(Iterator it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query.iterate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 l = (List)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("&lt;BR&gt; " +l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93029"/>
            <a:ext cx="57432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58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SQL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clause allows </a:t>
            </a:r>
            <a:r>
              <a:rPr lang="en-US" dirty="0" smtClean="0"/>
              <a:t> refining  </a:t>
            </a:r>
            <a:r>
              <a:rPr lang="en-US" dirty="0"/>
              <a:t>the list of instances returned.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 alias exists, </a:t>
            </a:r>
            <a:r>
              <a:rPr lang="en-US" dirty="0" smtClean="0"/>
              <a:t>properties name can be used as it is.</a:t>
            </a:r>
          </a:p>
          <a:p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Customer where 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Vivek</a:t>
            </a: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Complaints where </a:t>
            </a:r>
            <a:r>
              <a:rPr lang="en-US" b="1" kern="12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is not null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34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functions and group 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r>
              <a:rPr lang="en-US" dirty="0" smtClean="0"/>
              <a:t>SQL aggregate functions are available in HQL as well</a:t>
            </a:r>
          </a:p>
          <a:p>
            <a:pPr lvl="1"/>
            <a:r>
              <a:rPr lang="en-US" sz="2000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000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(...), sum(...), min(...), max(...) </a:t>
            </a:r>
          </a:p>
          <a:p>
            <a:pPr lvl="1"/>
            <a:r>
              <a:rPr lang="en-US" sz="2000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count(*) </a:t>
            </a:r>
          </a:p>
          <a:p>
            <a:pPr lvl="1"/>
            <a:r>
              <a:rPr lang="en-US" sz="2000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count(...), count(distinct ...), count(all...) </a:t>
            </a:r>
          </a:p>
          <a:p>
            <a:r>
              <a:rPr lang="en-US" dirty="0" smtClean="0"/>
              <a:t>Most of the aggregates work with the 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dirty="0" smtClean="0"/>
              <a:t>clause.</a:t>
            </a:r>
          </a:p>
          <a:p>
            <a:r>
              <a:rPr lang="en-US" dirty="0"/>
              <a:t>A query that returns aggregate values can be grouped by any property of a returned class or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The usage of group by clause is similar to the SQL.</a:t>
            </a:r>
          </a:p>
          <a:p>
            <a:pPr marL="0" indent="0">
              <a:buNone/>
            </a:pP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c.cust,count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c.cust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from Complaint c </a:t>
            </a: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group 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c.cust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24FBC-34A7-4412-8C04-979BC924C9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5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aggregate and group 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610600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Code inside the servlet</a:t>
            </a:r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AutoNum type="arabicPeriod"/>
            </a:pPr>
            <a:r>
              <a:rPr lang="en-US" dirty="0" smtClean="0"/>
              <a:t>to get the largest customer id  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SQL_QUERY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="select max(cust.id) from Customer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query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(SQL_QUERY);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List l1=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query.list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("&lt;BR&gt; MAX " +l1.get(0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dirty="0" smtClean="0"/>
          </a:p>
          <a:p>
            <a:pPr marL="342900" indent="-342900">
              <a:lnSpc>
                <a:spcPct val="120000"/>
              </a:lnSpc>
              <a:buClr>
                <a:schemeClr val="accent2"/>
              </a:buClr>
              <a:buFont typeface="+mj-lt"/>
              <a:buAutoNum type="arabicPeriod" startAt="2"/>
            </a:pPr>
            <a:r>
              <a:rPr lang="en-US" dirty="0" smtClean="0"/>
              <a:t>number of complaints raised by a  particular customer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SQL_QUERY = "select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c.cust,count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from Complaint c group 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";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query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(SQL_QUERY);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for (Iterator it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query.iterate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 row = (Object[])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c=(Customer)row[0];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("&lt;BR&gt;Customer: "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c.getFirstName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c.getLastName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()+"["+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c.getId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+"]");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 Count: " + row[1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629275"/>
            <a:ext cx="2600325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056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r>
              <a:rPr lang="en-US" dirty="0" smtClean="0"/>
              <a:t>When should </a:t>
            </a:r>
            <a:r>
              <a:rPr lang="en-US" dirty="0" err="1" smtClean="0"/>
              <a:t>query.list</a:t>
            </a:r>
            <a:r>
              <a:rPr lang="en-US" dirty="0" smtClean="0"/>
              <a:t>() method be used and when should </a:t>
            </a:r>
            <a:r>
              <a:rPr lang="en-US" dirty="0" err="1" smtClean="0"/>
              <a:t>query.iterate</a:t>
            </a:r>
            <a:r>
              <a:rPr lang="en-US" dirty="0" smtClean="0"/>
              <a:t>() method be used?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373086"/>
            <a:ext cx="8382000" cy="395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 err="1"/>
              <a:t>query.iterate</a:t>
            </a:r>
            <a:r>
              <a:rPr lang="en-US" dirty="0"/>
              <a:t>() </a:t>
            </a:r>
            <a:r>
              <a:rPr lang="en-US" dirty="0" smtClean="0"/>
              <a:t>method should be used only when you are expecting multiple rows to be returned by the query.</a:t>
            </a:r>
          </a:p>
          <a:p>
            <a:r>
              <a:rPr lang="en-US" dirty="0" err="1"/>
              <a:t>query.list</a:t>
            </a:r>
            <a:r>
              <a:rPr lang="en-US" dirty="0" smtClean="0"/>
              <a:t>() method can be used both for single and </a:t>
            </a:r>
            <a:r>
              <a:rPr lang="en-US" dirty="0"/>
              <a:t>multiple rows </a:t>
            </a:r>
            <a:r>
              <a:rPr lang="en-US" dirty="0" smtClean="0"/>
              <a:t>are returned </a:t>
            </a:r>
            <a:r>
              <a:rPr lang="en-US" dirty="0"/>
              <a:t>by the 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only single row is returned then </a:t>
            </a:r>
            <a:r>
              <a:rPr lang="en-US" dirty="0" err="1" smtClean="0"/>
              <a:t>list.get</a:t>
            </a:r>
            <a:r>
              <a:rPr lang="en-US" dirty="0" smtClean="0"/>
              <a:t>(0) can be used and the object can be casted to your expected type.</a:t>
            </a:r>
          </a:p>
          <a:p>
            <a:r>
              <a:rPr lang="en-US" dirty="0"/>
              <a:t>If the query contains multiple results pre row, the results are returned in an instance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Object[].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25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HQL has huge support for different types of expression</a:t>
            </a:r>
          </a:p>
          <a:p>
            <a:r>
              <a:rPr lang="en-US" dirty="0" smtClean="0"/>
              <a:t>mathematical </a:t>
            </a:r>
            <a:r>
              <a:rPr lang="en-US" dirty="0"/>
              <a:t>operators: +, -, *, / </a:t>
            </a:r>
          </a:p>
          <a:p>
            <a:r>
              <a:rPr lang="en-US" dirty="0"/>
              <a:t>binary comparison operators: =, &gt;=, &lt;=, &lt;&gt;, !=, like </a:t>
            </a:r>
          </a:p>
          <a:p>
            <a:r>
              <a:rPr lang="en-US" dirty="0"/>
              <a:t>logical operations and, or, not </a:t>
            </a:r>
          </a:p>
          <a:p>
            <a:r>
              <a:rPr lang="en-US" dirty="0"/>
              <a:t>Parentheses ( ) that indicates grouping </a:t>
            </a:r>
          </a:p>
          <a:p>
            <a:r>
              <a:rPr lang="en-US" dirty="0"/>
              <a:t>in, not in, between, is null, is not null, is empty, is not empty, member of and not member of </a:t>
            </a:r>
            <a:endParaRPr lang="en-US" dirty="0" smtClean="0"/>
          </a:p>
          <a:p>
            <a:r>
              <a:rPr lang="en-US" dirty="0"/>
              <a:t>Simple" case, case ... when ... then ... else ... end, and "searched" case, case when ... then ... else ... end </a:t>
            </a:r>
          </a:p>
          <a:p>
            <a:r>
              <a:rPr lang="en-US" dirty="0"/>
              <a:t>string concatenation ...||... or </a:t>
            </a:r>
            <a:r>
              <a:rPr lang="en-US" dirty="0" err="1"/>
              <a:t>concat</a:t>
            </a:r>
            <a:r>
              <a:rPr lang="en-US" dirty="0"/>
              <a:t>(...,...) </a:t>
            </a:r>
            <a:endParaRPr lang="en-US" dirty="0" smtClean="0"/>
          </a:p>
          <a:p>
            <a:r>
              <a:rPr lang="en-US" dirty="0" smtClean="0"/>
              <a:t>HQL </a:t>
            </a:r>
            <a:r>
              <a:rPr lang="en-US" dirty="0"/>
              <a:t>also supports JDBC-style positional parameters 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0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r>
              <a:rPr lang="en-US" dirty="0" smtClean="0"/>
              <a:t>Hibernate  Query Language</a:t>
            </a:r>
          </a:p>
          <a:p>
            <a:r>
              <a:rPr lang="en-US" dirty="0" smtClean="0"/>
              <a:t>Similar to SQL but completely object oriented.</a:t>
            </a:r>
          </a:p>
          <a:p>
            <a:r>
              <a:rPr lang="en-US" dirty="0" smtClean="0"/>
              <a:t>HQL </a:t>
            </a:r>
            <a:r>
              <a:rPr lang="en-US" dirty="0"/>
              <a:t>is </a:t>
            </a:r>
            <a:r>
              <a:rPr lang="en-US" dirty="0" smtClean="0"/>
              <a:t>not case-sensitive except in cases of names like class or attributes names.</a:t>
            </a:r>
          </a:p>
          <a:p>
            <a:r>
              <a:rPr lang="en-US" dirty="0" smtClean="0"/>
              <a:t>Other querying options possible with hibernate are</a:t>
            </a:r>
          </a:p>
          <a:p>
            <a:pPr lvl="1"/>
            <a:r>
              <a:rPr lang="en-US" sz="2000" dirty="0" smtClean="0"/>
              <a:t>Query By </a:t>
            </a:r>
            <a:r>
              <a:rPr lang="en-US" sz="2000" dirty="0"/>
              <a:t>Criteria (QBC) </a:t>
            </a:r>
            <a:r>
              <a:rPr lang="en-US" sz="2000" dirty="0" smtClean="0"/>
              <a:t>Query </a:t>
            </a:r>
            <a:r>
              <a:rPr lang="en-US" sz="2000" dirty="0"/>
              <a:t>BY Example (QBE) using Criteria API 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Native SQL </a:t>
            </a:r>
            <a:r>
              <a:rPr lang="en-US" sz="2000" dirty="0" smtClean="0"/>
              <a:t>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6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substring(), trim(), lower(), upper(), length(), locate(), abs(), </a:t>
            </a:r>
            <a:r>
              <a:rPr lang="en-US" dirty="0" err="1"/>
              <a:t>sqrt</a:t>
            </a:r>
            <a:r>
              <a:rPr lang="en-US" dirty="0"/>
              <a:t>(), </a:t>
            </a:r>
            <a:r>
              <a:rPr lang="en-US" dirty="0" err="1"/>
              <a:t>bit_length</a:t>
            </a:r>
            <a:r>
              <a:rPr lang="en-US" dirty="0"/>
              <a:t>(), mod() </a:t>
            </a:r>
          </a:p>
          <a:p>
            <a:r>
              <a:rPr lang="en-US" dirty="0"/>
              <a:t>HQL functions that take collection-valued path expressions: size(), </a:t>
            </a:r>
            <a:r>
              <a:rPr lang="en-US" dirty="0" err="1"/>
              <a:t>minelement</a:t>
            </a:r>
            <a:r>
              <a:rPr lang="en-US" dirty="0"/>
              <a:t>(), </a:t>
            </a:r>
            <a:r>
              <a:rPr lang="en-US" dirty="0" err="1"/>
              <a:t>maxelement</a:t>
            </a:r>
            <a:r>
              <a:rPr lang="en-US" dirty="0"/>
              <a:t>(), </a:t>
            </a:r>
            <a:r>
              <a:rPr lang="en-US" dirty="0" err="1"/>
              <a:t>minindex</a:t>
            </a:r>
            <a:r>
              <a:rPr lang="en-US" dirty="0"/>
              <a:t>(), </a:t>
            </a:r>
            <a:r>
              <a:rPr lang="en-US" dirty="0" err="1"/>
              <a:t>maxindex</a:t>
            </a:r>
            <a:r>
              <a:rPr lang="en-US" dirty="0"/>
              <a:t>(), along with the special elements() and indices functions that can be quantified using some, all, exists, any, in.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7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6800"/>
          </a:xfrm>
        </p:spPr>
        <p:txBody>
          <a:bodyPr/>
          <a:lstStyle/>
          <a:p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Customer c where upper(c.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like ‘V%‘</a:t>
            </a:r>
          </a:p>
          <a:p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Customer c  where exists elements(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c.complaints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Customer c where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maxindex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c.complaints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&gt; 10</a:t>
            </a:r>
          </a:p>
          <a:p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cus.complaints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from Customer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cus.complaints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where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cus.complaints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compNum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</a:t>
            </a:r>
          </a:p>
          <a:p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The HQL has </a:t>
            </a:r>
            <a:r>
              <a:rPr lang="en-US" dirty="0"/>
              <a:t>order by clause that can be used to return the result in ascending or descending </a:t>
            </a:r>
            <a:r>
              <a:rPr lang="en-US" dirty="0" smtClean="0"/>
              <a:t>order.</a:t>
            </a:r>
          </a:p>
          <a:p>
            <a:endParaRPr lang="en-US" dirty="0"/>
          </a:p>
          <a:p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Customer c  order by c.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asc</a:t>
            </a:r>
            <a:endParaRPr lang="en-US" b="1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Customer c  order by c. 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dsc</a:t>
            </a: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2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953000"/>
          </a:xfrm>
        </p:spPr>
        <p:txBody>
          <a:bodyPr/>
          <a:lstStyle/>
          <a:p>
            <a:r>
              <a:rPr lang="en-US" dirty="0" smtClean="0"/>
              <a:t>Hibernate </a:t>
            </a:r>
            <a:r>
              <a:rPr lang="en-US" dirty="0"/>
              <a:t>supports </a:t>
            </a:r>
            <a:r>
              <a:rPr lang="en-US" dirty="0" err="1" smtClean="0"/>
              <a:t>subqueries</a:t>
            </a:r>
            <a:r>
              <a:rPr lang="en-US" dirty="0" smtClean="0"/>
              <a:t> and </a:t>
            </a:r>
            <a:r>
              <a:rPr lang="en-US" dirty="0"/>
              <a:t>correlated </a:t>
            </a:r>
            <a:r>
              <a:rPr lang="en-US" dirty="0" err="1" smtClean="0"/>
              <a:t>subqueries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SQL_QUERY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"from Customer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cust.id=(select max(c.id) from Customer c )";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query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(SQL_QUERY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List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lll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query.list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Customer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=(Customer)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lll.get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out.println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("&lt;BR&gt;ID: " +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cust.getId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out.println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 Name: " +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cust.getFirstName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()+"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"+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cust.getLastName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out.println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 Email: " +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cust.getEmail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67400"/>
            <a:ext cx="7332936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34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562600"/>
          </a:xfrm>
        </p:spPr>
        <p:txBody>
          <a:bodyPr/>
          <a:lstStyle/>
          <a:p>
            <a:r>
              <a:rPr lang="en-US" dirty="0" smtClean="0"/>
              <a:t>The parameterized queries like the one we created for JDBC can also be created in hibernate.</a:t>
            </a:r>
          </a:p>
          <a:p>
            <a:r>
              <a:rPr lang="en-US" dirty="0"/>
              <a:t>The set XXX()  method are used here to set the values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Query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setXXX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 XXX x)</a:t>
            </a:r>
          </a:p>
          <a:p>
            <a:pPr marL="400050" lvl="1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2000" dirty="0" smtClean="0"/>
              <a:t>XXX </a:t>
            </a:r>
            <a:r>
              <a:rPr lang="en-US" sz="2000" dirty="0"/>
              <a:t>represents a many number of data types apart from all the predefined types like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Binary, Calendar, Date, Locale etc.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 ="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select c.id from Customer c where </a:t>
            </a:r>
            <a:r>
              <a:rPr lang="en-US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c.email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query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(q);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query.setString</a:t>
            </a:r>
            <a:r>
              <a:rPr lang="en-US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(0, "mm@yahoo.com");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List id1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query.list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("ID is : " + id1.get(0));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4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queries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Sometimes embedding  </a:t>
            </a:r>
            <a:r>
              <a:rPr lang="en-US" dirty="0"/>
              <a:t>HQL into </a:t>
            </a:r>
            <a:r>
              <a:rPr lang="en-US" dirty="0" smtClean="0"/>
              <a:t>Java </a:t>
            </a:r>
            <a:r>
              <a:rPr lang="en-US" dirty="0"/>
              <a:t>code </a:t>
            </a:r>
            <a:r>
              <a:rPr lang="en-US" dirty="0" smtClean="0"/>
              <a:t>may make </a:t>
            </a:r>
            <a:r>
              <a:rPr lang="en-US" dirty="0"/>
              <a:t>it harder to </a:t>
            </a:r>
            <a:r>
              <a:rPr lang="en-US" dirty="0" smtClean="0"/>
              <a:t>maintain.</a:t>
            </a:r>
          </a:p>
          <a:p>
            <a:r>
              <a:rPr lang="en-US" dirty="0" smtClean="0"/>
              <a:t>Named query helps to </a:t>
            </a:r>
            <a:r>
              <a:rPr lang="en-US" dirty="0"/>
              <a:t>externalize any HQL queries that can be statically </a:t>
            </a:r>
            <a:r>
              <a:rPr lang="en-US" dirty="0" smtClean="0"/>
              <a:t>defined.</a:t>
            </a:r>
          </a:p>
          <a:p>
            <a:r>
              <a:rPr lang="en-US" dirty="0" smtClean="0"/>
              <a:t>The queries are specified in mapping document with the a name.</a:t>
            </a:r>
          </a:p>
          <a:p>
            <a:r>
              <a:rPr lang="en-US" dirty="0" smtClean="0"/>
              <a:t>They are </a:t>
            </a:r>
            <a:r>
              <a:rPr lang="en-US" dirty="0"/>
              <a:t>retrieved using </a:t>
            </a:r>
            <a:r>
              <a:rPr lang="en-US" dirty="0" smtClean="0"/>
              <a:t>method defined in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getNamedQuery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queryName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Parameterized queries can also be written in the mapping document and this can be retrieved using the same approach that we discussed in the previous slide.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Named </a:t>
            </a:r>
            <a:r>
              <a:rPr lang="en-US" dirty="0"/>
              <a:t>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6105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+mn-lt"/>
              </a:rPr>
              <a:t>This example define the parameterized query from the mapping document. It then 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retrieves 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the query in the servlet code and executes it after providing value to the parameter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000" b="1" u="sng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customer.hbm.xml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&lt;hibernate-mapping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&lt;query name="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getCustID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"&gt;select c.id from Customer as c where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c.email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=?&lt;/query</a:t>
            </a:r>
            <a:r>
              <a:rPr lang="en-US" sz="20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&lt;/hibernate-mapping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b="1" u="sng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 the servlet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//get Session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etc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Query q =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session.getNamedQuery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getCustID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q.setString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(0,"mm@yahoo.com");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 id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q.list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("ID is :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id.get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4087" y="4089400"/>
            <a:ext cx="4549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26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One of the shortcomings </a:t>
            </a:r>
            <a:r>
              <a:rPr lang="en-US" dirty="0" smtClean="0"/>
              <a:t>of parameterized query setting </a:t>
            </a:r>
            <a:r>
              <a:rPr lang="en-US" dirty="0"/>
              <a:t>properties </a:t>
            </a:r>
            <a:r>
              <a:rPr lang="en-US" dirty="0" smtClean="0"/>
              <a:t>using index is that if the index value changes then the query will not be correct.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effectLst/>
              </a:rPr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Query’s </a:t>
            </a:r>
            <a:r>
              <a:rPr lang="en-US" dirty="0"/>
              <a:t>method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setXXX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nm,XXX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/>
              <a:t>allows </a:t>
            </a:r>
            <a:r>
              <a:rPr lang="en-US" dirty="0"/>
              <a:t>using named </a:t>
            </a:r>
            <a:r>
              <a:rPr lang="en-US" dirty="0" smtClean="0"/>
              <a:t>parameters instead of index values.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u="sng" kern="1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u="sng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customer.hbm.xml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&lt;query name="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getCustID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"&gt;select c.id from Customer as c where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c.email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kern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:email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&lt;/query</a:t>
            </a:r>
            <a:r>
              <a:rPr lang="en-US" b="1" kern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b="1" u="sng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 the servlet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Query q =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session.getNamedQuery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getCustID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 err="1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q.setString</a:t>
            </a:r>
            <a:r>
              <a:rPr lang="en-US" sz="2000" b="1" kern="1200" dirty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2000" b="1" kern="1200" dirty="0" err="1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email","mm@yahoo.com</a:t>
            </a:r>
            <a:r>
              <a:rPr lang="en-US" sz="2000" b="1" kern="1200" dirty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 id =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q.list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("ID is : " +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id.get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813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SQLQuery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createSQLQuery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HibernateException</a:t>
            </a:r>
          </a:p>
          <a:p>
            <a:pPr>
              <a:lnSpc>
                <a:spcPct val="100000"/>
              </a:lnSpc>
            </a:pPr>
            <a:r>
              <a:rPr lang="en-US" dirty="0"/>
              <a:t>This </a:t>
            </a:r>
            <a:r>
              <a:rPr lang="en-US" dirty="0" smtClean="0"/>
              <a:t>method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dirty="0" smtClean="0"/>
              <a:t>  </a:t>
            </a:r>
            <a:r>
              <a:rPr lang="en-US" dirty="0"/>
              <a:t>is used to native SQL queries 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session.createSQLQuery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("SELECT *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CUSTOMER").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list();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SQLQuery </a:t>
            </a:r>
            <a:r>
              <a:rPr lang="en-US" dirty="0"/>
              <a:t>inherits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Query, </a:t>
            </a:r>
            <a:r>
              <a:rPr lang="en-US" dirty="0"/>
              <a:t>therefore same methods of Query can be used here too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Named SQL queries </a:t>
            </a:r>
            <a:r>
              <a:rPr lang="en-US" dirty="0" smtClean="0"/>
              <a:t>similarly </a:t>
            </a:r>
            <a:r>
              <a:rPr lang="en-US" dirty="0"/>
              <a:t>can be </a:t>
            </a:r>
            <a:r>
              <a:rPr lang="en-US" dirty="0" smtClean="0"/>
              <a:t>created </a:t>
            </a:r>
            <a:r>
              <a:rPr lang="en-US" dirty="0"/>
              <a:t>using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-query name="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&lt;return alias="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hib.Customer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AS 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person.LASTNAME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AS 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FROM CUSTOMER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c.EMAIL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LIKE :email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-query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getNamedQuery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can be used in the same way here.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1314" y="4648200"/>
            <a:ext cx="169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Map with class attributes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431314" y="4648200"/>
            <a:ext cx="45719" cy="646331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9400" y="586740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? Can also be used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086600" y="5638800"/>
            <a:ext cx="228600" cy="2286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7124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smtClean="0"/>
              <a:t>SQL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of the big drawbacks of using native queries with hibernate is that the persistent objects in the session must be explicitly refreshed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refresh() </a:t>
            </a:r>
            <a:r>
              <a:rPr lang="en-US" dirty="0" smtClean="0"/>
              <a:t>method of the </a:t>
            </a:r>
            <a:r>
              <a:rPr lang="en-US" smtClean="0"/>
              <a:t>session.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438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HSQL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715000"/>
          </a:xfrm>
        </p:spPr>
        <p:txBody>
          <a:bodyPr/>
          <a:lstStyle/>
          <a:p>
            <a:r>
              <a:rPr lang="en-US" dirty="0"/>
              <a:t>Object oriented way allows 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querying against entity classes and so it is intuitive. 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Query returns </a:t>
            </a:r>
            <a:r>
              <a:rPr lang="en-US" sz="2000" dirty="0">
                <a:ea typeface="+mn-ea"/>
                <a:cs typeface="+mn-cs"/>
              </a:rPr>
              <a:t>objects </a:t>
            </a:r>
            <a:r>
              <a:rPr lang="en-US" sz="2000" dirty="0" smtClean="0">
                <a:ea typeface="+mn-ea"/>
                <a:cs typeface="+mn-cs"/>
              </a:rPr>
              <a:t>, therefore leading to less complexity in coding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Support polymorphic queries</a:t>
            </a:r>
            <a:endParaRPr lang="en-US" sz="2000" dirty="0">
              <a:ea typeface="+mn-ea"/>
              <a:cs typeface="+mn-cs"/>
            </a:endParaRPr>
          </a:p>
          <a:p>
            <a:r>
              <a:rPr lang="en-US" dirty="0" smtClean="0"/>
              <a:t>HQL (and </a:t>
            </a:r>
            <a:r>
              <a:rPr lang="en-US" dirty="0"/>
              <a:t>Hibernate Criteria </a:t>
            </a:r>
            <a:r>
              <a:rPr lang="en-US" dirty="0" smtClean="0"/>
              <a:t>queries) </a:t>
            </a:r>
            <a:r>
              <a:rPr lang="en-US" dirty="0"/>
              <a:t>check the Session cache before executing the query. If there </a:t>
            </a:r>
            <a:r>
              <a:rPr lang="en-US" dirty="0" smtClean="0"/>
              <a:t>HQL </a:t>
            </a:r>
            <a:r>
              <a:rPr lang="en-US" dirty="0"/>
              <a:t>query </a:t>
            </a:r>
            <a:r>
              <a:rPr lang="en-US" dirty="0" smtClean="0"/>
              <a:t>executes on objects in session, hibernate </a:t>
            </a:r>
            <a:r>
              <a:rPr lang="en-US" dirty="0"/>
              <a:t>will flush the cache to the </a:t>
            </a:r>
            <a:r>
              <a:rPr lang="en-US" dirty="0" smtClean="0"/>
              <a:t>database before the query executes. (Note that </a:t>
            </a:r>
            <a:r>
              <a:rPr lang="en-US" dirty="0"/>
              <a:t>SQLQuery bypasses the Hibernate Session cache and queries ONLY against the database</a:t>
            </a:r>
            <a:r>
              <a:rPr lang="en-US" dirty="0" smtClean="0"/>
              <a:t>.)</a:t>
            </a:r>
          </a:p>
          <a:p>
            <a:r>
              <a:rPr lang="en-US" dirty="0" smtClean="0"/>
              <a:t>Apart form</a:t>
            </a:r>
            <a:r>
              <a:rPr lang="en-US" dirty="0"/>
              <a:t> </a:t>
            </a:r>
            <a:r>
              <a:rPr lang="en-US" dirty="0" smtClean="0"/>
              <a:t>aggregation functions and </a:t>
            </a:r>
            <a:r>
              <a:rPr lang="en-US" dirty="0"/>
              <a:t>grouping, </a:t>
            </a:r>
            <a:r>
              <a:rPr lang="en-US" dirty="0" smtClean="0"/>
              <a:t>ordering, joins  advance </a:t>
            </a:r>
            <a:r>
              <a:rPr lang="en-US" dirty="0"/>
              <a:t>features such as pagination, fetch join with dynamic </a:t>
            </a:r>
            <a:r>
              <a:rPr lang="en-US" dirty="0" smtClean="0"/>
              <a:t>profiling is also supported.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3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027886" cy="5638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dirty="0"/>
              <a:t>object is obtained by 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method of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Session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SQL_QUERY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Iterator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iterate() throws HibernateException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US" sz="2000" dirty="0" smtClean="0">
                <a:ea typeface="+mn-ea"/>
                <a:cs typeface="+mn-cs"/>
              </a:rPr>
              <a:t>Returns </a:t>
            </a:r>
            <a:r>
              <a:rPr lang="en-US" sz="2000" dirty="0">
                <a:ea typeface="+mn-ea"/>
                <a:cs typeface="+mn-cs"/>
              </a:rPr>
              <a:t>the query </a:t>
            </a:r>
            <a:r>
              <a:rPr lang="en-US" sz="2000" dirty="0" smtClean="0">
                <a:ea typeface="+mn-ea"/>
                <a:cs typeface="+mn-cs"/>
              </a:rPr>
              <a:t>results. </a:t>
            </a:r>
            <a:r>
              <a:rPr lang="en-US" sz="2000" dirty="0">
                <a:ea typeface="+mn-ea"/>
                <a:cs typeface="+mn-cs"/>
              </a:rPr>
              <a:t>If the query contains multiple results pre row, the results are returned in an instance of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Object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[].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List list()  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US" sz="2000" dirty="0">
                <a:ea typeface="+mn-ea"/>
                <a:cs typeface="+mn-cs"/>
              </a:rPr>
              <a:t>Returns the query results as a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000" dirty="0">
                <a:ea typeface="+mn-ea"/>
                <a:cs typeface="+mn-cs"/>
              </a:rPr>
              <a:t>. If the query contains multiple results </a:t>
            </a:r>
            <a:r>
              <a:rPr lang="en-US" sz="2000" dirty="0" smtClean="0">
                <a:ea typeface="+mn-ea"/>
                <a:cs typeface="+mn-cs"/>
              </a:rPr>
              <a:t>per row</a:t>
            </a:r>
            <a:r>
              <a:rPr lang="en-US" sz="2000" dirty="0">
                <a:ea typeface="+mn-ea"/>
                <a:cs typeface="+mn-cs"/>
              </a:rPr>
              <a:t>, the results are returned in an instance of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[].</a:t>
            </a:r>
            <a:endParaRPr lang="en-US" sz="20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ScrollableResults scroll() throws HibernateException 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r>
              <a:rPr lang="en-US" sz="2000" dirty="0" smtClean="0">
                <a:ea typeface="+mn-ea"/>
                <a:cs typeface="+mn-cs"/>
              </a:rPr>
              <a:t>Returns  </a:t>
            </a:r>
            <a:r>
              <a:rPr lang="en-US" sz="2000" dirty="0">
                <a:ea typeface="+mn-ea"/>
                <a:cs typeface="+mn-cs"/>
              </a:rPr>
              <a:t>the query results as ScrollableResults. </a:t>
            </a:r>
            <a:endParaRPr lang="en-US" sz="2000" dirty="0" smtClean="0"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nm,XXX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x),Query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 XXX x)</a:t>
            </a:r>
          </a:p>
          <a:p>
            <a:pPr marL="400050" lvl="1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2000" dirty="0" smtClean="0"/>
              <a:t>These methods are used for parameterized queries. XXX represents a many number </a:t>
            </a:r>
            <a:r>
              <a:rPr lang="en-US" sz="2000" dirty="0"/>
              <a:t>of </a:t>
            </a:r>
            <a:r>
              <a:rPr lang="en-US" sz="2000" dirty="0" smtClean="0"/>
              <a:t>data types apart from all the predefined types like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Binary, Calendar, Date,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Locale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54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ScrollableResults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562600"/>
          </a:xfrm>
        </p:spPr>
        <p:txBody>
          <a:bodyPr/>
          <a:lstStyle/>
          <a:p>
            <a:r>
              <a:rPr lang="en-US" dirty="0" smtClean="0"/>
              <a:t>This object of this type is obtained on calling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scroll() </a:t>
            </a:r>
            <a:r>
              <a:rPr lang="en-US" dirty="0" smtClean="0"/>
              <a:t>method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which is similar to scrollable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dirty="0" smtClean="0"/>
              <a:t> object of JDBC.</a:t>
            </a:r>
          </a:p>
          <a:p>
            <a:r>
              <a:rPr lang="en-US" dirty="0"/>
              <a:t>The </a:t>
            </a:r>
            <a:r>
              <a:rPr lang="en-US" dirty="0" err="1"/>
              <a:t>scrollability</a:t>
            </a:r>
            <a:r>
              <a:rPr lang="en-US" dirty="0"/>
              <a:t> of the depends upon JDBC driver support</a:t>
            </a:r>
            <a:endParaRPr lang="en-US" dirty="0" smtClean="0"/>
          </a:p>
          <a:p>
            <a:r>
              <a:rPr lang="en-US" dirty="0" smtClean="0"/>
              <a:t>It is a result </a:t>
            </a:r>
            <a:r>
              <a:rPr lang="en-US" dirty="0"/>
              <a:t>iterator that allows moving around within the results by arbitrary increments. </a:t>
            </a:r>
            <a:endParaRPr lang="en-US" dirty="0" smtClean="0"/>
          </a:p>
          <a:p>
            <a:r>
              <a:rPr lang="en-US" dirty="0" smtClean="0"/>
              <a:t>Note that the </a:t>
            </a:r>
            <a:r>
              <a:rPr lang="en-US" dirty="0"/>
              <a:t>results are numbered from </a:t>
            </a:r>
            <a:r>
              <a:rPr lang="en-US" dirty="0" smtClean="0"/>
              <a:t>0 and not from 1 (as in the case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dirty="0"/>
              <a:t> </a:t>
            </a:r>
            <a:r>
              <a:rPr lang="en-US" dirty="0" smtClean="0"/>
              <a:t>).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afterLast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beforeFirst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isLast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Object[] get() throws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Object get(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i) 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HibernateException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375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This is the simplest hibernate query that gets </a:t>
            </a:r>
            <a:r>
              <a:rPr lang="en-US" dirty="0"/>
              <a:t>the all instances of the class </a:t>
            </a:r>
            <a:r>
              <a:rPr lang="en-US" dirty="0" smtClean="0"/>
              <a:t>from the database.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Customer</a:t>
            </a:r>
          </a:p>
          <a:p>
            <a:r>
              <a:rPr lang="en-US" dirty="0" smtClean="0"/>
              <a:t>Qualifying the class name is not necessary  </a:t>
            </a:r>
            <a:r>
              <a:rPr lang="en-US" dirty="0"/>
              <a:t>since auto-import is the default.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alias </a:t>
            </a:r>
            <a:r>
              <a:rPr lang="en-US" dirty="0"/>
              <a:t> </a:t>
            </a:r>
            <a:r>
              <a:rPr lang="en-US" dirty="0" smtClean="0"/>
              <a:t>can be assigned in case there is a need to </a:t>
            </a:r>
            <a:r>
              <a:rPr lang="en-US" dirty="0"/>
              <a:t>refer </a:t>
            </a:r>
            <a:r>
              <a:rPr lang="en-US" dirty="0" smtClean="0"/>
              <a:t>Customer in </a:t>
            </a:r>
            <a:r>
              <a:rPr lang="en-US" dirty="0"/>
              <a:t>other parts of </a:t>
            </a:r>
            <a:r>
              <a:rPr lang="en-US" dirty="0" smtClean="0"/>
              <a:t>the query. 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/>
              <a:t>” is optional.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Customer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from Customer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Multiple classes can </a:t>
            </a:r>
            <a:r>
              <a:rPr lang="en-US" dirty="0" smtClean="0"/>
              <a:t>appear that will resulting </a:t>
            </a:r>
            <a:r>
              <a:rPr lang="en-US" dirty="0"/>
              <a:t>in a </a:t>
            </a:r>
            <a:r>
              <a:rPr lang="en-US" dirty="0" smtClean="0"/>
              <a:t>Cartesian product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Customer, Employee</a:t>
            </a:r>
            <a:endParaRPr lang="en-US" sz="2000" dirty="0"/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HQL supports the following joins (borrowed </a:t>
            </a:r>
            <a:r>
              <a:rPr lang="en-US" dirty="0"/>
              <a:t>from ANSI </a:t>
            </a:r>
            <a:r>
              <a:rPr lang="en-US" dirty="0" smtClean="0"/>
              <a:t>SQL</a:t>
            </a:r>
            <a:r>
              <a:rPr lang="en-US" dirty="0"/>
              <a:t>)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inner join 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left outer join 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right outer join 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full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r>
              <a:rPr lang="en-US" dirty="0"/>
              <a:t>Example 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Customer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cust.complaints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8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Select in HQL is same as that of the SQL.</a:t>
            </a:r>
          </a:p>
          <a:p>
            <a:r>
              <a:rPr lang="en-US" dirty="0" smtClean="0"/>
              <a:t>If the from clause has a single entity then it returns the entire entity object and in that case the select clause can be omitted.</a:t>
            </a:r>
          </a:p>
          <a:p>
            <a:r>
              <a:rPr lang="en-US" dirty="0" smtClean="0"/>
              <a:t>In cases where we need a specific fields or in cases where we perform joins involving multiple  tables, select clause comes very handy.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 cust.id 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com.compNum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com.text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from Customer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cust.complaints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com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will return an array of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7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Apart 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Object[], </a:t>
            </a:r>
            <a:r>
              <a:rPr lang="en-US" dirty="0" smtClean="0"/>
              <a:t>the select query </a:t>
            </a:r>
            <a:r>
              <a:rPr lang="en-US" dirty="0"/>
              <a:t>can </a:t>
            </a:r>
            <a:r>
              <a:rPr lang="en-US" dirty="0" smtClean="0"/>
              <a:t>be made to return</a:t>
            </a:r>
            <a:endParaRPr lang="en-US" dirty="0"/>
          </a:p>
          <a:p>
            <a:pPr lvl="1"/>
            <a:r>
              <a:rPr lang="en-US" sz="2000" dirty="0" smtClean="0"/>
              <a:t>list </a:t>
            </a:r>
            <a:r>
              <a:rPr lang="en-US" sz="2000" dirty="0"/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 dirty="0"/>
              <a:t> keyword is used in the query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new list(cust.id 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com.compNum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com.text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from Customer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inner join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cust.complaints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com </a:t>
            </a:r>
          </a:p>
          <a:p>
            <a:pPr lvl="1"/>
            <a:r>
              <a:rPr lang="en-US" sz="2000" dirty="0" smtClean="0"/>
              <a:t>Entity class if it has appropriate constructor .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new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Customer(cust.id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cust.firstName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cust.lastName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Customer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cust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/>
              <a:t>There should be a matching constructor in Customer class 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71479-59CA-44E2-8DB3-15992680BB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56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0FB5547-0F05-492D-AD6F-8CD89FBCAA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0A4456-3D88-4095-B1AE-CBA538C040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DCF791-A16E-4C87-8514-9466BBE8431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1829</Words>
  <Application>Microsoft Office PowerPoint</Application>
  <PresentationFormat>On-screen Show (4:3)</PresentationFormat>
  <Paragraphs>274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2. HQL</vt:lpstr>
      <vt:lpstr>HQL</vt:lpstr>
      <vt:lpstr>Advantages of HSQL</vt:lpstr>
      <vt:lpstr>Query methods</vt:lpstr>
      <vt:lpstr>ScrollableResults</vt:lpstr>
      <vt:lpstr>The from clause</vt:lpstr>
      <vt:lpstr>Joins</vt:lpstr>
      <vt:lpstr>The select clause</vt:lpstr>
      <vt:lpstr>Select query result</vt:lpstr>
      <vt:lpstr>Example</vt:lpstr>
      <vt:lpstr>Slide 11</vt:lpstr>
      <vt:lpstr>Slide 12</vt:lpstr>
      <vt:lpstr>Execution result</vt:lpstr>
      <vt:lpstr>Slide 14</vt:lpstr>
      <vt:lpstr>where clause</vt:lpstr>
      <vt:lpstr>Aggregate functions and group by</vt:lpstr>
      <vt:lpstr>Example for aggregate and group by</vt:lpstr>
      <vt:lpstr>Tell me where</vt:lpstr>
      <vt:lpstr>Expressions</vt:lpstr>
      <vt:lpstr>Predefined functions</vt:lpstr>
      <vt:lpstr>Examples</vt:lpstr>
      <vt:lpstr>The order by clause</vt:lpstr>
      <vt:lpstr>Subqueries</vt:lpstr>
      <vt:lpstr>Parameterized queries</vt:lpstr>
      <vt:lpstr>Named queries</vt:lpstr>
      <vt:lpstr>Example: Named queries</vt:lpstr>
      <vt:lpstr>Named Parameters</vt:lpstr>
      <vt:lpstr>Native SQL</vt:lpstr>
      <vt:lpstr>Native SQL disadvantages</vt:lpstr>
    </vt:vector>
  </TitlesOfParts>
  <Company>fcb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Balasubramaniam</cp:lastModifiedBy>
  <cp:revision>710</cp:revision>
  <dcterms:created xsi:type="dcterms:W3CDTF">2005-08-31T12:40:43Z</dcterms:created>
  <dcterms:modified xsi:type="dcterms:W3CDTF">2013-03-07T02:50:35Z</dcterms:modified>
</cp:coreProperties>
</file>