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316" r:id="rId5"/>
    <p:sldId id="330" r:id="rId6"/>
    <p:sldId id="367" r:id="rId7"/>
    <p:sldId id="368" r:id="rId8"/>
    <p:sldId id="370" r:id="rId9"/>
    <p:sldId id="386" r:id="rId10"/>
    <p:sldId id="371" r:id="rId11"/>
    <p:sldId id="387" r:id="rId12"/>
    <p:sldId id="372" r:id="rId13"/>
    <p:sldId id="335"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39" r:id="rId27"/>
    <p:sldId id="385"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92950" autoAdjust="0"/>
  </p:normalViewPr>
  <p:slideViewPr>
    <p:cSldViewPr snapToObjects="1" showGuides="1">
      <p:cViewPr>
        <p:scale>
          <a:sx n="77" d="100"/>
          <a:sy n="77" d="100"/>
        </p:scale>
        <p:origin x="-1818" y="-276"/>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22/08/2014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8/22/2014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143000" y="685800"/>
            <a:ext cx="4570413" cy="3429000"/>
          </a:xfrm>
          <a:ln/>
        </p:spPr>
      </p:sp>
      <p:sp>
        <p:nvSpPr>
          <p:cNvPr id="73733" name="Rectangle 3"/>
          <p:cNvSpPr>
            <a:spLocks noGrp="1" noChangeArrowheads="1"/>
          </p:cNvSpPr>
          <p:nvPr>
            <p:ph type="body" idx="1"/>
          </p:nvPr>
        </p:nvSpPr>
        <p:spPr>
          <a:noFill/>
          <a:ln w="9525">
            <a:noFill/>
          </a:ln>
        </p:spPr>
        <p:txBody>
          <a:bodyPr/>
          <a:lstStyle/>
          <a:p>
            <a:r>
              <a:rPr lang="en-US" b="1" dirty="0" smtClean="0"/>
              <a:t>Faculty Notes:</a:t>
            </a:r>
          </a:p>
          <a:p>
            <a:pPr marL="0" lvl="1"/>
            <a:r>
              <a:rPr lang="en-GB" dirty="0" smtClean="0"/>
              <a:t>Review information on the slide and in participant notes.</a:t>
            </a:r>
          </a:p>
          <a:p>
            <a:pPr marL="0" lvl="1"/>
            <a:endParaRPr lang="en-GB" dirty="0" smtClean="0"/>
          </a:p>
          <a:p>
            <a:pPr marL="0" lvl="1"/>
            <a:r>
              <a:rPr lang="en-GB" b="1" dirty="0" smtClean="0"/>
              <a:t>Animation on slide:</a:t>
            </a:r>
          </a:p>
          <a:p>
            <a:pPr marL="0" lvl="1"/>
            <a:r>
              <a:rPr lang="en-GB" dirty="0" smtClean="0"/>
              <a:t>Introductory</a:t>
            </a:r>
            <a:r>
              <a:rPr lang="en-GB" baseline="0" dirty="0" smtClean="0"/>
              <a:t> info appears on launch</a:t>
            </a:r>
          </a:p>
          <a:p>
            <a:pPr marL="0" lvl="1"/>
            <a:r>
              <a:rPr lang="en-GB" baseline="0" dirty="0" smtClean="0"/>
              <a:t>On first</a:t>
            </a:r>
            <a:r>
              <a:rPr lang="en-GB" dirty="0" smtClean="0"/>
              <a:t> </a:t>
            </a:r>
            <a:r>
              <a:rPr lang="en-GB" baseline="0" dirty="0" smtClean="0"/>
              <a:t>click: Model + Description</a:t>
            </a:r>
          </a:p>
          <a:p>
            <a:pPr marL="0" lvl="1"/>
            <a:r>
              <a:rPr lang="en-GB" baseline="0" dirty="0" smtClean="0"/>
              <a:t>On second click: View + Description</a:t>
            </a:r>
          </a:p>
          <a:p>
            <a:pPr marL="0" lvl="1"/>
            <a:r>
              <a:rPr lang="en-GB" baseline="0" dirty="0" smtClean="0"/>
              <a:t>On third</a:t>
            </a:r>
            <a:r>
              <a:rPr lang="en-GB" dirty="0" smtClean="0"/>
              <a:t> </a:t>
            </a:r>
            <a:r>
              <a:rPr lang="en-GB" baseline="0" dirty="0" smtClean="0"/>
              <a:t>click: Controller + Description</a:t>
            </a:r>
            <a:endParaRPr lang="en-GB" dirty="0" smtClean="0"/>
          </a:p>
          <a:p>
            <a:endParaRPr lang="en-US" dirty="0" smtClean="0"/>
          </a:p>
          <a:p>
            <a:r>
              <a:rPr lang="en-US" b="1" dirty="0" smtClean="0"/>
              <a:t>Participants</a:t>
            </a:r>
            <a:r>
              <a:rPr lang="en-US" b="1" baseline="0" dirty="0" smtClean="0"/>
              <a:t> Notes: </a:t>
            </a:r>
          </a:p>
          <a:p>
            <a:r>
              <a:rPr lang="en-US" dirty="0" smtClean="0"/>
              <a:t>The Model View Controller (MVC) design pattern</a:t>
            </a:r>
            <a:r>
              <a:rPr lang="en-US" i="1" dirty="0" smtClean="0"/>
              <a:t> </a:t>
            </a:r>
            <a:r>
              <a:rPr lang="en-US" dirty="0" smtClean="0"/>
              <a:t>is a high-level architectural pattern that emphasizes the separation of </a:t>
            </a:r>
            <a:r>
              <a:rPr lang="en-US" dirty="0"/>
              <a:t>data and business services (</a:t>
            </a:r>
            <a:r>
              <a:rPr lang="en-US" b="1" dirty="0"/>
              <a:t>model</a:t>
            </a:r>
            <a:r>
              <a:rPr lang="en-US" dirty="0"/>
              <a:t>), user </a:t>
            </a:r>
            <a:r>
              <a:rPr lang="en-US" dirty="0" smtClean="0"/>
              <a:t>interface (</a:t>
            </a:r>
            <a:r>
              <a:rPr lang="en-US" b="1" dirty="0" smtClean="0"/>
              <a:t>view</a:t>
            </a:r>
            <a:r>
              <a:rPr lang="en-US" dirty="0" smtClean="0"/>
              <a:t>), and the interactions between them (</a:t>
            </a:r>
            <a:r>
              <a:rPr lang="en-US" b="1" dirty="0" smtClean="0"/>
              <a:t>controller</a:t>
            </a:r>
            <a:r>
              <a:rPr lang="en-US" dirty="0" smtClean="0"/>
              <a:t>).</a:t>
            </a:r>
          </a:p>
          <a:p>
            <a:pPr marL="0" marR="0" lvl="1" algn="l" defTabSz="914400" rtl="0" eaLnBrk="1" fontAlgn="auto" latinLnBrk="0" hangingPunct="1">
              <a:lnSpc>
                <a:spcPct val="100000"/>
              </a:lnSpc>
              <a:spcBef>
                <a:spcPts val="0"/>
              </a:spcBef>
              <a:spcAft>
                <a:spcPts val="0"/>
              </a:spcAft>
              <a:buClrTx/>
              <a:buSzTx/>
              <a:tabLst/>
              <a:defRPr/>
            </a:pPr>
            <a:r>
              <a:rPr lang="en-US" dirty="0" smtClean="0"/>
              <a:t>The MVC design pattern deals primarily with user interface and data interactions at a </a:t>
            </a:r>
            <a:r>
              <a:rPr lang="en-US" u="sng" dirty="0" smtClean="0"/>
              <a:t>high</a:t>
            </a:r>
            <a:r>
              <a:rPr lang="en-US" dirty="0" smtClean="0"/>
              <a:t> level. </a:t>
            </a:r>
          </a:p>
          <a:p>
            <a:pPr marL="182880" lvl="2" indent="-82296">
              <a:buFont typeface="Arial" pitchFamily="34" charset="0"/>
              <a:buChar char="•"/>
              <a:defRPr/>
            </a:pPr>
            <a:r>
              <a:rPr lang="en-US" dirty="0" smtClean="0"/>
              <a:t>Lower-level design patterns can be applied in combination with the MVC design pattern. </a:t>
            </a:r>
          </a:p>
          <a:p>
            <a:pPr marL="265176" lvl="3" indent="-82296">
              <a:buFont typeface="Courier New" pitchFamily="49" charset="0"/>
              <a:buChar char="o"/>
              <a:defRPr/>
            </a:pPr>
            <a:r>
              <a:rPr lang="en-US" dirty="0" smtClean="0"/>
              <a:t>For example, the </a:t>
            </a:r>
            <a:r>
              <a:rPr lang="en-US" i="1" dirty="0" smtClean="0"/>
              <a:t>front controller</a:t>
            </a:r>
            <a:r>
              <a:rPr lang="en-US" dirty="0" smtClean="0"/>
              <a:t> pattern can be used with the MVC design pattern to forward all requests matching</a:t>
            </a:r>
            <a:r>
              <a:rPr lang="en-US" baseline="0" dirty="0" smtClean="0"/>
              <a:t> a pattern to a specific class (Front controller class).</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900" b="1" baseline="0" dirty="0" smtClean="0"/>
          </a:p>
        </p:txBody>
      </p:sp>
      <p:sp>
        <p:nvSpPr>
          <p:cNvPr id="6" name="Slide Number Placeholder 5"/>
          <p:cNvSpPr>
            <a:spLocks noGrp="1"/>
          </p:cNvSpPr>
          <p:nvPr>
            <p:ph type="sldNum" sz="quarter" idx="10"/>
          </p:nvPr>
        </p:nvSpPr>
        <p:spPr/>
        <p:txBody>
          <a:bodyPr/>
          <a:lstStyle/>
          <a:p>
            <a:fld id="{27CE0CED-C9FC-4C42-8AD7-7E9A6B171AE0}" type="slidenum">
              <a:rPr lang="en-GB" smtClean="0"/>
              <a:pPr/>
              <a:t>3</a:t>
            </a:fld>
            <a:endParaRPr lang="en-GB" dirty="0"/>
          </a:p>
        </p:txBody>
      </p:sp>
      <p:sp>
        <p:nvSpPr>
          <p:cNvPr id="7" name="Header Placeholder 3"/>
          <p:cNvSpPr>
            <a:spLocks noGrp="1"/>
          </p:cNvSpPr>
          <p:nvPr>
            <p:ph type="hdr" sz="quarter"/>
          </p:nvPr>
        </p:nvSpPr>
        <p:spPr>
          <a:xfrm>
            <a:off x="0" y="0"/>
            <a:ext cx="4318000" cy="457200"/>
          </a:xfrm>
        </p:spPr>
        <p:txBody>
          <a:bodyPr/>
          <a:lstStyle/>
          <a:p>
            <a:r>
              <a:rPr lang="en-GB" dirty="0" smtClean="0"/>
              <a:t>ADF 2.0: Java: Spring MVC</a:t>
            </a:r>
            <a:endParaRPr lang="en-GB" dirty="0"/>
          </a:p>
        </p:txBody>
      </p:sp>
      <p:sp>
        <p:nvSpPr>
          <p:cNvPr id="8" name="Footer Placeholder 4"/>
          <p:cNvSpPr>
            <a:spLocks noGrp="1"/>
          </p:cNvSpPr>
          <p:nvPr>
            <p:ph type="ftr" sz="quarter" idx="4"/>
          </p:nvPr>
        </p:nvSpPr>
        <p:spPr>
          <a:xfrm>
            <a:off x="0" y="8685213"/>
            <a:ext cx="2971800" cy="457200"/>
          </a:xfrm>
        </p:spPr>
        <p:txBody>
          <a:bodyPr/>
          <a:lstStyle/>
          <a:p>
            <a:r>
              <a:rPr lang="en-GB" dirty="0" smtClean="0"/>
              <a:t>Copyright © Accenture 2012</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a:t>
            </a:r>
          </a:p>
          <a:p>
            <a:r>
              <a:rPr lang="en-US" dirty="0" smtClean="0"/>
              <a:t>Review information on the slide and in the participant notes.</a:t>
            </a:r>
          </a:p>
          <a:p>
            <a:endParaRPr lang="en-US" dirty="0" smtClean="0"/>
          </a:p>
          <a:p>
            <a:r>
              <a:rPr lang="en-US" b="1" dirty="0" smtClean="0"/>
              <a:t>Participant Notes:</a:t>
            </a:r>
          </a:p>
          <a:p>
            <a:r>
              <a:rPr lang="en-US" dirty="0" smtClean="0"/>
              <a:t>Configuring DispatcherServlet is the first step in Spring configuration. </a:t>
            </a:r>
          </a:p>
          <a:p>
            <a:pPr marL="182880" indent="-91440">
              <a:buFont typeface="Arial" pitchFamily="34" charset="0"/>
              <a:buChar char="•"/>
            </a:pPr>
            <a:r>
              <a:rPr lang="en-US" dirty="0" smtClean="0"/>
              <a:t>&lt;load-on-startup&gt; indicates it should be the first Servlet to load at web server startup.</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13</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a:t>
            </a:r>
          </a:p>
          <a:p>
            <a:r>
              <a:rPr lang="en-US" baseline="0" dirty="0" smtClean="0"/>
              <a:t>Review information</a:t>
            </a:r>
            <a:r>
              <a:rPr lang="en-US" dirty="0" smtClean="0"/>
              <a:t> on the slide and in the participant notes.</a:t>
            </a:r>
            <a:endParaRPr lang="en-US" baseline="0" dirty="0" smtClean="0"/>
          </a:p>
          <a:p>
            <a:endParaRPr lang="en-US" baseline="0" dirty="0" smtClean="0"/>
          </a:p>
          <a:p>
            <a:r>
              <a:rPr lang="en-US" b="1" baseline="0" dirty="0" smtClean="0"/>
              <a:t>Participant Notes:</a:t>
            </a:r>
          </a:p>
          <a:p>
            <a:pPr marL="91440"/>
            <a:r>
              <a:rPr lang="en-US" b="0" baseline="0" dirty="0" smtClean="0"/>
              <a:t>All JavaEE web applications have web.xml as their deployment descriptor. This descriptor keeps information on which Servlet is where, as well as the welcome file list and many more deployments and configuration-related information. </a:t>
            </a:r>
          </a:p>
          <a:p>
            <a:pPr marL="91440"/>
            <a:r>
              <a:rPr lang="en-US" dirty="0" smtClean="0"/>
              <a:t>The web.xml file </a:t>
            </a:r>
            <a:r>
              <a:rPr lang="en-US" b="0" baseline="0" dirty="0" smtClean="0"/>
              <a:t>is a </a:t>
            </a:r>
            <a:r>
              <a:rPr lang="en-US" b="0" i="1" baseline="0" dirty="0" smtClean="0"/>
              <a:t>must have</a:t>
            </a:r>
            <a:r>
              <a:rPr lang="en-US" b="0" baseline="0" dirty="0" smtClean="0"/>
              <a:t> file. No application can be deployed without this file.</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14</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b="0" dirty="0" smtClean="0"/>
              <a:t>Review participant</a:t>
            </a:r>
            <a:r>
              <a:rPr lang="en-US" b="0" baseline="0" dirty="0" smtClean="0"/>
              <a:t> notes.</a:t>
            </a:r>
            <a:endParaRPr lang="en-US" b="0"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smtClean="0"/>
              <a:t>In a web application when a client request is received the application looks for web.xml, which initiates the Spring Framework, by passing the request to DispatcherServlet.</a:t>
            </a:r>
            <a:endParaRPr lang="en-US" b="1" dirty="0" smtClean="0">
              <a:latin typeface="Arial" pitchFamily="34" charset="0"/>
              <a:cs typeface="Arial" pitchFamily="34" charset="0"/>
            </a:endParaRPr>
          </a:p>
          <a:p>
            <a:pPr marL="182880" indent="-91440" algn="l" defTabSz="914400" rtl="0" eaLnBrk="1" latinLnBrk="0" hangingPunct="1">
              <a:buFont typeface="Arial" pitchFamily="34" charset="0"/>
              <a:buChar char="•"/>
            </a:pPr>
            <a:r>
              <a:rPr lang="en-US" sz="1000" b="0" kern="1200" baseline="0" dirty="0" smtClean="0">
                <a:solidFill>
                  <a:schemeClr val="tx1"/>
                </a:solidFill>
                <a:latin typeface="Arial" pitchFamily="34" charset="0"/>
                <a:ea typeface="+mn-ea"/>
                <a:cs typeface="Arial" pitchFamily="34" charset="0"/>
              </a:rPr>
              <a:t>DispatcherServlet receives the client</a:t>
            </a:r>
            <a:r>
              <a:rPr lang="en-US" sz="1000" b="0" kern="1200" dirty="0" smtClean="0">
                <a:solidFill>
                  <a:schemeClr val="tx1"/>
                </a:solidFill>
                <a:latin typeface="Arial" pitchFamily="34" charset="0"/>
                <a:ea typeface="+mn-ea"/>
                <a:cs typeface="Arial" pitchFamily="34" charset="0"/>
              </a:rPr>
              <a:t> </a:t>
            </a:r>
            <a:r>
              <a:rPr lang="en-US" sz="1000" b="0" kern="1200" baseline="0" dirty="0" smtClean="0">
                <a:solidFill>
                  <a:schemeClr val="tx1"/>
                </a:solidFill>
                <a:latin typeface="Arial" pitchFamily="34" charset="0"/>
                <a:ea typeface="+mn-ea"/>
                <a:cs typeface="Arial" pitchFamily="34" charset="0"/>
              </a:rPr>
              <a:t>request and coordinates the business functionality.</a:t>
            </a:r>
          </a:p>
          <a:p>
            <a:pPr marL="182880" indent="-91440" algn="l" defTabSz="914400" rtl="0" eaLnBrk="1" latinLnBrk="0" hangingPunct="1">
              <a:buFont typeface="Arial" pitchFamily="34" charset="0"/>
              <a:buChar char="•"/>
            </a:pPr>
            <a:r>
              <a:rPr lang="en-US" sz="1000" b="0" kern="1200" baseline="0" dirty="0" err="1" smtClean="0">
                <a:solidFill>
                  <a:schemeClr val="tx1"/>
                </a:solidFill>
                <a:latin typeface="Arial" pitchFamily="34" charset="0"/>
                <a:ea typeface="+mn-ea"/>
                <a:cs typeface="Arial" pitchFamily="34" charset="0"/>
              </a:rPr>
              <a:t>DispatcherServlet</a:t>
            </a:r>
            <a:r>
              <a:rPr lang="en-US" dirty="0"/>
              <a:t> </a:t>
            </a:r>
            <a:r>
              <a:rPr lang="en-US" dirty="0" smtClean="0"/>
              <a:t>then </a:t>
            </a:r>
            <a:r>
              <a:rPr lang="en-US" sz="1000" b="0" kern="1200" baseline="0" dirty="0" smtClean="0">
                <a:solidFill>
                  <a:schemeClr val="tx1"/>
                </a:solidFill>
                <a:latin typeface="Arial" pitchFamily="34" charset="0"/>
                <a:ea typeface="+mn-ea"/>
                <a:cs typeface="Arial" pitchFamily="34" charset="0"/>
              </a:rPr>
              <a:t>looks for the xml configuration file and calls the appropriate controller.</a:t>
            </a:r>
          </a:p>
          <a:p>
            <a:pPr marL="182880" indent="-91440" algn="l" defTabSz="914400" rtl="0" eaLnBrk="1" latinLnBrk="0" hangingPunct="1">
              <a:buFont typeface="Arial" pitchFamily="34" charset="0"/>
              <a:buChar char="•"/>
            </a:pPr>
            <a:r>
              <a:rPr lang="en-US" sz="1000" b="0" kern="1200" baseline="0" dirty="0" smtClean="0">
                <a:solidFill>
                  <a:schemeClr val="tx1"/>
                </a:solidFill>
                <a:latin typeface="Arial" pitchFamily="34" charset="0"/>
                <a:ea typeface="+mn-ea"/>
                <a:cs typeface="Arial" pitchFamily="34" charset="0"/>
              </a:rPr>
              <a:t>The Controller </a:t>
            </a:r>
            <a:r>
              <a:rPr lang="en-US" dirty="0" smtClean="0">
                <a:latin typeface="Arial" pitchFamily="34" charset="0"/>
                <a:cs typeface="Arial" pitchFamily="34" charset="0"/>
              </a:rPr>
              <a:t>maps the client request to the appropriate handler. The handler processes the client request and returns the instance of ModelAndView to </a:t>
            </a:r>
            <a:r>
              <a:rPr lang="en-US" dirty="0" err="1" smtClean="0">
                <a:latin typeface="Arial" pitchFamily="34" charset="0"/>
                <a:cs typeface="Arial" pitchFamily="34" charset="0"/>
              </a:rPr>
              <a:t>DispatcherServlet</a:t>
            </a:r>
            <a:r>
              <a:rPr lang="en-US" dirty="0" smtClean="0">
                <a:latin typeface="Arial" pitchFamily="34" charset="0"/>
                <a:cs typeface="Arial" pitchFamily="34" charset="0"/>
              </a:rPr>
              <a:t>.</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15</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b="0" dirty="0" smtClean="0"/>
              <a:t>Review the slide information and the participant</a:t>
            </a:r>
            <a:r>
              <a:rPr lang="en-US" b="0" baseline="0" dirty="0" smtClean="0"/>
              <a:t> notes.</a:t>
            </a:r>
            <a:endParaRPr lang="en-US" b="0"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kern="1200" dirty="0" smtClean="0">
                <a:solidFill>
                  <a:schemeClr val="tx1"/>
                </a:solidFill>
                <a:latin typeface="Arial" pitchFamily="34" charset="0"/>
                <a:ea typeface="+mn-ea"/>
                <a:cs typeface="Arial" pitchFamily="34" charset="0"/>
              </a:rPr>
              <a:t>The configuration information presented on the slide is in web.xml.</a:t>
            </a:r>
          </a:p>
          <a:p>
            <a:pPr marL="182880" indent="-91440">
              <a:buFont typeface="Arial" pitchFamily="34" charset="0"/>
              <a:buChar char="•"/>
            </a:pPr>
            <a:r>
              <a:rPr lang="en-US" sz="1000" kern="1200" dirty="0" smtClean="0">
                <a:solidFill>
                  <a:schemeClr val="tx1"/>
                </a:solidFill>
                <a:latin typeface="Arial" pitchFamily="34" charset="0"/>
                <a:ea typeface="+mn-ea"/>
                <a:cs typeface="Arial" pitchFamily="34" charset="0"/>
              </a:rPr>
              <a:t>web.xml redirects all requests matching .htm pattern to the dispatcher. The dispatcher automatically looks for </a:t>
            </a:r>
            <a:r>
              <a:rPr lang="en-US" sz="1000" b="1" i="1" kern="1200" dirty="0" smtClean="0">
                <a:solidFill>
                  <a:schemeClr val="tx1"/>
                </a:solidFill>
                <a:latin typeface="Arial" pitchFamily="34" charset="0"/>
                <a:ea typeface="+mn-ea"/>
                <a:cs typeface="Arial" pitchFamily="34" charset="0"/>
              </a:rPr>
              <a:t>dispatcher-servlet.xml </a:t>
            </a:r>
            <a:r>
              <a:rPr lang="en-US" sz="1000" b="0" i="0" kern="1200" dirty="0" smtClean="0">
                <a:solidFill>
                  <a:schemeClr val="tx1"/>
                </a:solidFill>
                <a:latin typeface="Arial" pitchFamily="34" charset="0"/>
                <a:ea typeface="+mn-ea"/>
                <a:cs typeface="Arial" pitchFamily="34" charset="0"/>
              </a:rPr>
              <a:t> for further instructions.</a:t>
            </a:r>
          </a:p>
          <a:p>
            <a:pPr marL="182880" indent="-91440">
              <a:buFont typeface="Arial" pitchFamily="34" charset="0"/>
              <a:buChar char="•"/>
            </a:pPr>
            <a:r>
              <a:rPr lang="en-US" sz="1000" b="1" i="1" kern="1200" dirty="0" smtClean="0">
                <a:solidFill>
                  <a:schemeClr val="tx1"/>
                </a:solidFill>
                <a:latin typeface="Arial" pitchFamily="34" charset="0"/>
                <a:ea typeface="+mn-ea"/>
                <a:cs typeface="Arial" pitchFamily="34" charset="0"/>
              </a:rPr>
              <a:t>dispatcher-servlet.xml  </a:t>
            </a:r>
            <a:r>
              <a:rPr lang="en-US" sz="1000" b="0" i="0" kern="1200" dirty="0" smtClean="0">
                <a:solidFill>
                  <a:schemeClr val="tx1"/>
                </a:solidFill>
                <a:latin typeface="Arial" pitchFamily="34" charset="0"/>
                <a:ea typeface="+mn-ea"/>
                <a:cs typeface="Arial" pitchFamily="34" charset="0"/>
              </a:rPr>
              <a:t>identifies the controller for this request.</a:t>
            </a:r>
            <a:endParaRPr lang="en-US" b="0"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16</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The configuration on the slide should be in dispatcher-servlet.xml (as shown on the previous slide). </a:t>
            </a:r>
            <a:endParaRPr lang="en-US" b="1" dirty="0" smtClean="0"/>
          </a:p>
          <a:p>
            <a:r>
              <a:rPr lang="en-US" b="0" baseline="0" dirty="0" smtClean="0"/>
              <a:t>The xml file name differs depending on the servlet-name in the web.xml.</a:t>
            </a:r>
          </a:p>
          <a:p>
            <a:pPr marL="182880" indent="-91440">
              <a:buFont typeface="Arial" pitchFamily="34" charset="0"/>
              <a:buChar char="•"/>
            </a:pPr>
            <a:r>
              <a:rPr lang="en-US" b="0" baseline="0" dirty="0" smtClean="0"/>
              <a:t>In the example shown, the base-package in the component-scan tag defines the name of the package which holds its controllers.</a:t>
            </a:r>
          </a:p>
          <a:p>
            <a:endParaRPr lang="en-US" b="0"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17</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smtClean="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p>
          <a:p>
            <a:pPr defTabSz="432465" eaLnBrk="0" fontAlgn="base" hangingPunct="0">
              <a:spcBef>
                <a:spcPct val="30000"/>
              </a:spcBef>
              <a:spcAft>
                <a:spcPct val="0"/>
              </a:spcAft>
              <a:buClr>
                <a:srgbClr val="000000"/>
              </a:buClr>
              <a:buSzPct val="100000"/>
              <a:defRPr/>
            </a:pPr>
            <a:r>
              <a:rPr lang="en-US" dirty="0"/>
              <a:t>The class shown belongs to the same package as </a:t>
            </a:r>
            <a:r>
              <a:rPr lang="en-US" dirty="0" smtClean="0"/>
              <a:t>seen on the </a:t>
            </a:r>
            <a:r>
              <a:rPr lang="en-US" dirty="0"/>
              <a:t>previous slide. </a:t>
            </a:r>
            <a:endParaRPr lang="en-US" dirty="0" smtClean="0"/>
          </a:p>
          <a:p>
            <a:r>
              <a:rPr lang="en-US" b="0" dirty="0" smtClean="0"/>
              <a:t>@Controller marks this class as a controller</a:t>
            </a:r>
            <a:r>
              <a:rPr lang="en-US" b="0" baseline="0" dirty="0" smtClean="0"/>
              <a:t>.</a:t>
            </a:r>
          </a:p>
          <a:p>
            <a:r>
              <a:rPr lang="en-US" b="0" baseline="0" dirty="0" smtClean="0"/>
              <a:t>@RequestMapping(“/userlogin.htm”) signifies that all requests coming from this .htm should be handled by the method that follows – validateUser</a:t>
            </a:r>
            <a:r>
              <a:rPr lang="en-US" b="0" baseline="0" dirty="0"/>
              <a:t>.</a:t>
            </a:r>
            <a:endParaRPr lang="en-US" b="0" dirty="0" smtClean="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18</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smtClean="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a:t>A</a:t>
            </a:r>
            <a:r>
              <a:rPr lang="en-US" dirty="0" smtClean="0"/>
              <a:t>n actual</a:t>
            </a:r>
            <a:r>
              <a:rPr lang="en-US" baseline="0" dirty="0" smtClean="0"/>
              <a:t> view (object of a class that implements View interface) or a logical name, </a:t>
            </a:r>
            <a:r>
              <a:rPr lang="en-US" dirty="0" smtClean="0"/>
              <a:t>as shown on the slide, may be returned.</a:t>
            </a:r>
            <a:endParaRPr lang="en-US" baseline="0" dirty="0" smtClean="0"/>
          </a:p>
          <a:p>
            <a:pPr marL="182880" indent="-91440">
              <a:buFont typeface="Arial" pitchFamily="34" charset="0"/>
              <a:buChar char="•"/>
            </a:pPr>
            <a:r>
              <a:rPr lang="en-US" baseline="0" dirty="0" smtClean="0"/>
              <a:t>The logical view name is resolved using configuration information in the spring configuration file.</a:t>
            </a:r>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19</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smtClean="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b="0" dirty="0" smtClean="0"/>
              <a:t>The configuration shown is in dispatcher-servlet.xml (as per</a:t>
            </a:r>
            <a:r>
              <a:rPr lang="en-US" b="0" baseline="0" dirty="0" smtClean="0"/>
              <a:t> the previous slide). The xml file name differs depending on the servlet-name mentioned in the web.xml.</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Resolve logical view names returned from controllers into View objects</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InternalResourceViewResolver resolves a logical view name by taking the logical view name returned in a Model And-View object and surrounding it with a prefix and a suffix to arrive at the path of a template within the web application.</a:t>
            </a:r>
            <a:endParaRPr lang="en-US" b="0" baseline="0" dirty="0" smtClean="0"/>
          </a:p>
          <a:p>
            <a:pPr marL="182880" indent="-91440">
              <a:buFont typeface="Arial" pitchFamily="34" charset="0"/>
              <a:buChar char="•"/>
            </a:pPr>
            <a:r>
              <a:rPr lang="en-US" b="0" baseline="0" dirty="0" smtClean="0"/>
              <a:t>InternalResourceViewResolver is an implementation of View interface which helps add a prefix and a suffix to the logical names. The addition</a:t>
            </a:r>
            <a:r>
              <a:rPr lang="en-US" b="0" dirty="0" smtClean="0"/>
              <a:t> of </a:t>
            </a:r>
            <a:r>
              <a:rPr lang="en-US" b="0" baseline="0" dirty="0" smtClean="0"/>
              <a:t> both the</a:t>
            </a:r>
            <a:r>
              <a:rPr lang="en-US" b="0" dirty="0" smtClean="0"/>
              <a:t> </a:t>
            </a:r>
            <a:r>
              <a:rPr lang="en-US" b="0" baseline="0" dirty="0" smtClean="0"/>
              <a:t>prefix and suffix translates the logical name into a complete path.  </a:t>
            </a:r>
            <a:endParaRPr lang="en-US" b="0" dirty="0" smtClean="0"/>
          </a:p>
          <a:p>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20</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sz="1000" b="1" dirty="0" smtClean="0"/>
              <a:t>Faculty Notes:</a:t>
            </a:r>
            <a:endParaRPr lang="en-US" b="0" dirty="0" smtClean="0"/>
          </a:p>
          <a:p>
            <a:pPr defTabSz="432465" eaLnBrk="0" fontAlgn="base" hangingPunct="0">
              <a:spcAft>
                <a:spcPct val="0"/>
              </a:spcAft>
              <a:buClr>
                <a:srgbClr val="000000"/>
              </a:buClr>
              <a:buSzPct val="100000"/>
              <a:defRPr/>
            </a:pPr>
            <a:r>
              <a:rPr lang="en-US" sz="1000" b="0" dirty="0" smtClean="0"/>
              <a:t>Walk through the steps to view the Spring Core examples.</a:t>
            </a:r>
          </a:p>
          <a:p>
            <a:pPr defTabSz="432465" eaLnBrk="0" fontAlgn="base" hangingPunct="0">
              <a:spcAft>
                <a:spcPct val="0"/>
              </a:spcAft>
              <a:buClr>
                <a:srgbClr val="000000"/>
              </a:buClr>
              <a:buSzPct val="100000"/>
              <a:defRPr/>
            </a:pPr>
            <a:r>
              <a:rPr lang="en-US" dirty="0" smtClean="0"/>
              <a:t>Give participants a few minutes to view and understand the role of each file:</a:t>
            </a:r>
          </a:p>
          <a:p>
            <a:pPr marL="182880" indent="-91440" defTabSz="432465" eaLnBrk="0" fontAlgn="base" hangingPunct="0">
              <a:spcAft>
                <a:spcPct val="0"/>
              </a:spcAft>
              <a:buClr>
                <a:srgbClr val="000000"/>
              </a:buClr>
              <a:buSzPct val="100000"/>
              <a:buFont typeface="Arial" pitchFamily="34" charset="0"/>
              <a:buChar char="•"/>
              <a:defRPr/>
            </a:pPr>
            <a:r>
              <a:rPr lang="en-US" dirty="0" err="1"/>
              <a:t>index.jsp</a:t>
            </a:r>
            <a:r>
              <a:rPr lang="en-US" dirty="0"/>
              <a:t>, </a:t>
            </a:r>
            <a:r>
              <a:rPr lang="en-US" dirty="0" err="1"/>
              <a:t>sample.jsp</a:t>
            </a:r>
            <a:r>
              <a:rPr lang="en-US" dirty="0"/>
              <a:t>, </a:t>
            </a:r>
            <a:r>
              <a:rPr lang="en-US" dirty="0" err="1"/>
              <a:t>usersuccess.jsp</a:t>
            </a:r>
            <a:r>
              <a:rPr lang="en-US" dirty="0"/>
              <a:t> inside the </a:t>
            </a:r>
            <a:r>
              <a:rPr lang="en-US" dirty="0" err="1"/>
              <a:t>WebContent</a:t>
            </a:r>
            <a:r>
              <a:rPr lang="en-US" dirty="0"/>
              <a:t> folder – (View or User Interface)</a:t>
            </a:r>
          </a:p>
          <a:p>
            <a:pPr marL="182880" indent="-91440" defTabSz="432465" eaLnBrk="0" fontAlgn="base" hangingPunct="0">
              <a:spcAft>
                <a:spcPct val="0"/>
              </a:spcAft>
              <a:buClr>
                <a:srgbClr val="000000"/>
              </a:buClr>
              <a:buSzPct val="100000"/>
              <a:buFont typeface="Arial" pitchFamily="34" charset="0"/>
              <a:buChar char="•"/>
              <a:defRPr/>
            </a:pPr>
            <a:r>
              <a:rPr lang="en-US" dirty="0"/>
              <a:t>com.accenture.adf.controller.SampleController.java under </a:t>
            </a:r>
            <a:r>
              <a:rPr lang="en-US" dirty="0" err="1"/>
              <a:t>src</a:t>
            </a:r>
            <a:r>
              <a:rPr lang="en-US" dirty="0"/>
              <a:t> – (Controller) </a:t>
            </a:r>
          </a:p>
          <a:p>
            <a:pPr marL="182880" indent="-91440" defTabSz="432465" eaLnBrk="0" fontAlgn="base" hangingPunct="0">
              <a:spcAft>
                <a:spcPct val="0"/>
              </a:spcAft>
              <a:buClr>
                <a:srgbClr val="000000"/>
              </a:buClr>
              <a:buSzPct val="100000"/>
              <a:buFont typeface="Arial" pitchFamily="34" charset="0"/>
              <a:buChar char="•"/>
              <a:defRPr/>
            </a:pPr>
            <a:r>
              <a:rPr lang="en-US" dirty="0"/>
              <a:t>web.xml and Module27-servlet.xml under </a:t>
            </a:r>
            <a:r>
              <a:rPr lang="en-US" dirty="0" err="1"/>
              <a:t>WebContent</a:t>
            </a:r>
            <a:r>
              <a:rPr lang="en-US" dirty="0"/>
              <a:t> -&gt;WEB-INF – (Configuration Files)</a:t>
            </a:r>
          </a:p>
          <a:p>
            <a:pPr defTabSz="432465" eaLnBrk="0" fontAlgn="base" hangingPunct="0">
              <a:spcBef>
                <a:spcPct val="30000"/>
              </a:spcBef>
              <a:spcAft>
                <a:spcPct val="0"/>
              </a:spcAft>
              <a:buClr>
                <a:srgbClr val="000000"/>
              </a:buClr>
              <a:buSzPct val="100000"/>
              <a:defRPr/>
            </a:pPr>
            <a:endParaRPr lang="en-US" sz="1000" b="0" dirty="0" smtClean="0"/>
          </a:p>
          <a:p>
            <a:pPr defTabSz="432465" eaLnBrk="0" fontAlgn="base" hangingPunct="0">
              <a:spcAft>
                <a:spcPct val="0"/>
              </a:spcAft>
              <a:buClr>
                <a:srgbClr val="000000"/>
              </a:buClr>
              <a:buSzPct val="100000"/>
              <a:defRPr/>
            </a:pPr>
            <a:r>
              <a:rPr lang="en-US" sz="1000" b="1" dirty="0" smtClean="0"/>
              <a:t>Animation on slide:</a:t>
            </a:r>
            <a:r>
              <a:rPr lang="en-US" sz="1000" b="1" baseline="0" dirty="0" smtClean="0"/>
              <a:t> </a:t>
            </a:r>
          </a:p>
          <a:p>
            <a:pPr defTabSz="432465" eaLnBrk="0" fontAlgn="base" hangingPunct="0">
              <a:spcAft>
                <a:spcPct val="0"/>
              </a:spcAft>
              <a:buClr>
                <a:srgbClr val="000000"/>
              </a:buClr>
              <a:buSzPct val="100000"/>
              <a:defRPr/>
            </a:pPr>
            <a:r>
              <a:rPr lang="en-US" sz="1000" b="0" baseline="0" dirty="0" smtClean="0"/>
              <a:t>On Display: “Follow</a:t>
            </a:r>
            <a:r>
              <a:rPr lang="en-US" sz="1000" b="0" dirty="0" smtClean="0"/>
              <a:t> the steps” text is </a:t>
            </a:r>
            <a:r>
              <a:rPr lang="en-US" dirty="0" smtClean="0"/>
              <a:t>shown.,</a:t>
            </a:r>
          </a:p>
          <a:p>
            <a:pPr defTabSz="432465" eaLnBrk="0" fontAlgn="base" hangingPunct="0">
              <a:spcAft>
                <a:spcPct val="0"/>
              </a:spcAft>
              <a:buClr>
                <a:srgbClr val="000000"/>
              </a:buClr>
              <a:buSzPct val="100000"/>
              <a:defRPr/>
            </a:pPr>
            <a:r>
              <a:rPr lang="en-US" sz="1000" b="0" baseline="0" dirty="0" smtClean="0"/>
              <a:t>On</a:t>
            </a:r>
            <a:r>
              <a:rPr lang="en-US" sz="1000" b="0" dirty="0" smtClean="0"/>
              <a:t> </a:t>
            </a:r>
            <a:r>
              <a:rPr lang="en-US" dirty="0" smtClean="0"/>
              <a:t>first click: Step 1.</a:t>
            </a:r>
          </a:p>
          <a:p>
            <a:pPr defTabSz="432465" eaLnBrk="0" fontAlgn="base" hangingPunct="0">
              <a:spcAft>
                <a:spcPct val="0"/>
              </a:spcAft>
              <a:buClr>
                <a:srgbClr val="000000"/>
              </a:buClr>
              <a:buSzPct val="100000"/>
              <a:defRPr/>
            </a:pPr>
            <a:r>
              <a:rPr lang="en-US" sz="1000" b="0" baseline="0" dirty="0" smtClean="0"/>
              <a:t>On</a:t>
            </a:r>
            <a:r>
              <a:rPr lang="en-US" sz="1000" b="0" dirty="0" smtClean="0"/>
              <a:t> </a:t>
            </a:r>
            <a:r>
              <a:rPr lang="en-US" dirty="0" smtClean="0"/>
              <a:t>second click: Step 2 and associated screen shot.</a:t>
            </a:r>
          </a:p>
          <a:p>
            <a:pPr defTabSz="432465" eaLnBrk="0" fontAlgn="base" hangingPunct="0">
              <a:spcAft>
                <a:spcPct val="0"/>
              </a:spcAft>
              <a:buClr>
                <a:srgbClr val="000000"/>
              </a:buClr>
              <a:buSzPct val="100000"/>
              <a:defRPr/>
            </a:pPr>
            <a:r>
              <a:rPr lang="en-US" dirty="0"/>
              <a:t>On </a:t>
            </a:r>
            <a:r>
              <a:rPr lang="en-US" dirty="0" smtClean="0"/>
              <a:t>third click</a:t>
            </a:r>
            <a:r>
              <a:rPr lang="en-US" dirty="0"/>
              <a:t>: Step </a:t>
            </a:r>
            <a:r>
              <a:rPr lang="en-US" dirty="0" smtClean="0"/>
              <a:t>3.</a:t>
            </a:r>
            <a:endParaRPr lang="en-US" dirty="0"/>
          </a:p>
          <a:p>
            <a:pPr defTabSz="432465" eaLnBrk="0" fontAlgn="base" hangingPunct="0">
              <a:spcAft>
                <a:spcPct val="0"/>
              </a:spcAft>
              <a:buClr>
                <a:srgbClr val="000000"/>
              </a:buClr>
              <a:buSzPct val="100000"/>
              <a:defRPr/>
            </a:pPr>
            <a:r>
              <a:rPr lang="en-US" dirty="0"/>
              <a:t>On </a:t>
            </a:r>
            <a:r>
              <a:rPr lang="en-US" dirty="0" smtClean="0"/>
              <a:t>fourth click</a:t>
            </a:r>
            <a:r>
              <a:rPr lang="en-US" dirty="0"/>
              <a:t>: Step </a:t>
            </a:r>
            <a:r>
              <a:rPr lang="en-US" dirty="0" smtClean="0"/>
              <a:t>4 </a:t>
            </a:r>
            <a:r>
              <a:rPr lang="en-US" dirty="0"/>
              <a:t>and associated screen shot</a:t>
            </a:r>
            <a:r>
              <a:rPr lang="en-US" dirty="0" smtClean="0"/>
              <a:t>.</a:t>
            </a:r>
          </a:p>
          <a:p>
            <a:pPr defTabSz="432465" eaLnBrk="0" fontAlgn="base" hangingPunct="0">
              <a:spcAft>
                <a:spcPct val="0"/>
              </a:spcAft>
              <a:buClr>
                <a:srgbClr val="000000"/>
              </a:buClr>
              <a:buSzPct val="100000"/>
              <a:defRPr/>
            </a:pPr>
            <a:r>
              <a:rPr lang="en-US" dirty="0"/>
              <a:t>On </a:t>
            </a:r>
            <a:r>
              <a:rPr lang="en-US" dirty="0" smtClean="0"/>
              <a:t>fifth click</a:t>
            </a:r>
            <a:r>
              <a:rPr lang="en-US" dirty="0"/>
              <a:t>: Step </a:t>
            </a:r>
            <a:r>
              <a:rPr lang="en-US" dirty="0" smtClean="0"/>
              <a:t>5.</a:t>
            </a:r>
            <a:endParaRPr lang="en-US" dirty="0"/>
          </a:p>
          <a:p>
            <a:pPr defTabSz="432465" eaLnBrk="0" fontAlgn="base" hangingPunct="0">
              <a:spcBef>
                <a:spcPct val="30000"/>
              </a:spcBef>
              <a:spcAft>
                <a:spcPct val="0"/>
              </a:spcAft>
              <a:buClr>
                <a:srgbClr val="000000"/>
              </a:buClr>
              <a:buSzPct val="100000"/>
              <a:defRPr/>
            </a:pPr>
            <a:endParaRPr lang="en-US" sz="1000" b="1" dirty="0" smtClean="0"/>
          </a:p>
          <a:p>
            <a:pPr defTabSz="432465" eaLnBrk="0" fontAlgn="base" hangingPunct="0">
              <a:spcBef>
                <a:spcPct val="30000"/>
              </a:spcBef>
              <a:spcAft>
                <a:spcPct val="0"/>
              </a:spcAft>
              <a:buClr>
                <a:srgbClr val="000000"/>
              </a:buClr>
              <a:buSzPct val="100000"/>
              <a:defRPr/>
            </a:pPr>
            <a:r>
              <a:rPr lang="en-US" sz="1000" b="1" dirty="0" smtClean="0"/>
              <a:t>Participant Notes:</a:t>
            </a:r>
            <a:endParaRPr lang="en-US" sz="1000" dirty="0" smtClean="0"/>
          </a:p>
          <a:p>
            <a:pPr defTabSz="432465" eaLnBrk="0" fontAlgn="base" hangingPunct="0">
              <a:spcBef>
                <a:spcPct val="30000"/>
              </a:spcBef>
              <a:spcAft>
                <a:spcPct val="0"/>
              </a:spcAft>
              <a:buClr>
                <a:srgbClr val="000000"/>
              </a:buClr>
              <a:buSzPct val="100000"/>
              <a:defRPr/>
            </a:pPr>
            <a:r>
              <a:rPr lang="en-US" dirty="0" smtClean="0"/>
              <a:t>N/A</a:t>
            </a:r>
          </a:p>
          <a:p>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21</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marL="182880" lvl="1" indent="-91440" eaLnBrk="0" fontAlgn="base" hangingPunct="0">
              <a:spcBef>
                <a:spcPct val="30000"/>
              </a:spcBef>
              <a:buFont typeface="Arial" pitchFamily="34" charset="0"/>
              <a:buChar char="•"/>
              <a:defRPr/>
            </a:pPr>
            <a:r>
              <a:rPr lang="en-GB" dirty="0">
                <a:latin typeface="Arial" charset="0"/>
              </a:rPr>
              <a:t>Introduce the objectives of the activity.</a:t>
            </a:r>
          </a:p>
          <a:p>
            <a:pPr marL="182880" lvl="1" indent="-91440" eaLnBrk="0" fontAlgn="base" hangingPunct="0">
              <a:spcBef>
                <a:spcPct val="30000"/>
              </a:spcBef>
              <a:buFont typeface="Arial" pitchFamily="34" charset="0"/>
              <a:buChar char="•"/>
              <a:defRPr/>
            </a:pPr>
            <a:r>
              <a:rPr lang="en-GB" dirty="0">
                <a:latin typeface="Arial" charset="0"/>
              </a:rPr>
              <a:t>The suggested duration is 20 minutes. Conclude the activity early if learners finish early.</a:t>
            </a:r>
            <a:endParaRPr lang="en-GB" b="1" dirty="0">
              <a:solidFill>
                <a:srgbClr val="C00000"/>
              </a:solidFill>
            </a:endParaRPr>
          </a:p>
          <a:p>
            <a:pPr marL="91440" lvl="1" algn="l" rtl="0" eaLnBrk="0" fontAlgn="base" hangingPunct="0">
              <a:spcBef>
                <a:spcPct val="30000"/>
              </a:spcBef>
              <a:spcAft>
                <a:spcPts val="0"/>
              </a:spcAft>
              <a:defRPr/>
            </a:pPr>
            <a:r>
              <a:rPr lang="en-GB" sz="1000" b="1" kern="1200" dirty="0" smtClean="0">
                <a:solidFill>
                  <a:schemeClr val="tx1"/>
                </a:solidFill>
                <a:latin typeface="Arial" charset="0"/>
                <a:ea typeface="+mn-ea"/>
                <a:cs typeface="Arial" pitchFamily="34" charset="0"/>
              </a:rPr>
              <a:t>Note: This activity was designed for students/classes with a high level</a:t>
            </a:r>
            <a:r>
              <a:rPr lang="en-GB" sz="1000" b="1" kern="1200" baseline="0" dirty="0" smtClean="0">
                <a:solidFill>
                  <a:schemeClr val="tx1"/>
                </a:solidFill>
                <a:latin typeface="Arial" charset="0"/>
                <a:ea typeface="+mn-ea"/>
                <a:cs typeface="Arial" pitchFamily="34" charset="0"/>
              </a:rPr>
              <a:t> understanding of Java and Spring. </a:t>
            </a:r>
          </a:p>
          <a:p>
            <a:pPr marL="91440" lvl="1" algn="l" rtl="0" eaLnBrk="0" fontAlgn="base" hangingPunct="0">
              <a:spcBef>
                <a:spcPct val="30000"/>
              </a:spcBef>
              <a:spcAft>
                <a:spcPts val="0"/>
              </a:spcAft>
              <a:defRPr/>
            </a:pPr>
            <a:r>
              <a:rPr lang="en-GB" sz="1000" b="1" kern="1200" baseline="0" dirty="0" smtClean="0">
                <a:solidFill>
                  <a:schemeClr val="tx1"/>
                </a:solidFill>
                <a:latin typeface="Arial" charset="0"/>
                <a:ea typeface="+mn-ea"/>
                <a:cs typeface="Arial" pitchFamily="34" charset="0"/>
              </a:rPr>
              <a:t>It is up to faculty to determine whether or not it is appropriate for the</a:t>
            </a:r>
            <a:r>
              <a:rPr lang="en-GB" sz="1000" b="1" kern="1200" dirty="0" smtClean="0">
                <a:solidFill>
                  <a:schemeClr val="tx1"/>
                </a:solidFill>
                <a:latin typeface="Arial" charset="0"/>
                <a:ea typeface="+mn-ea"/>
                <a:cs typeface="Arial" pitchFamily="34" charset="0"/>
              </a:rPr>
              <a:t> </a:t>
            </a:r>
            <a:r>
              <a:rPr lang="en-GB" sz="1000" b="1" kern="1200" baseline="0" dirty="0" smtClean="0">
                <a:solidFill>
                  <a:schemeClr val="tx1"/>
                </a:solidFill>
                <a:latin typeface="Arial" charset="0"/>
                <a:ea typeface="+mn-ea"/>
                <a:cs typeface="Arial" pitchFamily="34" charset="0"/>
              </a:rPr>
              <a:t>class</a:t>
            </a:r>
            <a:r>
              <a:rPr lang="en-GB" b="1" dirty="0">
                <a:latin typeface="Arial" charset="0"/>
              </a:rPr>
              <a:t> </a:t>
            </a:r>
            <a:r>
              <a:rPr lang="en-GB" b="1" dirty="0" smtClean="0">
                <a:latin typeface="Arial" charset="0"/>
              </a:rPr>
              <a:t>participants for each offering.</a:t>
            </a:r>
            <a:endParaRPr lang="en-GB" sz="1000" kern="1200" baseline="0" dirty="0" smtClean="0">
              <a:solidFill>
                <a:schemeClr val="tx1"/>
              </a:solidFill>
              <a:latin typeface="Arial" charset="0"/>
              <a:ea typeface="+mn-ea"/>
              <a:cs typeface="Arial" pitchFamily="34" charset="0"/>
            </a:endParaRPr>
          </a:p>
          <a:p>
            <a:endParaRPr lang="en-GB" dirty="0" smtClean="0"/>
          </a:p>
          <a:p>
            <a:pPr defTabSz="432465" eaLnBrk="0" fontAlgn="base" hangingPunct="0">
              <a:spcBef>
                <a:spcPct val="30000"/>
              </a:spcBef>
              <a:spcAft>
                <a:spcPct val="0"/>
              </a:spcAft>
              <a:buClr>
                <a:srgbClr val="000000"/>
              </a:buClr>
              <a:buSzPct val="100000"/>
              <a:defRPr/>
            </a:pPr>
            <a:r>
              <a:rPr lang="en-GB" b="1" dirty="0" smtClean="0"/>
              <a:t>Participant Notes:</a:t>
            </a:r>
            <a:endParaRPr lang="en-US" dirty="0" smtClean="0"/>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smtClean="0">
                <a:solidFill>
                  <a:schemeClr val="tx1"/>
                </a:solidFill>
                <a:latin typeface="Arial" charset="0"/>
                <a:ea typeface="+mn-ea"/>
                <a:cs typeface="Arial" pitchFamily="34" charset="0"/>
              </a:rPr>
              <a:t>Navigate to the Module 27, Activity 1 page on the course web site.</a:t>
            </a:r>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smtClean="0">
                <a:solidFill>
                  <a:schemeClr val="tx1"/>
                </a:solidFill>
                <a:latin typeface="Arial" charset="0"/>
                <a:ea typeface="+mn-ea"/>
                <a:cs typeface="Arial" pitchFamily="34" charset="0"/>
              </a:rPr>
              <a:t>Follow the instructions provided on the web page to locate the codebase, launch Eclipse and complete the activity.</a:t>
            </a:r>
          </a:p>
          <a:p>
            <a:pPr defTabSz="432465" eaLnBrk="0" fontAlgn="base" hangingPunct="0">
              <a:spcBef>
                <a:spcPct val="30000"/>
              </a:spcBef>
              <a:spcAft>
                <a:spcPct val="0"/>
              </a:spcAft>
              <a:buClr>
                <a:srgbClr val="000000"/>
              </a:buClr>
              <a:buSzPct val="100000"/>
              <a:defRPr/>
            </a:pPr>
            <a:endParaRPr lang="en-GB" b="1" dirty="0" smtClean="0"/>
          </a:p>
          <a:p>
            <a:endParaRPr lang="en-GB" dirty="0" smtClean="0"/>
          </a:p>
          <a:p>
            <a:pPr marL="180975" indent="-95250">
              <a:buFont typeface="Arial" pitchFamily="34" charset="0"/>
              <a:buChar char="•"/>
            </a:pPr>
            <a:endParaRPr lang="en-GB" dirty="0" smtClean="0"/>
          </a:p>
          <a:p>
            <a:pPr marL="266700" lvl="1" indent="-85725">
              <a:buFont typeface="Courier New" pitchFamily="49" charset="0"/>
              <a:buChar char="o"/>
            </a:pPr>
            <a:endParaRPr lang="en-GB" dirty="0" smtClean="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GB" dirty="0" smtClean="0"/>
              <a:t>ADF 2.0: Java: Spring MVC</a:t>
            </a:r>
            <a:endParaRPr lang="en-GB" dirty="0"/>
          </a:p>
        </p:txBody>
      </p:sp>
      <p:sp>
        <p:nvSpPr>
          <p:cNvPr id="6" name="Slide Number Placeholder 5"/>
          <p:cNvSpPr>
            <a:spLocks noGrp="1"/>
          </p:cNvSpPr>
          <p:nvPr>
            <p:ph type="sldNum" sz="quarter" idx="15"/>
          </p:nvPr>
        </p:nvSpPr>
        <p:spPr/>
        <p:txBody>
          <a:bodyPr/>
          <a:lstStyle/>
          <a:p>
            <a:fld id="{27CE0CED-C9FC-4C42-8AD7-7E9A6B171AE0}" type="slidenum">
              <a:rPr lang="en-GB" smtClean="0"/>
              <a:pPr/>
              <a:t>22</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pPr marL="0" lvl="1"/>
            <a:r>
              <a:rPr lang="en-GB" dirty="0" smtClean="0"/>
              <a:t>Review information on the slide and in the participant notes.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t>Note: </a:t>
            </a:r>
            <a:r>
              <a:rPr lang="en-GB" dirty="0" smtClean="0"/>
              <a:t>In this module,</a:t>
            </a:r>
            <a:r>
              <a:rPr lang="en-GB" baseline="0" dirty="0" smtClean="0"/>
              <a:t> annotations and workflows are covered at a depth that is targeted for this audience. </a:t>
            </a:r>
          </a:p>
          <a:p>
            <a:pPr marL="0" lvl="1">
              <a:defRPr/>
            </a:pPr>
            <a:r>
              <a:rPr lang="en-US" sz="1000" kern="1200" dirty="0" smtClean="0">
                <a:solidFill>
                  <a:schemeClr val="tx1"/>
                </a:solidFill>
                <a:latin typeface="Arial" pitchFamily="34" charset="0"/>
                <a:ea typeface="+mn-ea"/>
                <a:cs typeface="Arial" pitchFamily="34" charset="0"/>
              </a:rPr>
              <a:t>When teaching</a:t>
            </a:r>
            <a:r>
              <a:rPr lang="en-US" sz="1000" kern="1200" baseline="0" dirty="0" smtClean="0">
                <a:solidFill>
                  <a:schemeClr val="tx1"/>
                </a:solidFill>
                <a:latin typeface="Arial" pitchFamily="34" charset="0"/>
                <a:ea typeface="+mn-ea"/>
                <a:cs typeface="Arial" pitchFamily="34" charset="0"/>
              </a:rPr>
              <a:t> these concepts</a:t>
            </a:r>
            <a:r>
              <a:rPr lang="en-US" sz="1000" kern="1200" dirty="0" smtClean="0">
                <a:solidFill>
                  <a:schemeClr val="tx1"/>
                </a:solidFill>
                <a:latin typeface="Arial" pitchFamily="34" charset="0"/>
                <a:ea typeface="+mn-ea"/>
                <a:cs typeface="Arial" pitchFamily="34" charset="0"/>
              </a:rPr>
              <a:t>, to avoid confusion and to avoid adding unnecessary complexity</a:t>
            </a:r>
            <a:r>
              <a:rPr lang="en-US" dirty="0"/>
              <a:t>, </a:t>
            </a:r>
            <a:r>
              <a:rPr lang="en-US" dirty="0" smtClean="0"/>
              <a:t>thoroughly review </a:t>
            </a:r>
            <a:r>
              <a:rPr lang="en-US" sz="1000" kern="1200" dirty="0" smtClean="0">
                <a:solidFill>
                  <a:schemeClr val="tx1"/>
                </a:solidFill>
                <a:latin typeface="Arial" pitchFamily="34" charset="0"/>
                <a:ea typeface="+mn-ea"/>
                <a:cs typeface="Arial" pitchFamily="34" charset="0"/>
              </a:rPr>
              <a:t>all notes, and deliver </a:t>
            </a:r>
            <a:r>
              <a:rPr lang="en-US" sz="1000" u="sng" kern="1200" dirty="0" smtClean="0">
                <a:solidFill>
                  <a:schemeClr val="tx1"/>
                </a:solidFill>
                <a:latin typeface="Arial" pitchFamily="34" charset="0"/>
                <a:ea typeface="+mn-ea"/>
                <a:cs typeface="Arial" pitchFamily="34" charset="0"/>
              </a:rPr>
              <a:t>only</a:t>
            </a:r>
            <a:r>
              <a:rPr lang="en-US" sz="1000" kern="1200" dirty="0" smtClean="0">
                <a:solidFill>
                  <a:schemeClr val="tx1"/>
                </a:solidFill>
                <a:latin typeface="Arial" pitchFamily="34" charset="0"/>
                <a:ea typeface="+mn-ea"/>
                <a:cs typeface="Arial" pitchFamily="34" charset="0"/>
              </a:rPr>
              <a:t> the content in this</a:t>
            </a:r>
            <a:r>
              <a:rPr lang="en-US" sz="1000" kern="1200" baseline="0" dirty="0" smtClean="0">
                <a:solidFill>
                  <a:schemeClr val="tx1"/>
                </a:solidFill>
                <a:latin typeface="Arial" pitchFamily="34" charset="0"/>
                <a:ea typeface="+mn-ea"/>
                <a:cs typeface="Arial" pitchFamily="34" charset="0"/>
              </a:rPr>
              <a:t> deck</a:t>
            </a:r>
            <a:r>
              <a:rPr lang="en-US" sz="1000" kern="1200" dirty="0" smtClean="0">
                <a:solidFill>
                  <a:schemeClr val="tx1"/>
                </a:solidFill>
                <a:latin typeface="Arial" pitchFamily="34" charset="0"/>
                <a:ea typeface="+mn-ea"/>
                <a:cs typeface="Arial" pitchFamily="34" charset="0"/>
              </a:rPr>
              <a:t>.</a:t>
            </a:r>
            <a:endParaRPr lang="en-GB" dirty="0" smtClean="0"/>
          </a:p>
          <a:p>
            <a:endParaRPr lang="en-US" b="1" dirty="0" smtClean="0"/>
          </a:p>
          <a:p>
            <a:r>
              <a:rPr lang="en-US" b="1" dirty="0" smtClean="0"/>
              <a:t>Participants Notes:</a:t>
            </a:r>
          </a:p>
          <a:p>
            <a:r>
              <a:rPr lang="en-US" dirty="0" smtClean="0"/>
              <a:t>Earlier versions of Spring used xml files for all configurations. This was informally</a:t>
            </a:r>
            <a:r>
              <a:rPr lang="en-US" baseline="0" dirty="0" smtClean="0"/>
              <a:t> known as Spring&lt;MVC/&gt;.</a:t>
            </a:r>
            <a:endParaRPr lang="en-US" dirty="0" smtClean="0"/>
          </a:p>
          <a:p>
            <a:r>
              <a:rPr lang="en-US" dirty="0" smtClean="0"/>
              <a:t>Annotations </a:t>
            </a:r>
            <a:r>
              <a:rPr lang="en-US" dirty="0"/>
              <a:t>were </a:t>
            </a:r>
            <a:r>
              <a:rPr lang="en-US" dirty="0" smtClean="0"/>
              <a:t>introduced</a:t>
            </a:r>
            <a:r>
              <a:rPr lang="en-US" dirty="0"/>
              <a:t> </a:t>
            </a:r>
            <a:r>
              <a:rPr lang="en-US" dirty="0" smtClean="0"/>
              <a:t>in Spring 2.5</a:t>
            </a:r>
            <a:r>
              <a:rPr lang="en-US" baseline="0" dirty="0" smtClean="0"/>
              <a:t>. </a:t>
            </a:r>
          </a:p>
          <a:p>
            <a:pPr marL="182880" indent="-91440">
              <a:buFont typeface="Arial" pitchFamily="34" charset="0"/>
              <a:buChar char="•"/>
            </a:pPr>
            <a:r>
              <a:rPr lang="en-US" dirty="0" smtClean="0"/>
              <a:t>A</a:t>
            </a:r>
            <a:r>
              <a:rPr lang="en-US" baseline="0" dirty="0" smtClean="0"/>
              <a:t>nnotations simplify process of defining dependencies, request mapping, etc. </a:t>
            </a:r>
          </a:p>
          <a:p>
            <a:pPr marL="182880" indent="-91440">
              <a:buFont typeface="Arial" pitchFamily="34" charset="0"/>
              <a:buChar char="•"/>
            </a:pPr>
            <a:r>
              <a:rPr lang="en-US" baseline="0" dirty="0" smtClean="0"/>
              <a:t>Annotations will be covered in more detail later in this module.</a:t>
            </a:r>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dirty="0" smtClean="0">
                <a:latin typeface="Arial" charset="0"/>
              </a:rPr>
              <a:t>Faculty Notes:</a:t>
            </a:r>
          </a:p>
          <a:p>
            <a:pPr defTabSz="432465" eaLnBrk="0" fontAlgn="base" hangingPunct="0">
              <a:spcBef>
                <a:spcPct val="30000"/>
              </a:spcBef>
              <a:spcAft>
                <a:spcPct val="0"/>
              </a:spcAft>
              <a:buClr>
                <a:srgbClr val="000000"/>
              </a:buClr>
              <a:buSzPct val="100000"/>
              <a:defRPr/>
            </a:pPr>
            <a:r>
              <a:rPr lang="en-US" dirty="0" smtClean="0"/>
              <a:t>Review the information on the slide.</a:t>
            </a:r>
            <a:endParaRPr lang="en-GB" dirty="0" smtClean="0"/>
          </a:p>
          <a:p>
            <a:pPr marL="180975" indent="-95250">
              <a:buFont typeface="Arial" pitchFamily="34" charset="0"/>
              <a:buChar char="•"/>
            </a:pPr>
            <a:endParaRPr lang="en-GB" dirty="0" smtClean="0"/>
          </a:p>
          <a:p>
            <a:pPr defTabSz="432465" eaLnBrk="0" fontAlgn="base" hangingPunct="0">
              <a:spcBef>
                <a:spcPct val="30000"/>
              </a:spcBef>
              <a:spcAft>
                <a:spcPct val="0"/>
              </a:spcAft>
              <a:buClr>
                <a:srgbClr val="000000"/>
              </a:buClr>
              <a:buSzPct val="100000"/>
              <a:defRPr/>
            </a:pPr>
            <a:r>
              <a:rPr lang="en-GB" b="1" dirty="0" smtClean="0"/>
              <a:t>Participant Notes:</a:t>
            </a:r>
            <a:endParaRPr lang="en-US" dirty="0" smtClean="0"/>
          </a:p>
          <a:p>
            <a:pPr defTabSz="432465" eaLnBrk="0" fontAlgn="base" hangingPunct="0">
              <a:spcBef>
                <a:spcPct val="30000"/>
              </a:spcBef>
              <a:spcAft>
                <a:spcPct val="0"/>
              </a:spcAft>
              <a:buClr>
                <a:srgbClr val="000000"/>
              </a:buClr>
              <a:buSzPct val="100000"/>
              <a:defRPr/>
            </a:pPr>
            <a:r>
              <a:rPr lang="en-US" dirty="0" smtClean="0"/>
              <a:t>N/A</a:t>
            </a:r>
            <a:endParaRPr lang="en-GB" b="1" dirty="0" smtClean="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24</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Animation on slide:</a:t>
            </a:r>
          </a:p>
          <a:p>
            <a:pPr defTabSz="432465" eaLnBrk="0" fontAlgn="base" hangingPunct="0">
              <a:spcBef>
                <a:spcPct val="30000"/>
              </a:spcBef>
              <a:spcAft>
                <a:spcPct val="0"/>
              </a:spcAft>
              <a:buClr>
                <a:srgbClr val="000000"/>
              </a:buClr>
              <a:buSzPct val="100000"/>
              <a:defRPr/>
            </a:pPr>
            <a:r>
              <a:rPr lang="en-US" dirty="0" smtClean="0"/>
              <a:t>On Display: Information and code appears</a:t>
            </a:r>
          </a:p>
          <a:p>
            <a:pPr defTabSz="432465" eaLnBrk="0" fontAlgn="base" hangingPunct="0">
              <a:spcBef>
                <a:spcPct val="30000"/>
              </a:spcBef>
              <a:spcAft>
                <a:spcPct val="0"/>
              </a:spcAft>
              <a:buClr>
                <a:srgbClr val="000000"/>
              </a:buClr>
              <a:buSzPct val="100000"/>
              <a:defRPr/>
            </a:pPr>
            <a:r>
              <a:rPr lang="en-US" dirty="0" smtClean="0"/>
              <a:t>On click:</a:t>
            </a:r>
            <a:r>
              <a:rPr lang="en-US" baseline="0" dirty="0" smtClean="0"/>
              <a:t> Blue callout bubble appears</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N/A</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5</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Animation on slide:</a:t>
            </a:r>
          </a:p>
          <a:p>
            <a:pPr defTabSz="432465" eaLnBrk="0" fontAlgn="base" hangingPunct="0">
              <a:spcBef>
                <a:spcPct val="30000"/>
              </a:spcBef>
              <a:spcAft>
                <a:spcPct val="0"/>
              </a:spcAft>
              <a:buClr>
                <a:srgbClr val="000000"/>
              </a:buClr>
              <a:buSzPct val="100000"/>
              <a:defRPr/>
            </a:pPr>
            <a:r>
              <a:rPr lang="en-US" dirty="0" smtClean="0"/>
              <a:t>On Display: Information and code appears</a:t>
            </a:r>
          </a:p>
          <a:p>
            <a:pPr defTabSz="432465" eaLnBrk="0" fontAlgn="base" hangingPunct="0">
              <a:spcBef>
                <a:spcPct val="30000"/>
              </a:spcBef>
              <a:spcAft>
                <a:spcPct val="0"/>
              </a:spcAft>
              <a:buClr>
                <a:srgbClr val="000000"/>
              </a:buClr>
              <a:buSzPct val="100000"/>
              <a:defRPr/>
            </a:pPr>
            <a:r>
              <a:rPr lang="en-US" dirty="0" smtClean="0"/>
              <a:t>On click:</a:t>
            </a:r>
            <a:r>
              <a:rPr lang="en-US" baseline="0" dirty="0" smtClean="0"/>
              <a:t> Blue callout bubble appears</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N/A</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 and in the</a:t>
            </a:r>
            <a:r>
              <a:rPr lang="en-US" baseline="0" dirty="0" smtClean="0"/>
              <a:t> </a:t>
            </a:r>
            <a:r>
              <a:rPr lang="en-US" dirty="0" smtClean="0"/>
              <a:t>participant notes.</a:t>
            </a:r>
          </a:p>
          <a:p>
            <a:pPr defTabSz="432465" eaLnBrk="0" fontAlgn="base" hangingPunct="0">
              <a:spcBef>
                <a:spcPct val="30000"/>
              </a:spcBef>
              <a:spcAft>
                <a:spcPct val="0"/>
              </a:spcAft>
              <a:buClr>
                <a:srgbClr val="000000"/>
              </a:buClr>
              <a:buSzPct val="100000"/>
              <a:defRPr/>
            </a:pPr>
            <a:r>
              <a:rPr lang="en-US" b="1" dirty="0" smtClean="0"/>
              <a:t>Animation on slide:</a:t>
            </a:r>
          </a:p>
          <a:p>
            <a:pPr defTabSz="432465" eaLnBrk="0" fontAlgn="base" hangingPunct="0">
              <a:spcBef>
                <a:spcPct val="30000"/>
              </a:spcBef>
              <a:spcAft>
                <a:spcPct val="0"/>
              </a:spcAft>
              <a:buClr>
                <a:srgbClr val="000000"/>
              </a:buClr>
              <a:buSzPct val="100000"/>
              <a:defRPr/>
            </a:pPr>
            <a:r>
              <a:rPr lang="en-US" dirty="0" smtClean="0"/>
              <a:t>On Display: Information and code appears on launch</a:t>
            </a:r>
          </a:p>
          <a:p>
            <a:pPr defTabSz="432465" eaLnBrk="0" fontAlgn="base" hangingPunct="0">
              <a:spcBef>
                <a:spcPct val="30000"/>
              </a:spcBef>
              <a:spcAft>
                <a:spcPct val="0"/>
              </a:spcAft>
              <a:buClr>
                <a:srgbClr val="000000"/>
              </a:buClr>
              <a:buSzPct val="100000"/>
              <a:defRPr/>
            </a:pPr>
            <a:r>
              <a:rPr lang="en-US" dirty="0" smtClean="0"/>
              <a:t>On click:</a:t>
            </a:r>
            <a:r>
              <a:rPr lang="en-US" baseline="0" dirty="0" smtClean="0"/>
              <a:t> Blue callout bubble appears</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Typically the class-level annotation maps a specific request pattern to a controller; with additional method-level annotations 'narrowing‘ the primary mapping to specific request parameters.</a:t>
            </a:r>
          </a:p>
          <a:p>
            <a:pPr marL="171450" indent="-171450"/>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Animation on slide:</a:t>
            </a:r>
          </a:p>
          <a:p>
            <a:pPr defTabSz="432465" eaLnBrk="0" fontAlgn="base" hangingPunct="0">
              <a:spcBef>
                <a:spcPct val="30000"/>
              </a:spcBef>
              <a:spcAft>
                <a:spcPct val="0"/>
              </a:spcAft>
              <a:buClr>
                <a:srgbClr val="000000"/>
              </a:buClr>
              <a:buSzPct val="100000"/>
              <a:defRPr/>
            </a:pPr>
            <a:r>
              <a:rPr lang="en-US" dirty="0" smtClean="0"/>
              <a:t>On Display: Information and code appears</a:t>
            </a:r>
          </a:p>
          <a:p>
            <a:pPr defTabSz="432465" eaLnBrk="0" fontAlgn="base" hangingPunct="0">
              <a:spcBef>
                <a:spcPct val="30000"/>
              </a:spcBef>
              <a:spcAft>
                <a:spcPct val="0"/>
              </a:spcAft>
              <a:buClr>
                <a:srgbClr val="000000"/>
              </a:buClr>
              <a:buSzPct val="100000"/>
              <a:defRPr/>
            </a:pPr>
            <a:r>
              <a:rPr lang="en-US" dirty="0" smtClean="0"/>
              <a:t>On click:</a:t>
            </a:r>
            <a:r>
              <a:rPr lang="en-US" baseline="0" dirty="0" smtClean="0"/>
              <a:t> Blue callout bubble appears</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N/A</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defTabSz="432465" eaLnBrk="0" fontAlgn="base" hangingPunct="0">
              <a:spcBef>
                <a:spcPct val="30000"/>
              </a:spcBef>
              <a:spcAft>
                <a:spcPct val="0"/>
              </a:spcAft>
              <a:buClr>
                <a:srgbClr val="000000"/>
              </a:buClr>
              <a:buSzPct val="100000"/>
              <a:defRPr/>
            </a:pPr>
            <a:r>
              <a:rPr lang="en-US" b="1" dirty="0" smtClean="0"/>
              <a:t>Faculty Notes:</a:t>
            </a:r>
          </a:p>
          <a:p>
            <a:pPr marR="0" algn="l" defTabSz="432465" rtl="0" eaLnBrk="0" fontAlgn="base" latinLnBrk="0" hangingPunct="0">
              <a:lnSpc>
                <a:spcPct val="100000"/>
              </a:lnSpc>
              <a:spcBef>
                <a:spcPct val="30000"/>
              </a:spcBef>
              <a:spcAft>
                <a:spcPct val="0"/>
              </a:spcAft>
              <a:buClr>
                <a:srgbClr val="000000"/>
              </a:buClr>
              <a:buSzPct val="100000"/>
              <a:tabLst/>
              <a:defRPr/>
            </a:pPr>
            <a:r>
              <a:rPr lang="en-US" dirty="0" smtClean="0"/>
              <a:t>Review information on the slide and in the participant notes.</a:t>
            </a:r>
          </a:p>
          <a:p>
            <a:pPr marL="182880" marR="0" indent="-91440" algn="l" defTabSz="432465"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endParaRPr lang="en-US" dirty="0" smtClean="0"/>
          </a:p>
          <a:p>
            <a:pPr defTabSz="432465" eaLnBrk="0" fontAlgn="base" hangingPunct="0">
              <a:spcBef>
                <a:spcPct val="30000"/>
              </a:spcBef>
              <a:spcAft>
                <a:spcPct val="0"/>
              </a:spcAft>
              <a:buClr>
                <a:srgbClr val="000000"/>
              </a:buClr>
              <a:buSzPct val="100000"/>
              <a:defRPr/>
            </a:pPr>
            <a:r>
              <a:rPr lang="en-US" b="1" dirty="0" smtClean="0"/>
              <a:t>Animation on slide:</a:t>
            </a:r>
          </a:p>
          <a:p>
            <a:pPr defTabSz="432465" eaLnBrk="0" fontAlgn="base" hangingPunct="0">
              <a:spcBef>
                <a:spcPct val="30000"/>
              </a:spcBef>
              <a:spcAft>
                <a:spcPct val="0"/>
              </a:spcAft>
              <a:buClr>
                <a:srgbClr val="000000"/>
              </a:buClr>
              <a:buSzPct val="100000"/>
              <a:defRPr/>
            </a:pPr>
            <a:r>
              <a:rPr lang="en-US" dirty="0" smtClean="0"/>
              <a:t>On Display: Boxes on left</a:t>
            </a:r>
            <a:r>
              <a:rPr lang="en-US" baseline="0" dirty="0" smtClean="0"/>
              <a:t> are shown</a:t>
            </a:r>
            <a:endParaRPr lang="en-US" dirty="0" smtClean="0"/>
          </a:p>
          <a:p>
            <a:pPr defTabSz="432465" eaLnBrk="0" fontAlgn="base" hangingPunct="0">
              <a:spcBef>
                <a:spcPct val="30000"/>
              </a:spcBef>
              <a:spcAft>
                <a:spcPct val="0"/>
              </a:spcAft>
              <a:buClr>
                <a:srgbClr val="000000"/>
              </a:buClr>
              <a:buSzPct val="100000"/>
              <a:defRPr/>
            </a:pPr>
            <a:r>
              <a:rPr lang="en-US" dirty="0" smtClean="0"/>
              <a:t>On clicks (1-5):</a:t>
            </a:r>
            <a:r>
              <a:rPr lang="en-US" baseline="0" dirty="0" smtClean="0"/>
              <a:t> Additional information on right appears</a:t>
            </a:r>
          </a:p>
          <a:p>
            <a:pPr defTabSz="432465" eaLnBrk="0" fontAlgn="base" hangingPunct="0">
              <a:spcBef>
                <a:spcPct val="30000"/>
              </a:spcBef>
              <a:spcAft>
                <a:spcPct val="0"/>
              </a:spcAft>
              <a:buClr>
                <a:srgbClr val="000000"/>
              </a:buClr>
              <a:buSzPct val="100000"/>
              <a:defRPr/>
            </a:pPr>
            <a:r>
              <a:rPr lang="en-US" baseline="0" dirty="0" smtClean="0"/>
              <a:t>On click (6): Note at bottom appears</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p>
          <a:p>
            <a:pPr defTabSz="432465" eaLnBrk="0" fontAlgn="base" hangingPunct="0">
              <a:spcBef>
                <a:spcPct val="30000"/>
              </a:spcBef>
              <a:spcAft>
                <a:spcPct val="0"/>
              </a:spcAft>
              <a:buClr>
                <a:srgbClr val="000000"/>
              </a:buClr>
              <a:buSzPct val="100000"/>
              <a:defRPr/>
            </a:pPr>
            <a:r>
              <a:rPr lang="en-US" dirty="0" smtClean="0"/>
              <a:t>The information on this slide is for your reference. </a:t>
            </a:r>
          </a:p>
          <a:p>
            <a:pPr marL="171450" indent="-171450" defTabSz="432465" eaLnBrk="0" fontAlgn="base" hangingPunct="0">
              <a:spcBef>
                <a:spcPct val="30000"/>
              </a:spcBef>
              <a:spcAft>
                <a:spcPct val="0"/>
              </a:spcAft>
              <a:buClr>
                <a:srgbClr val="000000"/>
              </a:buClr>
              <a:buSzPct val="100000"/>
              <a:buFont typeface="Arial" pitchFamily="34" charset="0"/>
              <a:buChar char="•"/>
              <a:defRPr/>
            </a:pPr>
            <a:r>
              <a:rPr lang="en-US" dirty="0"/>
              <a:t>C</a:t>
            </a:r>
            <a:r>
              <a:rPr lang="en-US" dirty="0" smtClean="0"/>
              <a:t>ommand classes is not within the scope of this course. </a:t>
            </a:r>
          </a:p>
          <a:p>
            <a:endParaRPr lang="en-US" dirty="0" smtClean="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5800"/>
          </a:xfrm>
        </p:spPr>
        <p:txBody>
          <a:bodyPr>
            <a:normAutofit lnSpcReduction="10000"/>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 and in the</a:t>
            </a:r>
            <a:r>
              <a:rPr lang="en-US" baseline="0" dirty="0" smtClean="0"/>
              <a:t> </a:t>
            </a:r>
            <a:r>
              <a:rPr lang="en-US" dirty="0" smtClean="0"/>
              <a:t>participant notes.</a:t>
            </a:r>
          </a:p>
          <a:p>
            <a:pPr defTabSz="432465" eaLnBrk="0" fontAlgn="base" hangingPunct="0">
              <a:spcBef>
                <a:spcPct val="30000"/>
              </a:spcBef>
              <a:spcAft>
                <a:spcPct val="0"/>
              </a:spcAft>
              <a:buClr>
                <a:srgbClr val="000000"/>
              </a:buClr>
              <a:buSzPct val="100000"/>
              <a:defRPr/>
            </a:pPr>
            <a:endParaRPr lang="en-US" dirty="0" smtClean="0"/>
          </a:p>
          <a:p>
            <a:pPr defTabSz="432465" eaLnBrk="0" fontAlgn="base" hangingPunct="0">
              <a:spcBef>
                <a:spcPct val="30000"/>
              </a:spcBef>
              <a:spcAft>
                <a:spcPct val="0"/>
              </a:spcAft>
              <a:buClr>
                <a:srgbClr val="000000"/>
              </a:buClr>
              <a:buSzPct val="100000"/>
              <a:defRPr/>
            </a:pPr>
            <a:r>
              <a:rPr lang="en-US" b="1" dirty="0" smtClean="0"/>
              <a:t>Animation on Slide: </a:t>
            </a:r>
          </a:p>
          <a:p>
            <a:pPr defTabSz="432465" eaLnBrk="0" fontAlgn="base" hangingPunct="0">
              <a:spcBef>
                <a:spcPct val="30000"/>
              </a:spcBef>
              <a:spcAft>
                <a:spcPct val="0"/>
              </a:spcAft>
              <a:buClr>
                <a:srgbClr val="000000"/>
              </a:buClr>
              <a:buSzPct val="100000"/>
              <a:defRPr/>
            </a:pPr>
            <a:r>
              <a:rPr lang="en-US" dirty="0" smtClean="0"/>
              <a:t>On Display: “The Flow”.</a:t>
            </a:r>
          </a:p>
          <a:p>
            <a:pPr defTabSz="432465" eaLnBrk="0" fontAlgn="base" hangingPunct="0">
              <a:spcBef>
                <a:spcPct val="30000"/>
              </a:spcBef>
              <a:spcAft>
                <a:spcPct val="0"/>
              </a:spcAft>
              <a:buClr>
                <a:srgbClr val="000000"/>
              </a:buClr>
              <a:buSzPct val="100000"/>
              <a:defRPr/>
            </a:pPr>
            <a:r>
              <a:rPr lang="en-US" dirty="0" smtClean="0"/>
              <a:t>On Clicks 1-9: Each click reveals</a:t>
            </a:r>
            <a:r>
              <a:rPr lang="en-US" baseline="0" dirty="0" smtClean="0"/>
              <a:t> the next step in the flow.</a:t>
            </a:r>
            <a:endParaRPr lang="en-US" dirty="0" smtClean="0"/>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p>
          <a:p>
            <a:r>
              <a:rPr lang="en-US" dirty="0" smtClean="0"/>
              <a:t>The diagram depicts</a:t>
            </a:r>
            <a:r>
              <a:rPr lang="en-US" baseline="0" dirty="0" smtClean="0"/>
              <a:t> the following:</a:t>
            </a:r>
          </a:p>
          <a:p>
            <a:pPr marL="182880" lvl="1" indent="-91440">
              <a:buFont typeface="Arial" pitchFamily="34" charset="0"/>
              <a:buChar char="•"/>
            </a:pPr>
            <a:r>
              <a:rPr lang="en-US" dirty="0" smtClean="0"/>
              <a:t>The </a:t>
            </a:r>
            <a:r>
              <a:rPr lang="en-US" b="1" dirty="0" smtClean="0"/>
              <a:t>DispatcherServle</a:t>
            </a:r>
            <a:r>
              <a:rPr lang="en-US" dirty="0" smtClean="0"/>
              <a:t>t is the first place a request meets the application. This implementation of the Front Controller pattern uses a HandlerMapping implementation to determine which Controller class should process the request. There are many types of </a:t>
            </a:r>
            <a:r>
              <a:rPr lang="en-US" dirty="0" err="1" smtClean="0"/>
              <a:t>HandlerMapping</a:t>
            </a:r>
            <a:r>
              <a:rPr lang="en-US" dirty="0" smtClean="0"/>
              <a:t> implementations which provide flexibility in determining how requests are mapped to individual Controller implementations. A typical HandlerMapping looks at the URL to determine to which Controller to map. For example, a URL like login.htm can be mapped to LoginController, whereas validate.htm can map to ValidateController.</a:t>
            </a:r>
          </a:p>
          <a:p>
            <a:pPr marL="182880" lvl="1" indent="-91440">
              <a:buFont typeface="Arial" pitchFamily="34" charset="0"/>
              <a:buChar char="•"/>
            </a:pPr>
            <a:r>
              <a:rPr lang="en-US" dirty="0" smtClean="0"/>
              <a:t>The</a:t>
            </a:r>
            <a:r>
              <a:rPr lang="en-US" b="1" dirty="0" smtClean="0"/>
              <a:t> WebApplicationContext </a:t>
            </a:r>
            <a:r>
              <a:rPr lang="en-US" dirty="0" smtClean="0"/>
              <a:t>file stores configuration related to beans,</a:t>
            </a:r>
            <a:r>
              <a:rPr lang="en-US" baseline="0" dirty="0" smtClean="0"/>
              <a:t> View Resolvers, Controller mapping, etc.</a:t>
            </a:r>
            <a:endParaRPr lang="en-US" dirty="0" smtClean="0"/>
          </a:p>
          <a:p>
            <a:pPr marL="182880" lvl="1" indent="-91440">
              <a:buFont typeface="Arial" pitchFamily="34" charset="0"/>
              <a:buChar char="•"/>
            </a:pPr>
            <a:r>
              <a:rPr lang="en-US" b="1" dirty="0" smtClean="0"/>
              <a:t>Controllers</a:t>
            </a:r>
            <a:r>
              <a:rPr lang="en-US" dirty="0" smtClean="0"/>
              <a:t> are responsible for interactions between the web requests and the application’s model. A controller typically retrieves data from the request.</a:t>
            </a:r>
          </a:p>
          <a:p>
            <a:pPr marL="265176" lvl="2" indent="-82296">
              <a:buFont typeface="Courier New" pitchFamily="49" charset="0"/>
              <a:buChar char="o"/>
            </a:pPr>
            <a:r>
              <a:rPr lang="en-US" dirty="0" smtClean="0"/>
              <a:t>When processing web forms, such as a user registration page, the Controller invokes validation logic and passes the form’s data to the model for storage in a database. When the controller has processed the request, it typically returns a ModelAndView class. The ModelAndView class defines a </a:t>
            </a:r>
            <a:r>
              <a:rPr lang="en-US" u="sng" dirty="0" smtClean="0"/>
              <a:t>logical</a:t>
            </a:r>
            <a:r>
              <a:rPr lang="en-US" dirty="0" smtClean="0"/>
              <a:t> view name, which is resolved to an </a:t>
            </a:r>
            <a:r>
              <a:rPr lang="en-US" u="sng" dirty="0" smtClean="0"/>
              <a:t>actual</a:t>
            </a:r>
            <a:r>
              <a:rPr lang="en-US" dirty="0" smtClean="0"/>
              <a:t> view implementation with the help of a </a:t>
            </a:r>
            <a:r>
              <a:rPr lang="en-US" b="1" dirty="0" smtClean="0"/>
              <a:t>ViewResolver</a:t>
            </a:r>
            <a:r>
              <a:rPr lang="en-US" dirty="0" smtClean="0"/>
              <a:t>. </a:t>
            </a:r>
          </a:p>
          <a:p>
            <a:pPr marL="265176" lvl="2" indent="-82296">
              <a:buFont typeface="Courier New" pitchFamily="49" charset="0"/>
              <a:buChar char="o"/>
            </a:pPr>
            <a:r>
              <a:rPr lang="en-US" dirty="0" smtClean="0"/>
              <a:t>The ModelAndView class, as its name implies, also holds the data to be displayed to the user. The view accesses the data stored in ModelAndView for rendering to the end user. </a:t>
            </a:r>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11</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smtClean="0"/>
              <a:t>Faculty Notes:</a:t>
            </a:r>
          </a:p>
          <a:p>
            <a:pPr defTabSz="432465" eaLnBrk="0" fontAlgn="base" hangingPunct="0">
              <a:spcBef>
                <a:spcPct val="30000"/>
              </a:spcBef>
              <a:spcAft>
                <a:spcPct val="0"/>
              </a:spcAft>
              <a:buClr>
                <a:srgbClr val="000000"/>
              </a:buClr>
              <a:buSzPct val="100000"/>
              <a:defRPr/>
            </a:pPr>
            <a:r>
              <a:rPr lang="en-US" dirty="0" smtClean="0"/>
              <a:t>Review information on the slide and in the</a:t>
            </a:r>
            <a:r>
              <a:rPr lang="en-US" baseline="0" dirty="0" smtClean="0"/>
              <a:t> </a:t>
            </a:r>
            <a:r>
              <a:rPr lang="en-US" dirty="0" smtClean="0"/>
              <a:t>participant notes.</a:t>
            </a:r>
          </a:p>
          <a:p>
            <a:pPr defTabSz="432465" eaLnBrk="0" fontAlgn="base" hangingPunct="0">
              <a:spcBef>
                <a:spcPct val="30000"/>
              </a:spcBef>
              <a:spcAft>
                <a:spcPct val="0"/>
              </a:spcAft>
              <a:buClr>
                <a:srgbClr val="000000"/>
              </a:buClr>
              <a:buSzPct val="100000"/>
              <a:defRPr/>
            </a:pPr>
            <a:endParaRPr lang="en-US" b="1" dirty="0" smtClean="0"/>
          </a:p>
          <a:p>
            <a:pPr defTabSz="432465" eaLnBrk="0" fontAlgn="base" hangingPunct="0">
              <a:spcBef>
                <a:spcPct val="30000"/>
              </a:spcBef>
              <a:spcAft>
                <a:spcPct val="0"/>
              </a:spcAft>
              <a:buClr>
                <a:srgbClr val="000000"/>
              </a:buClr>
              <a:buSzPct val="100000"/>
              <a:defRPr/>
            </a:pPr>
            <a:r>
              <a:rPr lang="en-US" b="1" dirty="0" smtClean="0"/>
              <a:t>Participant Notes:</a:t>
            </a:r>
            <a:endParaRPr lang="en-US" dirty="0" smtClean="0"/>
          </a:p>
          <a:p>
            <a:r>
              <a:rPr lang="en-US" dirty="0" smtClean="0"/>
              <a:t>The Front Controller</a:t>
            </a:r>
            <a:r>
              <a:rPr lang="en-US" baseline="0" dirty="0" smtClean="0"/>
              <a:t> </a:t>
            </a:r>
            <a:r>
              <a:rPr lang="en-US" dirty="0" smtClean="0"/>
              <a:t>design pattern requires definition of </a:t>
            </a:r>
            <a:r>
              <a:rPr lang="en-US" sz="1000" kern="1200" dirty="0" smtClean="0">
                <a:solidFill>
                  <a:schemeClr val="tx1"/>
                </a:solidFill>
                <a:latin typeface="Arial" pitchFamily="34" charset="0"/>
                <a:ea typeface="+mn-ea"/>
                <a:cs typeface="Arial" pitchFamily="34" charset="0"/>
              </a:rPr>
              <a:t>a single component that is responsible for processing application requests.</a:t>
            </a:r>
            <a:endParaRPr lang="en-US" dirty="0"/>
          </a:p>
        </p:txBody>
      </p:sp>
      <p:sp>
        <p:nvSpPr>
          <p:cNvPr id="4" name="Header Placeholder 3"/>
          <p:cNvSpPr>
            <a:spLocks noGrp="1"/>
          </p:cNvSpPr>
          <p:nvPr>
            <p:ph type="hdr" sz="quarter" idx="10"/>
          </p:nvPr>
        </p:nvSpPr>
        <p:spPr/>
        <p:txBody>
          <a:bodyPr/>
          <a:lstStyle/>
          <a:p>
            <a:r>
              <a:rPr lang="en-GB" dirty="0" smtClean="0"/>
              <a:t>ADF 2.0: Java: Spring MVC</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12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788818"/>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8229600"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 id="2147483668" r:id="rId20"/>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1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Application Delivery Fundamentals 2.0 B:</a:t>
            </a:r>
            <a:br>
              <a:rPr lang="en-US" dirty="0" smtClean="0"/>
            </a:br>
            <a:r>
              <a:rPr lang="en-US" dirty="0" smtClean="0"/>
              <a:t>Java</a:t>
            </a:r>
            <a:endParaRPr lang="en-US" dirty="0"/>
          </a:p>
        </p:txBody>
      </p:sp>
      <p:sp>
        <p:nvSpPr>
          <p:cNvPr id="4" name="Text Placeholder 3"/>
          <p:cNvSpPr>
            <a:spLocks noGrp="1"/>
          </p:cNvSpPr>
          <p:nvPr>
            <p:ph type="body" sz="quarter" idx="11"/>
          </p:nvPr>
        </p:nvSpPr>
        <p:spPr/>
        <p:txBody>
          <a:bodyPr/>
          <a:lstStyle/>
          <a:p>
            <a:r>
              <a:rPr lang="en-US" dirty="0" smtClean="0"/>
              <a:t>Spring MVC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165849" cy="4824414"/>
          </a:xfrm>
        </p:spPr>
        <p:txBody>
          <a:bodyPr>
            <a:normAutofit fontScale="77500" lnSpcReduction="20000"/>
          </a:bodyPr>
          <a:lstStyle/>
          <a:p>
            <a:r>
              <a:rPr lang="en-US" dirty="0" smtClean="0"/>
              <a:t>Demonstration : </a:t>
            </a:r>
          </a:p>
          <a:p>
            <a:pPr marL="231775" lvl="1">
              <a:spcBef>
                <a:spcPts val="1200"/>
              </a:spcBef>
              <a:buNone/>
            </a:pPr>
            <a:r>
              <a:rPr lang="en-US" sz="2200" dirty="0" smtClean="0"/>
              <a:t>	</a:t>
            </a:r>
            <a:r>
              <a:rPr lang="en-US" sz="2100" dirty="0" smtClean="0"/>
              <a:t>Create a Spring MVC application. </a:t>
            </a:r>
          </a:p>
          <a:p>
            <a:r>
              <a:rPr lang="en-US" dirty="0" smtClean="0"/>
              <a:t>Environment: </a:t>
            </a:r>
            <a:r>
              <a:rPr lang="en-US" sz="1900" dirty="0" smtClean="0"/>
              <a:t>Eclipse</a:t>
            </a:r>
            <a:endParaRPr lang="en-US" sz="2200" dirty="0" smtClean="0"/>
          </a:p>
          <a:p>
            <a:r>
              <a:rPr lang="en-US" dirty="0" smtClean="0"/>
              <a:t>Duration:  </a:t>
            </a:r>
            <a:r>
              <a:rPr lang="en-US" sz="1900" dirty="0" smtClean="0"/>
              <a:t>20 min</a:t>
            </a:r>
            <a:endParaRPr lang="en-US" dirty="0" smtClean="0"/>
          </a:p>
          <a:p>
            <a:r>
              <a:rPr lang="en-US" dirty="0" smtClean="0"/>
              <a:t>Steps:</a:t>
            </a:r>
          </a:p>
          <a:p>
            <a:pPr marL="554037" lvl="0" indent="-457200">
              <a:lnSpc>
                <a:spcPct val="110000"/>
              </a:lnSpc>
              <a:buFont typeface="+mj-lt"/>
              <a:buAutoNum type="arabicPeriod"/>
              <a:defRPr/>
            </a:pPr>
            <a:r>
              <a:rPr lang="en-US" sz="2100" dirty="0" smtClean="0"/>
              <a:t>Open Project ADFExtensionCodebaseM3_Spring </a:t>
            </a:r>
            <a:r>
              <a:rPr lang="en-US" sz="2100" dirty="0" err="1" smtClean="0"/>
              <a:t>MVC_participant</a:t>
            </a:r>
            <a:endParaRPr lang="en-US" sz="2100" dirty="0" smtClean="0"/>
          </a:p>
          <a:p>
            <a:pPr marL="554037" lvl="0" indent="-457200">
              <a:lnSpc>
                <a:spcPct val="110000"/>
              </a:lnSpc>
              <a:buFont typeface="+mj-lt"/>
              <a:buAutoNum type="arabicPeriod"/>
              <a:defRPr/>
            </a:pPr>
            <a:r>
              <a:rPr lang="en-US" sz="2100" dirty="0" smtClean="0"/>
              <a:t>Navigate to Java Resources/</a:t>
            </a:r>
            <a:r>
              <a:rPr lang="en-US" sz="2100" dirty="0" err="1" smtClean="0"/>
              <a:t>src</a:t>
            </a:r>
            <a:endParaRPr lang="en-US" sz="2100" dirty="0" smtClean="0"/>
          </a:p>
          <a:p>
            <a:pPr marL="554037" lvl="0" indent="-457200">
              <a:lnSpc>
                <a:spcPct val="110000"/>
              </a:lnSpc>
              <a:buFont typeface="+mj-lt"/>
              <a:buAutoNum type="arabicPeriod"/>
              <a:defRPr/>
            </a:pPr>
            <a:r>
              <a:rPr lang="en-US" sz="2100" dirty="0" smtClean="0"/>
              <a:t>Open package </a:t>
            </a:r>
            <a:r>
              <a:rPr lang="en-US" sz="2400" dirty="0" smtClean="0"/>
              <a:t>com.accenture.adfx.newcodington.module3.sample</a:t>
            </a:r>
          </a:p>
          <a:p>
            <a:pPr marL="554037" indent="-457200">
              <a:lnSpc>
                <a:spcPct val="110000"/>
              </a:lnSpc>
              <a:buFont typeface="+mj-lt"/>
              <a:buAutoNum type="arabicPeriod"/>
              <a:defRPr/>
            </a:pPr>
            <a:r>
              <a:rPr lang="en-US" sz="2100" dirty="0" smtClean="0"/>
              <a:t>Open SpringappController.java and complete the TODOs.</a:t>
            </a:r>
          </a:p>
          <a:p>
            <a:pPr marL="554037" indent="-457200">
              <a:lnSpc>
                <a:spcPct val="110000"/>
              </a:lnSpc>
              <a:buFont typeface="+mj-lt"/>
              <a:buAutoNum type="arabicPeriod"/>
              <a:defRPr/>
            </a:pPr>
            <a:r>
              <a:rPr lang="en-US" sz="2100" dirty="0" smtClean="0"/>
              <a:t>Open and review the index.html, web.xml, Module3-servlet.xml and hello.jsp files.</a:t>
            </a:r>
          </a:p>
          <a:p>
            <a:endParaRPr lang="en-US" dirty="0"/>
          </a:p>
        </p:txBody>
      </p:sp>
      <p:sp>
        <p:nvSpPr>
          <p:cNvPr id="3" name="Title 2"/>
          <p:cNvSpPr>
            <a:spLocks noGrp="1"/>
          </p:cNvSpPr>
          <p:nvPr>
            <p:ph type="title"/>
          </p:nvPr>
        </p:nvSpPr>
        <p:spPr/>
        <p:txBody>
          <a:bodyPr/>
          <a:lstStyle/>
          <a:p>
            <a:r>
              <a:rPr lang="en-US" dirty="0" smtClean="0"/>
              <a:t>Spring MVC : See-It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flipH="1">
            <a:off x="1769143" y="4139836"/>
            <a:ext cx="715506" cy="623176"/>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Spring MVC</a:t>
            </a:r>
            <a:br>
              <a:rPr lang="en-US" dirty="0" smtClean="0"/>
            </a:br>
            <a:r>
              <a:rPr lang="en-US" dirty="0" smtClean="0"/>
              <a:t>Flow</a:t>
            </a:r>
            <a:endParaRPr lang="en-US" dirty="0"/>
          </a:p>
        </p:txBody>
      </p:sp>
      <p:sp>
        <p:nvSpPr>
          <p:cNvPr id="4" name="Rectangle 3"/>
          <p:cNvSpPr/>
          <p:nvPr/>
        </p:nvSpPr>
        <p:spPr>
          <a:xfrm>
            <a:off x="170084" y="3440603"/>
            <a:ext cx="1503336" cy="148783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latin typeface="Arial" pitchFamily="34" charset="0"/>
                <a:cs typeface="Arial" pitchFamily="34" charset="0"/>
              </a:rPr>
              <a:t>Client Browser</a:t>
            </a:r>
            <a:endParaRPr lang="en-US" sz="1600" dirty="0">
              <a:solidFill>
                <a:schemeClr val="tx1"/>
              </a:solidFill>
              <a:latin typeface="Arial" pitchFamily="34" charset="0"/>
              <a:cs typeface="Arial" pitchFamily="34" charset="0"/>
            </a:endParaRPr>
          </a:p>
        </p:txBody>
      </p:sp>
      <p:sp>
        <p:nvSpPr>
          <p:cNvPr id="5" name="Right Arrow 4"/>
          <p:cNvSpPr/>
          <p:nvPr/>
        </p:nvSpPr>
        <p:spPr>
          <a:xfrm>
            <a:off x="1727200" y="3487100"/>
            <a:ext cx="2627085" cy="433953"/>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smtClean="0">
                <a:solidFill>
                  <a:schemeClr val="tx1"/>
                </a:solidFill>
                <a:latin typeface="Arial" pitchFamily="34" charset="0"/>
                <a:cs typeface="Arial" pitchFamily="34" charset="0"/>
              </a:rPr>
              <a:t>Client request</a:t>
            </a:r>
            <a:endParaRPr lang="en-US" sz="1300" dirty="0">
              <a:solidFill>
                <a:schemeClr val="tx1"/>
              </a:solidFill>
              <a:latin typeface="Arial" pitchFamily="34" charset="0"/>
              <a:cs typeface="Arial" pitchFamily="34" charset="0"/>
            </a:endParaRPr>
          </a:p>
        </p:txBody>
      </p:sp>
      <p:sp>
        <p:nvSpPr>
          <p:cNvPr id="6" name="Rectangle 5"/>
          <p:cNvSpPr/>
          <p:nvPr/>
        </p:nvSpPr>
        <p:spPr>
          <a:xfrm>
            <a:off x="2318739" y="4184522"/>
            <a:ext cx="1025472" cy="78784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View Resolver</a:t>
            </a:r>
            <a:endParaRPr lang="en-US" sz="1400" dirty="0">
              <a:solidFill>
                <a:schemeClr val="tx1"/>
              </a:solidFill>
              <a:latin typeface="Arial" pitchFamily="34" charset="0"/>
              <a:cs typeface="Arial" pitchFamily="34" charset="0"/>
            </a:endParaRPr>
          </a:p>
        </p:txBody>
      </p:sp>
      <p:sp>
        <p:nvSpPr>
          <p:cNvPr id="8" name="Right Arrow 7"/>
          <p:cNvSpPr/>
          <p:nvPr/>
        </p:nvSpPr>
        <p:spPr>
          <a:xfrm flipH="1">
            <a:off x="3414552" y="4173415"/>
            <a:ext cx="1673817" cy="623176"/>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ounded Rectangle 9"/>
          <p:cNvSpPr/>
          <p:nvPr/>
        </p:nvSpPr>
        <p:spPr>
          <a:xfrm>
            <a:off x="4401519" y="3502994"/>
            <a:ext cx="1952389" cy="1565339"/>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latin typeface="Arial" pitchFamily="34" charset="0"/>
                <a:cs typeface="Arial" pitchFamily="34" charset="0"/>
              </a:rPr>
              <a:t>DispatcherServlet</a:t>
            </a:r>
            <a:endParaRPr lang="en-US" sz="1600" dirty="0">
              <a:solidFill>
                <a:schemeClr val="tx1"/>
              </a:solidFill>
              <a:latin typeface="Arial" pitchFamily="34" charset="0"/>
              <a:cs typeface="Arial" pitchFamily="34" charset="0"/>
            </a:endParaRPr>
          </a:p>
        </p:txBody>
      </p:sp>
      <p:sp>
        <p:nvSpPr>
          <p:cNvPr id="11" name="Right Arrow 10"/>
          <p:cNvSpPr/>
          <p:nvPr/>
        </p:nvSpPr>
        <p:spPr>
          <a:xfrm>
            <a:off x="6400800" y="3508871"/>
            <a:ext cx="977182" cy="453529"/>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latin typeface="Arial" pitchFamily="34" charset="0"/>
              <a:cs typeface="Arial" pitchFamily="34" charset="0"/>
            </a:endParaRPr>
          </a:p>
        </p:txBody>
      </p:sp>
      <p:sp>
        <p:nvSpPr>
          <p:cNvPr id="13" name="Right Arrow 12"/>
          <p:cNvSpPr/>
          <p:nvPr/>
        </p:nvSpPr>
        <p:spPr>
          <a:xfrm flipH="1">
            <a:off x="6368763" y="4032738"/>
            <a:ext cx="1128419" cy="844061"/>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smtClean="0">
                <a:solidFill>
                  <a:schemeClr val="tx1"/>
                </a:solidFill>
                <a:latin typeface="Arial" pitchFamily="34" charset="0"/>
                <a:cs typeface="Arial" pitchFamily="34" charset="0"/>
              </a:rPr>
              <a:t>Model and view</a:t>
            </a:r>
            <a:endParaRPr lang="en-US" sz="1300" dirty="0">
              <a:solidFill>
                <a:schemeClr val="tx1"/>
              </a:solidFill>
              <a:latin typeface="Arial" pitchFamily="34" charset="0"/>
              <a:cs typeface="Arial" pitchFamily="34" charset="0"/>
            </a:endParaRPr>
          </a:p>
        </p:txBody>
      </p:sp>
      <p:sp>
        <p:nvSpPr>
          <p:cNvPr id="17" name="Rectangle 16"/>
          <p:cNvSpPr/>
          <p:nvPr/>
        </p:nvSpPr>
        <p:spPr>
          <a:xfrm>
            <a:off x="7385539" y="1371600"/>
            <a:ext cx="1664678" cy="947118"/>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SimpleUrlHandlerMapping</a:t>
            </a:r>
            <a:r>
              <a:rPr lang="en-US" dirty="0" smtClean="0">
                <a:solidFill>
                  <a:schemeClr val="tx1"/>
                </a:solidFill>
                <a:latin typeface="Arial" pitchFamily="34" charset="0"/>
                <a:cs typeface="Arial" pitchFamily="34" charset="0"/>
              </a:rPr>
              <a:t> </a:t>
            </a:r>
            <a:endParaRPr lang="en-US" dirty="0">
              <a:solidFill>
                <a:schemeClr val="tx1"/>
              </a:solidFill>
              <a:latin typeface="Arial" pitchFamily="34" charset="0"/>
              <a:cs typeface="Arial" pitchFamily="34" charset="0"/>
            </a:endParaRPr>
          </a:p>
        </p:txBody>
      </p:sp>
      <p:sp>
        <p:nvSpPr>
          <p:cNvPr id="15" name="Down Arrow 14"/>
          <p:cNvSpPr/>
          <p:nvPr/>
        </p:nvSpPr>
        <p:spPr>
          <a:xfrm flipH="1">
            <a:off x="8042428" y="2603696"/>
            <a:ext cx="294465" cy="836908"/>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9" name="Down Arrow 18"/>
          <p:cNvSpPr/>
          <p:nvPr/>
        </p:nvSpPr>
        <p:spPr>
          <a:xfrm flipH="1" flipV="1">
            <a:off x="8042427" y="2355721"/>
            <a:ext cx="309968" cy="929919"/>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4549947" y="1447800"/>
            <a:ext cx="1452269" cy="947118"/>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WebApplicationContext Configuration file</a:t>
            </a:r>
            <a:endParaRPr lang="en-US" sz="1400" dirty="0">
              <a:solidFill>
                <a:schemeClr val="tx1"/>
              </a:solidFill>
              <a:latin typeface="Arial" pitchFamily="34" charset="0"/>
              <a:cs typeface="Arial" pitchFamily="34" charset="0"/>
            </a:endParaRPr>
          </a:p>
        </p:txBody>
      </p:sp>
      <p:sp>
        <p:nvSpPr>
          <p:cNvPr id="24" name="Down Arrow 23"/>
          <p:cNvSpPr/>
          <p:nvPr/>
        </p:nvSpPr>
        <p:spPr>
          <a:xfrm flipH="1" flipV="1">
            <a:off x="5111855" y="2438576"/>
            <a:ext cx="316488" cy="1024755"/>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0" name="Rectangle 19"/>
          <p:cNvSpPr/>
          <p:nvPr/>
        </p:nvSpPr>
        <p:spPr>
          <a:xfrm>
            <a:off x="8135816" y="2850536"/>
            <a:ext cx="127122" cy="468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045175" y="1603104"/>
            <a:ext cx="1539396" cy="523220"/>
          </a:xfrm>
          <a:prstGeom prst="rect">
            <a:avLst/>
          </a:prstGeom>
        </p:spPr>
        <p:txBody>
          <a:bodyPr wrap="none">
            <a:spAutoFit/>
          </a:bodyPr>
          <a:lstStyle/>
          <a:p>
            <a:r>
              <a:rPr lang="en-US" sz="2800" dirty="0" smtClean="0"/>
              <a:t>The flow:</a:t>
            </a:r>
            <a:endParaRPr lang="en-US" sz="2800" dirty="0"/>
          </a:p>
        </p:txBody>
      </p:sp>
      <p:sp>
        <p:nvSpPr>
          <p:cNvPr id="12" name="Rounded Rectangle 11"/>
          <p:cNvSpPr/>
          <p:nvPr/>
        </p:nvSpPr>
        <p:spPr>
          <a:xfrm>
            <a:off x="7408988" y="3479553"/>
            <a:ext cx="1642820" cy="1323639"/>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latin typeface="Arial" pitchFamily="34" charset="0"/>
                <a:cs typeface="Arial" pitchFamily="34" charset="0"/>
              </a:rPr>
              <a:t>Controller</a:t>
            </a:r>
            <a:endParaRPr lang="en-US" sz="1600" dirty="0">
              <a:solidFill>
                <a:schemeClr val="tx1"/>
              </a:solidFill>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8" grpId="0" animBg="1"/>
      <p:bldP spid="10" grpId="0" animBg="1"/>
      <p:bldP spid="11" grpId="0" animBg="1"/>
      <p:bldP spid="13" grpId="0" animBg="1"/>
      <p:bldP spid="17" grpId="0" animBg="1"/>
      <p:bldP spid="15" grpId="0" animBg="1"/>
      <p:bldP spid="19" grpId="0" animBg="1"/>
      <p:bldP spid="23" grpId="0" animBg="1"/>
      <p:bldP spid="2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err="1" smtClean="0"/>
              <a:t>DispatcherServlet</a:t>
            </a:r>
            <a:r>
              <a:rPr lang="en-US" dirty="0" smtClean="0"/>
              <a:t> (1 of 3)</a:t>
            </a:r>
            <a:endParaRPr lang="en-US" dirty="0"/>
          </a:p>
        </p:txBody>
      </p:sp>
      <p:sp>
        <p:nvSpPr>
          <p:cNvPr id="3" name="Content Placeholder 2"/>
          <p:cNvSpPr>
            <a:spLocks noGrp="1"/>
          </p:cNvSpPr>
          <p:nvPr>
            <p:ph idx="1"/>
          </p:nvPr>
        </p:nvSpPr>
        <p:spPr/>
        <p:txBody>
          <a:bodyPr/>
          <a:lstStyle/>
          <a:p>
            <a:r>
              <a:rPr lang="en-US" dirty="0" smtClean="0"/>
              <a:t>DispatcherServlet:</a:t>
            </a:r>
          </a:p>
          <a:p>
            <a:pPr marL="274320" indent="-274320">
              <a:buFont typeface="Arial" pitchFamily="34" charset="0"/>
              <a:buChar char="•"/>
            </a:pPr>
            <a:r>
              <a:rPr lang="en-US" dirty="0" smtClean="0"/>
              <a:t>Is the core of Spring MVC</a:t>
            </a:r>
          </a:p>
          <a:p>
            <a:pPr marL="274320" indent="-274320">
              <a:buFont typeface="Arial" pitchFamily="34" charset="0"/>
              <a:buChar char="•"/>
            </a:pPr>
            <a:r>
              <a:rPr lang="en-US" dirty="0" smtClean="0"/>
              <a:t>Acts as a Front Controller</a:t>
            </a:r>
          </a:p>
          <a:p>
            <a:pPr marL="274320" lvl="1" indent="-274320"/>
            <a:r>
              <a:rPr lang="en-US" dirty="0" smtClean="0"/>
              <a:t>Coordinates all request handling activities</a:t>
            </a:r>
          </a:p>
          <a:p>
            <a:pPr marL="274320" lvl="1" indent="-274320"/>
            <a:r>
              <a:rPr lang="en-US" dirty="0" smtClean="0"/>
              <a:t>Dispatches to registered handlers for processing a web request. </a:t>
            </a:r>
          </a:p>
          <a:p>
            <a:endParaRPr lang="en-US" dirty="0" smtClean="0"/>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err="1" smtClean="0"/>
              <a:t>DispatcherServlet</a:t>
            </a:r>
            <a:r>
              <a:rPr lang="en-US" dirty="0" smtClean="0"/>
              <a:t> (2 of 3)</a:t>
            </a:r>
            <a:endParaRPr lang="en-US" dirty="0"/>
          </a:p>
        </p:txBody>
      </p:sp>
      <p:sp>
        <p:nvSpPr>
          <p:cNvPr id="3" name="Content Placeholder 2"/>
          <p:cNvSpPr>
            <a:spLocks noGrp="1"/>
          </p:cNvSpPr>
          <p:nvPr>
            <p:ph idx="1"/>
          </p:nvPr>
        </p:nvSpPr>
        <p:spPr>
          <a:xfrm>
            <a:off x="457200" y="1214422"/>
            <a:ext cx="8229600" cy="5251692"/>
          </a:xfrm>
        </p:spPr>
        <p:txBody>
          <a:bodyPr>
            <a:normAutofit/>
          </a:bodyPr>
          <a:lstStyle/>
          <a:p>
            <a:r>
              <a:rPr lang="en-US" dirty="0" smtClean="0"/>
              <a:t>Spring MVC’s front controller (DispatcherServlet) coordinates the entire request lifecycle:</a:t>
            </a:r>
          </a:p>
          <a:p>
            <a:pPr marL="274320" indent="-274320">
              <a:buFont typeface="Arial" pitchFamily="34" charset="0"/>
              <a:buChar char="•"/>
            </a:pPr>
            <a:r>
              <a:rPr lang="en-US" dirty="0" smtClean="0"/>
              <a:t>Configured in web.xml:</a:t>
            </a:r>
          </a:p>
          <a:p>
            <a:pPr marL="293688" indent="-293688">
              <a:buFont typeface="Arial" pitchFamily="34" charset="0"/>
              <a:buChar char="•"/>
            </a:pPr>
            <a:endParaRPr lang="en-US" dirty="0" smtClean="0"/>
          </a:p>
          <a:p>
            <a:pPr marL="293688" indent="-293688">
              <a:buFont typeface="Arial" pitchFamily="34" charset="0"/>
              <a:buChar char="•"/>
            </a:pPr>
            <a:endParaRPr lang="en-US" dirty="0" smtClean="0"/>
          </a:p>
          <a:p>
            <a:pPr marL="293688" indent="-293688">
              <a:buFont typeface="Arial" pitchFamily="34" charset="0"/>
              <a:buChar char="•"/>
            </a:pPr>
            <a:endParaRPr lang="en-US" dirty="0" smtClean="0"/>
          </a:p>
          <a:p>
            <a:pPr marL="274320" indent="-274320">
              <a:buFont typeface="Arial" pitchFamily="34" charset="0"/>
              <a:buChar char="•"/>
            </a:pPr>
            <a:r>
              <a:rPr lang="en-US" dirty="0" smtClean="0"/>
              <a:t>Is mapped using a URL Pattern. In this case, .htm</a:t>
            </a:r>
          </a:p>
          <a:p>
            <a:pPr marL="293688" indent="-293688">
              <a:buFont typeface="Arial" pitchFamily="34" charset="0"/>
              <a:buChar char="•"/>
            </a:pPr>
            <a:endParaRPr lang="en-US" dirty="0" smtClean="0"/>
          </a:p>
        </p:txBody>
      </p:sp>
      <p:pic>
        <p:nvPicPr>
          <p:cNvPr id="41986" name="Picture 2"/>
          <p:cNvPicPr>
            <a:picLocks noChangeAspect="1" noChangeArrowheads="1"/>
          </p:cNvPicPr>
          <p:nvPr/>
        </p:nvPicPr>
        <p:blipFill>
          <a:blip r:embed="rId4" cstate="email"/>
          <a:srcRect/>
          <a:stretch>
            <a:fillRect/>
          </a:stretch>
        </p:blipFill>
        <p:spPr bwMode="auto">
          <a:xfrm>
            <a:off x="1112212" y="2523946"/>
            <a:ext cx="6600305" cy="831273"/>
          </a:xfrm>
          <a:prstGeom prst="rect">
            <a:avLst/>
          </a:prstGeom>
          <a:noFill/>
          <a:ln w="9525">
            <a:solidFill>
              <a:schemeClr val="tx1"/>
            </a:solidFill>
            <a:miter lim="800000"/>
            <a:headEnd/>
            <a:tailEnd/>
          </a:ln>
        </p:spPr>
      </p:pic>
      <p:pic>
        <p:nvPicPr>
          <p:cNvPr id="46082" name="Picture 2"/>
          <p:cNvPicPr>
            <a:picLocks noChangeAspect="1" noChangeArrowheads="1"/>
          </p:cNvPicPr>
          <p:nvPr/>
        </p:nvPicPr>
        <p:blipFill>
          <a:blip r:embed="rId5" cstate="email"/>
          <a:srcRect/>
          <a:stretch>
            <a:fillRect/>
          </a:stretch>
        </p:blipFill>
        <p:spPr bwMode="auto">
          <a:xfrm>
            <a:off x="2667000" y="5105400"/>
            <a:ext cx="3183466" cy="643466"/>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err="1" smtClean="0"/>
              <a:t>DispatcherServlet</a:t>
            </a:r>
            <a:r>
              <a:rPr lang="en-US" dirty="0" smtClean="0"/>
              <a:t> (3 of 3)</a:t>
            </a:r>
            <a:endParaRPr lang="en-US" dirty="0"/>
          </a:p>
        </p:txBody>
      </p:sp>
      <p:sp>
        <p:nvSpPr>
          <p:cNvPr id="3" name="Content Placeholder 2"/>
          <p:cNvSpPr>
            <a:spLocks noGrp="1"/>
          </p:cNvSpPr>
          <p:nvPr>
            <p:ph idx="1"/>
          </p:nvPr>
        </p:nvSpPr>
        <p:spPr>
          <a:xfrm>
            <a:off x="457200" y="1214422"/>
            <a:ext cx="8229600" cy="5251692"/>
          </a:xfrm>
        </p:spPr>
        <p:txBody>
          <a:bodyPr>
            <a:normAutofit/>
          </a:bodyPr>
          <a:lstStyle/>
          <a:p>
            <a:r>
              <a:rPr lang="en-US" dirty="0" smtClean="0"/>
              <a:t>Spring MVC’s front controller (DispatcherServlet) coordinates the entire request lifecycle:</a:t>
            </a:r>
          </a:p>
          <a:p>
            <a:pPr marL="274320" indent="-274320">
              <a:buFont typeface="Arial" pitchFamily="34" charset="0"/>
              <a:buChar char="•"/>
            </a:pPr>
            <a:r>
              <a:rPr lang="en-US" dirty="0" smtClean="0"/>
              <a:t>All requests matching .htm pattern automatically will be mapped to DispatcherServlet</a:t>
            </a:r>
          </a:p>
          <a:p>
            <a:pPr marL="274320" indent="-274320">
              <a:buFont typeface="Arial" pitchFamily="34" charset="0"/>
              <a:buChar char="•"/>
            </a:pPr>
            <a:endParaRPr lang="en-US" dirty="0" smtClean="0"/>
          </a:p>
          <a:p>
            <a:pPr marL="274320" indent="-274320">
              <a:buFont typeface="Arial" pitchFamily="34" charset="0"/>
              <a:buChar char="•"/>
            </a:pPr>
            <a:r>
              <a:rPr lang="en-US" dirty="0" smtClean="0"/>
              <a:t>DispatcherServlet loads Spring application context from an XML file* that usually contains &lt;bean&gt; definitions for the Spring MVC components</a:t>
            </a:r>
          </a:p>
          <a:p>
            <a:endParaRPr lang="en-US" dirty="0" smtClean="0"/>
          </a:p>
          <a:p>
            <a:endParaRPr lang="en-US" dirty="0" smtClean="0"/>
          </a:p>
          <a:p>
            <a:r>
              <a:rPr lang="en-US" sz="2100" b="1" dirty="0" smtClean="0"/>
              <a:t>Note: </a:t>
            </a:r>
            <a:r>
              <a:rPr lang="en-US" sz="2100" dirty="0" smtClean="0"/>
              <a:t>*default is &lt;servlet-name&gt;-servlet.xml</a:t>
            </a:r>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Application Flow (1 of 4)</a:t>
            </a:r>
            <a:endParaRPr lang="en-US" dirty="0"/>
          </a:p>
        </p:txBody>
      </p:sp>
      <p:sp>
        <p:nvSpPr>
          <p:cNvPr id="6" name="Rounded Rectangle 5"/>
          <p:cNvSpPr/>
          <p:nvPr/>
        </p:nvSpPr>
        <p:spPr>
          <a:xfrm>
            <a:off x="746760" y="1706880"/>
            <a:ext cx="7620000" cy="399288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r>
              <a:rPr lang="en-US" sz="2400" dirty="0" smtClean="0">
                <a:latin typeface="Arial" pitchFamily="34" charset="0"/>
                <a:cs typeface="Arial" pitchFamily="34" charset="0"/>
              </a:rPr>
              <a:t>The application flow is:</a:t>
            </a:r>
          </a:p>
          <a:p>
            <a:pPr marL="293688" indent="-293688"/>
            <a:endParaRPr lang="en-US" sz="2400" dirty="0" smtClean="0">
              <a:latin typeface="Arial" pitchFamily="34" charset="0"/>
              <a:cs typeface="Arial" pitchFamily="34" charset="0"/>
            </a:endParaRPr>
          </a:p>
          <a:p>
            <a:pPr marL="293688" indent="-293688">
              <a:buAutoNum type="arabicPeriod"/>
            </a:pPr>
            <a:r>
              <a:rPr lang="en-US" sz="2400" dirty="0" smtClean="0">
                <a:latin typeface="Arial" pitchFamily="34" charset="0"/>
                <a:cs typeface="Arial" pitchFamily="34" charset="0"/>
              </a:rPr>
              <a:t>DispatcherServlet receives request and coordinates business functionality</a:t>
            </a:r>
          </a:p>
          <a:p>
            <a:pPr marL="293688" indent="-293688">
              <a:buAutoNum type="arabicPeriod"/>
            </a:pPr>
            <a:r>
              <a:rPr lang="en-US" sz="2400" dirty="0" smtClean="0">
                <a:latin typeface="Arial" pitchFamily="34" charset="0"/>
                <a:cs typeface="Arial" pitchFamily="34" charset="0"/>
              </a:rPr>
              <a:t>Looks for xml configuration file and calls appropriate controller</a:t>
            </a:r>
          </a:p>
          <a:p>
            <a:pPr marL="293688" lvl="1" indent="-293688">
              <a:buNone/>
            </a:pPr>
            <a:r>
              <a:rPr lang="en-US" sz="2400" dirty="0" smtClean="0">
                <a:latin typeface="Arial" pitchFamily="34" charset="0"/>
                <a:cs typeface="Arial" pitchFamily="34" charset="0"/>
              </a:rPr>
              <a:t>3. Controller maps the request to handler, handler processes request/returns instance of ModelAndView to DispatcherServlet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Application Flow (2 of 4)</a:t>
            </a:r>
            <a:endParaRPr lang="en-US" dirty="0"/>
          </a:p>
        </p:txBody>
      </p:sp>
      <p:sp>
        <p:nvSpPr>
          <p:cNvPr id="6" name="Pentagon 5"/>
          <p:cNvSpPr/>
          <p:nvPr/>
        </p:nvSpPr>
        <p:spPr>
          <a:xfrm>
            <a:off x="291075" y="1331843"/>
            <a:ext cx="3610365" cy="93891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smtClean="0">
              <a:latin typeface="Arial" pitchFamily="34" charset="0"/>
              <a:cs typeface="Arial" pitchFamily="34" charset="0"/>
            </a:endParaRPr>
          </a:p>
          <a:p>
            <a:pPr marL="293688" indent="-293688">
              <a:buAutoNum type="arabicPeriod"/>
            </a:pPr>
            <a:endParaRPr lang="en-US" sz="1600" b="1" dirty="0" smtClean="0">
              <a:latin typeface="Arial" pitchFamily="34" charset="0"/>
              <a:cs typeface="Arial" pitchFamily="34" charset="0"/>
            </a:endParaRPr>
          </a:p>
          <a:p>
            <a:pPr marL="293688" indent="-293688">
              <a:buAutoNum type="arabicPeriod"/>
            </a:pPr>
            <a:r>
              <a:rPr lang="en-US" sz="1600" b="1" dirty="0" smtClean="0">
                <a:latin typeface="Arial" pitchFamily="34" charset="0"/>
                <a:cs typeface="Arial" pitchFamily="34" charset="0"/>
              </a:rPr>
              <a:t>DispatcherServlet receives request and coordinates business functionality.</a:t>
            </a:r>
          </a:p>
          <a:p>
            <a:endParaRPr lang="en-US" sz="1600" dirty="0" smtClean="0"/>
          </a:p>
          <a:p>
            <a:pPr lvl="0">
              <a:spcBef>
                <a:spcPct val="20000"/>
              </a:spcBef>
            </a:pPr>
            <a:endParaRPr lang="en-US" sz="1400" dirty="0">
              <a:solidFill>
                <a:srgbClr val="003344"/>
              </a:solidFill>
              <a:latin typeface="Arial" pitchFamily="34" charset="0"/>
              <a:cs typeface="Arial" pitchFamily="34" charset="0"/>
            </a:endParaRPr>
          </a:p>
        </p:txBody>
      </p:sp>
      <p:pic>
        <p:nvPicPr>
          <p:cNvPr id="7" name="Picture 2"/>
          <p:cNvPicPr>
            <a:picLocks noChangeAspect="1" noChangeArrowheads="1"/>
          </p:cNvPicPr>
          <p:nvPr/>
        </p:nvPicPr>
        <p:blipFill>
          <a:blip r:embed="rId4" cstate="email"/>
          <a:srcRect/>
          <a:stretch>
            <a:fillRect/>
          </a:stretch>
        </p:blipFill>
        <p:spPr bwMode="auto">
          <a:xfrm>
            <a:off x="1938681" y="4291664"/>
            <a:ext cx="5533814" cy="1118536"/>
          </a:xfrm>
          <a:prstGeom prst="rect">
            <a:avLst/>
          </a:prstGeom>
          <a:noFill/>
          <a:ln w="9525">
            <a:solidFill>
              <a:schemeClr val="tx1"/>
            </a:solidFill>
            <a:miter lim="800000"/>
            <a:headEnd/>
            <a:tailEnd/>
          </a:ln>
        </p:spPr>
      </p:pic>
      <p:pic>
        <p:nvPicPr>
          <p:cNvPr id="8" name="Picture 2"/>
          <p:cNvPicPr>
            <a:picLocks noChangeAspect="1" noChangeArrowheads="1"/>
          </p:cNvPicPr>
          <p:nvPr/>
        </p:nvPicPr>
        <p:blipFill>
          <a:blip r:embed="rId5" cstate="email"/>
          <a:srcRect/>
          <a:stretch>
            <a:fillRect/>
          </a:stretch>
        </p:blipFill>
        <p:spPr bwMode="auto">
          <a:xfrm>
            <a:off x="188211" y="2808922"/>
            <a:ext cx="8620509" cy="1085707"/>
          </a:xfrm>
          <a:prstGeom prst="rect">
            <a:avLst/>
          </a:prstGeom>
          <a:noFill/>
          <a:ln w="9525">
            <a:solidFill>
              <a:schemeClr val="tx1"/>
            </a:solidFill>
            <a:miter lim="800000"/>
            <a:headEnd/>
            <a:tailEnd/>
          </a:ln>
        </p:spPr>
      </p:pic>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Application Flow (3 of 4)</a:t>
            </a:r>
            <a:endParaRPr lang="en-US" dirty="0"/>
          </a:p>
        </p:txBody>
      </p:sp>
      <p:sp>
        <p:nvSpPr>
          <p:cNvPr id="3" name="Content Placeholder 2"/>
          <p:cNvSpPr>
            <a:spLocks noGrp="1"/>
          </p:cNvSpPr>
          <p:nvPr>
            <p:ph idx="1"/>
          </p:nvPr>
        </p:nvSpPr>
        <p:spPr>
          <a:xfrm>
            <a:off x="424542" y="2638747"/>
            <a:ext cx="8719457" cy="989935"/>
          </a:xfrm>
        </p:spPr>
        <p:txBody>
          <a:bodyPr/>
          <a:lstStyle/>
          <a:p>
            <a:r>
              <a:rPr lang="en-US" dirty="0" smtClean="0"/>
              <a:t>Use the following in the .xml configuration file to send the </a:t>
            </a:r>
            <a:r>
              <a:rPr lang="en-US" dirty="0" err="1" smtClean="0"/>
              <a:t>DispatcherServlet</a:t>
            </a:r>
            <a:r>
              <a:rPr lang="en-US" dirty="0" smtClean="0"/>
              <a:t> looking for Controller(s).</a:t>
            </a:r>
            <a:endParaRPr lang="en-US" dirty="0"/>
          </a:p>
        </p:txBody>
      </p:sp>
      <p:pic>
        <p:nvPicPr>
          <p:cNvPr id="45058" name="Picture 2"/>
          <p:cNvPicPr>
            <a:picLocks noChangeAspect="1" noChangeArrowheads="1"/>
          </p:cNvPicPr>
          <p:nvPr/>
        </p:nvPicPr>
        <p:blipFill>
          <a:blip r:embed="rId4" cstate="email"/>
          <a:srcRect/>
          <a:stretch>
            <a:fillRect/>
          </a:stretch>
        </p:blipFill>
        <p:spPr bwMode="auto">
          <a:xfrm>
            <a:off x="1014153" y="3507734"/>
            <a:ext cx="6833062" cy="2144683"/>
          </a:xfrm>
          <a:prstGeom prst="rect">
            <a:avLst/>
          </a:prstGeom>
          <a:noFill/>
          <a:ln w="9525">
            <a:solidFill>
              <a:schemeClr val="tx1"/>
            </a:solidFill>
            <a:miter lim="800000"/>
            <a:headEnd/>
            <a:tailEnd/>
          </a:ln>
        </p:spPr>
      </p:pic>
      <p:sp>
        <p:nvSpPr>
          <p:cNvPr id="7" name="Pentagon 6"/>
          <p:cNvSpPr/>
          <p:nvPr/>
        </p:nvSpPr>
        <p:spPr>
          <a:xfrm>
            <a:off x="291075" y="1331843"/>
            <a:ext cx="3610365" cy="93891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smtClean="0">
              <a:latin typeface="Arial" pitchFamily="34" charset="0"/>
              <a:cs typeface="Arial" pitchFamily="34" charset="0"/>
            </a:endParaRPr>
          </a:p>
          <a:p>
            <a:pPr marL="293688" indent="-293688">
              <a:buAutoNum type="arabicPeriod"/>
            </a:pPr>
            <a:endParaRPr lang="en-US" sz="1600" b="1" dirty="0" smtClean="0">
              <a:latin typeface="Arial" pitchFamily="34" charset="0"/>
              <a:cs typeface="Arial" pitchFamily="34" charset="0"/>
            </a:endParaRPr>
          </a:p>
          <a:p>
            <a:pPr marL="288925" indent="-288925">
              <a:buFont typeface="+mj-lt"/>
              <a:buAutoNum type="arabicPeriod" startAt="2"/>
            </a:pPr>
            <a:r>
              <a:rPr lang="en-US" sz="1600" b="1" dirty="0" smtClean="0">
                <a:latin typeface="Arial" pitchFamily="34" charset="0"/>
                <a:cs typeface="Arial" pitchFamily="34" charset="0"/>
              </a:rPr>
              <a:t>DispatcherServlet looks for the xml configuration file and calls appropriate controller</a:t>
            </a:r>
          </a:p>
          <a:p>
            <a:pPr marL="168275" indent="-168275"/>
            <a:endParaRPr lang="en-US" sz="1600" dirty="0" smtClean="0"/>
          </a:p>
          <a:p>
            <a:pPr lvl="0">
              <a:spcBef>
                <a:spcPct val="20000"/>
              </a:spcBef>
            </a:pPr>
            <a:endParaRPr lang="en-US" sz="1400" dirty="0">
              <a:solidFill>
                <a:srgbClr val="003344"/>
              </a:solidFill>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Application Flow (4 of 4)</a:t>
            </a:r>
            <a:endParaRPr lang="en-US" dirty="0"/>
          </a:p>
        </p:txBody>
      </p:sp>
      <p:sp>
        <p:nvSpPr>
          <p:cNvPr id="3" name="Content Placeholder 2"/>
          <p:cNvSpPr>
            <a:spLocks noGrp="1"/>
          </p:cNvSpPr>
          <p:nvPr>
            <p:ph idx="1"/>
          </p:nvPr>
        </p:nvSpPr>
        <p:spPr>
          <a:xfrm>
            <a:off x="457200" y="3500482"/>
            <a:ext cx="8229600" cy="2573807"/>
          </a:xfrm>
        </p:spPr>
        <p:txBody>
          <a:bodyPr/>
          <a:lstStyle/>
          <a:p>
            <a:pPr lvl="1">
              <a:buNone/>
            </a:pPr>
            <a:endParaRPr lang="en-US" sz="2100" dirty="0" smtClean="0"/>
          </a:p>
          <a:p>
            <a:endParaRPr lang="en-US" dirty="0"/>
          </a:p>
        </p:txBody>
      </p:sp>
      <p:pic>
        <p:nvPicPr>
          <p:cNvPr id="43010" name="Picture 2"/>
          <p:cNvPicPr>
            <a:picLocks noChangeAspect="1" noChangeArrowheads="1"/>
          </p:cNvPicPr>
          <p:nvPr/>
        </p:nvPicPr>
        <p:blipFill>
          <a:blip r:embed="rId4" cstate="email"/>
          <a:srcRect/>
          <a:stretch>
            <a:fillRect/>
          </a:stretch>
        </p:blipFill>
        <p:spPr bwMode="auto">
          <a:xfrm>
            <a:off x="206434" y="2831930"/>
            <a:ext cx="8645236" cy="864523"/>
          </a:xfrm>
          <a:prstGeom prst="rect">
            <a:avLst/>
          </a:prstGeom>
          <a:noFill/>
          <a:ln w="9525">
            <a:solidFill>
              <a:schemeClr val="tx1"/>
            </a:solidFill>
            <a:miter lim="800000"/>
            <a:headEnd/>
            <a:tailEnd/>
          </a:ln>
        </p:spPr>
      </p:pic>
      <p:sp>
        <p:nvSpPr>
          <p:cNvPr id="7" name="Pentagon 6"/>
          <p:cNvSpPr/>
          <p:nvPr/>
        </p:nvSpPr>
        <p:spPr>
          <a:xfrm>
            <a:off x="291075" y="1331843"/>
            <a:ext cx="6019573" cy="106845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smtClean="0">
              <a:latin typeface="Arial" pitchFamily="34" charset="0"/>
              <a:cs typeface="Arial" pitchFamily="34" charset="0"/>
            </a:endParaRPr>
          </a:p>
          <a:p>
            <a:pPr marL="228600" indent="-228600">
              <a:spcBef>
                <a:spcPct val="20000"/>
              </a:spcBef>
              <a:buFont typeface="+mj-lt"/>
              <a:buAutoNum type="arabicPeriod" startAt="3"/>
            </a:pPr>
            <a:r>
              <a:rPr lang="en-US" sz="1600" b="1" dirty="0" smtClean="0">
                <a:latin typeface="Arial" pitchFamily="34" charset="0"/>
                <a:cs typeface="Arial" pitchFamily="34" charset="0"/>
              </a:rPr>
              <a:t>Controller maps the request to appropriate handler which in turn processes the request and returns instance of ModelAndView to DispatcherServlet</a:t>
            </a:r>
            <a:r>
              <a:rPr lang="en-US" sz="1600" dirty="0" smtClean="0">
                <a:latin typeface="Arial" pitchFamily="34" charset="0"/>
                <a:cs typeface="Arial" pitchFamily="34" charset="0"/>
              </a:rPr>
              <a:t>.</a:t>
            </a:r>
          </a:p>
          <a:p>
            <a:pPr lvl="0">
              <a:spcBef>
                <a:spcPct val="20000"/>
              </a:spcBef>
            </a:pPr>
            <a:endParaRPr lang="en-US" sz="1400" dirty="0">
              <a:solidFill>
                <a:srgbClr val="003344"/>
              </a:solidFill>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err="1" smtClean="0"/>
              <a:t>ModelAndView</a:t>
            </a:r>
            <a:endParaRPr lang="en-US" dirty="0"/>
          </a:p>
        </p:txBody>
      </p:sp>
      <p:sp>
        <p:nvSpPr>
          <p:cNvPr id="3" name="Content Placeholder 2"/>
          <p:cNvSpPr>
            <a:spLocks noGrp="1"/>
          </p:cNvSpPr>
          <p:nvPr>
            <p:ph idx="1"/>
          </p:nvPr>
        </p:nvSpPr>
        <p:spPr>
          <a:xfrm>
            <a:off x="369650" y="1262859"/>
            <a:ext cx="8148311" cy="1305244"/>
          </a:xfrm>
        </p:spPr>
        <p:txBody>
          <a:bodyPr>
            <a:noAutofit/>
          </a:bodyPr>
          <a:lstStyle/>
          <a:p>
            <a:r>
              <a:rPr lang="en-US" sz="2000" b="1" dirty="0" smtClean="0"/>
              <a:t>ModelAndView </a:t>
            </a:r>
            <a:r>
              <a:rPr lang="en-US" sz="2000" dirty="0" smtClean="0"/>
              <a:t>contains the model (some data) and either a logical view name, or an implementation of the </a:t>
            </a:r>
            <a:r>
              <a:rPr lang="en-US" sz="2000" b="1" dirty="0" smtClean="0"/>
              <a:t>View </a:t>
            </a:r>
            <a:r>
              <a:rPr lang="en-US" sz="2000" dirty="0" smtClean="0"/>
              <a:t>interface.</a:t>
            </a:r>
          </a:p>
          <a:p>
            <a:endParaRPr lang="en-US" dirty="0"/>
          </a:p>
        </p:txBody>
      </p:sp>
      <p:pic>
        <p:nvPicPr>
          <p:cNvPr id="43011" name="Picture 3"/>
          <p:cNvPicPr>
            <a:picLocks noChangeAspect="1" noChangeArrowheads="1"/>
          </p:cNvPicPr>
          <p:nvPr/>
        </p:nvPicPr>
        <p:blipFill>
          <a:blip r:embed="rId4" cstate="email"/>
          <a:srcRect/>
          <a:stretch>
            <a:fillRect/>
          </a:stretch>
        </p:blipFill>
        <p:spPr bwMode="auto">
          <a:xfrm>
            <a:off x="2118185" y="2153859"/>
            <a:ext cx="4172989" cy="2294313"/>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17</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spcBef>
                <a:spcPct val="30000"/>
              </a:spcBef>
              <a:buFontTx/>
              <a:buNone/>
              <a:tabLst>
                <a:tab pos="166688" algn="l"/>
              </a:tabLst>
            </a:pPr>
            <a:r>
              <a:rPr lang="en-GB" sz="3200" dirty="0" smtClean="0"/>
              <a:t>At the end of this section, you should be able to:</a:t>
            </a:r>
          </a:p>
          <a:p>
            <a:pPr lvl="1"/>
            <a:r>
              <a:rPr lang="en-US" dirty="0" smtClean="0"/>
              <a:t>Describe Model View Controller (MVC) Design Pattern</a:t>
            </a:r>
          </a:p>
          <a:p>
            <a:pPr lvl="1"/>
            <a:r>
              <a:rPr lang="en-US" dirty="0" smtClean="0"/>
              <a:t>Explain Spring MVC implementation</a:t>
            </a:r>
          </a:p>
          <a:p>
            <a:pPr lvl="1"/>
            <a:r>
              <a:rPr lang="en-US" dirty="0" smtClean="0"/>
              <a:t>Create a Spring MVC-based application</a:t>
            </a:r>
          </a:p>
          <a:p>
            <a:endParaRPr lang="en-US" dirty="0"/>
          </a:p>
        </p:txBody>
      </p:sp>
      <p:sp>
        <p:nvSpPr>
          <p:cNvPr id="3" name="Title 2"/>
          <p:cNvSpPr>
            <a:spLocks noGrp="1"/>
          </p:cNvSpPr>
          <p:nvPr>
            <p:ph type="title"/>
          </p:nvPr>
        </p:nvSpPr>
        <p:spPr/>
        <p:txBody>
          <a:bodyPr/>
          <a:lstStyle/>
          <a:p>
            <a:r>
              <a:rPr lang="en-US" dirty="0" smtClean="0"/>
              <a:t>Module 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View Resolvers</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Logical view names become view objects.</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InternalResourceViewResolver resolves a logical view name…</a:t>
            </a:r>
          </a:p>
        </p:txBody>
      </p:sp>
      <p:pic>
        <p:nvPicPr>
          <p:cNvPr id="44035" name="Picture 3"/>
          <p:cNvPicPr>
            <a:picLocks noChangeAspect="1" noChangeArrowheads="1"/>
          </p:cNvPicPr>
          <p:nvPr/>
        </p:nvPicPr>
        <p:blipFill>
          <a:blip r:embed="rId4" cstate="email"/>
          <a:srcRect/>
          <a:stretch>
            <a:fillRect/>
          </a:stretch>
        </p:blipFill>
        <p:spPr bwMode="auto">
          <a:xfrm>
            <a:off x="511048" y="2000440"/>
            <a:ext cx="8132803" cy="838200"/>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Sample Code</a:t>
            </a:r>
            <a:endParaRPr lang="en-US" dirty="0"/>
          </a:p>
        </p:txBody>
      </p:sp>
      <p:sp>
        <p:nvSpPr>
          <p:cNvPr id="3" name="Content Placeholder 2"/>
          <p:cNvSpPr>
            <a:spLocks noGrp="1"/>
          </p:cNvSpPr>
          <p:nvPr>
            <p:ph idx="1"/>
          </p:nvPr>
        </p:nvSpPr>
        <p:spPr/>
        <p:txBody>
          <a:bodyPr>
            <a:normAutofit fontScale="92500"/>
          </a:bodyPr>
          <a:lstStyle/>
          <a:p>
            <a:r>
              <a:rPr lang="en-US" sz="2200" dirty="0" smtClean="0"/>
              <a:t>Follow the steps below to see examples on Spring Core:</a:t>
            </a:r>
          </a:p>
          <a:p>
            <a:pPr marL="347663" lvl="0" indent="-347663">
              <a:buAutoNum type="arabicPeriod"/>
            </a:pPr>
            <a:r>
              <a:rPr lang="en-US" sz="2200" dirty="0" smtClean="0"/>
              <a:t>Open Project ADFExtensionCodebaseM3_Spring </a:t>
            </a:r>
            <a:r>
              <a:rPr lang="en-US" sz="2200" dirty="0" err="1" smtClean="0"/>
              <a:t>MVC_participant</a:t>
            </a:r>
            <a:endParaRPr lang="en-US" sz="2200" dirty="0" smtClean="0"/>
          </a:p>
          <a:p>
            <a:pPr marL="347663" lvl="0" indent="-347663">
              <a:buAutoNum type="arabicPeriod"/>
            </a:pPr>
            <a:r>
              <a:rPr lang="en-US" sz="2200" dirty="0" smtClean="0"/>
              <a:t>Run it on Tomcat server. This is dependent on completion of the previous See It.  You should be able to see a click button. Click on it. Click on Home. </a:t>
            </a:r>
          </a:p>
          <a:p>
            <a:pPr marL="347663" lvl="0" indent="-347663"/>
            <a:r>
              <a:rPr lang="en-US" sz="2200" dirty="0" smtClean="0"/>
              <a:t>	You should see a screen like the one below (see 2a. below).</a:t>
            </a:r>
          </a:p>
          <a:p>
            <a:pPr marL="347663" lvl="0" indent="-347663">
              <a:buFont typeface="+mj-lt"/>
              <a:buAutoNum type="arabicPeriod" startAt="3"/>
            </a:pPr>
            <a:r>
              <a:rPr lang="en-US" sz="2200" dirty="0" smtClean="0"/>
              <a:t>Click the link to view sample code.</a:t>
            </a:r>
          </a:p>
          <a:p>
            <a:pPr marL="347663" lvl="0" indent="-347663">
              <a:buAutoNum type="arabicPeriod" startAt="3"/>
            </a:pPr>
            <a:r>
              <a:rPr lang="en-US" sz="2200" dirty="0" smtClean="0"/>
              <a:t>Enter user name and password (see 2b below)</a:t>
            </a:r>
          </a:p>
          <a:p>
            <a:pPr marL="347663" lvl="0" indent="-347663">
              <a:buAutoNum type="arabicPeriod" startAt="3"/>
            </a:pPr>
            <a:r>
              <a:rPr lang="en-US" sz="2200" dirty="0" smtClean="0"/>
              <a:t>Password should match the name. Try various combinations and see how it behaves.</a:t>
            </a:r>
            <a:endParaRPr lang="en-US" dirty="0"/>
          </a:p>
        </p:txBody>
      </p:sp>
      <p:pic>
        <p:nvPicPr>
          <p:cNvPr id="1027" name="Picture 3"/>
          <p:cNvPicPr>
            <a:picLocks noChangeAspect="1" noChangeArrowheads="1"/>
          </p:cNvPicPr>
          <p:nvPr/>
        </p:nvPicPr>
        <p:blipFill>
          <a:blip r:embed="rId4" cstate="email"/>
          <a:srcRect/>
          <a:stretch>
            <a:fillRect/>
          </a:stretch>
        </p:blipFill>
        <p:spPr bwMode="auto">
          <a:xfrm>
            <a:off x="5800451" y="5364398"/>
            <a:ext cx="1587140" cy="838010"/>
          </a:xfrm>
          <a:prstGeom prst="rect">
            <a:avLst/>
          </a:prstGeom>
          <a:noFill/>
          <a:ln w="9525">
            <a:solidFill>
              <a:schemeClr val="tx1"/>
            </a:solidFill>
            <a:miter lim="800000"/>
            <a:headEnd/>
            <a:tailEnd/>
          </a:ln>
        </p:spPr>
      </p:pic>
      <p:sp>
        <p:nvSpPr>
          <p:cNvPr id="6" name="TextBox 5"/>
          <p:cNvSpPr txBox="1"/>
          <p:nvPr/>
        </p:nvSpPr>
        <p:spPr>
          <a:xfrm>
            <a:off x="365579" y="5536528"/>
            <a:ext cx="383438" cy="307777"/>
          </a:xfrm>
          <a:prstGeom prst="rect">
            <a:avLst/>
          </a:prstGeom>
          <a:noFill/>
        </p:spPr>
        <p:txBody>
          <a:bodyPr wrap="none" rtlCol="0">
            <a:spAutoFit/>
          </a:bodyPr>
          <a:lstStyle/>
          <a:p>
            <a:r>
              <a:rPr lang="en-US" sz="1400" dirty="0" smtClean="0">
                <a:latin typeface="Arial" pitchFamily="34" charset="0"/>
                <a:cs typeface="Arial" pitchFamily="34" charset="0"/>
              </a:rPr>
              <a:t>2a</a:t>
            </a:r>
            <a:endParaRPr lang="en-US" sz="1400" dirty="0">
              <a:latin typeface="Arial" pitchFamily="34" charset="0"/>
              <a:cs typeface="Arial" pitchFamily="34" charset="0"/>
            </a:endParaRPr>
          </a:p>
        </p:txBody>
      </p:sp>
      <p:sp>
        <p:nvSpPr>
          <p:cNvPr id="7" name="TextBox 6"/>
          <p:cNvSpPr txBox="1"/>
          <p:nvPr/>
        </p:nvSpPr>
        <p:spPr>
          <a:xfrm>
            <a:off x="5298579" y="5598319"/>
            <a:ext cx="383438" cy="307777"/>
          </a:xfrm>
          <a:prstGeom prst="rect">
            <a:avLst/>
          </a:prstGeom>
          <a:noFill/>
        </p:spPr>
        <p:txBody>
          <a:bodyPr wrap="none" rtlCol="0">
            <a:spAutoFit/>
          </a:bodyPr>
          <a:lstStyle/>
          <a:p>
            <a:r>
              <a:rPr lang="en-US" sz="1400" dirty="0" smtClean="0">
                <a:latin typeface="Arial" pitchFamily="34" charset="0"/>
                <a:cs typeface="Arial" pitchFamily="34" charset="0"/>
              </a:rPr>
              <a:t>2b</a:t>
            </a:r>
            <a:endParaRPr lang="en-US" sz="1400" dirty="0">
              <a:latin typeface="Arial" pitchFamily="34" charset="0"/>
              <a:cs typeface="Arial" pitchFamily="34" charset="0"/>
            </a:endParaRPr>
          </a:p>
        </p:txBody>
      </p:sp>
      <p:cxnSp>
        <p:nvCxnSpPr>
          <p:cNvPr id="12" name="Straight Connector 11"/>
          <p:cNvCxnSpPr/>
          <p:nvPr/>
        </p:nvCxnSpPr>
        <p:spPr>
          <a:xfrm>
            <a:off x="0" y="5078730"/>
            <a:ext cx="9144000" cy="30480"/>
          </a:xfrm>
          <a:prstGeom prst="line">
            <a:avLst/>
          </a:prstGeom>
          <a:ln w="19050">
            <a:solidFill>
              <a:srgbClr val="003344"/>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19</a:t>
            </a:r>
          </a:p>
        </p:txBody>
      </p:sp>
      <p:sp>
        <p:nvSpPr>
          <p:cNvPr id="8194" name="AutoShape 2"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1" name="Picture 9"/>
          <p:cNvPicPr>
            <a:picLocks noChangeAspect="1" noChangeArrowheads="1"/>
          </p:cNvPicPr>
          <p:nvPr/>
        </p:nvPicPr>
        <p:blipFill>
          <a:blip r:embed="rId5" cstate="print"/>
          <a:srcRect l="2500" t="24371" r="62875" b="60728"/>
          <a:stretch>
            <a:fillRect/>
          </a:stretch>
        </p:blipFill>
        <p:spPr bwMode="auto">
          <a:xfrm>
            <a:off x="853440" y="5364480"/>
            <a:ext cx="4246838" cy="1099481"/>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Activity 1: Spring MVC</a:t>
            </a:r>
            <a:endParaRPr lang="en-US" sz="2800" dirty="0"/>
          </a:p>
        </p:txBody>
      </p:sp>
      <p:sp>
        <p:nvSpPr>
          <p:cNvPr id="9" name="Content Placeholder 4"/>
          <p:cNvSpPr>
            <a:spLocks noGrp="1"/>
          </p:cNvSpPr>
          <p:nvPr>
            <p:ph idx="1"/>
          </p:nvPr>
        </p:nvSpPr>
        <p:spPr/>
        <p:txBody>
          <a:bodyPr>
            <a:normAutofit/>
          </a:bodyPr>
          <a:lstStyle/>
          <a:p>
            <a:pPr marL="0" indent="0" eaLnBrk="1" hangingPunct="1">
              <a:buFont typeface="Arial" charset="0"/>
              <a:buNone/>
              <a:defRPr/>
            </a:pPr>
            <a:r>
              <a:rPr lang="en-US" b="1" dirty="0" smtClean="0">
                <a:latin typeface="Arial" charset="0"/>
                <a:cs typeface="Arial" charset="0"/>
              </a:rPr>
              <a:t>Objective: </a:t>
            </a:r>
          </a:p>
          <a:p>
            <a:pPr marL="0" lvl="1" indent="0">
              <a:buNone/>
              <a:defRPr/>
            </a:pPr>
            <a:r>
              <a:rPr lang="en-US" sz="2000" dirty="0" smtClean="0"/>
              <a:t>Write/modify a web-based application using Spring MVC Framework components to insert a record in the Museum table.</a:t>
            </a:r>
          </a:p>
          <a:p>
            <a:pPr marL="0" indent="0" eaLnBrk="1" hangingPunct="1">
              <a:buFont typeface="Arial" charset="0"/>
              <a:buNone/>
              <a:defRPr/>
            </a:pP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marL="342900" lvl="0" indent="-342900" eaLnBrk="0" fontAlgn="base" hangingPunct="0">
              <a:spcAft>
                <a:spcPct val="0"/>
              </a:spcAft>
              <a:buFont typeface="Arial" charset="0"/>
              <a:buChar char="•"/>
            </a:pPr>
            <a:r>
              <a:rPr lang="en-US" sz="2000" dirty="0"/>
              <a:t>Navigate to the Module </a:t>
            </a:r>
            <a:r>
              <a:rPr lang="en-US" sz="2000" dirty="0" smtClean="0"/>
              <a:t>3_Activity 1.docx document embedded in the project ADFExtensionCodebaseM3Spring </a:t>
            </a:r>
            <a:r>
              <a:rPr lang="en-US" sz="2000" dirty="0" err="1" smtClean="0"/>
              <a:t>MVC_participant</a:t>
            </a:r>
            <a:endParaRPr lang="en-US" sz="2000" dirty="0"/>
          </a:p>
          <a:p>
            <a:pPr marL="342900" indent="-342900" eaLnBrk="0" fontAlgn="base" hangingPunct="0">
              <a:spcAft>
                <a:spcPct val="0"/>
              </a:spcAft>
              <a:buFont typeface="Arial" charset="0"/>
              <a:buChar char="•"/>
            </a:pPr>
            <a:r>
              <a:rPr lang="en-US" sz="2000" dirty="0" smtClean="0"/>
              <a:t>Follow the instructions </a:t>
            </a:r>
            <a:r>
              <a:rPr lang="en-US" sz="2000" smtClean="0"/>
              <a:t>provided to complete </a:t>
            </a:r>
            <a:r>
              <a:rPr lang="en-US" sz="2000" dirty="0" smtClean="0"/>
              <a:t>the activity.</a:t>
            </a:r>
          </a:p>
          <a:p>
            <a:pPr marL="0" indent="0" eaLnBrk="1" hangingPunct="1">
              <a:buFont typeface="Arial" charset="0"/>
              <a:buNone/>
              <a:defRPr/>
            </a:pPr>
            <a:endParaRPr lang="en-US" dirty="0" smtClean="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20</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Summary</a:t>
            </a:r>
            <a:endParaRPr lang="en-US" dirty="0"/>
          </a:p>
        </p:txBody>
      </p:sp>
      <p:sp>
        <p:nvSpPr>
          <p:cNvPr id="4" name="Content Placeholder 3"/>
          <p:cNvSpPr>
            <a:spLocks noGrp="1"/>
          </p:cNvSpPr>
          <p:nvPr>
            <p:ph idx="1"/>
          </p:nvPr>
        </p:nvSpPr>
        <p:spPr>
          <a:xfrm>
            <a:off x="372979" y="1394896"/>
            <a:ext cx="5597371" cy="4525963"/>
          </a:xfrm>
        </p:spPr>
        <p:txBody>
          <a:bodyPr>
            <a:normAutofit/>
          </a:bodyPr>
          <a:lstStyle/>
          <a:p>
            <a:pPr marL="274320" lvl="0" indent="-274320">
              <a:lnSpc>
                <a:spcPct val="120000"/>
              </a:lnSpc>
              <a:buFont typeface="Arial" pitchFamily="34" charset="0"/>
              <a:buChar char="•"/>
            </a:pPr>
            <a:r>
              <a:rPr lang="en-US" dirty="0" smtClean="0"/>
              <a:t>MVC</a:t>
            </a:r>
            <a:r>
              <a:rPr lang="en-US" b="1" dirty="0" smtClean="0"/>
              <a:t> </a:t>
            </a:r>
            <a:r>
              <a:rPr lang="en-US" dirty="0" smtClean="0"/>
              <a:t>is a fundamental design pattern for separating user interface logic from business logic</a:t>
            </a:r>
          </a:p>
          <a:p>
            <a:pPr marL="274320" lvl="0" indent="-274320">
              <a:lnSpc>
                <a:spcPct val="120000"/>
              </a:lnSpc>
              <a:buFont typeface="Arial" pitchFamily="34" charset="0"/>
              <a:buChar char="•"/>
            </a:pPr>
            <a:r>
              <a:rPr lang="en-US" dirty="0" smtClean="0"/>
              <a:t>Spring Web MVC module is based on MVC design Pattern</a:t>
            </a:r>
          </a:p>
          <a:p>
            <a:pPr marL="274320" lvl="0" indent="-274320">
              <a:lnSpc>
                <a:spcPct val="120000"/>
              </a:lnSpc>
              <a:buFont typeface="Arial" pitchFamily="34" charset="0"/>
              <a:buChar char="•"/>
            </a:pPr>
            <a:r>
              <a:rPr lang="en-US" dirty="0" smtClean="0"/>
              <a:t>Spring MVC’s key components are:</a:t>
            </a:r>
          </a:p>
          <a:p>
            <a:pPr lvl="2"/>
            <a:r>
              <a:rPr lang="en-US" dirty="0" smtClean="0"/>
              <a:t>DispatcherServlet</a:t>
            </a:r>
          </a:p>
          <a:p>
            <a:pPr lvl="2"/>
            <a:r>
              <a:rPr lang="en-US" dirty="0" smtClean="0"/>
              <a:t>Controller Classes</a:t>
            </a:r>
          </a:p>
          <a:p>
            <a:pPr lvl="2"/>
            <a:r>
              <a:rPr lang="en-US" dirty="0" smtClean="0"/>
              <a:t>View Resolvers	</a:t>
            </a:r>
          </a:p>
          <a:p>
            <a:pPr lvl="0"/>
            <a:endParaRPr lang="en-US" dirty="0" smtClean="0"/>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smtClean="0"/>
              <a:t>Model View Controller Design Pattern</a:t>
            </a:r>
          </a:p>
        </p:txBody>
      </p:sp>
      <p:sp>
        <p:nvSpPr>
          <p:cNvPr id="9" name="Rounded Rectangle 8"/>
          <p:cNvSpPr/>
          <p:nvPr/>
        </p:nvSpPr>
        <p:spPr>
          <a:xfrm>
            <a:off x="227072" y="3231632"/>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latin typeface="Arial" pitchFamily="34" charset="0"/>
              <a:cs typeface="Arial" pitchFamily="34" charset="0"/>
            </a:endParaRPr>
          </a:p>
          <a:p>
            <a:pPr algn="ctr"/>
            <a:r>
              <a:rPr lang="en-US" sz="2400" b="1" dirty="0" smtClean="0">
                <a:latin typeface="Arial" pitchFamily="34" charset="0"/>
                <a:cs typeface="Arial" pitchFamily="34" charset="0"/>
              </a:rPr>
              <a:t>Model</a:t>
            </a:r>
            <a:endParaRPr lang="en-US" sz="2400" dirty="0" smtClean="0">
              <a:latin typeface="Arial" pitchFamily="34" charset="0"/>
              <a:cs typeface="Arial" pitchFamily="34" charset="0"/>
            </a:endParaRPr>
          </a:p>
          <a:p>
            <a:pPr algn="ctr"/>
            <a:endParaRPr lang="en-US" sz="2400" dirty="0" smtClean="0">
              <a:solidFill>
                <a:schemeClr val="tx1"/>
              </a:solidFill>
              <a:latin typeface="Arial" pitchFamily="34" charset="0"/>
              <a:cs typeface="Arial" pitchFamily="34" charset="0"/>
            </a:endParaRPr>
          </a:p>
        </p:txBody>
      </p:sp>
      <p:sp>
        <p:nvSpPr>
          <p:cNvPr id="10" name="Rounded Rectangle 9"/>
          <p:cNvSpPr/>
          <p:nvPr/>
        </p:nvSpPr>
        <p:spPr>
          <a:xfrm>
            <a:off x="2377438" y="3236757"/>
            <a:ext cx="6517187" cy="831274"/>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1100" dirty="0" smtClean="0">
              <a:latin typeface="Arial" pitchFamily="34" charset="0"/>
              <a:cs typeface="Arial" pitchFamily="34" charset="0"/>
            </a:endParaRPr>
          </a:p>
          <a:p>
            <a:pPr marL="515938"/>
            <a:r>
              <a:rPr lang="en-US" sz="2000" dirty="0" smtClean="0">
                <a:latin typeface="Arial" pitchFamily="34" charset="0"/>
                <a:cs typeface="Arial" pitchFamily="34" charset="0"/>
              </a:rPr>
              <a:t>Handles the behavior and data of the application</a:t>
            </a:r>
          </a:p>
          <a:p>
            <a:endParaRPr lang="en-US" sz="2000" dirty="0" smtClean="0">
              <a:latin typeface="Arial" pitchFamily="34" charset="0"/>
              <a:cs typeface="Arial" pitchFamily="34" charset="0"/>
            </a:endParaRPr>
          </a:p>
        </p:txBody>
      </p:sp>
      <p:sp>
        <p:nvSpPr>
          <p:cNvPr id="11" name="Rounded Rectangle 10"/>
          <p:cNvSpPr/>
          <p:nvPr/>
        </p:nvSpPr>
        <p:spPr>
          <a:xfrm>
            <a:off x="227072" y="4288791"/>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itchFamily="34" charset="0"/>
                <a:cs typeface="Arial" pitchFamily="34" charset="0"/>
              </a:rPr>
              <a:t>View</a:t>
            </a:r>
            <a:r>
              <a:rPr lang="en-US" sz="2400" dirty="0" smtClean="0">
                <a:latin typeface="Arial" pitchFamily="34" charset="0"/>
                <a:cs typeface="Arial" pitchFamily="34" charset="0"/>
              </a:rPr>
              <a:t> </a:t>
            </a:r>
            <a:endParaRPr lang="en-US" sz="2400" dirty="0" smtClean="0">
              <a:solidFill>
                <a:schemeClr val="tx1"/>
              </a:solidFill>
              <a:latin typeface="Arial" pitchFamily="34" charset="0"/>
              <a:cs typeface="Arial" pitchFamily="34" charset="0"/>
            </a:endParaRPr>
          </a:p>
        </p:txBody>
      </p:sp>
      <p:sp>
        <p:nvSpPr>
          <p:cNvPr id="18" name="Rounded Rectangle 17"/>
          <p:cNvSpPr/>
          <p:nvPr/>
        </p:nvSpPr>
        <p:spPr>
          <a:xfrm>
            <a:off x="2377440" y="4253534"/>
            <a:ext cx="6517187" cy="861901"/>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latin typeface="Arial" pitchFamily="34" charset="0"/>
                <a:cs typeface="Arial" pitchFamily="34" charset="0"/>
              </a:rPr>
              <a:t>	</a:t>
            </a:r>
          </a:p>
          <a:p>
            <a:pPr marL="1196975"/>
            <a:r>
              <a:rPr lang="en-US" sz="2000" dirty="0" smtClean="0">
                <a:latin typeface="Arial" pitchFamily="34" charset="0"/>
                <a:cs typeface="Arial" pitchFamily="34" charset="0"/>
              </a:rPr>
              <a:t>Handles the display of information</a:t>
            </a:r>
          </a:p>
          <a:p>
            <a:endParaRPr lang="en-US" sz="2000" dirty="0" smtClean="0">
              <a:latin typeface="Arial" pitchFamily="34" charset="0"/>
              <a:cs typeface="Arial" pitchFamily="34" charset="0"/>
            </a:endParaRPr>
          </a:p>
        </p:txBody>
      </p:sp>
      <p:sp>
        <p:nvSpPr>
          <p:cNvPr id="19" name="Rounded Rectangle 18"/>
          <p:cNvSpPr/>
          <p:nvPr/>
        </p:nvSpPr>
        <p:spPr>
          <a:xfrm>
            <a:off x="2377440" y="5314947"/>
            <a:ext cx="6517187" cy="847893"/>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latin typeface="Arial" pitchFamily="34" charset="0"/>
                <a:cs typeface="Arial" pitchFamily="34" charset="0"/>
              </a:rPr>
              <a:t>Interprets the user inputs, informing the model and/or the view to change as appropriate</a:t>
            </a:r>
          </a:p>
          <a:p>
            <a:endParaRPr lang="en-US" sz="2000" dirty="0" smtClean="0">
              <a:latin typeface="Arial" pitchFamily="34" charset="0"/>
              <a:cs typeface="Arial" pitchFamily="34" charset="0"/>
            </a:endParaRPr>
          </a:p>
        </p:txBody>
      </p:sp>
      <p:sp>
        <p:nvSpPr>
          <p:cNvPr id="20" name="Rounded Rectangle 19"/>
          <p:cNvSpPr/>
          <p:nvPr/>
        </p:nvSpPr>
        <p:spPr>
          <a:xfrm>
            <a:off x="213222" y="5338941"/>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itchFamily="34" charset="0"/>
                <a:cs typeface="Arial" pitchFamily="34" charset="0"/>
              </a:rPr>
              <a:t>Controller</a:t>
            </a:r>
            <a:r>
              <a:rPr lang="en-US" sz="2400" dirty="0" smtClean="0">
                <a:latin typeface="Arial" pitchFamily="34" charset="0"/>
                <a:cs typeface="Arial" pitchFamily="34" charset="0"/>
              </a:rPr>
              <a:t> </a:t>
            </a:r>
            <a:endParaRPr lang="en-US" sz="2400" dirty="0" smtClean="0">
              <a:solidFill>
                <a:schemeClr val="tx1"/>
              </a:solidFill>
              <a:latin typeface="Arial" pitchFamily="34" charset="0"/>
              <a:cs typeface="Arial" pitchFamily="34" charset="0"/>
            </a:endParaRPr>
          </a:p>
        </p:txBody>
      </p:sp>
      <p:sp>
        <p:nvSpPr>
          <p:cNvPr id="22" name="Rectangle 21"/>
          <p:cNvSpPr/>
          <p:nvPr/>
        </p:nvSpPr>
        <p:spPr>
          <a:xfrm>
            <a:off x="232756" y="1316344"/>
            <a:ext cx="8661861" cy="1938992"/>
          </a:xfrm>
          <a:prstGeom prst="rect">
            <a:avLst/>
          </a:prstGeom>
        </p:spPr>
        <p:txBody>
          <a:bodyPr wrap="square">
            <a:spAutoFit/>
          </a:bodyPr>
          <a:lstStyle/>
          <a:p>
            <a:pPr lvl="0"/>
            <a:r>
              <a:rPr lang="en-US" sz="2000" dirty="0" smtClean="0">
                <a:latin typeface="Arial" pitchFamily="34" charset="0"/>
                <a:cs typeface="Arial" pitchFamily="34" charset="0"/>
              </a:rPr>
              <a:t>Model View Controller (MVC)</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A fundamental design pattern for separating user interface logic from business logic</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Separates the domain (Model), the user interface (View), and the actions based on user input (Controller) into three separate categories:</a:t>
            </a:r>
          </a:p>
          <a:p>
            <a:pPr lvl="0" algn="ctr"/>
            <a:endParaRPr lang="en-US" sz="2000" b="1" dirty="0" smtClean="0">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3</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27" y="169409"/>
            <a:ext cx="8229600" cy="868362"/>
          </a:xfrm>
        </p:spPr>
        <p:txBody>
          <a:bodyPr/>
          <a:lstStyle/>
          <a:p>
            <a:r>
              <a:rPr lang="en-US" b="1" dirty="0" smtClean="0">
                <a:solidFill>
                  <a:srgbClr val="FF6600"/>
                </a:solidFill>
              </a:rPr>
              <a:t/>
            </a:r>
            <a:br>
              <a:rPr lang="en-US" b="1" dirty="0" smtClean="0">
                <a:solidFill>
                  <a:srgbClr val="FF6600"/>
                </a:solidFill>
              </a:rPr>
            </a:br>
            <a:r>
              <a:rPr lang="en-US" b="1" dirty="0" smtClean="0">
                <a:solidFill>
                  <a:srgbClr val="FF6600"/>
                </a:solidFill>
              </a:rPr>
              <a:t/>
            </a:r>
            <a:br>
              <a:rPr lang="en-US" b="1" dirty="0" smtClean="0">
                <a:solidFill>
                  <a:srgbClr val="FF6600"/>
                </a:solidFill>
              </a:rPr>
            </a:br>
            <a:r>
              <a:rPr lang="en-US" dirty="0" smtClean="0"/>
              <a:t/>
            </a:r>
            <a:br>
              <a:rPr lang="en-US" dirty="0" smtClean="0"/>
            </a:br>
            <a:r>
              <a:rPr lang="en-US" dirty="0" smtClean="0"/>
              <a:t>Spring MVC</a:t>
            </a:r>
            <a:br>
              <a:rPr lang="en-US" dirty="0" smtClean="0"/>
            </a:br>
            <a:r>
              <a:rPr lang="en-US" dirty="0" smtClean="0"/>
              <a:t>Spring @MVC vs. Spring &lt;MVC/&gt;</a:t>
            </a:r>
            <a:endParaRPr lang="en-US" dirty="0"/>
          </a:p>
        </p:txBody>
      </p:sp>
      <p:sp>
        <p:nvSpPr>
          <p:cNvPr id="3" name="Content Placeholder 2"/>
          <p:cNvSpPr>
            <a:spLocks noGrp="1"/>
          </p:cNvSpPr>
          <p:nvPr>
            <p:ph idx="1"/>
          </p:nvPr>
        </p:nvSpPr>
        <p:spPr/>
        <p:txBody>
          <a:bodyPr/>
          <a:lstStyle/>
          <a:p>
            <a:pPr marL="233363" indent="-233363">
              <a:buFont typeface="Arial" pitchFamily="34" charset="0"/>
              <a:buChar char="•"/>
            </a:pPr>
            <a:endParaRPr lang="en-US" dirty="0" smtClean="0"/>
          </a:p>
          <a:p>
            <a:pPr marL="741363" lvl="1" indent="-625475" defTabSz="457200">
              <a:lnSpc>
                <a:spcPct val="101000"/>
              </a:lnSpc>
              <a:spcBef>
                <a:spcPts val="5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000000"/>
              </a:solidFill>
            </a:endParaRPr>
          </a:p>
          <a:p>
            <a:pPr marL="741363" lvl="1" indent="-284163" defTabSz="457200">
              <a:lnSpc>
                <a:spcPct val="101000"/>
              </a:lnSpc>
              <a:spcBef>
                <a:spcPts val="500"/>
              </a:spcBef>
              <a:buClr>
                <a:srgbClr val="000000"/>
              </a:buClr>
              <a:buSzPct val="100000"/>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000000"/>
              </a:solidFill>
            </a:endParaRPr>
          </a:p>
          <a:p>
            <a:pPr marL="49213" indent="136525" defTabSz="457200">
              <a:lnSpc>
                <a:spcPct val="101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000000"/>
              </a:solidFill>
            </a:endParaRPr>
          </a:p>
          <a:p>
            <a:endParaRPr lang="en-US" dirty="0" smtClean="0"/>
          </a:p>
          <a:p>
            <a:endParaRPr lang="en-US" dirty="0"/>
          </a:p>
        </p:txBody>
      </p:sp>
      <p:sp>
        <p:nvSpPr>
          <p:cNvPr id="4" name="Rounded Rectangle 3"/>
          <p:cNvSpPr/>
          <p:nvPr/>
        </p:nvSpPr>
        <p:spPr>
          <a:xfrm>
            <a:off x="225287" y="1460268"/>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Earlier versions on Spring (Before 2.5) relied more on xml configurations</a:t>
            </a:r>
          </a:p>
          <a:p>
            <a:endParaRPr lang="en-US" sz="2000" dirty="0" smtClean="0">
              <a:latin typeface="Arial" pitchFamily="34" charset="0"/>
              <a:cs typeface="Arial" pitchFamily="34" charset="0"/>
            </a:endParaRPr>
          </a:p>
        </p:txBody>
      </p:sp>
      <p:sp>
        <p:nvSpPr>
          <p:cNvPr id="5" name="Rounded Rectangle 4"/>
          <p:cNvSpPr/>
          <p:nvPr/>
        </p:nvSpPr>
        <p:spPr>
          <a:xfrm>
            <a:off x="3104262" y="1463039"/>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2000" dirty="0" smtClean="0">
              <a:latin typeface="Arial" pitchFamily="34" charset="0"/>
              <a:cs typeface="Arial" pitchFamily="34" charset="0"/>
            </a:endParaRPr>
          </a:p>
          <a:p>
            <a:pPr marL="0" lvl="2"/>
            <a:r>
              <a:rPr lang="en-US" sz="2000" dirty="0" smtClean="0">
                <a:solidFill>
                  <a:schemeClr val="bg1"/>
                </a:solidFill>
                <a:latin typeface="Arial" pitchFamily="34" charset="0"/>
                <a:cs typeface="Arial" pitchFamily="34" charset="0"/>
              </a:rPr>
              <a:t>Spring 2.5 introduced a simplified, annotation-based model for developing</a:t>
            </a:r>
          </a:p>
          <a:p>
            <a:pPr marL="0" lvl="2"/>
            <a:r>
              <a:rPr lang="en-US" sz="2000" dirty="0" smtClean="0">
                <a:solidFill>
                  <a:schemeClr val="bg1"/>
                </a:solidFill>
                <a:latin typeface="Arial" pitchFamily="34" charset="0"/>
                <a:cs typeface="Arial" pitchFamily="34" charset="0"/>
              </a:rPr>
              <a:t>Spring MVC applications</a:t>
            </a:r>
          </a:p>
          <a:p>
            <a:pPr marL="0" lvl="2"/>
            <a:r>
              <a:rPr lang="en-US" sz="2000" dirty="0" smtClean="0">
                <a:solidFill>
                  <a:schemeClr val="bg1"/>
                </a:solidFill>
                <a:latin typeface="Arial" pitchFamily="34" charset="0"/>
                <a:cs typeface="Arial" pitchFamily="34" charset="0"/>
              </a:rPr>
              <a:t>informally referred to as “Spring @MVC”</a:t>
            </a:r>
          </a:p>
          <a:p>
            <a:endParaRPr lang="en-US" sz="2000" dirty="0" smtClean="0">
              <a:solidFill>
                <a:srgbClr val="000000"/>
              </a:solidFill>
              <a:latin typeface="Arial" pitchFamily="34" charset="0"/>
              <a:cs typeface="Arial" pitchFamily="34" charset="0"/>
            </a:endParaRPr>
          </a:p>
          <a:p>
            <a:endParaRPr lang="en-US" sz="2000" dirty="0" smtClean="0">
              <a:latin typeface="Arial" pitchFamily="34" charset="0"/>
              <a:cs typeface="Arial" pitchFamily="34" charset="0"/>
            </a:endParaRPr>
          </a:p>
        </p:txBody>
      </p:sp>
      <p:sp>
        <p:nvSpPr>
          <p:cNvPr id="6" name="Rounded Rectangle 5"/>
          <p:cNvSpPr/>
          <p:nvPr/>
        </p:nvSpPr>
        <p:spPr>
          <a:xfrm>
            <a:off x="6066363" y="1465811"/>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endParaRPr lang="en-US" sz="1100" dirty="0" smtClean="0">
              <a:solidFill>
                <a:schemeClr val="bg1"/>
              </a:solidFill>
              <a:latin typeface="Arial" pitchFamily="34" charset="0"/>
              <a:cs typeface="Arial" pitchFamily="34" charset="0"/>
            </a:endParaRPr>
          </a:p>
          <a:p>
            <a:pPr marL="0" lvl="1"/>
            <a:r>
              <a:rPr lang="en-US" sz="2000" dirty="0" smtClean="0">
                <a:solidFill>
                  <a:schemeClr val="bg1"/>
                </a:solidFill>
                <a:latin typeface="Arial" pitchFamily="34" charset="0"/>
                <a:cs typeface="Arial" pitchFamily="34" charset="0"/>
              </a:rPr>
              <a:t>Spring Framework uses annotations like @Controller, @RequestMapping, and so on, to mark a class as a Controller or to map a request to its handler respectively</a:t>
            </a:r>
          </a:p>
          <a:p>
            <a:endParaRPr lang="en-US" sz="2400" dirty="0" smtClean="0">
              <a:latin typeface="Arial" pitchFamily="34" charset="0"/>
              <a:cs typeface="Arial" pitchFamily="34" charset="0"/>
            </a:endParaRP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4</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r>
              <a:rPr lang="en-US" dirty="0"/>
              <a:t/>
            </a:r>
            <a:br>
              <a:rPr lang="en-US" dirty="0"/>
            </a:br>
            <a:r>
              <a:rPr lang="en-US" dirty="0" smtClean="0"/>
              <a:t>@Controller</a:t>
            </a:r>
            <a:endParaRPr lang="en-US" dirty="0"/>
          </a:p>
        </p:txBody>
      </p:sp>
      <p:sp>
        <p:nvSpPr>
          <p:cNvPr id="3" name="Content Placeholder 2"/>
          <p:cNvSpPr>
            <a:spLocks noGrp="1"/>
          </p:cNvSpPr>
          <p:nvPr>
            <p:ph idx="1"/>
          </p:nvPr>
        </p:nvSpPr>
        <p:spPr>
          <a:xfrm>
            <a:off x="457200" y="1214423"/>
            <a:ext cx="8229600" cy="2559556"/>
          </a:xfrm>
        </p:spPr>
        <p:txBody>
          <a:bodyPr/>
          <a:lstStyle/>
          <a:p>
            <a:r>
              <a:rPr lang="en-US" b="1" dirty="0" smtClean="0"/>
              <a:t>@Controller</a:t>
            </a:r>
          </a:p>
          <a:p>
            <a:pPr marL="274320" indent="-274320">
              <a:buFont typeface="Arial" pitchFamily="34" charset="0"/>
              <a:buChar char="•"/>
            </a:pPr>
            <a:r>
              <a:rPr lang="en-US" dirty="0" smtClean="0"/>
              <a:t>Indicates that a particular class serves the role of a </a:t>
            </a:r>
            <a:r>
              <a:rPr lang="en-US" i="1" dirty="0" smtClean="0"/>
              <a:t>controller</a:t>
            </a:r>
            <a:r>
              <a:rPr lang="en-US" dirty="0" smtClean="0"/>
              <a:t>.</a:t>
            </a:r>
          </a:p>
          <a:p>
            <a:pPr marL="274320" indent="-274320">
              <a:buFont typeface="Arial" pitchFamily="34" charset="0"/>
              <a:buChar char="•"/>
            </a:pPr>
            <a:r>
              <a:rPr lang="en-US" dirty="0" smtClean="0"/>
              <a:t>Eliminates the need to extend any Controller base class</a:t>
            </a:r>
            <a:endParaRPr lang="en-US" b="1" dirty="0" smtClean="0"/>
          </a:p>
          <a:p>
            <a:endParaRPr lang="en-US" dirty="0"/>
          </a:p>
        </p:txBody>
      </p:sp>
      <p:pic>
        <p:nvPicPr>
          <p:cNvPr id="46083" name="Picture 3"/>
          <p:cNvPicPr>
            <a:picLocks noChangeAspect="1" noChangeArrowheads="1"/>
          </p:cNvPicPr>
          <p:nvPr/>
        </p:nvPicPr>
        <p:blipFill>
          <a:blip r:embed="rId4" cstate="email"/>
          <a:srcRect/>
          <a:stretch>
            <a:fillRect/>
          </a:stretch>
        </p:blipFill>
        <p:spPr bwMode="auto">
          <a:xfrm>
            <a:off x="365761" y="4305992"/>
            <a:ext cx="8445731" cy="881149"/>
          </a:xfrm>
          <a:prstGeom prst="rect">
            <a:avLst/>
          </a:prstGeom>
          <a:noFill/>
          <a:ln w="9525">
            <a:solidFill>
              <a:schemeClr val="tx1"/>
            </a:solidFill>
            <a:miter lim="800000"/>
            <a:headEnd/>
            <a:tailEnd/>
          </a:ln>
        </p:spPr>
      </p:pic>
      <p:sp>
        <p:nvSpPr>
          <p:cNvPr id="7" name="Oval Callout 6"/>
          <p:cNvSpPr/>
          <p:nvPr/>
        </p:nvSpPr>
        <p:spPr>
          <a:xfrm>
            <a:off x="5685904" y="3125586"/>
            <a:ext cx="2709949" cy="1620986"/>
          </a:xfrm>
          <a:prstGeom prst="wedgeEllipse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0000"/>
              </a:solidFill>
            </a:endParaRPr>
          </a:p>
          <a:p>
            <a:pPr algn="ctr"/>
            <a:r>
              <a:rPr lang="en-US" dirty="0" smtClean="0">
                <a:solidFill>
                  <a:srgbClr val="000000"/>
                </a:solidFill>
                <a:latin typeface="Arial" pitchFamily="34" charset="0"/>
                <a:cs typeface="Arial" pitchFamily="34" charset="0"/>
              </a:rPr>
              <a:t>Request and Response are automatically filled in by Spring MVC</a:t>
            </a:r>
          </a:p>
          <a:p>
            <a:pPr algn="ct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773979"/>
            <a:ext cx="8077200" cy="10266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context:component-scan</a:t>
            </a:r>
            <a:r>
              <a:rPr lang="en-US" dirty="0"/>
              <a:t> base-package</a:t>
            </a:r>
            <a:r>
              <a:rPr lang="en-US" dirty="0" smtClean="0"/>
              <a:t>=“</a:t>
            </a:r>
            <a:r>
              <a:rPr lang="en-US" dirty="0" err="1" smtClean="0"/>
              <a:t>com.accenture.controllers</a:t>
            </a:r>
            <a:r>
              <a:rPr lang="en-US" dirty="0" smtClean="0"/>
              <a:t>.*"/&gt; </a:t>
            </a:r>
            <a:endParaRPr lang="en-US" dirty="0"/>
          </a:p>
        </p:txBody>
      </p:sp>
      <p:sp>
        <p:nvSpPr>
          <p:cNvPr id="2" name="Title 1"/>
          <p:cNvSpPr>
            <a:spLocks noGrp="1"/>
          </p:cNvSpPr>
          <p:nvPr>
            <p:ph type="title"/>
          </p:nvPr>
        </p:nvSpPr>
        <p:spPr/>
        <p:txBody>
          <a:bodyPr/>
          <a:lstStyle/>
          <a:p>
            <a:r>
              <a:rPr lang="en-US" dirty="0" smtClean="0"/>
              <a:t>Spring MVC</a:t>
            </a:r>
            <a:r>
              <a:rPr lang="en-US" dirty="0"/>
              <a:t/>
            </a:r>
            <a:br>
              <a:rPr lang="en-US" dirty="0"/>
            </a:br>
            <a:r>
              <a:rPr lang="en-US" dirty="0" smtClean="0"/>
              <a:t>@Controller</a:t>
            </a:r>
            <a:endParaRPr lang="en-US" dirty="0"/>
          </a:p>
        </p:txBody>
      </p:sp>
      <p:sp>
        <p:nvSpPr>
          <p:cNvPr id="3" name="Content Placeholder 2"/>
          <p:cNvSpPr>
            <a:spLocks noGrp="1"/>
          </p:cNvSpPr>
          <p:nvPr>
            <p:ph idx="1"/>
          </p:nvPr>
        </p:nvSpPr>
        <p:spPr>
          <a:xfrm>
            <a:off x="457200" y="1214423"/>
            <a:ext cx="8229600" cy="2559556"/>
          </a:xfrm>
        </p:spPr>
        <p:txBody>
          <a:bodyPr>
            <a:normAutofit fontScale="92500"/>
          </a:bodyPr>
          <a:lstStyle/>
          <a:p>
            <a:r>
              <a:rPr lang="en-US" dirty="0" smtClean="0"/>
              <a:t>Controllers interpret user input and convert it into a model object that can be used by view.</a:t>
            </a:r>
          </a:p>
          <a:p>
            <a:r>
              <a:rPr lang="en-US" dirty="0" smtClean="0"/>
              <a:t>@Controller is a stereotype annotation and hence, dispatcher servlet can automatically scan for these classes.</a:t>
            </a:r>
          </a:p>
          <a:p>
            <a:r>
              <a:rPr lang="en-US" dirty="0" smtClean="0"/>
              <a:t>To enable auto-detection use the following in dispatcher-servlet.xml file.</a:t>
            </a: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
        <p:nvSpPr>
          <p:cNvPr id="9" name="Content Placeholder 2"/>
          <p:cNvSpPr txBox="1">
            <a:spLocks/>
          </p:cNvSpPr>
          <p:nvPr/>
        </p:nvSpPr>
        <p:spPr>
          <a:xfrm>
            <a:off x="533400" y="4953000"/>
            <a:ext cx="8229600" cy="2559556"/>
          </a:xfrm>
          <a:prstGeom prst="rect">
            <a:avLst/>
          </a:prstGeom>
        </p:spPr>
        <p:txBody>
          <a:bodyPr vert="horz" lIns="0" tIns="0" rIns="0" bIns="0" rtlCol="0">
            <a:norm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4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2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component-scan tag also allows us to exclude / include packages during auto-detection</a:t>
            </a:r>
          </a:p>
          <a:p>
            <a:r>
              <a:rPr lang="en-US" dirty="0"/>
              <a:t>&lt;</a:t>
            </a:r>
            <a:r>
              <a:rPr lang="en-US" dirty="0" err="1"/>
              <a:t>context:include-filter</a:t>
            </a:r>
            <a:r>
              <a:rPr lang="en-US" dirty="0"/>
              <a:t> type="annotation" expression="</a:t>
            </a:r>
            <a:r>
              <a:rPr lang="en-US" dirty="0" err="1"/>
              <a:t>org.aspectj.lang.annotation.Aspect</a:t>
            </a:r>
            <a:r>
              <a:rPr lang="en-US" dirty="0" smtClean="0"/>
              <a:t>"/&gt;</a:t>
            </a:r>
            <a:endParaRPr lang="en-US" dirty="0"/>
          </a:p>
        </p:txBody>
      </p:sp>
    </p:spTree>
    <p:extLst>
      <p:ext uri="{BB962C8B-B14F-4D97-AF65-F5344CB8AC3E}">
        <p14:creationId xmlns:p14="http://schemas.microsoft.com/office/powerpoint/2010/main" val="3573098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r>
              <a:rPr lang="en-US" dirty="0"/>
              <a:t/>
            </a:r>
            <a:br>
              <a:rPr lang="en-US" dirty="0"/>
            </a:br>
            <a:r>
              <a:rPr lang="en-US" dirty="0" smtClean="0"/>
              <a:t>@</a:t>
            </a:r>
            <a:r>
              <a:rPr lang="en-US" dirty="0" err="1" smtClean="0"/>
              <a:t>RequestMapping</a:t>
            </a:r>
            <a:endParaRPr lang="en-US" dirty="0"/>
          </a:p>
        </p:txBody>
      </p:sp>
      <p:sp>
        <p:nvSpPr>
          <p:cNvPr id="3" name="Content Placeholder 2"/>
          <p:cNvSpPr>
            <a:spLocks noGrp="1"/>
          </p:cNvSpPr>
          <p:nvPr>
            <p:ph idx="1"/>
          </p:nvPr>
        </p:nvSpPr>
        <p:spPr>
          <a:xfrm>
            <a:off x="457200" y="1214422"/>
            <a:ext cx="8229600" cy="3207949"/>
          </a:xfrm>
        </p:spPr>
        <p:txBody>
          <a:bodyPr/>
          <a:lstStyle/>
          <a:p>
            <a:r>
              <a:rPr lang="en-US" b="1" dirty="0" smtClean="0"/>
              <a:t>@RequestMapping</a:t>
            </a:r>
          </a:p>
          <a:p>
            <a:pPr marL="274320" indent="-274320">
              <a:buFont typeface="Arial" pitchFamily="34" charset="0"/>
              <a:buChar char="•"/>
            </a:pPr>
            <a:r>
              <a:rPr lang="en-US" dirty="0" smtClean="0"/>
              <a:t>Is used to map URLs like '/userlogin.htm’ to an entire class or a particular handler method.</a:t>
            </a:r>
          </a:p>
          <a:p>
            <a:pPr marL="274320" indent="-274320">
              <a:buFont typeface="Arial" pitchFamily="34" charset="0"/>
              <a:buChar char="•"/>
            </a:pPr>
            <a:r>
              <a:rPr lang="en-US" dirty="0" smtClean="0"/>
              <a:t>Typically, class-level annotation maps a specific request pattern</a:t>
            </a:r>
            <a:endParaRPr lang="en-US" dirty="0"/>
          </a:p>
        </p:txBody>
      </p:sp>
      <p:pic>
        <p:nvPicPr>
          <p:cNvPr id="47106" name="Picture 2"/>
          <p:cNvPicPr>
            <a:picLocks noChangeAspect="1" noChangeArrowheads="1"/>
          </p:cNvPicPr>
          <p:nvPr/>
        </p:nvPicPr>
        <p:blipFill>
          <a:blip r:embed="rId4" cstate="email"/>
          <a:srcRect/>
          <a:stretch>
            <a:fillRect/>
          </a:stretch>
        </p:blipFill>
        <p:spPr bwMode="auto">
          <a:xfrm>
            <a:off x="249382" y="5237017"/>
            <a:ext cx="8578735" cy="1030780"/>
          </a:xfrm>
          <a:prstGeom prst="rect">
            <a:avLst/>
          </a:prstGeom>
          <a:noFill/>
          <a:ln w="9525">
            <a:solidFill>
              <a:schemeClr val="tx1"/>
            </a:solidFill>
            <a:miter lim="800000"/>
            <a:headEnd/>
            <a:tailEnd/>
          </a:ln>
        </p:spPr>
      </p:pic>
      <p:sp>
        <p:nvSpPr>
          <p:cNvPr id="5" name="TextBox 4"/>
          <p:cNvSpPr txBox="1"/>
          <p:nvPr/>
        </p:nvSpPr>
        <p:spPr>
          <a:xfrm>
            <a:off x="3408218" y="2926080"/>
            <a:ext cx="9144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6" name="Oval Callout 5"/>
          <p:cNvSpPr/>
          <p:nvPr/>
        </p:nvSpPr>
        <p:spPr>
          <a:xfrm>
            <a:off x="2061559" y="4106486"/>
            <a:ext cx="3225338" cy="1429789"/>
          </a:xfrm>
          <a:prstGeom prst="wedgeEllipse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0" hangingPunct="0">
              <a:lnSpc>
                <a:spcPct val="93000"/>
              </a:lnSpc>
              <a:spcBef>
                <a:spcPct val="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smtClean="0">
              <a:solidFill>
                <a:srgbClr val="000000"/>
              </a:solidFill>
            </a:endParaRPr>
          </a:p>
          <a:p>
            <a:pPr defTabSz="457200" eaLnBrk="0" hangingPunct="0">
              <a:lnSpc>
                <a:spcPct val="93000"/>
              </a:lnSpc>
              <a:spcBef>
                <a:spcPct val="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0000"/>
                </a:solidFill>
                <a:latin typeface="Arial" pitchFamily="34" charset="0"/>
                <a:cs typeface="Arial" pitchFamily="34" charset="0"/>
              </a:rPr>
              <a:t>Execute this method to process requests for /userlogin.htm.</a:t>
            </a:r>
          </a:p>
          <a:p>
            <a:pPr algn="ct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r>
              <a:rPr lang="en-US" dirty="0"/>
              <a:t/>
            </a:r>
            <a:br>
              <a:rPr lang="en-US" dirty="0"/>
            </a:br>
            <a:r>
              <a:rPr lang="en-US" dirty="0" smtClean="0"/>
              <a:t>@</a:t>
            </a:r>
            <a:r>
              <a:rPr lang="en-US" dirty="0" err="1" smtClean="0"/>
              <a:t>RequestMapping</a:t>
            </a:r>
            <a:endParaRPr lang="en-US" dirty="0"/>
          </a:p>
        </p:txBody>
      </p:sp>
      <p:sp>
        <p:nvSpPr>
          <p:cNvPr id="3" name="Content Placeholder 2"/>
          <p:cNvSpPr>
            <a:spLocks noGrp="1"/>
          </p:cNvSpPr>
          <p:nvPr>
            <p:ph idx="1"/>
          </p:nvPr>
        </p:nvSpPr>
        <p:spPr>
          <a:xfrm>
            <a:off x="457200" y="1214422"/>
            <a:ext cx="8229600" cy="5326077"/>
          </a:xfrm>
        </p:spPr>
        <p:txBody>
          <a:bodyPr>
            <a:normAutofit fontScale="92500"/>
          </a:bodyPr>
          <a:lstStyle/>
          <a:p>
            <a:pPr lvl="1"/>
            <a:r>
              <a:rPr lang="en-US" dirty="0" smtClean="0"/>
              <a:t>Handler methods annotated with @</a:t>
            </a:r>
            <a:r>
              <a:rPr lang="en-US" dirty="0" err="1" smtClean="0"/>
              <a:t>RequestMapping</a:t>
            </a:r>
            <a:r>
              <a:rPr lang="en-US" dirty="0" smtClean="0"/>
              <a:t> have very flexible method signatures.</a:t>
            </a:r>
          </a:p>
          <a:p>
            <a:pPr lvl="1"/>
            <a:r>
              <a:rPr lang="en-US" dirty="0" smtClean="0"/>
              <a:t>The methods can accept the following types of parameters</a:t>
            </a:r>
          </a:p>
          <a:p>
            <a:pPr lvl="2"/>
            <a:r>
              <a:rPr lang="en-US" dirty="0" err="1" smtClean="0"/>
              <a:t>HttpServletRequest</a:t>
            </a:r>
            <a:endParaRPr lang="en-US" dirty="0" smtClean="0"/>
          </a:p>
          <a:p>
            <a:pPr lvl="2"/>
            <a:r>
              <a:rPr lang="en-US" dirty="0" err="1" smtClean="0"/>
              <a:t>HttpServletResponse</a:t>
            </a:r>
            <a:endParaRPr lang="en-US" dirty="0" smtClean="0"/>
          </a:p>
          <a:p>
            <a:pPr lvl="2"/>
            <a:r>
              <a:rPr lang="en-US" dirty="0" err="1" smtClean="0"/>
              <a:t>ModelAttribute</a:t>
            </a:r>
            <a:endParaRPr lang="en-US" dirty="0" smtClean="0"/>
          </a:p>
          <a:p>
            <a:pPr lvl="2"/>
            <a:r>
              <a:rPr lang="en-US" dirty="0" err="1" smtClean="0"/>
              <a:t>ModelMap</a:t>
            </a:r>
            <a:endParaRPr lang="en-US" dirty="0" smtClean="0"/>
          </a:p>
          <a:p>
            <a:pPr lvl="2"/>
            <a:r>
              <a:rPr lang="en-US" dirty="0" err="1" smtClean="0"/>
              <a:t>BindingResult</a:t>
            </a:r>
            <a:endParaRPr lang="en-US" dirty="0" smtClean="0"/>
          </a:p>
          <a:p>
            <a:pPr lvl="2"/>
            <a:r>
              <a:rPr lang="en-US" dirty="0" smtClean="0"/>
              <a:t>Errors</a:t>
            </a:r>
          </a:p>
          <a:p>
            <a:pPr lvl="1"/>
            <a:r>
              <a:rPr lang="en-US" dirty="0" smtClean="0"/>
              <a:t>The followin</a:t>
            </a:r>
            <a:r>
              <a:rPr lang="en-US" dirty="0" smtClean="0"/>
              <a:t>g return types are supported</a:t>
            </a:r>
          </a:p>
          <a:p>
            <a:pPr lvl="2"/>
            <a:r>
              <a:rPr lang="en-US" dirty="0" err="1" smtClean="0"/>
              <a:t>ModelAndView</a:t>
            </a:r>
            <a:endParaRPr lang="en-US" dirty="0" smtClean="0"/>
          </a:p>
          <a:p>
            <a:pPr lvl="2"/>
            <a:r>
              <a:rPr lang="en-US" dirty="0" err="1" smtClean="0"/>
              <a:t>ModelMap</a:t>
            </a:r>
            <a:endParaRPr lang="en-US" dirty="0" smtClean="0"/>
          </a:p>
          <a:p>
            <a:pPr lvl="2"/>
            <a:r>
              <a:rPr lang="en-US" dirty="0" err="1" smtClean="0"/>
              <a:t>ModelAttribute</a:t>
            </a:r>
            <a:endParaRPr lang="en-US" dirty="0" smtClean="0"/>
          </a:p>
          <a:p>
            <a:pPr lvl="2"/>
            <a:r>
              <a:rPr lang="en-US" dirty="0" smtClean="0"/>
              <a:t>String</a:t>
            </a: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5</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11516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br>
              <a:rPr lang="en-US" dirty="0" smtClean="0"/>
            </a:br>
            <a:r>
              <a:rPr lang="en-US" dirty="0" smtClean="0"/>
              <a:t>Components</a:t>
            </a:r>
            <a:endParaRPr lang="en-US" dirty="0"/>
          </a:p>
        </p:txBody>
      </p:sp>
      <p:sp>
        <p:nvSpPr>
          <p:cNvPr id="4" name="Rounded Rectangle 3"/>
          <p:cNvSpPr/>
          <p:nvPr/>
        </p:nvSpPr>
        <p:spPr>
          <a:xfrm>
            <a:off x="3599556" y="1374529"/>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9025"/>
            <a:endParaRPr lang="en-US" sz="1100" dirty="0" smtClean="0">
              <a:latin typeface="Arial" pitchFamily="34" charset="0"/>
              <a:cs typeface="Arial" pitchFamily="34" charset="0"/>
            </a:endParaRPr>
          </a:p>
          <a:p>
            <a:pPr marL="1089025"/>
            <a:r>
              <a:rPr lang="en-US" sz="1600" dirty="0" smtClean="0">
                <a:latin typeface="Arial" pitchFamily="34" charset="0"/>
                <a:cs typeface="Arial" pitchFamily="34" charset="0"/>
              </a:rPr>
              <a:t>Acts as a Controller</a:t>
            </a:r>
          </a:p>
          <a:p>
            <a:endParaRPr lang="en-US" dirty="0" smtClean="0">
              <a:latin typeface="Arial" pitchFamily="34" charset="0"/>
              <a:cs typeface="Arial" pitchFamily="34" charset="0"/>
            </a:endParaRPr>
          </a:p>
        </p:txBody>
      </p:sp>
      <p:sp>
        <p:nvSpPr>
          <p:cNvPr id="6" name="Pentagon 5"/>
          <p:cNvSpPr/>
          <p:nvPr/>
        </p:nvSpPr>
        <p:spPr>
          <a:xfrm rot="10800000">
            <a:off x="2338287" y="1462883"/>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5" name="Pentagon 4"/>
          <p:cNvSpPr/>
          <p:nvPr/>
        </p:nvSpPr>
        <p:spPr>
          <a:xfrm>
            <a:off x="362872" y="1460594"/>
            <a:ext cx="2409357"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DispatcherServlet</a:t>
            </a:r>
            <a:r>
              <a:rPr lang="en-US" sz="2000" dirty="0" smtClean="0">
                <a:solidFill>
                  <a:schemeClr val="tx1"/>
                </a:solidFill>
                <a:latin typeface="Arial" pitchFamily="34" charset="0"/>
                <a:cs typeface="Arial" pitchFamily="34" charset="0"/>
              </a:rPr>
              <a:t> </a:t>
            </a:r>
          </a:p>
        </p:txBody>
      </p:sp>
      <p:sp>
        <p:nvSpPr>
          <p:cNvPr id="7" name="Rounded Rectangle 6"/>
          <p:cNvSpPr/>
          <p:nvPr/>
        </p:nvSpPr>
        <p:spPr>
          <a:xfrm>
            <a:off x="3585041" y="2279775"/>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smtClean="0">
              <a:latin typeface="Arial" pitchFamily="34" charset="0"/>
              <a:cs typeface="Arial" pitchFamily="34" charset="0"/>
            </a:endParaRPr>
          </a:p>
          <a:p>
            <a:pPr marL="280988"/>
            <a:r>
              <a:rPr lang="en-US" sz="1600" dirty="0" smtClean="0">
                <a:latin typeface="Arial" pitchFamily="34" charset="0"/>
                <a:cs typeface="Arial" pitchFamily="34" charset="0"/>
              </a:rPr>
              <a:t>This class will return the Model And View</a:t>
            </a:r>
          </a:p>
          <a:p>
            <a:endParaRPr lang="en-US" dirty="0" smtClean="0">
              <a:latin typeface="Arial" pitchFamily="34" charset="0"/>
              <a:cs typeface="Arial" pitchFamily="34" charset="0"/>
            </a:endParaRPr>
          </a:p>
        </p:txBody>
      </p:sp>
      <p:sp>
        <p:nvSpPr>
          <p:cNvPr id="8" name="Pentagon 7"/>
          <p:cNvSpPr/>
          <p:nvPr/>
        </p:nvSpPr>
        <p:spPr>
          <a:xfrm rot="10800000">
            <a:off x="2338286" y="2340439"/>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9" name="Pentagon 8"/>
          <p:cNvSpPr/>
          <p:nvPr/>
        </p:nvSpPr>
        <p:spPr>
          <a:xfrm>
            <a:off x="348358" y="2337704"/>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Controller Class </a:t>
            </a:r>
          </a:p>
        </p:txBody>
      </p:sp>
      <p:sp>
        <p:nvSpPr>
          <p:cNvPr id="10" name="Rounded Rectangle 9"/>
          <p:cNvSpPr/>
          <p:nvPr/>
        </p:nvSpPr>
        <p:spPr>
          <a:xfrm>
            <a:off x="3585041" y="3170952"/>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latin typeface="Arial" pitchFamily="34" charset="0"/>
                <a:cs typeface="Arial" pitchFamily="34" charset="0"/>
              </a:rPr>
              <a:t> The class of the object that will be used to represent the user data. This is also called Form Backing Bean</a:t>
            </a:r>
          </a:p>
          <a:p>
            <a:endParaRPr lang="en-US" sz="2000" dirty="0" smtClean="0">
              <a:latin typeface="Arial" pitchFamily="34" charset="0"/>
              <a:cs typeface="Arial" pitchFamily="34" charset="0"/>
            </a:endParaRPr>
          </a:p>
        </p:txBody>
      </p:sp>
      <p:sp>
        <p:nvSpPr>
          <p:cNvPr id="11" name="Pentagon 10"/>
          <p:cNvSpPr/>
          <p:nvPr/>
        </p:nvSpPr>
        <p:spPr>
          <a:xfrm rot="10800000">
            <a:off x="2338286" y="3288334"/>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2" name="Pentagon 11"/>
          <p:cNvSpPr/>
          <p:nvPr/>
        </p:nvSpPr>
        <p:spPr>
          <a:xfrm>
            <a:off x="348358" y="3271085"/>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CommandClass</a:t>
            </a:r>
          </a:p>
        </p:txBody>
      </p:sp>
      <p:sp>
        <p:nvSpPr>
          <p:cNvPr id="13" name="Rounded Rectangle 12"/>
          <p:cNvSpPr/>
          <p:nvPr/>
        </p:nvSpPr>
        <p:spPr>
          <a:xfrm>
            <a:off x="3595020" y="4114298"/>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7663"/>
            <a:endParaRPr lang="en-US" sz="300" dirty="0" smtClean="0">
              <a:latin typeface="Arial" pitchFamily="34" charset="0"/>
              <a:cs typeface="Arial" pitchFamily="34" charset="0"/>
            </a:endParaRPr>
          </a:p>
          <a:p>
            <a:pPr marL="163513"/>
            <a:r>
              <a:rPr lang="en-US" sz="1600" dirty="0" smtClean="0">
                <a:latin typeface="Arial" pitchFamily="34" charset="0"/>
                <a:cs typeface="Arial" pitchFamily="34" charset="0"/>
              </a:rPr>
              <a:t>Customizable view resolution class Application Context Configuration file</a:t>
            </a:r>
          </a:p>
          <a:p>
            <a:endParaRPr lang="en-US" dirty="0" smtClean="0">
              <a:latin typeface="Arial" pitchFamily="34" charset="0"/>
              <a:cs typeface="Arial" pitchFamily="34" charset="0"/>
            </a:endParaRPr>
          </a:p>
        </p:txBody>
      </p:sp>
      <p:sp>
        <p:nvSpPr>
          <p:cNvPr id="14" name="Pentagon 13"/>
          <p:cNvSpPr/>
          <p:nvPr/>
        </p:nvSpPr>
        <p:spPr>
          <a:xfrm rot="10800000">
            <a:off x="2367315" y="4231680"/>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5" name="Pentagon 14"/>
          <p:cNvSpPr/>
          <p:nvPr/>
        </p:nvSpPr>
        <p:spPr>
          <a:xfrm>
            <a:off x="377387" y="4214431"/>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ViewResolver </a:t>
            </a:r>
          </a:p>
        </p:txBody>
      </p:sp>
      <p:sp>
        <p:nvSpPr>
          <p:cNvPr id="17" name="Rounded Rectangle 16"/>
          <p:cNvSpPr/>
          <p:nvPr/>
        </p:nvSpPr>
        <p:spPr>
          <a:xfrm>
            <a:off x="3580505" y="5026338"/>
            <a:ext cx="4833245" cy="775413"/>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538288"/>
            <a:endParaRPr lang="en-US" sz="1050" dirty="0" smtClean="0"/>
          </a:p>
          <a:p>
            <a:pPr marL="1538288"/>
            <a:r>
              <a:rPr lang="en-US" sz="1600" dirty="0" smtClean="0">
                <a:latin typeface="Arial" pitchFamily="34" charset="0"/>
                <a:cs typeface="Arial" pitchFamily="34" charset="0"/>
              </a:rPr>
              <a:t>Acts as View</a:t>
            </a:r>
          </a:p>
        </p:txBody>
      </p:sp>
      <p:sp>
        <p:nvSpPr>
          <p:cNvPr id="18" name="Pentagon 17"/>
          <p:cNvSpPr/>
          <p:nvPr/>
        </p:nvSpPr>
        <p:spPr>
          <a:xfrm rot="10800000">
            <a:off x="2352800" y="5111480"/>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9" name="Pentagon 18"/>
          <p:cNvSpPr/>
          <p:nvPr/>
        </p:nvSpPr>
        <p:spPr>
          <a:xfrm>
            <a:off x="362872" y="5094231"/>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rial" pitchFamily="34" charset="0"/>
                <a:cs typeface="Arial" pitchFamily="34" charset="0"/>
              </a:rPr>
              <a:t>JSP* </a:t>
            </a:r>
          </a:p>
        </p:txBody>
      </p:sp>
      <p:sp>
        <p:nvSpPr>
          <p:cNvPr id="22" name="Rounded Rectangle 21"/>
          <p:cNvSpPr/>
          <p:nvPr/>
        </p:nvSpPr>
        <p:spPr>
          <a:xfrm>
            <a:off x="365761" y="5958840"/>
            <a:ext cx="8077200" cy="574431"/>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smtClean="0">
                <a:solidFill>
                  <a:schemeClr val="bg1"/>
                </a:solidFill>
                <a:latin typeface="Arial" pitchFamily="34" charset="0"/>
                <a:cs typeface="Arial" pitchFamily="34" charset="0"/>
              </a:rPr>
              <a:t>Note: </a:t>
            </a:r>
            <a:r>
              <a:rPr lang="en-US" sz="1400" dirty="0" smtClean="0">
                <a:solidFill>
                  <a:schemeClr val="bg1"/>
                </a:solidFill>
                <a:latin typeface="Arial" pitchFamily="34" charset="0"/>
                <a:cs typeface="Arial" pitchFamily="34" charset="0"/>
              </a:rPr>
              <a:t>*JSP is not part of Spring but it is commonly used to create a user interface in Spring applications </a:t>
            </a:r>
          </a:p>
          <a:p>
            <a:pPr marL="1538288"/>
            <a:endParaRPr lang="en-US" sz="1400" dirty="0" smtClean="0">
              <a:solidFill>
                <a:schemeClr val="bg1"/>
              </a:solidFill>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smtClean="0">
                <a:solidFill>
                  <a:srgbClr val="003344"/>
                </a:solidFill>
                <a:latin typeface="Arial"/>
                <a:ea typeface="+mj-ea"/>
                <a:cs typeface="Arial" pitchFamily="34" charset="0"/>
              </a:rPr>
              <a:t>7</a:t>
            </a:r>
            <a:endPar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3" grpId="0" animBg="1"/>
      <p:bldP spid="17" grpId="0" animBg="1"/>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FE7E4A-8A25-4285-A162-94583F460FB8}"/>
</file>

<file path=customXml/itemProps2.xml><?xml version="1.0" encoding="utf-8"?>
<ds:datastoreItem xmlns:ds="http://schemas.openxmlformats.org/officeDocument/2006/customXml" ds:itemID="{4514F291-B47C-48A1-B199-EBD0A7B4E780}"/>
</file>

<file path=customXml/itemProps3.xml><?xml version="1.0" encoding="utf-8"?>
<ds:datastoreItem xmlns:ds="http://schemas.openxmlformats.org/officeDocument/2006/customXml" ds:itemID="{69A6220E-5020-4ACE-A33D-0A412E4F470D}"/>
</file>

<file path=docProps/app.xml><?xml version="1.0" encoding="utf-8"?>
<Properties xmlns="http://schemas.openxmlformats.org/officeDocument/2006/extended-properties" xmlns:vt="http://schemas.openxmlformats.org/officeDocument/2006/docPropsVTypes">
  <Template>Pencils_02_2012</Template>
  <TotalTime>1499</TotalTime>
  <Words>2774</Words>
  <Application>Microsoft Office PowerPoint</Application>
  <PresentationFormat>On-screen Show (4:3)</PresentationFormat>
  <Paragraphs>437</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Pencils_02_2012</vt:lpstr>
      <vt:lpstr>PowerPoint Presentation</vt:lpstr>
      <vt:lpstr>Module Objectives</vt:lpstr>
      <vt:lpstr>Model View Controller Design Pattern</vt:lpstr>
      <vt:lpstr>   Spring MVC Spring @MVC vs. Spring &lt;MVC/&gt;</vt:lpstr>
      <vt:lpstr>Spring MVC @Controller</vt:lpstr>
      <vt:lpstr>Spring MVC @Controller</vt:lpstr>
      <vt:lpstr>Spring MVC @RequestMapping</vt:lpstr>
      <vt:lpstr>Spring MVC @RequestMapping</vt:lpstr>
      <vt:lpstr>Spring MVC Components</vt:lpstr>
      <vt:lpstr>Spring MVC : See-It</vt:lpstr>
      <vt:lpstr>Spring MVC Flow</vt:lpstr>
      <vt:lpstr>Spring MVC DispatcherServlet (1 of 3)</vt:lpstr>
      <vt:lpstr>Spring MVC DispatcherServlet (2 of 3)</vt:lpstr>
      <vt:lpstr>Spring MVC DispatcherServlet (3 of 3)</vt:lpstr>
      <vt:lpstr>Spring MVC Application Flow (1 of 4)</vt:lpstr>
      <vt:lpstr>Spring MVC Application Flow (2 of 4)</vt:lpstr>
      <vt:lpstr>Spring MVC Application Flow (3 of 4)</vt:lpstr>
      <vt:lpstr>Spring MVC Application Flow (4 of 4)</vt:lpstr>
      <vt:lpstr>Spring MVC ModelAndView</vt:lpstr>
      <vt:lpstr>Spring MVC View Resolvers</vt:lpstr>
      <vt:lpstr>Spring MVC Sample Code</vt:lpstr>
      <vt:lpstr>Activity 1: Spring MVC</vt:lpstr>
      <vt:lpstr>PowerPoint Presentation</vt:lpstr>
      <vt:lpstr>Module Summary</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savita.a.swaminathan</cp:lastModifiedBy>
  <cp:revision>135</cp:revision>
  <dcterms:created xsi:type="dcterms:W3CDTF">2012-03-13T15:47:14Z</dcterms:created>
  <dcterms:modified xsi:type="dcterms:W3CDTF">2014-08-22T05:53:51Z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