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16" r:id="rId5"/>
    <p:sldId id="330" r:id="rId6"/>
    <p:sldId id="349" r:id="rId7"/>
    <p:sldId id="350" r:id="rId8"/>
    <p:sldId id="351" r:id="rId9"/>
    <p:sldId id="352" r:id="rId10"/>
    <p:sldId id="357" r:id="rId11"/>
    <p:sldId id="342" r:id="rId12"/>
    <p:sldId id="360" r:id="rId13"/>
    <p:sldId id="358" r:id="rId14"/>
    <p:sldId id="359" r:id="rId15"/>
    <p:sldId id="335" r:id="rId16"/>
    <p:sldId id="355" r:id="rId17"/>
    <p:sldId id="333" r:id="rId18"/>
    <p:sldId id="356" r:id="rId19"/>
    <p:sldId id="339" r:id="rId20"/>
    <p:sldId id="340" r:id="rId21"/>
    <p:sldId id="354" r:id="rId22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222"/>
    <a:srgbClr val="00BBEE"/>
    <a:srgbClr val="7F7F7F"/>
    <a:srgbClr val="666666"/>
    <a:srgbClr val="000000"/>
    <a:srgbClr val="FF0000"/>
    <a:srgbClr val="EDCAED"/>
    <a:srgbClr val="C85FC8"/>
    <a:srgbClr val="722772"/>
    <a:srgbClr val="869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594" autoAdjust="0"/>
  </p:normalViewPr>
  <p:slideViewPr>
    <p:cSldViewPr snapToGrid="0" snapToObjects="1" showGuides="1">
      <p:cViewPr>
        <p:scale>
          <a:sx n="66" d="100"/>
          <a:sy n="66" d="100"/>
        </p:scale>
        <p:origin x="-2094" y="-78"/>
      </p:cViewPr>
      <p:guideLst>
        <p:guide orient="horz" pos="5"/>
        <p:guide orient="horz" pos="4043"/>
        <p:guide orient="horz" pos="2379"/>
        <p:guide orient="horz" pos="4233"/>
        <p:guide orient="horz" pos="924"/>
        <p:guide orient="horz" pos="736"/>
        <p:guide orient="horz" pos="2874"/>
        <p:guide orient="horz" pos="560"/>
        <p:guide pos="2880"/>
        <p:guide pos="288"/>
        <p:guide pos="5501"/>
        <p:guide pos="2824"/>
        <p:guide pos="2936"/>
        <p:guide pos="4172"/>
        <p:guide pos="1585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04/09/2014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73CA4-7EF9-467F-99BD-6DDCB9451C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Sumaiya – Talk about</a:t>
            </a:r>
            <a:r>
              <a:rPr lang="en-US" baseline="0" dirty="0" smtClean="0"/>
              <a:t> message resources. How it is configured in application context and how the error messages are declared.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wf_photo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6" y="-26673"/>
            <a:ext cx="91440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544531"/>
            <a:ext cx="4811856" cy="1854206"/>
          </a:xfrm>
        </p:spPr>
        <p:txBody>
          <a:bodyPr anchor="b" anchorCtr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endParaRPr lang="en-US" dirty="0" smtClean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701703" y="2274980"/>
            <a:ext cx="3074395" cy="2060440"/>
            <a:chOff x="5701703" y="682760"/>
            <a:chExt cx="3074395" cy="2060440"/>
          </a:xfrm>
        </p:grpSpPr>
        <p:sp>
          <p:nvSpPr>
            <p:cNvPr id="5" name="Freeform 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 userDrawn="1"/>
        </p:nvGrpSpPr>
        <p:grpSpPr>
          <a:xfrm>
            <a:off x="459321" y="5788818"/>
            <a:ext cx="2183716" cy="635721"/>
            <a:chOff x="459321" y="5788818"/>
            <a:chExt cx="2183716" cy="63572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21" y="6039743"/>
              <a:ext cx="2183716" cy="384796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1741785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17" y="6279323"/>
            <a:ext cx="2520922" cy="17607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6570921"/>
            <a:ext cx="868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9320" y="2543510"/>
            <a:ext cx="4811323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400" baseline="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358359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59082"/>
            <a:ext cx="8228013" cy="60501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k153597rk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59082"/>
            <a:ext cx="8228013" cy="60501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pic>
        <p:nvPicPr>
          <p:cNvPr id="9" name="Picture 8" descr="Power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94652" y="170122"/>
            <a:ext cx="1535846" cy="1781155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ight Bulb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1" y="170122"/>
            <a:ext cx="1388650" cy="2239199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gnify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17943" y="158624"/>
            <a:ext cx="2000897" cy="2006852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peaker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642376" y="195281"/>
            <a:ext cx="2191150" cy="180884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40258517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29714" y="3429000"/>
            <a:ext cx="4114286" cy="3419048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00605056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18677" y="3062745"/>
            <a:ext cx="2447619" cy="3657143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53797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510986" y="4584716"/>
            <a:ext cx="5485715" cy="212381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kd186908sd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405212" y="3953896"/>
            <a:ext cx="3657143" cy="2733334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A05379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510986" y="4689478"/>
            <a:ext cx="5485715" cy="2019048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k318019rk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10097"/>
            <a:ext cx="8228013" cy="670326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bg2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59314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66666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  <a:endParaRPr lang="en-US" dirty="0" smtClean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0" r:id="rId10"/>
    <p:sldLayoutId id="2147483661" r:id="rId11"/>
    <p:sldLayoutId id="2147483657" r:id="rId12"/>
    <p:sldLayoutId id="2147483658" r:id="rId13"/>
    <p:sldLayoutId id="2147483659" r:id="rId14"/>
    <p:sldLayoutId id="2147483663" r:id="rId15"/>
    <p:sldLayoutId id="2147483662" r:id="rId16"/>
    <p:sldLayoutId id="2147483664" r:id="rId17"/>
    <p:sldLayoutId id="2147483666" r:id="rId18"/>
    <p:sldLayoutId id="2147483667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tatic.springsource.org/spring/docs/3.0.x/reference/view.html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Application Delivery Fundamentals 2.0 B: Java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 smtClean="0"/>
              <a:t>Spring Form Validation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248229"/>
            <a:ext cx="8228012" cy="4957310"/>
          </a:xfrm>
        </p:spPr>
        <p:txBody>
          <a:bodyPr>
            <a:normAutofit/>
          </a:bodyPr>
          <a:lstStyle/>
          <a:p>
            <a:r>
              <a:rPr lang="en-US" dirty="0" smtClean="0"/>
              <a:t>In order to implement Annotation based Validation in Spring MVC :</a:t>
            </a:r>
          </a:p>
          <a:p>
            <a:pPr lvl="1"/>
            <a:r>
              <a:rPr lang="en-US" dirty="0" smtClean="0"/>
              <a:t>Create a Spring bean annotated with the validations specified imported from the package</a:t>
            </a:r>
          </a:p>
          <a:p>
            <a:pPr marL="457200" lvl="2" indent="0">
              <a:buNone/>
            </a:pPr>
            <a:r>
              <a:rPr lang="en-US" dirty="0"/>
              <a:t>org.springmodules.validation.bean.conf.loader.annotation.handler</a:t>
            </a:r>
            <a:endParaRPr lang="en-US" dirty="0" smtClean="0"/>
          </a:p>
          <a:p>
            <a:pPr lvl="1"/>
            <a:r>
              <a:rPr lang="en-US" dirty="0" smtClean="0"/>
              <a:t>Inject the Validator in the Controller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based Validation (1 of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6697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248229"/>
            <a:ext cx="8228012" cy="495731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Enable scanning and </a:t>
            </a:r>
            <a:r>
              <a:rPr lang="en-US" dirty="0" err="1"/>
              <a:t>autowiring</a:t>
            </a:r>
            <a:r>
              <a:rPr lang="en-US" dirty="0"/>
              <a:t> of the validator in dispatcher servlet by using the following xml</a:t>
            </a:r>
          </a:p>
          <a:p>
            <a:pPr lvl="2"/>
            <a:r>
              <a:rPr lang="en-US" dirty="0"/>
              <a:t>&lt;bean id=</a:t>
            </a:r>
            <a:r>
              <a:rPr lang="en-US" i="1" dirty="0"/>
              <a:t>"</a:t>
            </a:r>
            <a:r>
              <a:rPr lang="en-US" i="1" dirty="0" err="1"/>
              <a:t>configurationLoader</a:t>
            </a:r>
            <a:r>
              <a:rPr lang="en-US" i="1" dirty="0"/>
              <a:t>"</a:t>
            </a:r>
          </a:p>
          <a:p>
            <a:pPr lvl="2"/>
            <a:r>
              <a:rPr lang="en-US" dirty="0"/>
              <a:t>class=</a:t>
            </a:r>
            <a:r>
              <a:rPr lang="en-US" i="1" dirty="0"/>
              <a:t>"org.springmodules.validation.bean.conf.loader.annotation.AnnotationBeanValidationConfigurationLoader" /&gt;</a:t>
            </a:r>
          </a:p>
          <a:p>
            <a:pPr lvl="2"/>
            <a:r>
              <a:rPr lang="en-US" dirty="0"/>
              <a:t>&lt;bean id=</a:t>
            </a:r>
            <a:r>
              <a:rPr lang="en-US" i="1" dirty="0"/>
              <a:t>"validator" class="</a:t>
            </a:r>
            <a:r>
              <a:rPr lang="en-US" i="1" dirty="0" err="1"/>
              <a:t>org.springmodules.validation.bean.BeanValidator</a:t>
            </a:r>
            <a:r>
              <a:rPr lang="en-US" i="1" dirty="0"/>
              <a:t>"</a:t>
            </a:r>
          </a:p>
          <a:p>
            <a:pPr lvl="2"/>
            <a:r>
              <a:rPr lang="en-US" dirty="0"/>
              <a:t>p:configurationLoader-ref=</a:t>
            </a:r>
            <a:r>
              <a:rPr lang="en-US" i="1" dirty="0"/>
              <a:t>"configurationLoader" /&gt;</a:t>
            </a:r>
          </a:p>
          <a:p>
            <a:pPr lvl="2"/>
            <a:r>
              <a:rPr lang="en-US" dirty="0"/>
              <a:t>&lt;bean id=</a:t>
            </a:r>
            <a:r>
              <a:rPr lang="en-US" i="1" dirty="0"/>
              <a:t>"</a:t>
            </a:r>
            <a:r>
              <a:rPr lang="en-US" i="1" dirty="0" err="1"/>
              <a:t>messageSource</a:t>
            </a:r>
            <a:r>
              <a:rPr lang="en-US" i="1" dirty="0"/>
              <a:t>"</a:t>
            </a:r>
          </a:p>
          <a:p>
            <a:pPr lvl="2"/>
            <a:r>
              <a:rPr lang="en-US" dirty="0"/>
              <a:t>class=</a:t>
            </a:r>
            <a:r>
              <a:rPr lang="en-US" i="1" dirty="0"/>
              <a:t>"org.springframework.context.support.ResourceBundleMessageSource"</a:t>
            </a:r>
          </a:p>
          <a:p>
            <a:pPr lvl="2"/>
            <a:r>
              <a:rPr lang="en-US" dirty="0"/>
              <a:t>p:basenames=</a:t>
            </a:r>
            <a:r>
              <a:rPr lang="en-US" i="1" dirty="0"/>
              <a:t>"messages" /&gt;</a:t>
            </a:r>
          </a:p>
          <a:p>
            <a:r>
              <a:rPr lang="en-US" dirty="0" smtClean="0"/>
              <a:t>Display error messages in </a:t>
            </a:r>
            <a:r>
              <a:rPr lang="en-US" dirty="0" err="1" smtClean="0"/>
              <a:t>jsp</a:t>
            </a:r>
            <a:r>
              <a:rPr lang="en-US" dirty="0" smtClean="0"/>
              <a:t> using Spring Form TLDs.</a:t>
            </a:r>
          </a:p>
          <a:p>
            <a:pPr marL="0" indent="0">
              <a:buNone/>
            </a:pPr>
            <a:endParaRPr lang="en-US" i="1" dirty="0"/>
          </a:p>
          <a:p>
            <a:pPr marL="4572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based Validation (2 of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5386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6165849" cy="482441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900" b="1" dirty="0" smtClean="0">
                <a:latin typeface="Arial" charset="0"/>
                <a:cs typeface="Arial" charset="0"/>
              </a:rPr>
              <a:t>Demonstration:</a:t>
            </a:r>
          </a:p>
          <a:p>
            <a:pPr marL="0" lvl="1" indent="0">
              <a:buNone/>
            </a:pPr>
            <a:r>
              <a:rPr lang="en-US" sz="2200" dirty="0" smtClean="0">
                <a:latin typeface="Arial" charset="0"/>
                <a:cs typeface="Arial" charset="0"/>
              </a:rPr>
              <a:t>Faculty will demonstrate how to handle Form Validation &amp; Form tags in Spring MVC.</a:t>
            </a:r>
          </a:p>
          <a:p>
            <a:pPr marL="342900" indent="-342900">
              <a:buNone/>
            </a:pPr>
            <a:r>
              <a:rPr lang="en-US" sz="2800" b="1" dirty="0" smtClean="0"/>
              <a:t>Time Allocated: </a:t>
            </a:r>
            <a:r>
              <a:rPr lang="en-US" sz="2800" dirty="0" smtClean="0"/>
              <a:t> </a:t>
            </a:r>
            <a:r>
              <a:rPr lang="en-US" sz="2200" dirty="0" smtClean="0"/>
              <a:t>20 minutes</a:t>
            </a:r>
            <a:endParaRPr lang="en-US" sz="2800" dirty="0" smtClean="0"/>
          </a:p>
          <a:p>
            <a:pPr marL="342900" indent="-342900">
              <a:buNone/>
            </a:pPr>
            <a:r>
              <a:rPr lang="en-US" sz="2800" b="1" dirty="0" smtClean="0"/>
              <a:t>Environment or File: </a:t>
            </a:r>
            <a:r>
              <a:rPr lang="en-US" sz="2200" dirty="0" smtClean="0"/>
              <a:t>SampleController.java /  User.java / sample.jsp</a:t>
            </a:r>
            <a:endParaRPr lang="en-US" dirty="0" smtClean="0"/>
          </a:p>
          <a:p>
            <a:pPr marL="342900" indent="-342900">
              <a:buNone/>
            </a:pPr>
            <a:r>
              <a:rPr lang="en-US" sz="2800" b="1" dirty="0" smtClean="0"/>
              <a:t>Steps: </a:t>
            </a:r>
            <a:endParaRPr lang="en-US" sz="2800" dirty="0" smtClean="0"/>
          </a:p>
          <a:p>
            <a:pPr marL="571500" indent="-342900">
              <a:buFont typeface="Calibri" pitchFamily="34" charset="0"/>
              <a:buAutoNum type="arabicPeriod"/>
            </a:pPr>
            <a:r>
              <a:rPr lang="en-US" sz="2200" dirty="0" smtClean="0"/>
              <a:t>Open the project ADFExtensionCodebaseM5Form </a:t>
            </a:r>
            <a:r>
              <a:rPr lang="en-US" sz="2200" dirty="0" err="1" smtClean="0"/>
              <a:t>Validations_participant</a:t>
            </a:r>
            <a:r>
              <a:rPr lang="en-US" sz="2200" dirty="0" smtClean="0"/>
              <a:t> in Eclipse</a:t>
            </a:r>
          </a:p>
          <a:p>
            <a:pPr marL="571500" indent="-342900">
              <a:buFont typeface="Calibri" pitchFamily="34" charset="0"/>
              <a:buAutoNum type="arabicPeriod"/>
            </a:pPr>
            <a:r>
              <a:rPr lang="en-US" sz="2200" dirty="0" smtClean="0"/>
              <a:t>Run it on Tomcat server.</a:t>
            </a:r>
          </a:p>
          <a:p>
            <a:pPr marL="571500" indent="-342900">
              <a:buFont typeface="Calibri" pitchFamily="34" charset="0"/>
              <a:buAutoNum type="arabicPeriod"/>
            </a:pPr>
            <a:r>
              <a:rPr lang="en-US" sz="2200" dirty="0" smtClean="0"/>
              <a:t>You should be able to see a click link for Sample. Click on it.</a:t>
            </a:r>
          </a:p>
          <a:p>
            <a:pPr marL="571500" indent="-342900">
              <a:buFont typeface="Calibri" pitchFamily="34" charset="0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– Form Validation: See 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6165849" cy="4824414"/>
          </a:xfrm>
        </p:spPr>
        <p:txBody>
          <a:bodyPr>
            <a:normAutofit/>
          </a:bodyPr>
          <a:lstStyle/>
          <a:p>
            <a:pPr marL="685800" indent="-457200">
              <a:buFont typeface="+mj-lt"/>
              <a:buAutoNum type="arabicPeriod" startAt="4"/>
            </a:pPr>
            <a:r>
              <a:rPr lang="en-US" sz="2000" dirty="0" smtClean="0"/>
              <a:t>You should see a screen like the one below (see 2a. below).</a:t>
            </a:r>
          </a:p>
          <a:p>
            <a:pPr marL="685800" indent="-457200">
              <a:buFont typeface="+mj-lt"/>
              <a:buAutoNum type="arabicPeriod" startAt="4"/>
            </a:pPr>
            <a:r>
              <a:rPr lang="en-US" sz="2000" dirty="0" smtClean="0"/>
              <a:t>Click the link to view sample code</a:t>
            </a:r>
          </a:p>
          <a:p>
            <a:pPr marL="685800" indent="-457200">
              <a:buFont typeface="+mj-lt"/>
              <a:buAutoNum type="arabicPeriod" startAt="4"/>
            </a:pPr>
            <a:r>
              <a:rPr lang="en-US" sz="2000" dirty="0" smtClean="0"/>
              <a:t>Click on Login button without any value in user name &amp; password (see 2b. below).</a:t>
            </a:r>
          </a:p>
          <a:p>
            <a:pPr marL="685800" indent="-457200">
              <a:buFont typeface="+mj-lt"/>
              <a:buAutoNum type="arabicPeriod" startAt="4"/>
            </a:pPr>
            <a:r>
              <a:rPr lang="en-US" sz="2000" dirty="0" smtClean="0"/>
              <a:t>Try various combinations and see how it behaves.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– Form Validation: See It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705100" y="4757738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2b.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03225" y="4232275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2a.</a:t>
            </a:r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4708160"/>
            <a:ext cx="2092325" cy="7353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6675" y="5200115"/>
            <a:ext cx="3806825" cy="1394360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6165849" cy="482441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latin typeface="Arial" charset="0"/>
                <a:cs typeface="Arial" charset="0"/>
              </a:rPr>
              <a:t>Now You Try It:</a:t>
            </a:r>
          </a:p>
          <a:p>
            <a:pPr marL="0" lvl="1" indent="0">
              <a:buNone/>
            </a:pPr>
            <a:r>
              <a:rPr lang="en-US" sz="2600" dirty="0" smtClean="0">
                <a:latin typeface="Arial" charset="0"/>
                <a:cs typeface="Arial" charset="0"/>
              </a:rPr>
              <a:t>Spring MVC – Form Validation.</a:t>
            </a:r>
          </a:p>
          <a:p>
            <a:pPr marL="0" lvl="1" indent="0">
              <a:buNone/>
            </a:pPr>
            <a:endParaRPr lang="en-US" sz="1600" dirty="0" smtClean="0">
              <a:latin typeface="Arial" charset="0"/>
              <a:cs typeface="Arial" charset="0"/>
            </a:endParaRPr>
          </a:p>
          <a:p>
            <a:pPr marL="342900" indent="-342900">
              <a:buNone/>
            </a:pPr>
            <a:r>
              <a:rPr lang="en-US" b="1" dirty="0" smtClean="0"/>
              <a:t>Time Allocated</a:t>
            </a:r>
            <a:r>
              <a:rPr lang="en-US" sz="1600" b="1" dirty="0" smtClean="0"/>
              <a:t>: </a:t>
            </a:r>
            <a:r>
              <a:rPr lang="en-US" sz="1600" dirty="0" smtClean="0"/>
              <a:t>30 minutes</a:t>
            </a:r>
          </a:p>
          <a:p>
            <a:pPr marL="342900" indent="-342900">
              <a:buNone/>
            </a:pPr>
            <a:r>
              <a:rPr lang="en-US" b="1" dirty="0" smtClean="0"/>
              <a:t>Environment or File</a:t>
            </a:r>
            <a:r>
              <a:rPr lang="en-US" sz="1600" b="1" dirty="0" smtClean="0"/>
              <a:t>: </a:t>
            </a:r>
            <a:r>
              <a:rPr lang="en-US" sz="1600" b="1" dirty="0" smtClean="0">
                <a:solidFill>
                  <a:srgbClr val="FD0315"/>
                </a:solidFill>
              </a:rPr>
              <a:t>ActivityController.java (incomplete)</a:t>
            </a:r>
            <a:r>
              <a:rPr lang="en-US" sz="1600" dirty="0" smtClean="0"/>
              <a:t>                                  / Customer.java (complete) / customer.jsp (complete)</a:t>
            </a:r>
          </a:p>
          <a:p>
            <a:pPr marL="342900" indent="-342900">
              <a:buNone/>
            </a:pPr>
            <a:r>
              <a:rPr lang="en-US" b="1" dirty="0" smtClean="0"/>
              <a:t>Steps: </a:t>
            </a:r>
            <a:endParaRPr lang="en-US" dirty="0" smtClean="0"/>
          </a:p>
          <a:p>
            <a:pPr marL="568325" lvl="1" indent="-342900">
              <a:buFont typeface="Calibri" pitchFamily="34" charset="0"/>
              <a:buAutoNum type="arabicPeriod"/>
            </a:pPr>
            <a:r>
              <a:rPr lang="en-GB" sz="2100" dirty="0" smtClean="0"/>
              <a:t>Open the project ADFExtensionCodebaseM5Form </a:t>
            </a:r>
            <a:r>
              <a:rPr lang="en-GB" sz="2100" dirty="0" err="1" smtClean="0"/>
              <a:t>Validations_participant</a:t>
            </a:r>
            <a:r>
              <a:rPr lang="en-GB" sz="2100" dirty="0" smtClean="0"/>
              <a:t> in Eclipse</a:t>
            </a:r>
          </a:p>
          <a:p>
            <a:pPr marL="568325" lvl="1" indent="-342900">
              <a:buFont typeface="Calibri" pitchFamily="34" charset="0"/>
              <a:buAutoNum type="arabicPeriod"/>
            </a:pPr>
            <a:r>
              <a:rPr lang="en-GB" sz="2100" dirty="0" smtClean="0"/>
              <a:t>Refer </a:t>
            </a:r>
            <a:r>
              <a:rPr lang="en-US" sz="2100" dirty="0" smtClean="0"/>
              <a:t>com.accenture.adfX.module5.entity.</a:t>
            </a:r>
            <a:r>
              <a:rPr lang="en-GB" sz="2100" u="sng" dirty="0" smtClean="0"/>
              <a:t>Customer</a:t>
            </a:r>
            <a:r>
              <a:rPr lang="en-GB" sz="2100" dirty="0" smtClean="0"/>
              <a:t>.java for validation annotations.</a:t>
            </a:r>
          </a:p>
          <a:p>
            <a:pPr marL="568325" lvl="1" indent="-342900">
              <a:buFont typeface="Calibri" pitchFamily="34" charset="0"/>
              <a:buAutoNum type="arabicPeriod"/>
            </a:pPr>
            <a:r>
              <a:rPr lang="en-GB" sz="2100" dirty="0" smtClean="0"/>
              <a:t>Open </a:t>
            </a:r>
            <a:r>
              <a:rPr lang="en-US" sz="2100" dirty="0" smtClean="0"/>
              <a:t>com.accenture.adfX.module5.activity.ActivityController.java</a:t>
            </a:r>
          </a:p>
          <a:p>
            <a:pPr marL="342900" indent="-342900">
              <a:buFont typeface="Calibri" pitchFamily="34" charset="0"/>
              <a:buAutoNum type="arabicPeriod"/>
            </a:pPr>
            <a:endParaRPr lang="en-GB" sz="1600" dirty="0" smtClean="0"/>
          </a:p>
          <a:p>
            <a:pPr marL="0" lvl="1" indent="0">
              <a:buNone/>
            </a:pPr>
            <a:endParaRPr lang="en-US" sz="1600" dirty="0" smtClean="0">
              <a:latin typeface="Arial" charset="0"/>
              <a:cs typeface="Arial" charset="0"/>
            </a:endParaRPr>
          </a:p>
          <a:p>
            <a:pPr marL="0" lvl="1" indent="0">
              <a:buNone/>
            </a:pPr>
            <a:endParaRPr lang="en-US" sz="1600" dirty="0" smtClean="0">
              <a:latin typeface="Arial" charset="0"/>
              <a:cs typeface="Arial" charset="0"/>
            </a:endParaRPr>
          </a:p>
          <a:p>
            <a:pPr marL="0" lvl="1" indent="0">
              <a:buNone/>
            </a:pPr>
            <a:endParaRPr lang="en-US" sz="1600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Spring MVC – Form Validation: Try 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09095" cy="482441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endParaRPr lang="en-GB" sz="1600" dirty="0" smtClean="0"/>
          </a:p>
          <a:p>
            <a:pPr marL="342900" indent="-342900">
              <a:buFont typeface="+mj-lt"/>
              <a:buAutoNum type="arabicPeriod" startAt="4"/>
            </a:pPr>
            <a:r>
              <a:rPr lang="en-GB" sz="1600" dirty="0" smtClean="0"/>
              <a:t>Complete the </a:t>
            </a:r>
            <a:r>
              <a:rPr lang="en-GB" sz="1600" b="1" dirty="0" smtClean="0"/>
              <a:t>Try It TODO 1 -  TODO 14</a:t>
            </a:r>
            <a:r>
              <a:rPr lang="en-GB" sz="1600" dirty="0" smtClean="0"/>
              <a:t> mentioned in ActivityController.java to</a:t>
            </a:r>
          </a:p>
          <a:p>
            <a:pPr marL="917575" lvl="2" indent="-228600">
              <a:buNone/>
            </a:pPr>
            <a:r>
              <a:rPr lang="en-GB" sz="1600" dirty="0" smtClean="0"/>
              <a:t>a) Validate the Customer attributes &amp; Insert a customer record in the database.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GB" sz="1600" dirty="0" smtClean="0"/>
              <a:t>Save and run the program &amp; </a:t>
            </a:r>
            <a:r>
              <a:rPr lang="en-US" sz="1600" dirty="0" smtClean="0"/>
              <a:t>Click the link to run Activity code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 smtClean="0"/>
              <a:t>Click Add Customer (see 2b. below) with out any values.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 smtClean="0"/>
              <a:t>Enter Customer details and click Add Customer</a:t>
            </a:r>
            <a:endParaRPr lang="en-GB" sz="1600" dirty="0" smtClean="0"/>
          </a:p>
          <a:p>
            <a:pPr marL="0" lvl="1" indent="0">
              <a:buNone/>
            </a:pPr>
            <a:endParaRPr lang="en-US" sz="1600" dirty="0" smtClean="0">
              <a:latin typeface="Arial" charset="0"/>
              <a:cs typeface="Arial" charset="0"/>
            </a:endParaRPr>
          </a:p>
          <a:p>
            <a:pPr marL="0" lvl="1" indent="0">
              <a:buNone/>
            </a:pPr>
            <a:endParaRPr lang="en-US" sz="1600" dirty="0" smtClean="0">
              <a:latin typeface="Arial" charset="0"/>
              <a:cs typeface="Arial" charset="0"/>
            </a:endParaRPr>
          </a:p>
          <a:p>
            <a:pPr marL="0" lvl="1" indent="0">
              <a:buNone/>
            </a:pPr>
            <a:endParaRPr lang="en-US" sz="1600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Spring MVC – Form Validation: Try It</a:t>
            </a:r>
            <a:endParaRPr lang="en-US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322" y="3729235"/>
            <a:ext cx="1775050" cy="102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647" y="4995183"/>
            <a:ext cx="4546600" cy="160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03225" y="3705592"/>
            <a:ext cx="5692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/>
              <a:t>2a.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3634" y="4971371"/>
            <a:ext cx="4302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In this module we </a:t>
            </a:r>
          </a:p>
          <a:p>
            <a:pPr lvl="1"/>
            <a:r>
              <a:rPr lang="en-US" dirty="0" smtClean="0"/>
              <a:t>Understood the Spring Validation framework</a:t>
            </a:r>
          </a:p>
          <a:p>
            <a:pPr lvl="1"/>
            <a:r>
              <a:rPr lang="en-US" dirty="0" smtClean="0"/>
              <a:t>Created added validation functionality to our spring </a:t>
            </a:r>
            <a:r>
              <a:rPr lang="en-US" dirty="0" err="1" smtClean="0"/>
              <a:t>mvc</a:t>
            </a:r>
            <a:r>
              <a:rPr lang="en-US" smtClean="0"/>
              <a:t> application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http://static.springsource.org/spring/docs/3.0.x/reference/view.html#view-jsp-formtaglib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In this module you will be able to </a:t>
            </a:r>
          </a:p>
          <a:p>
            <a:pPr lvl="1"/>
            <a:r>
              <a:rPr lang="en-US" dirty="0" smtClean="0"/>
              <a:t>Understand how to use the Spring validation framework to perform form validation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4889499" cy="4824414"/>
          </a:xfrm>
        </p:spPr>
        <p:txBody>
          <a:bodyPr/>
          <a:lstStyle/>
          <a:p>
            <a:r>
              <a:rPr lang="en-US" dirty="0" smtClean="0"/>
              <a:t>Spring supports form validation through its Validation framework</a:t>
            </a:r>
          </a:p>
          <a:p>
            <a:r>
              <a:rPr lang="en-US" dirty="0" smtClean="0"/>
              <a:t>Validation </a:t>
            </a:r>
          </a:p>
          <a:p>
            <a:pPr lvl="1"/>
            <a:r>
              <a:rPr lang="en-US" dirty="0" smtClean="0"/>
              <a:t>shouldn’t be tied to the web tier</a:t>
            </a:r>
          </a:p>
          <a:p>
            <a:pPr lvl="1"/>
            <a:r>
              <a:rPr lang="en-US" dirty="0" smtClean="0"/>
              <a:t>Should be easy to localize</a:t>
            </a:r>
          </a:p>
          <a:p>
            <a:pPr lvl="1"/>
            <a:r>
              <a:rPr lang="en-US" dirty="0" smtClean="0"/>
              <a:t>Should be easy to plug in </a:t>
            </a:r>
          </a:p>
          <a:p>
            <a:r>
              <a:rPr lang="en-US" dirty="0" smtClean="0"/>
              <a:t>Spring MVC’s validation support provides all of these attributes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7170" name="AutoShape 2" descr="https://mncamr-ext.accenture.com/sites/brandspace/imagelibrary/Photographic%20Images/ATM4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 descr="https://mncamr-ext.accenture.com/sites/brandspace/imagelibrary/Photographic%20Images/ATM4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4" name="AutoShape 6" descr="https://mncamr-ext.accenture.com/sites/brandspace/imagelibrary/Photographic%20Images/ATM4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6" name="AutoShape 8" descr="https://mncamr-ext.accenture.com/sites/brandspace/imagelibrary/Photographic%20Images/ATM4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tm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05500" y="1420018"/>
            <a:ext cx="2827338" cy="4738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 smtClean="0"/>
              <a:t>org.springframework.validation.Validator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supports</a:t>
            </a:r>
            <a:r>
              <a:rPr lang="en-US" dirty="0" smtClean="0"/>
              <a:t> – Returns a </a:t>
            </a:r>
            <a:r>
              <a:rPr lang="en-US" dirty="0" err="1" smtClean="0"/>
              <a:t>boolean</a:t>
            </a:r>
            <a:r>
              <a:rPr lang="en-US" dirty="0" smtClean="0"/>
              <a:t> indicating whether or not the target class can be validated by this </a:t>
            </a:r>
            <a:r>
              <a:rPr lang="en-US" dirty="0" err="1" smtClean="0"/>
              <a:t>validator</a:t>
            </a:r>
            <a:endParaRPr lang="en-US" dirty="0" smtClean="0"/>
          </a:p>
          <a:p>
            <a:r>
              <a:rPr lang="en-US" i="1" dirty="0" smtClean="0"/>
              <a:t>validate</a:t>
            </a:r>
            <a:r>
              <a:rPr lang="en-US" dirty="0" smtClean="0"/>
              <a:t> – In charge of actually performing validation. Validation errors should be reported by adding them to the </a:t>
            </a:r>
            <a:r>
              <a:rPr lang="en-US" i="1" dirty="0" smtClean="0"/>
              <a:t>errors</a:t>
            </a:r>
            <a:r>
              <a:rPr lang="en-US" dirty="0" smtClean="0"/>
              <a:t> object.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Validator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6688" y="1905000"/>
            <a:ext cx="6260198" cy="95410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public interface Validator {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boolean supports(Class&lt;?&gt; class);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void validate(Object target, Errors errors);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Validator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" y="1707039"/>
            <a:ext cx="7137400" cy="418576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VisitorValidator 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implements Validator {</a:t>
            </a:r>
          </a:p>
          <a:p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    /**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    * This Validator validates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the Visitor 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instances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    */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    public boolean supports(Class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obj) 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Visitor.class.equals(obj);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    public void validate(Object obj, Errors e) {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        ValidationUtils.rejectIfEmpty(e, </a:t>
            </a:r>
            <a:r>
              <a:rPr lang="sv-SE" sz="1400" b="1" i="1" dirty="0">
                <a:latin typeface="Courier New" pitchFamily="49" charset="0"/>
                <a:cs typeface="Courier New" pitchFamily="49" charset="0"/>
              </a:rPr>
              <a:t>"name"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sz="1400" b="1" i="1" dirty="0">
                <a:latin typeface="Courier New" pitchFamily="49" charset="0"/>
                <a:cs typeface="Courier New" pitchFamily="49" charset="0"/>
              </a:rPr>
              <a:t>"name.empty"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Visitor v 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(Visitor) 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obj;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(v.getAge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() &lt; 0) {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            e.rejectValue(</a:t>
            </a:r>
            <a:r>
              <a:rPr lang="sv-SE" sz="1400" b="1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b="1" i="1" dirty="0" smtClean="0">
                <a:latin typeface="Courier New" pitchFamily="49" charset="0"/>
                <a:cs typeface="Courier New" pitchFamily="49" charset="0"/>
              </a:rPr>
              <a:t>age”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sz="1400" b="1" i="1" dirty="0" smtClean="0">
                <a:latin typeface="Courier New" pitchFamily="49" charset="0"/>
                <a:cs typeface="Courier New" pitchFamily="49" charset="0"/>
              </a:rPr>
              <a:t>”age value cannot be negative"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        } else if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(v.getAge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() &gt;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130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            e.rejectValue(</a:t>
            </a:r>
            <a:r>
              <a:rPr lang="sv-SE" sz="1400" b="1" i="1" dirty="0">
                <a:latin typeface="Courier New" pitchFamily="49" charset="0"/>
                <a:cs typeface="Courier New" pitchFamily="49" charset="0"/>
              </a:rPr>
              <a:t>"age"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sz="1400" b="1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b="1" i="1" dirty="0" smtClean="0">
                <a:latin typeface="Courier New" pitchFamily="49" charset="0"/>
                <a:cs typeface="Courier New" pitchFamily="49" charset="0"/>
              </a:rPr>
              <a:t>too old</a:t>
            </a:r>
            <a:r>
              <a:rPr lang="sv-SE" sz="1400" b="1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Invoking </a:t>
            </a:r>
            <a:r>
              <a:rPr lang="en-US" dirty="0" err="1" smtClean="0"/>
              <a:t>validator</a:t>
            </a:r>
            <a:r>
              <a:rPr lang="en-US" dirty="0" smtClean="0"/>
              <a:t> from controller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3100" y="2590800"/>
            <a:ext cx="7785100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@RequestMapping(value =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"/visitor/add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", method = RequestMethod.POST)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createVisitor(Visitor visitor, 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Errors errors)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VisitorValidator vv = new VisitorValidator();</a:t>
            </a:r>
            <a:endParaRPr lang="sv-SE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ValidationUtils.invokeValidator(vv, visitor, 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errors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	if(errors.hasErrors()) {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		return "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addVisitor";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	return "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viewVisitor";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In order to validate a form:</a:t>
            </a:r>
          </a:p>
          <a:p>
            <a:pPr lvl="1"/>
            <a:r>
              <a:rPr lang="en-US" dirty="0" smtClean="0"/>
              <a:t>Provide an implementation of the </a:t>
            </a:r>
            <a:r>
              <a:rPr lang="en-US" i="1" dirty="0" err="1" smtClean="0"/>
              <a:t>Validator</a:t>
            </a:r>
            <a:r>
              <a:rPr lang="en-US" i="1" dirty="0" smtClean="0"/>
              <a:t>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Override the </a:t>
            </a:r>
            <a:r>
              <a:rPr lang="en-US" i="1" dirty="0" smtClean="0"/>
              <a:t>validate()</a:t>
            </a:r>
            <a:r>
              <a:rPr lang="en-US" dirty="0" smtClean="0"/>
              <a:t> method to define all the validations.</a:t>
            </a:r>
          </a:p>
          <a:p>
            <a:pPr lvl="1"/>
            <a:r>
              <a:rPr lang="en-US" dirty="0" smtClean="0"/>
              <a:t>Link the controller and </a:t>
            </a:r>
            <a:r>
              <a:rPr lang="en-US" dirty="0" err="1" smtClean="0"/>
              <a:t>validator</a:t>
            </a:r>
            <a:r>
              <a:rPr lang="en-US" dirty="0" smtClean="0"/>
              <a:t> classes</a:t>
            </a:r>
          </a:p>
          <a:p>
            <a:pPr lvl="1"/>
            <a:r>
              <a:rPr lang="en-US" dirty="0" smtClean="0"/>
              <a:t>In the view page add </a:t>
            </a:r>
            <a:r>
              <a:rPr lang="en-US" i="1" dirty="0" err="1" smtClean="0"/>
              <a:t>form:errors</a:t>
            </a:r>
            <a:r>
              <a:rPr lang="en-US" dirty="0" smtClean="0"/>
              <a:t> tag to display errors</a:t>
            </a:r>
          </a:p>
          <a:p>
            <a:r>
              <a:rPr lang="en-US" dirty="0" smtClean="0"/>
              <a:t>Can be done with Annotations too…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Form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9699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Uses annotations for Validations like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NotNull</a:t>
            </a:r>
            <a:endParaRPr lang="en-US" dirty="0" smtClean="0"/>
          </a:p>
          <a:p>
            <a:pPr lvl="1"/>
            <a:r>
              <a:rPr lang="en-US" dirty="0" smtClean="0"/>
              <a:t>@Size</a:t>
            </a:r>
          </a:p>
          <a:p>
            <a:pPr lvl="1"/>
            <a:r>
              <a:rPr lang="en-US" dirty="0" smtClean="0"/>
              <a:t>@Length</a:t>
            </a:r>
          </a:p>
          <a:p>
            <a:pPr lvl="1"/>
            <a:r>
              <a:rPr lang="en-US" dirty="0" smtClean="0"/>
              <a:t>@Min</a:t>
            </a:r>
          </a:p>
          <a:p>
            <a:pPr lvl="1"/>
            <a:r>
              <a:rPr lang="en-US" dirty="0" smtClean="0"/>
              <a:t>@Max</a:t>
            </a:r>
          </a:p>
          <a:p>
            <a:pPr marL="225425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based Validation</a:t>
            </a:r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public final class </a:t>
            </a:r>
            <a:r>
              <a:rPr lang="en-US" dirty="0" err="1" smtClean="0"/>
              <a:t>UserMessage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/>
              <a:t>NotBlank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Length(max = 80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private String name;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/>
              <a:t>NotBlank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Length(max = 80) private String email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….. //getters and setters for </a:t>
            </a:r>
            <a:r>
              <a:rPr lang="en-US" smtClean="0"/>
              <a:t>the variables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 smtClean="0"/>
          </a:p>
          <a:p>
            <a:pPr marL="225425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based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8919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</p:tagLst>
</file>

<file path=ppt/theme/theme1.xml><?xml version="1.0" encoding="utf-8"?>
<a:theme xmlns:a="http://schemas.openxmlformats.org/drawingml/2006/main" name="Pencils_02_2012">
  <a:themeElements>
    <a:clrScheme name="Custom 2">
      <a:dk1>
        <a:srgbClr val="000000"/>
      </a:dk1>
      <a:lt1>
        <a:sysClr val="window" lastClr="FFFFFF"/>
      </a:lt1>
      <a:dk2>
        <a:srgbClr val="002266"/>
      </a:dk2>
      <a:lt2>
        <a:srgbClr val="BBBB00"/>
      </a:lt2>
      <a:accent1>
        <a:srgbClr val="00BBEE"/>
      </a:accent1>
      <a:accent2>
        <a:srgbClr val="FF9900"/>
      </a:accent2>
      <a:accent3>
        <a:srgbClr val="BBBB00"/>
      </a:accent3>
      <a:accent4>
        <a:srgbClr val="002266"/>
      </a:accent4>
      <a:accent5>
        <a:srgbClr val="DD4411"/>
      </a:accent5>
      <a:accent6>
        <a:srgbClr val="E1DD00"/>
      </a:accent6>
      <a:hlink>
        <a:srgbClr val="FF9900"/>
      </a:hlink>
      <a:folHlink>
        <a:srgbClr val="002266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04DE32136F4D4F8B91DE44C434FF89" ma:contentTypeVersion="0" ma:contentTypeDescription="Create a new document." ma:contentTypeScope="" ma:versionID="51781ce6f9edcc76a54a87506d8d88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D2CA157-FE2C-4040-B85B-1EFBBC1B2C48}"/>
</file>

<file path=customXml/itemProps2.xml><?xml version="1.0" encoding="utf-8"?>
<ds:datastoreItem xmlns:ds="http://schemas.openxmlformats.org/officeDocument/2006/customXml" ds:itemID="{69A6220E-5020-4ACE-A33D-0A412E4F470D}"/>
</file>

<file path=customXml/itemProps3.xml><?xml version="1.0" encoding="utf-8"?>
<ds:datastoreItem xmlns:ds="http://schemas.openxmlformats.org/officeDocument/2006/customXml" ds:itemID="{4514F291-B47C-48A1-B199-EBD0A7B4E780}"/>
</file>

<file path=docProps/app.xml><?xml version="1.0" encoding="utf-8"?>
<Properties xmlns="http://schemas.openxmlformats.org/officeDocument/2006/extended-properties" xmlns:vt="http://schemas.openxmlformats.org/officeDocument/2006/docPropsVTypes">
  <Template>Pencils_02_2012</Template>
  <TotalTime>1604</TotalTime>
  <Words>757</Words>
  <Application>Microsoft Office PowerPoint</Application>
  <PresentationFormat>On-screen Show (4:3)</PresentationFormat>
  <Paragraphs>157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Pencils_02_2012</vt:lpstr>
      <vt:lpstr>PowerPoint Presentation</vt:lpstr>
      <vt:lpstr>Module Objectives</vt:lpstr>
      <vt:lpstr>Form Validation</vt:lpstr>
      <vt:lpstr>Validator Interface</vt:lpstr>
      <vt:lpstr>Validator Example</vt:lpstr>
      <vt:lpstr>Invoking Validator</vt:lpstr>
      <vt:lpstr>Spring Form Validation</vt:lpstr>
      <vt:lpstr>Annotation based Validation</vt:lpstr>
      <vt:lpstr>Annotation based Validation</vt:lpstr>
      <vt:lpstr>Annotation based Validation (1 of 2)</vt:lpstr>
      <vt:lpstr>Annotation based Validation (2 of 2)</vt:lpstr>
      <vt:lpstr>Spring MVC – Form Validation: See It</vt:lpstr>
      <vt:lpstr>Spring MVC – Form Validation: See It</vt:lpstr>
      <vt:lpstr>Spring MVC – Form Validation: Try It</vt:lpstr>
      <vt:lpstr>Spring MVC – Form Validation: Try It</vt:lpstr>
      <vt:lpstr>PowerPoint Presentation</vt:lpstr>
      <vt:lpstr>Module Summary</vt:lpstr>
      <vt:lpstr>References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erica.l.moeser</dc:creator>
  <dc:description/>
  <cp:lastModifiedBy>savita.a.swaminathan</cp:lastModifiedBy>
  <cp:revision>122</cp:revision>
  <dcterms:created xsi:type="dcterms:W3CDTF">2012-03-13T15:47:14Z</dcterms:created>
  <dcterms:modified xsi:type="dcterms:W3CDTF">2014-09-04T06:10:53Z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ArticulateGUID">
    <vt:lpwstr>AAA9661D-BB09-40B4-9621-E5DD34F7073B</vt:lpwstr>
  </property>
  <property fmtid="{D5CDD505-2E9C-101B-9397-08002B2CF9AE}" pid="5" name="ArticulateProjectFull">
    <vt:lpwstr>F:\PROJECTS\JohnsonBeesley\Accenture\Accenture_PPT_020412_LEO.ppta</vt:lpwstr>
  </property>
  <property fmtid="{D5CDD505-2E9C-101B-9397-08002B2CF9AE}" pid="6" name="ContentTypeId">
    <vt:lpwstr>0x0101003104DE32136F4D4F8B91DE44C434FF89</vt:lpwstr>
  </property>
</Properties>
</file>