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86" r:id="rId5"/>
    <p:sldId id="285" r:id="rId6"/>
    <p:sldId id="258" r:id="rId7"/>
    <p:sldId id="300" r:id="rId8"/>
    <p:sldId id="305" r:id="rId9"/>
    <p:sldId id="259" r:id="rId10"/>
    <p:sldId id="276" r:id="rId11"/>
    <p:sldId id="266" r:id="rId12"/>
    <p:sldId id="289" r:id="rId13"/>
    <p:sldId id="267" r:id="rId14"/>
    <p:sldId id="277" r:id="rId15"/>
    <p:sldId id="278" r:id="rId16"/>
    <p:sldId id="279" r:id="rId17"/>
    <p:sldId id="295" r:id="rId18"/>
    <p:sldId id="301" r:id="rId19"/>
    <p:sldId id="260" r:id="rId20"/>
    <p:sldId id="261" r:id="rId21"/>
    <p:sldId id="262" r:id="rId22"/>
    <p:sldId id="294" r:id="rId23"/>
    <p:sldId id="263" r:id="rId24"/>
    <p:sldId id="264" r:id="rId25"/>
    <p:sldId id="265" r:id="rId26"/>
    <p:sldId id="296" r:id="rId27"/>
    <p:sldId id="269" r:id="rId28"/>
    <p:sldId id="271" r:id="rId29"/>
    <p:sldId id="272" r:id="rId30"/>
    <p:sldId id="283" r:id="rId31"/>
    <p:sldId id="284" r:id="rId32"/>
    <p:sldId id="273" r:id="rId33"/>
    <p:sldId id="270" r:id="rId34"/>
    <p:sldId id="288" r:id="rId35"/>
    <p:sldId id="268" r:id="rId36"/>
    <p:sldId id="280" r:id="rId37"/>
    <p:sldId id="281" r:id="rId38"/>
    <p:sldId id="282" r:id="rId39"/>
    <p:sldId id="274" r:id="rId40"/>
    <p:sldId id="297" r:id="rId41"/>
    <p:sldId id="290" r:id="rId42"/>
    <p:sldId id="298" r:id="rId43"/>
    <p:sldId id="304" r:id="rId44"/>
    <p:sldId id="306" r:id="rId45"/>
    <p:sldId id="307" r:id="rId46"/>
    <p:sldId id="275" r:id="rId47"/>
    <p:sldId id="299" r:id="rId48"/>
    <p:sldId id="302" r:id="rId49"/>
    <p:sldId id="291" r:id="rId50"/>
    <p:sldId id="293" r:id="rId51"/>
    <p:sldId id="292" r:id="rId52"/>
    <p:sldId id="28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A7E2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97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78"/>
            <a:ext cx="8229600" cy="706090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886" y="0"/>
            <a:ext cx="190398" cy="980728"/>
          </a:xfrm>
          <a:prstGeom prst="rect">
            <a:avLst/>
          </a:prstGeom>
          <a:solidFill>
            <a:srgbClr val="00A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pbs.twimg.com/profile_images/2660272602/87a5a0fdc86455c3f94b0b0eebfdb1b9_norm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-1678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hkenas/coffeescript/wiki/list-of-languages-that-compile-to-j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427" y="4869160"/>
            <a:ext cx="6400800" cy="100811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Parameswari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Ettiappan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TypeScrip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18" y="2348880"/>
            <a:ext cx="32270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9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not have separate integer and float/double type</a:t>
            </a:r>
          </a:p>
          <a:p>
            <a:r>
              <a:rPr lang="en-US" dirty="0"/>
              <a:t>A</a:t>
            </a:r>
            <a:r>
              <a:rPr lang="en-IN" dirty="0" err="1"/>
              <a:t>ll</a:t>
            </a:r>
            <a:r>
              <a:rPr lang="en-IN" dirty="0"/>
              <a:t> numbers in </a:t>
            </a:r>
            <a:r>
              <a:rPr lang="en-IN" dirty="0" err="1"/>
              <a:t>TypeScript</a:t>
            </a:r>
            <a:r>
              <a:rPr lang="en-IN" dirty="0"/>
              <a:t> are floating point values. These floating point numbers get the type 'number'.</a:t>
            </a: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x:number = 55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y:number = 123.4567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/>
              <a:t>boolean</a:t>
            </a:r>
            <a:r>
              <a:rPr lang="en-US" dirty="0"/>
              <a:t> – true/false value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hasPassport:boolean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true // or false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string - Both single quote or double quote could be used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msg1 = 'hello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msg2 = "hello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No separate char type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character = 'a'</a:t>
            </a:r>
          </a:p>
        </p:txBody>
      </p:sp>
    </p:spTree>
    <p:extLst>
      <p:ext uri="{BB962C8B-B14F-4D97-AF65-F5344CB8AC3E}">
        <p14:creationId xmlns:p14="http://schemas.microsoft.com/office/powerpoint/2010/main" val="125619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tries to infer type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99917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0" y="3810000"/>
            <a:ext cx="5708211" cy="91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6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tries to infer type</a:t>
            </a:r>
          </a:p>
          <a:p>
            <a:r>
              <a:rPr lang="en-US" dirty="0"/>
              <a:t>Four ways of variable declaration 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type and value (as a literal) in one statement.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type but no value. The value will be set to undefined.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value but no type. The variable will be of type Any (that is, an old-school dynamic JavaScript variable), but its type may be inferred based on its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neither value nor type. The variable will be of type Any, and its value will be undefined.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58864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46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cities:string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["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Berlin","Bangalore","New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York"]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primes:number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[1,3,5,7,11,13]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bools:boolean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true,false,false,true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6543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6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to JavaScript </a:t>
            </a:r>
            <a:r>
              <a:rPr lang="en-US" dirty="0" err="1"/>
              <a:t>datatypes</a:t>
            </a:r>
            <a:r>
              <a:rPr lang="en-US" dirty="0"/>
              <a:t>. Similar to C#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IN" dirty="0"/>
              <a:t>Like languages like C#, an </a:t>
            </a:r>
            <a:r>
              <a:rPr lang="en-IN" dirty="0" err="1"/>
              <a:t>enum</a:t>
            </a:r>
            <a:r>
              <a:rPr lang="en-IN" dirty="0"/>
              <a:t> is a way of giving more friendly names to sets of numeric values.</a:t>
            </a:r>
          </a:p>
          <a:p>
            <a:r>
              <a:rPr lang="en-IN" dirty="0"/>
              <a:t>By default, </a:t>
            </a:r>
            <a:r>
              <a:rPr lang="en-IN" dirty="0" err="1"/>
              <a:t>enums</a:t>
            </a:r>
            <a:r>
              <a:rPr lang="en-IN" dirty="0"/>
              <a:t> begin numbering their members starting at 0. You can change this by manually setting the value of one its members.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068960"/>
            <a:ext cx="6600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4" y="5395605"/>
            <a:ext cx="2736306" cy="134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5400584"/>
            <a:ext cx="2376264" cy="134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11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Useful to describe the type of variables that we may not know when we are writing the application. </a:t>
            </a:r>
          </a:p>
          <a:p>
            <a:r>
              <a:rPr lang="en-IN" dirty="0"/>
              <a:t>May come from dynamic content, </a:t>
            </a:r>
            <a:r>
              <a:rPr lang="en-IN" dirty="0" err="1"/>
              <a:t>eg</a:t>
            </a:r>
            <a:r>
              <a:rPr lang="en-IN" dirty="0"/>
              <a:t> from the user or 3rd party library. </a:t>
            </a:r>
          </a:p>
          <a:p>
            <a:r>
              <a:rPr lang="en-IN" dirty="0"/>
              <a:t>Allows to opt-out of type-checking and let the values pass through compile-time checks. </a:t>
            </a:r>
          </a:p>
          <a:p>
            <a:r>
              <a:rPr lang="en-IN" dirty="0"/>
              <a:t>Same as not declaring any </a:t>
            </a:r>
            <a:r>
              <a:rPr lang="en-IN" dirty="0" err="1"/>
              <a:t>datatype</a:t>
            </a:r>
            <a:r>
              <a:rPr lang="en-IN" dirty="0"/>
              <a:t> – uses JavaScript’s dynamic nature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notSure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any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list:any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[] = [1, true, "free"]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list[1] = 100</a:t>
            </a:r>
          </a:p>
        </p:txBody>
      </p:sp>
    </p:spTree>
    <p:extLst>
      <p:ext uri="{BB962C8B-B14F-4D97-AF65-F5344CB8AC3E}">
        <p14:creationId xmlns:p14="http://schemas.microsoft.com/office/powerpoint/2010/main" val="49136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Perhaps the opposite in some ways to 'any' is 'void', </a:t>
            </a:r>
          </a:p>
          <a:p>
            <a:r>
              <a:rPr lang="en-IN" dirty="0"/>
              <a:t>the absence of having any type at all. </a:t>
            </a:r>
          </a:p>
          <a:p>
            <a:r>
              <a:rPr lang="en-IN" dirty="0"/>
              <a:t>Commonly used as the return type of functions that do not return a value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warnUser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(): void {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   alert("This is my warning message");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2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1"/>
          </a:xfrm>
        </p:spPr>
        <p:txBody>
          <a:bodyPr>
            <a:normAutofit/>
          </a:bodyPr>
          <a:lstStyle/>
          <a:p>
            <a:r>
              <a:rPr lang="en-IN" dirty="0"/>
              <a:t>Functions are the fundamental building block of any applications in JavaScript.</a:t>
            </a:r>
          </a:p>
          <a:p>
            <a:r>
              <a:rPr lang="en-IN" dirty="0"/>
              <a:t>JavaScript is a functional programming language, and so supports first class functions.</a:t>
            </a:r>
          </a:p>
          <a:p>
            <a:r>
              <a:rPr lang="en-IN" dirty="0"/>
              <a:t>Allows build up layers of abstraction, mimicking classes, information hiding, and modules (JavaScript does not support class, module, private members).</a:t>
            </a:r>
          </a:p>
          <a:p>
            <a:r>
              <a:rPr lang="en-IN" dirty="0"/>
              <a:t>In </a:t>
            </a:r>
            <a:r>
              <a:rPr lang="en-IN" dirty="0" err="1"/>
              <a:t>TypeScript</a:t>
            </a:r>
            <a:r>
              <a:rPr lang="en-IN" dirty="0"/>
              <a:t>, while there are classes and modules, function still play the key role in describing how to 'do' things. </a:t>
            </a:r>
          </a:p>
          <a:p>
            <a:r>
              <a:rPr lang="en-IN" dirty="0" err="1"/>
              <a:t>TypeScript</a:t>
            </a:r>
            <a:r>
              <a:rPr lang="en-IN" dirty="0"/>
              <a:t> adds some new capabilities to the standard JavaScript functions to make them easier to work with.</a:t>
            </a:r>
          </a:p>
          <a:p>
            <a:pPr lvl="1"/>
            <a:r>
              <a:rPr lang="en-IN" sz="1600" dirty="0"/>
              <a:t>Type Annotation for parameter and return type</a:t>
            </a:r>
          </a:p>
          <a:p>
            <a:pPr lvl="1"/>
            <a:r>
              <a:rPr lang="en-IN" sz="1600" dirty="0"/>
              <a:t>Optional and Default Parameter</a:t>
            </a:r>
          </a:p>
          <a:p>
            <a:pPr lvl="1"/>
            <a:r>
              <a:rPr lang="en-IN" sz="1600" dirty="0"/>
              <a:t>Rest Parameter</a:t>
            </a:r>
          </a:p>
          <a:p>
            <a:pPr lvl="1"/>
            <a:r>
              <a:rPr lang="en-IN" sz="1600" dirty="0"/>
              <a:t>Function Overloads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697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/>
              <a:t>Allows parameter and return type annotation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28800"/>
            <a:ext cx="6696744" cy="146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31522"/>
            <a:ext cx="6696744" cy="104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941168"/>
            <a:ext cx="6696744" cy="171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/>
              <a:t>Writing large applications in JavaScript is difficult, not originally designed for large complex applications (mostly a scripting language, with functional programming constructs)</a:t>
            </a:r>
          </a:p>
          <a:p>
            <a:r>
              <a:rPr lang="en-US" dirty="0"/>
              <a:t>Lacks structuring mechanisms like Class, Module,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9AD0"/>
                </a:solidFill>
              </a:rPr>
              <a:t>TypeScript</a:t>
            </a:r>
            <a:r>
              <a:rPr lang="en-US" sz="2400" dirty="0">
                <a:solidFill>
                  <a:srgbClr val="009AD0"/>
                </a:solidFill>
              </a:rPr>
              <a:t> is a language for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application scale JavaScript development.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9AD0"/>
                </a:solidFill>
              </a:rPr>
              <a:t>TypeScript</a:t>
            </a:r>
            <a:r>
              <a:rPr lang="en-US" sz="2400" dirty="0">
                <a:solidFill>
                  <a:srgbClr val="009AD0"/>
                </a:solidFill>
              </a:rPr>
              <a:t> is a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typed superset of JavaScript</a:t>
            </a:r>
            <a:r>
              <a:rPr lang="en-US" sz="2400" dirty="0">
                <a:solidFill>
                  <a:srgbClr val="009AD0"/>
                </a:solidFill>
              </a:rPr>
              <a:t> that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compiles to plan JavaScript</a:t>
            </a:r>
            <a:r>
              <a:rPr lang="en-US" sz="2400" dirty="0">
                <a:solidFill>
                  <a:srgbClr val="009AD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err="1"/>
              <a:t>TypeScript</a:t>
            </a:r>
            <a:r>
              <a:rPr lang="en-US" dirty="0"/>
              <a:t> adds Static Typing and structuring (class, module) to JavaScript.</a:t>
            </a:r>
          </a:p>
        </p:txBody>
      </p:sp>
    </p:spTree>
    <p:extLst>
      <p:ext uri="{BB962C8B-B14F-4D97-AF65-F5344CB8AC3E}">
        <p14:creationId xmlns:p14="http://schemas.microsoft.com/office/powerpoint/2010/main" val="159995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/>
              <a:t>Shows warning for type mismatch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00808"/>
            <a:ext cx="6696744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" y="3573016"/>
            <a:ext cx="6840759" cy="100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2" y="5445224"/>
            <a:ext cx="7143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6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Overloads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/>
              <a:t>Allows function overloads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8769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16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Overloads (2)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7089"/>
            <a:ext cx="5904656" cy="58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16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&amp; Default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/>
              <a:t>Optional Parameters should have default value that would be used if the value is not specified while invoking the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be the last arguments in a function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1055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7" y="4293096"/>
            <a:ext cx="6648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14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Parameter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864095"/>
          </a:xfrm>
        </p:spPr>
        <p:txBody>
          <a:bodyPr/>
          <a:lstStyle/>
          <a:p>
            <a:r>
              <a:rPr lang="en-US" dirty="0"/>
              <a:t>Optional Parameters should have the default value that would be used if the value is not specified while calling the function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2298038"/>
            <a:ext cx="6262881" cy="193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6552728" cy="21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7319773" y="3546395"/>
            <a:ext cx="648072" cy="1839561"/>
          </a:xfrm>
          <a:prstGeom prst="curvedLeftArrow">
            <a:avLst/>
          </a:prstGeom>
          <a:solidFill>
            <a:srgbClr val="00A7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1927501"/>
            <a:ext cx="864096" cy="38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0" y="4293095"/>
            <a:ext cx="760691" cy="32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64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/>
              <a:t>Declared as …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4453"/>
            <a:ext cx="74638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18" y="5230797"/>
            <a:ext cx="2837133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30797"/>
            <a:ext cx="2539139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95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328591"/>
          </a:xfrm>
        </p:spPr>
        <p:txBody>
          <a:bodyPr/>
          <a:lstStyle/>
          <a:p>
            <a:r>
              <a:rPr lang="en-IN" dirty="0"/>
              <a:t>Properties and fields to store data</a:t>
            </a:r>
          </a:p>
          <a:p>
            <a:r>
              <a:rPr lang="en-US" dirty="0"/>
              <a:t>Methods to define behavior</a:t>
            </a:r>
          </a:p>
          <a:p>
            <a:r>
              <a:rPr lang="en-IN" dirty="0"/>
              <a:t>Events to provide interactions between different objects and </a:t>
            </a:r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45569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Field and Property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46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and Constructor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63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Fix/Improve JavaScript – different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Through Library and Frameworks</a:t>
            </a:r>
          </a:p>
          <a:p>
            <a:pPr lvl="1"/>
            <a:r>
              <a:rPr lang="en-US" dirty="0"/>
              <a:t>jQuery, </a:t>
            </a:r>
            <a:r>
              <a:rPr lang="en-US" dirty="0" err="1"/>
              <a:t>AngularJS</a:t>
            </a:r>
            <a:r>
              <a:rPr lang="en-US" dirty="0"/>
              <a:t>, Knockout, Ext JS, Bootstrap …. (new libraries are being created and getting popular everyday)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language that extend/improve language features of JavaScript. Superset of JavaScript. Compiles to JavaScript</a:t>
            </a:r>
          </a:p>
          <a:p>
            <a:pPr lvl="1"/>
            <a:r>
              <a:rPr lang="en-US" dirty="0" err="1"/>
              <a:t>CoffeeScript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F0"/>
                </a:solidFill>
                <a:ea typeface="+mj-ea"/>
              </a:rPr>
              <a:t>TypeScript</a:t>
            </a:r>
            <a:endParaRPr lang="en-US" b="1" dirty="0">
              <a:solidFill>
                <a:srgbClr val="00B0F0"/>
              </a:solidFill>
              <a:ea typeface="+mj-ea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Entirely new language with many new features that compile to JavaScript</a:t>
            </a:r>
          </a:p>
          <a:p>
            <a:pPr lvl="1"/>
            <a:r>
              <a:rPr lang="en-US" dirty="0"/>
              <a:t>GWT (Google Web Toolkit), Dart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5886179"/>
            <a:ext cx="7596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https://github.com/jashkenas/coffeescript/wiki/list-of-languages-that-compile-to-js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963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440159"/>
          </a:xfrm>
        </p:spPr>
        <p:txBody>
          <a:bodyPr/>
          <a:lstStyle/>
          <a:p>
            <a:r>
              <a:rPr lang="en-US" dirty="0"/>
              <a:t>Uses constructor keyword</a:t>
            </a:r>
          </a:p>
          <a:p>
            <a:r>
              <a:rPr lang="en-US" dirty="0"/>
              <a:t>public by default, can not be private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0405"/>
            <a:ext cx="6120680" cy="235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35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 shortcut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5743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47" y="3933056"/>
            <a:ext cx="564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814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341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/>
              <a:t>public (</a:t>
            </a:r>
            <a:r>
              <a:rPr lang="en-IN" dirty="0"/>
              <a:t>default) </a:t>
            </a:r>
            <a:r>
              <a:rPr lang="en-US" dirty="0"/>
              <a:t>- </a:t>
            </a:r>
            <a:r>
              <a:rPr lang="en-IN" dirty="0"/>
              <a:t>member is available to all code in another module.</a:t>
            </a:r>
            <a:endParaRPr lang="en-US" dirty="0"/>
          </a:p>
          <a:p>
            <a:r>
              <a:rPr lang="en-US" dirty="0"/>
              <a:t>private - </a:t>
            </a:r>
            <a:r>
              <a:rPr lang="en-IN" dirty="0"/>
              <a:t>member is available only to other code in the same assembly.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2263845"/>
            <a:ext cx="6120679" cy="195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4437112"/>
            <a:ext cx="6055196" cy="23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38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supports static members (methods)</a:t>
            </a:r>
          </a:p>
          <a:p>
            <a:r>
              <a:rPr lang="en-IN" i="1" dirty="0"/>
              <a:t>static</a:t>
            </a:r>
            <a:r>
              <a:rPr lang="en-IN" dirty="0"/>
              <a:t> methods are visible on the class itself rather than on the instances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18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873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7556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33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Constructor Pattern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68499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365600"/>
            <a:ext cx="5723759" cy="101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282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Constructor Pattern (2)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26"/>
            <a:ext cx="9252520" cy="40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76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– </a:t>
            </a:r>
            <a:r>
              <a:rPr lang="en-US" dirty="0" err="1"/>
              <a:t>TypeScript</a:t>
            </a:r>
            <a:r>
              <a:rPr lang="en-US" dirty="0"/>
              <a:t> uses same Constructor Pattern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66863"/>
            <a:ext cx="9793088" cy="360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679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1008111"/>
          </a:xfrm>
        </p:spPr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supports inheritance of class through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/>
              <a:t> keyword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987"/>
            <a:ext cx="7416824" cy="44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5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/>
              <a:t>Helps in large scale JavaScript application development.</a:t>
            </a:r>
          </a:p>
          <a:p>
            <a:r>
              <a:rPr lang="en-US" dirty="0"/>
              <a:t>Adds additional features like Static Type (optional), Class, Module </a:t>
            </a:r>
            <a:r>
              <a:rPr lang="en-US" dirty="0" err="1"/>
              <a:t>etc</a:t>
            </a:r>
            <a:r>
              <a:rPr lang="en-US" dirty="0"/>
              <a:t> (that are not present in JavaScript) to JavaScript</a:t>
            </a:r>
          </a:p>
          <a:p>
            <a:r>
              <a:rPr lang="en-IN" dirty="0"/>
              <a:t>Starts with JavaScript, ends with JavaScript. </a:t>
            </a:r>
            <a:r>
              <a:rPr lang="en-IN" dirty="0" err="1"/>
              <a:t>TypeScipt</a:t>
            </a:r>
            <a:r>
              <a:rPr lang="en-IN" dirty="0"/>
              <a:t> is JavaScript. Any valid .</a:t>
            </a:r>
            <a:r>
              <a:rPr lang="en-IN" dirty="0" err="1"/>
              <a:t>js</a:t>
            </a:r>
            <a:r>
              <a:rPr lang="en-IN" dirty="0"/>
              <a:t> file can be renamed .</a:t>
            </a:r>
            <a:r>
              <a:rPr lang="en-IN" dirty="0" err="1"/>
              <a:t>ts</a:t>
            </a:r>
            <a:r>
              <a:rPr lang="en-IN" dirty="0"/>
              <a:t> and compiled with other </a:t>
            </a:r>
            <a:r>
              <a:rPr lang="en-IN" dirty="0" err="1"/>
              <a:t>TypeScript</a:t>
            </a:r>
            <a:r>
              <a:rPr lang="en-IN" dirty="0"/>
              <a:t> files.</a:t>
            </a:r>
            <a:endParaRPr lang="en-US" dirty="0"/>
          </a:p>
          <a:p>
            <a:r>
              <a:rPr lang="en-US" dirty="0"/>
              <a:t>Runs on </a:t>
            </a:r>
            <a:r>
              <a:rPr lang="en-IN" dirty="0"/>
              <a:t>Any browser, Any host, Any OS. </a:t>
            </a:r>
          </a:p>
          <a:p>
            <a:r>
              <a:rPr lang="en-IN" dirty="0"/>
              <a:t>Open Source</a:t>
            </a:r>
          </a:p>
          <a:p>
            <a:pPr lvl="1"/>
            <a:r>
              <a:rPr lang="en-IN" dirty="0"/>
              <a:t>The compiler is an open source project and released under the </a:t>
            </a:r>
            <a:r>
              <a:rPr lang="en-US" dirty="0"/>
              <a:t>Apache 2.0 license.</a:t>
            </a:r>
            <a:endParaRPr lang="en-IN" dirty="0"/>
          </a:p>
          <a:p>
            <a:r>
              <a:rPr lang="en-IN" dirty="0" err="1"/>
              <a:t>TypeScript</a:t>
            </a:r>
            <a:r>
              <a:rPr lang="en-IN" dirty="0"/>
              <a:t> purposefully borrows ideas from </a:t>
            </a:r>
            <a:r>
              <a:rPr lang="en-IN" dirty="0" err="1"/>
              <a:t>EcmaScript</a:t>
            </a:r>
            <a:r>
              <a:rPr lang="en-IN" dirty="0"/>
              <a:t> 6 (ES6 Harmony) spec – class, module</a:t>
            </a:r>
          </a:p>
        </p:txBody>
      </p:sp>
    </p:spTree>
    <p:extLst>
      <p:ext uri="{BB962C8B-B14F-4D97-AF65-F5344CB8AC3E}">
        <p14:creationId xmlns:p14="http://schemas.microsoft.com/office/powerpoint/2010/main" val="333685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Module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2016223"/>
          </a:xfrm>
        </p:spPr>
        <p:txBody>
          <a:bodyPr/>
          <a:lstStyle/>
          <a:p>
            <a:r>
              <a:rPr lang="en-US" dirty="0"/>
              <a:t>Modules can be defines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/>
              <a:t> keyword</a:t>
            </a:r>
          </a:p>
          <a:p>
            <a:r>
              <a:rPr lang="en-US" dirty="0"/>
              <a:t>A module can contain sub module, class, interface or </a:t>
            </a:r>
            <a:r>
              <a:rPr lang="en-US" dirty="0" err="1"/>
              <a:t>enum</a:t>
            </a:r>
            <a:r>
              <a:rPr lang="en-US" dirty="0"/>
              <a:t>. Can not directly contain functions (similar to C#, Java)</a:t>
            </a:r>
          </a:p>
          <a:p>
            <a:r>
              <a:rPr lang="en-US" dirty="0"/>
              <a:t>Modules can be nested (sub module)</a:t>
            </a:r>
          </a:p>
          <a:p>
            <a:r>
              <a:rPr lang="en-US" dirty="0"/>
              <a:t>Class, Interfaces can be exposed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-US" dirty="0"/>
              <a:t> keyword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5971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2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Interface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en-US" dirty="0"/>
              <a:t>Declared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dirty="0"/>
              <a:t> keyword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Like many other </a:t>
            </a:r>
            <a:r>
              <a:rPr lang="en-US" dirty="0" err="1"/>
              <a:t>TypeScript</a:t>
            </a:r>
            <a:r>
              <a:rPr lang="en-US" dirty="0"/>
              <a:t> feature it’s purely a Design time feature. No additional code is emitted for this!</a:t>
            </a:r>
          </a:p>
          <a:p>
            <a:r>
              <a:rPr lang="en-US" dirty="0"/>
              <a:t>TS compiler shows error when Interface signature and implementation does not match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832648" cy="16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6877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02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7344816" cy="230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278524"/>
            <a:ext cx="7488833" cy="345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23528" y="3184148"/>
            <a:ext cx="8496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13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08720"/>
            <a:ext cx="8229600" cy="576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Optional properties can be declared for an interface (using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)</a:t>
            </a:r>
          </a:p>
          <a:p>
            <a:r>
              <a:rPr lang="en-US" dirty="0"/>
              <a:t>Optional properties need not be implemented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15838"/>
            <a:ext cx="7920880" cy="366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97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66675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741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Mixin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04456"/>
          </a:xfrm>
        </p:spPr>
        <p:txBody>
          <a:bodyPr/>
          <a:lstStyle/>
          <a:p>
            <a:r>
              <a:rPr lang="en-IN" dirty="0"/>
              <a:t>Along with traditional OO hierarchies, another popular way of building up classes from reusable components is to build them by combining simpler partial classes – called </a:t>
            </a:r>
            <a:r>
              <a:rPr lang="en-IN" b="1" dirty="0" err="1"/>
              <a:t>Mixin</a:t>
            </a:r>
            <a:endParaRPr lang="en-IN" b="1" dirty="0"/>
          </a:p>
          <a:p>
            <a:r>
              <a:rPr lang="en-US" dirty="0"/>
              <a:t>Several languages support </a:t>
            </a:r>
            <a:r>
              <a:rPr lang="en-US" dirty="0" err="1"/>
              <a:t>Mixin</a:t>
            </a:r>
            <a:r>
              <a:rPr lang="en-US" dirty="0"/>
              <a:t> (e.g. Trait in PHP and Scala).</a:t>
            </a:r>
          </a:p>
          <a:p>
            <a:r>
              <a:rPr lang="en-US" dirty="0"/>
              <a:t>This pattern in popular in JavaScript community, so </a:t>
            </a:r>
            <a:r>
              <a:rPr lang="en-US" dirty="0" err="1"/>
              <a:t>TypeScript</a:t>
            </a:r>
            <a:r>
              <a:rPr lang="en-US" dirty="0"/>
              <a:t> provides language 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908720"/>
            <a:ext cx="7776864" cy="70788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object-oriented programming languages, a </a:t>
            </a:r>
            <a:r>
              <a:rPr lang="en-I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class which contains a 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 of methods from other classes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849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688632" cy="466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0153" y="559949"/>
            <a:ext cx="865244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0655" y="2564904"/>
            <a:ext cx="861799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8185" y="1078897"/>
            <a:ext cx="89831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0272" y="1078897"/>
            <a:ext cx="100581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</a:p>
        </p:txBody>
      </p:sp>
      <p:cxnSp>
        <p:nvCxnSpPr>
          <p:cNvPr id="6" name="Elbow Connector 5"/>
          <p:cNvCxnSpPr>
            <a:endCxn id="4" idx="2"/>
          </p:cNvCxnSpPr>
          <p:nvPr/>
        </p:nvCxnSpPr>
        <p:spPr>
          <a:xfrm rot="16200000" flipV="1">
            <a:off x="5946648" y="1706156"/>
            <a:ext cx="1284876" cy="432622"/>
          </a:xfrm>
          <a:prstGeom prst="bentConnector3">
            <a:avLst>
              <a:gd name="adj1" fmla="val 31082"/>
            </a:avLst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11" idx="2"/>
          </p:cNvCxnSpPr>
          <p:nvPr/>
        </p:nvCxnSpPr>
        <p:spPr>
          <a:xfrm rot="5400000" flipH="1" flipV="1">
            <a:off x="6849404" y="1891129"/>
            <a:ext cx="765927" cy="581625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  <a:endCxn id="10" idx="2"/>
          </p:cNvCxnSpPr>
          <p:nvPr/>
        </p:nvCxnSpPr>
        <p:spPr>
          <a:xfrm rot="5400000" flipH="1" flipV="1">
            <a:off x="7381485" y="1359048"/>
            <a:ext cx="765927" cy="1645786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0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IN" dirty="0"/>
              <a:t>Typescript was first made public in October 2012 (at version 0.8), after two years of internal development at Microsoft.</a:t>
            </a:r>
          </a:p>
          <a:p>
            <a:r>
              <a:rPr lang="en-IN" dirty="0" err="1"/>
              <a:t>TypeScript</a:t>
            </a:r>
            <a:r>
              <a:rPr lang="en-IN" dirty="0"/>
              <a:t> 0.9, released in 2013, added support for generics</a:t>
            </a:r>
          </a:p>
          <a:p>
            <a:r>
              <a:rPr lang="en-IN" dirty="0" err="1"/>
              <a:t>TypeScript</a:t>
            </a:r>
            <a:r>
              <a:rPr lang="en-IN" dirty="0"/>
              <a:t> 1.0 was released at Build 2014. Visual Studio 2013 Update 2 provides built-in support for </a:t>
            </a:r>
            <a:r>
              <a:rPr lang="en-IN" dirty="0" err="1"/>
              <a:t>TypeScript</a:t>
            </a:r>
            <a:r>
              <a:rPr lang="en-IN" dirty="0"/>
              <a:t>.</a:t>
            </a:r>
            <a:endParaRPr lang="en-IN" baseline="30000" dirty="0"/>
          </a:p>
          <a:p>
            <a:r>
              <a:rPr lang="en-IN" dirty="0"/>
              <a:t>In July 2014, the development team announced a new </a:t>
            </a:r>
            <a:r>
              <a:rPr lang="en-IN" dirty="0" err="1"/>
              <a:t>TypeScript</a:t>
            </a:r>
            <a:r>
              <a:rPr lang="en-IN" dirty="0"/>
              <a:t> compiler, claiming 5x performance gains. </a:t>
            </a:r>
          </a:p>
          <a:p>
            <a:pPr lvl="1"/>
            <a:r>
              <a:rPr lang="en-IN" dirty="0"/>
              <a:t>Source code, which was initially hosted on </a:t>
            </a:r>
            <a:r>
              <a:rPr lang="en-IN" dirty="0" err="1"/>
              <a:t>Codeplex</a:t>
            </a:r>
            <a:r>
              <a:rPr lang="en-IN" dirty="0"/>
              <a:t>, was moved to </a:t>
            </a:r>
            <a:r>
              <a:rPr lang="en-IN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01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Mixins</a:t>
            </a:r>
            <a:r>
              <a:rPr lang="en-US" dirty="0"/>
              <a:t> (Cont’d)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233232" cy="352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876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250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Mixins</a:t>
            </a:r>
            <a:r>
              <a:rPr lang="en-US" dirty="0"/>
              <a:t> (Cont’d)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1566"/>
            <a:ext cx="5544616" cy="194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240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</a:t>
            </a:r>
            <a:r>
              <a:rPr lang="en-US" dirty="0" err="1"/>
              <a:t>gochas</a:t>
            </a:r>
            <a:r>
              <a:rPr lang="en-US" dirty="0"/>
              <a:t> (not fixed in 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256583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does not introduce block scope (JavaScript only supports function scope)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is still optional in </a:t>
            </a:r>
            <a:r>
              <a:rPr lang="en-US" dirty="0" err="1"/>
              <a:t>TypeScript</a:t>
            </a:r>
            <a:r>
              <a:rPr lang="en-US" dirty="0"/>
              <a:t> also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is not mandatory in JavaScript and it tries to infer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and sometime does it differently than expected)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/>
              <a:t> (and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!==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 checks for value equality only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dirty="0"/>
              <a:t>checks for both type and value equality</a:t>
            </a:r>
          </a:p>
          <a:p>
            <a:r>
              <a:rPr lang="en-US" dirty="0"/>
              <a:t>global variables (variables declared outside of function), implied global (variables declared within function without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keyword)</a:t>
            </a:r>
          </a:p>
          <a:p>
            <a:r>
              <a:rPr lang="en-US" dirty="0"/>
              <a:t>issues with floating point (.1 + .2 != .3, it’s something like .3000…00004)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dirty="0"/>
              <a:t>Optional Static Type Annotation / Static Typing</a:t>
            </a:r>
          </a:p>
          <a:p>
            <a:r>
              <a:rPr lang="en-US" dirty="0"/>
              <a:t>Additional Features for Functions</a:t>
            </a:r>
          </a:p>
          <a:p>
            <a:pPr lvl="1"/>
            <a:r>
              <a:rPr lang="en-US" sz="1600" dirty="0"/>
              <a:t>Types for function parameters and return type, optional and default parameter, rest parameter, overloading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sz="1600" dirty="0"/>
              <a:t>Field, Property, Method, Constructor, Event, Static methods, Inheritance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Generics</a:t>
            </a:r>
          </a:p>
          <a:p>
            <a:r>
              <a:rPr lang="en-US" dirty="0"/>
              <a:t>Declaration Merging</a:t>
            </a:r>
          </a:p>
          <a:p>
            <a:r>
              <a:rPr lang="en-US" dirty="0"/>
              <a:t>Few other features (</a:t>
            </a:r>
            <a:r>
              <a:rPr lang="en-US" dirty="0" err="1"/>
              <a:t>Enum</a:t>
            </a:r>
            <a:r>
              <a:rPr lang="en-US" dirty="0"/>
              <a:t>) …</a:t>
            </a:r>
            <a:endParaRPr lang="en-US" sz="1100" dirty="0"/>
          </a:p>
          <a:p>
            <a:r>
              <a:rPr lang="en-US" dirty="0" err="1"/>
              <a:t>TypeScript</a:t>
            </a:r>
            <a:r>
              <a:rPr lang="en-US" dirty="0"/>
              <a:t> comes with</a:t>
            </a:r>
          </a:p>
          <a:p>
            <a:pPr lvl="1"/>
            <a:r>
              <a:rPr lang="en-US" sz="1600" dirty="0" err="1"/>
              <a:t>TypeScript</a:t>
            </a:r>
            <a:r>
              <a:rPr lang="en-US" sz="1600" dirty="0"/>
              <a:t> Compiler (</a:t>
            </a:r>
            <a:r>
              <a:rPr lang="en-US" sz="1600" dirty="0" err="1"/>
              <a:t>tsc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TypeScript</a:t>
            </a:r>
            <a:r>
              <a:rPr lang="en-US" sz="1600" dirty="0"/>
              <a:t> Language Service (TLS) / Visual Studio extension </a:t>
            </a:r>
          </a:p>
          <a:p>
            <a:pPr lvl="1"/>
            <a:r>
              <a:rPr lang="en-US" sz="1600" dirty="0"/>
              <a:t>Playground (</a:t>
            </a:r>
            <a:r>
              <a:rPr lang="en-US" sz="1600" dirty="0">
                <a:hlinkClick r:id="rId2"/>
              </a:rPr>
              <a:t>http://www.typescriptlang.org/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Declaration files (*.</a:t>
            </a:r>
            <a:r>
              <a:rPr lang="en-US" sz="1600" dirty="0" err="1"/>
              <a:t>d.ts</a:t>
            </a:r>
            <a:r>
              <a:rPr lang="en-US" sz="1600" dirty="0"/>
              <a:t>) for DOM, jQuery, node.js …</a:t>
            </a:r>
          </a:p>
          <a:p>
            <a:pPr lvl="1"/>
            <a:r>
              <a:rPr lang="en-US" sz="1600" dirty="0"/>
              <a:t>Language Spec (1.0) and code examples</a:t>
            </a:r>
          </a:p>
        </p:txBody>
      </p:sp>
    </p:spTree>
    <p:extLst>
      <p:ext uri="{BB962C8B-B14F-4D97-AF65-F5344CB8AC3E}">
        <p14:creationId xmlns:p14="http://schemas.microsoft.com/office/powerpoint/2010/main" val="81348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Types / Optional Type Annotation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allows annotating variables with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Purely a design time feature. No additional code is emitted in the final JavaScript that </a:t>
            </a:r>
            <a:r>
              <a:rPr lang="en-US" dirty="0" err="1"/>
              <a:t>TypeScript</a:t>
            </a:r>
            <a:r>
              <a:rPr lang="en-US" dirty="0"/>
              <a:t> compiler produces.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there’s a type mismatch </a:t>
            </a:r>
            <a:r>
              <a:rPr lang="en-US" dirty="0" err="1"/>
              <a:t>TypeScript</a:t>
            </a:r>
            <a:r>
              <a:rPr lang="en-US" dirty="0"/>
              <a:t> shows a warning.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095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9144001" cy="117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5" y="5301208"/>
            <a:ext cx="4273067" cy="90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62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/ 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Static Types</a:t>
            </a:r>
          </a:p>
          <a:p>
            <a:pPr lvl="1"/>
            <a:r>
              <a:rPr lang="en-US" dirty="0"/>
              <a:t>Any</a:t>
            </a:r>
          </a:p>
          <a:p>
            <a:pPr lvl="1"/>
            <a:r>
              <a:rPr lang="en-US" dirty="0"/>
              <a:t>Primitive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/>
              <a:t>Boolean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Void</a:t>
            </a:r>
          </a:p>
          <a:p>
            <a:pPr lvl="2"/>
            <a:r>
              <a:rPr lang="en-US" dirty="0"/>
              <a:t>Null</a:t>
            </a:r>
          </a:p>
          <a:p>
            <a:pPr lvl="2"/>
            <a:r>
              <a:rPr lang="en-US" dirty="0"/>
              <a:t>Undefined -&gt; same as JavaScript “undefined” type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Enum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0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1494</Words>
  <Application>Microsoft Office PowerPoint</Application>
  <PresentationFormat>On-screen Show (4:3)</PresentationFormat>
  <Paragraphs>230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Segoe UI Light</vt:lpstr>
      <vt:lpstr>Segoe UI Semibold</vt:lpstr>
      <vt:lpstr>Segoe UI Semilight</vt:lpstr>
      <vt:lpstr>Office Theme</vt:lpstr>
      <vt:lpstr>PowerPoint Presentation</vt:lpstr>
      <vt:lpstr>Context</vt:lpstr>
      <vt:lpstr>Fix/Improve JavaScript – different approaches</vt:lpstr>
      <vt:lpstr>What is TypeScript</vt:lpstr>
      <vt:lpstr>Bit of History</vt:lpstr>
      <vt:lpstr>Features</vt:lpstr>
      <vt:lpstr>Types / Optional Type Annotation</vt:lpstr>
      <vt:lpstr>Optional Type Annotation</vt:lpstr>
      <vt:lpstr>Types / Optional Type Annotation</vt:lpstr>
      <vt:lpstr>Datatypes</vt:lpstr>
      <vt:lpstr>Optional Type Annotation</vt:lpstr>
      <vt:lpstr>Type Inference</vt:lpstr>
      <vt:lpstr>Array</vt:lpstr>
      <vt:lpstr>Enum</vt:lpstr>
      <vt:lpstr>Any</vt:lpstr>
      <vt:lpstr>Void</vt:lpstr>
      <vt:lpstr>Function</vt:lpstr>
      <vt:lpstr>Function Overview</vt:lpstr>
      <vt:lpstr>Function</vt:lpstr>
      <vt:lpstr>Function (2)</vt:lpstr>
      <vt:lpstr>Function Overloads</vt:lpstr>
      <vt:lpstr>Function Overloads (2)</vt:lpstr>
      <vt:lpstr>Optional &amp; Default Parameter</vt:lpstr>
      <vt:lpstr>Optional Parameter Implementation</vt:lpstr>
      <vt:lpstr>Rest Parameter</vt:lpstr>
      <vt:lpstr>Class</vt:lpstr>
      <vt:lpstr>Class</vt:lpstr>
      <vt:lpstr>Field and Property</vt:lpstr>
      <vt:lpstr>Method and Constructor</vt:lpstr>
      <vt:lpstr>Constructor</vt:lpstr>
      <vt:lpstr>Constructor shortcut</vt:lpstr>
      <vt:lpstr>Events</vt:lpstr>
      <vt:lpstr>Access Modifiers</vt:lpstr>
      <vt:lpstr>Static Methods</vt:lpstr>
      <vt:lpstr>Class</vt:lpstr>
      <vt:lpstr>JavaScript Constructor Pattern</vt:lpstr>
      <vt:lpstr>JavaScript Constructor Pattern (2)</vt:lpstr>
      <vt:lpstr>Class – TypeScript uses same Constructor Pattern</vt:lpstr>
      <vt:lpstr>Inheritance</vt:lpstr>
      <vt:lpstr>Module</vt:lpstr>
      <vt:lpstr>Module</vt:lpstr>
      <vt:lpstr>Interface</vt:lpstr>
      <vt:lpstr>Interface</vt:lpstr>
      <vt:lpstr>Interface (Cont’d)</vt:lpstr>
      <vt:lpstr>Optional Property</vt:lpstr>
      <vt:lpstr>Interface</vt:lpstr>
      <vt:lpstr>Mixin</vt:lpstr>
      <vt:lpstr>Mixin</vt:lpstr>
      <vt:lpstr>Mixins</vt:lpstr>
      <vt:lpstr>Mixins (Cont’d)</vt:lpstr>
      <vt:lpstr>Mixins (Cont’d)</vt:lpstr>
      <vt:lpstr>JavaScript gochas (not fixed in TS)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a.chakrabarti</dc:creator>
  <cp:lastModifiedBy>Parameswari Bala</cp:lastModifiedBy>
  <cp:revision>108</cp:revision>
  <dcterms:created xsi:type="dcterms:W3CDTF">2014-09-12T13:38:26Z</dcterms:created>
  <dcterms:modified xsi:type="dcterms:W3CDTF">2018-01-23T12:23:42Z</dcterms:modified>
</cp:coreProperties>
</file>