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34" r:id="rId2"/>
    <p:sldId id="335" r:id="rId3"/>
    <p:sldId id="336" r:id="rId4"/>
  </p:sldIdLst>
  <p:sldSz cx="9144000" cy="6858000" type="screen4x3"/>
  <p:notesSz cx="6669088" cy="9820275"/>
  <p:custDataLst>
    <p:tags r:id="rId7"/>
  </p:custDataLst>
  <p:defaultTextStyle>
    <a:defPPr>
      <a:defRPr lang="de-DE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>
          <p15:clr>
            <a:srgbClr val="A4A3A4"/>
          </p15:clr>
        </p15:guide>
        <p15:guide id="2" pos="5647">
          <p15:clr>
            <a:srgbClr val="A4A3A4"/>
          </p15:clr>
        </p15:guide>
        <p15:guide id="3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3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7BA"/>
    <a:srgbClr val="6180BF"/>
    <a:srgbClr val="7C96CA"/>
    <a:srgbClr val="F9F9F9"/>
    <a:srgbClr val="F7F7F7"/>
    <a:srgbClr val="EEEEF0"/>
    <a:srgbClr val="E63A3A"/>
    <a:srgbClr val="D61818"/>
    <a:srgbClr val="E01A36"/>
    <a:srgbClr val="E8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B0DA1D-E7FB-4493-B2A3-969EF55D34DF}">
  <a:tblStyle styleId="{9506563C-453A-44B8-87F4-84D7D43C5F24}" styleName="Capgemini 1">
    <a:tblBg>
      <a:fill>
        <a:solidFill>
          <a:schemeClr val="lt1"/>
        </a:solidFill>
      </a:fill>
    </a:tblBg>
  </a:tblStyle>
  <a:tblStyle styleId="{98B0DA1D-E7FB-4493-B2A3-969EF55D34DF}" styleName="Capgemini 2">
    <a:tblBg>
      <a:fill>
        <a:solidFill>
          <a:schemeClr val="lt1"/>
        </a:solidFill>
      </a:fill>
    </a:tblBg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DE225878-817E-4DB3-9433-6C2FDB511386}" styleName="Capgemini 3">
    <a:tblBg>
      <a:fill>
        <a:solidFill>
          <a:schemeClr val="lt1"/>
        </a:solidFill>
      </a:fill>
    </a:tblBg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EB5C2E71-DA17-4137-A458-49E84028669A}" styleName="Capgemini 4"/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58" d="100"/>
          <a:sy n="158" d="100"/>
        </p:scale>
        <p:origin x="1852" y="96"/>
      </p:cViewPr>
      <p:guideLst>
        <p:guide orient="horz" pos="4201"/>
        <p:guide pos="5647"/>
        <p:guide pos="1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948" y="-96"/>
      </p:cViewPr>
      <p:guideLst>
        <p:guide orient="horz" pos="3093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06307-6088-4DFD-BB97-31C1E3C8F94D}" type="datetimeFigureOut">
              <a:rPr lang="en-US" smtClean="0"/>
              <a:pPr/>
              <a:t>2/3/2022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27557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BLANK.POTX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327557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315EA-06BA-4541-8C95-93A41C3003B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80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7BBA9-3E9F-478E-BBF6-AD90C451F165}" type="datetimeFigureOut">
              <a:rPr lang="en-GB" smtClean="0"/>
              <a:pPr/>
              <a:t>03/02/2022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6600"/>
            <a:ext cx="4910138" cy="3683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64631"/>
            <a:ext cx="5335270" cy="441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27557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327557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0692B-E0F8-4B17-BC73-08F7251133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781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6.xml"/><Relationship Id="rId7" Type="http://schemas.openxmlformats.org/officeDocument/2006/relationships/image" Target="../media/image2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jpeg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jpeg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oleObject" Target="../embeddings/oleObject10.bin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1.jpeg"/><Relationship Id="rId1" Type="http://schemas.openxmlformats.org/officeDocument/2006/relationships/vmlDrawing" Target="../drawings/vmlDrawing10.v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3.emf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gradFill flip="none" rotWithShape="1">
          <a:gsLst>
            <a:gs pos="0">
              <a:schemeClr val="accent3"/>
            </a:gs>
            <a:gs pos="50000">
              <a:schemeClr val="accent4"/>
            </a:gs>
            <a:gs pos="100000">
              <a:schemeClr val="accent5">
                <a:lumMod val="40000"/>
                <a:lumOff val="6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12649" b="16609"/>
          <a:stretch>
            <a:fillRect/>
          </a:stretch>
        </p:blipFill>
        <p:spPr bwMode="auto">
          <a:xfrm>
            <a:off x="0" y="202291"/>
            <a:ext cx="7000892" cy="665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rotWithShape="0">
              <a:schemeClr val="accent3">
                <a:alpha val="50000"/>
              </a:schemeClr>
            </a:outerShdw>
          </a:effectLst>
        </p:spPr>
      </p:pic>
      <p:graphicFrame>
        <p:nvGraphicFramePr>
          <p:cNvPr id="5" name="Object 4" hidden="1"/>
          <p:cNvGraphicFramePr>
            <a:graphicFrameLocks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8" imgW="0" imgH="0" progId="TCLayout.ActiveDocument.1">
                  <p:embed/>
                </p:oleObj>
              </mc:Choice>
              <mc:Fallback>
                <p:oleObj name="think-cell Slide" r:id="rId8" imgW="0" imgH="0" progId="TCLayout.ActiveDocument.1">
                  <p:embed/>
                  <p:pic>
                    <p:nvPicPr>
                      <p:cNvPr id="5" name="Object 4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643206" y="2214554"/>
            <a:ext cx="2143108" cy="51203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  <p:custDataLst>
              <p:tags r:id="rId5"/>
            </p:custDataLst>
          </p:nvPr>
        </p:nvSpPr>
        <p:spPr>
          <a:xfrm>
            <a:off x="-32" y="4405978"/>
            <a:ext cx="5715040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square" lIns="288000" rIns="72000" anchor="ctr" anchorCtr="0">
            <a:spAutoFit/>
          </a:bodyPr>
          <a:lstStyle>
            <a:lvl1pPr>
              <a:defRPr lang="en-GB" sz="2800" b="0" i="0" kern="1200" noProof="0" dirty="0">
                <a:solidFill>
                  <a:schemeClr val="bg1"/>
                </a:solidFill>
                <a:latin typeface="Folks-Light" pitchFamily="2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de-DE"/>
              <a:t>Titel der Präsentation</a:t>
            </a:r>
            <a:endParaRPr lang="en-GB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5072063"/>
            <a:ext cx="5429288" cy="500077"/>
          </a:xfrm>
          <a:prstGeom prst="rect">
            <a:avLst/>
          </a:prstGeom>
        </p:spPr>
        <p:txBody>
          <a:bodyPr lIns="288000" anchor="ctr" anchorCtr="0"/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Untertitel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r rote Fa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5" imgW="0" imgH="0" progId="TCLayout.ActiveDocument.1">
                  <p:embed/>
                </p:oleObj>
              </mc:Choice>
              <mc:Fallback>
                <p:oleObj name="think-cell Slide" r:id="rId5" imgW="0" imgH="0" progId="TCLayout.ActiveDocument.1">
                  <p:embed/>
                  <p:pic>
                    <p:nvPicPr>
                      <p:cNvPr id="9" name="Object 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8" name="Content Placeholder 20"/>
          <p:cNvSpPr>
            <a:spLocks noGrp="1"/>
          </p:cNvSpPr>
          <p:nvPr userDrawn="1">
            <p:ph sz="quarter" idx="10"/>
          </p:nvPr>
        </p:nvSpPr>
        <p:spPr>
          <a:xfrm>
            <a:off x="1428728" y="2214554"/>
            <a:ext cx="6215106" cy="9144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 b="0">
                <a:latin typeface="+mn-lt"/>
              </a:defRPr>
            </a:lvl1pPr>
          </a:lstStyle>
          <a:p>
            <a:pPr lvl="0"/>
            <a:r>
              <a:rPr lang="de-DE">
                <a:solidFill>
                  <a:schemeClr val="bg2"/>
                </a:solidFill>
              </a:rPr>
              <a:t>Textmasterformat bearbeiten</a:t>
            </a:r>
          </a:p>
          <a:p>
            <a:pPr lvl="1"/>
            <a:r>
              <a:rPr lang="de-DE">
                <a:solidFill>
                  <a:schemeClr val="bg2"/>
                </a:solidFill>
              </a:rPr>
              <a:t>Zweite Ebene</a:t>
            </a:r>
          </a:p>
          <a:p>
            <a:pPr lvl="2"/>
            <a:r>
              <a:rPr lang="de-DE">
                <a:solidFill>
                  <a:schemeClr val="bg2"/>
                </a:solidFill>
              </a:rPr>
              <a:t>Dritte Ebene</a:t>
            </a:r>
          </a:p>
          <a:p>
            <a:pPr lvl="3"/>
            <a:r>
              <a:rPr lang="de-DE">
                <a:solidFill>
                  <a:schemeClr val="bg2"/>
                </a:solidFill>
              </a:rPr>
              <a:t>Vierte Ebene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7188"/>
            <a:ext cx="2501409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Der rote Faden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9" name="Object 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428596" y="1285860"/>
            <a:ext cx="8501122" cy="4929222"/>
          </a:xfrm>
          <a:prstGeom prst="rect">
            <a:avLst/>
          </a:prstGeom>
        </p:spPr>
        <p:txBody>
          <a:bodyPr/>
          <a:lstStyle>
            <a:lvl1pPr marL="176213" indent="-176213">
              <a:spcBef>
                <a:spcPts val="1000"/>
              </a:spcBef>
              <a:buFont typeface="Wingdings" pitchFamily="2" charset="2"/>
              <a:buChar char=""/>
              <a:defRPr sz="1800" b="0">
                <a:latin typeface="+mn-lt"/>
              </a:defRPr>
            </a:lvl1pPr>
            <a:lvl2pPr marL="361950" indent="-185738">
              <a:spcBef>
                <a:spcPts val="1000"/>
              </a:spcBef>
              <a:buFont typeface="Verdana" pitchFamily="34" charset="0"/>
              <a:buChar char="−"/>
              <a:defRPr sz="1800">
                <a:latin typeface="+mn-lt"/>
              </a:defRPr>
            </a:lvl2pPr>
            <a:lvl3pPr marL="539750" indent="-177800">
              <a:spcBef>
                <a:spcPts val="1000"/>
              </a:spcBef>
              <a:buFont typeface="Verdana" pitchFamily="34" charset="0"/>
              <a:buChar char="-"/>
              <a:defRPr sz="1800">
                <a:latin typeface="+mn-lt"/>
              </a:defRPr>
            </a:lvl3pPr>
            <a:lvl4pPr marL="717550" indent="-152400">
              <a:spcBef>
                <a:spcPts val="1000"/>
              </a:spcBef>
              <a:buFont typeface="Verdana" pitchFamily="34" charset="0"/>
              <a:buChar char="◦"/>
              <a:defRPr sz="1800">
                <a:latin typeface="+mn-lt"/>
              </a:defRPr>
            </a:lvl4pPr>
            <a:lvl5pPr marL="900113" indent="-182563">
              <a:spcBef>
                <a:spcPts val="1000"/>
              </a:spcBef>
              <a:buFont typeface="Verdana" pitchFamily="34" charset="0"/>
              <a:buChar char="∙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9" name="Object 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9" name="Object 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9" name="Object 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warz, Titel, Kein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9" name="Object 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Schwar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9" name="Object 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79388" y="214290"/>
            <a:ext cx="8678892" cy="62865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4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Deine krasse Message!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s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18" imgW="0" imgH="0" progId="TCLayout.ActiveDocument.1">
                  <p:embed/>
                </p:oleObj>
              </mc:Choice>
              <mc:Fallback>
                <p:oleObj name="think-cell Slide" r:id="rId18" imgW="0" imgH="0" progId="TCLayout.ActiveDocument.1">
                  <p:embed/>
                  <p:pic>
                    <p:nvPicPr>
                      <p:cNvPr id="12" name="Object 1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39" name="Picture 3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/>
          <a:srcRect l="17654" b="17918"/>
          <a:stretch>
            <a:fillRect/>
          </a:stretch>
        </p:blipFill>
        <p:spPr bwMode="auto">
          <a:xfrm>
            <a:off x="-12947" y="2571743"/>
            <a:ext cx="4297816" cy="428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6286512" y="500042"/>
            <a:ext cx="2571768" cy="614450"/>
          </a:xfrm>
          <a:prstGeom prst="rect">
            <a:avLst/>
          </a:prstGeom>
          <a:noFill/>
        </p:spPr>
      </p:pic>
      <p:sp>
        <p:nvSpPr>
          <p:cNvPr id="81" name="Picture Placeholder 15"/>
          <p:cNvSpPr>
            <a:spLocks noGrp="1"/>
          </p:cNvSpPr>
          <p:nvPr>
            <p:ph type="pic" sz="quarter" idx="10"/>
            <p:custDataLst>
              <p:tags r:id="rId5"/>
            </p:custDataLst>
          </p:nvPr>
        </p:nvSpPr>
        <p:spPr>
          <a:xfrm>
            <a:off x="7242400" y="2928934"/>
            <a:ext cx="1285884" cy="171451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2" name="Rectangle 81"/>
          <p:cNvSpPr/>
          <p:nvPr userDrawn="1">
            <p:custDataLst>
              <p:tags r:id="rId6"/>
            </p:custDataLst>
          </p:nvPr>
        </p:nvSpPr>
        <p:spPr bwMode="auto">
          <a:xfrm>
            <a:off x="0" y="1443484"/>
            <a:ext cx="2178693" cy="480131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/>
          <a:p>
            <a:pPr algn="l" rt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sz="2800" kern="1200">
                <a:solidFill>
                  <a:prstClr val="white"/>
                </a:solidFill>
                <a:latin typeface="Folks-Light" pitchFamily="2" charset="0"/>
                <a:ea typeface="+mn-ea"/>
                <a:cs typeface="Arial" pitchFamily="34" charset="0"/>
              </a:rPr>
              <a:t>Vielen Dank!</a:t>
            </a:r>
            <a:endParaRPr lang="de-DE" sz="2800" kern="1200" dirty="0" err="1">
              <a:solidFill>
                <a:prstClr val="white"/>
              </a:solidFill>
              <a:latin typeface="Folks-Light" pitchFamily="2" charset="0"/>
              <a:ea typeface="+mn-ea"/>
              <a:cs typeface="Arial" pitchFamily="34" charset="0"/>
            </a:endParaRPr>
          </a:p>
        </p:txBody>
      </p:sp>
      <p:sp>
        <p:nvSpPr>
          <p:cNvPr id="83" name="Rectangle 82"/>
          <p:cNvSpPr/>
          <p:nvPr userDrawn="1">
            <p:custDataLst>
              <p:tags r:id="rId7"/>
            </p:custDataLst>
          </p:nvPr>
        </p:nvSpPr>
        <p:spPr>
          <a:xfrm>
            <a:off x="7404577" y="5008010"/>
            <a:ext cx="1454372" cy="355332"/>
          </a:xfrm>
          <a:prstGeom prst="rect">
            <a:avLst/>
          </a:prstGeom>
        </p:spPr>
        <p:txBody>
          <a:bodyPr wrap="square" lIns="0" rIns="0" anchor="ctr" anchorCtr="0">
            <a:no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4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 userDrawn="1">
            <p:custDataLst>
              <p:tags r:id="rId8"/>
            </p:custDataLst>
          </p:nvPr>
        </p:nvSpPr>
        <p:spPr>
          <a:xfrm>
            <a:off x="7256206" y="1428736"/>
            <a:ext cx="1887794" cy="1449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camunda services GmbH</a:t>
            </a:r>
            <a:b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Zossener Str. 55-58</a:t>
            </a:r>
            <a:b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10961 Berlin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Telefon:</a:t>
            </a:r>
            <a:r>
              <a:rPr lang="nb-NO" sz="10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</a:t>
            </a:r>
            <a:r>
              <a:rPr lang="nb-NO" sz="1200" kern="1200" spc="-5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664 0409-00</a:t>
            </a:r>
            <a:endParaRPr lang="nb-NO" sz="1200" kern="1200" spc="-5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Telefax:</a:t>
            </a:r>
            <a:r>
              <a:rPr lang="nb-NO" sz="10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30 664 0409-29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Email: info@camunda.com</a:t>
            </a:r>
          </a:p>
          <a:p>
            <a:pPr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</a:pPr>
            <a:endParaRPr lang="de-DE" sz="12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 userDrawn="1">
            <p:custDataLst>
              <p:tags r:id="rId9"/>
            </p:custDataLst>
          </p:nvPr>
        </p:nvSpPr>
        <p:spPr>
          <a:xfrm>
            <a:off x="7256206" y="5988626"/>
            <a:ext cx="127240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www.bpm-guide.de</a:t>
            </a:r>
          </a:p>
        </p:txBody>
      </p:sp>
      <p:sp>
        <p:nvSpPr>
          <p:cNvPr id="86" name="Rectangle 85"/>
          <p:cNvSpPr/>
          <p:nvPr userDrawn="1">
            <p:custDataLst>
              <p:tags r:id="rId10"/>
            </p:custDataLst>
          </p:nvPr>
        </p:nvSpPr>
        <p:spPr>
          <a:xfrm>
            <a:off x="7256206" y="5786454"/>
            <a:ext cx="150849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B5152B"/>
                </a:solidFill>
                <a:latin typeface="Folks-Light" pitchFamily="2" charset="0"/>
                <a:ea typeface="+mn-ea"/>
                <a:cs typeface="+mn-cs"/>
              </a:rPr>
              <a:t>Der Praxis-Blog zu BPM:</a:t>
            </a:r>
          </a:p>
        </p:txBody>
      </p:sp>
      <p:sp>
        <p:nvSpPr>
          <p:cNvPr id="87" name="Text Placeholder 24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5929322" y="4437885"/>
            <a:ext cx="1214446" cy="276999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/>
          <a:p>
            <a:pPr algn="r" rtl="0">
              <a:spcBef>
                <a:spcPct val="20000"/>
              </a:spcBef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Arial" pitchFamily="34" charset="0"/>
              </a:rPr>
              <a:t>@camunda.com</a:t>
            </a:r>
          </a:p>
        </p:txBody>
      </p:sp>
      <p:sp>
        <p:nvSpPr>
          <p:cNvPr id="88" name="Text Placeholder 26"/>
          <p:cNvSpPr>
            <a:spLocks noGrp="1"/>
          </p:cNvSpPr>
          <p:nvPr userDrawn="1">
            <p:ph type="body" sz="quarter" idx="14" hasCustomPrompt="1"/>
            <p:custDataLst>
              <p:tags r:id="rId12"/>
            </p:custDataLst>
          </p:nvPr>
        </p:nvSpPr>
        <p:spPr>
          <a:xfrm>
            <a:off x="5557384" y="4214818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/>
              <a:t>Titel</a:t>
            </a:r>
          </a:p>
        </p:txBody>
      </p:sp>
      <p:sp>
        <p:nvSpPr>
          <p:cNvPr id="89" name="Text Placeholder 25"/>
          <p:cNvSpPr>
            <a:spLocks noGrp="1"/>
          </p:cNvSpPr>
          <p:nvPr userDrawn="1">
            <p:ph type="body" sz="quarter" idx="12" hasCustomPrompt="1"/>
            <p:custDataLst>
              <p:tags r:id="rId13"/>
            </p:custDataLst>
          </p:nvPr>
        </p:nvSpPr>
        <p:spPr>
          <a:xfrm>
            <a:off x="5557384" y="3929066"/>
            <a:ext cx="1586384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b="0"/>
            </a:lvl1pPr>
          </a:lstStyle>
          <a:p>
            <a:pPr algn="r"/>
            <a:r>
              <a:rPr lang="de-DE" dirty="0"/>
              <a:t>Name</a:t>
            </a:r>
          </a:p>
        </p:txBody>
      </p:sp>
      <p:sp>
        <p:nvSpPr>
          <p:cNvPr id="90" name="Text Placeholder 26"/>
          <p:cNvSpPr>
            <a:spLocks noGrp="1"/>
          </p:cNvSpPr>
          <p:nvPr userDrawn="1">
            <p:ph type="body" sz="quarter" idx="15" hasCustomPrompt="1"/>
            <p:custDataLst>
              <p:tags r:id="rId14"/>
            </p:custDataLst>
          </p:nvPr>
        </p:nvSpPr>
        <p:spPr>
          <a:xfrm>
            <a:off x="4572000" y="4486071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/>
              <a:t>vorname.name</a:t>
            </a:r>
          </a:p>
        </p:txBody>
      </p:sp>
      <p:sp>
        <p:nvSpPr>
          <p:cNvPr id="91" name="Text Placeholder 49"/>
          <p:cNvSpPr>
            <a:spLocks noGrp="1"/>
          </p:cNvSpPr>
          <p:nvPr>
            <p:ph type="body" sz="quarter" idx="16" hasCustomPrompt="1"/>
            <p:custDataLst>
              <p:tags r:id="rId15"/>
            </p:custDataLst>
          </p:nvPr>
        </p:nvSpPr>
        <p:spPr>
          <a:xfrm>
            <a:off x="214282" y="4998377"/>
            <a:ext cx="2786082" cy="2769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</p:txBody>
      </p:sp>
      <p:sp>
        <p:nvSpPr>
          <p:cNvPr id="92" name="Text Placeholder 49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14282" y="5387474"/>
            <a:ext cx="2786082" cy="18466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200" b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Ort, Datum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GHauke\Arbeitsordner\Projekte\camunda\Material\logo.jp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2" name="CapgeminiBox" hidden="1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-1928858" y="-24"/>
            <a:ext cx="1857388" cy="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28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36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1200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2175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9500" indent="-176213" algn="l" defTabSz="987425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2538" indent="-18415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8275" indent="-17621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noProof="0"/>
              <a:t>Capgemini CEA v7.4</a:t>
            </a:r>
            <a:endParaRPr lang="de-DE" noProof="0" dirty="0"/>
          </a:p>
        </p:txBody>
      </p:sp>
      <p:graphicFrame>
        <p:nvGraphicFramePr>
          <p:cNvPr id="11" name="Object 10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6" imgW="0" imgH="0" progId="TCLayout.ActiveDocument.1">
                  <p:embed/>
                </p:oleObj>
              </mc:Choice>
              <mc:Fallback>
                <p:oleObj name="think-cell Slide" r:id="rId16" imgW="0" imgH="0" progId="TCLayout.ActiveDocument.1">
                  <p:embed/>
                  <p:pic>
                    <p:nvPicPr>
                      <p:cNvPr id="11" name="Object 10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8" r:id="rId4"/>
    <p:sldLayoutId id="2147483659" r:id="rId5"/>
    <p:sldLayoutId id="2147483657" r:id="rId6"/>
    <p:sldLayoutId id="2147483660" r:id="rId7"/>
    <p:sldLayoutId id="2147483663" r:id="rId8"/>
    <p:sldLayoutId id="2147483661" r:id="rId9"/>
  </p:sldLayoutIdLst>
  <p:transition/>
  <p:hf hdr="0"/>
  <p:txStyles>
    <p:titleStyle>
      <a:lvl1pPr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lang="en-GB" sz="2800" b="0" kern="1200" dirty="0">
          <a:solidFill>
            <a:schemeClr val="lt1"/>
          </a:solidFill>
          <a:latin typeface="Folks-Light" pitchFamily="2" charset="0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2pPr>
      <a:lvl3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3pPr>
      <a:lvl4pPr marL="355600" indent="-1524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4pPr>
      <a:lvl5pPr marL="538163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5pPr>
      <a:lvl6pPr marL="719138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895350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500" indent="-184150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5713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 bwMode="auto">
          <a:xfrm>
            <a:off x="3491880" y="2588210"/>
            <a:ext cx="4098120" cy="32553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200" dirty="0">
              <a:latin typeface="+mn-lt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Node</a:t>
            </a: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2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3275856" y="2301560"/>
            <a:ext cx="4104454" cy="3253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Node</a:t>
            </a: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1</a:t>
            </a:r>
          </a:p>
        </p:txBody>
      </p:sp>
      <p:sp>
        <p:nvSpPr>
          <p:cNvPr id="7" name="Zylinder 6"/>
          <p:cNvSpPr/>
          <p:nvPr/>
        </p:nvSpPr>
        <p:spPr bwMode="auto">
          <a:xfrm>
            <a:off x="5012925" y="6059572"/>
            <a:ext cx="1080120" cy="432048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PostgreSQL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530456" y="3346959"/>
            <a:ext cx="936104" cy="4556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BPMN / DMN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4546036" y="3970987"/>
            <a:ext cx="2047938" cy="4629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External Task Workers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5686925" y="3341624"/>
            <a:ext cx="907049" cy="4556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>
                <a:latin typeface="+mn-lt"/>
              </a:rPr>
              <a:t>Forms / UI</a:t>
            </a:r>
          </a:p>
        </p:txBody>
      </p:sp>
      <p:sp>
        <p:nvSpPr>
          <p:cNvPr id="23" name="Rechteck 22"/>
          <p:cNvSpPr/>
          <p:nvPr/>
        </p:nvSpPr>
        <p:spPr bwMode="auto">
          <a:xfrm>
            <a:off x="4546036" y="4527169"/>
            <a:ext cx="2047938" cy="4629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>
                <a:latin typeface="+mn-lt"/>
              </a:rPr>
              <a:t>Business </a:t>
            </a:r>
            <a:r>
              <a:rPr lang="de-DE" sz="1200" dirty="0" err="1">
                <a:latin typeface="+mn-lt"/>
              </a:rPr>
              <a:t>logic</a:t>
            </a:r>
            <a:r>
              <a:rPr lang="de-DE" sz="1200" dirty="0">
                <a:latin typeface="+mn-lt"/>
              </a:rPr>
              <a:t>, Services, </a:t>
            </a:r>
            <a:r>
              <a:rPr lang="de-DE" sz="1200" dirty="0" err="1">
                <a:latin typeface="+mn-lt"/>
              </a:rPr>
              <a:t>Entities</a:t>
            </a:r>
            <a:r>
              <a:rPr lang="de-DE" sz="1200" dirty="0">
                <a:latin typeface="+mn-lt"/>
              </a:rPr>
              <a:t>, …</a:t>
            </a:r>
          </a:p>
        </p:txBody>
      </p:sp>
      <p:sp>
        <p:nvSpPr>
          <p:cNvPr id="34" name="Rechteck 33"/>
          <p:cNvSpPr/>
          <p:nvPr/>
        </p:nvSpPr>
        <p:spPr bwMode="auto">
          <a:xfrm>
            <a:off x="1331640" y="1022981"/>
            <a:ext cx="2846838" cy="3126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>
                <a:latin typeface="+mn-lt"/>
              </a:rPr>
              <a:t>Load </a:t>
            </a:r>
            <a:r>
              <a:rPr lang="de-DE" sz="1200" dirty="0" err="1">
                <a:latin typeface="+mn-lt"/>
              </a:rPr>
              <a:t>Balancer</a:t>
            </a:r>
            <a:r>
              <a:rPr lang="de-DE" sz="1200" dirty="0">
                <a:latin typeface="+mn-lt"/>
              </a:rPr>
              <a:t> (</a:t>
            </a:r>
            <a:r>
              <a:rPr lang="de-DE" sz="1200" dirty="0" err="1">
                <a:latin typeface="+mn-lt"/>
              </a:rPr>
              <a:t>if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required</a:t>
            </a:r>
            <a:r>
              <a:rPr lang="de-DE" sz="1200" dirty="0">
                <a:latin typeface="+mn-lt"/>
              </a:rPr>
              <a:t>)</a:t>
            </a:r>
            <a:endParaRPr lang="de-DE" sz="900" dirty="0">
              <a:latin typeface="+mn-lt"/>
            </a:endParaRPr>
          </a:p>
        </p:txBody>
      </p:sp>
      <p:sp>
        <p:nvSpPr>
          <p:cNvPr id="36" name="Rechteck 35"/>
          <p:cNvSpPr/>
          <p:nvPr/>
        </p:nvSpPr>
        <p:spPr bwMode="auto">
          <a:xfrm>
            <a:off x="1331640" y="412929"/>
            <a:ext cx="1360361" cy="3126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/>
              <a:t>Browser</a:t>
            </a:r>
            <a:endParaRPr lang="de-DE" sz="900" dirty="0">
              <a:latin typeface="+mn-lt"/>
            </a:endParaRPr>
          </a:p>
        </p:txBody>
      </p:sp>
      <p:cxnSp>
        <p:nvCxnSpPr>
          <p:cNvPr id="38" name="Gerade Verbindung mit Pfeil 37"/>
          <p:cNvCxnSpPr>
            <a:cxnSpLocks/>
            <a:stCxn id="36" idx="2"/>
          </p:cNvCxnSpPr>
          <p:nvPr/>
        </p:nvCxnSpPr>
        <p:spPr>
          <a:xfrm>
            <a:off x="2011821" y="725612"/>
            <a:ext cx="0" cy="286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cxnSpLocks/>
          </p:cNvCxnSpPr>
          <p:nvPr/>
        </p:nvCxnSpPr>
        <p:spPr>
          <a:xfrm>
            <a:off x="3511143" y="1335664"/>
            <a:ext cx="0" cy="934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 bwMode="auto">
          <a:xfrm>
            <a:off x="7956376" y="3849676"/>
            <a:ext cx="1446084" cy="7324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/>
              <a:t>Services and 3rd </a:t>
            </a:r>
            <a:r>
              <a:rPr lang="de-DE" sz="1200" dirty="0" err="1"/>
              <a:t>party</a:t>
            </a:r>
            <a:r>
              <a:rPr lang="de-DE" sz="1200" dirty="0"/>
              <a:t> </a:t>
            </a:r>
            <a:r>
              <a:rPr lang="de-DE" sz="1200" dirty="0" err="1"/>
              <a:t>components</a:t>
            </a:r>
            <a:endParaRPr lang="de-DE" sz="900" dirty="0">
              <a:latin typeface="+mn-lt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7614143" y="3212198"/>
            <a:ext cx="1446083" cy="5909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r>
              <a:rPr lang="de-DE" sz="900" dirty="0">
                <a:latin typeface="+mn-lt"/>
              </a:rPr>
              <a:t>Communication via </a:t>
            </a:r>
            <a:r>
              <a:rPr lang="de-DE" sz="900" dirty="0" err="1">
                <a:latin typeface="+mn-lt"/>
              </a:rPr>
              <a:t>arbritrary</a:t>
            </a:r>
            <a:r>
              <a:rPr lang="de-DE" sz="900" dirty="0">
                <a:latin typeface="+mn-lt"/>
              </a:rPr>
              <a:t> </a:t>
            </a:r>
            <a:r>
              <a:rPr lang="de-DE" sz="900" dirty="0" err="1">
                <a:latin typeface="+mn-lt"/>
              </a:rPr>
              <a:t>protocols</a:t>
            </a:r>
            <a:r>
              <a:rPr lang="de-DE" sz="900" dirty="0">
                <a:latin typeface="+mn-lt"/>
              </a:rPr>
              <a:t>, e.g. SOAP, REST </a:t>
            </a:r>
            <a:r>
              <a:rPr lang="de-DE" sz="900" dirty="0" err="1">
                <a:latin typeface="+mn-lt"/>
              </a:rPr>
              <a:t>or</a:t>
            </a:r>
            <a:r>
              <a:rPr lang="de-DE" sz="900" dirty="0">
                <a:latin typeface="+mn-lt"/>
              </a:rPr>
              <a:t> AMQP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0F57B4F-FEA6-4543-8418-BFAA5B0640CB}"/>
              </a:ext>
            </a:extLst>
          </p:cNvPr>
          <p:cNvCxnSpPr>
            <a:cxnSpLocks/>
          </p:cNvCxnSpPr>
          <p:nvPr/>
        </p:nvCxnSpPr>
        <p:spPr>
          <a:xfrm>
            <a:off x="2044528" y="1335664"/>
            <a:ext cx="0" cy="941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5552203-9BC7-4FCC-B605-25F7A5794600}"/>
              </a:ext>
            </a:extLst>
          </p:cNvPr>
          <p:cNvCxnSpPr>
            <a:cxnSpLocks/>
          </p:cNvCxnSpPr>
          <p:nvPr/>
        </p:nvCxnSpPr>
        <p:spPr>
          <a:xfrm>
            <a:off x="6660232" y="4215879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39312B58-A9A5-41CA-92DC-B8DA9DB52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362" y="4725522"/>
            <a:ext cx="597406" cy="59740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2F5A402-B5DB-4748-963F-43632668450B}"/>
              </a:ext>
            </a:extLst>
          </p:cNvPr>
          <p:cNvSpPr txBox="1"/>
          <p:nvPr/>
        </p:nvSpPr>
        <p:spPr>
          <a:xfrm>
            <a:off x="3322050" y="2348880"/>
            <a:ext cx="1958403" cy="258532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de-DE" sz="1200" dirty="0">
                <a:latin typeface="+mn-lt"/>
              </a:rPr>
              <a:t>Spring Boot </a:t>
            </a:r>
            <a:r>
              <a:rPr lang="de-DE" sz="1200" dirty="0" err="1">
                <a:latin typeface="+mn-lt"/>
              </a:rPr>
              <a:t>Application</a:t>
            </a:r>
            <a:endParaRPr lang="de-DE" sz="1200" dirty="0">
              <a:latin typeface="+mn-lt"/>
            </a:endParaRPr>
          </a:p>
        </p:txBody>
      </p:sp>
      <p:sp>
        <p:nvSpPr>
          <p:cNvPr id="26" name="Rechteck 11">
            <a:extLst>
              <a:ext uri="{FF2B5EF4-FFF2-40B4-BE49-F238E27FC236}">
                <a16:creationId xmlns:a16="http://schemas.microsoft.com/office/drawing/2014/main" id="{1B4CFF05-93B8-44F5-B96A-7CBBAB46C5C9}"/>
              </a:ext>
            </a:extLst>
          </p:cNvPr>
          <p:cNvSpPr/>
          <p:nvPr/>
        </p:nvSpPr>
        <p:spPr bwMode="auto">
          <a:xfrm>
            <a:off x="-1070817" y="2592521"/>
            <a:ext cx="4098120" cy="32553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200" dirty="0">
              <a:latin typeface="+mn-lt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Node</a:t>
            </a: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2</a:t>
            </a:r>
          </a:p>
        </p:txBody>
      </p:sp>
      <p:sp>
        <p:nvSpPr>
          <p:cNvPr id="27" name="Rechteck 3">
            <a:extLst>
              <a:ext uri="{FF2B5EF4-FFF2-40B4-BE49-F238E27FC236}">
                <a16:creationId xmlns:a16="http://schemas.microsoft.com/office/drawing/2014/main" id="{CFE59800-BAC3-437D-8714-347A10BFBF8A}"/>
              </a:ext>
            </a:extLst>
          </p:cNvPr>
          <p:cNvSpPr/>
          <p:nvPr/>
        </p:nvSpPr>
        <p:spPr bwMode="auto">
          <a:xfrm>
            <a:off x="-1286841" y="2305871"/>
            <a:ext cx="4104454" cy="3253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Node</a:t>
            </a: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1</a:t>
            </a:r>
          </a:p>
        </p:txBody>
      </p:sp>
      <p:sp>
        <p:nvSpPr>
          <p:cNvPr id="28" name="Rechteck 5">
            <a:extLst>
              <a:ext uri="{FF2B5EF4-FFF2-40B4-BE49-F238E27FC236}">
                <a16:creationId xmlns:a16="http://schemas.microsoft.com/office/drawing/2014/main" id="{5C95B840-6216-4492-9492-12FBEC230AF8}"/>
              </a:ext>
            </a:extLst>
          </p:cNvPr>
          <p:cNvSpPr/>
          <p:nvPr/>
        </p:nvSpPr>
        <p:spPr bwMode="auto">
          <a:xfrm>
            <a:off x="-422746" y="4689282"/>
            <a:ext cx="2846838" cy="637957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Camunda Engine</a:t>
            </a:r>
          </a:p>
        </p:txBody>
      </p:sp>
      <p:sp>
        <p:nvSpPr>
          <p:cNvPr id="29" name="Zylinder 6">
            <a:extLst>
              <a:ext uri="{FF2B5EF4-FFF2-40B4-BE49-F238E27FC236}">
                <a16:creationId xmlns:a16="http://schemas.microsoft.com/office/drawing/2014/main" id="{3E9D823A-39D9-4997-82E8-B2355D11F752}"/>
              </a:ext>
            </a:extLst>
          </p:cNvPr>
          <p:cNvSpPr/>
          <p:nvPr/>
        </p:nvSpPr>
        <p:spPr bwMode="auto">
          <a:xfrm>
            <a:off x="462855" y="6059572"/>
            <a:ext cx="1080120" cy="432048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PostgreSQL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7" name="Rechteck 32">
            <a:extLst>
              <a:ext uri="{FF2B5EF4-FFF2-40B4-BE49-F238E27FC236}">
                <a16:creationId xmlns:a16="http://schemas.microsoft.com/office/drawing/2014/main" id="{BE0CEC31-9EB6-439F-9CE6-DC5E93AA65F8}"/>
              </a:ext>
            </a:extLst>
          </p:cNvPr>
          <p:cNvSpPr/>
          <p:nvPr/>
        </p:nvSpPr>
        <p:spPr bwMode="auto">
          <a:xfrm>
            <a:off x="1089422" y="2719610"/>
            <a:ext cx="1334670" cy="893424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+mn-lt"/>
              </a:rPr>
              <a:t>Camunda </a:t>
            </a:r>
            <a:r>
              <a:rPr lang="de-DE" sz="1200" dirty="0" err="1">
                <a:solidFill>
                  <a:schemeClr val="bg1"/>
                </a:solidFill>
                <a:latin typeface="+mn-lt"/>
              </a:rPr>
              <a:t>Webapp</a:t>
            </a:r>
            <a:endParaRPr lang="de-DE" sz="12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de-DE" sz="1200" dirty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Cockpit, </a:t>
            </a:r>
            <a:r>
              <a:rPr lang="de-DE" sz="900" dirty="0" err="1">
                <a:solidFill>
                  <a:schemeClr val="bg1"/>
                </a:solidFill>
              </a:rPr>
              <a:t>Tasklist</a:t>
            </a:r>
            <a:endParaRPr lang="de-DE" sz="9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9" name="Gerade Verbindung mit Pfeil 45">
            <a:extLst>
              <a:ext uri="{FF2B5EF4-FFF2-40B4-BE49-F238E27FC236}">
                <a16:creationId xmlns:a16="http://schemas.microsoft.com/office/drawing/2014/main" id="{E0174119-46A7-41CD-A0E8-5FF36261589B}"/>
              </a:ext>
            </a:extLst>
          </p:cNvPr>
          <p:cNvCxnSpPr>
            <a:stCxn id="28" idx="2"/>
            <a:endCxn id="29" idx="1"/>
          </p:cNvCxnSpPr>
          <p:nvPr/>
        </p:nvCxnSpPr>
        <p:spPr>
          <a:xfrm>
            <a:off x="1000673" y="5327239"/>
            <a:ext cx="2242" cy="732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1">
            <a:extLst>
              <a:ext uri="{FF2B5EF4-FFF2-40B4-BE49-F238E27FC236}">
                <a16:creationId xmlns:a16="http://schemas.microsoft.com/office/drawing/2014/main" id="{2B175AED-44E2-4E1B-83B0-BF1969C4D3E3}"/>
              </a:ext>
            </a:extLst>
          </p:cNvPr>
          <p:cNvSpPr/>
          <p:nvPr/>
        </p:nvSpPr>
        <p:spPr bwMode="auto">
          <a:xfrm>
            <a:off x="1064442" y="3704205"/>
            <a:ext cx="1360361" cy="893424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+mn-lt"/>
              </a:rPr>
              <a:t>Camunda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  <a:latin typeface="+mn-lt"/>
              </a:rPr>
              <a:t>REST</a:t>
            </a:r>
          </a:p>
        </p:txBody>
      </p:sp>
      <p:pic>
        <p:nvPicPr>
          <p:cNvPr id="43" name="Grafik 1">
            <a:extLst>
              <a:ext uri="{FF2B5EF4-FFF2-40B4-BE49-F238E27FC236}">
                <a16:creationId xmlns:a16="http://schemas.microsoft.com/office/drawing/2014/main" id="{8B783DE0-3323-4826-80CA-66EBCB879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8335" y="4729833"/>
            <a:ext cx="597406" cy="597406"/>
          </a:xfrm>
          <a:prstGeom prst="rect">
            <a:avLst/>
          </a:prstGeom>
        </p:spPr>
      </p:pic>
      <p:sp>
        <p:nvSpPr>
          <p:cNvPr id="44" name="Textfeld 12">
            <a:extLst>
              <a:ext uri="{FF2B5EF4-FFF2-40B4-BE49-F238E27FC236}">
                <a16:creationId xmlns:a16="http://schemas.microsoft.com/office/drawing/2014/main" id="{88D441D2-29D6-4527-A8EE-A1857136BAC1}"/>
              </a:ext>
            </a:extLst>
          </p:cNvPr>
          <p:cNvSpPr txBox="1"/>
          <p:nvPr/>
        </p:nvSpPr>
        <p:spPr>
          <a:xfrm>
            <a:off x="-1240647" y="2353191"/>
            <a:ext cx="1717953" cy="369332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de-DE" sz="1200" dirty="0">
                <a:latin typeface="+mn-lt"/>
              </a:rPr>
              <a:t>Camunda Run </a:t>
            </a:r>
          </a:p>
          <a:p>
            <a:r>
              <a:rPr lang="de-DE" sz="800" dirty="0">
                <a:latin typeface="+mn-lt"/>
              </a:rPr>
              <a:t>(Java Spring Boot </a:t>
            </a:r>
            <a:r>
              <a:rPr lang="de-DE" sz="800" dirty="0" err="1">
                <a:latin typeface="+mn-lt"/>
              </a:rPr>
              <a:t>Application</a:t>
            </a:r>
            <a:r>
              <a:rPr lang="de-DE" sz="800" dirty="0">
                <a:latin typeface="+mn-lt"/>
              </a:rPr>
              <a:t>)</a:t>
            </a:r>
          </a:p>
        </p:txBody>
      </p:sp>
      <p:sp>
        <p:nvSpPr>
          <p:cNvPr id="45" name="Rechteck 8">
            <a:extLst>
              <a:ext uri="{FF2B5EF4-FFF2-40B4-BE49-F238E27FC236}">
                <a16:creationId xmlns:a16="http://schemas.microsoft.com/office/drawing/2014/main" id="{93F83184-2A0E-498C-A112-D448643FB976}"/>
              </a:ext>
            </a:extLst>
          </p:cNvPr>
          <p:cNvSpPr/>
          <p:nvPr/>
        </p:nvSpPr>
        <p:spPr bwMode="auto">
          <a:xfrm>
            <a:off x="4530456" y="2722931"/>
            <a:ext cx="2049912" cy="4556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Custom REST </a:t>
            </a: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endpoints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9" name="Gerade Verbindung mit Pfeil 48"/>
          <p:cNvCxnSpPr>
            <a:cxnSpLocks/>
          </p:cNvCxnSpPr>
          <p:nvPr/>
        </p:nvCxnSpPr>
        <p:spPr>
          <a:xfrm>
            <a:off x="5652119" y="5013176"/>
            <a:ext cx="0" cy="1046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41">
            <a:extLst>
              <a:ext uri="{FF2B5EF4-FFF2-40B4-BE49-F238E27FC236}">
                <a16:creationId xmlns:a16="http://schemas.microsoft.com/office/drawing/2014/main" id="{6996AFC2-AA66-4252-89DF-5A328CE9B112}"/>
              </a:ext>
            </a:extLst>
          </p:cNvPr>
          <p:cNvSpPr/>
          <p:nvPr/>
        </p:nvSpPr>
        <p:spPr bwMode="auto">
          <a:xfrm>
            <a:off x="3385699" y="3704205"/>
            <a:ext cx="610238" cy="893424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+mn-lt"/>
              </a:rPr>
              <a:t>Client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EBE1FE-9BC6-4003-A4F8-EEA43A24CD71}"/>
              </a:ext>
            </a:extLst>
          </p:cNvPr>
          <p:cNvCxnSpPr>
            <a:cxnSpLocks/>
            <a:stCxn id="30" idx="1"/>
            <a:endCxn id="41" idx="3"/>
          </p:cNvCxnSpPr>
          <p:nvPr/>
        </p:nvCxnSpPr>
        <p:spPr>
          <a:xfrm flipH="1">
            <a:off x="2424803" y="4150917"/>
            <a:ext cx="960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390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F772A2C-581B-4CD1-A775-5EE0FA05FEA9}"/>
              </a:ext>
            </a:extLst>
          </p:cNvPr>
          <p:cNvGrpSpPr/>
          <p:nvPr/>
        </p:nvGrpSpPr>
        <p:grpSpPr>
          <a:xfrm>
            <a:off x="827585" y="343055"/>
            <a:ext cx="7212644" cy="6182289"/>
            <a:chOff x="827585" y="343055"/>
            <a:chExt cx="7212644" cy="6182289"/>
          </a:xfrm>
        </p:grpSpPr>
        <p:cxnSp>
          <p:nvCxnSpPr>
            <p:cNvPr id="49" name="Gerade Verbindung mit Pfeil 48"/>
            <p:cNvCxnSpPr/>
            <p:nvPr/>
          </p:nvCxnSpPr>
          <p:spPr>
            <a:xfrm>
              <a:off x="3203848" y="5731312"/>
              <a:ext cx="0" cy="361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hteck 11"/>
            <p:cNvSpPr/>
            <p:nvPr/>
          </p:nvSpPr>
          <p:spPr bwMode="auto">
            <a:xfrm>
              <a:off x="1043609" y="1876850"/>
              <a:ext cx="4098120" cy="40004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46800" rIns="72000" bIns="468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de-DE" sz="1200" dirty="0">
                <a:latin typeface="+mn-lt"/>
              </a:endParaRPr>
            </a:p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Node</a:t>
              </a:r>
              <a:r>
                <a:rPr kumimoji="0" lang="de-DE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 2</a:t>
              </a:r>
            </a:p>
          </p:txBody>
        </p:sp>
        <p:sp>
          <p:nvSpPr>
            <p:cNvPr id="4" name="Rechteck 3"/>
            <p:cNvSpPr/>
            <p:nvPr/>
          </p:nvSpPr>
          <p:spPr bwMode="auto">
            <a:xfrm>
              <a:off x="827585" y="1590516"/>
              <a:ext cx="4104454" cy="39987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46800" rIns="72000" bIns="468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Node</a:t>
              </a:r>
              <a:r>
                <a:rPr kumimoji="0" lang="de-DE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 1</a:t>
              </a:r>
            </a:p>
          </p:txBody>
        </p:sp>
        <p:sp>
          <p:nvSpPr>
            <p:cNvPr id="6" name="Rechteck 5"/>
            <p:cNvSpPr/>
            <p:nvPr/>
          </p:nvSpPr>
          <p:spPr bwMode="auto">
            <a:xfrm>
              <a:off x="1691680" y="4718695"/>
              <a:ext cx="2846838" cy="637957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46800" rIns="72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Camunda Engine</a:t>
              </a:r>
            </a:p>
          </p:txBody>
        </p:sp>
        <p:sp>
          <p:nvSpPr>
            <p:cNvPr id="7" name="Zylinder 6"/>
            <p:cNvSpPr/>
            <p:nvPr/>
          </p:nvSpPr>
          <p:spPr bwMode="auto">
            <a:xfrm>
              <a:off x="2564654" y="6093296"/>
              <a:ext cx="1080120" cy="432048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46800" rIns="72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PostgreSQL</a:t>
              </a: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2082185" y="3380683"/>
              <a:ext cx="936104" cy="45564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6800" rIns="36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BPMN / DMN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25047" y="3377048"/>
              <a:ext cx="907049" cy="4629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46800" rIns="72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 err="1">
                  <a:latin typeface="+mn-lt"/>
                </a:rPr>
                <a:t>Delegates</a:t>
              </a: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2111240" y="4027049"/>
              <a:ext cx="907049" cy="45563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46800" rIns="72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1200" dirty="0">
                  <a:latin typeface="+mn-lt"/>
                </a:rPr>
                <a:t>Forms / UI</a:t>
              </a:r>
            </a:p>
          </p:txBody>
        </p:sp>
        <p:sp>
          <p:nvSpPr>
            <p:cNvPr id="23" name="Rechteck 22"/>
            <p:cNvSpPr/>
            <p:nvPr/>
          </p:nvSpPr>
          <p:spPr bwMode="auto">
            <a:xfrm>
              <a:off x="3234312" y="4027049"/>
              <a:ext cx="907049" cy="4629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6800" rIns="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1200" dirty="0">
                  <a:latin typeface="+mn-lt"/>
                </a:rPr>
                <a:t>Services, </a:t>
              </a:r>
              <a:r>
                <a:rPr lang="de-DE" sz="1200" dirty="0" err="1">
                  <a:latin typeface="+mn-lt"/>
                </a:rPr>
                <a:t>Entities</a:t>
              </a:r>
              <a:r>
                <a:rPr lang="de-DE" sz="1200" dirty="0">
                  <a:latin typeface="+mn-lt"/>
                </a:rPr>
                <a:t>, …</a:t>
              </a:r>
            </a:p>
          </p:txBody>
        </p:sp>
        <p:sp>
          <p:nvSpPr>
            <p:cNvPr id="33" name="Rechteck 32"/>
            <p:cNvSpPr/>
            <p:nvPr/>
          </p:nvSpPr>
          <p:spPr bwMode="auto">
            <a:xfrm>
              <a:off x="3203848" y="2200569"/>
              <a:ext cx="1334670" cy="893424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46800" rIns="72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  <a:latin typeface="+mn-lt"/>
                </a:rPr>
                <a:t>Camunda </a:t>
              </a:r>
              <a:r>
                <a:rPr lang="de-DE" sz="1200" dirty="0" err="1">
                  <a:solidFill>
                    <a:schemeClr val="bg1"/>
                  </a:solidFill>
                  <a:latin typeface="+mn-lt"/>
                </a:rPr>
                <a:t>Webapp</a:t>
              </a:r>
              <a:endParaRPr lang="de-DE" sz="1200" dirty="0">
                <a:solidFill>
                  <a:schemeClr val="bg1"/>
                </a:solidFill>
                <a:latin typeface="+mn-lt"/>
              </a:endParaRPr>
            </a:p>
            <a:p>
              <a:pPr algn="ctr"/>
              <a:endParaRPr lang="de-DE" sz="1200" dirty="0">
                <a:solidFill>
                  <a:schemeClr val="bg1"/>
                </a:solidFill>
                <a:latin typeface="+mn-lt"/>
              </a:endParaRPr>
            </a:p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Cockpit, </a:t>
              </a:r>
              <a:r>
                <a:rPr lang="de-DE" sz="900" dirty="0" err="1">
                  <a:solidFill>
                    <a:schemeClr val="bg1"/>
                  </a:solidFill>
                </a:rPr>
                <a:t>Tasklist</a:t>
              </a:r>
              <a:endParaRPr lang="de-DE" sz="9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4" name="Rechteck 33"/>
            <p:cNvSpPr/>
            <p:nvPr/>
          </p:nvSpPr>
          <p:spPr bwMode="auto">
            <a:xfrm>
              <a:off x="1691680" y="953107"/>
              <a:ext cx="2846838" cy="31268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46800" rIns="72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1200" dirty="0">
                  <a:latin typeface="+mn-lt"/>
                </a:rPr>
                <a:t>Load </a:t>
              </a:r>
              <a:r>
                <a:rPr lang="de-DE" sz="1200" dirty="0" err="1">
                  <a:latin typeface="+mn-lt"/>
                </a:rPr>
                <a:t>Balancer</a:t>
              </a:r>
              <a:r>
                <a:rPr lang="de-DE" sz="1200" dirty="0">
                  <a:latin typeface="+mn-lt"/>
                </a:rPr>
                <a:t> (</a:t>
              </a:r>
              <a:r>
                <a:rPr lang="de-DE" sz="1200" dirty="0" err="1">
                  <a:latin typeface="+mn-lt"/>
                </a:rPr>
                <a:t>if</a:t>
              </a:r>
              <a:r>
                <a:rPr lang="de-DE" sz="1200" dirty="0">
                  <a:latin typeface="+mn-lt"/>
                </a:rPr>
                <a:t> </a:t>
              </a:r>
              <a:r>
                <a:rPr lang="de-DE" sz="1200" dirty="0" err="1">
                  <a:latin typeface="+mn-lt"/>
                </a:rPr>
                <a:t>required</a:t>
              </a:r>
              <a:r>
                <a:rPr lang="de-DE" sz="1200" dirty="0">
                  <a:latin typeface="+mn-lt"/>
                </a:rPr>
                <a:t>)</a:t>
              </a:r>
              <a:endParaRPr lang="de-DE" sz="900" dirty="0">
                <a:latin typeface="+mn-lt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1691680" y="343055"/>
              <a:ext cx="1360361" cy="31268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46800" rIns="72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1200" dirty="0"/>
                <a:t>Browser</a:t>
              </a:r>
              <a:endParaRPr lang="de-DE" sz="900" dirty="0">
                <a:latin typeface="+mn-lt"/>
              </a:endParaRPr>
            </a:p>
          </p:txBody>
        </p:sp>
        <p:cxnSp>
          <p:nvCxnSpPr>
            <p:cNvPr id="38" name="Gerade Verbindung mit Pfeil 37"/>
            <p:cNvCxnSpPr>
              <a:cxnSpLocks/>
              <a:stCxn id="36" idx="2"/>
            </p:cNvCxnSpPr>
            <p:nvPr/>
          </p:nvCxnSpPr>
          <p:spPr>
            <a:xfrm>
              <a:off x="2371861" y="655738"/>
              <a:ext cx="0" cy="2863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cxnSpLocks/>
              <a:endCxn id="33" idx="0"/>
            </p:cNvCxnSpPr>
            <p:nvPr/>
          </p:nvCxnSpPr>
          <p:spPr>
            <a:xfrm>
              <a:off x="3871183" y="1265790"/>
              <a:ext cx="0" cy="9347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6" idx="2"/>
              <a:endCxn id="7" idx="1"/>
            </p:cNvCxnSpPr>
            <p:nvPr/>
          </p:nvCxnSpPr>
          <p:spPr>
            <a:xfrm flipH="1">
              <a:off x="3104714" y="5356652"/>
              <a:ext cx="10385" cy="7366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hteck 68"/>
            <p:cNvSpPr/>
            <p:nvPr/>
          </p:nvSpPr>
          <p:spPr bwMode="auto">
            <a:xfrm>
              <a:off x="6594145" y="3379605"/>
              <a:ext cx="1446084" cy="73240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46800" rIns="72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1200" dirty="0"/>
                <a:t>Services and 3rd </a:t>
              </a:r>
              <a:r>
                <a:rPr lang="de-DE" sz="1200" dirty="0" err="1"/>
                <a:t>party</a:t>
              </a:r>
              <a:r>
                <a:rPr lang="de-DE" sz="1200" dirty="0"/>
                <a:t> </a:t>
              </a:r>
              <a:r>
                <a:rPr lang="de-DE" sz="1200" dirty="0" err="1"/>
                <a:t>components</a:t>
              </a:r>
              <a:endParaRPr lang="de-DE" sz="900" dirty="0">
                <a:latin typeface="+mn-lt"/>
              </a:endParaRPr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5148062" y="3072580"/>
              <a:ext cx="1446083" cy="5909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r>
                <a:rPr lang="de-DE" sz="900" dirty="0">
                  <a:latin typeface="+mn-lt"/>
                </a:rPr>
                <a:t>Communication via </a:t>
              </a:r>
              <a:r>
                <a:rPr lang="de-DE" sz="900" dirty="0" err="1">
                  <a:latin typeface="+mn-lt"/>
                </a:rPr>
                <a:t>arbritrary</a:t>
              </a:r>
              <a:r>
                <a:rPr lang="de-DE" sz="900" dirty="0">
                  <a:latin typeface="+mn-lt"/>
                </a:rPr>
                <a:t> </a:t>
              </a:r>
              <a:r>
                <a:rPr lang="de-DE" sz="900" dirty="0" err="1">
                  <a:latin typeface="+mn-lt"/>
                </a:rPr>
                <a:t>protocols</a:t>
              </a:r>
              <a:r>
                <a:rPr lang="de-DE" sz="900" dirty="0">
                  <a:latin typeface="+mn-lt"/>
                </a:rPr>
                <a:t>, e.g. SOAP, REST </a:t>
              </a:r>
              <a:r>
                <a:rPr lang="de-DE" sz="900" dirty="0" err="1">
                  <a:latin typeface="+mn-lt"/>
                </a:rPr>
                <a:t>or</a:t>
              </a:r>
              <a:r>
                <a:rPr lang="de-DE" sz="900" dirty="0">
                  <a:latin typeface="+mn-lt"/>
                </a:rPr>
                <a:t> AMQP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447F142F-0AFE-40A1-9584-E401D2197AD8}"/>
                </a:ext>
              </a:extLst>
            </p:cNvPr>
            <p:cNvSpPr/>
            <p:nvPr/>
          </p:nvSpPr>
          <p:spPr bwMode="auto">
            <a:xfrm>
              <a:off x="1691680" y="2200569"/>
              <a:ext cx="1360361" cy="893424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46800" rIns="72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  <a:latin typeface="+mn-lt"/>
                </a:rPr>
                <a:t>Camunda</a:t>
              </a:r>
            </a:p>
            <a:p>
              <a:pPr algn="ctr"/>
              <a:r>
                <a:rPr lang="de-DE" sz="1200" dirty="0">
                  <a:solidFill>
                    <a:schemeClr val="bg1"/>
                  </a:solidFill>
                  <a:latin typeface="+mn-lt"/>
                </a:rPr>
                <a:t>REST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F0F57B4F-FEA6-4543-8418-BFAA5B0640CB}"/>
                </a:ext>
              </a:extLst>
            </p:cNvPr>
            <p:cNvCxnSpPr>
              <a:cxnSpLocks/>
            </p:cNvCxnSpPr>
            <p:nvPr/>
          </p:nvCxnSpPr>
          <p:spPr>
            <a:xfrm>
              <a:off x="2404568" y="1265790"/>
              <a:ext cx="0" cy="9412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75552203-9BC7-4FCC-B605-25F7A5794600}"/>
                </a:ext>
              </a:extLst>
            </p:cNvPr>
            <p:cNvCxnSpPr>
              <a:cxnSpLocks/>
            </p:cNvCxnSpPr>
            <p:nvPr/>
          </p:nvCxnSpPr>
          <p:spPr>
            <a:xfrm>
              <a:off x="4141361" y="3645024"/>
              <a:ext cx="19217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39312B58-A9A5-41CA-92DC-B8DA9DB52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6091" y="4759246"/>
              <a:ext cx="597406" cy="597406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22F5A402-B5DB-4748-963F-43632668450B}"/>
                </a:ext>
              </a:extLst>
            </p:cNvPr>
            <p:cNvSpPr txBox="1"/>
            <p:nvPr/>
          </p:nvSpPr>
          <p:spPr>
            <a:xfrm>
              <a:off x="873779" y="1678880"/>
              <a:ext cx="1958403" cy="258532"/>
            </a:xfrm>
            <a:prstGeom prst="rect">
              <a:avLst/>
            </a:prstGeom>
            <a:noFill/>
          </p:spPr>
          <p:txBody>
            <a:bodyPr wrap="none" lIns="72000" rIns="72000" rtlCol="0">
              <a:spAutoFit/>
            </a:bodyPr>
            <a:lstStyle/>
            <a:p>
              <a:r>
                <a:rPr lang="de-DE" sz="1200" dirty="0">
                  <a:latin typeface="+mn-lt"/>
                </a:rPr>
                <a:t>Spring Boot </a:t>
              </a:r>
              <a:r>
                <a:rPr lang="de-DE" sz="1200" dirty="0" err="1">
                  <a:latin typeface="+mn-lt"/>
                </a:rPr>
                <a:t>Application</a:t>
              </a:r>
              <a:endParaRPr lang="de-DE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109494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 bwMode="auto">
          <a:xfrm>
            <a:off x="3491880" y="2588210"/>
            <a:ext cx="4098120" cy="32553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200" dirty="0">
              <a:latin typeface="+mn-lt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Node</a:t>
            </a: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2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3275856" y="2301560"/>
            <a:ext cx="4104454" cy="3253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Node</a:t>
            </a: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1</a:t>
            </a:r>
          </a:p>
        </p:txBody>
      </p:sp>
      <p:sp>
        <p:nvSpPr>
          <p:cNvPr id="7" name="Zylinder 6"/>
          <p:cNvSpPr/>
          <p:nvPr/>
        </p:nvSpPr>
        <p:spPr bwMode="auto">
          <a:xfrm>
            <a:off x="5012925" y="6059572"/>
            <a:ext cx="1080120" cy="432048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PostgreSQL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530456" y="3346959"/>
            <a:ext cx="936104" cy="4556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BPMN / DMN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4546036" y="3970987"/>
            <a:ext cx="2047938" cy="4629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External Task Workers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5686925" y="3341624"/>
            <a:ext cx="907049" cy="4556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>
                <a:latin typeface="+mn-lt"/>
              </a:rPr>
              <a:t>Forms / UI</a:t>
            </a:r>
          </a:p>
        </p:txBody>
      </p:sp>
      <p:sp>
        <p:nvSpPr>
          <p:cNvPr id="23" name="Rechteck 22"/>
          <p:cNvSpPr/>
          <p:nvPr/>
        </p:nvSpPr>
        <p:spPr bwMode="auto">
          <a:xfrm>
            <a:off x="4546036" y="4527169"/>
            <a:ext cx="2047938" cy="4629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>
                <a:latin typeface="+mn-lt"/>
              </a:rPr>
              <a:t>Business </a:t>
            </a:r>
            <a:r>
              <a:rPr lang="de-DE" sz="1200" dirty="0" err="1">
                <a:latin typeface="+mn-lt"/>
              </a:rPr>
              <a:t>logic</a:t>
            </a:r>
            <a:r>
              <a:rPr lang="de-DE" sz="1200" dirty="0">
                <a:latin typeface="+mn-lt"/>
              </a:rPr>
              <a:t>, Services, </a:t>
            </a:r>
            <a:r>
              <a:rPr lang="de-DE" sz="1200" dirty="0" err="1">
                <a:latin typeface="+mn-lt"/>
              </a:rPr>
              <a:t>Entities</a:t>
            </a:r>
            <a:r>
              <a:rPr lang="de-DE" sz="1200" dirty="0">
                <a:latin typeface="+mn-lt"/>
              </a:rPr>
              <a:t>, …</a:t>
            </a:r>
          </a:p>
        </p:txBody>
      </p:sp>
      <p:sp>
        <p:nvSpPr>
          <p:cNvPr id="34" name="Rechteck 33"/>
          <p:cNvSpPr/>
          <p:nvPr/>
        </p:nvSpPr>
        <p:spPr bwMode="auto">
          <a:xfrm>
            <a:off x="1331640" y="1022981"/>
            <a:ext cx="2846838" cy="3126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>
                <a:latin typeface="+mn-lt"/>
              </a:rPr>
              <a:t>Load </a:t>
            </a:r>
            <a:r>
              <a:rPr lang="de-DE" sz="1200" dirty="0" err="1">
                <a:latin typeface="+mn-lt"/>
              </a:rPr>
              <a:t>Balancer</a:t>
            </a:r>
            <a:r>
              <a:rPr lang="de-DE" sz="1200" dirty="0">
                <a:latin typeface="+mn-lt"/>
              </a:rPr>
              <a:t> (</a:t>
            </a:r>
            <a:r>
              <a:rPr lang="de-DE" sz="1200" dirty="0" err="1">
                <a:latin typeface="+mn-lt"/>
              </a:rPr>
              <a:t>if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required</a:t>
            </a:r>
            <a:r>
              <a:rPr lang="de-DE" sz="1200" dirty="0">
                <a:latin typeface="+mn-lt"/>
              </a:rPr>
              <a:t>)</a:t>
            </a:r>
            <a:endParaRPr lang="de-DE" sz="900" dirty="0">
              <a:latin typeface="+mn-lt"/>
            </a:endParaRPr>
          </a:p>
        </p:txBody>
      </p:sp>
      <p:sp>
        <p:nvSpPr>
          <p:cNvPr id="36" name="Rechteck 35"/>
          <p:cNvSpPr/>
          <p:nvPr/>
        </p:nvSpPr>
        <p:spPr bwMode="auto">
          <a:xfrm>
            <a:off x="1331640" y="412929"/>
            <a:ext cx="1360361" cy="3126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/>
              <a:t>Browser</a:t>
            </a:r>
            <a:endParaRPr lang="de-DE" sz="900" dirty="0">
              <a:latin typeface="+mn-lt"/>
            </a:endParaRPr>
          </a:p>
        </p:txBody>
      </p:sp>
      <p:cxnSp>
        <p:nvCxnSpPr>
          <p:cNvPr id="38" name="Gerade Verbindung mit Pfeil 37"/>
          <p:cNvCxnSpPr>
            <a:cxnSpLocks/>
            <a:stCxn id="36" idx="2"/>
          </p:cNvCxnSpPr>
          <p:nvPr/>
        </p:nvCxnSpPr>
        <p:spPr>
          <a:xfrm>
            <a:off x="2011821" y="725612"/>
            <a:ext cx="0" cy="286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cxnSpLocks/>
          </p:cNvCxnSpPr>
          <p:nvPr/>
        </p:nvCxnSpPr>
        <p:spPr>
          <a:xfrm>
            <a:off x="3511143" y="1335664"/>
            <a:ext cx="0" cy="934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 bwMode="auto">
          <a:xfrm>
            <a:off x="7956376" y="3849676"/>
            <a:ext cx="1446084" cy="7324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/>
              <a:t>Services and 3rd </a:t>
            </a:r>
            <a:r>
              <a:rPr lang="de-DE" sz="1200" dirty="0" err="1"/>
              <a:t>party</a:t>
            </a:r>
            <a:r>
              <a:rPr lang="de-DE" sz="1200" dirty="0"/>
              <a:t> </a:t>
            </a:r>
            <a:r>
              <a:rPr lang="de-DE" sz="1200" dirty="0" err="1"/>
              <a:t>components</a:t>
            </a:r>
            <a:endParaRPr lang="de-DE" sz="900" dirty="0">
              <a:latin typeface="+mn-lt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7614143" y="3212198"/>
            <a:ext cx="1446083" cy="5909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r>
              <a:rPr lang="de-DE" sz="900" dirty="0">
                <a:latin typeface="+mn-lt"/>
              </a:rPr>
              <a:t>Communication via </a:t>
            </a:r>
            <a:r>
              <a:rPr lang="de-DE" sz="900" dirty="0" err="1">
                <a:latin typeface="+mn-lt"/>
              </a:rPr>
              <a:t>arbritrary</a:t>
            </a:r>
            <a:r>
              <a:rPr lang="de-DE" sz="900" dirty="0">
                <a:latin typeface="+mn-lt"/>
              </a:rPr>
              <a:t> </a:t>
            </a:r>
            <a:r>
              <a:rPr lang="de-DE" sz="900" dirty="0" err="1">
                <a:latin typeface="+mn-lt"/>
              </a:rPr>
              <a:t>protocols</a:t>
            </a:r>
            <a:r>
              <a:rPr lang="de-DE" sz="900" dirty="0">
                <a:latin typeface="+mn-lt"/>
              </a:rPr>
              <a:t>, e.g. SOAP, REST </a:t>
            </a:r>
            <a:r>
              <a:rPr lang="de-DE" sz="900" dirty="0" err="1">
                <a:latin typeface="+mn-lt"/>
              </a:rPr>
              <a:t>or</a:t>
            </a:r>
            <a:r>
              <a:rPr lang="de-DE" sz="900" dirty="0">
                <a:latin typeface="+mn-lt"/>
              </a:rPr>
              <a:t> AMQP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0F57B4F-FEA6-4543-8418-BFAA5B0640CB}"/>
              </a:ext>
            </a:extLst>
          </p:cNvPr>
          <p:cNvCxnSpPr>
            <a:cxnSpLocks/>
          </p:cNvCxnSpPr>
          <p:nvPr/>
        </p:nvCxnSpPr>
        <p:spPr>
          <a:xfrm>
            <a:off x="2044528" y="1335664"/>
            <a:ext cx="0" cy="941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5552203-9BC7-4FCC-B605-25F7A5794600}"/>
              </a:ext>
            </a:extLst>
          </p:cNvPr>
          <p:cNvCxnSpPr>
            <a:cxnSpLocks/>
          </p:cNvCxnSpPr>
          <p:nvPr/>
        </p:nvCxnSpPr>
        <p:spPr>
          <a:xfrm>
            <a:off x="6660232" y="4215879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39312B58-A9A5-41CA-92DC-B8DA9DB52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362" y="4725522"/>
            <a:ext cx="597406" cy="59740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2F5A402-B5DB-4748-963F-43632668450B}"/>
              </a:ext>
            </a:extLst>
          </p:cNvPr>
          <p:cNvSpPr txBox="1"/>
          <p:nvPr/>
        </p:nvSpPr>
        <p:spPr>
          <a:xfrm>
            <a:off x="3322050" y="2348880"/>
            <a:ext cx="1958403" cy="258532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de-DE" sz="1200" dirty="0">
                <a:latin typeface="+mn-lt"/>
              </a:rPr>
              <a:t>Spring Boot </a:t>
            </a:r>
            <a:r>
              <a:rPr lang="de-DE" sz="1200" dirty="0" err="1">
                <a:latin typeface="+mn-lt"/>
              </a:rPr>
              <a:t>Application</a:t>
            </a:r>
            <a:endParaRPr lang="de-DE" sz="1200" dirty="0">
              <a:latin typeface="+mn-lt"/>
            </a:endParaRPr>
          </a:p>
        </p:txBody>
      </p:sp>
      <p:sp>
        <p:nvSpPr>
          <p:cNvPr id="26" name="Rechteck 11">
            <a:extLst>
              <a:ext uri="{FF2B5EF4-FFF2-40B4-BE49-F238E27FC236}">
                <a16:creationId xmlns:a16="http://schemas.microsoft.com/office/drawing/2014/main" id="{1B4CFF05-93B8-44F5-B96A-7CBBAB46C5C9}"/>
              </a:ext>
            </a:extLst>
          </p:cNvPr>
          <p:cNvSpPr/>
          <p:nvPr/>
        </p:nvSpPr>
        <p:spPr bwMode="auto">
          <a:xfrm>
            <a:off x="-1070817" y="2592521"/>
            <a:ext cx="4098120" cy="32553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200" dirty="0">
              <a:latin typeface="+mn-lt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Node</a:t>
            </a: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2</a:t>
            </a:r>
          </a:p>
        </p:txBody>
      </p:sp>
      <p:sp>
        <p:nvSpPr>
          <p:cNvPr id="27" name="Rechteck 3">
            <a:extLst>
              <a:ext uri="{FF2B5EF4-FFF2-40B4-BE49-F238E27FC236}">
                <a16:creationId xmlns:a16="http://schemas.microsoft.com/office/drawing/2014/main" id="{CFE59800-BAC3-437D-8714-347A10BFBF8A}"/>
              </a:ext>
            </a:extLst>
          </p:cNvPr>
          <p:cNvSpPr/>
          <p:nvPr/>
        </p:nvSpPr>
        <p:spPr bwMode="auto">
          <a:xfrm>
            <a:off x="-1286841" y="2305871"/>
            <a:ext cx="4104454" cy="3253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Node</a:t>
            </a: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1</a:t>
            </a:r>
          </a:p>
        </p:txBody>
      </p:sp>
      <p:sp>
        <p:nvSpPr>
          <p:cNvPr id="28" name="Rechteck 5">
            <a:extLst>
              <a:ext uri="{FF2B5EF4-FFF2-40B4-BE49-F238E27FC236}">
                <a16:creationId xmlns:a16="http://schemas.microsoft.com/office/drawing/2014/main" id="{5C95B840-6216-4492-9492-12FBEC230AF8}"/>
              </a:ext>
            </a:extLst>
          </p:cNvPr>
          <p:cNvSpPr/>
          <p:nvPr/>
        </p:nvSpPr>
        <p:spPr bwMode="auto">
          <a:xfrm>
            <a:off x="-422746" y="4689282"/>
            <a:ext cx="2846838" cy="637957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Zeebe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7" name="Rechteck 32">
            <a:extLst>
              <a:ext uri="{FF2B5EF4-FFF2-40B4-BE49-F238E27FC236}">
                <a16:creationId xmlns:a16="http://schemas.microsoft.com/office/drawing/2014/main" id="{BE0CEC31-9EB6-439F-9CE6-DC5E93AA65F8}"/>
              </a:ext>
            </a:extLst>
          </p:cNvPr>
          <p:cNvSpPr/>
          <p:nvPr/>
        </p:nvSpPr>
        <p:spPr bwMode="auto">
          <a:xfrm>
            <a:off x="1095958" y="3546926"/>
            <a:ext cx="1334670" cy="893424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+mn-lt"/>
              </a:rPr>
              <a:t>Gatway</a:t>
            </a:r>
            <a:endParaRPr lang="de-DE" sz="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" name="Rechteck 41">
            <a:extLst>
              <a:ext uri="{FF2B5EF4-FFF2-40B4-BE49-F238E27FC236}">
                <a16:creationId xmlns:a16="http://schemas.microsoft.com/office/drawing/2014/main" id="{2B175AED-44E2-4E1B-83B0-BF1969C4D3E3}"/>
              </a:ext>
            </a:extLst>
          </p:cNvPr>
          <p:cNvSpPr/>
          <p:nvPr/>
        </p:nvSpPr>
        <p:spPr bwMode="auto">
          <a:xfrm>
            <a:off x="3456934" y="3546926"/>
            <a:ext cx="779154" cy="893424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+mn-lt"/>
              </a:rPr>
              <a:t>Client Library</a:t>
            </a:r>
          </a:p>
        </p:txBody>
      </p:sp>
      <p:sp>
        <p:nvSpPr>
          <p:cNvPr id="44" name="Textfeld 12">
            <a:extLst>
              <a:ext uri="{FF2B5EF4-FFF2-40B4-BE49-F238E27FC236}">
                <a16:creationId xmlns:a16="http://schemas.microsoft.com/office/drawing/2014/main" id="{88D441D2-29D6-4527-A8EE-A1857136BAC1}"/>
              </a:ext>
            </a:extLst>
          </p:cNvPr>
          <p:cNvSpPr txBox="1"/>
          <p:nvPr/>
        </p:nvSpPr>
        <p:spPr>
          <a:xfrm>
            <a:off x="-1240647" y="2353191"/>
            <a:ext cx="1750013" cy="369332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de-DE" sz="1200" dirty="0">
                <a:latin typeface="+mn-lt"/>
              </a:rPr>
              <a:t>Camunda Cloud </a:t>
            </a:r>
          </a:p>
          <a:p>
            <a:r>
              <a:rPr lang="de-DE" sz="800" dirty="0">
                <a:latin typeface="+mn-lt"/>
              </a:rPr>
              <a:t>(Workflow </a:t>
            </a:r>
            <a:r>
              <a:rPr lang="de-DE" sz="800" dirty="0" err="1">
                <a:latin typeface="+mn-lt"/>
              </a:rPr>
              <a:t>engine</a:t>
            </a:r>
            <a:r>
              <a:rPr lang="de-DE" sz="800" dirty="0">
                <a:latin typeface="+mn-lt"/>
              </a:rPr>
              <a:t> </a:t>
            </a:r>
            <a:r>
              <a:rPr lang="de-DE" sz="800" dirty="0" err="1">
                <a:latin typeface="+mn-lt"/>
              </a:rPr>
              <a:t>as</a:t>
            </a:r>
            <a:r>
              <a:rPr lang="de-DE" sz="800" dirty="0">
                <a:latin typeface="+mn-lt"/>
              </a:rPr>
              <a:t> a </a:t>
            </a:r>
            <a:r>
              <a:rPr lang="de-DE" sz="800" dirty="0" err="1">
                <a:latin typeface="+mn-lt"/>
              </a:rPr>
              <a:t>service</a:t>
            </a:r>
            <a:r>
              <a:rPr lang="de-DE" sz="800" dirty="0">
                <a:latin typeface="+mn-lt"/>
              </a:rPr>
              <a:t>)</a:t>
            </a:r>
          </a:p>
        </p:txBody>
      </p:sp>
      <p:sp>
        <p:nvSpPr>
          <p:cNvPr id="45" name="Rechteck 8">
            <a:extLst>
              <a:ext uri="{FF2B5EF4-FFF2-40B4-BE49-F238E27FC236}">
                <a16:creationId xmlns:a16="http://schemas.microsoft.com/office/drawing/2014/main" id="{93F83184-2A0E-498C-A112-D448643FB976}"/>
              </a:ext>
            </a:extLst>
          </p:cNvPr>
          <p:cNvSpPr/>
          <p:nvPr/>
        </p:nvSpPr>
        <p:spPr bwMode="auto">
          <a:xfrm>
            <a:off x="4530456" y="2722931"/>
            <a:ext cx="2049912" cy="4556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Custom REST </a:t>
            </a: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endpoints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9" name="Gerade Verbindung mit Pfeil 48"/>
          <p:cNvCxnSpPr>
            <a:cxnSpLocks/>
          </p:cNvCxnSpPr>
          <p:nvPr/>
        </p:nvCxnSpPr>
        <p:spPr>
          <a:xfrm>
            <a:off x="5652119" y="5013176"/>
            <a:ext cx="0" cy="1046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39">
            <a:extLst>
              <a:ext uri="{FF2B5EF4-FFF2-40B4-BE49-F238E27FC236}">
                <a16:creationId xmlns:a16="http://schemas.microsoft.com/office/drawing/2014/main" id="{B856BF10-3D8E-4CF3-AA83-086545B4F1E9}"/>
              </a:ext>
            </a:extLst>
          </p:cNvPr>
          <p:cNvCxnSpPr>
            <a:cxnSpLocks/>
            <a:stCxn id="41" idx="1"/>
            <a:endCxn id="37" idx="3"/>
          </p:cNvCxnSpPr>
          <p:nvPr/>
        </p:nvCxnSpPr>
        <p:spPr>
          <a:xfrm flipH="1">
            <a:off x="2430628" y="3993638"/>
            <a:ext cx="10263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23935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19&quot;&gt;&lt;version val=&quot;17874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2&quot;&gt;&lt;elem&gt;&lt;m_ppcolschidx val=&quot;0&quot;/&gt;&lt;m_rgb r=&quot;8d&quot; g=&quot;8d&quot; b=&quot;8d&quot;/&gt;&lt;/elem&gt;&lt;elem&gt;&lt;m_ppcolschidx val=&quot;0&quot;/&gt;&lt;m_rgb r=&quot;56&quot; g=&quot;77&quot; b=&quot;ba&quot;/&gt;&lt;/elem&gt;&lt;/m_vecMRU&gt;&lt;/m_mruColor&gt;&lt;m_eweekdayFirstOfWorkweek val=&quot;2&quot;/&gt;&lt;m_eweekdayFirstOfWeekend val=&quot;7&quot;/&gt;&lt;m_mapectfillschemeMRU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2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m68hsDAkWLFDcIVfrGc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sAZFl3sUyK4FVo_8D.f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13mmrAh30CaCtuqibjTz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lg.hi1106E8rhzNMeUY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Pu4pOTqkiP4Sc_P6MuW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5921499"/>
  <p:tag name="LINEFORESCHEMECOLOR" val="5"/>
  <p:tag name="THINKCELLSHAPEDONOTDELETE" val="pN0BjUI_rdkaPHmxLJcsFe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P0pRAglRk.uCb9_xj2Z6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POAS5FWVE6Crq0htuw3A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QfHxhBoUmfR4ayHBMVY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3dxl9pqECedUT5GqwvH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18tX.7TkSXWnqgZAJzB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s0YC82Wb06mHQa8fzN0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0PCxeC7M06aH7Alo.N92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rcgR8Ui0..QNQ8VRnB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G91GJqV4EuNi5xgeyTQQ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ysqOcDRUUW4DzsCd8byO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tTHFM1j0ikUxZEuMydX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.f92wihhkKQUtwqnGmMi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vGHFzJpUmDLMLsgTjcW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obTtpyZ0umXW_P39WgC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munda-091112-PPPräsentationstemplate">
  <a:themeElements>
    <a:clrScheme name="camunda">
      <a:dk1>
        <a:srgbClr val="000000"/>
      </a:dk1>
      <a:lt1>
        <a:sysClr val="window" lastClr="FFFFFF"/>
      </a:lt1>
      <a:dk2>
        <a:srgbClr val="780E1D"/>
      </a:dk2>
      <a:lt2>
        <a:srgbClr val="B5152B"/>
      </a:lt2>
      <a:accent1>
        <a:srgbClr val="DD5F5F"/>
      </a:accent1>
      <a:accent2>
        <a:srgbClr val="C4BD97"/>
      </a:accent2>
      <a:accent3>
        <a:srgbClr val="53534D"/>
      </a:accent3>
      <a:accent4>
        <a:srgbClr val="8D8D8D"/>
      </a:accent4>
      <a:accent5>
        <a:srgbClr val="C6C6C6"/>
      </a:accent5>
      <a:accent6>
        <a:srgbClr val="5677BA"/>
      </a:accent6>
      <a:hlink>
        <a:srgbClr val="B5152B"/>
      </a:hlink>
      <a:folHlink>
        <a:srgbClr val="DD5F5F"/>
      </a:folHlink>
    </a:clrScheme>
    <a:fontScheme name="camunda">
      <a:majorFont>
        <a:latin typeface="Folks-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46800" rIns="72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>
        <a:spAutoFit/>
      </a:bodyPr>
      <a:lstStyle>
        <a:defPPr>
          <a:defRPr sz="14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camunda Template</Template>
  <TotalTime>0</TotalTime>
  <Words>203</Words>
  <Application>Microsoft Office PowerPoint</Application>
  <PresentationFormat>On-screen Show (4:3)</PresentationFormat>
  <Paragraphs>68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Folks-Light</vt:lpstr>
      <vt:lpstr>Verdana</vt:lpstr>
      <vt:lpstr>Wingdings</vt:lpstr>
      <vt:lpstr>camunda-091112-PPPräsentationstemplate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greenfield-architecture</dc:title>
  <dc:creator>ruecker</dc:creator>
  <cp:lastModifiedBy>Bernd Ruecker</cp:lastModifiedBy>
  <cp:revision>70</cp:revision>
  <cp:lastPrinted>2014-04-11T14:27:50Z</cp:lastPrinted>
  <dcterms:created xsi:type="dcterms:W3CDTF">2014-04-10T14:40:40Z</dcterms:created>
  <dcterms:modified xsi:type="dcterms:W3CDTF">2022-02-03T08:39:25Z</dcterms:modified>
</cp:coreProperties>
</file>