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49"/>
  </p:notesMasterIdLst>
  <p:handoutMasterIdLst>
    <p:handoutMasterId r:id="rId50"/>
  </p:handoutMasterIdLst>
  <p:sldIdLst>
    <p:sldId id="348" r:id="rId2"/>
    <p:sldId id="379" r:id="rId3"/>
    <p:sldId id="377" r:id="rId4"/>
    <p:sldId id="375" r:id="rId5"/>
    <p:sldId id="349" r:id="rId6"/>
    <p:sldId id="350" r:id="rId7"/>
    <p:sldId id="383" r:id="rId8"/>
    <p:sldId id="354" r:id="rId9"/>
    <p:sldId id="355" r:id="rId10"/>
    <p:sldId id="384" r:id="rId11"/>
    <p:sldId id="353" r:id="rId12"/>
    <p:sldId id="374" r:id="rId13"/>
    <p:sldId id="356" r:id="rId14"/>
    <p:sldId id="393" r:id="rId15"/>
    <p:sldId id="385" r:id="rId16"/>
    <p:sldId id="357" r:id="rId17"/>
    <p:sldId id="380" r:id="rId18"/>
    <p:sldId id="382" r:id="rId19"/>
    <p:sldId id="378" r:id="rId20"/>
    <p:sldId id="358" r:id="rId21"/>
    <p:sldId id="347" r:id="rId22"/>
    <p:sldId id="351" r:id="rId23"/>
    <p:sldId id="359" r:id="rId24"/>
    <p:sldId id="360" r:id="rId25"/>
    <p:sldId id="386" r:id="rId26"/>
    <p:sldId id="387" r:id="rId27"/>
    <p:sldId id="361" r:id="rId28"/>
    <p:sldId id="362" r:id="rId29"/>
    <p:sldId id="363" r:id="rId30"/>
    <p:sldId id="364" r:id="rId31"/>
    <p:sldId id="365" r:id="rId32"/>
    <p:sldId id="376" r:id="rId33"/>
    <p:sldId id="394" r:id="rId34"/>
    <p:sldId id="389" r:id="rId35"/>
    <p:sldId id="367" r:id="rId36"/>
    <p:sldId id="390" r:id="rId37"/>
    <p:sldId id="366" r:id="rId38"/>
    <p:sldId id="368" r:id="rId39"/>
    <p:sldId id="395" r:id="rId40"/>
    <p:sldId id="369" r:id="rId41"/>
    <p:sldId id="373" r:id="rId42"/>
    <p:sldId id="370" r:id="rId43"/>
    <p:sldId id="371" r:id="rId44"/>
    <p:sldId id="372" r:id="rId45"/>
    <p:sldId id="391" r:id="rId46"/>
    <p:sldId id="381" r:id="rId47"/>
    <p:sldId id="392"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p:restoredTop sz="87907" autoAdjust="0"/>
  </p:normalViewPr>
  <p:slideViewPr>
    <p:cSldViewPr snapToObjects="1">
      <p:cViewPr varScale="1">
        <p:scale>
          <a:sx n="146" d="100"/>
          <a:sy n="146" d="100"/>
        </p:scale>
        <p:origin x="192"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8F2EE47-4A59-AA49-B2EA-19879E1FECA1}" type="slidenum">
              <a:rPr lang="en-US"/>
              <a:pPr>
                <a:defRPr/>
              </a:pPr>
              <a:t>‹#›</a:t>
            </a:fld>
            <a:endParaRPr lang="en-US"/>
          </a:p>
        </p:txBody>
      </p:sp>
    </p:spTree>
    <p:extLst>
      <p:ext uri="{BB962C8B-B14F-4D97-AF65-F5344CB8AC3E}">
        <p14:creationId xmlns:p14="http://schemas.microsoft.com/office/powerpoint/2010/main" val="4047324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B0F346A-7550-EF45-BE86-D6FDEAA2E2DF}" type="slidenum">
              <a:rPr lang="en-US"/>
              <a:pPr>
                <a:defRPr/>
              </a:pPr>
              <a:t>‹#›</a:t>
            </a:fld>
            <a:endParaRPr lang="en-US"/>
          </a:p>
        </p:txBody>
      </p:sp>
    </p:spTree>
    <p:extLst>
      <p:ext uri="{BB962C8B-B14F-4D97-AF65-F5344CB8AC3E}">
        <p14:creationId xmlns:p14="http://schemas.microsoft.com/office/powerpoint/2010/main" val="24199251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2800883-5FF4-0B4C-AB4E-D7D17E28F0EA}" type="slidenum">
              <a:rPr lang="en-US"/>
              <a:pPr/>
              <a:t>1</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t>stress</a:t>
            </a:r>
            <a:r>
              <a:rPr lang="en-US" baseline="0" dirty="0"/>
              <a:t> that </a:t>
            </a:r>
            <a:r>
              <a:rPr lang="en-US" baseline="0"/>
              <a:t>n is </a:t>
            </a:r>
            <a:r>
              <a:rPr lang="en-US" baseline="0" dirty="0"/>
              <a:t>the length in digits of the number</a:t>
            </a:r>
          </a:p>
          <a:p>
            <a:r>
              <a:rPr lang="en-US" dirty="0"/>
              <a:t>log</a:t>
            </a:r>
            <a:r>
              <a:rPr lang="en-US" baseline="-25000" dirty="0"/>
              <a:t>10</a:t>
            </a:r>
            <a:r>
              <a:rPr lang="en-US" dirty="0"/>
              <a:t>n = log</a:t>
            </a:r>
            <a:r>
              <a:rPr lang="en-US" baseline="-25000" dirty="0"/>
              <a:t>2</a:t>
            </a:r>
            <a:r>
              <a:rPr lang="en-US" dirty="0"/>
              <a:t>n/log</a:t>
            </a:r>
            <a:r>
              <a:rPr lang="en-US" baseline="-25000" dirty="0"/>
              <a:t>2</a:t>
            </a:r>
            <a:r>
              <a:rPr lang="en-US" dirty="0"/>
              <a:t>10</a:t>
            </a:r>
          </a:p>
          <a:p>
            <a:r>
              <a:rPr lang="en-US" dirty="0"/>
              <a:t>log</a:t>
            </a:r>
            <a:r>
              <a:rPr lang="en-US" baseline="-25000" dirty="0"/>
              <a:t>2</a:t>
            </a:r>
            <a:r>
              <a:rPr lang="en-US" dirty="0"/>
              <a:t>10 = 3.32</a:t>
            </a:r>
          </a:p>
          <a:p>
            <a:r>
              <a:rPr lang="en-US" dirty="0"/>
              <a:t>log</a:t>
            </a:r>
            <a:r>
              <a:rPr lang="en-US" baseline="-25000" dirty="0"/>
              <a:t>2</a:t>
            </a:r>
            <a:r>
              <a:rPr lang="en-US" dirty="0"/>
              <a:t>10 = log</a:t>
            </a:r>
            <a:r>
              <a:rPr lang="en-US" baseline="-25000" dirty="0"/>
              <a:t>10</a:t>
            </a:r>
            <a:r>
              <a:rPr lang="en-US" dirty="0"/>
              <a:t>10/log</a:t>
            </a:r>
            <a:r>
              <a:rPr lang="en-US" baseline="-25000" dirty="0"/>
              <a:t>10</a:t>
            </a:r>
            <a:r>
              <a:rPr lang="en-US" dirty="0"/>
              <a:t>2 = 3.32</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77C84D8-77B5-B246-B669-70BEB40F83A7}"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a:t>Could skip next set of slides and just ask them complexity of this</a:t>
            </a:r>
          </a:p>
        </p:txBody>
      </p:sp>
    </p:spTree>
    <p:extLst>
      <p:ext uri="{BB962C8B-B14F-4D97-AF65-F5344CB8AC3E}">
        <p14:creationId xmlns:p14="http://schemas.microsoft.com/office/powerpoint/2010/main" val="4255777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A809875-9380-F54F-B04D-8C1C51450D07}" type="slidenum">
              <a:rPr lang="en-US"/>
              <a:pPr/>
              <a:t>11</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3F7865E-C147-7149-A8E8-BAFFE3A90564}" type="slidenum">
              <a:rPr lang="en-US"/>
              <a:pPr/>
              <a:t>12</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dirty="0"/>
              <a:t>Start  the 15 * 11 on the board  (Table with x, y, z, and return) </a:t>
            </a:r>
            <a:r>
              <a:rPr lang="en-US" dirty="0" err="1"/>
              <a:t>fz</a:t>
            </a:r>
            <a:r>
              <a:rPr lang="en-US" dirty="0"/>
              <a:t> fills in bottom up</a:t>
            </a:r>
          </a:p>
          <a:p>
            <a:r>
              <a:rPr lang="en-US" dirty="0"/>
              <a:t>don't include </a:t>
            </a:r>
            <a:r>
              <a:rPr lang="en-US" dirty="0" err="1"/>
              <a:t>ybin</a:t>
            </a:r>
            <a:r>
              <a:rPr lang="en-US" dirty="0"/>
              <a:t> column on board</a:t>
            </a:r>
          </a:p>
          <a:p>
            <a:r>
              <a:rPr lang="en-US" dirty="0"/>
              <a:t>x	y	z	ret	y bin</a:t>
            </a:r>
          </a:p>
          <a:p>
            <a:r>
              <a:rPr lang="en-US" dirty="0"/>
              <a:t>15	11	75	165	1</a:t>
            </a:r>
          </a:p>
          <a:p>
            <a:r>
              <a:rPr lang="en-US" dirty="0"/>
              <a:t>15	5	30	75	1</a:t>
            </a:r>
          </a:p>
          <a:p>
            <a:r>
              <a:rPr lang="en-US" dirty="0"/>
              <a:t>15	2	15	30	0</a:t>
            </a:r>
          </a:p>
          <a:p>
            <a:r>
              <a:rPr lang="en-US" dirty="0"/>
              <a:t>15	1	0	15	1</a:t>
            </a:r>
          </a:p>
          <a:p>
            <a:r>
              <a:rPr lang="en-US" dirty="0"/>
              <a:t>15	0	n/a	0</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5E5C77D-0D22-0B4D-A54D-3770AC602D0B}" type="slidenum">
              <a:rPr lang="en-US"/>
              <a:pPr/>
              <a:t>13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t>x	y	z	ret	y bin</a:t>
            </a:r>
          </a:p>
          <a:p>
            <a:r>
              <a:rPr lang="en-US" dirty="0"/>
              <a:t>15	11	75	165	1</a:t>
            </a:r>
          </a:p>
          <a:p>
            <a:r>
              <a:rPr lang="en-US" dirty="0"/>
              <a:t>15	5	30	75	1</a:t>
            </a:r>
          </a:p>
          <a:p>
            <a:r>
              <a:rPr lang="en-US" dirty="0"/>
              <a:t>15	2	15	30	0</a:t>
            </a:r>
          </a:p>
          <a:p>
            <a:r>
              <a:rPr lang="en-US" dirty="0"/>
              <a:t>15	1	0	15	1</a:t>
            </a:r>
          </a:p>
          <a:p>
            <a:r>
              <a:rPr lang="en-US" dirty="0"/>
              <a:t>15	0	n/a	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about 15 * 8</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5E5C77D-0D22-0B4D-A54D-3770AC602D0B}" type="slidenum">
              <a:rPr lang="en-US"/>
              <a:pPr/>
              <a:t>14</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t>The doubling comes as we unravel the recursion</a:t>
            </a:r>
          </a:p>
        </p:txBody>
      </p:sp>
    </p:spTree>
    <p:extLst>
      <p:ext uri="{BB962C8B-B14F-4D97-AF65-F5344CB8AC3E}">
        <p14:creationId xmlns:p14="http://schemas.microsoft.com/office/powerpoint/2010/main" val="1296728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5E5C77D-0D22-0B4D-A54D-3770AC602D0B}" type="slidenum">
              <a:rPr lang="en-US"/>
              <a:pPr/>
              <a:t>15</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t>Skip if time tight</a:t>
            </a:r>
          </a:p>
        </p:txBody>
      </p:sp>
    </p:spTree>
    <p:extLst>
      <p:ext uri="{BB962C8B-B14F-4D97-AF65-F5344CB8AC3E}">
        <p14:creationId xmlns:p14="http://schemas.microsoft.com/office/powerpoint/2010/main" val="265478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D0DA2B8-335A-1349-8B83-6197BA70B85A}" type="slidenum">
              <a:rPr lang="en-US"/>
              <a:pPr/>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Not always an add per call</a:t>
            </a:r>
          </a:p>
          <a:p>
            <a:r>
              <a:rPr lang="en-US" dirty="0"/>
              <a:t>On average (half of the calls)</a:t>
            </a:r>
          </a:p>
          <a:p>
            <a:r>
              <a:rPr lang="en-US" dirty="0"/>
              <a:t>Better or worse</a:t>
            </a:r>
            <a:r>
              <a:rPr lang="en-US" baseline="0" dirty="0"/>
              <a:t> than traditional </a:t>
            </a:r>
            <a:r>
              <a:rPr lang="en-US" dirty="0"/>
              <a:t>– Note it is the same for classical multiply, because only need to add when there are 1's in the multiplier</a:t>
            </a:r>
          </a:p>
          <a:p>
            <a:r>
              <a:rPr lang="en-US" dirty="0" err="1"/>
              <a:t>Avg</a:t>
            </a:r>
            <a:r>
              <a:rPr lang="en-US" dirty="0"/>
              <a:t> case is still n</a:t>
            </a:r>
            <a:r>
              <a:rPr lang="en-US" baseline="30000" dirty="0"/>
              <a:t>2</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D0DA2B8-335A-1349-8B83-6197BA70B85A}" type="slidenum">
              <a:rPr lang="en-US"/>
              <a:pPr/>
              <a:t>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Not always an add per call</a:t>
            </a:r>
          </a:p>
          <a:p>
            <a:r>
              <a:rPr lang="en-US" dirty="0"/>
              <a:t>On average (half of the calls)</a:t>
            </a:r>
          </a:p>
          <a:p>
            <a:r>
              <a:rPr lang="en-US" dirty="0"/>
              <a:t>Better or worse</a:t>
            </a:r>
            <a:r>
              <a:rPr lang="en-US" baseline="0" dirty="0"/>
              <a:t> than traditional </a:t>
            </a:r>
            <a:r>
              <a:rPr lang="en-US" dirty="0"/>
              <a:t>– Note it is the same for classical multiply, because only need to add for 1's in the multiplier</a:t>
            </a:r>
          </a:p>
          <a:p>
            <a:r>
              <a:rPr lang="en-US" dirty="0"/>
              <a:t>still n</a:t>
            </a:r>
            <a:r>
              <a:rPr lang="en-US" baseline="30000" dirty="0"/>
              <a:t>2</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055E02A-A27C-F740-B3D5-1EFAEDA9E341}" type="slidenum">
              <a:rPr lang="en-US"/>
              <a:pPr/>
              <a:t>18</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80584F7-F5D2-8C44-8F30-C2B0D0B587B6}" type="slidenum">
              <a:rPr lang="en-US"/>
              <a:pPr/>
              <a:t>19</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t>Considers all possible algorithms for multiplication, then jump to </a:t>
            </a:r>
            <a:r>
              <a:rPr lang="en-US" dirty="0" err="1"/>
              <a:t>mult</a:t>
            </a:r>
            <a:r>
              <a:rPr lang="en-US" dirty="0"/>
              <a:t> complexity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2800883-5FF4-0B4C-AB4E-D7D17E28F0EA}" type="slidenum">
              <a:rPr lang="en-US"/>
              <a:pPr/>
              <a:t>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a:t>log</a:t>
            </a:r>
            <a:r>
              <a:rPr lang="en-US" baseline="-25000"/>
              <a:t>10</a:t>
            </a:r>
            <a:r>
              <a:rPr lang="en-US"/>
              <a:t>n = log</a:t>
            </a:r>
            <a:r>
              <a:rPr lang="en-US" baseline="-25000"/>
              <a:t>2</a:t>
            </a:r>
            <a:r>
              <a:rPr lang="en-US"/>
              <a:t>n/log</a:t>
            </a:r>
            <a:r>
              <a:rPr lang="en-US" baseline="-25000"/>
              <a:t>2</a:t>
            </a:r>
            <a:r>
              <a:rPr lang="en-US"/>
              <a:t>10</a:t>
            </a:r>
          </a:p>
          <a:p>
            <a:r>
              <a:rPr lang="en-US"/>
              <a:t>log</a:t>
            </a:r>
            <a:r>
              <a:rPr lang="en-US" baseline="-25000"/>
              <a:t>2</a:t>
            </a:r>
            <a:r>
              <a:rPr lang="en-US"/>
              <a:t>10 = 3.32</a:t>
            </a:r>
          </a:p>
          <a:p>
            <a:r>
              <a:rPr lang="en-US"/>
              <a:t>log</a:t>
            </a:r>
            <a:r>
              <a:rPr lang="en-US" baseline="-25000"/>
              <a:t>2</a:t>
            </a:r>
            <a:r>
              <a:rPr lang="en-US"/>
              <a:t>10 = log</a:t>
            </a:r>
            <a:r>
              <a:rPr lang="en-US" baseline="-25000"/>
              <a:t>10</a:t>
            </a:r>
            <a:r>
              <a:rPr lang="en-US"/>
              <a:t>10/log</a:t>
            </a:r>
            <a:r>
              <a:rPr lang="en-US" baseline="-25000"/>
              <a:t>10</a:t>
            </a:r>
            <a:r>
              <a:rPr lang="en-US"/>
              <a:t>2 = 3.32</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80584F7-F5D2-8C44-8F30-C2B0D0B587B6}" type="slidenum">
              <a:rPr lang="en-US"/>
              <a:pPr/>
              <a:t>20</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a:t>Go to general project in Content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93EC7769-F9E3-4D44-A313-20C2BF79F35F}" type="slidenum">
              <a:rPr lang="en-US"/>
              <a:pPr/>
              <a:t>21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r>
              <a:rPr lang="en-US" dirty="0"/>
              <a:t>Can stop here and review general project part of Content</a:t>
            </a:r>
          </a:p>
          <a:p>
            <a:r>
              <a:rPr lang="en-US" dirty="0"/>
              <a:t>Give pedagogical</a:t>
            </a:r>
            <a:r>
              <a:rPr lang="en-US" baseline="0" dirty="0"/>
              <a:t> big picture on building up through these increasingly complex basic </a:t>
            </a:r>
            <a:r>
              <a:rPr lang="en-US" baseline="0" dirty="0" err="1"/>
              <a:t>algs</a:t>
            </a:r>
            <a:r>
              <a:rPr lang="en-US" baseline="0" dirty="0"/>
              <a:t> (and also solves an interesting problem)</a:t>
            </a:r>
          </a:p>
          <a:p>
            <a:r>
              <a:rPr lang="en-US" baseline="0" dirty="0"/>
              <a:t>Will finish Fermat today, RSA next time, then will start our first big paradigm: Divide and conquer</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445ADFFD-F664-1D46-89A2-C07AA8F347A5}" type="slidenum">
              <a:rPr lang="en-US"/>
              <a:pPr/>
              <a:t>22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r>
              <a:rPr lang="en-US" dirty="0"/>
              <a:t>In</a:t>
            </a:r>
            <a:r>
              <a:rPr lang="en-US" baseline="0" dirty="0"/>
              <a:t> Project 1 you will implement and efficient version of primality testing</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84D87A-8E98-DE4E-85A6-0EECB82A6BC3}" type="slidenum">
              <a:rPr lang="en-US"/>
              <a:pPr/>
              <a:t>23</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t>Negative </a:t>
            </a:r>
            <a:r>
              <a:rPr lang="en-US" dirty="0" err="1"/>
              <a:t>nums</a:t>
            </a:r>
            <a:r>
              <a:rPr lang="en-US" dirty="0"/>
              <a:t> are fine but not simplified</a:t>
            </a:r>
          </a:p>
          <a:p>
            <a:r>
              <a:rPr lang="en-US" dirty="0"/>
              <a:t>In our</a:t>
            </a:r>
            <a:r>
              <a:rPr lang="en-US" baseline="0" dirty="0"/>
              <a:t> cases </a:t>
            </a:r>
            <a:r>
              <a:rPr lang="en-US" dirty="0"/>
              <a:t>Mod x at the end is shorthand for the entire equation</a:t>
            </a:r>
          </a:p>
          <a:p>
            <a:r>
              <a:rPr lang="en-US" dirty="0"/>
              <a:t>Do another example</a:t>
            </a:r>
          </a:p>
          <a:p>
            <a:r>
              <a:rPr lang="en-US" dirty="0"/>
              <a:t>2^321 mod 15 = 2 </a:t>
            </a:r>
            <a:r>
              <a:rPr lang="en-US" dirty="0" err="1"/>
              <a:t>x</a:t>
            </a:r>
            <a:r>
              <a:rPr lang="en-US" dirty="0"/>
              <a:t> 2^4^80 = 2* 16^80 = 2* 1 = 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686DA4-DED1-D946-ADAF-90DE7B28810E}" type="slidenum">
              <a:rPr lang="en-US"/>
              <a:pPr/>
              <a:t>24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686DA4-DED1-D946-ADAF-90DE7B28810E}" type="slidenum">
              <a:rPr lang="en-US"/>
              <a:pPr/>
              <a:t>25</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33305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686DA4-DED1-D946-ADAF-90DE7B28810E}" type="slidenum">
              <a:rPr lang="en-US"/>
              <a:pPr/>
              <a:t>26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808840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1FDC4A7-D20A-BE44-9899-CA0F6589DBA1}" type="slidenum">
              <a:rPr lang="en-US"/>
              <a:pPr/>
              <a:t>27</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t>You will be coding this up for your primality tester</a:t>
            </a:r>
          </a:p>
          <a:p>
            <a:r>
              <a:rPr lang="en-US" dirty="0"/>
              <a:t>Do on board rather than read from slide, keep slide up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7095566-DB33-4F44-B65E-2E037671CDD6}" type="slidenum">
              <a:rPr lang="en-US"/>
              <a:pPr/>
              <a:t>28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Show</a:t>
            </a:r>
            <a:r>
              <a:rPr lang="en-US" baseline="0" dirty="0"/>
              <a:t> that worst case multiples is length of y by looking at example of x^10101</a:t>
            </a:r>
          </a:p>
          <a:p>
            <a:r>
              <a:rPr lang="en-US" baseline="0" dirty="0"/>
              <a:t>Again, do on board</a:t>
            </a:r>
          </a:p>
          <a:p>
            <a:r>
              <a:rPr lang="en-US" baseline="0" dirty="0"/>
              <a:t>21 x's on top, but then show squaring version in a table with binary 21</a:t>
            </a:r>
          </a:p>
          <a:p>
            <a:r>
              <a:rPr lang="en-US" baseline="0" dirty="0"/>
              <a:t>x</a:t>
            </a:r>
          </a:p>
          <a:p>
            <a:r>
              <a:rPr lang="en-US" baseline="0" dirty="0"/>
              <a:t>x^2</a:t>
            </a:r>
          </a:p>
          <a:p>
            <a:r>
              <a:rPr lang="en-US" baseline="0" dirty="0"/>
              <a:t>(x^2)^2</a:t>
            </a:r>
          </a:p>
          <a:p>
            <a:r>
              <a:rPr lang="en-US" baseline="0" dirty="0"/>
              <a:t>Do x^100 – in binary need 1 64 1 32 and 1 4</a:t>
            </a:r>
          </a:p>
          <a:p>
            <a:r>
              <a:rPr lang="en-US" baseline="0" dirty="0"/>
              <a:t>if </a:t>
            </a:r>
            <a:r>
              <a:rPr lang="en-US" baseline="0" dirty="0" err="1"/>
              <a:t>x^billion</a:t>
            </a:r>
            <a:r>
              <a:rPr lang="en-US" baseline="0" dirty="0"/>
              <a:t>, we do about 30 multiplies</a:t>
            </a:r>
          </a:p>
          <a:p>
            <a:r>
              <a:rPr lang="en-US" baseline="0" dirty="0"/>
              <a:t>length y multiples (vs </a:t>
            </a:r>
            <a:r>
              <a:rPr lang="en-US" baseline="0" dirty="0" err="1"/>
              <a:t>astromical</a:t>
            </a:r>
            <a:r>
              <a:rPr lang="en-US" baseline="0" dirty="0"/>
              <a:t>)</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26803AD-A5A1-5F4D-BFDE-AD4C07960136}" type="slidenum">
              <a:rPr lang="en-US"/>
              <a:pPr/>
              <a:t>29</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t>Let's create our </a:t>
            </a:r>
            <a:r>
              <a:rPr lang="en-US" dirty="0" err="1"/>
              <a:t>alg</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2800883-5FF4-0B4C-AB4E-D7D17E28F0EA}" type="slidenum">
              <a:rPr lang="en-US"/>
              <a:pPr/>
              <a:t>3</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t>log</a:t>
            </a:r>
            <a:r>
              <a:rPr lang="en-US" baseline="-25000" dirty="0"/>
              <a:t>10</a:t>
            </a:r>
            <a:r>
              <a:rPr lang="en-US" dirty="0"/>
              <a:t>n = log</a:t>
            </a:r>
            <a:r>
              <a:rPr lang="en-US" baseline="-25000" dirty="0"/>
              <a:t>2</a:t>
            </a:r>
            <a:r>
              <a:rPr lang="en-US" dirty="0"/>
              <a:t>n/log</a:t>
            </a:r>
            <a:r>
              <a:rPr lang="en-US" baseline="-25000" dirty="0"/>
              <a:t>2</a:t>
            </a:r>
            <a:r>
              <a:rPr lang="en-US" dirty="0"/>
              <a:t>10</a:t>
            </a:r>
          </a:p>
          <a:p>
            <a:r>
              <a:rPr lang="en-US" dirty="0"/>
              <a:t>log</a:t>
            </a:r>
            <a:r>
              <a:rPr lang="en-US" baseline="-25000" dirty="0"/>
              <a:t>2</a:t>
            </a:r>
            <a:r>
              <a:rPr lang="en-US" dirty="0"/>
              <a:t>10 = 3.32</a:t>
            </a:r>
          </a:p>
          <a:p>
            <a:r>
              <a:rPr lang="en-US" dirty="0"/>
              <a:t>log</a:t>
            </a:r>
            <a:r>
              <a:rPr lang="en-US" baseline="-25000" dirty="0"/>
              <a:t>2</a:t>
            </a:r>
            <a:r>
              <a:rPr lang="en-US" dirty="0"/>
              <a:t>10 = log</a:t>
            </a:r>
            <a:r>
              <a:rPr lang="en-US" baseline="-25000" dirty="0"/>
              <a:t>10</a:t>
            </a:r>
            <a:r>
              <a:rPr lang="en-US" dirty="0"/>
              <a:t>10/log</a:t>
            </a:r>
            <a:r>
              <a:rPr lang="en-US" baseline="-25000" dirty="0"/>
              <a:t>10</a:t>
            </a:r>
            <a:r>
              <a:rPr lang="en-US" dirty="0"/>
              <a:t>2 = 3.32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977B10F-DAE7-4E40-B21C-50179D70C443}" type="slidenum">
              <a:rPr lang="en-US"/>
              <a:pPr/>
              <a:t>30</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t>Example 2</a:t>
            </a:r>
            <a:r>
              <a:rPr lang="en-US" baseline="30000" dirty="0"/>
              <a:t>25</a:t>
            </a:r>
            <a:r>
              <a:rPr lang="en-US" dirty="0"/>
              <a:t> mod 20 – separate column for z and return value 2</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7FEB89D-A27C-0D4C-A442-E745CD7C91C6}" type="slidenum">
              <a:rPr lang="en-US"/>
              <a:pPr/>
              <a:t>31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err="1"/>
              <a:t>ybin</a:t>
            </a:r>
            <a:r>
              <a:rPr lang="en-US" dirty="0"/>
              <a:t>, smallest bit on top, go left to right until 2</a:t>
            </a:r>
            <a:r>
              <a:rPr lang="en-US" baseline="30000" dirty="0"/>
              <a:t>nd</a:t>
            </a:r>
            <a:r>
              <a:rPr lang="en-US" dirty="0"/>
              <a:t> power of x and then go to next slide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819C70-4B84-1142-953F-5A4C99BD9452}" type="slidenum">
              <a:rPr lang="en-US"/>
              <a:pPr/>
              <a:t>32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What</a:t>
            </a:r>
            <a:r>
              <a:rPr lang="en-US" baseline="0" dirty="0"/>
              <a:t> would you do if </a:t>
            </a:r>
            <a:r>
              <a:rPr lang="en-US" baseline="0" dirty="0" err="1"/>
              <a:t>x</a:t>
            </a:r>
            <a:r>
              <a:rPr lang="en-US" baseline="0" dirty="0"/>
              <a:t> or </a:t>
            </a:r>
            <a:r>
              <a:rPr lang="en-US" baseline="0" dirty="0" err="1"/>
              <a:t>y</a:t>
            </a:r>
            <a:r>
              <a:rPr lang="en-US" baseline="0" dirty="0"/>
              <a:t> were greater than N to start with?  Divide by N first and just use the results in the mod range.  In this case 2^5 which gives same answer.</a:t>
            </a:r>
          </a:p>
          <a:p>
            <a:r>
              <a:rPr lang="en-US" baseline="0" dirty="0"/>
              <a:t>Note z^2 is just a multiply </a:t>
            </a:r>
            <a:r>
              <a:rPr lang="en-US" baseline="0" dirty="0" err="1"/>
              <a:t>z</a:t>
            </a:r>
            <a:r>
              <a:rPr lang="en-US" baseline="0" dirty="0"/>
              <a:t>*</a:t>
            </a:r>
            <a:r>
              <a:rPr lang="en-US" baseline="0" dirty="0" err="1"/>
              <a:t>z</a:t>
            </a:r>
            <a:r>
              <a:rPr lang="en-US" baseline="0" dirty="0"/>
              <a:t>.</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819C70-4B84-1142-953F-5A4C99BD9452}" type="slidenum">
              <a:rPr lang="en-US"/>
              <a:pPr/>
              <a:t>33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What</a:t>
            </a:r>
            <a:r>
              <a:rPr lang="en-US" baseline="0" dirty="0"/>
              <a:t> would you do if </a:t>
            </a:r>
            <a:r>
              <a:rPr lang="en-US" baseline="0" dirty="0" err="1"/>
              <a:t>x</a:t>
            </a:r>
            <a:r>
              <a:rPr lang="en-US" baseline="0" dirty="0"/>
              <a:t> or </a:t>
            </a:r>
            <a:r>
              <a:rPr lang="en-US" baseline="0" dirty="0" err="1"/>
              <a:t>y</a:t>
            </a:r>
            <a:r>
              <a:rPr lang="en-US" baseline="0" dirty="0"/>
              <a:t> were greater than N to start with?  Divide by N first and just use the results in the mod range.  In this case 2^5 which gives same answer.</a:t>
            </a:r>
          </a:p>
          <a:p>
            <a:r>
              <a:rPr lang="en-US" baseline="0" dirty="0"/>
              <a:t>Note z^2 is just a multiply </a:t>
            </a:r>
            <a:r>
              <a:rPr lang="en-US" baseline="0" dirty="0" err="1"/>
              <a:t>z</a:t>
            </a:r>
            <a:r>
              <a:rPr lang="en-US" baseline="0" dirty="0"/>
              <a:t>*</a:t>
            </a:r>
            <a:r>
              <a:rPr lang="en-US" baseline="0" dirty="0" err="1"/>
              <a:t>z</a:t>
            </a:r>
            <a:r>
              <a:rPr lang="en-US" baseline="0" dirty="0"/>
              <a:t>.</a:t>
            </a:r>
            <a:endParaRPr lang="en-US" dirty="0"/>
          </a:p>
        </p:txBody>
      </p:sp>
    </p:spTree>
    <p:extLst>
      <p:ext uri="{BB962C8B-B14F-4D97-AF65-F5344CB8AC3E}">
        <p14:creationId xmlns:p14="http://schemas.microsoft.com/office/powerpoint/2010/main" val="897072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F819C70-4B84-1142-953F-5A4C99BD9452}" type="slidenum">
              <a:rPr lang="en-US"/>
              <a:pPr/>
              <a:t>34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What</a:t>
            </a:r>
            <a:r>
              <a:rPr lang="en-US" baseline="0" dirty="0"/>
              <a:t> would you do if </a:t>
            </a:r>
            <a:r>
              <a:rPr lang="en-US" baseline="0" dirty="0" err="1"/>
              <a:t>x</a:t>
            </a:r>
            <a:r>
              <a:rPr lang="en-US" baseline="0" dirty="0"/>
              <a:t> or </a:t>
            </a:r>
            <a:r>
              <a:rPr lang="en-US" baseline="0" dirty="0" err="1"/>
              <a:t>y</a:t>
            </a:r>
            <a:r>
              <a:rPr lang="en-US" baseline="0" dirty="0"/>
              <a:t> were greater than N to start with?  Divide by N first and just use the results in the mod range.  In this case 2^5 which gives same answer.</a:t>
            </a:r>
          </a:p>
          <a:p>
            <a:r>
              <a:rPr lang="en-US" baseline="0" dirty="0"/>
              <a:t>Note z^2 is just a multiply </a:t>
            </a:r>
            <a:r>
              <a:rPr lang="en-US" baseline="0" dirty="0" err="1"/>
              <a:t>z</a:t>
            </a:r>
            <a:r>
              <a:rPr lang="en-US" baseline="0" dirty="0"/>
              <a:t>*</a:t>
            </a:r>
            <a:r>
              <a:rPr lang="en-US" baseline="0" dirty="0" err="1"/>
              <a:t>z</a:t>
            </a:r>
            <a:r>
              <a:rPr lang="en-US" baseline="0" dirty="0"/>
              <a:t>.</a:t>
            </a:r>
            <a:endParaRPr lang="en-US" dirty="0"/>
          </a:p>
        </p:txBody>
      </p:sp>
    </p:spTree>
    <p:extLst>
      <p:ext uri="{BB962C8B-B14F-4D97-AF65-F5344CB8AC3E}">
        <p14:creationId xmlns:p14="http://schemas.microsoft.com/office/powerpoint/2010/main" val="3032769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F1527DB-4E4E-0544-837F-82F9CF31AFFE}" type="slidenum">
              <a:rPr lang="en-US"/>
              <a:pPr/>
              <a:t>35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Also the</a:t>
            </a:r>
            <a:r>
              <a:rPr lang="en-US" baseline="0" dirty="0"/>
              <a:t> division to put he number in the Mod range (which is n^2)</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F1527DB-4E4E-0544-837F-82F9CF31AFFE}" type="slidenum">
              <a:rPr lang="en-US"/>
              <a:pPr/>
              <a:t>36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Also the</a:t>
            </a:r>
            <a:r>
              <a:rPr lang="en-US" baseline="0" dirty="0"/>
              <a:t> division to put he number in the Mod range (which is n^2)</a:t>
            </a:r>
            <a:endParaRPr lang="en-US" dirty="0"/>
          </a:p>
        </p:txBody>
      </p:sp>
    </p:spTree>
    <p:extLst>
      <p:ext uri="{BB962C8B-B14F-4D97-AF65-F5344CB8AC3E}">
        <p14:creationId xmlns:p14="http://schemas.microsoft.com/office/powerpoint/2010/main" val="3868784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49152D1-678E-E546-8F76-750F69015D2C}" type="slidenum">
              <a:rPr lang="en-US"/>
              <a:pPr/>
              <a:t>37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E89C155-E69E-0342-AC28-37DF3EC49770}" type="slidenum">
              <a:rPr lang="en-US"/>
              <a:pPr/>
              <a:t>38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How about trying to divide by all numbers less then </a:t>
            </a:r>
            <a:r>
              <a:rPr lang="en-US" i="1" dirty="0"/>
              <a:t>p</a:t>
            </a:r>
            <a:r>
              <a:rPr lang="en-US" dirty="0"/>
              <a:t>/2? divide by </a:t>
            </a:r>
            <a:r>
              <a:rPr lang="en-US" dirty="0" err="1"/>
              <a:t>alg</a:t>
            </a:r>
            <a:r>
              <a:rPr lang="en-US" dirty="0"/>
              <a:t> is still exponential in the length</a:t>
            </a:r>
            <a:r>
              <a:rPr lang="en-US" baseline="0" dirty="0"/>
              <a:t> of the number p</a:t>
            </a:r>
            <a:endParaRPr lang="en-US" dirty="0"/>
          </a:p>
          <a:p>
            <a:r>
              <a:rPr lang="en-US" dirty="0"/>
              <a:t>use a&gt;1 since</a:t>
            </a:r>
            <a:r>
              <a:rPr lang="en-US" baseline="0" dirty="0"/>
              <a:t> a=1 works for all numbers</a:t>
            </a:r>
            <a:endParaRPr lang="en-US" dirty="0"/>
          </a:p>
          <a:p>
            <a:r>
              <a:rPr lang="en-US" dirty="0"/>
              <a:t>do example with p = 5	and a=1, 2, 3, 4: 1, 16, 81, 256</a:t>
            </a:r>
          </a:p>
          <a:p>
            <a:r>
              <a:rPr lang="en-US" dirty="0"/>
              <a:t>No time for this: prime 7 with a=1,2,3...  3^6 = 729</a:t>
            </a:r>
          </a:p>
          <a:p>
            <a:r>
              <a:rPr lang="en-US" dirty="0"/>
              <a:t>Then do p=4 and a=2 (does always for composites when a=1 so go greater than 1), for composites</a:t>
            </a:r>
            <a:r>
              <a:rPr lang="en-US" baseline="0" dirty="0"/>
              <a:t> </a:t>
            </a:r>
            <a:r>
              <a:rPr lang="en-US" dirty="0"/>
              <a:t>might be true, but rare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A1A43FF-E64B-344B-ABB5-C37BE1835389}" type="slidenum">
              <a:rPr lang="en-US"/>
              <a:pPr/>
              <a:t>40</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77B2457-F82B-B140-A8C4-4A0601074A66}" type="slidenum">
              <a:rPr lang="en-US"/>
              <a:pPr/>
              <a:t>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dirty="0"/>
              <a:t>Save this discussion for after Multiply (unless someone asks)</a:t>
            </a:r>
          </a:p>
          <a:p>
            <a:r>
              <a:rPr lang="en-US" dirty="0"/>
              <a:t>But could we go</a:t>
            </a:r>
            <a:r>
              <a:rPr lang="en-US" baseline="0" dirty="0"/>
              <a:t> slower?  Always could find a dumb </a:t>
            </a:r>
            <a:r>
              <a:rPr lang="en-US" baseline="0" dirty="0" err="1"/>
              <a:t>alg</a:t>
            </a:r>
            <a:r>
              <a:rPr lang="en-US" baseline="0" dirty="0"/>
              <a:t>, but when we say big theta we assume we are talking about most efficient known ways to solve the task</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Addition/Task complexity (best known) vs arbitrary</a:t>
            </a:r>
            <a:r>
              <a:rPr lang="en-US" baseline="0" dirty="0"/>
              <a:t> </a:t>
            </a:r>
            <a:r>
              <a:rPr lang="en-US" dirty="0"/>
              <a:t>algorithm</a:t>
            </a:r>
            <a:r>
              <a:rPr lang="en-US" baseline="0" dirty="0"/>
              <a:t> for addition which could be slower</a:t>
            </a:r>
            <a:endParaRPr lang="en-US" dirty="0"/>
          </a:p>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D7F95A2-515B-5E48-A3C6-AA7A966CA284}" type="slidenum">
              <a:rPr lang="en-US"/>
              <a:pPr/>
              <a:t>41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60C906C-CC15-AE45-92A7-A6834B2BE70A}" type="slidenum">
              <a:rPr lang="en-US"/>
              <a:pPr/>
              <a:t>42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509E439-BE31-B24E-A713-FA055824C1E6}" type="slidenum">
              <a:rPr lang="en-US"/>
              <a:pPr/>
              <a:t>43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t>coin flip example</a:t>
            </a:r>
          </a:p>
          <a:p>
            <a:r>
              <a:rPr lang="en-US" dirty="0"/>
              <a:t>n cubed times 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0129F08-E1D1-2042-8EE3-B6BDBB0120C1}" type="slidenum">
              <a:rPr lang="en-US"/>
              <a:pPr/>
              <a:t>44</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0129F08-E1D1-2042-8EE3-B6BDBB0120C1}" type="slidenum">
              <a:rPr lang="en-US"/>
              <a:pPr/>
              <a:t>45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96460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0129F08-E1D1-2042-8EE3-B6BDBB0120C1}" type="slidenum">
              <a:rPr lang="en-US"/>
              <a:pPr/>
              <a:t>46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r>
              <a:rPr lang="en-US" dirty="0"/>
              <a:t>Go over</a:t>
            </a:r>
            <a:r>
              <a:rPr lang="en-US" baseline="0" dirty="0"/>
              <a:t> project and discuss standard project approach</a:t>
            </a:r>
            <a:r>
              <a:rPr lang="en-US" baseline="0"/>
              <a:t>, etc.</a:t>
            </a:r>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briefly first at overall projects page – especially design experience</a:t>
            </a:r>
          </a:p>
          <a:p>
            <a:r>
              <a:rPr lang="en-US" dirty="0"/>
              <a:t>Demo?</a:t>
            </a:r>
          </a:p>
        </p:txBody>
      </p:sp>
      <p:sp>
        <p:nvSpPr>
          <p:cNvPr id="4" name="Slide Number Placeholder 3"/>
          <p:cNvSpPr>
            <a:spLocks noGrp="1"/>
          </p:cNvSpPr>
          <p:nvPr>
            <p:ph type="sldNum" sz="quarter" idx="5"/>
          </p:nvPr>
        </p:nvSpPr>
        <p:spPr/>
        <p:txBody>
          <a:bodyPr/>
          <a:lstStyle/>
          <a:p>
            <a:pPr>
              <a:defRPr/>
            </a:pPr>
            <a:fld id="{EB0F346A-7550-EF45-BE86-D6FDEAA2E2DF}" type="slidenum">
              <a:rPr lang="en-US" smtClean="0"/>
              <a:pPr>
                <a:defRPr/>
              </a:pPr>
              <a:t>47</a:t>
            </a:fld>
            <a:endParaRPr lang="en-US"/>
          </a:p>
        </p:txBody>
      </p:sp>
    </p:spTree>
    <p:extLst>
      <p:ext uri="{BB962C8B-B14F-4D97-AF65-F5344CB8AC3E}">
        <p14:creationId xmlns:p14="http://schemas.microsoft.com/office/powerpoint/2010/main" val="42793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EDA83F1-3B23-CB4C-A695-F21C852A85E9}" type="slidenum">
              <a:rPr lang="en-US"/>
              <a:pPr/>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dirty="0"/>
              <a:t>Still O(1) even if no hardware</a:t>
            </a:r>
            <a:r>
              <a:rPr lang="en-US" baseline="0" dirty="0"/>
              <a:t> parallelism as long as there is a max number length</a:t>
            </a:r>
            <a:endParaRPr lang="en-US" dirty="0"/>
          </a:p>
          <a:p>
            <a:r>
              <a:rPr lang="en-US" dirty="0"/>
              <a:t>Note</a:t>
            </a:r>
            <a:r>
              <a:rPr lang="en-US" baseline="0" dirty="0"/>
              <a:t> for 2 arrays of fixed, O(m) even if just adds 1 bit at a time since length is constant factor (But magnitude isn't!!)</a:t>
            </a:r>
          </a:p>
          <a:p>
            <a:r>
              <a:rPr lang="en-US" baseline="0" dirty="0"/>
              <a:t>Especially tricky for numbers, as the are already compressed logarithmically, unlike other atomic items.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8FD0259-46D4-2F4C-ADB1-1F6F158DB900}" type="slidenum">
              <a:rPr lang="en-US"/>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dirty="0"/>
              <a:t>n-1 adds (two rows at a time) * n for each add = n squared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8FD0259-46D4-2F4C-ADB1-1F6F158DB900}" type="slidenum">
              <a:rPr lang="en-US"/>
              <a:pPr/>
              <a:t>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dirty="0"/>
              <a:t>n-1 adds (two rows at a time) * </a:t>
            </a:r>
            <a:r>
              <a:rPr lang="en-US" dirty="0" err="1"/>
              <a:t>n</a:t>
            </a:r>
            <a:r>
              <a:rPr lang="en-US" dirty="0"/>
              <a:t> rows = </a:t>
            </a:r>
            <a:r>
              <a:rPr lang="en-US" dirty="0" err="1"/>
              <a:t>n</a:t>
            </a:r>
            <a:r>
              <a:rPr lang="en-US" dirty="0"/>
              <a:t> squared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055E02A-A27C-F740-B3D5-1EFAEDA9E341}" type="slidenum">
              <a:rPr lang="en-US"/>
              <a:pPr/>
              <a:t>8</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77C84D8-77B5-B246-B669-70BEB40F83A7}" type="slidenum">
              <a:rPr lang="en-US"/>
              <a:pPr/>
              <a:t>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endParaRPr lang="en-US"/>
          </a:p>
        </p:txBody>
      </p:sp>
      <p:sp>
        <p:nvSpPr>
          <p:cNvPr id="9" name="Rectangle 9"/>
          <p:cNvSpPr>
            <a:spLocks noGrp="1" noChangeArrowheads="1"/>
          </p:cNvSpPr>
          <p:nvPr>
            <p:ph type="sldNum" sz="quarter" idx="12"/>
          </p:nvPr>
        </p:nvSpPr>
        <p:spPr/>
        <p:txBody>
          <a:bodyPr/>
          <a:lstStyle>
            <a:lvl1pPr>
              <a:defRPr sz="1400"/>
            </a:lvl1pPr>
          </a:lstStyle>
          <a:p>
            <a:pPr>
              <a:defRPr/>
            </a:pPr>
            <a:fld id="{3A3CFF87-8D52-D04A-983E-2FE3EF0414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6" name="Rectangle 8"/>
          <p:cNvSpPr>
            <a:spLocks noGrp="1" noChangeArrowheads="1"/>
          </p:cNvSpPr>
          <p:nvPr>
            <p:ph type="sldNum" sz="quarter" idx="12"/>
          </p:nvPr>
        </p:nvSpPr>
        <p:spPr>
          <a:ln/>
        </p:spPr>
        <p:txBody>
          <a:bodyPr/>
          <a:lstStyle>
            <a:lvl1pPr>
              <a:defRPr/>
            </a:lvl1pPr>
          </a:lstStyle>
          <a:p>
            <a:pPr>
              <a:defRPr/>
            </a:pPr>
            <a:fld id="{992AED6F-9486-204B-AEFF-658DCBF809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6" name="Rectangle 8"/>
          <p:cNvSpPr>
            <a:spLocks noGrp="1" noChangeArrowheads="1"/>
          </p:cNvSpPr>
          <p:nvPr>
            <p:ph type="sldNum" sz="quarter" idx="12"/>
          </p:nvPr>
        </p:nvSpPr>
        <p:spPr>
          <a:ln/>
        </p:spPr>
        <p:txBody>
          <a:bodyPr/>
          <a:lstStyle>
            <a:lvl1pPr>
              <a:defRPr/>
            </a:lvl1pPr>
          </a:lstStyle>
          <a:p>
            <a:pPr>
              <a:defRPr/>
            </a:pPr>
            <a:fld id="{DF117EC8-C6EC-D64B-A6FC-63F9851026A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6" name="Rectangle 8"/>
          <p:cNvSpPr>
            <a:spLocks noGrp="1" noChangeArrowheads="1"/>
          </p:cNvSpPr>
          <p:nvPr>
            <p:ph type="sldNum" sz="quarter" idx="12"/>
          </p:nvPr>
        </p:nvSpPr>
        <p:spPr>
          <a:ln/>
        </p:spPr>
        <p:txBody>
          <a:bodyPr/>
          <a:lstStyle>
            <a:lvl1pPr>
              <a:defRPr/>
            </a:lvl1pPr>
          </a:lstStyle>
          <a:p>
            <a:pPr>
              <a:defRPr/>
            </a:pPr>
            <a:fld id="{2B3F5DAD-81FB-424C-9F73-102BD33ADEA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6" name="Rectangle 8"/>
          <p:cNvSpPr>
            <a:spLocks noGrp="1" noChangeArrowheads="1"/>
          </p:cNvSpPr>
          <p:nvPr>
            <p:ph type="sldNum" sz="quarter" idx="12"/>
          </p:nvPr>
        </p:nvSpPr>
        <p:spPr>
          <a:ln/>
        </p:spPr>
        <p:txBody>
          <a:bodyPr/>
          <a:lstStyle>
            <a:lvl1pPr>
              <a:defRPr/>
            </a:lvl1pPr>
          </a:lstStyle>
          <a:p>
            <a:pPr>
              <a:defRPr/>
            </a:pPr>
            <a:fld id="{6646BA4E-9CF8-C145-90BA-A997CC1B644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7" name="Rectangle 8"/>
          <p:cNvSpPr>
            <a:spLocks noGrp="1" noChangeArrowheads="1"/>
          </p:cNvSpPr>
          <p:nvPr>
            <p:ph type="sldNum" sz="quarter" idx="12"/>
          </p:nvPr>
        </p:nvSpPr>
        <p:spPr>
          <a:ln/>
        </p:spPr>
        <p:txBody>
          <a:bodyPr/>
          <a:lstStyle>
            <a:lvl1pPr>
              <a:defRPr/>
            </a:lvl1pPr>
          </a:lstStyle>
          <a:p>
            <a:pPr>
              <a:defRPr/>
            </a:pPr>
            <a:fld id="{66A0027B-0B08-934B-ADE7-F337B54CC6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9" name="Rectangle 8"/>
          <p:cNvSpPr>
            <a:spLocks noGrp="1" noChangeArrowheads="1"/>
          </p:cNvSpPr>
          <p:nvPr>
            <p:ph type="sldNum" sz="quarter" idx="12"/>
          </p:nvPr>
        </p:nvSpPr>
        <p:spPr>
          <a:ln/>
        </p:spPr>
        <p:txBody>
          <a:bodyPr/>
          <a:lstStyle>
            <a:lvl1pPr>
              <a:defRPr/>
            </a:lvl1pPr>
          </a:lstStyle>
          <a:p>
            <a:pPr>
              <a:defRPr/>
            </a:pPr>
            <a:fld id="{3F147F5D-5BB8-1F48-B95A-6F9114310E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5" name="Rectangle 8"/>
          <p:cNvSpPr>
            <a:spLocks noGrp="1" noChangeArrowheads="1"/>
          </p:cNvSpPr>
          <p:nvPr>
            <p:ph type="sldNum" sz="quarter" idx="12"/>
          </p:nvPr>
        </p:nvSpPr>
        <p:spPr>
          <a:ln/>
        </p:spPr>
        <p:txBody>
          <a:bodyPr/>
          <a:lstStyle>
            <a:lvl1pPr>
              <a:defRPr/>
            </a:lvl1pPr>
          </a:lstStyle>
          <a:p>
            <a:pPr>
              <a:defRPr/>
            </a:pPr>
            <a:fld id="{5CBF0A09-CCCE-5C47-83A9-B56C67D24F9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4" name="Rectangle 8"/>
          <p:cNvSpPr>
            <a:spLocks noGrp="1" noChangeArrowheads="1"/>
          </p:cNvSpPr>
          <p:nvPr>
            <p:ph type="sldNum" sz="quarter" idx="12"/>
          </p:nvPr>
        </p:nvSpPr>
        <p:spPr>
          <a:ln/>
        </p:spPr>
        <p:txBody>
          <a:bodyPr/>
          <a:lstStyle>
            <a:lvl1pPr>
              <a:defRPr/>
            </a:lvl1pPr>
          </a:lstStyle>
          <a:p>
            <a:pPr>
              <a:defRPr/>
            </a:pPr>
            <a:fld id="{EF0800E2-D1E6-EB40-9AF4-1BEE87BD2B1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7" name="Rectangle 8"/>
          <p:cNvSpPr>
            <a:spLocks noGrp="1" noChangeArrowheads="1"/>
          </p:cNvSpPr>
          <p:nvPr>
            <p:ph type="sldNum" sz="quarter" idx="12"/>
          </p:nvPr>
        </p:nvSpPr>
        <p:spPr>
          <a:ln/>
        </p:spPr>
        <p:txBody>
          <a:bodyPr/>
          <a:lstStyle>
            <a:lvl1pPr>
              <a:defRPr/>
            </a:lvl1pPr>
          </a:lstStyle>
          <a:p>
            <a:pPr>
              <a:defRPr/>
            </a:pPr>
            <a:fld id="{5E1697D8-0EEF-794C-A002-B9C6A5E8DD4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Complexity Examples - Arithmetic and RSA</a:t>
            </a:r>
          </a:p>
        </p:txBody>
      </p:sp>
      <p:sp>
        <p:nvSpPr>
          <p:cNvPr id="7" name="Rectangle 8"/>
          <p:cNvSpPr>
            <a:spLocks noGrp="1" noChangeArrowheads="1"/>
          </p:cNvSpPr>
          <p:nvPr>
            <p:ph type="sldNum" sz="quarter" idx="12"/>
          </p:nvPr>
        </p:nvSpPr>
        <p:spPr>
          <a:ln/>
        </p:spPr>
        <p:txBody>
          <a:bodyPr/>
          <a:lstStyle>
            <a:lvl1pPr>
              <a:defRPr/>
            </a:lvl1pPr>
          </a:lstStyle>
          <a:p>
            <a:pPr>
              <a:defRPr/>
            </a:pPr>
            <a:fld id="{EC9FDDBD-4E4F-2340-BFE2-19CAF67942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6149" name="Rectangle 5"/>
          <p:cNvSpPr>
            <a:spLocks noGrp="1" noChangeArrowheads="1"/>
          </p:cNvSpPr>
          <p:nvPr>
            <p:ph type="title"/>
          </p:nvPr>
        </p:nvSpPr>
        <p:spPr bwMode="auto">
          <a:xfrm>
            <a:off x="609600" y="609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ftr" sz="quarter" idx="3"/>
          </p:nvPr>
        </p:nvSpPr>
        <p:spPr bwMode="auto">
          <a:xfrm>
            <a:off x="2895600" y="6248400"/>
            <a:ext cx="35814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vl1pPr>
          </a:lstStyle>
          <a:p>
            <a:pPr>
              <a:defRPr/>
            </a:pPr>
            <a:r>
              <a:rPr lang="en-US"/>
              <a:t>CS 312 - Complexity Examples - Arithmetic and RSA</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vl1pPr>
          </a:lstStyle>
          <a:p>
            <a:pPr>
              <a:defRPr/>
            </a:pPr>
            <a:fld id="{D25E6D3C-7660-E24F-81F3-E61815627DAF}" type="slidenum">
              <a:rPr lang="en-US"/>
              <a:pPr>
                <a:defRPr/>
              </a:pPr>
              <a:t>‹#›</a:t>
            </a:fld>
            <a:endParaRPr lang="en-US"/>
          </a:p>
        </p:txBody>
      </p:sp>
      <p:sp>
        <p:nvSpPr>
          <p:cNvPr id="1031" name="Rectangle 9"/>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312 - Complexity Examples - Arithmetic and RSA</a:t>
            </a:r>
          </a:p>
        </p:txBody>
      </p:sp>
      <p:sp>
        <p:nvSpPr>
          <p:cNvPr id="19459" name="Slide Number Placeholder 5"/>
          <p:cNvSpPr>
            <a:spLocks noGrp="1"/>
          </p:cNvSpPr>
          <p:nvPr>
            <p:ph type="sldNum" sz="quarter" idx="12"/>
          </p:nvPr>
        </p:nvSpPr>
        <p:spPr>
          <a:noFill/>
        </p:spPr>
        <p:txBody>
          <a:bodyPr/>
          <a:lstStyle/>
          <a:p>
            <a:fld id="{BA2CAEB5-4F14-E845-983C-CCBB055E0FFF}" type="slidenum">
              <a:rPr lang="en-US" smtClean="0"/>
              <a:pPr/>
              <a:t>1</a:t>
            </a:fld>
            <a:endParaRPr lang="en-US"/>
          </a:p>
        </p:txBody>
      </p:sp>
      <p:sp>
        <p:nvSpPr>
          <p:cNvPr id="440322" name="Rectangle 2"/>
          <p:cNvSpPr>
            <a:spLocks noGrp="1" noChangeArrowheads="1"/>
          </p:cNvSpPr>
          <p:nvPr>
            <p:ph type="title"/>
          </p:nvPr>
        </p:nvSpPr>
        <p:spPr/>
        <p:txBody>
          <a:bodyPr/>
          <a:lstStyle/>
          <a:p>
            <a:pPr eaLnBrk="1" hangingPunct="1">
              <a:defRPr/>
            </a:pPr>
            <a:r>
              <a:rPr lang="en-US" dirty="0"/>
              <a:t>Arithmetic Examples - Addition</a:t>
            </a:r>
            <a:endParaRPr lang="en-US" dirty="0">
              <a:ea typeface="+mj-ea"/>
              <a:cs typeface="+mj-cs"/>
            </a:endParaRPr>
          </a:p>
        </p:txBody>
      </p:sp>
      <p:sp>
        <p:nvSpPr>
          <p:cNvPr id="19461" name="Rectangle 3"/>
          <p:cNvSpPr>
            <a:spLocks noGrp="1" noChangeArrowheads="1"/>
          </p:cNvSpPr>
          <p:nvPr>
            <p:ph type="body" idx="1"/>
          </p:nvPr>
        </p:nvSpPr>
        <p:spPr/>
        <p:txBody>
          <a:bodyPr/>
          <a:lstStyle/>
          <a:p>
            <a:pPr eaLnBrk="1" hangingPunct="1"/>
            <a:r>
              <a:rPr lang="en-US" sz="2000" dirty="0"/>
              <a:t>Addition of two numbers of </a:t>
            </a:r>
            <a:r>
              <a:rPr lang="en-US" sz="2000" u="sng" dirty="0"/>
              <a:t>length </a:t>
            </a:r>
            <a:r>
              <a:rPr lang="en-US" sz="2000" i="1" dirty="0" err="1"/>
              <a:t>n</a:t>
            </a:r>
            <a:endParaRPr lang="en-US" sz="2000" i="1" dirty="0"/>
          </a:p>
          <a:p>
            <a:pPr lvl="1" eaLnBrk="1" hangingPunct="1"/>
            <a:r>
              <a:rPr lang="en-US" sz="1800" dirty="0"/>
              <a:t>Pad smaller number with leading 0’s if necessary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a:t>CS 312 - Complexity Examples - Arithmetic and RSA</a:t>
            </a:r>
          </a:p>
        </p:txBody>
      </p:sp>
      <p:sp>
        <p:nvSpPr>
          <p:cNvPr id="29699" name="Slide Number Placeholder 5"/>
          <p:cNvSpPr>
            <a:spLocks noGrp="1"/>
          </p:cNvSpPr>
          <p:nvPr>
            <p:ph type="sldNum" sz="quarter" idx="12"/>
          </p:nvPr>
        </p:nvSpPr>
        <p:spPr>
          <a:noFill/>
        </p:spPr>
        <p:txBody>
          <a:bodyPr/>
          <a:lstStyle/>
          <a:p>
            <a:fld id="{66CBD55A-013F-854F-9080-1FFE585FAD5F}" type="slidenum">
              <a:rPr lang="en-US" smtClean="0"/>
              <a:pPr/>
              <a:t>10</a:t>
            </a:fld>
            <a:endParaRPr lang="en-US"/>
          </a:p>
        </p:txBody>
      </p:sp>
      <p:sp>
        <p:nvSpPr>
          <p:cNvPr id="447490"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t>à</a:t>
            </a:r>
            <a:r>
              <a:rPr lang="en-US" sz="2800" i="1" dirty="0"/>
              <a:t> la </a:t>
            </a:r>
            <a:r>
              <a:rPr lang="en-US" sz="2800" i="1" dirty="0" err="1"/>
              <a:t>française</a:t>
            </a:r>
            <a:r>
              <a:rPr lang="en-US" sz="2800" i="1" dirty="0"/>
              <a:t> </a:t>
            </a:r>
            <a:endParaRPr lang="en-US" sz="2800" i="1" dirty="0">
              <a:ea typeface="+mj-ea"/>
              <a:cs typeface="+mj-cs"/>
            </a:endParaRPr>
          </a:p>
        </p:txBody>
      </p:sp>
      <p:sp>
        <p:nvSpPr>
          <p:cNvPr id="29701" name="Rectangle 3"/>
          <p:cNvSpPr>
            <a:spLocks noGrp="1" noChangeArrowheads="1"/>
          </p:cNvSpPr>
          <p:nvPr>
            <p:ph type="body" idx="1"/>
          </p:nvPr>
        </p:nvSpPr>
        <p:spPr>
          <a:xfrm>
            <a:off x="685800" y="4953000"/>
            <a:ext cx="7772400" cy="1143000"/>
          </a:xfrm>
        </p:spPr>
        <p:txBody>
          <a:bodyPr/>
          <a:lstStyle/>
          <a:p>
            <a:pPr eaLnBrk="1" hangingPunct="1">
              <a:lnSpc>
                <a:spcPct val="90000"/>
              </a:lnSpc>
              <a:tabLst>
                <a:tab pos="687388" algn="l"/>
                <a:tab pos="1204913" algn="l"/>
                <a:tab pos="1712913" algn="l"/>
              </a:tabLst>
            </a:pPr>
            <a:r>
              <a:rPr lang="en-US" sz="2000" dirty="0"/>
              <a:t>11 in binary is 1011 - We show it from bottom to top in binary column</a:t>
            </a:r>
          </a:p>
          <a:p>
            <a:pPr eaLnBrk="1" hangingPunct="1">
              <a:lnSpc>
                <a:spcPct val="90000"/>
              </a:lnSpc>
              <a:tabLst>
                <a:tab pos="687388" algn="l"/>
                <a:tab pos="1204913" algn="l"/>
                <a:tab pos="1712913" algn="l"/>
              </a:tabLst>
            </a:pPr>
            <a:r>
              <a:rPr lang="en-US" sz="2000" dirty="0"/>
              <a:t>Makes sense since each position in binary is a doubling of the previous position anytime it is a 1 (odd number)</a:t>
            </a:r>
          </a:p>
          <a:p>
            <a:pPr eaLnBrk="1" hangingPunct="1">
              <a:lnSpc>
                <a:spcPct val="90000"/>
              </a:lnSpc>
              <a:tabLst>
                <a:tab pos="687388" algn="l"/>
                <a:tab pos="1204913" algn="l"/>
                <a:tab pos="1712913" algn="l"/>
              </a:tabLst>
            </a:pPr>
            <a:r>
              <a:rPr lang="en-US" sz="2000" dirty="0"/>
              <a:t>Interesting mix of binary and decimal</a:t>
            </a:r>
          </a:p>
        </p:txBody>
      </p:sp>
      <p:graphicFrame>
        <p:nvGraphicFramePr>
          <p:cNvPr id="447607" name="Group 119"/>
          <p:cNvGraphicFramePr>
            <a:graphicFrameLocks noGrp="1"/>
          </p:cNvGraphicFramePr>
          <p:nvPr/>
        </p:nvGraphicFramePr>
        <p:xfrm>
          <a:off x="1562100" y="1676400"/>
          <a:ext cx="4191000" cy="2911476"/>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r>
                        <a:rPr kumimoji="0" lang="en-US" sz="2000" b="0" i="0" u="none" strike="noStrike" cap="none" normalizeH="0" baseline="-25000" dirty="0" err="1">
                          <a:ln>
                            <a:noFill/>
                          </a:ln>
                          <a:solidFill>
                            <a:schemeClr val="tx1"/>
                          </a:solidFill>
                          <a:effectLst/>
                          <a:latin typeface="Times New Roman" charset="0"/>
                        </a:rPr>
                        <a:t>binary</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 of </a:t>
                      </a:r>
                      <a:r>
                        <a:rPr kumimoji="0" lang="en-US" sz="2000" b="0" i="1"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err="1">
                          <a:ln>
                            <a:noFill/>
                          </a:ln>
                          <a:solidFill>
                            <a:schemeClr val="tx1"/>
                          </a:solidFill>
                          <a:effectLst/>
                          <a:latin typeface="Times New Roman" charset="0"/>
                        </a:rPr>
                        <a:t>’s</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2715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defRPr/>
            </a:pPr>
            <a:r>
              <a:rPr lang="en-US" dirty="0"/>
              <a:t>Multiplication </a:t>
            </a:r>
            <a:r>
              <a:rPr lang="en-US" i="1" dirty="0" err="1"/>
              <a:t>à</a:t>
            </a:r>
            <a:r>
              <a:rPr lang="en-US" i="1" dirty="0"/>
              <a:t> la </a:t>
            </a:r>
            <a:r>
              <a:rPr lang="en-US" i="1" dirty="0" err="1"/>
              <a:t>française</a:t>
            </a:r>
            <a:r>
              <a:rPr lang="en-US" i="1" dirty="0"/>
              <a:t> </a:t>
            </a:r>
            <a:endParaRPr lang="en-US" dirty="0"/>
          </a:p>
        </p:txBody>
      </p:sp>
      <p:sp>
        <p:nvSpPr>
          <p:cNvPr id="31748" name="Content Placeholder 12"/>
          <p:cNvSpPr>
            <a:spLocks noGrp="1"/>
          </p:cNvSpPr>
          <p:nvPr>
            <p:ph idx="1"/>
          </p:nvPr>
        </p:nvSpPr>
        <p:spPr>
          <a:xfrm>
            <a:off x="685800" y="4343400"/>
            <a:ext cx="7772400" cy="1524000"/>
          </a:xfrm>
        </p:spPr>
        <p:txBody>
          <a:bodyPr/>
          <a:lstStyle/>
          <a:p>
            <a:r>
              <a:rPr lang="en-US" dirty="0"/>
              <a:t>Obvious equality, yet it gives us a divide and conquer opportunity since we halve the size of </a:t>
            </a:r>
            <a:r>
              <a:rPr lang="en-US" i="1" dirty="0"/>
              <a:t>y</a:t>
            </a:r>
            <a:r>
              <a:rPr lang="en-US" dirty="0"/>
              <a:t> at each step</a:t>
            </a:r>
          </a:p>
          <a:p>
            <a:r>
              <a:rPr lang="en-US" dirty="0"/>
              <a:t>Preps us for Modular exponentiation which uses the same basic approach</a:t>
            </a:r>
          </a:p>
          <a:p>
            <a:endParaRPr lang="en-US" dirty="0"/>
          </a:p>
        </p:txBody>
      </p:sp>
      <p:graphicFrame>
        <p:nvGraphicFramePr>
          <p:cNvPr id="31746" name="Object 2"/>
          <p:cNvGraphicFramePr>
            <a:graphicFrameLocks noChangeAspect="1"/>
          </p:cNvGraphicFramePr>
          <p:nvPr>
            <p:extLst>
              <p:ext uri="{D42A27DB-BD31-4B8C-83A1-F6EECF244321}">
                <p14:modId xmlns:p14="http://schemas.microsoft.com/office/powerpoint/2010/main" val="1620273731"/>
              </p:ext>
            </p:extLst>
          </p:nvPr>
        </p:nvGraphicFramePr>
        <p:xfrm>
          <a:off x="1716087" y="2794552"/>
          <a:ext cx="5559425" cy="1143000"/>
        </p:xfrm>
        <a:graphic>
          <a:graphicData uri="http://schemas.openxmlformats.org/presentationml/2006/ole">
            <mc:AlternateContent xmlns:mc="http://schemas.openxmlformats.org/markup-compatibility/2006">
              <mc:Choice xmlns:v="urn:schemas-microsoft-com:vml" Requires="v">
                <p:oleObj spid="_x0000_s31812" name="Equation" r:id="rId4" imgW="2159000" imgH="444500" progId="Equation.3">
                  <p:embed/>
                </p:oleObj>
              </mc:Choice>
              <mc:Fallback>
                <p:oleObj name="Equation" r:id="rId4" imgW="2159000" imgH="4445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6087" y="2794552"/>
                        <a:ext cx="5559425" cy="114300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Content Placeholder 12">
            <a:extLst>
              <a:ext uri="{FF2B5EF4-FFF2-40B4-BE49-F238E27FC236}">
                <a16:creationId xmlns:a16="http://schemas.microsoft.com/office/drawing/2014/main" id="{399B732E-BE95-CB41-A5CB-5C7B881B83C4}"/>
              </a:ext>
            </a:extLst>
          </p:cNvPr>
          <p:cNvSpPr txBox="1">
            <a:spLocks/>
          </p:cNvSpPr>
          <p:nvPr/>
        </p:nvSpPr>
        <p:spPr bwMode="auto">
          <a:xfrm>
            <a:off x="762000" y="1447800"/>
            <a:ext cx="7845287" cy="10800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r>
              <a:rPr lang="en-US" kern="0" dirty="0"/>
              <a:t>Let's create a program to do multiplication </a:t>
            </a:r>
            <a:r>
              <a:rPr lang="en-US" i="1" dirty="0" err="1"/>
              <a:t>à</a:t>
            </a:r>
            <a:r>
              <a:rPr lang="en-US" i="1" dirty="0"/>
              <a:t> la </a:t>
            </a:r>
            <a:r>
              <a:rPr lang="en-US" i="1" dirty="0" err="1"/>
              <a:t>française</a:t>
            </a:r>
            <a:endParaRPr lang="en-US" i="1" dirty="0"/>
          </a:p>
          <a:p>
            <a:r>
              <a:rPr lang="en-US" kern="0" dirty="0"/>
              <a:t>We can rewrite </a:t>
            </a:r>
            <a:r>
              <a:rPr lang="en-US" i="1" kern="0" dirty="0"/>
              <a:t>x</a:t>
            </a:r>
            <a:r>
              <a:rPr lang="en-US" kern="0" dirty="0"/>
              <a:t>*</a:t>
            </a:r>
            <a:r>
              <a:rPr lang="en-US" i="1" kern="0" dirty="0"/>
              <a:t>y</a:t>
            </a:r>
            <a:r>
              <a:rPr lang="en-US" kern="0" dirty="0"/>
              <a:t> as follows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a:noFill/>
        </p:spPr>
        <p:txBody>
          <a:bodyPr/>
          <a:lstStyle/>
          <a:p>
            <a:r>
              <a:rPr lang="en-US"/>
              <a:t>CS 312 - Complexity Examples - Arithmetic and RSA</a:t>
            </a:r>
          </a:p>
        </p:txBody>
      </p:sp>
      <p:sp>
        <p:nvSpPr>
          <p:cNvPr id="33796" name="Slide Number Placeholder 5"/>
          <p:cNvSpPr>
            <a:spLocks noGrp="1"/>
          </p:cNvSpPr>
          <p:nvPr>
            <p:ph type="sldNum" sz="quarter" idx="12"/>
          </p:nvPr>
        </p:nvSpPr>
        <p:spPr>
          <a:noFill/>
        </p:spPr>
        <p:txBody>
          <a:bodyPr/>
          <a:lstStyle/>
          <a:p>
            <a:fld id="{4D94066B-AC89-6F4B-BD0C-FAE208D85E96}" type="slidenum">
              <a:rPr lang="en-US" smtClean="0"/>
              <a:pPr/>
              <a:t>12</a:t>
            </a:fld>
            <a:endParaRPr lang="en-US"/>
          </a:p>
        </p:txBody>
      </p:sp>
      <p:sp>
        <p:nvSpPr>
          <p:cNvPr id="445442"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t>à</a:t>
            </a:r>
            <a:r>
              <a:rPr lang="en-US" sz="2800" i="1" dirty="0"/>
              <a:t> la </a:t>
            </a:r>
            <a:r>
              <a:rPr lang="en-US" sz="2800" i="1" dirty="0" err="1"/>
              <a:t>française</a:t>
            </a:r>
            <a:r>
              <a:rPr lang="en-US" sz="2800" i="1" dirty="0"/>
              <a:t> </a:t>
            </a:r>
            <a:endParaRPr lang="en-US" sz="2800" i="1" dirty="0">
              <a:ea typeface="+mj-ea"/>
              <a:cs typeface="+mj-cs"/>
            </a:endParaRPr>
          </a:p>
        </p:txBody>
      </p:sp>
      <p:sp>
        <p:nvSpPr>
          <p:cNvPr id="33798" name="Rectangle 5"/>
          <p:cNvSpPr>
            <a:spLocks noGrp="1" noChangeArrowheads="1"/>
          </p:cNvSpPr>
          <p:nvPr>
            <p:ph type="body" idx="1"/>
          </p:nvPr>
        </p:nvSpPr>
        <p:spPr>
          <a:xfrm>
            <a:off x="685800" y="2895600"/>
            <a:ext cx="7772400" cy="3200400"/>
          </a:xfrm>
          <a:noFill/>
        </p:spPr>
        <p:txBody>
          <a:bodyPr/>
          <a:lstStyle/>
          <a:p>
            <a:pPr eaLnBrk="1" hangingPunct="1">
              <a:lnSpc>
                <a:spcPct val="80000"/>
              </a:lnSpc>
              <a:buFont typeface="Wingdings" charset="2"/>
              <a:buNone/>
            </a:pPr>
            <a:r>
              <a:rPr lang="en-US" sz="2000" dirty="0"/>
              <a:t>	</a:t>
            </a:r>
            <a:r>
              <a:rPr lang="en-US" sz="2000" u="sng" dirty="0"/>
              <a:t>function </a:t>
            </a:r>
            <a:r>
              <a:rPr lang="en-US" sz="2000" u="sng" dirty="0" err="1"/>
              <a:t>multiply</a:t>
            </a:r>
            <a:r>
              <a:rPr lang="en-US" sz="2000" dirty="0" err="1"/>
              <a:t>(</a:t>
            </a:r>
            <a:r>
              <a:rPr lang="en-US" sz="2000" i="1" dirty="0" err="1"/>
              <a:t>x</a:t>
            </a:r>
            <a:r>
              <a:rPr lang="en-US" sz="2000" dirty="0" err="1"/>
              <a:t>,</a:t>
            </a:r>
            <a:r>
              <a:rPr lang="en-US" sz="2000" i="1" dirty="0" err="1"/>
              <a:t>y</a:t>
            </a:r>
            <a:r>
              <a:rPr lang="en-US" sz="2000" dirty="0"/>
              <a:t>)</a:t>
            </a:r>
          </a:p>
          <a:p>
            <a:pPr eaLnBrk="1" hangingPunct="1">
              <a:lnSpc>
                <a:spcPct val="80000"/>
              </a:lnSpc>
              <a:buFont typeface="Wingdings" charset="2"/>
              <a:buNone/>
            </a:pPr>
            <a:r>
              <a:rPr lang="en-US" sz="2000" dirty="0"/>
              <a:t>	Input: Two </a:t>
            </a:r>
            <a:r>
              <a:rPr lang="en-US" sz="2000" i="1" dirty="0" err="1"/>
              <a:t>n</a:t>
            </a:r>
            <a:r>
              <a:rPr lang="en-US" sz="2000" dirty="0"/>
              <a:t>-bit integers </a:t>
            </a:r>
            <a:r>
              <a:rPr lang="en-US" sz="2000" i="1" dirty="0" err="1"/>
              <a:t>x</a:t>
            </a:r>
            <a:r>
              <a:rPr lang="en-US" sz="2000" dirty="0"/>
              <a:t> and </a:t>
            </a:r>
            <a:r>
              <a:rPr lang="en-US" sz="2000" i="1" dirty="0" err="1"/>
              <a:t>y</a:t>
            </a:r>
            <a:r>
              <a:rPr lang="en-US" sz="2000" dirty="0"/>
              <a:t>, where </a:t>
            </a:r>
            <a:r>
              <a:rPr lang="en-US" sz="2000" i="1" dirty="0" err="1"/>
              <a:t>y</a:t>
            </a:r>
            <a:r>
              <a:rPr lang="en-US" sz="2000" dirty="0"/>
              <a:t> </a:t>
            </a:r>
            <a:r>
              <a:rPr lang="en-US" sz="2000" dirty="0" err="1">
                <a:sym typeface="Symbol" charset="2"/>
              </a:rPr>
              <a:t></a:t>
            </a:r>
            <a:r>
              <a:rPr lang="en-US" sz="2000" dirty="0">
                <a:sym typeface="Symbol" charset="2"/>
              </a:rPr>
              <a:t> </a:t>
            </a:r>
            <a:r>
              <a:rPr lang="en-US" sz="2000" dirty="0"/>
              <a:t>0</a:t>
            </a:r>
          </a:p>
          <a:p>
            <a:pPr eaLnBrk="1" hangingPunct="1">
              <a:lnSpc>
                <a:spcPct val="80000"/>
              </a:lnSpc>
              <a:buFont typeface="Wingdings" charset="2"/>
              <a:buNone/>
            </a:pPr>
            <a:r>
              <a:rPr lang="en-US" sz="2000" dirty="0"/>
              <a:t>	Output: Their product</a:t>
            </a:r>
          </a:p>
          <a:p>
            <a:pPr eaLnBrk="1" hangingPunct="1">
              <a:lnSpc>
                <a:spcPct val="80000"/>
              </a:lnSpc>
              <a:buFont typeface="Wingdings" charset="2"/>
              <a:buNone/>
            </a:pPr>
            <a:endParaRPr lang="en-US" sz="2000" dirty="0"/>
          </a:p>
          <a:p>
            <a:pPr eaLnBrk="1" hangingPunct="1">
              <a:lnSpc>
                <a:spcPct val="80000"/>
              </a:lnSpc>
              <a:buFont typeface="Wingdings" charset="2"/>
              <a:buNone/>
            </a:pPr>
            <a:r>
              <a:rPr lang="en-US" sz="2000" dirty="0"/>
              <a:t>	if </a:t>
            </a:r>
            <a:r>
              <a:rPr lang="en-US" sz="2000" i="1" dirty="0" err="1"/>
              <a:t>y</a:t>
            </a:r>
            <a:r>
              <a:rPr lang="en-US" sz="2000" dirty="0"/>
              <a:t> = 0: return 0</a:t>
            </a:r>
          </a:p>
          <a:p>
            <a:pPr eaLnBrk="1" hangingPunct="1">
              <a:lnSpc>
                <a:spcPct val="80000"/>
              </a:lnSpc>
              <a:buFont typeface="Wingdings" charset="2"/>
              <a:buNone/>
            </a:pPr>
            <a:r>
              <a:rPr lang="en-US" sz="2000" dirty="0"/>
              <a:t>	</a:t>
            </a:r>
            <a:r>
              <a:rPr lang="en-US" sz="2000" i="1" dirty="0" err="1"/>
              <a:t>z</a:t>
            </a:r>
            <a:r>
              <a:rPr lang="en-US" sz="2000" dirty="0"/>
              <a:t> = </a:t>
            </a:r>
            <a:r>
              <a:rPr lang="en-US" sz="2000" dirty="0" err="1"/>
              <a:t>multiply(</a:t>
            </a:r>
            <a:r>
              <a:rPr lang="en-US" sz="2000" i="1" dirty="0" err="1"/>
              <a:t>x</a:t>
            </a:r>
            <a:r>
              <a:rPr lang="en-US" sz="2000" dirty="0"/>
              <a:t>, floor(</a:t>
            </a:r>
            <a:r>
              <a:rPr lang="en-US" sz="2000" i="1" dirty="0"/>
              <a:t>y</a:t>
            </a:r>
            <a:r>
              <a:rPr lang="en-US" sz="2000" dirty="0"/>
              <a:t>/2))</a:t>
            </a:r>
          </a:p>
          <a:p>
            <a:pPr eaLnBrk="1" hangingPunct="1">
              <a:lnSpc>
                <a:spcPct val="80000"/>
              </a:lnSpc>
              <a:buFont typeface="Wingdings" charset="2"/>
              <a:buNone/>
            </a:pPr>
            <a:r>
              <a:rPr lang="en-US" sz="2000" dirty="0"/>
              <a:t>	if </a:t>
            </a:r>
            <a:r>
              <a:rPr lang="en-US" sz="2000" i="1" dirty="0" err="1"/>
              <a:t>y</a:t>
            </a:r>
            <a:r>
              <a:rPr lang="en-US" sz="2000" dirty="0"/>
              <a:t> is even:	return 2</a:t>
            </a:r>
            <a:r>
              <a:rPr lang="en-US" sz="2000" i="1" dirty="0"/>
              <a:t>z</a:t>
            </a:r>
          </a:p>
          <a:p>
            <a:pPr eaLnBrk="1" hangingPunct="1">
              <a:lnSpc>
                <a:spcPct val="80000"/>
              </a:lnSpc>
              <a:buFont typeface="Wingdings" charset="2"/>
              <a:buNone/>
            </a:pPr>
            <a:r>
              <a:rPr lang="en-US" sz="2000" dirty="0"/>
              <a:t>	else:		return </a:t>
            </a:r>
            <a:r>
              <a:rPr lang="en-US" sz="2000" i="1" dirty="0"/>
              <a:t>x</a:t>
            </a:r>
            <a:r>
              <a:rPr lang="en-US" sz="2000" dirty="0"/>
              <a:t>+2</a:t>
            </a:r>
            <a:r>
              <a:rPr lang="en-US" sz="2000" i="1" dirty="0"/>
              <a:t>z</a:t>
            </a:r>
          </a:p>
        </p:txBody>
      </p:sp>
      <p:graphicFrame>
        <p:nvGraphicFramePr>
          <p:cNvPr id="33794" name="Object 2"/>
          <p:cNvGraphicFramePr>
            <a:graphicFrameLocks noChangeAspect="1"/>
          </p:cNvGraphicFramePr>
          <p:nvPr/>
        </p:nvGraphicFramePr>
        <p:xfrm>
          <a:off x="2438400" y="1600200"/>
          <a:ext cx="4262438" cy="876300"/>
        </p:xfrm>
        <a:graphic>
          <a:graphicData uri="http://schemas.openxmlformats.org/presentationml/2006/ole">
            <mc:AlternateContent xmlns:mc="http://schemas.openxmlformats.org/markup-compatibility/2006">
              <mc:Choice xmlns:v="urn:schemas-microsoft-com:vml" Requires="v">
                <p:oleObj spid="_x0000_s33860" name="Equation" r:id="rId4" imgW="2159000" imgH="444500" progId="Equation.3">
                  <p:embed/>
                </p:oleObj>
              </mc:Choice>
              <mc:Fallback>
                <p:oleObj name="Equation" r:id="rId4" imgW="2159000" imgH="4445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600200"/>
                        <a:ext cx="4262438" cy="87630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CS 312 - Complexity Examples - Arithmetic and RSA</a:t>
            </a:r>
          </a:p>
        </p:txBody>
      </p:sp>
      <p:sp>
        <p:nvSpPr>
          <p:cNvPr id="35843" name="Slide Number Placeholder 5"/>
          <p:cNvSpPr>
            <a:spLocks noGrp="1"/>
          </p:cNvSpPr>
          <p:nvPr>
            <p:ph type="sldNum" sz="quarter" idx="12"/>
          </p:nvPr>
        </p:nvSpPr>
        <p:spPr>
          <a:noFill/>
        </p:spPr>
        <p:txBody>
          <a:bodyPr/>
          <a:lstStyle/>
          <a:p>
            <a:fld id="{706AE052-05AC-B943-B9DA-869C73082111}" type="slidenum">
              <a:rPr lang="en-US" smtClean="0"/>
              <a:pPr/>
              <a:t>13</a:t>
            </a:fld>
            <a:endParaRPr lang="en-US"/>
          </a:p>
        </p:txBody>
      </p:sp>
      <p:sp>
        <p:nvSpPr>
          <p:cNvPr id="449538" name="Rectangle 2"/>
          <p:cNvSpPr>
            <a:spLocks noGrp="1" noChangeArrowheads="1"/>
          </p:cNvSpPr>
          <p:nvPr>
            <p:ph type="title"/>
          </p:nvPr>
        </p:nvSpPr>
        <p:spPr>
          <a:xfrm>
            <a:off x="609600" y="76200"/>
            <a:ext cx="8001000" cy="838200"/>
          </a:xfrm>
        </p:spPr>
        <p:txBody>
          <a:bodyPr/>
          <a:lstStyle/>
          <a:p>
            <a:pPr eaLnBrk="1" hangingPunct="1">
              <a:defRPr/>
            </a:pPr>
            <a:r>
              <a:rPr lang="en-US" sz="2800" dirty="0"/>
              <a:t>** Challenge Question </a:t>
            </a:r>
            <a:r>
              <a:rPr lang="en-US" sz="2800" i="1" dirty="0"/>
              <a:t>(15 * 11) </a:t>
            </a:r>
            <a:r>
              <a:rPr lang="en-US" sz="2800" i="1" dirty="0" err="1"/>
              <a:t>à</a:t>
            </a:r>
            <a:r>
              <a:rPr lang="en-US" sz="2800" i="1" dirty="0"/>
              <a:t> la </a:t>
            </a:r>
            <a:r>
              <a:rPr lang="en-US" sz="2800" i="1" dirty="0" err="1"/>
              <a:t>française</a:t>
            </a:r>
            <a:r>
              <a:rPr lang="en-US" sz="2800" i="1" dirty="0"/>
              <a:t> **</a:t>
            </a:r>
            <a:br>
              <a:rPr lang="en-US" sz="2800" i="1" dirty="0"/>
            </a:br>
            <a:r>
              <a:rPr lang="en-US" sz="2800" i="1" dirty="0"/>
              <a:t>Fill in the empty cells</a:t>
            </a:r>
          </a:p>
        </p:txBody>
      </p:sp>
      <p:graphicFrame>
        <p:nvGraphicFramePr>
          <p:cNvPr id="449540" name="Group 4"/>
          <p:cNvGraphicFramePr>
            <a:graphicFrameLocks noGrp="1"/>
          </p:cNvGraphicFramePr>
          <p:nvPr>
            <p:extLst>
              <p:ext uri="{D42A27DB-BD31-4B8C-83A1-F6EECF244321}">
                <p14:modId xmlns:p14="http://schemas.microsoft.com/office/powerpoint/2010/main" val="1362232259"/>
              </p:ext>
            </p:extLst>
          </p:nvPr>
        </p:nvGraphicFramePr>
        <p:xfrm>
          <a:off x="1447800" y="1066800"/>
          <a:ext cx="5943599" cy="2911476"/>
        </p:xfrm>
        <a:graphic>
          <a:graphicData uri="http://schemas.openxmlformats.org/drawingml/2006/table">
            <a:tbl>
              <a:tblPr/>
              <a:tblGrid>
                <a:gridCol w="118872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19">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188720">
                  <a:extLst>
                    <a:ext uri="{9D8B030D-6E8A-4147-A177-3AD203B41FA5}">
                      <a16:colId xmlns:a16="http://schemas.microsoft.com/office/drawing/2014/main" val="1905363367"/>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a:ln>
                            <a:noFill/>
                          </a:ln>
                          <a:solidFill>
                            <a:schemeClr val="tx1"/>
                          </a:solidFill>
                          <a:effectLst/>
                          <a:latin typeface="Times New Roman" charset="0"/>
                        </a:rPr>
                        <a:t>z</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r>
                        <a:rPr kumimoji="0" lang="en-US" sz="2000" b="0" i="0" u="none" strike="noStrike" cap="none" normalizeH="0" baseline="-25000" dirty="0" err="1">
                          <a:ln>
                            <a:noFill/>
                          </a:ln>
                          <a:solidFill>
                            <a:schemeClr val="tx1"/>
                          </a:solidFill>
                          <a:effectLst/>
                          <a:latin typeface="Times New Roman" charset="0"/>
                        </a:rPr>
                        <a:t>binary</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5"/>
          <p:cNvSpPr txBox="1"/>
          <p:nvPr/>
        </p:nvSpPr>
        <p:spPr>
          <a:xfrm>
            <a:off x="1474237" y="4130676"/>
            <a:ext cx="5772671" cy="2062103"/>
          </a:xfrm>
          <a:prstGeom prst="rect">
            <a:avLst/>
          </a:prstGeom>
          <a:noFill/>
        </p:spPr>
        <p:txBody>
          <a:bodyPr wrap="none" rtlCol="0">
            <a:spAutoFit/>
          </a:bodyPr>
          <a:lstStyle/>
          <a:p>
            <a:pPr eaLnBrk="1" hangingPunct="1">
              <a:lnSpc>
                <a:spcPct val="80000"/>
              </a:lnSpc>
              <a:buFont typeface="Wingdings" charset="2"/>
              <a:buNone/>
            </a:pPr>
            <a:r>
              <a:rPr lang="en-US" sz="2000" u="sng" dirty="0"/>
              <a:t>function multiply</a:t>
            </a:r>
            <a:r>
              <a:rPr lang="en-US" sz="2000" dirty="0"/>
              <a:t>(</a:t>
            </a:r>
            <a:r>
              <a:rPr lang="en-US" sz="2000" i="1" dirty="0" err="1"/>
              <a:t>x</a:t>
            </a:r>
            <a:r>
              <a:rPr lang="en-US" sz="2000" dirty="0" err="1"/>
              <a:t>,</a:t>
            </a:r>
            <a:r>
              <a:rPr lang="en-US" sz="2000" i="1" dirty="0" err="1"/>
              <a:t>y</a:t>
            </a:r>
            <a:r>
              <a:rPr lang="en-US" sz="2000" dirty="0"/>
              <a:t>)</a:t>
            </a:r>
          </a:p>
          <a:p>
            <a:pPr eaLnBrk="1" hangingPunct="1">
              <a:lnSpc>
                <a:spcPct val="80000"/>
              </a:lnSpc>
              <a:buFont typeface="Wingdings" charset="2"/>
              <a:buNone/>
            </a:pPr>
            <a:r>
              <a:rPr lang="en-US" sz="2000" dirty="0"/>
              <a:t>	Input: Two </a:t>
            </a:r>
            <a:r>
              <a:rPr lang="en-US" sz="2000" i="1" dirty="0"/>
              <a:t>n</a:t>
            </a:r>
            <a:r>
              <a:rPr lang="en-US" sz="2000" dirty="0"/>
              <a:t>-bit integers </a:t>
            </a:r>
            <a:r>
              <a:rPr lang="en-US" sz="2000" i="1" dirty="0"/>
              <a:t>x</a:t>
            </a:r>
            <a:r>
              <a:rPr lang="en-US" sz="2000" dirty="0"/>
              <a:t> and </a:t>
            </a:r>
            <a:r>
              <a:rPr lang="en-US" sz="2000" i="1" dirty="0"/>
              <a:t>y</a:t>
            </a:r>
            <a:r>
              <a:rPr lang="en-US" sz="2000" dirty="0"/>
              <a:t>, where </a:t>
            </a:r>
            <a:r>
              <a:rPr lang="en-US" sz="2000" i="1" dirty="0"/>
              <a:t>y</a:t>
            </a:r>
            <a:r>
              <a:rPr lang="en-US" sz="2000" dirty="0"/>
              <a:t> </a:t>
            </a:r>
            <a:r>
              <a:rPr lang="en-US" sz="2000" dirty="0">
                <a:sym typeface="Symbol" charset="2"/>
              </a:rPr>
              <a:t> </a:t>
            </a:r>
            <a:r>
              <a:rPr lang="en-US" sz="2000" dirty="0"/>
              <a:t>0</a:t>
            </a:r>
          </a:p>
          <a:p>
            <a:pPr eaLnBrk="1" hangingPunct="1">
              <a:lnSpc>
                <a:spcPct val="80000"/>
              </a:lnSpc>
              <a:buFont typeface="Wingdings" charset="2"/>
              <a:buNone/>
            </a:pPr>
            <a:r>
              <a:rPr lang="en-US" sz="2000" dirty="0"/>
              <a:t>	Output: Their product</a:t>
            </a:r>
          </a:p>
          <a:p>
            <a:pPr eaLnBrk="1" hangingPunct="1">
              <a:lnSpc>
                <a:spcPct val="80000"/>
              </a:lnSpc>
              <a:buFont typeface="Wingdings" charset="2"/>
              <a:buNone/>
            </a:pPr>
            <a:endParaRPr lang="en-US" sz="2000" dirty="0"/>
          </a:p>
          <a:p>
            <a:pPr eaLnBrk="1" hangingPunct="1">
              <a:lnSpc>
                <a:spcPct val="80000"/>
              </a:lnSpc>
              <a:buFont typeface="Wingdings" charset="2"/>
              <a:buNone/>
            </a:pPr>
            <a:r>
              <a:rPr lang="en-US" sz="2000" dirty="0"/>
              <a:t>	if </a:t>
            </a:r>
            <a:r>
              <a:rPr lang="en-US" sz="2000" i="1" dirty="0"/>
              <a:t>y</a:t>
            </a:r>
            <a:r>
              <a:rPr lang="en-US" sz="2000" dirty="0"/>
              <a:t> = 0: return 0</a:t>
            </a:r>
          </a:p>
          <a:p>
            <a:pPr eaLnBrk="1" hangingPunct="1">
              <a:lnSpc>
                <a:spcPct val="80000"/>
              </a:lnSpc>
              <a:buFont typeface="Wingdings" charset="2"/>
              <a:buNone/>
            </a:pPr>
            <a:r>
              <a:rPr lang="en-US" sz="2000" dirty="0"/>
              <a:t>	</a:t>
            </a:r>
            <a:r>
              <a:rPr lang="en-US" sz="2000" i="1" dirty="0"/>
              <a:t>z</a:t>
            </a:r>
            <a:r>
              <a:rPr lang="en-US" sz="2000" dirty="0"/>
              <a:t> = multiply(</a:t>
            </a:r>
            <a:r>
              <a:rPr lang="en-US" sz="2000" i="1" dirty="0"/>
              <a:t>x</a:t>
            </a:r>
            <a:r>
              <a:rPr lang="en-US" sz="2000" dirty="0"/>
              <a:t>, floor(</a:t>
            </a:r>
            <a:r>
              <a:rPr lang="en-US" sz="2000" i="1" dirty="0"/>
              <a:t>y</a:t>
            </a:r>
            <a:r>
              <a:rPr lang="en-US" sz="2000" dirty="0"/>
              <a:t>/2))</a:t>
            </a:r>
          </a:p>
          <a:p>
            <a:pPr eaLnBrk="1" hangingPunct="1">
              <a:lnSpc>
                <a:spcPct val="80000"/>
              </a:lnSpc>
              <a:buFont typeface="Wingdings" charset="2"/>
              <a:buNone/>
            </a:pPr>
            <a:r>
              <a:rPr lang="en-US" sz="2000" dirty="0"/>
              <a:t>	if </a:t>
            </a:r>
            <a:r>
              <a:rPr lang="en-US" sz="2000" i="1" dirty="0"/>
              <a:t>y</a:t>
            </a:r>
            <a:r>
              <a:rPr lang="en-US" sz="2000" dirty="0"/>
              <a:t> is even:	return 2</a:t>
            </a:r>
            <a:r>
              <a:rPr lang="en-US" sz="2000" i="1" dirty="0"/>
              <a:t>z</a:t>
            </a:r>
          </a:p>
          <a:p>
            <a:pPr eaLnBrk="1" hangingPunct="1">
              <a:lnSpc>
                <a:spcPct val="80000"/>
              </a:lnSpc>
              <a:buFont typeface="Wingdings" charset="2"/>
              <a:buNone/>
            </a:pPr>
            <a:r>
              <a:rPr lang="en-US" sz="2000" dirty="0"/>
              <a:t>	else:		return </a:t>
            </a:r>
            <a:r>
              <a:rPr lang="en-US" sz="2000" i="1" dirty="0"/>
              <a:t>x</a:t>
            </a:r>
            <a:r>
              <a:rPr lang="en-US" sz="2000" dirty="0"/>
              <a:t>+2</a:t>
            </a:r>
            <a:r>
              <a:rPr lang="en-US" sz="2000" i="1" dirty="0"/>
              <a:t>z</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CS 312 - Complexity Examples - Arithmetic and RSA</a:t>
            </a:r>
          </a:p>
        </p:txBody>
      </p:sp>
      <p:sp>
        <p:nvSpPr>
          <p:cNvPr id="35843" name="Slide Number Placeholder 5"/>
          <p:cNvSpPr>
            <a:spLocks noGrp="1"/>
          </p:cNvSpPr>
          <p:nvPr>
            <p:ph type="sldNum" sz="quarter" idx="12"/>
          </p:nvPr>
        </p:nvSpPr>
        <p:spPr>
          <a:noFill/>
        </p:spPr>
        <p:txBody>
          <a:bodyPr/>
          <a:lstStyle/>
          <a:p>
            <a:fld id="{706AE052-05AC-B943-B9DA-869C73082111}" type="slidenum">
              <a:rPr lang="en-US" smtClean="0"/>
              <a:pPr/>
              <a:t>14</a:t>
            </a:fld>
            <a:endParaRPr lang="en-US"/>
          </a:p>
        </p:txBody>
      </p:sp>
      <p:sp>
        <p:nvSpPr>
          <p:cNvPr id="449538" name="Rectangle 2"/>
          <p:cNvSpPr>
            <a:spLocks noGrp="1" noChangeArrowheads="1"/>
          </p:cNvSpPr>
          <p:nvPr>
            <p:ph type="title"/>
          </p:nvPr>
        </p:nvSpPr>
        <p:spPr>
          <a:xfrm>
            <a:off x="609600" y="76200"/>
            <a:ext cx="8001000" cy="838200"/>
          </a:xfrm>
        </p:spPr>
        <p:txBody>
          <a:bodyPr/>
          <a:lstStyle/>
          <a:p>
            <a:pPr eaLnBrk="1" hangingPunct="1">
              <a:defRPr/>
            </a:pPr>
            <a:r>
              <a:rPr lang="en-US" sz="2800" dirty="0"/>
              <a:t>** Challenge Question </a:t>
            </a:r>
            <a:r>
              <a:rPr lang="en-US" sz="2800" i="1" dirty="0"/>
              <a:t>(15 * 11) </a:t>
            </a:r>
            <a:r>
              <a:rPr lang="en-US" sz="2800" i="1" dirty="0" err="1"/>
              <a:t>à</a:t>
            </a:r>
            <a:r>
              <a:rPr lang="en-US" sz="2800" i="1" dirty="0"/>
              <a:t> la </a:t>
            </a:r>
            <a:r>
              <a:rPr lang="en-US" sz="2800" i="1" dirty="0" err="1"/>
              <a:t>française</a:t>
            </a:r>
            <a:r>
              <a:rPr lang="en-US" sz="2800" i="1" dirty="0"/>
              <a:t> **</a:t>
            </a:r>
            <a:br>
              <a:rPr lang="en-US" sz="2800" i="1" dirty="0"/>
            </a:br>
            <a:r>
              <a:rPr lang="en-US" sz="2800" i="1" dirty="0"/>
              <a:t>Fill in the empty cells</a:t>
            </a:r>
          </a:p>
        </p:txBody>
      </p:sp>
      <p:graphicFrame>
        <p:nvGraphicFramePr>
          <p:cNvPr id="449540" name="Group 4"/>
          <p:cNvGraphicFramePr>
            <a:graphicFrameLocks noGrp="1"/>
          </p:cNvGraphicFramePr>
          <p:nvPr>
            <p:extLst>
              <p:ext uri="{D42A27DB-BD31-4B8C-83A1-F6EECF244321}">
                <p14:modId xmlns:p14="http://schemas.microsoft.com/office/powerpoint/2010/main" val="1089762128"/>
              </p:ext>
            </p:extLst>
          </p:nvPr>
        </p:nvGraphicFramePr>
        <p:xfrm>
          <a:off x="1447800" y="1066800"/>
          <a:ext cx="5943599" cy="2911476"/>
        </p:xfrm>
        <a:graphic>
          <a:graphicData uri="http://schemas.openxmlformats.org/drawingml/2006/table">
            <a:tbl>
              <a:tblPr/>
              <a:tblGrid>
                <a:gridCol w="118872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19">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188720">
                  <a:extLst>
                    <a:ext uri="{9D8B030D-6E8A-4147-A177-3AD203B41FA5}">
                      <a16:colId xmlns:a16="http://schemas.microsoft.com/office/drawing/2014/main" val="1905363367"/>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a:ln>
                            <a:noFill/>
                          </a:ln>
                          <a:solidFill>
                            <a:schemeClr val="tx1"/>
                          </a:solidFill>
                          <a:effectLst/>
                          <a:latin typeface="Times New Roman" charset="0"/>
                        </a:rPr>
                        <a:t>z</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r>
                        <a:rPr kumimoji="0" lang="en-US" sz="2000" b="0" i="0" u="none" strike="noStrike" cap="none" normalizeH="0" baseline="-25000" dirty="0" err="1">
                          <a:ln>
                            <a:noFill/>
                          </a:ln>
                          <a:solidFill>
                            <a:schemeClr val="tx1"/>
                          </a:solidFill>
                          <a:effectLst/>
                          <a:latin typeface="Times New Roman" charset="0"/>
                        </a:rPr>
                        <a:t>binary</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5"/>
          <p:cNvSpPr txBox="1"/>
          <p:nvPr/>
        </p:nvSpPr>
        <p:spPr>
          <a:xfrm>
            <a:off x="1474237" y="4130676"/>
            <a:ext cx="5772671" cy="2062103"/>
          </a:xfrm>
          <a:prstGeom prst="rect">
            <a:avLst/>
          </a:prstGeom>
          <a:noFill/>
        </p:spPr>
        <p:txBody>
          <a:bodyPr wrap="none" rtlCol="0">
            <a:spAutoFit/>
          </a:bodyPr>
          <a:lstStyle/>
          <a:p>
            <a:pPr eaLnBrk="1" hangingPunct="1">
              <a:lnSpc>
                <a:spcPct val="80000"/>
              </a:lnSpc>
              <a:buFont typeface="Wingdings" charset="2"/>
              <a:buNone/>
            </a:pPr>
            <a:r>
              <a:rPr lang="en-US" sz="2000" u="sng" dirty="0"/>
              <a:t>function multiply</a:t>
            </a:r>
            <a:r>
              <a:rPr lang="en-US" sz="2000" dirty="0"/>
              <a:t>(</a:t>
            </a:r>
            <a:r>
              <a:rPr lang="en-US" sz="2000" i="1" dirty="0" err="1"/>
              <a:t>x</a:t>
            </a:r>
            <a:r>
              <a:rPr lang="en-US" sz="2000" dirty="0" err="1"/>
              <a:t>,</a:t>
            </a:r>
            <a:r>
              <a:rPr lang="en-US" sz="2000" i="1" dirty="0" err="1"/>
              <a:t>y</a:t>
            </a:r>
            <a:r>
              <a:rPr lang="en-US" sz="2000" dirty="0"/>
              <a:t>)</a:t>
            </a:r>
          </a:p>
          <a:p>
            <a:pPr eaLnBrk="1" hangingPunct="1">
              <a:lnSpc>
                <a:spcPct val="80000"/>
              </a:lnSpc>
              <a:buFont typeface="Wingdings" charset="2"/>
              <a:buNone/>
            </a:pPr>
            <a:r>
              <a:rPr lang="en-US" sz="2000" dirty="0"/>
              <a:t>	Input: Two </a:t>
            </a:r>
            <a:r>
              <a:rPr lang="en-US" sz="2000" i="1" dirty="0"/>
              <a:t>n</a:t>
            </a:r>
            <a:r>
              <a:rPr lang="en-US" sz="2000" dirty="0"/>
              <a:t>-bit integers </a:t>
            </a:r>
            <a:r>
              <a:rPr lang="en-US" sz="2000" i="1" dirty="0"/>
              <a:t>x</a:t>
            </a:r>
            <a:r>
              <a:rPr lang="en-US" sz="2000" dirty="0"/>
              <a:t> and </a:t>
            </a:r>
            <a:r>
              <a:rPr lang="en-US" sz="2000" i="1" dirty="0"/>
              <a:t>y</a:t>
            </a:r>
            <a:r>
              <a:rPr lang="en-US" sz="2000" dirty="0"/>
              <a:t>, where </a:t>
            </a:r>
            <a:r>
              <a:rPr lang="en-US" sz="2000" i="1" dirty="0"/>
              <a:t>y</a:t>
            </a:r>
            <a:r>
              <a:rPr lang="en-US" sz="2000" dirty="0"/>
              <a:t> </a:t>
            </a:r>
            <a:r>
              <a:rPr lang="en-US" sz="2000" dirty="0">
                <a:sym typeface="Symbol" charset="2"/>
              </a:rPr>
              <a:t> </a:t>
            </a:r>
            <a:r>
              <a:rPr lang="en-US" sz="2000" dirty="0"/>
              <a:t>0</a:t>
            </a:r>
          </a:p>
          <a:p>
            <a:pPr eaLnBrk="1" hangingPunct="1">
              <a:lnSpc>
                <a:spcPct val="80000"/>
              </a:lnSpc>
              <a:buFont typeface="Wingdings" charset="2"/>
              <a:buNone/>
            </a:pPr>
            <a:r>
              <a:rPr lang="en-US" sz="2000" dirty="0"/>
              <a:t>	Output: Their product</a:t>
            </a:r>
          </a:p>
          <a:p>
            <a:pPr eaLnBrk="1" hangingPunct="1">
              <a:lnSpc>
                <a:spcPct val="80000"/>
              </a:lnSpc>
              <a:buFont typeface="Wingdings" charset="2"/>
              <a:buNone/>
            </a:pPr>
            <a:endParaRPr lang="en-US" sz="2000" dirty="0"/>
          </a:p>
          <a:p>
            <a:pPr eaLnBrk="1" hangingPunct="1">
              <a:lnSpc>
                <a:spcPct val="80000"/>
              </a:lnSpc>
              <a:buFont typeface="Wingdings" charset="2"/>
              <a:buNone/>
            </a:pPr>
            <a:r>
              <a:rPr lang="en-US" sz="2000" dirty="0"/>
              <a:t>	if </a:t>
            </a:r>
            <a:r>
              <a:rPr lang="en-US" sz="2000" i="1" dirty="0"/>
              <a:t>y</a:t>
            </a:r>
            <a:r>
              <a:rPr lang="en-US" sz="2000" dirty="0"/>
              <a:t> = 0: return 0</a:t>
            </a:r>
          </a:p>
          <a:p>
            <a:pPr eaLnBrk="1" hangingPunct="1">
              <a:lnSpc>
                <a:spcPct val="80000"/>
              </a:lnSpc>
              <a:buFont typeface="Wingdings" charset="2"/>
              <a:buNone/>
            </a:pPr>
            <a:r>
              <a:rPr lang="en-US" sz="2000" dirty="0"/>
              <a:t>	</a:t>
            </a:r>
            <a:r>
              <a:rPr lang="en-US" sz="2000" i="1" dirty="0"/>
              <a:t>z</a:t>
            </a:r>
            <a:r>
              <a:rPr lang="en-US" sz="2000" dirty="0"/>
              <a:t> = multiply(</a:t>
            </a:r>
            <a:r>
              <a:rPr lang="en-US" sz="2000" i="1" dirty="0"/>
              <a:t>x</a:t>
            </a:r>
            <a:r>
              <a:rPr lang="en-US" sz="2000" dirty="0"/>
              <a:t>, floor(</a:t>
            </a:r>
            <a:r>
              <a:rPr lang="en-US" sz="2000" i="1" dirty="0"/>
              <a:t>y</a:t>
            </a:r>
            <a:r>
              <a:rPr lang="en-US" sz="2000" dirty="0"/>
              <a:t>/2))</a:t>
            </a:r>
          </a:p>
          <a:p>
            <a:pPr eaLnBrk="1" hangingPunct="1">
              <a:lnSpc>
                <a:spcPct val="80000"/>
              </a:lnSpc>
              <a:buFont typeface="Wingdings" charset="2"/>
              <a:buNone/>
            </a:pPr>
            <a:r>
              <a:rPr lang="en-US" sz="2000" dirty="0"/>
              <a:t>	if </a:t>
            </a:r>
            <a:r>
              <a:rPr lang="en-US" sz="2000" i="1" dirty="0"/>
              <a:t>y</a:t>
            </a:r>
            <a:r>
              <a:rPr lang="en-US" sz="2000" dirty="0"/>
              <a:t> is even:	return 2</a:t>
            </a:r>
            <a:r>
              <a:rPr lang="en-US" sz="2000" i="1" dirty="0"/>
              <a:t>z</a:t>
            </a:r>
          </a:p>
          <a:p>
            <a:pPr eaLnBrk="1" hangingPunct="1">
              <a:lnSpc>
                <a:spcPct val="80000"/>
              </a:lnSpc>
              <a:buFont typeface="Wingdings" charset="2"/>
              <a:buNone/>
            </a:pPr>
            <a:r>
              <a:rPr lang="en-US" sz="2000" dirty="0"/>
              <a:t>	else:		return </a:t>
            </a:r>
            <a:r>
              <a:rPr lang="en-US" sz="2000" i="1" dirty="0"/>
              <a:t>x</a:t>
            </a:r>
            <a:r>
              <a:rPr lang="en-US" sz="2000" dirty="0"/>
              <a:t>+2</a:t>
            </a:r>
            <a:r>
              <a:rPr lang="en-US" sz="2000" i="1" dirty="0"/>
              <a:t>z</a:t>
            </a:r>
          </a:p>
        </p:txBody>
      </p:sp>
    </p:spTree>
    <p:extLst>
      <p:ext uri="{BB962C8B-B14F-4D97-AF65-F5344CB8AC3E}">
        <p14:creationId xmlns:p14="http://schemas.microsoft.com/office/powerpoint/2010/main" val="271228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a:t>CS 312 - Complexity Examples - Arithmetic and RSA</a:t>
            </a:r>
          </a:p>
        </p:txBody>
      </p:sp>
      <p:sp>
        <p:nvSpPr>
          <p:cNvPr id="35843" name="Slide Number Placeholder 5"/>
          <p:cNvSpPr>
            <a:spLocks noGrp="1"/>
          </p:cNvSpPr>
          <p:nvPr>
            <p:ph type="sldNum" sz="quarter" idx="12"/>
          </p:nvPr>
        </p:nvSpPr>
        <p:spPr>
          <a:noFill/>
        </p:spPr>
        <p:txBody>
          <a:bodyPr/>
          <a:lstStyle/>
          <a:p>
            <a:fld id="{706AE052-05AC-B943-B9DA-869C73082111}" type="slidenum">
              <a:rPr lang="en-US" smtClean="0"/>
              <a:pPr/>
              <a:t>15</a:t>
            </a:fld>
            <a:endParaRPr lang="en-US"/>
          </a:p>
        </p:txBody>
      </p:sp>
      <p:sp>
        <p:nvSpPr>
          <p:cNvPr id="449538" name="Rectangle 2"/>
          <p:cNvSpPr>
            <a:spLocks noGrp="1" noChangeArrowheads="1"/>
          </p:cNvSpPr>
          <p:nvPr>
            <p:ph type="title"/>
          </p:nvPr>
        </p:nvSpPr>
        <p:spPr/>
        <p:txBody>
          <a:bodyPr/>
          <a:lstStyle/>
          <a:p>
            <a:pPr eaLnBrk="1" hangingPunct="1">
              <a:defRPr/>
            </a:pPr>
            <a:r>
              <a:rPr lang="en-US" sz="2800" dirty="0"/>
              <a:t>Multiplication </a:t>
            </a:r>
            <a:r>
              <a:rPr lang="en-US" sz="2800" i="1" dirty="0" err="1"/>
              <a:t>à</a:t>
            </a:r>
            <a:r>
              <a:rPr lang="en-US" sz="2800" i="1" dirty="0"/>
              <a:t> la </a:t>
            </a:r>
            <a:r>
              <a:rPr lang="en-US" sz="2800" i="1" dirty="0" err="1"/>
              <a:t>française</a:t>
            </a:r>
            <a:r>
              <a:rPr lang="en-US" sz="2800" i="1" dirty="0"/>
              <a:t> (15 * 8)</a:t>
            </a:r>
          </a:p>
        </p:txBody>
      </p:sp>
      <p:graphicFrame>
        <p:nvGraphicFramePr>
          <p:cNvPr id="449540" name="Group 4"/>
          <p:cNvGraphicFramePr>
            <a:graphicFrameLocks noGrp="1"/>
          </p:cNvGraphicFramePr>
          <p:nvPr>
            <p:extLst>
              <p:ext uri="{D42A27DB-BD31-4B8C-83A1-F6EECF244321}">
                <p14:modId xmlns:p14="http://schemas.microsoft.com/office/powerpoint/2010/main" val="3822964989"/>
              </p:ext>
            </p:extLst>
          </p:nvPr>
        </p:nvGraphicFramePr>
        <p:xfrm>
          <a:off x="1562100" y="1676400"/>
          <a:ext cx="5219700" cy="2911476"/>
        </p:xfrm>
        <a:graphic>
          <a:graphicData uri="http://schemas.openxmlformats.org/drawingml/2006/table">
            <a:tbl>
              <a:tblPr/>
              <a:tblGrid>
                <a:gridCol w="1304925">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304925">
                  <a:extLst>
                    <a:ext uri="{9D8B030D-6E8A-4147-A177-3AD203B41FA5}">
                      <a16:colId xmlns:a16="http://schemas.microsoft.com/office/drawing/2014/main" val="20002"/>
                    </a:ext>
                  </a:extLst>
                </a:gridCol>
                <a:gridCol w="1304925">
                  <a:extLst>
                    <a:ext uri="{9D8B030D-6E8A-4147-A177-3AD203B41FA5}">
                      <a16:colId xmlns:a16="http://schemas.microsoft.com/office/drawing/2014/main" val="20003"/>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a:ln>
                            <a:noFill/>
                          </a:ln>
                          <a:solidFill>
                            <a:schemeClr val="tx1"/>
                          </a:solidFill>
                          <a:effectLst/>
                          <a:latin typeface="Times New Roman" charset="0"/>
                        </a:rPr>
                        <a:t>x doubling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a:ln>
                            <a:noFill/>
                          </a:ln>
                          <a:solidFill>
                            <a:schemeClr val="tx1"/>
                          </a:solidFill>
                          <a:effectLst/>
                          <a:latin typeface="Times New Roman" charset="0"/>
                        </a:rPr>
                        <a:t>y halving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r>
                        <a:rPr kumimoji="0" lang="en-US" sz="2000" b="0" i="0" u="none" strike="noStrike" cap="none" normalizeH="0" baseline="-25000" dirty="0" err="1">
                          <a:ln>
                            <a:noFill/>
                          </a:ln>
                          <a:solidFill>
                            <a:schemeClr val="tx1"/>
                          </a:solidFill>
                          <a:effectLst/>
                          <a:latin typeface="Times New Roman" charset="0"/>
                        </a:rPr>
                        <a:t>binary</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 of x’s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5"/>
          <p:cNvSpPr txBox="1"/>
          <p:nvPr/>
        </p:nvSpPr>
        <p:spPr>
          <a:xfrm>
            <a:off x="457200" y="5048072"/>
            <a:ext cx="7573608" cy="830997"/>
          </a:xfrm>
          <a:prstGeom prst="rect">
            <a:avLst/>
          </a:prstGeom>
          <a:noFill/>
        </p:spPr>
        <p:txBody>
          <a:bodyPr wrap="none" rtlCol="0">
            <a:spAutoFit/>
          </a:bodyPr>
          <a:lstStyle/>
          <a:p>
            <a:r>
              <a:rPr lang="en-US" dirty="0"/>
              <a:t>Any </a:t>
            </a:r>
            <a:r>
              <a:rPr lang="en-US" i="1" dirty="0"/>
              <a:t>x</a:t>
            </a:r>
            <a:r>
              <a:rPr lang="en-US" dirty="0"/>
              <a:t> value added (when </a:t>
            </a:r>
            <a:r>
              <a:rPr lang="en-US" i="1" dirty="0"/>
              <a:t>y</a:t>
            </a:r>
            <a:r>
              <a:rPr lang="en-US" dirty="0"/>
              <a:t> is odd) keeps getting doubled to </a:t>
            </a:r>
          </a:p>
          <a:p>
            <a:r>
              <a:rPr lang="en-US" dirty="0"/>
              <a:t>its appropriate contribution as we unfold the recursion</a:t>
            </a:r>
          </a:p>
        </p:txBody>
      </p:sp>
    </p:spTree>
    <p:extLst>
      <p:ext uri="{BB962C8B-B14F-4D97-AF65-F5344CB8AC3E}">
        <p14:creationId xmlns:p14="http://schemas.microsoft.com/office/powerpoint/2010/main" val="16466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a:t>CS 312 - Complexity Examples - Arithmetic and RSA</a:t>
            </a:r>
          </a:p>
        </p:txBody>
      </p:sp>
      <p:sp>
        <p:nvSpPr>
          <p:cNvPr id="37891" name="Slide Number Placeholder 5"/>
          <p:cNvSpPr>
            <a:spLocks noGrp="1"/>
          </p:cNvSpPr>
          <p:nvPr>
            <p:ph type="sldNum" sz="quarter" idx="12"/>
          </p:nvPr>
        </p:nvSpPr>
        <p:spPr>
          <a:noFill/>
        </p:spPr>
        <p:txBody>
          <a:bodyPr/>
          <a:lstStyle/>
          <a:p>
            <a:fld id="{9E72A1DC-E72A-5044-B43E-55B6DC50496E}" type="slidenum">
              <a:rPr lang="en-US" smtClean="0"/>
              <a:pPr/>
              <a:t>16</a:t>
            </a:fld>
            <a:endParaRPr lang="en-US"/>
          </a:p>
        </p:txBody>
      </p:sp>
      <p:sp>
        <p:nvSpPr>
          <p:cNvPr id="37892" name="Rectangle 3"/>
          <p:cNvSpPr>
            <a:spLocks noGrp="1" noChangeArrowheads="1"/>
          </p:cNvSpPr>
          <p:nvPr>
            <p:ph type="body" idx="1"/>
          </p:nvPr>
        </p:nvSpPr>
        <p:spPr>
          <a:xfrm>
            <a:off x="685800" y="457200"/>
            <a:ext cx="8077200" cy="5638800"/>
          </a:xfrm>
        </p:spPr>
        <p:txBody>
          <a:bodyPr/>
          <a:lstStyle/>
          <a:p>
            <a:pPr eaLnBrk="1" hangingPunct="1">
              <a:lnSpc>
                <a:spcPct val="80000"/>
              </a:lnSpc>
              <a:buFont typeface="Wingdings" charset="2"/>
              <a:buNone/>
            </a:pPr>
            <a:r>
              <a:rPr lang="en-US" sz="1800" u="sng" dirty="0"/>
              <a:t>function </a:t>
            </a:r>
            <a:r>
              <a:rPr lang="en-US" sz="1800" u="sng" dirty="0" err="1"/>
              <a:t>multiply</a:t>
            </a:r>
            <a:r>
              <a:rPr lang="en-US" sz="1800" dirty="0" err="1"/>
              <a:t>(</a:t>
            </a:r>
            <a:r>
              <a:rPr lang="en-US" sz="1800" i="1" dirty="0" err="1"/>
              <a:t>x</a:t>
            </a:r>
            <a:r>
              <a:rPr lang="en-US" sz="1800" dirty="0" err="1"/>
              <a:t>,</a:t>
            </a:r>
            <a:r>
              <a:rPr lang="en-US" sz="1800" i="1" dirty="0" err="1"/>
              <a:t>y</a:t>
            </a:r>
            <a:r>
              <a:rPr lang="en-US" sz="1800" dirty="0"/>
              <a:t>)</a:t>
            </a:r>
          </a:p>
          <a:p>
            <a:pPr eaLnBrk="1" hangingPunct="1">
              <a:lnSpc>
                <a:spcPct val="80000"/>
              </a:lnSpc>
              <a:buFont typeface="Wingdings" charset="2"/>
              <a:buNone/>
            </a:pPr>
            <a:r>
              <a:rPr lang="en-US" sz="1800" dirty="0"/>
              <a:t>	Input: Two </a:t>
            </a:r>
            <a:r>
              <a:rPr lang="en-US" sz="1800" i="1" dirty="0" err="1"/>
              <a:t>n</a:t>
            </a:r>
            <a:r>
              <a:rPr lang="en-US" sz="1800" dirty="0"/>
              <a:t>-bit integers </a:t>
            </a:r>
            <a:r>
              <a:rPr lang="en-US" sz="1800" i="1" dirty="0" err="1"/>
              <a:t>x</a:t>
            </a:r>
            <a:r>
              <a:rPr lang="en-US" sz="1800" dirty="0"/>
              <a:t> and </a:t>
            </a:r>
            <a:r>
              <a:rPr lang="en-US" sz="1800" i="1" dirty="0" err="1"/>
              <a:t>y</a:t>
            </a:r>
            <a:r>
              <a:rPr lang="en-US" sz="1800" dirty="0"/>
              <a:t>, where </a:t>
            </a:r>
            <a:r>
              <a:rPr lang="en-US" sz="1800" i="1" dirty="0" err="1"/>
              <a:t>y</a:t>
            </a:r>
            <a:r>
              <a:rPr lang="en-US" sz="1800" dirty="0"/>
              <a:t> </a:t>
            </a:r>
            <a:r>
              <a:rPr lang="en-US" sz="1800" dirty="0" err="1">
                <a:sym typeface="Symbol" charset="2"/>
              </a:rPr>
              <a:t></a:t>
            </a:r>
            <a:r>
              <a:rPr lang="en-US" sz="1800" dirty="0">
                <a:sym typeface="Symbol" charset="2"/>
              </a:rPr>
              <a:t> </a:t>
            </a:r>
            <a:r>
              <a:rPr lang="en-US" sz="1800" dirty="0"/>
              <a:t>0</a:t>
            </a:r>
          </a:p>
          <a:p>
            <a:pPr eaLnBrk="1" hangingPunct="1">
              <a:lnSpc>
                <a:spcPct val="80000"/>
              </a:lnSpc>
              <a:buFont typeface="Wingdings" charset="2"/>
              <a:buNone/>
            </a:pPr>
            <a:r>
              <a:rPr lang="en-US" sz="1800" dirty="0"/>
              <a:t>	Output: Their product</a:t>
            </a:r>
          </a:p>
          <a:p>
            <a:pPr eaLnBrk="1" hangingPunct="1">
              <a:lnSpc>
                <a:spcPct val="80000"/>
              </a:lnSpc>
              <a:buFont typeface="Wingdings" charset="2"/>
              <a:buNone/>
            </a:pPr>
            <a:endParaRPr lang="en-US" sz="1800" dirty="0"/>
          </a:p>
          <a:p>
            <a:pPr eaLnBrk="1" hangingPunct="1">
              <a:lnSpc>
                <a:spcPct val="80000"/>
              </a:lnSpc>
              <a:buFont typeface="Wingdings" charset="2"/>
              <a:buNone/>
            </a:pPr>
            <a:r>
              <a:rPr lang="en-US" sz="1800" dirty="0"/>
              <a:t>	if </a:t>
            </a:r>
            <a:r>
              <a:rPr lang="en-US" sz="1800" i="1" dirty="0" err="1"/>
              <a:t>y</a:t>
            </a:r>
            <a:r>
              <a:rPr lang="en-US" sz="1800" dirty="0"/>
              <a:t> = 0: return 0</a:t>
            </a:r>
          </a:p>
          <a:p>
            <a:pPr eaLnBrk="1" hangingPunct="1">
              <a:lnSpc>
                <a:spcPct val="80000"/>
              </a:lnSpc>
              <a:buFont typeface="Wingdings" charset="2"/>
              <a:buNone/>
            </a:pPr>
            <a:r>
              <a:rPr lang="en-US" sz="1800" dirty="0"/>
              <a:t>	</a:t>
            </a:r>
            <a:r>
              <a:rPr lang="en-US" sz="1800" i="1" dirty="0" err="1"/>
              <a:t>z</a:t>
            </a:r>
            <a:r>
              <a:rPr lang="en-US" sz="1800" dirty="0"/>
              <a:t> = </a:t>
            </a:r>
            <a:r>
              <a:rPr lang="en-US" sz="1800" dirty="0" err="1"/>
              <a:t>multiply(</a:t>
            </a:r>
            <a:r>
              <a:rPr lang="en-US" sz="1800" i="1" dirty="0" err="1"/>
              <a:t>x</a:t>
            </a:r>
            <a:r>
              <a:rPr lang="en-US" sz="1800" dirty="0"/>
              <a:t>, floor(</a:t>
            </a:r>
            <a:r>
              <a:rPr lang="en-US" sz="1800" i="1" dirty="0"/>
              <a:t>y</a:t>
            </a:r>
            <a:r>
              <a:rPr lang="en-US" sz="1800" dirty="0"/>
              <a:t>/2))</a:t>
            </a:r>
          </a:p>
          <a:p>
            <a:pPr eaLnBrk="1" hangingPunct="1">
              <a:lnSpc>
                <a:spcPct val="80000"/>
              </a:lnSpc>
              <a:buFont typeface="Wingdings" charset="2"/>
              <a:buNone/>
            </a:pPr>
            <a:r>
              <a:rPr lang="en-US" sz="1800" dirty="0"/>
              <a:t>	if </a:t>
            </a:r>
            <a:r>
              <a:rPr lang="en-US" sz="1800" i="1" dirty="0" err="1"/>
              <a:t>y</a:t>
            </a:r>
            <a:r>
              <a:rPr lang="en-US" sz="1800" dirty="0"/>
              <a:t> is even:	return 2</a:t>
            </a:r>
            <a:r>
              <a:rPr lang="en-US" sz="1800" i="1" dirty="0"/>
              <a:t>z</a:t>
            </a:r>
          </a:p>
          <a:p>
            <a:pPr eaLnBrk="1" hangingPunct="1">
              <a:lnSpc>
                <a:spcPct val="80000"/>
              </a:lnSpc>
              <a:buFont typeface="Wingdings" charset="2"/>
              <a:buNone/>
            </a:pPr>
            <a:r>
              <a:rPr lang="en-US" sz="1800" dirty="0"/>
              <a:t>	else:		return </a:t>
            </a:r>
            <a:r>
              <a:rPr lang="en-US" sz="1800" i="1" dirty="0"/>
              <a:t>x</a:t>
            </a:r>
            <a:r>
              <a:rPr lang="en-US" sz="1800" dirty="0"/>
              <a:t>+2</a:t>
            </a:r>
            <a:r>
              <a:rPr lang="en-US" sz="1800" i="1" dirty="0"/>
              <a:t>z</a:t>
            </a:r>
          </a:p>
          <a:p>
            <a:pPr eaLnBrk="1" hangingPunct="1">
              <a:lnSpc>
                <a:spcPct val="80000"/>
              </a:lnSpc>
              <a:buFont typeface="Wingdings" charset="2"/>
              <a:buNone/>
            </a:pPr>
            <a:endParaRPr lang="en-US" dirty="0"/>
          </a:p>
          <a:p>
            <a:pPr eaLnBrk="1" hangingPunct="1">
              <a:lnSpc>
                <a:spcPct val="90000"/>
              </a:lnSpc>
            </a:pPr>
            <a:r>
              <a:rPr lang="en-US" dirty="0"/>
              <a:t>Is it better than classical multiplication?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a:t>CS 312 - Complexity Examples - Arithmetic and RSA</a:t>
            </a:r>
          </a:p>
        </p:txBody>
      </p:sp>
      <p:sp>
        <p:nvSpPr>
          <p:cNvPr id="37891" name="Slide Number Placeholder 5"/>
          <p:cNvSpPr>
            <a:spLocks noGrp="1"/>
          </p:cNvSpPr>
          <p:nvPr>
            <p:ph type="sldNum" sz="quarter" idx="12"/>
          </p:nvPr>
        </p:nvSpPr>
        <p:spPr>
          <a:noFill/>
        </p:spPr>
        <p:txBody>
          <a:bodyPr/>
          <a:lstStyle/>
          <a:p>
            <a:fld id="{9E72A1DC-E72A-5044-B43E-55B6DC50496E}" type="slidenum">
              <a:rPr lang="en-US" smtClean="0"/>
              <a:pPr/>
              <a:t>17</a:t>
            </a:fld>
            <a:endParaRPr lang="en-US"/>
          </a:p>
        </p:txBody>
      </p:sp>
      <p:sp>
        <p:nvSpPr>
          <p:cNvPr id="37892" name="Rectangle 3"/>
          <p:cNvSpPr>
            <a:spLocks noGrp="1" noChangeArrowheads="1"/>
          </p:cNvSpPr>
          <p:nvPr>
            <p:ph type="body" idx="1"/>
          </p:nvPr>
        </p:nvSpPr>
        <p:spPr>
          <a:xfrm>
            <a:off x="685800" y="457200"/>
            <a:ext cx="8077200" cy="5638800"/>
          </a:xfrm>
        </p:spPr>
        <p:txBody>
          <a:bodyPr/>
          <a:lstStyle/>
          <a:p>
            <a:pPr eaLnBrk="1" hangingPunct="1">
              <a:lnSpc>
                <a:spcPct val="80000"/>
              </a:lnSpc>
              <a:buFont typeface="Wingdings" charset="2"/>
              <a:buNone/>
            </a:pPr>
            <a:r>
              <a:rPr lang="en-US" sz="1800" u="sng" dirty="0"/>
              <a:t>function </a:t>
            </a:r>
            <a:r>
              <a:rPr lang="en-US" sz="1800" u="sng" dirty="0" err="1"/>
              <a:t>multiply</a:t>
            </a:r>
            <a:r>
              <a:rPr lang="en-US" sz="1800" dirty="0" err="1"/>
              <a:t>(</a:t>
            </a:r>
            <a:r>
              <a:rPr lang="en-US" sz="1800" i="1" dirty="0" err="1"/>
              <a:t>x</a:t>
            </a:r>
            <a:r>
              <a:rPr lang="en-US" sz="1800" dirty="0" err="1"/>
              <a:t>,</a:t>
            </a:r>
            <a:r>
              <a:rPr lang="en-US" sz="1800" i="1" dirty="0" err="1"/>
              <a:t>y</a:t>
            </a:r>
            <a:r>
              <a:rPr lang="en-US" sz="1800" dirty="0"/>
              <a:t>)</a:t>
            </a:r>
          </a:p>
          <a:p>
            <a:pPr eaLnBrk="1" hangingPunct="1">
              <a:lnSpc>
                <a:spcPct val="80000"/>
              </a:lnSpc>
              <a:buFont typeface="Wingdings" charset="2"/>
              <a:buNone/>
            </a:pPr>
            <a:r>
              <a:rPr lang="en-US" sz="1800" dirty="0"/>
              <a:t>	Input: Two </a:t>
            </a:r>
            <a:r>
              <a:rPr lang="en-US" sz="1800" i="1" dirty="0" err="1"/>
              <a:t>n</a:t>
            </a:r>
            <a:r>
              <a:rPr lang="en-US" sz="1800" dirty="0"/>
              <a:t>-bit integers </a:t>
            </a:r>
            <a:r>
              <a:rPr lang="en-US" sz="1800" i="1" dirty="0" err="1"/>
              <a:t>x</a:t>
            </a:r>
            <a:r>
              <a:rPr lang="en-US" sz="1800" dirty="0"/>
              <a:t> and </a:t>
            </a:r>
            <a:r>
              <a:rPr lang="en-US" sz="1800" i="1" dirty="0" err="1"/>
              <a:t>y</a:t>
            </a:r>
            <a:r>
              <a:rPr lang="en-US" sz="1800" dirty="0"/>
              <a:t>, where </a:t>
            </a:r>
            <a:r>
              <a:rPr lang="en-US" sz="1800" i="1" dirty="0" err="1"/>
              <a:t>y</a:t>
            </a:r>
            <a:r>
              <a:rPr lang="en-US" sz="1800" dirty="0"/>
              <a:t> </a:t>
            </a:r>
            <a:r>
              <a:rPr lang="en-US" sz="1800" dirty="0" err="1">
                <a:sym typeface="Symbol" charset="2"/>
              </a:rPr>
              <a:t></a:t>
            </a:r>
            <a:r>
              <a:rPr lang="en-US" sz="1800" dirty="0">
                <a:sym typeface="Symbol" charset="2"/>
              </a:rPr>
              <a:t> </a:t>
            </a:r>
            <a:r>
              <a:rPr lang="en-US" sz="1800" dirty="0"/>
              <a:t>0</a:t>
            </a:r>
          </a:p>
          <a:p>
            <a:pPr eaLnBrk="1" hangingPunct="1">
              <a:lnSpc>
                <a:spcPct val="80000"/>
              </a:lnSpc>
              <a:buFont typeface="Wingdings" charset="2"/>
              <a:buNone/>
            </a:pPr>
            <a:r>
              <a:rPr lang="en-US" sz="1800" dirty="0"/>
              <a:t>	Output: Their product</a:t>
            </a:r>
          </a:p>
          <a:p>
            <a:pPr eaLnBrk="1" hangingPunct="1">
              <a:lnSpc>
                <a:spcPct val="80000"/>
              </a:lnSpc>
              <a:buFont typeface="Wingdings" charset="2"/>
              <a:buNone/>
            </a:pPr>
            <a:endParaRPr lang="en-US" sz="1800" dirty="0"/>
          </a:p>
          <a:p>
            <a:pPr eaLnBrk="1" hangingPunct="1">
              <a:lnSpc>
                <a:spcPct val="80000"/>
              </a:lnSpc>
              <a:buFont typeface="Wingdings" charset="2"/>
              <a:buNone/>
            </a:pPr>
            <a:r>
              <a:rPr lang="en-US" sz="1800" dirty="0"/>
              <a:t>	if </a:t>
            </a:r>
            <a:r>
              <a:rPr lang="en-US" sz="1800" i="1" dirty="0" err="1"/>
              <a:t>y</a:t>
            </a:r>
            <a:r>
              <a:rPr lang="en-US" sz="1800" dirty="0"/>
              <a:t> = 0: return 0</a:t>
            </a:r>
          </a:p>
          <a:p>
            <a:pPr eaLnBrk="1" hangingPunct="1">
              <a:lnSpc>
                <a:spcPct val="80000"/>
              </a:lnSpc>
              <a:buFont typeface="Wingdings" charset="2"/>
              <a:buNone/>
            </a:pPr>
            <a:r>
              <a:rPr lang="en-US" sz="1800" dirty="0"/>
              <a:t>	</a:t>
            </a:r>
            <a:r>
              <a:rPr lang="en-US" sz="1800" i="1" dirty="0" err="1"/>
              <a:t>z</a:t>
            </a:r>
            <a:r>
              <a:rPr lang="en-US" sz="1800" dirty="0"/>
              <a:t> = </a:t>
            </a:r>
            <a:r>
              <a:rPr lang="en-US" sz="1800" dirty="0" err="1"/>
              <a:t>multiply(</a:t>
            </a:r>
            <a:r>
              <a:rPr lang="en-US" sz="1800" i="1" dirty="0" err="1"/>
              <a:t>x</a:t>
            </a:r>
            <a:r>
              <a:rPr lang="en-US" sz="1800" dirty="0"/>
              <a:t>, floor(</a:t>
            </a:r>
            <a:r>
              <a:rPr lang="en-US" sz="1800" i="1" dirty="0"/>
              <a:t>y</a:t>
            </a:r>
            <a:r>
              <a:rPr lang="en-US" sz="1800" dirty="0"/>
              <a:t>/2))</a:t>
            </a:r>
          </a:p>
          <a:p>
            <a:pPr eaLnBrk="1" hangingPunct="1">
              <a:lnSpc>
                <a:spcPct val="80000"/>
              </a:lnSpc>
              <a:buFont typeface="Wingdings" charset="2"/>
              <a:buNone/>
            </a:pPr>
            <a:r>
              <a:rPr lang="en-US" sz="1800" dirty="0"/>
              <a:t>	if </a:t>
            </a:r>
            <a:r>
              <a:rPr lang="en-US" sz="1800" i="1" dirty="0" err="1"/>
              <a:t>y</a:t>
            </a:r>
            <a:r>
              <a:rPr lang="en-US" sz="1800" dirty="0"/>
              <a:t> is even:	return 2</a:t>
            </a:r>
            <a:r>
              <a:rPr lang="en-US" sz="1800" i="1" dirty="0"/>
              <a:t>z</a:t>
            </a:r>
          </a:p>
          <a:p>
            <a:pPr eaLnBrk="1" hangingPunct="1">
              <a:lnSpc>
                <a:spcPct val="80000"/>
              </a:lnSpc>
              <a:buFont typeface="Wingdings" charset="2"/>
              <a:buNone/>
            </a:pPr>
            <a:r>
              <a:rPr lang="en-US" sz="1800" dirty="0"/>
              <a:t>	else:		return </a:t>
            </a:r>
            <a:r>
              <a:rPr lang="en-US" sz="1800" i="1" dirty="0"/>
              <a:t>x</a:t>
            </a:r>
            <a:r>
              <a:rPr lang="en-US" sz="1800" dirty="0"/>
              <a:t>+2</a:t>
            </a:r>
            <a:r>
              <a:rPr lang="en-US" sz="1800" i="1" dirty="0"/>
              <a:t>z</a:t>
            </a:r>
          </a:p>
          <a:p>
            <a:pPr eaLnBrk="1" hangingPunct="1">
              <a:lnSpc>
                <a:spcPct val="80000"/>
              </a:lnSpc>
              <a:buFont typeface="Wingdings" charset="2"/>
              <a:buNone/>
            </a:pPr>
            <a:endParaRPr lang="en-US" dirty="0"/>
          </a:p>
          <a:p>
            <a:pPr eaLnBrk="1" hangingPunct="1">
              <a:lnSpc>
                <a:spcPct val="90000"/>
              </a:lnSpc>
            </a:pPr>
            <a:r>
              <a:rPr lang="en-US" dirty="0"/>
              <a:t>Is it better than classical multiplication?</a:t>
            </a:r>
          </a:p>
          <a:p>
            <a:pPr eaLnBrk="1" hangingPunct="1">
              <a:lnSpc>
                <a:spcPct val="90000"/>
              </a:lnSpc>
            </a:pPr>
            <a:r>
              <a:rPr lang="en-US" dirty="0"/>
              <a:t>Don’t need to know all the times tables, just need to double and half, which could be an advantage - especially easy in binary</a:t>
            </a:r>
          </a:p>
          <a:p>
            <a:pPr eaLnBrk="1" hangingPunct="1">
              <a:lnSpc>
                <a:spcPct val="90000"/>
              </a:lnSpc>
            </a:pPr>
            <a:r>
              <a:rPr lang="en-US" dirty="0"/>
              <a:t>Complexity?</a:t>
            </a:r>
          </a:p>
          <a:p>
            <a:pPr lvl="1" eaLnBrk="1" hangingPunct="1">
              <a:lnSpc>
                <a:spcPct val="90000"/>
              </a:lnSpc>
            </a:pPr>
            <a:r>
              <a:rPr lang="en-US" i="1" dirty="0" err="1"/>
              <a:t>n</a:t>
            </a:r>
            <a:r>
              <a:rPr lang="en-US" dirty="0"/>
              <a:t> function calls where </a:t>
            </a:r>
            <a:r>
              <a:rPr lang="en-US" i="1" dirty="0" err="1"/>
              <a:t>n</a:t>
            </a:r>
            <a:r>
              <a:rPr lang="en-US" dirty="0"/>
              <a:t> is the length in bits of the binary </a:t>
            </a:r>
            <a:r>
              <a:rPr lang="en-US" i="1" dirty="0" err="1"/>
              <a:t>y</a:t>
            </a:r>
            <a:r>
              <a:rPr lang="en-US" dirty="0"/>
              <a:t> (</a:t>
            </a:r>
            <a:r>
              <a:rPr lang="en-US" i="1" dirty="0" err="1"/>
              <a:t>n</a:t>
            </a:r>
            <a:r>
              <a:rPr lang="en-US" dirty="0"/>
              <a:t> = log</a:t>
            </a:r>
            <a:r>
              <a:rPr lang="en-US" baseline="-25000" dirty="0"/>
              <a:t>2</a:t>
            </a:r>
            <a:r>
              <a:rPr lang="en-US" i="1" dirty="0"/>
              <a:t>y</a:t>
            </a:r>
            <a:r>
              <a:rPr lang="en-US" dirty="0"/>
              <a:t>)</a:t>
            </a:r>
          </a:p>
          <a:p>
            <a:pPr lvl="1" eaLnBrk="1" hangingPunct="1">
              <a:lnSpc>
                <a:spcPct val="90000"/>
              </a:lnSpc>
            </a:pPr>
            <a:r>
              <a:rPr lang="en-US" dirty="0"/>
              <a:t>Each call has how many </a:t>
            </a:r>
            <a:r>
              <a:rPr lang="en-US" i="1" dirty="0"/>
              <a:t>n</a:t>
            </a:r>
            <a:r>
              <a:rPr lang="en-US" dirty="0"/>
              <a:t>-bit adds and shifts?</a:t>
            </a:r>
          </a:p>
          <a:p>
            <a:pPr lvl="1" eaLnBrk="1" hangingPunct="1">
              <a:lnSpc>
                <a:spcPct val="90000"/>
              </a:lnSpc>
            </a:pPr>
            <a:r>
              <a:rPr lang="en-US" dirty="0"/>
              <a:t>Thus big-OH complexity is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a:t>CS 312 - Complexity Examples - Arithmetic and RSA</a:t>
            </a:r>
          </a:p>
        </p:txBody>
      </p:sp>
      <p:sp>
        <p:nvSpPr>
          <p:cNvPr id="27651" name="Slide Number Placeholder 5"/>
          <p:cNvSpPr>
            <a:spLocks noGrp="1"/>
          </p:cNvSpPr>
          <p:nvPr>
            <p:ph type="sldNum" sz="quarter" idx="12"/>
          </p:nvPr>
        </p:nvSpPr>
        <p:spPr>
          <a:noFill/>
        </p:spPr>
        <p:txBody>
          <a:bodyPr/>
          <a:lstStyle/>
          <a:p>
            <a:fld id="{45DBB883-ECC3-034D-9B01-804D4586F402}" type="slidenum">
              <a:rPr lang="en-US" smtClean="0"/>
              <a:pPr/>
              <a:t>18</a:t>
            </a:fld>
            <a:endParaRPr lang="en-US"/>
          </a:p>
        </p:txBody>
      </p:sp>
      <p:sp>
        <p:nvSpPr>
          <p:cNvPr id="446466"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t>à</a:t>
            </a:r>
            <a:r>
              <a:rPr lang="en-US" sz="2800" i="1" dirty="0"/>
              <a:t> la </a:t>
            </a:r>
            <a:r>
              <a:rPr lang="en-US" sz="2800" i="1" dirty="0" err="1"/>
              <a:t>française</a:t>
            </a:r>
            <a:r>
              <a:rPr lang="en-US" sz="2800" i="1" dirty="0"/>
              <a:t> </a:t>
            </a:r>
            <a:endParaRPr lang="en-US" sz="2800" i="1" dirty="0">
              <a:ea typeface="+mj-ea"/>
              <a:cs typeface="+mj-cs"/>
            </a:endParaRPr>
          </a:p>
        </p:txBody>
      </p:sp>
      <p:sp>
        <p:nvSpPr>
          <p:cNvPr id="27653" name="Rectangle 3"/>
          <p:cNvSpPr>
            <a:spLocks noGrp="1" noChangeArrowheads="1"/>
          </p:cNvSpPr>
          <p:nvPr>
            <p:ph type="body" idx="1"/>
          </p:nvPr>
        </p:nvSpPr>
        <p:spPr/>
        <p:txBody>
          <a:bodyPr/>
          <a:lstStyle/>
          <a:p>
            <a:pPr eaLnBrk="1" hangingPunct="1">
              <a:buNone/>
            </a:pPr>
            <a:r>
              <a:rPr lang="en-US" dirty="0"/>
              <a:t>In fact when numbers are in binary, they are basically the same algorithm – each step is one shift and an add if the multiplier bit is a 1.</a:t>
            </a:r>
          </a:p>
          <a:p>
            <a:pPr eaLnBrk="1" hangingPunct="1">
              <a:buNone/>
            </a:pPr>
            <a:endParaRPr lang="en-US" i="1" u="sng" dirty="0"/>
          </a:p>
          <a:p>
            <a:pPr eaLnBrk="1" hangingPunct="1">
              <a:buFont typeface="Wingdings" charset="2"/>
              <a:buNone/>
            </a:pPr>
            <a:endParaRPr lang="en-US" dirty="0"/>
          </a:p>
          <a:p>
            <a:pPr eaLnBrk="1" hangingPunct="1">
              <a:buFont typeface="Wingdings" charset="2"/>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CS 312 - Complexity Examples - Arithmetic and RSA</a:t>
            </a:r>
          </a:p>
        </p:txBody>
      </p:sp>
      <p:sp>
        <p:nvSpPr>
          <p:cNvPr id="39939" name="Slide Number Placeholder 5"/>
          <p:cNvSpPr>
            <a:spLocks noGrp="1"/>
          </p:cNvSpPr>
          <p:nvPr>
            <p:ph type="sldNum" sz="quarter" idx="12"/>
          </p:nvPr>
        </p:nvSpPr>
        <p:spPr>
          <a:noFill/>
        </p:spPr>
        <p:txBody>
          <a:bodyPr/>
          <a:lstStyle/>
          <a:p>
            <a:fld id="{0A94B661-B63A-FE40-98EC-A82657D1AC86}" type="slidenum">
              <a:rPr lang="en-US" smtClean="0"/>
              <a:pPr/>
              <a:t>19</a:t>
            </a:fld>
            <a:endParaRPr lang="en-US"/>
          </a:p>
        </p:txBody>
      </p:sp>
      <p:sp>
        <p:nvSpPr>
          <p:cNvPr id="452610" name="Rectangle 2"/>
          <p:cNvSpPr>
            <a:spLocks noGrp="1" noChangeArrowheads="1"/>
          </p:cNvSpPr>
          <p:nvPr>
            <p:ph type="title"/>
          </p:nvPr>
        </p:nvSpPr>
        <p:spPr/>
        <p:txBody>
          <a:bodyPr/>
          <a:lstStyle/>
          <a:p>
            <a:pPr eaLnBrk="1" hangingPunct="1">
              <a:defRPr/>
            </a:pPr>
            <a:r>
              <a:rPr lang="en-US">
                <a:ea typeface="+mj-ea"/>
                <a:cs typeface="+mj-cs"/>
              </a:rPr>
              <a:t>Complexity of Multiplication</a:t>
            </a:r>
          </a:p>
        </p:txBody>
      </p:sp>
      <p:sp>
        <p:nvSpPr>
          <p:cNvPr id="39941" name="Rectangle 3"/>
          <p:cNvSpPr>
            <a:spLocks noGrp="1" noChangeArrowheads="1"/>
          </p:cNvSpPr>
          <p:nvPr>
            <p:ph type="body" idx="1"/>
          </p:nvPr>
        </p:nvSpPr>
        <p:spPr/>
        <p:txBody>
          <a:bodyPr/>
          <a:lstStyle/>
          <a:p>
            <a:pPr eaLnBrk="1" hangingPunct="1"/>
            <a:r>
              <a:rPr lang="en-US" dirty="0"/>
              <a:t>Is multiplication O(</a:t>
            </a:r>
            <a:r>
              <a:rPr lang="en-US" i="1" dirty="0"/>
              <a:t>n</a:t>
            </a:r>
            <a:r>
              <a:rPr lang="en-US" baseline="30000" dirty="0"/>
              <a:t>2</a:t>
            </a:r>
            <a:r>
              <a:rPr lang="en-US" dirty="0"/>
              <a:t>)?</a:t>
            </a:r>
          </a:p>
          <a:p>
            <a:pPr lvl="1" eaLnBrk="1" hangingPunct="1"/>
            <a:r>
              <a:rPr lang="en-US" dirty="0"/>
              <a:t>Could we come up with a multiplication algorithm which is slower than O(</a:t>
            </a:r>
            <a:r>
              <a:rPr lang="en-US" i="1" dirty="0"/>
              <a:t>n</a:t>
            </a:r>
            <a:r>
              <a:rPr lang="en-US" baseline="30000" dirty="0"/>
              <a:t>2</a:t>
            </a:r>
            <a:r>
              <a:rPr lang="en-US" dirty="0"/>
              <a:t>)?</a:t>
            </a:r>
          </a:p>
          <a:p>
            <a:pPr lvl="1" eaLnBrk="1" hangingPunct="1"/>
            <a:r>
              <a:rPr lang="en-US" dirty="0"/>
              <a:t>Know we can do at least this well, real question is can we come up with a faster one</a:t>
            </a:r>
          </a:p>
          <a:p>
            <a:pPr eaLnBrk="1" hangingPunct="1"/>
            <a:r>
              <a:rPr lang="en-US" dirty="0"/>
              <a:t>Is multiplication </a:t>
            </a:r>
            <a:r>
              <a:rPr lang="en-US" dirty="0">
                <a:sym typeface="Symbol" charset="2"/>
              </a:rPr>
              <a:t></a:t>
            </a:r>
            <a:r>
              <a:rPr lang="en-US" dirty="0"/>
              <a:t>(</a:t>
            </a:r>
            <a:r>
              <a:rPr lang="en-US" i="1" dirty="0"/>
              <a:t>n</a:t>
            </a:r>
            <a:r>
              <a:rPr lang="en-US" baseline="30000" dirty="0"/>
              <a:t>2</a:t>
            </a:r>
            <a:r>
              <a:rPr lang="en-US" dirty="0"/>
              <a:t>)?</a:t>
            </a:r>
          </a:p>
          <a:p>
            <a:pPr lvl="1" eaLnBrk="1" hangingPunct="1"/>
            <a:r>
              <a:rPr lang="en-US" dirty="0"/>
              <a:t>In other words, is this the best we can do</a:t>
            </a:r>
          </a:p>
          <a:p>
            <a:pPr lvl="1" eaLnBrk="1" hangingPunct="1"/>
            <a:r>
              <a:rPr lang="en-US" dirty="0"/>
              <a:t>Multiplication problem vs particular algorithms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312 - Complexity Examples - Arithmetic and RSA</a:t>
            </a:r>
          </a:p>
        </p:txBody>
      </p:sp>
      <p:sp>
        <p:nvSpPr>
          <p:cNvPr id="19459" name="Slide Number Placeholder 5"/>
          <p:cNvSpPr>
            <a:spLocks noGrp="1"/>
          </p:cNvSpPr>
          <p:nvPr>
            <p:ph type="sldNum" sz="quarter" idx="12"/>
          </p:nvPr>
        </p:nvSpPr>
        <p:spPr>
          <a:noFill/>
        </p:spPr>
        <p:txBody>
          <a:bodyPr/>
          <a:lstStyle/>
          <a:p>
            <a:fld id="{BA2CAEB5-4F14-E845-983C-CCBB055E0FFF}" type="slidenum">
              <a:rPr lang="en-US" smtClean="0"/>
              <a:pPr/>
              <a:t>2</a:t>
            </a:fld>
            <a:endParaRPr lang="en-US"/>
          </a:p>
        </p:txBody>
      </p:sp>
      <p:sp>
        <p:nvSpPr>
          <p:cNvPr id="440322" name="Rectangle 2"/>
          <p:cNvSpPr>
            <a:spLocks noGrp="1" noChangeArrowheads="1"/>
          </p:cNvSpPr>
          <p:nvPr>
            <p:ph type="title"/>
          </p:nvPr>
        </p:nvSpPr>
        <p:spPr/>
        <p:txBody>
          <a:bodyPr/>
          <a:lstStyle/>
          <a:p>
            <a:pPr eaLnBrk="1" hangingPunct="1">
              <a:defRPr/>
            </a:pPr>
            <a:r>
              <a:rPr lang="en-US">
                <a:ea typeface="+mj-ea"/>
                <a:cs typeface="+mj-cs"/>
              </a:rPr>
              <a:t>Addition</a:t>
            </a:r>
          </a:p>
        </p:txBody>
      </p:sp>
      <p:sp>
        <p:nvSpPr>
          <p:cNvPr id="19461" name="Rectangle 3"/>
          <p:cNvSpPr>
            <a:spLocks noGrp="1" noChangeArrowheads="1"/>
          </p:cNvSpPr>
          <p:nvPr>
            <p:ph type="body" idx="1"/>
          </p:nvPr>
        </p:nvSpPr>
        <p:spPr/>
        <p:txBody>
          <a:bodyPr/>
          <a:lstStyle/>
          <a:p>
            <a:pPr eaLnBrk="1" hangingPunct="1"/>
            <a:r>
              <a:rPr lang="en-US" sz="2000" dirty="0"/>
              <a:t>Addition of two numbers of </a:t>
            </a:r>
            <a:r>
              <a:rPr lang="en-US" sz="2000" u="sng" dirty="0"/>
              <a:t>length </a:t>
            </a:r>
            <a:r>
              <a:rPr lang="en-US" sz="2000" i="1" dirty="0" err="1"/>
              <a:t>n</a:t>
            </a:r>
            <a:endParaRPr lang="en-US" sz="2000" i="1" dirty="0"/>
          </a:p>
          <a:p>
            <a:pPr lvl="1" eaLnBrk="1" hangingPunct="1"/>
            <a:r>
              <a:rPr lang="en-US" sz="1800" dirty="0"/>
              <a:t>Pad smaller number with leading 0’s if necessary</a:t>
            </a:r>
          </a:p>
          <a:p>
            <a:pPr lvl="1" eaLnBrk="1" hangingPunct="1"/>
            <a:r>
              <a:rPr lang="en-US" sz="1800" dirty="0"/>
              <a:t>At each step 3 single digit numbers (including carry) are added to create a 2 digit number (could have a leading 0)</a:t>
            </a:r>
          </a:p>
          <a:p>
            <a:pPr lvl="1" eaLnBrk="1" hangingPunct="1"/>
            <a:r>
              <a:rPr lang="en-US" sz="1800" dirty="0"/>
              <a:t>Time needed: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CS 312 - Complexity Examples - Arithmetic and RSA</a:t>
            </a:r>
          </a:p>
        </p:txBody>
      </p:sp>
      <p:sp>
        <p:nvSpPr>
          <p:cNvPr id="39939" name="Slide Number Placeholder 5"/>
          <p:cNvSpPr>
            <a:spLocks noGrp="1"/>
          </p:cNvSpPr>
          <p:nvPr>
            <p:ph type="sldNum" sz="quarter" idx="12"/>
          </p:nvPr>
        </p:nvSpPr>
        <p:spPr>
          <a:noFill/>
        </p:spPr>
        <p:txBody>
          <a:bodyPr/>
          <a:lstStyle/>
          <a:p>
            <a:fld id="{0A94B661-B63A-FE40-98EC-A82657D1AC86}" type="slidenum">
              <a:rPr lang="en-US" smtClean="0"/>
              <a:pPr/>
              <a:t>20</a:t>
            </a:fld>
            <a:endParaRPr lang="en-US"/>
          </a:p>
        </p:txBody>
      </p:sp>
      <p:sp>
        <p:nvSpPr>
          <p:cNvPr id="452610" name="Rectangle 2"/>
          <p:cNvSpPr>
            <a:spLocks noGrp="1" noChangeArrowheads="1"/>
          </p:cNvSpPr>
          <p:nvPr>
            <p:ph type="title"/>
          </p:nvPr>
        </p:nvSpPr>
        <p:spPr/>
        <p:txBody>
          <a:bodyPr/>
          <a:lstStyle/>
          <a:p>
            <a:pPr eaLnBrk="1" hangingPunct="1">
              <a:defRPr/>
            </a:pPr>
            <a:r>
              <a:rPr lang="en-US">
                <a:ea typeface="+mj-ea"/>
                <a:cs typeface="+mj-cs"/>
              </a:rPr>
              <a:t>Complexity of Multiplication</a:t>
            </a:r>
          </a:p>
        </p:txBody>
      </p:sp>
      <p:sp>
        <p:nvSpPr>
          <p:cNvPr id="39941" name="Rectangle 3"/>
          <p:cNvSpPr>
            <a:spLocks noGrp="1" noChangeArrowheads="1"/>
          </p:cNvSpPr>
          <p:nvPr>
            <p:ph type="body" idx="1"/>
          </p:nvPr>
        </p:nvSpPr>
        <p:spPr/>
        <p:txBody>
          <a:bodyPr/>
          <a:lstStyle/>
          <a:p>
            <a:pPr eaLnBrk="1" hangingPunct="1"/>
            <a:r>
              <a:rPr lang="en-US" dirty="0"/>
              <a:t>Is multiplication O(</a:t>
            </a:r>
            <a:r>
              <a:rPr lang="en-US" i="1" dirty="0"/>
              <a:t>n</a:t>
            </a:r>
            <a:r>
              <a:rPr lang="en-US" baseline="30000" dirty="0"/>
              <a:t>2</a:t>
            </a:r>
            <a:r>
              <a:rPr lang="en-US" dirty="0"/>
              <a:t>)?</a:t>
            </a:r>
          </a:p>
          <a:p>
            <a:pPr lvl="1" eaLnBrk="1" hangingPunct="1"/>
            <a:r>
              <a:rPr lang="en-US" dirty="0"/>
              <a:t>Could we come up with a multiplication algorithm which is slower than O(</a:t>
            </a:r>
            <a:r>
              <a:rPr lang="en-US" i="1" dirty="0"/>
              <a:t>n</a:t>
            </a:r>
            <a:r>
              <a:rPr lang="en-US" baseline="30000" dirty="0"/>
              <a:t>2</a:t>
            </a:r>
            <a:r>
              <a:rPr lang="en-US" dirty="0"/>
              <a:t>)?</a:t>
            </a:r>
          </a:p>
          <a:p>
            <a:pPr lvl="1" eaLnBrk="1" hangingPunct="1"/>
            <a:r>
              <a:rPr lang="en-US" dirty="0"/>
              <a:t>Know we can do at least this well, real question is can we come up with a faster one</a:t>
            </a:r>
          </a:p>
          <a:p>
            <a:pPr eaLnBrk="1" hangingPunct="1"/>
            <a:r>
              <a:rPr lang="en-US" dirty="0"/>
              <a:t>Is multiplication </a:t>
            </a:r>
            <a:r>
              <a:rPr lang="en-US" dirty="0">
                <a:sym typeface="Symbol" charset="2"/>
              </a:rPr>
              <a:t></a:t>
            </a:r>
            <a:r>
              <a:rPr lang="en-US" dirty="0"/>
              <a:t>(</a:t>
            </a:r>
            <a:r>
              <a:rPr lang="en-US" i="1" dirty="0"/>
              <a:t>n</a:t>
            </a:r>
            <a:r>
              <a:rPr lang="en-US" baseline="30000" dirty="0"/>
              <a:t>2</a:t>
            </a:r>
            <a:r>
              <a:rPr lang="en-US" dirty="0"/>
              <a:t>)?</a:t>
            </a:r>
          </a:p>
          <a:p>
            <a:pPr lvl="1" eaLnBrk="1" hangingPunct="1"/>
            <a:r>
              <a:rPr lang="en-US" dirty="0"/>
              <a:t>In other words, is this the best we can do</a:t>
            </a:r>
          </a:p>
          <a:p>
            <a:pPr lvl="1" eaLnBrk="1" hangingPunct="1"/>
            <a:r>
              <a:rPr lang="en-US" dirty="0"/>
              <a:t>Multiplication problem vs particular algorithms</a:t>
            </a:r>
          </a:p>
          <a:p>
            <a:pPr eaLnBrk="1" hangingPunct="1"/>
            <a:r>
              <a:rPr lang="en-US" dirty="0"/>
              <a:t>Not </a:t>
            </a:r>
            <a:r>
              <a:rPr lang="en-US" dirty="0">
                <a:sym typeface="Symbol" charset="2"/>
              </a:rPr>
              <a:t></a:t>
            </a:r>
            <a:r>
              <a:rPr lang="en-US" dirty="0"/>
              <a:t>(</a:t>
            </a:r>
            <a:r>
              <a:rPr lang="en-US" i="1" dirty="0"/>
              <a:t>n</a:t>
            </a:r>
            <a:r>
              <a:rPr lang="en-US" baseline="30000" dirty="0"/>
              <a:t>2</a:t>
            </a:r>
            <a:r>
              <a:rPr lang="en-US" dirty="0"/>
              <a:t>).  It turns out we can do better, as we will see later</a:t>
            </a:r>
          </a:p>
          <a:p>
            <a:pPr lvl="1" eaLnBrk="1" hangingPunct="1"/>
            <a:r>
              <a:rPr lang="en-US" dirty="0"/>
              <a:t>Can we prove lower bounds? - Sometimes (e.g. addition)</a:t>
            </a:r>
          </a:p>
          <a:p>
            <a:pPr eaLnBrk="1" hangingPunct="1"/>
            <a:r>
              <a:rPr lang="en-US" dirty="0"/>
              <a:t>Division is also O(</a:t>
            </a:r>
            <a:r>
              <a:rPr lang="en-US" i="1" dirty="0"/>
              <a:t>n</a:t>
            </a:r>
            <a:r>
              <a:rPr lang="en-US" baseline="30000" dirty="0"/>
              <a:t>2</a:t>
            </a: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t>CS 312 - Complexity Examples - Arithmetic and RSA</a:t>
            </a:r>
          </a:p>
        </p:txBody>
      </p:sp>
      <p:sp>
        <p:nvSpPr>
          <p:cNvPr id="15363" name="Slide Number Placeholder 5"/>
          <p:cNvSpPr>
            <a:spLocks noGrp="1"/>
          </p:cNvSpPr>
          <p:nvPr>
            <p:ph type="sldNum" sz="quarter" idx="12"/>
          </p:nvPr>
        </p:nvSpPr>
        <p:spPr>
          <a:noFill/>
        </p:spPr>
        <p:txBody>
          <a:bodyPr/>
          <a:lstStyle/>
          <a:p>
            <a:fld id="{AD258CFB-B20B-A64D-890C-52AC3FFD511E}" type="slidenum">
              <a:rPr lang="en-US" smtClean="0"/>
              <a:pPr/>
              <a:t>21</a:t>
            </a:fld>
            <a:endParaRPr lang="en-US"/>
          </a:p>
        </p:txBody>
      </p:sp>
      <p:sp>
        <p:nvSpPr>
          <p:cNvPr id="439298" name="Rectangle 2"/>
          <p:cNvSpPr>
            <a:spLocks noGrp="1" noChangeArrowheads="1"/>
          </p:cNvSpPr>
          <p:nvPr>
            <p:ph type="title"/>
          </p:nvPr>
        </p:nvSpPr>
        <p:spPr/>
        <p:txBody>
          <a:bodyPr/>
          <a:lstStyle/>
          <a:p>
            <a:pPr eaLnBrk="1" hangingPunct="1">
              <a:defRPr/>
            </a:pPr>
            <a:r>
              <a:rPr lang="en-US" dirty="0">
                <a:ea typeface="+mj-ea"/>
                <a:cs typeface="+mj-cs"/>
              </a:rPr>
              <a:t>Algorithm Analysis - Arithmetic Examples</a:t>
            </a:r>
          </a:p>
        </p:txBody>
      </p:sp>
      <p:sp>
        <p:nvSpPr>
          <p:cNvPr id="15365" name="Rectangle 3"/>
          <p:cNvSpPr>
            <a:spLocks noGrp="1" noChangeArrowheads="1"/>
          </p:cNvSpPr>
          <p:nvPr>
            <p:ph type="body" idx="1"/>
          </p:nvPr>
        </p:nvSpPr>
        <p:spPr>
          <a:xfrm>
            <a:off x="685800" y="1676400"/>
            <a:ext cx="7924800" cy="4419600"/>
          </a:xfrm>
        </p:spPr>
        <p:txBody>
          <a:bodyPr/>
          <a:lstStyle/>
          <a:p>
            <a:pPr eaLnBrk="1" hangingPunct="1"/>
            <a:r>
              <a:rPr lang="en-US" dirty="0"/>
              <a:t>Addition</a:t>
            </a:r>
          </a:p>
          <a:p>
            <a:pPr eaLnBrk="1" hangingPunct="1"/>
            <a:r>
              <a:rPr lang="en-US" dirty="0"/>
              <a:t>Multiplication</a:t>
            </a:r>
          </a:p>
          <a:p>
            <a:pPr eaLnBrk="1" hangingPunct="1"/>
            <a:r>
              <a:rPr lang="en-US" dirty="0"/>
              <a:t>Bigger Example - RSA cryptography</a:t>
            </a:r>
          </a:p>
          <a:p>
            <a:pPr lvl="1" eaLnBrk="1" hangingPunct="1"/>
            <a:r>
              <a:rPr lang="en-US" dirty="0"/>
              <a:t>Modular Arithmetic</a:t>
            </a:r>
          </a:p>
          <a:p>
            <a:pPr lvl="1" eaLnBrk="1" hangingPunct="1"/>
            <a:r>
              <a:rPr lang="en-US" dirty="0"/>
              <a:t>Modular Exponentiation</a:t>
            </a:r>
          </a:p>
          <a:p>
            <a:pPr lvl="1" eaLnBrk="1" hangingPunct="1"/>
            <a:r>
              <a:rPr lang="en-US" dirty="0"/>
              <a:t>Primality Testing (Fermat’s little theorem) – Probabilistic algorithm</a:t>
            </a:r>
          </a:p>
          <a:p>
            <a:pPr lvl="1" eaLnBrk="1" hangingPunct="1"/>
            <a:r>
              <a:rPr lang="en-US" dirty="0"/>
              <a:t>Euclid’s Algorithm for </a:t>
            </a:r>
            <a:r>
              <a:rPr lang="en-US" dirty="0" err="1"/>
              <a:t>gcd</a:t>
            </a:r>
            <a:r>
              <a:rPr lang="en-US" dirty="0"/>
              <a:t> (greatest common divisor)</a:t>
            </a:r>
          </a:p>
          <a:p>
            <a:pPr lvl="1" eaLnBrk="1" hangingPunct="1"/>
            <a:r>
              <a:rPr lang="en-US" dirty="0"/>
              <a:t>Modular division</a:t>
            </a:r>
          </a:p>
          <a:p>
            <a:pPr lvl="1" eaLnBrk="1" hangingPunct="1"/>
            <a:r>
              <a:rPr lang="en-US" dirty="0"/>
              <a:t>Private key cryptography</a:t>
            </a:r>
          </a:p>
          <a:p>
            <a:pPr lvl="1" eaLnBrk="1" hangingPunct="1"/>
            <a:r>
              <a:rPr lang="en-US" dirty="0"/>
              <a:t>Public key RSA cryptography</a:t>
            </a:r>
          </a:p>
          <a:p>
            <a:pPr eaLnBrk="1" hangingPunct="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t>CS 312 - Complexity Examples - Arithmetic and RSA</a:t>
            </a:r>
          </a:p>
        </p:txBody>
      </p:sp>
      <p:sp>
        <p:nvSpPr>
          <p:cNvPr id="17411" name="Slide Number Placeholder 5"/>
          <p:cNvSpPr>
            <a:spLocks noGrp="1"/>
          </p:cNvSpPr>
          <p:nvPr>
            <p:ph type="sldNum" sz="quarter" idx="12"/>
          </p:nvPr>
        </p:nvSpPr>
        <p:spPr>
          <a:noFill/>
        </p:spPr>
        <p:txBody>
          <a:bodyPr/>
          <a:lstStyle/>
          <a:p>
            <a:fld id="{4F010BFA-D658-FD44-8653-09121DA0A120}" type="slidenum">
              <a:rPr lang="en-US" smtClean="0"/>
              <a:pPr/>
              <a:t>22</a:t>
            </a:fld>
            <a:endParaRPr lang="en-US"/>
          </a:p>
        </p:txBody>
      </p:sp>
      <p:sp>
        <p:nvSpPr>
          <p:cNvPr id="443394" name="Rectangle 2"/>
          <p:cNvSpPr>
            <a:spLocks noGrp="1" noChangeArrowheads="1"/>
          </p:cNvSpPr>
          <p:nvPr>
            <p:ph type="title"/>
          </p:nvPr>
        </p:nvSpPr>
        <p:spPr/>
        <p:txBody>
          <a:bodyPr/>
          <a:lstStyle/>
          <a:p>
            <a:pPr eaLnBrk="1" hangingPunct="1">
              <a:defRPr/>
            </a:pPr>
            <a:r>
              <a:rPr lang="en-US">
                <a:ea typeface="+mj-ea"/>
                <a:cs typeface="+mj-cs"/>
              </a:rPr>
              <a:t>Key Concept</a:t>
            </a:r>
          </a:p>
        </p:txBody>
      </p:sp>
      <p:sp>
        <p:nvSpPr>
          <p:cNvPr id="17413" name="Rectangle 3"/>
          <p:cNvSpPr>
            <a:spLocks noGrp="1" noChangeArrowheads="1"/>
          </p:cNvSpPr>
          <p:nvPr>
            <p:ph type="body" idx="1"/>
          </p:nvPr>
        </p:nvSpPr>
        <p:spPr/>
        <p:txBody>
          <a:bodyPr/>
          <a:lstStyle/>
          <a:p>
            <a:pPr eaLnBrk="1" hangingPunct="1"/>
            <a:r>
              <a:rPr lang="en-US" b="1"/>
              <a:t>Factoring</a:t>
            </a:r>
            <a:r>
              <a:rPr lang="en-US"/>
              <a:t>: Given a number </a:t>
            </a:r>
            <a:r>
              <a:rPr lang="en-US" i="1"/>
              <a:t>N</a:t>
            </a:r>
            <a:r>
              <a:rPr lang="en-US"/>
              <a:t>, express it as a product of its prime numbers</a:t>
            </a:r>
          </a:p>
          <a:p>
            <a:pPr eaLnBrk="1" hangingPunct="1"/>
            <a:r>
              <a:rPr lang="en-US" b="1"/>
              <a:t>Primality</a:t>
            </a:r>
            <a:r>
              <a:rPr lang="en-US"/>
              <a:t>: Given a number </a:t>
            </a:r>
            <a:r>
              <a:rPr lang="en-US" i="1"/>
              <a:t>N</a:t>
            </a:r>
            <a:r>
              <a:rPr lang="en-US"/>
              <a:t>, determine whether it is prime</a:t>
            </a:r>
          </a:p>
          <a:p>
            <a:pPr eaLnBrk="1" hangingPunct="1"/>
            <a:endParaRPr lang="en-US"/>
          </a:p>
          <a:p>
            <a:pPr eaLnBrk="1" hangingPunct="1"/>
            <a:r>
              <a:rPr lang="en-US"/>
              <a:t>Which one is harder?</a:t>
            </a:r>
          </a:p>
          <a:p>
            <a:pPr eaLnBrk="1" hangingPunct="1"/>
            <a:endParaRPr lang="en-US"/>
          </a:p>
          <a:p>
            <a:pPr eaLnBrk="1" hangingPunct="1"/>
            <a:r>
              <a:rPr lang="en-US"/>
              <a:t>This gulf will be a key to modern encryption algorithms (RSA, etc), which makes secure communication (internet, etc.) currently reasonable.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a:t>CS 312 - Complexity Examples - Arithmetic and RSA</a:t>
            </a:r>
          </a:p>
        </p:txBody>
      </p:sp>
      <p:sp>
        <p:nvSpPr>
          <p:cNvPr id="41987" name="Slide Number Placeholder 5"/>
          <p:cNvSpPr>
            <a:spLocks noGrp="1"/>
          </p:cNvSpPr>
          <p:nvPr>
            <p:ph type="sldNum" sz="quarter" idx="12"/>
          </p:nvPr>
        </p:nvSpPr>
        <p:spPr>
          <a:noFill/>
        </p:spPr>
        <p:txBody>
          <a:bodyPr/>
          <a:lstStyle/>
          <a:p>
            <a:fld id="{955A2FC7-086F-F641-98C3-D27A04D5D04B}" type="slidenum">
              <a:rPr lang="en-US" smtClean="0"/>
              <a:pPr/>
              <a:t>23</a:t>
            </a:fld>
            <a:endParaRPr lang="en-US"/>
          </a:p>
        </p:txBody>
      </p:sp>
      <p:sp>
        <p:nvSpPr>
          <p:cNvPr id="463874" name="Rectangle 2"/>
          <p:cNvSpPr>
            <a:spLocks noGrp="1" noChangeArrowheads="1"/>
          </p:cNvSpPr>
          <p:nvPr>
            <p:ph type="title"/>
          </p:nvPr>
        </p:nvSpPr>
        <p:spPr/>
        <p:txBody>
          <a:bodyPr/>
          <a:lstStyle/>
          <a:p>
            <a:pPr eaLnBrk="1" hangingPunct="1">
              <a:defRPr/>
            </a:pPr>
            <a:r>
              <a:rPr lang="en-US">
                <a:ea typeface="+mj-ea"/>
                <a:cs typeface="+mj-cs"/>
              </a:rPr>
              <a:t>Modular Arithmetic</a:t>
            </a:r>
          </a:p>
        </p:txBody>
      </p:sp>
      <p:sp>
        <p:nvSpPr>
          <p:cNvPr id="41989" name="Rectangle 3"/>
          <p:cNvSpPr>
            <a:spLocks noGrp="1" noChangeArrowheads="1"/>
          </p:cNvSpPr>
          <p:nvPr>
            <p:ph type="body" idx="1"/>
          </p:nvPr>
        </p:nvSpPr>
        <p:spPr>
          <a:xfrm>
            <a:off x="685800" y="1447800"/>
            <a:ext cx="7772400" cy="4572000"/>
          </a:xfrm>
        </p:spPr>
        <p:txBody>
          <a:bodyPr/>
          <a:lstStyle/>
          <a:p>
            <a:pPr eaLnBrk="1" hangingPunct="1">
              <a:lnSpc>
                <a:spcPct val="90000"/>
              </a:lnSpc>
            </a:pPr>
            <a:r>
              <a:rPr lang="en-US" sz="2000" dirty="0"/>
              <a:t>Convenient in many cases when we want to restrict potentially large numbers to a specific range: time of day</a:t>
            </a:r>
          </a:p>
          <a:p>
            <a:pPr eaLnBrk="1" hangingPunct="1">
              <a:lnSpc>
                <a:spcPct val="90000"/>
              </a:lnSpc>
            </a:pPr>
            <a:r>
              <a:rPr lang="en-US" sz="2000" dirty="0"/>
              <a:t>Can work with numbers in the computer word range (e.g. 128 bits) while still working with numbers which could initially be much larger</a:t>
            </a:r>
          </a:p>
          <a:p>
            <a:pPr eaLnBrk="1" hangingPunct="1">
              <a:lnSpc>
                <a:spcPct val="90000"/>
              </a:lnSpc>
            </a:pPr>
            <a:r>
              <a:rPr lang="en-US" sz="2000" dirty="0"/>
              <a:t>8 (mod 3) = 2 = 11 (mod 3) = 14 (mod 3):  Congruent or in the same equivalence class.  Three equivalence classes for mod 3 (those with remainder 0, 1, or 2).  All congruent numbers can be substituted for each other in modular arithmetic. </a:t>
            </a:r>
          </a:p>
          <a:p>
            <a:pPr lvl="1" eaLnBrk="1" hangingPunct="1">
              <a:lnSpc>
                <a:spcPct val="90000"/>
              </a:lnSpc>
            </a:pPr>
            <a:r>
              <a:rPr lang="en-US" sz="1800" dirty="0"/>
              <a:t>8 + 4 = 14 + 7 = 8 + 1 = 0 (mod 3) </a:t>
            </a:r>
          </a:p>
          <a:p>
            <a:pPr lvl="1" eaLnBrk="1" hangingPunct="1">
              <a:lnSpc>
                <a:spcPct val="90000"/>
              </a:lnSpc>
            </a:pPr>
            <a:r>
              <a:rPr lang="en-US" sz="1800" dirty="0"/>
              <a:t>8 · 4 = 14 · 7 = 8 · 1 = 2 (mod 3) </a:t>
            </a:r>
          </a:p>
          <a:p>
            <a:pPr eaLnBrk="1" hangingPunct="1">
              <a:lnSpc>
                <a:spcPct val="90000"/>
              </a:lnSpc>
            </a:pPr>
            <a:r>
              <a:rPr lang="en-US" sz="2000" dirty="0"/>
              <a:t>Simplified form is a number between 0 and mod-1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312 - Complexity Examples - Arithmetic and RSA</a:t>
            </a:r>
          </a:p>
        </p:txBody>
      </p:sp>
      <p:sp>
        <p:nvSpPr>
          <p:cNvPr id="44035" name="Slide Number Placeholder 5"/>
          <p:cNvSpPr>
            <a:spLocks noGrp="1"/>
          </p:cNvSpPr>
          <p:nvPr>
            <p:ph type="sldNum" sz="quarter" idx="12"/>
          </p:nvPr>
        </p:nvSpPr>
        <p:spPr>
          <a:noFill/>
        </p:spPr>
        <p:txBody>
          <a:bodyPr/>
          <a:lstStyle/>
          <a:p>
            <a:fld id="{A3C478C6-EBD7-3E45-96F0-735D326603B3}" type="slidenum">
              <a:rPr lang="en-US" smtClean="0"/>
              <a:pPr/>
              <a:t>24</a:t>
            </a:fld>
            <a:endParaRPr lang="en-US"/>
          </a:p>
        </p:txBody>
      </p:sp>
      <p:sp>
        <p:nvSpPr>
          <p:cNvPr id="464898" name="Rectangle 2"/>
          <p:cNvSpPr>
            <a:spLocks noGrp="1" noChangeArrowheads="1"/>
          </p:cNvSpPr>
          <p:nvPr>
            <p:ph type="title"/>
          </p:nvPr>
        </p:nvSpPr>
        <p:spPr/>
        <p:txBody>
          <a:bodyPr/>
          <a:lstStyle/>
          <a:p>
            <a:pPr eaLnBrk="1" hangingPunct="1">
              <a:defRPr/>
            </a:pPr>
            <a:r>
              <a:rPr lang="en-US"/>
              <a:t>Modular Arithmetic Complexity</a:t>
            </a:r>
          </a:p>
        </p:txBody>
      </p:sp>
      <p:sp>
        <p:nvSpPr>
          <p:cNvPr id="44037" name="Rectangle 3"/>
          <p:cNvSpPr>
            <a:spLocks noGrp="1" noChangeArrowheads="1"/>
          </p:cNvSpPr>
          <p:nvPr>
            <p:ph type="body" idx="1"/>
          </p:nvPr>
        </p:nvSpPr>
        <p:spPr/>
        <p:txBody>
          <a:bodyPr/>
          <a:lstStyle/>
          <a:p>
            <a:pPr eaLnBrk="1" hangingPunct="1"/>
            <a:r>
              <a:rPr lang="en-US" dirty="0"/>
              <a:t>Assume we start with numbers Mod </a:t>
            </a:r>
            <a:r>
              <a:rPr lang="en-US" i="1" dirty="0"/>
              <a:t>N. </a:t>
            </a:r>
            <a:r>
              <a:rPr lang="en-US" dirty="0"/>
              <a:t> Thus, they are numbers between 0 and </a:t>
            </a:r>
            <a:r>
              <a:rPr lang="en-US" i="1" dirty="0"/>
              <a:t>N</a:t>
            </a:r>
            <a:r>
              <a:rPr lang="en-US" dirty="0"/>
              <a:t>-1 which means the length of numbers is </a:t>
            </a:r>
            <a:r>
              <a:rPr lang="en-US" i="1" dirty="0"/>
              <a:t>n</a:t>
            </a:r>
            <a:r>
              <a:rPr lang="en-US" dirty="0"/>
              <a:t> = log(</a:t>
            </a:r>
            <a:r>
              <a:rPr lang="en-US" i="1" dirty="0"/>
              <a:t>N</a:t>
            </a:r>
            <a:r>
              <a:rPr lang="en-US" dirty="0"/>
              <a:t>)</a:t>
            </a:r>
          </a:p>
          <a:p>
            <a:pPr lvl="1" eaLnBrk="1" hangingPunct="1"/>
            <a:r>
              <a:rPr lang="en-US" dirty="0"/>
              <a:t>If not already in Modulus range then Modular reduction requires an initial standard division which is O(</a:t>
            </a:r>
            <a:r>
              <a:rPr lang="en-US" i="1" dirty="0"/>
              <a:t>n</a:t>
            </a:r>
            <a:r>
              <a:rPr lang="en-US" baseline="30000" dirty="0"/>
              <a:t>2</a:t>
            </a:r>
            <a:r>
              <a:rPr lang="en-US" dirty="0"/>
              <a:t>)</a:t>
            </a:r>
          </a:p>
          <a:p>
            <a:pPr eaLnBrk="1" hangingPunct="1"/>
            <a:r>
              <a:rPr lang="en-US" dirty="0"/>
              <a:t>Modular Addition is 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312 - Complexity Examples - Arithmetic and RSA</a:t>
            </a:r>
          </a:p>
        </p:txBody>
      </p:sp>
      <p:sp>
        <p:nvSpPr>
          <p:cNvPr id="44035" name="Slide Number Placeholder 5"/>
          <p:cNvSpPr>
            <a:spLocks noGrp="1"/>
          </p:cNvSpPr>
          <p:nvPr>
            <p:ph type="sldNum" sz="quarter" idx="12"/>
          </p:nvPr>
        </p:nvSpPr>
        <p:spPr>
          <a:noFill/>
        </p:spPr>
        <p:txBody>
          <a:bodyPr/>
          <a:lstStyle/>
          <a:p>
            <a:fld id="{A3C478C6-EBD7-3E45-96F0-735D326603B3}" type="slidenum">
              <a:rPr lang="en-US" smtClean="0"/>
              <a:pPr/>
              <a:t>25</a:t>
            </a:fld>
            <a:endParaRPr lang="en-US"/>
          </a:p>
        </p:txBody>
      </p:sp>
      <p:sp>
        <p:nvSpPr>
          <p:cNvPr id="464898" name="Rectangle 2"/>
          <p:cNvSpPr>
            <a:spLocks noGrp="1" noChangeArrowheads="1"/>
          </p:cNvSpPr>
          <p:nvPr>
            <p:ph type="title"/>
          </p:nvPr>
        </p:nvSpPr>
        <p:spPr/>
        <p:txBody>
          <a:bodyPr/>
          <a:lstStyle/>
          <a:p>
            <a:pPr eaLnBrk="1" hangingPunct="1">
              <a:defRPr/>
            </a:pPr>
            <a:r>
              <a:rPr lang="en-US"/>
              <a:t>Modular Arithmetic Complexity</a:t>
            </a:r>
          </a:p>
        </p:txBody>
      </p:sp>
      <p:sp>
        <p:nvSpPr>
          <p:cNvPr id="44037" name="Rectangle 3"/>
          <p:cNvSpPr>
            <a:spLocks noGrp="1" noChangeArrowheads="1"/>
          </p:cNvSpPr>
          <p:nvPr>
            <p:ph type="body" idx="1"/>
          </p:nvPr>
        </p:nvSpPr>
        <p:spPr/>
        <p:txBody>
          <a:bodyPr/>
          <a:lstStyle/>
          <a:p>
            <a:pPr eaLnBrk="1" hangingPunct="1"/>
            <a:r>
              <a:rPr lang="en-US" dirty="0"/>
              <a:t>Assume we start with numbers Mod </a:t>
            </a:r>
            <a:r>
              <a:rPr lang="en-US" i="1" dirty="0"/>
              <a:t>N. </a:t>
            </a:r>
            <a:r>
              <a:rPr lang="en-US" dirty="0"/>
              <a:t> Thus they are numbers between 0 and </a:t>
            </a:r>
            <a:r>
              <a:rPr lang="en-US" i="1" dirty="0"/>
              <a:t>N</a:t>
            </a:r>
            <a:r>
              <a:rPr lang="en-US" dirty="0"/>
              <a:t>-1 which means length of numbers is </a:t>
            </a:r>
            <a:r>
              <a:rPr lang="en-US" i="1" dirty="0" err="1"/>
              <a:t>n</a:t>
            </a:r>
            <a:r>
              <a:rPr lang="en-US" dirty="0"/>
              <a:t> = </a:t>
            </a:r>
            <a:r>
              <a:rPr lang="en-US" dirty="0" err="1"/>
              <a:t>log(</a:t>
            </a:r>
            <a:r>
              <a:rPr lang="en-US" i="1" dirty="0" err="1"/>
              <a:t>N</a:t>
            </a:r>
            <a:r>
              <a:rPr lang="en-US" dirty="0"/>
              <a:t>)</a:t>
            </a:r>
          </a:p>
          <a:p>
            <a:pPr lvl="1" eaLnBrk="1" hangingPunct="1"/>
            <a:r>
              <a:rPr lang="en-US" dirty="0"/>
              <a:t>If not already in Modulus range then Modular reduction requires an initial standard division which is O(</a:t>
            </a:r>
            <a:r>
              <a:rPr lang="en-US" i="1" dirty="0"/>
              <a:t>n</a:t>
            </a:r>
            <a:r>
              <a:rPr lang="en-US" baseline="30000" dirty="0"/>
              <a:t>2</a:t>
            </a:r>
            <a:r>
              <a:rPr lang="en-US" dirty="0"/>
              <a:t>)</a:t>
            </a:r>
          </a:p>
          <a:p>
            <a:pPr eaLnBrk="1" hangingPunct="1"/>
            <a:r>
              <a:rPr lang="en-US" dirty="0"/>
              <a:t>Modular Addition is O(</a:t>
            </a:r>
            <a:r>
              <a:rPr lang="en-US" i="1" dirty="0"/>
              <a:t>n</a:t>
            </a:r>
            <a:r>
              <a:rPr lang="en-US" dirty="0"/>
              <a:t>) since it requires one addition and one subtraction if sum is greater than </a:t>
            </a:r>
            <a:r>
              <a:rPr lang="en-US" i="1" dirty="0"/>
              <a:t>N</a:t>
            </a:r>
            <a:r>
              <a:rPr lang="en-US" dirty="0"/>
              <a:t>.</a:t>
            </a:r>
          </a:p>
          <a:p>
            <a:pPr eaLnBrk="1" hangingPunct="1"/>
            <a:r>
              <a:rPr lang="en-US" dirty="0"/>
              <a:t>Modular Multiplication is O(?) </a:t>
            </a:r>
          </a:p>
        </p:txBody>
      </p:sp>
    </p:spTree>
    <p:extLst>
      <p:ext uri="{BB962C8B-B14F-4D97-AF65-F5344CB8AC3E}">
        <p14:creationId xmlns:p14="http://schemas.microsoft.com/office/powerpoint/2010/main" val="1858845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CS 312 - Complexity Examples - Arithmetic and RSA</a:t>
            </a:r>
          </a:p>
        </p:txBody>
      </p:sp>
      <p:sp>
        <p:nvSpPr>
          <p:cNvPr id="44035" name="Slide Number Placeholder 5"/>
          <p:cNvSpPr>
            <a:spLocks noGrp="1"/>
          </p:cNvSpPr>
          <p:nvPr>
            <p:ph type="sldNum" sz="quarter" idx="12"/>
          </p:nvPr>
        </p:nvSpPr>
        <p:spPr>
          <a:noFill/>
        </p:spPr>
        <p:txBody>
          <a:bodyPr/>
          <a:lstStyle/>
          <a:p>
            <a:fld id="{A3C478C6-EBD7-3E45-96F0-735D326603B3}" type="slidenum">
              <a:rPr lang="en-US" smtClean="0"/>
              <a:pPr/>
              <a:t>26</a:t>
            </a:fld>
            <a:endParaRPr lang="en-US"/>
          </a:p>
        </p:txBody>
      </p:sp>
      <p:sp>
        <p:nvSpPr>
          <p:cNvPr id="464898" name="Rectangle 2"/>
          <p:cNvSpPr>
            <a:spLocks noGrp="1" noChangeArrowheads="1"/>
          </p:cNvSpPr>
          <p:nvPr>
            <p:ph type="title"/>
          </p:nvPr>
        </p:nvSpPr>
        <p:spPr/>
        <p:txBody>
          <a:bodyPr/>
          <a:lstStyle/>
          <a:p>
            <a:pPr eaLnBrk="1" hangingPunct="1">
              <a:defRPr/>
            </a:pPr>
            <a:r>
              <a:rPr lang="en-US"/>
              <a:t>Modular Arithmetic Complexity</a:t>
            </a:r>
          </a:p>
        </p:txBody>
      </p:sp>
      <p:sp>
        <p:nvSpPr>
          <p:cNvPr id="44037" name="Rectangle 3"/>
          <p:cNvSpPr>
            <a:spLocks noGrp="1" noChangeArrowheads="1"/>
          </p:cNvSpPr>
          <p:nvPr>
            <p:ph type="body" idx="1"/>
          </p:nvPr>
        </p:nvSpPr>
        <p:spPr/>
        <p:txBody>
          <a:bodyPr/>
          <a:lstStyle/>
          <a:p>
            <a:pPr eaLnBrk="1" hangingPunct="1"/>
            <a:r>
              <a:rPr lang="en-US" dirty="0"/>
              <a:t>Assume we start with numbers Mod </a:t>
            </a:r>
            <a:r>
              <a:rPr lang="en-US" i="1" dirty="0"/>
              <a:t>N. </a:t>
            </a:r>
            <a:r>
              <a:rPr lang="en-US" dirty="0"/>
              <a:t> Thus, they are numbers between 0 and </a:t>
            </a:r>
            <a:r>
              <a:rPr lang="en-US" i="1" dirty="0"/>
              <a:t>N</a:t>
            </a:r>
            <a:r>
              <a:rPr lang="en-US" dirty="0"/>
              <a:t>-1 which means length of numbers is </a:t>
            </a:r>
            <a:r>
              <a:rPr lang="en-US" i="1" dirty="0"/>
              <a:t>n</a:t>
            </a:r>
            <a:r>
              <a:rPr lang="en-US" dirty="0"/>
              <a:t> = log(</a:t>
            </a:r>
            <a:r>
              <a:rPr lang="en-US" i="1" dirty="0"/>
              <a:t>N</a:t>
            </a:r>
            <a:r>
              <a:rPr lang="en-US" dirty="0"/>
              <a:t>)</a:t>
            </a:r>
          </a:p>
          <a:p>
            <a:pPr lvl="1" eaLnBrk="1" hangingPunct="1"/>
            <a:r>
              <a:rPr lang="en-US" dirty="0"/>
              <a:t>If not already in Modulus range then Modular reduction requires an initial standard division which is O(</a:t>
            </a:r>
            <a:r>
              <a:rPr lang="en-US" i="1" dirty="0"/>
              <a:t>n</a:t>
            </a:r>
            <a:r>
              <a:rPr lang="en-US" baseline="30000" dirty="0"/>
              <a:t>2</a:t>
            </a:r>
            <a:r>
              <a:rPr lang="en-US" dirty="0"/>
              <a:t>)</a:t>
            </a:r>
          </a:p>
          <a:p>
            <a:pPr eaLnBrk="1" hangingPunct="1"/>
            <a:r>
              <a:rPr lang="en-US" dirty="0"/>
              <a:t>Modular Addition is O(</a:t>
            </a:r>
            <a:r>
              <a:rPr lang="en-US" i="1" dirty="0"/>
              <a:t>n</a:t>
            </a:r>
            <a:r>
              <a:rPr lang="en-US" dirty="0"/>
              <a:t>) since it requires one addition and one subtraction if sum is greater than </a:t>
            </a:r>
            <a:r>
              <a:rPr lang="en-US" i="1" dirty="0"/>
              <a:t>N</a:t>
            </a:r>
            <a:r>
              <a:rPr lang="en-US" dirty="0"/>
              <a:t>.</a:t>
            </a:r>
          </a:p>
          <a:p>
            <a:pPr eaLnBrk="1" hangingPunct="1"/>
            <a:r>
              <a:rPr lang="en-US" dirty="0"/>
              <a:t>Modular Multiplication is O(</a:t>
            </a:r>
            <a:r>
              <a:rPr lang="en-US" i="1" dirty="0"/>
              <a:t>n</a:t>
            </a:r>
            <a:r>
              <a:rPr lang="en-US" baseline="30000" dirty="0"/>
              <a:t>2</a:t>
            </a:r>
            <a:r>
              <a:rPr lang="en-US" dirty="0"/>
              <a:t>) </a:t>
            </a:r>
          </a:p>
          <a:p>
            <a:pPr lvl="1" eaLnBrk="1" hangingPunct="1"/>
            <a:r>
              <a:rPr lang="en-US" dirty="0"/>
              <a:t>Just standard multiplication followed by a division if product exceeds </a:t>
            </a:r>
            <a:r>
              <a:rPr lang="en-US" i="1" dirty="0"/>
              <a:t>N</a:t>
            </a:r>
          </a:p>
          <a:p>
            <a:pPr eaLnBrk="1" hangingPunct="1"/>
            <a:r>
              <a:rPr lang="en-US" dirty="0"/>
              <a:t>Modular division is O(</a:t>
            </a:r>
            <a:r>
              <a:rPr lang="en-US" i="1" dirty="0"/>
              <a:t>n</a:t>
            </a:r>
            <a:r>
              <a:rPr lang="en-US" baseline="30000" dirty="0"/>
              <a:t>3</a:t>
            </a:r>
            <a:r>
              <a:rPr lang="en-US" dirty="0"/>
              <a:t>) – more later</a:t>
            </a:r>
          </a:p>
        </p:txBody>
      </p:sp>
    </p:spTree>
    <p:extLst>
      <p:ext uri="{BB962C8B-B14F-4D97-AF65-F5344CB8AC3E}">
        <p14:creationId xmlns:p14="http://schemas.microsoft.com/office/powerpoint/2010/main" val="973714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a:t>CS 312 - Complexity Examples - Arithmetic and RSA</a:t>
            </a:r>
          </a:p>
        </p:txBody>
      </p:sp>
      <p:sp>
        <p:nvSpPr>
          <p:cNvPr id="46083" name="Slide Number Placeholder 5"/>
          <p:cNvSpPr>
            <a:spLocks noGrp="1"/>
          </p:cNvSpPr>
          <p:nvPr>
            <p:ph type="sldNum" sz="quarter" idx="12"/>
          </p:nvPr>
        </p:nvSpPr>
        <p:spPr>
          <a:noFill/>
        </p:spPr>
        <p:txBody>
          <a:bodyPr/>
          <a:lstStyle/>
          <a:p>
            <a:fld id="{19D6C527-765D-9D40-97D5-C418FE3964BD}" type="slidenum">
              <a:rPr lang="en-US" smtClean="0"/>
              <a:pPr/>
              <a:t>27</a:t>
            </a:fld>
            <a:endParaRPr lang="en-US"/>
          </a:p>
        </p:txBody>
      </p:sp>
      <p:sp>
        <p:nvSpPr>
          <p:cNvPr id="465922"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Modular Exponentiation</a:t>
            </a:r>
          </a:p>
        </p:txBody>
      </p:sp>
      <p:sp>
        <p:nvSpPr>
          <p:cNvPr id="46085" name="Rectangle 3"/>
          <p:cNvSpPr>
            <a:spLocks noGrp="1" noChangeArrowheads="1"/>
          </p:cNvSpPr>
          <p:nvPr>
            <p:ph type="body" idx="1"/>
          </p:nvPr>
        </p:nvSpPr>
        <p:spPr>
          <a:xfrm>
            <a:off x="457200" y="1219200"/>
            <a:ext cx="8305800" cy="4876800"/>
          </a:xfrm>
        </p:spPr>
        <p:txBody>
          <a:bodyPr/>
          <a:lstStyle/>
          <a:p>
            <a:pPr eaLnBrk="1" hangingPunct="1">
              <a:lnSpc>
                <a:spcPct val="90000"/>
              </a:lnSpc>
            </a:pPr>
            <a:r>
              <a:rPr lang="en-US" dirty="0"/>
              <a:t>For encryption we need to compute  </a:t>
            </a:r>
            <a:r>
              <a:rPr lang="en-US" i="1" dirty="0" err="1"/>
              <a:t>x</a:t>
            </a:r>
            <a:r>
              <a:rPr lang="en-US" i="1" baseline="30000" dirty="0" err="1"/>
              <a:t>y</a:t>
            </a:r>
            <a:r>
              <a:rPr lang="en-US" dirty="0"/>
              <a:t> mod </a:t>
            </a:r>
            <a:r>
              <a:rPr lang="en-US" i="1" dirty="0"/>
              <a:t>N</a:t>
            </a:r>
            <a:r>
              <a:rPr lang="en-US" dirty="0"/>
              <a:t> for values of </a:t>
            </a:r>
            <a:r>
              <a:rPr lang="en-US" i="1" dirty="0" err="1"/>
              <a:t>x</a:t>
            </a:r>
            <a:r>
              <a:rPr lang="en-US" dirty="0"/>
              <a:t>, </a:t>
            </a:r>
            <a:r>
              <a:rPr lang="en-US" i="1" dirty="0" err="1"/>
              <a:t>y</a:t>
            </a:r>
            <a:r>
              <a:rPr lang="en-US" dirty="0"/>
              <a:t>, and </a:t>
            </a:r>
            <a:r>
              <a:rPr lang="en-US" i="1" dirty="0"/>
              <a:t>N </a:t>
            </a:r>
            <a:r>
              <a:rPr lang="en-US" dirty="0"/>
              <a:t>which are several hundred bits long</a:t>
            </a:r>
          </a:p>
          <a:p>
            <a:pPr eaLnBrk="1" hangingPunct="1">
              <a:lnSpc>
                <a:spcPct val="90000"/>
              </a:lnSpc>
              <a:buFont typeface="Wingdings" charset="2"/>
              <a:buNone/>
            </a:pPr>
            <a:r>
              <a:rPr lang="en-US" sz="2000" dirty="0"/>
              <a:t>38295034738204523523…</a:t>
            </a:r>
            <a:r>
              <a:rPr lang="en-US" sz="2000" baseline="30000" dirty="0"/>
              <a:t>4645987345009439845234…</a:t>
            </a:r>
            <a:r>
              <a:rPr lang="en-US" sz="2000" dirty="0"/>
              <a:t> mod 5345098234509345823…   </a:t>
            </a:r>
          </a:p>
          <a:p>
            <a:pPr eaLnBrk="1" hangingPunct="1">
              <a:lnSpc>
                <a:spcPct val="90000"/>
              </a:lnSpc>
            </a:pPr>
            <a:r>
              <a:rPr lang="en-US" dirty="0"/>
              <a:t>Way too big (and slow) unless we keep all intermediate numbers in a reasonable modulus range </a:t>
            </a:r>
            <a:r>
              <a:rPr lang="en-US" i="1" dirty="0"/>
              <a:t>N</a:t>
            </a:r>
            <a:r>
              <a:rPr lang="en-US" dirty="0"/>
              <a:t>.</a:t>
            </a:r>
          </a:p>
          <a:p>
            <a:pPr eaLnBrk="1" hangingPunct="1">
              <a:lnSpc>
                <a:spcPct val="90000"/>
              </a:lnSpc>
            </a:pPr>
            <a:r>
              <a:rPr lang="en-US" dirty="0"/>
              <a:t>Algorithm to solve </a:t>
            </a:r>
            <a:r>
              <a:rPr lang="en-US" i="1" dirty="0" err="1"/>
              <a:t>x</a:t>
            </a:r>
            <a:r>
              <a:rPr lang="en-US" i="1" baseline="30000" dirty="0" err="1"/>
              <a:t>y</a:t>
            </a:r>
            <a:r>
              <a:rPr lang="en-US" dirty="0"/>
              <a:t> mod </a:t>
            </a:r>
            <a:r>
              <a:rPr lang="en-US" i="1" dirty="0"/>
              <a:t>N</a:t>
            </a:r>
            <a:r>
              <a:rPr lang="en-US" dirty="0"/>
              <a:t>?</a:t>
            </a:r>
          </a:p>
          <a:p>
            <a:pPr eaLnBrk="1" hangingPunct="1">
              <a:lnSpc>
                <a:spcPct val="90000"/>
              </a:lnSpc>
            </a:pPr>
            <a:r>
              <a:rPr lang="en-US" dirty="0"/>
              <a:t>How about multiplying by </a:t>
            </a:r>
            <a:r>
              <a:rPr lang="en-US" i="1" dirty="0" err="1"/>
              <a:t>x</a:t>
            </a:r>
            <a:r>
              <a:rPr lang="en-US" dirty="0"/>
              <a:t> mod </a:t>
            </a:r>
            <a:r>
              <a:rPr lang="en-US" i="1" dirty="0"/>
              <a:t>N</a:t>
            </a:r>
            <a:r>
              <a:rPr lang="en-US" dirty="0"/>
              <a:t>, </a:t>
            </a:r>
            <a:r>
              <a:rPr lang="en-US" i="1" dirty="0" err="1"/>
              <a:t>y</a:t>
            </a:r>
            <a:r>
              <a:rPr lang="en-US" dirty="0"/>
              <a:t> times, each time doing modular reduction to keep the number less than </a:t>
            </a:r>
            <a:r>
              <a:rPr lang="en-US" i="1" dirty="0"/>
              <a:t>N</a:t>
            </a:r>
          </a:p>
          <a:p>
            <a:pPr lvl="1" eaLnBrk="1" hangingPunct="1">
              <a:lnSpc>
                <a:spcPct val="90000"/>
              </a:lnSpc>
            </a:pPr>
            <a:r>
              <a:rPr lang="en-US" dirty="0"/>
              <a:t>Multiplication is </a:t>
            </a:r>
            <a:r>
              <a:rPr lang="en-US" i="1" dirty="0"/>
              <a:t>n</a:t>
            </a:r>
            <a:r>
              <a:rPr lang="en-US" baseline="30000" dirty="0"/>
              <a:t>2</a:t>
            </a:r>
            <a:r>
              <a:rPr lang="en-US" dirty="0"/>
              <a:t>, where </a:t>
            </a:r>
            <a:r>
              <a:rPr lang="en-US" i="1" dirty="0" err="1"/>
              <a:t>n</a:t>
            </a:r>
            <a:r>
              <a:rPr lang="en-US" dirty="0"/>
              <a:t> (=</a:t>
            </a:r>
            <a:r>
              <a:rPr lang="en-US" dirty="0" err="1"/>
              <a:t>log(</a:t>
            </a:r>
            <a:r>
              <a:rPr lang="en-US" i="1" dirty="0" err="1"/>
              <a:t>N</a:t>
            </a:r>
            <a:r>
              <a:rPr lang="en-US" dirty="0"/>
              <a:t>)) is length of {</a:t>
            </a:r>
            <a:r>
              <a:rPr lang="en-US" i="1" dirty="0" err="1"/>
              <a:t>x</a:t>
            </a:r>
            <a:r>
              <a:rPr lang="en-US" dirty="0"/>
              <a:t>, </a:t>
            </a:r>
            <a:r>
              <a:rPr lang="en-US" i="1" dirty="0" err="1"/>
              <a:t>y</a:t>
            </a:r>
            <a:r>
              <a:rPr lang="en-US" dirty="0"/>
              <a:t>, </a:t>
            </a:r>
            <a:r>
              <a:rPr lang="en-US" i="1" dirty="0"/>
              <a:t>N</a:t>
            </a:r>
            <a:r>
              <a:rPr lang="en-US" dirty="0"/>
              <a:t>} in bits.  Relatively fast since each intermediate result is less than </a:t>
            </a:r>
            <a:r>
              <a:rPr lang="en-US" i="1" dirty="0"/>
              <a:t>N </a:t>
            </a:r>
            <a:r>
              <a:rPr lang="en-US" dirty="0"/>
              <a:t>thus each multiplication time is </a:t>
            </a:r>
            <a:r>
              <a:rPr lang="en-US" i="1" dirty="0"/>
              <a:t>n</a:t>
            </a:r>
            <a:r>
              <a:rPr lang="en-US" baseline="30000" dirty="0"/>
              <a:t>2  </a:t>
            </a:r>
            <a:r>
              <a:rPr lang="en-US" dirty="0"/>
              <a:t>= log</a:t>
            </a:r>
            <a:r>
              <a:rPr lang="en-US" baseline="30000" dirty="0"/>
              <a:t>2</a:t>
            </a:r>
            <a:r>
              <a:rPr lang="en-US" dirty="0"/>
              <a:t>(</a:t>
            </a:r>
            <a:r>
              <a:rPr lang="en-US" i="1" dirty="0"/>
              <a:t>N</a:t>
            </a:r>
            <a:r>
              <a:rPr lang="en-US" dirty="0"/>
              <a:t>). Much better than the huge number you would end up with for non-modular exponentiation.</a:t>
            </a:r>
          </a:p>
          <a:p>
            <a:pPr lvl="1" eaLnBrk="1" hangingPunct="1">
              <a:lnSpc>
                <a:spcPct val="90000"/>
              </a:lnSpc>
            </a:pPr>
            <a:r>
              <a:rPr lang="en-US" dirty="0"/>
              <a:t>However, must still do </a:t>
            </a:r>
            <a:r>
              <a:rPr lang="en-US" i="1" dirty="0" err="1"/>
              <a:t>y</a:t>
            </a:r>
            <a:r>
              <a:rPr lang="en-US" dirty="0"/>
              <a:t> multiplies where </a:t>
            </a:r>
            <a:r>
              <a:rPr lang="en-US" i="1" dirty="0" err="1"/>
              <a:t>y</a:t>
            </a:r>
            <a:r>
              <a:rPr lang="en-US" dirty="0"/>
              <a:t> can be huge. Requires 2</a:t>
            </a:r>
            <a:r>
              <a:rPr lang="en-US" baseline="30000" dirty="0"/>
              <a:t>|</a:t>
            </a:r>
            <a:r>
              <a:rPr lang="en-US" i="1" baseline="30000" dirty="0"/>
              <a:t>y</a:t>
            </a:r>
            <a:r>
              <a:rPr lang="en-US" baseline="30000" dirty="0"/>
              <a:t>|</a:t>
            </a:r>
            <a:r>
              <a:rPr lang="en-US" dirty="0"/>
              <a:t> multiplications, with </a:t>
            </a:r>
            <a:r>
              <a:rPr lang="en-US" i="1" dirty="0" err="1"/>
              <a:t>y</a:t>
            </a:r>
            <a:r>
              <a:rPr lang="en-US" dirty="0"/>
              <a:t> being potentially hundreds of bits long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t>CS 312 - Complexity Examples - Arithmetic and RSA</a:t>
            </a:r>
          </a:p>
        </p:txBody>
      </p:sp>
      <p:sp>
        <p:nvSpPr>
          <p:cNvPr id="48131" name="Slide Number Placeholder 5"/>
          <p:cNvSpPr>
            <a:spLocks noGrp="1"/>
          </p:cNvSpPr>
          <p:nvPr>
            <p:ph type="sldNum" sz="quarter" idx="12"/>
          </p:nvPr>
        </p:nvSpPr>
        <p:spPr>
          <a:noFill/>
        </p:spPr>
        <p:txBody>
          <a:bodyPr/>
          <a:lstStyle/>
          <a:p>
            <a:fld id="{0981E0EB-DEFD-3342-A267-B7BA1FB5DFB5}" type="slidenum">
              <a:rPr lang="en-US" smtClean="0"/>
              <a:pPr/>
              <a:t>28</a:t>
            </a:fld>
            <a:endParaRPr lang="en-US"/>
          </a:p>
        </p:txBody>
      </p:sp>
      <p:sp>
        <p:nvSpPr>
          <p:cNvPr id="466946" name="Rectangle 2"/>
          <p:cNvSpPr>
            <a:spLocks noGrp="1" noChangeArrowheads="1"/>
          </p:cNvSpPr>
          <p:nvPr>
            <p:ph type="title"/>
          </p:nvPr>
        </p:nvSpPr>
        <p:spPr/>
        <p:txBody>
          <a:bodyPr/>
          <a:lstStyle/>
          <a:p>
            <a:pPr eaLnBrk="1" hangingPunct="1">
              <a:defRPr/>
            </a:pPr>
            <a:r>
              <a:rPr lang="en-US">
                <a:ea typeface="+mj-ea"/>
                <a:cs typeface="+mj-cs"/>
              </a:rPr>
              <a:t>Modular Exponentiation</a:t>
            </a:r>
          </a:p>
        </p:txBody>
      </p:sp>
      <p:sp>
        <p:nvSpPr>
          <p:cNvPr id="48133" name="Rectangle 3"/>
          <p:cNvSpPr>
            <a:spLocks noGrp="1" noChangeArrowheads="1"/>
          </p:cNvSpPr>
          <p:nvPr>
            <p:ph type="body" idx="1"/>
          </p:nvPr>
        </p:nvSpPr>
        <p:spPr/>
        <p:txBody>
          <a:bodyPr/>
          <a:lstStyle/>
          <a:p>
            <a:pPr eaLnBrk="1" hangingPunct="1"/>
            <a:r>
              <a:rPr lang="en-US" dirty="0"/>
              <a:t>There is a faster algorithm</a:t>
            </a:r>
          </a:p>
          <a:p>
            <a:pPr lvl="1" eaLnBrk="1" hangingPunct="1"/>
            <a:r>
              <a:rPr lang="en-US" dirty="0"/>
              <a:t>In decimal </a:t>
            </a:r>
            <a:r>
              <a:rPr lang="en-US" i="1" dirty="0"/>
              <a:t>x</a:t>
            </a:r>
            <a:r>
              <a:rPr lang="en-US" baseline="30000" dirty="0"/>
              <a:t>347 </a:t>
            </a:r>
            <a:r>
              <a:rPr lang="en-US" dirty="0"/>
              <a:t>= </a:t>
            </a:r>
            <a:r>
              <a:rPr lang="en-US" i="1" dirty="0"/>
              <a:t>x</a:t>
            </a:r>
            <a:r>
              <a:rPr lang="en-US" baseline="30000" dirty="0"/>
              <a:t>300</a:t>
            </a:r>
            <a:r>
              <a:rPr lang="en-US" dirty="0"/>
              <a:t> · </a:t>
            </a:r>
            <a:r>
              <a:rPr lang="en-US" i="1" dirty="0"/>
              <a:t>x</a:t>
            </a:r>
            <a:r>
              <a:rPr lang="en-US" baseline="30000" dirty="0"/>
              <a:t>40 </a:t>
            </a:r>
            <a:r>
              <a:rPr lang="en-US" dirty="0"/>
              <a:t>· </a:t>
            </a:r>
            <a:r>
              <a:rPr lang="en-US" i="1" dirty="0"/>
              <a:t>x</a:t>
            </a:r>
            <a:r>
              <a:rPr lang="en-US" baseline="30000" dirty="0"/>
              <a:t>7</a:t>
            </a:r>
            <a:r>
              <a:rPr lang="en-US" dirty="0"/>
              <a:t> </a:t>
            </a:r>
          </a:p>
          <a:p>
            <a:pPr lvl="1" eaLnBrk="1" hangingPunct="1"/>
            <a:r>
              <a:rPr lang="en-US" i="1" dirty="0"/>
              <a:t>x</a:t>
            </a:r>
            <a:r>
              <a:rPr lang="en-US" baseline="30000" dirty="0"/>
              <a:t>21</a:t>
            </a:r>
            <a:r>
              <a:rPr lang="en-US" dirty="0"/>
              <a:t> = </a:t>
            </a:r>
            <a:r>
              <a:rPr lang="en-US" i="1" dirty="0"/>
              <a:t>x</a:t>
            </a:r>
            <a:r>
              <a:rPr lang="en-US" baseline="30000" dirty="0"/>
              <a:t>20 </a:t>
            </a:r>
            <a:r>
              <a:rPr lang="en-US" dirty="0"/>
              <a:t>· </a:t>
            </a:r>
            <a:r>
              <a:rPr lang="en-US" i="1" dirty="0"/>
              <a:t>x</a:t>
            </a:r>
            <a:r>
              <a:rPr lang="en-US" baseline="30000" dirty="0"/>
              <a:t>1</a:t>
            </a:r>
            <a:endParaRPr lang="en-US" dirty="0"/>
          </a:p>
          <a:p>
            <a:pPr lvl="2" eaLnBrk="1" hangingPunct="1"/>
            <a:r>
              <a:rPr lang="en-US" dirty="0"/>
              <a:t>change the 21 to binary: 10101</a:t>
            </a:r>
            <a:r>
              <a:rPr lang="en-US" baseline="-25000" dirty="0"/>
              <a:t>2</a:t>
            </a:r>
          </a:p>
          <a:p>
            <a:pPr lvl="1" eaLnBrk="1" hangingPunct="1"/>
            <a:r>
              <a:rPr lang="en-US" i="1" dirty="0"/>
              <a:t>x</a:t>
            </a:r>
            <a:r>
              <a:rPr lang="en-US" baseline="30000" dirty="0"/>
              <a:t>10101</a:t>
            </a:r>
            <a:r>
              <a:rPr lang="en-US" dirty="0"/>
              <a:t> = </a:t>
            </a:r>
            <a:r>
              <a:rPr lang="en-US" i="1" dirty="0"/>
              <a:t>x</a:t>
            </a:r>
            <a:r>
              <a:rPr lang="en-US" baseline="30000" dirty="0"/>
              <a:t>10000</a:t>
            </a:r>
            <a:r>
              <a:rPr lang="en-US" dirty="0"/>
              <a:t> · </a:t>
            </a:r>
            <a:r>
              <a:rPr lang="en-US" i="1" dirty="0"/>
              <a:t>x</a:t>
            </a:r>
            <a:r>
              <a:rPr lang="en-US" baseline="30000" dirty="0"/>
              <a:t>100</a:t>
            </a:r>
            <a:r>
              <a:rPr lang="en-US" dirty="0"/>
              <a:t> · </a:t>
            </a:r>
            <a:r>
              <a:rPr lang="en-US" i="1" dirty="0"/>
              <a:t>x</a:t>
            </a:r>
            <a:r>
              <a:rPr lang="en-US" baseline="30000" dirty="0"/>
              <a:t>1</a:t>
            </a:r>
            <a:r>
              <a:rPr lang="en-US" dirty="0"/>
              <a:t> (binary) = </a:t>
            </a:r>
            <a:r>
              <a:rPr lang="en-US" i="1" dirty="0"/>
              <a:t>x</a:t>
            </a:r>
            <a:r>
              <a:rPr lang="en-US" baseline="30000" dirty="0"/>
              <a:t>16</a:t>
            </a:r>
            <a:r>
              <a:rPr lang="en-US" dirty="0"/>
              <a:t> · </a:t>
            </a:r>
            <a:r>
              <a:rPr lang="en-US" i="1" dirty="0"/>
              <a:t>x</a:t>
            </a:r>
            <a:r>
              <a:rPr lang="en-US" baseline="30000" dirty="0"/>
              <a:t>4 </a:t>
            </a:r>
            <a:r>
              <a:rPr lang="en-US" dirty="0"/>
              <a:t>· </a:t>
            </a:r>
            <a:r>
              <a:rPr lang="en-US" i="1" dirty="0"/>
              <a:t>x</a:t>
            </a:r>
            <a:r>
              <a:rPr lang="en-US" baseline="30000" dirty="0"/>
              <a:t>1</a:t>
            </a:r>
            <a:r>
              <a:rPr lang="en-US" dirty="0"/>
              <a:t> = </a:t>
            </a:r>
            <a:r>
              <a:rPr lang="en-US" i="1" dirty="0"/>
              <a:t>x</a:t>
            </a:r>
            <a:r>
              <a:rPr lang="en-US" baseline="30000" dirty="0"/>
              <a:t>21</a:t>
            </a:r>
            <a:r>
              <a:rPr lang="en-US" dirty="0"/>
              <a:t> (powers of 2)</a:t>
            </a:r>
            <a:endParaRPr lang="en-US" baseline="30000" dirty="0"/>
          </a:p>
          <a:p>
            <a:pPr lvl="1" eaLnBrk="1" hangingPunct="1"/>
            <a:r>
              <a:rPr lang="en-US" dirty="0"/>
              <a:t>Start bottom up and square </a:t>
            </a:r>
            <a:r>
              <a:rPr lang="en-US" i="1" dirty="0" err="1"/>
              <a:t>x</a:t>
            </a:r>
            <a:r>
              <a:rPr lang="en-US" dirty="0"/>
              <a:t> each time and multiply the powers corresponding to 1’s in the binary representation of </a:t>
            </a:r>
            <a:r>
              <a:rPr lang="en-US" i="1" dirty="0" err="1"/>
              <a:t>y</a:t>
            </a:r>
            <a:r>
              <a:rPr lang="en-US" dirty="0"/>
              <a:t>.</a:t>
            </a:r>
          </a:p>
          <a:p>
            <a:pPr lvl="1" eaLnBrk="1" hangingPunct="1"/>
            <a:r>
              <a:rPr lang="en-US" dirty="0"/>
              <a:t>Keep results in the mod range as you go (optional)</a:t>
            </a:r>
          </a:p>
          <a:p>
            <a:pPr lvl="1" eaLnBrk="1" hangingPunct="1"/>
            <a:r>
              <a:rPr lang="en-US" dirty="0"/>
              <a:t>Thus, there are only log</a:t>
            </a:r>
            <a:r>
              <a:rPr lang="en-US" baseline="-25000" dirty="0"/>
              <a:t>2</a:t>
            </a:r>
            <a:r>
              <a:rPr lang="en-US" dirty="0"/>
              <a:t>(</a:t>
            </a:r>
            <a:r>
              <a:rPr lang="en-US" i="1" dirty="0"/>
              <a:t>y</a:t>
            </a:r>
            <a:r>
              <a:rPr lang="en-US" dirty="0"/>
              <a:t>) multiplications since doubling at each digit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4"/>
          <p:cNvSpPr>
            <a:spLocks noGrp="1"/>
          </p:cNvSpPr>
          <p:nvPr>
            <p:ph type="ftr" sz="quarter" idx="11"/>
          </p:nvPr>
        </p:nvSpPr>
        <p:spPr>
          <a:noFill/>
        </p:spPr>
        <p:txBody>
          <a:bodyPr/>
          <a:lstStyle/>
          <a:p>
            <a:r>
              <a:rPr lang="en-US"/>
              <a:t>CS 312 - Complexity Examples - Arithmetic and RSA</a:t>
            </a:r>
          </a:p>
        </p:txBody>
      </p:sp>
      <p:sp>
        <p:nvSpPr>
          <p:cNvPr id="50180" name="Slide Number Placeholder 5"/>
          <p:cNvSpPr>
            <a:spLocks noGrp="1"/>
          </p:cNvSpPr>
          <p:nvPr>
            <p:ph type="sldNum" sz="quarter" idx="12"/>
          </p:nvPr>
        </p:nvSpPr>
        <p:spPr>
          <a:noFill/>
        </p:spPr>
        <p:txBody>
          <a:bodyPr/>
          <a:lstStyle/>
          <a:p>
            <a:fld id="{6DBF0362-F98D-B747-B5D1-F04D8FE2A518}" type="slidenum">
              <a:rPr lang="en-US" smtClean="0"/>
              <a:pPr/>
              <a:t>29</a:t>
            </a:fld>
            <a:endParaRPr lang="en-US"/>
          </a:p>
        </p:txBody>
      </p:sp>
      <p:sp>
        <p:nvSpPr>
          <p:cNvPr id="467970" name="Rectangle 2"/>
          <p:cNvSpPr>
            <a:spLocks noGrp="1" noChangeArrowheads="1"/>
          </p:cNvSpPr>
          <p:nvPr>
            <p:ph type="title"/>
          </p:nvPr>
        </p:nvSpPr>
        <p:spPr/>
        <p:txBody>
          <a:bodyPr/>
          <a:lstStyle/>
          <a:p>
            <a:pPr eaLnBrk="1" hangingPunct="1">
              <a:defRPr/>
            </a:pPr>
            <a:r>
              <a:rPr lang="en-US">
                <a:ea typeface="+mj-ea"/>
                <a:cs typeface="+mj-cs"/>
              </a:rPr>
              <a:t>Modular Exponentiation</a:t>
            </a:r>
          </a:p>
        </p:txBody>
      </p:sp>
      <p:sp>
        <p:nvSpPr>
          <p:cNvPr id="50182" name="Rectangle 3"/>
          <p:cNvSpPr>
            <a:spLocks noGrp="1" noChangeArrowheads="1"/>
          </p:cNvSpPr>
          <p:nvPr>
            <p:ph type="body" idx="1"/>
          </p:nvPr>
        </p:nvSpPr>
        <p:spPr>
          <a:xfrm>
            <a:off x="685800" y="1676400"/>
            <a:ext cx="7772400" cy="1981200"/>
          </a:xfrm>
        </p:spPr>
        <p:txBody>
          <a:bodyPr/>
          <a:lstStyle/>
          <a:p>
            <a:pPr eaLnBrk="1" hangingPunct="1"/>
            <a:r>
              <a:rPr lang="en-US" dirty="0"/>
              <a:t>Note that we can use the same basic scheme as in multiplication </a:t>
            </a:r>
            <a:r>
              <a:rPr lang="en-US" dirty="0" err="1"/>
              <a:t>à</a:t>
            </a:r>
            <a:r>
              <a:rPr lang="en-US" dirty="0"/>
              <a:t> la </a:t>
            </a:r>
            <a:r>
              <a:rPr lang="en-US" dirty="0" err="1"/>
              <a:t>francaise</a:t>
            </a:r>
            <a:endParaRPr lang="en-US" dirty="0"/>
          </a:p>
        </p:txBody>
      </p:sp>
      <p:graphicFrame>
        <p:nvGraphicFramePr>
          <p:cNvPr id="50178" name="Object 2"/>
          <p:cNvGraphicFramePr>
            <a:graphicFrameLocks noChangeAspect="1"/>
          </p:cNvGraphicFramePr>
          <p:nvPr/>
        </p:nvGraphicFramePr>
        <p:xfrm>
          <a:off x="2655888" y="3055938"/>
          <a:ext cx="4414837" cy="1203325"/>
        </p:xfrm>
        <a:graphic>
          <a:graphicData uri="http://schemas.openxmlformats.org/presentationml/2006/ole">
            <mc:AlternateContent xmlns:mc="http://schemas.openxmlformats.org/markup-compatibility/2006">
              <mc:Choice xmlns:v="urn:schemas-microsoft-com:vml" Requires="v">
                <p:oleObj spid="_x0000_s50243" name="Equation" r:id="rId4" imgW="1816100" imgH="495300" progId="Equation.3">
                  <p:embed/>
                </p:oleObj>
              </mc:Choice>
              <mc:Fallback>
                <p:oleObj name="Equation" r:id="rId4" imgW="1816100" imgH="4953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888" y="3055938"/>
                        <a:ext cx="4414837" cy="120332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a:t>CS 312 - Complexity Examples - Arithmetic and RSA</a:t>
            </a:r>
          </a:p>
        </p:txBody>
      </p:sp>
      <p:sp>
        <p:nvSpPr>
          <p:cNvPr id="19459" name="Slide Number Placeholder 5"/>
          <p:cNvSpPr>
            <a:spLocks noGrp="1"/>
          </p:cNvSpPr>
          <p:nvPr>
            <p:ph type="sldNum" sz="quarter" idx="12"/>
          </p:nvPr>
        </p:nvSpPr>
        <p:spPr>
          <a:noFill/>
        </p:spPr>
        <p:txBody>
          <a:bodyPr/>
          <a:lstStyle/>
          <a:p>
            <a:fld id="{BA2CAEB5-4F14-E845-983C-CCBB055E0FFF}" type="slidenum">
              <a:rPr lang="en-US" smtClean="0"/>
              <a:pPr/>
              <a:t>3</a:t>
            </a:fld>
            <a:endParaRPr lang="en-US"/>
          </a:p>
        </p:txBody>
      </p:sp>
      <p:sp>
        <p:nvSpPr>
          <p:cNvPr id="440322" name="Rectangle 2"/>
          <p:cNvSpPr>
            <a:spLocks noGrp="1" noChangeArrowheads="1"/>
          </p:cNvSpPr>
          <p:nvPr>
            <p:ph type="title"/>
          </p:nvPr>
        </p:nvSpPr>
        <p:spPr/>
        <p:txBody>
          <a:bodyPr/>
          <a:lstStyle/>
          <a:p>
            <a:pPr eaLnBrk="1" hangingPunct="1">
              <a:defRPr/>
            </a:pPr>
            <a:r>
              <a:rPr lang="en-US">
                <a:ea typeface="+mj-ea"/>
                <a:cs typeface="+mj-cs"/>
              </a:rPr>
              <a:t>Addition</a:t>
            </a:r>
          </a:p>
        </p:txBody>
      </p:sp>
      <p:sp>
        <p:nvSpPr>
          <p:cNvPr id="19461" name="Rectangle 3"/>
          <p:cNvSpPr>
            <a:spLocks noGrp="1" noChangeArrowheads="1"/>
          </p:cNvSpPr>
          <p:nvPr>
            <p:ph type="body" idx="1"/>
          </p:nvPr>
        </p:nvSpPr>
        <p:spPr/>
        <p:txBody>
          <a:bodyPr/>
          <a:lstStyle/>
          <a:p>
            <a:pPr eaLnBrk="1" hangingPunct="1"/>
            <a:r>
              <a:rPr lang="en-US" sz="2000" dirty="0"/>
              <a:t>Addition of two numbers of length </a:t>
            </a:r>
            <a:r>
              <a:rPr lang="en-US" sz="2000" i="1" dirty="0" err="1"/>
              <a:t>n</a:t>
            </a:r>
            <a:endParaRPr lang="en-US" sz="2000" i="1" dirty="0"/>
          </a:p>
          <a:p>
            <a:pPr lvl="1" eaLnBrk="1" hangingPunct="1"/>
            <a:r>
              <a:rPr lang="en-US" sz="1800" dirty="0"/>
              <a:t>Pad smaller number with leading 0’s if necessary</a:t>
            </a:r>
          </a:p>
          <a:p>
            <a:pPr lvl="1" eaLnBrk="1" hangingPunct="1"/>
            <a:r>
              <a:rPr lang="en-US" sz="1800" dirty="0"/>
              <a:t>At each step 3 single digit numbers (including carry) are added to create a 2 digit number (could have a leading 0)</a:t>
            </a:r>
          </a:p>
          <a:p>
            <a:pPr lvl="1" eaLnBrk="1" hangingPunct="1"/>
            <a:r>
              <a:rPr lang="en-US" sz="1800" dirty="0"/>
              <a:t>Time needed: </a:t>
            </a:r>
            <a:r>
              <a:rPr lang="en-US" sz="1800" i="1" dirty="0"/>
              <a:t>c</a:t>
            </a:r>
            <a:r>
              <a:rPr lang="en-US" sz="1800" baseline="-25000" dirty="0"/>
              <a:t>0</a:t>
            </a:r>
            <a:r>
              <a:rPr lang="en-US" sz="1800" dirty="0"/>
              <a:t> (overhead) + </a:t>
            </a:r>
            <a:r>
              <a:rPr lang="en-US" sz="1800" i="1" dirty="0"/>
              <a:t>c</a:t>
            </a:r>
            <a:r>
              <a:rPr lang="en-US" sz="1800" baseline="-25000" dirty="0"/>
              <a:t>1</a:t>
            </a:r>
            <a:r>
              <a:rPr lang="en-US" sz="1800" dirty="0"/>
              <a:t>· </a:t>
            </a:r>
            <a:r>
              <a:rPr lang="en-US" sz="1800" i="1" dirty="0" err="1"/>
              <a:t>n</a:t>
            </a:r>
            <a:r>
              <a:rPr lang="en-US" sz="1800" i="1" dirty="0"/>
              <a:t>   </a:t>
            </a:r>
            <a:r>
              <a:rPr lang="en-US" sz="1800" dirty="0"/>
              <a:t>(which is linear)</a:t>
            </a:r>
          </a:p>
          <a:p>
            <a:pPr lvl="1" eaLnBrk="1" hangingPunct="1"/>
            <a:r>
              <a:rPr lang="en-US" sz="1800" dirty="0"/>
              <a:t>Complexity </a:t>
            </a:r>
            <a:r>
              <a:rPr lang="en-US" sz="1800" dirty="0" err="1"/>
              <a:t>O(</a:t>
            </a:r>
            <a:r>
              <a:rPr lang="en-US" sz="1800" i="1" dirty="0" err="1"/>
              <a:t>n</a:t>
            </a:r>
            <a:r>
              <a:rPr lang="en-US" sz="1800" dirty="0"/>
              <a:t>), where </a:t>
            </a:r>
            <a:r>
              <a:rPr lang="en-US" sz="1800" i="1" dirty="0" err="1"/>
              <a:t>n</a:t>
            </a:r>
            <a:r>
              <a:rPr lang="en-US" sz="1800" dirty="0"/>
              <a:t> is the size (in bits) of the numbers</a:t>
            </a:r>
          </a:p>
          <a:p>
            <a:pPr lvl="1" eaLnBrk="1" hangingPunct="1"/>
            <a:r>
              <a:rPr lang="en-US" sz="1800" dirty="0"/>
              <a:t>Base an issue? - </a:t>
            </a:r>
          </a:p>
          <a:p>
            <a:pPr lvl="2" eaLnBrk="1" hangingPunct="1"/>
            <a:r>
              <a:rPr lang="en-US" sz="1600" dirty="0"/>
              <a:t>Any number </a:t>
            </a:r>
            <a:r>
              <a:rPr lang="en-US" sz="1600" i="1" dirty="0"/>
              <a:t>N</a:t>
            </a:r>
            <a:r>
              <a:rPr lang="en-US" sz="1600" dirty="0"/>
              <a:t> can represented by log</a:t>
            </a:r>
            <a:r>
              <a:rPr lang="en-US" sz="1600" i="1" baseline="-25000" dirty="0"/>
              <a:t>b</a:t>
            </a:r>
            <a:r>
              <a:rPr lang="en-US" sz="1600" dirty="0"/>
              <a:t>(</a:t>
            </a:r>
            <a:r>
              <a:rPr lang="en-US" sz="1600" i="1" dirty="0"/>
              <a:t>N</a:t>
            </a:r>
            <a:r>
              <a:rPr lang="en-US" sz="1600" dirty="0"/>
              <a:t>+1) symbols</a:t>
            </a:r>
          </a:p>
          <a:p>
            <a:pPr lvl="2" eaLnBrk="1" hangingPunct="1"/>
            <a:r>
              <a:rPr lang="en-US" sz="1600" dirty="0"/>
              <a:t>Difference between decimal and binary (3.32)</a:t>
            </a:r>
          </a:p>
          <a:p>
            <a:pPr lvl="2" eaLnBrk="1" hangingPunct="1"/>
            <a:r>
              <a:rPr lang="en-US" sz="1600" dirty="0"/>
              <a:t>Constant factor between any two bases - Thus we’ll usually just use binary examples</a:t>
            </a:r>
          </a:p>
          <a:p>
            <a:pPr lvl="1" eaLnBrk="1" hangingPunct="1"/>
            <a:r>
              <a:rPr lang="en-US" sz="1800" dirty="0"/>
              <a:t>Can we go faster?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Footer Placeholder 4"/>
          <p:cNvSpPr>
            <a:spLocks noGrp="1"/>
          </p:cNvSpPr>
          <p:nvPr>
            <p:ph type="ftr" sz="quarter" idx="11"/>
          </p:nvPr>
        </p:nvSpPr>
        <p:spPr>
          <a:noFill/>
        </p:spPr>
        <p:txBody>
          <a:bodyPr/>
          <a:lstStyle/>
          <a:p>
            <a:r>
              <a:rPr lang="en-US"/>
              <a:t>CS 312 - Complexity Examples - Arithmetic and RSA</a:t>
            </a:r>
          </a:p>
        </p:txBody>
      </p:sp>
      <p:sp>
        <p:nvSpPr>
          <p:cNvPr id="52228" name="Slide Number Placeholder 5"/>
          <p:cNvSpPr>
            <a:spLocks noGrp="1"/>
          </p:cNvSpPr>
          <p:nvPr>
            <p:ph type="sldNum" sz="quarter" idx="12"/>
          </p:nvPr>
        </p:nvSpPr>
        <p:spPr>
          <a:noFill/>
        </p:spPr>
        <p:txBody>
          <a:bodyPr/>
          <a:lstStyle/>
          <a:p>
            <a:fld id="{2C3BBB06-7F15-3D4A-B7CD-86256C5C3229}" type="slidenum">
              <a:rPr lang="en-US" smtClean="0"/>
              <a:pPr/>
              <a:t>30</a:t>
            </a:fld>
            <a:endParaRPr lang="en-US"/>
          </a:p>
        </p:txBody>
      </p:sp>
      <p:sp>
        <p:nvSpPr>
          <p:cNvPr id="468994" name="Rectangle 2"/>
          <p:cNvSpPr>
            <a:spLocks noGrp="1" noChangeArrowheads="1"/>
          </p:cNvSpPr>
          <p:nvPr>
            <p:ph type="title"/>
          </p:nvPr>
        </p:nvSpPr>
        <p:spPr/>
        <p:txBody>
          <a:bodyPr/>
          <a:lstStyle/>
          <a:p>
            <a:pPr eaLnBrk="1" hangingPunct="1">
              <a:defRPr/>
            </a:pPr>
            <a:r>
              <a:rPr lang="en-US">
                <a:ea typeface="+mj-ea"/>
                <a:cs typeface="+mj-cs"/>
              </a:rPr>
              <a:t>Recursive Modexp Algorithm</a:t>
            </a:r>
          </a:p>
        </p:txBody>
      </p:sp>
      <p:sp>
        <p:nvSpPr>
          <p:cNvPr id="52230" name="Rectangle 3"/>
          <p:cNvSpPr>
            <a:spLocks noGrp="1" noChangeArrowheads="1"/>
          </p:cNvSpPr>
          <p:nvPr>
            <p:ph type="body" idx="1"/>
          </p:nvPr>
        </p:nvSpPr>
        <p:spPr>
          <a:xfrm>
            <a:off x="685800" y="2667000"/>
            <a:ext cx="7772400" cy="3429000"/>
          </a:xfrm>
        </p:spPr>
        <p:txBody>
          <a:bodyPr/>
          <a:lstStyle/>
          <a:p>
            <a:pPr lvl="1" eaLnBrk="1" hangingPunct="1">
              <a:buFontTx/>
              <a:buNone/>
            </a:pPr>
            <a:r>
              <a:rPr lang="en-US" u="sng"/>
              <a:t>function modexp </a:t>
            </a:r>
            <a:r>
              <a:rPr lang="en-US"/>
              <a:t>(</a:t>
            </a:r>
            <a:r>
              <a:rPr lang="en-US" i="1"/>
              <a:t>x</a:t>
            </a:r>
            <a:r>
              <a:rPr lang="en-US"/>
              <a:t>, </a:t>
            </a:r>
            <a:r>
              <a:rPr lang="en-US" i="1"/>
              <a:t>y</a:t>
            </a:r>
            <a:r>
              <a:rPr lang="en-US"/>
              <a:t>, </a:t>
            </a:r>
            <a:r>
              <a:rPr lang="en-US" i="1"/>
              <a:t>N</a:t>
            </a:r>
            <a:r>
              <a:rPr lang="en-US"/>
              <a:t>)</a:t>
            </a:r>
          </a:p>
          <a:p>
            <a:pPr lvl="1" eaLnBrk="1" hangingPunct="1">
              <a:buFontTx/>
              <a:buNone/>
            </a:pPr>
            <a:r>
              <a:rPr lang="en-US"/>
              <a:t>Input: Two </a:t>
            </a:r>
            <a:r>
              <a:rPr lang="en-US" i="1"/>
              <a:t>n</a:t>
            </a:r>
            <a:r>
              <a:rPr lang="en-US"/>
              <a:t>-bit integers </a:t>
            </a:r>
            <a:r>
              <a:rPr lang="en-US" i="1"/>
              <a:t>x</a:t>
            </a:r>
            <a:r>
              <a:rPr lang="en-US"/>
              <a:t> and </a:t>
            </a:r>
            <a:r>
              <a:rPr lang="en-US" i="1"/>
              <a:t>N</a:t>
            </a:r>
            <a:r>
              <a:rPr lang="en-US"/>
              <a:t>, an integer exponent </a:t>
            </a:r>
            <a:r>
              <a:rPr lang="en-US" i="1"/>
              <a:t>y </a:t>
            </a:r>
            <a:r>
              <a:rPr lang="en-US"/>
              <a:t>(arbitrarily large)</a:t>
            </a:r>
          </a:p>
          <a:p>
            <a:pPr lvl="1" eaLnBrk="1" hangingPunct="1">
              <a:buFontTx/>
              <a:buNone/>
            </a:pPr>
            <a:r>
              <a:rPr lang="en-US"/>
              <a:t>Output: </a:t>
            </a:r>
            <a:r>
              <a:rPr lang="en-US" i="1"/>
              <a:t>x</a:t>
            </a:r>
            <a:r>
              <a:rPr lang="en-US" i="1" baseline="30000"/>
              <a:t>y</a:t>
            </a:r>
            <a:r>
              <a:rPr lang="en-US"/>
              <a:t> mod </a:t>
            </a:r>
            <a:r>
              <a:rPr lang="en-US" i="1"/>
              <a:t>N</a:t>
            </a:r>
          </a:p>
          <a:p>
            <a:pPr lvl="1" eaLnBrk="1" hangingPunct="1">
              <a:buFontTx/>
              <a:buNone/>
            </a:pPr>
            <a:endParaRPr lang="en-US"/>
          </a:p>
          <a:p>
            <a:pPr lvl="1" eaLnBrk="1" hangingPunct="1">
              <a:buFontTx/>
              <a:buNone/>
            </a:pPr>
            <a:r>
              <a:rPr lang="en-US"/>
              <a:t>if </a:t>
            </a:r>
            <a:r>
              <a:rPr lang="en-US" i="1"/>
              <a:t>y</a:t>
            </a:r>
            <a:r>
              <a:rPr lang="en-US"/>
              <a:t> = 0: return 1</a:t>
            </a:r>
          </a:p>
          <a:p>
            <a:pPr lvl="1" eaLnBrk="1" hangingPunct="1">
              <a:buFontTx/>
              <a:buNone/>
            </a:pPr>
            <a:r>
              <a:rPr lang="en-US" i="1"/>
              <a:t>z</a:t>
            </a:r>
            <a:r>
              <a:rPr lang="en-US"/>
              <a:t> = modexp(</a:t>
            </a:r>
            <a:r>
              <a:rPr lang="en-US" i="1"/>
              <a:t>x</a:t>
            </a:r>
            <a:r>
              <a:rPr lang="en-US"/>
              <a:t>, floor(</a:t>
            </a:r>
            <a:r>
              <a:rPr lang="en-US" i="1"/>
              <a:t>y</a:t>
            </a:r>
            <a:r>
              <a:rPr lang="en-US"/>
              <a:t>/2), </a:t>
            </a:r>
            <a:r>
              <a:rPr lang="en-US" i="1"/>
              <a:t>N</a:t>
            </a:r>
            <a:r>
              <a:rPr lang="en-US"/>
              <a:t>)</a:t>
            </a:r>
          </a:p>
          <a:p>
            <a:pPr lvl="1" eaLnBrk="1" hangingPunct="1">
              <a:buFontTx/>
              <a:buNone/>
            </a:pPr>
            <a:r>
              <a:rPr lang="en-US"/>
              <a:t>if </a:t>
            </a:r>
            <a:r>
              <a:rPr lang="en-US" i="1"/>
              <a:t>y </a:t>
            </a:r>
            <a:r>
              <a:rPr lang="en-US"/>
              <a:t>is even:	return </a:t>
            </a:r>
            <a:r>
              <a:rPr lang="en-US" i="1"/>
              <a:t>z</a:t>
            </a:r>
            <a:r>
              <a:rPr lang="en-US" baseline="30000"/>
              <a:t>2</a:t>
            </a:r>
            <a:r>
              <a:rPr lang="en-US"/>
              <a:t> mod </a:t>
            </a:r>
            <a:r>
              <a:rPr lang="en-US" i="1"/>
              <a:t>N</a:t>
            </a:r>
          </a:p>
          <a:p>
            <a:pPr lvl="1" eaLnBrk="1" hangingPunct="1">
              <a:buFontTx/>
              <a:buNone/>
            </a:pPr>
            <a:r>
              <a:rPr lang="en-US"/>
              <a:t>else:	return </a:t>
            </a:r>
            <a:r>
              <a:rPr lang="en-US" i="1"/>
              <a:t>x</a:t>
            </a:r>
            <a:r>
              <a:rPr lang="en-US"/>
              <a:t> · </a:t>
            </a:r>
            <a:r>
              <a:rPr lang="en-US" i="1"/>
              <a:t>z</a:t>
            </a:r>
            <a:r>
              <a:rPr lang="en-US" baseline="30000"/>
              <a:t>2</a:t>
            </a:r>
            <a:r>
              <a:rPr lang="en-US"/>
              <a:t> mod </a:t>
            </a:r>
            <a:r>
              <a:rPr lang="en-US" i="1"/>
              <a:t>N</a:t>
            </a:r>
          </a:p>
        </p:txBody>
      </p:sp>
      <p:graphicFrame>
        <p:nvGraphicFramePr>
          <p:cNvPr id="52226" name="Object 2"/>
          <p:cNvGraphicFramePr>
            <a:graphicFrameLocks noChangeAspect="1"/>
          </p:cNvGraphicFramePr>
          <p:nvPr/>
        </p:nvGraphicFramePr>
        <p:xfrm>
          <a:off x="2895600" y="1447800"/>
          <a:ext cx="3276600" cy="893763"/>
        </p:xfrm>
        <a:graphic>
          <a:graphicData uri="http://schemas.openxmlformats.org/presentationml/2006/ole">
            <mc:AlternateContent xmlns:mc="http://schemas.openxmlformats.org/markup-compatibility/2006">
              <mc:Choice xmlns:v="urn:schemas-microsoft-com:vml" Requires="v">
                <p:oleObj spid="_x0000_s52289" name="Equation" r:id="rId4" imgW="1816100" imgH="495300" progId="Equation.3">
                  <p:embed/>
                </p:oleObj>
              </mc:Choice>
              <mc:Fallback>
                <p:oleObj name="Equation" r:id="rId4" imgW="1816100" imgH="4953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447800"/>
                        <a:ext cx="3276600" cy="893763"/>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p:spPr>
        <p:txBody>
          <a:bodyPr/>
          <a:lstStyle/>
          <a:p>
            <a:r>
              <a:rPr lang="en-US"/>
              <a:t>CS 312 - Complexity Examples - Arithmetic and RSA</a:t>
            </a:r>
          </a:p>
        </p:txBody>
      </p:sp>
      <p:sp>
        <p:nvSpPr>
          <p:cNvPr id="54275" name="Slide Number Placeholder 5"/>
          <p:cNvSpPr>
            <a:spLocks noGrp="1"/>
          </p:cNvSpPr>
          <p:nvPr>
            <p:ph type="sldNum" sz="quarter" idx="12"/>
          </p:nvPr>
        </p:nvSpPr>
        <p:spPr>
          <a:noFill/>
        </p:spPr>
        <p:txBody>
          <a:bodyPr/>
          <a:lstStyle/>
          <a:p>
            <a:fld id="{7B76080C-BF65-0A44-BEDD-9F3740CF7956}" type="slidenum">
              <a:rPr lang="en-US" smtClean="0"/>
              <a:pPr/>
              <a:t>31</a:t>
            </a:fld>
            <a:endParaRPr lang="en-US"/>
          </a:p>
        </p:txBody>
      </p:sp>
      <p:sp>
        <p:nvSpPr>
          <p:cNvPr id="470018" name="Rectangle 2"/>
          <p:cNvSpPr>
            <a:spLocks noGrp="1" noChangeArrowheads="1"/>
          </p:cNvSpPr>
          <p:nvPr>
            <p:ph type="title"/>
          </p:nvPr>
        </p:nvSpPr>
        <p:spPr/>
        <p:txBody>
          <a:bodyPr/>
          <a:lstStyle/>
          <a:p>
            <a:pPr eaLnBrk="1" hangingPunct="1">
              <a:defRPr/>
            </a:pPr>
            <a:r>
              <a:rPr lang="en-US">
                <a:ea typeface="+mj-ea"/>
                <a:cs typeface="+mj-cs"/>
              </a:rPr>
              <a:t>Example 2</a:t>
            </a:r>
            <a:r>
              <a:rPr lang="en-US" baseline="30000">
                <a:ea typeface="+mj-ea"/>
                <a:cs typeface="+mj-cs"/>
              </a:rPr>
              <a:t>25</a:t>
            </a:r>
            <a:r>
              <a:rPr lang="en-US">
                <a:ea typeface="+mj-ea"/>
                <a:cs typeface="+mj-cs"/>
              </a:rPr>
              <a:t> mod 20</a:t>
            </a:r>
          </a:p>
        </p:txBody>
      </p:sp>
      <p:graphicFrame>
        <p:nvGraphicFramePr>
          <p:cNvPr id="470156" name="Group 140"/>
          <p:cNvGraphicFramePr>
            <a:graphicFrameLocks noGrp="1"/>
          </p:cNvGraphicFramePr>
          <p:nvPr/>
        </p:nvGraphicFramePr>
        <p:xfrm>
          <a:off x="1066800" y="3035300"/>
          <a:ext cx="6705600" cy="256032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4335"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a:t>modexp (</a:t>
            </a:r>
            <a:r>
              <a:rPr lang="en-US" sz="1800" i="1"/>
              <a:t>x</a:t>
            </a:r>
            <a:r>
              <a:rPr lang="en-US" sz="1800"/>
              <a:t>, </a:t>
            </a:r>
            <a:r>
              <a:rPr lang="en-US" sz="1800" i="1"/>
              <a:t>y</a:t>
            </a:r>
            <a:r>
              <a:rPr lang="en-US" sz="1800"/>
              <a:t>, </a:t>
            </a:r>
            <a:r>
              <a:rPr lang="en-US" sz="1800" i="1"/>
              <a:t>N</a:t>
            </a:r>
            <a:r>
              <a:rPr lang="en-US" sz="1800"/>
              <a:t>)</a:t>
            </a:r>
          </a:p>
          <a:p>
            <a:pPr lvl="1">
              <a:buClr>
                <a:schemeClr val="tx1"/>
              </a:buClr>
              <a:buSzPct val="90000"/>
            </a:pPr>
            <a:r>
              <a:rPr lang="en-US" sz="1800"/>
              <a:t>if </a:t>
            </a:r>
            <a:r>
              <a:rPr lang="en-US" sz="1800" i="1"/>
              <a:t>y </a:t>
            </a:r>
            <a:r>
              <a:rPr lang="en-US" sz="1800"/>
              <a:t>= 0: return 1</a:t>
            </a:r>
          </a:p>
          <a:p>
            <a:pPr lvl="1">
              <a:buClr>
                <a:schemeClr val="tx1"/>
              </a:buClr>
              <a:buSzPct val="90000"/>
            </a:pPr>
            <a:r>
              <a:rPr lang="en-US" sz="1800" i="1"/>
              <a:t>z </a:t>
            </a:r>
            <a:r>
              <a:rPr lang="en-US" sz="1800"/>
              <a:t>= modexp(</a:t>
            </a:r>
            <a:r>
              <a:rPr lang="en-US" sz="1800" i="1"/>
              <a:t>x</a:t>
            </a:r>
            <a:r>
              <a:rPr lang="en-US" sz="1800"/>
              <a:t>, floor(</a:t>
            </a:r>
            <a:r>
              <a:rPr lang="en-US" sz="1800" i="1"/>
              <a:t>y</a:t>
            </a:r>
            <a:r>
              <a:rPr lang="en-US" sz="1800"/>
              <a:t>/2), </a:t>
            </a:r>
            <a:r>
              <a:rPr lang="en-US" sz="1800" i="1"/>
              <a:t>N</a:t>
            </a:r>
            <a:r>
              <a:rPr lang="en-US" sz="1800"/>
              <a:t>)</a:t>
            </a:r>
          </a:p>
          <a:p>
            <a:pPr lvl="1">
              <a:buClr>
                <a:schemeClr val="tx1"/>
              </a:buClr>
              <a:buSzPct val="90000"/>
            </a:pPr>
            <a:r>
              <a:rPr lang="en-US" sz="1800"/>
              <a:t>if </a:t>
            </a:r>
            <a:r>
              <a:rPr lang="en-US" sz="1800" i="1"/>
              <a:t>y </a:t>
            </a:r>
            <a:r>
              <a:rPr lang="en-US" sz="1800"/>
              <a:t>is even:	return </a:t>
            </a:r>
            <a:r>
              <a:rPr lang="en-US" sz="1800" i="1"/>
              <a:t>z</a:t>
            </a:r>
            <a:r>
              <a:rPr lang="en-US" sz="1800" baseline="30000"/>
              <a:t>2</a:t>
            </a:r>
            <a:r>
              <a:rPr lang="en-US" sz="1800"/>
              <a:t> mod </a:t>
            </a:r>
            <a:r>
              <a:rPr lang="en-US" sz="1800" i="1"/>
              <a:t>N</a:t>
            </a:r>
          </a:p>
          <a:p>
            <a:pPr lvl="1">
              <a:buClr>
                <a:schemeClr val="tx1"/>
              </a:buClr>
              <a:buSzPct val="90000"/>
            </a:pPr>
            <a:r>
              <a:rPr lang="en-US" sz="1800"/>
              <a:t>else:		return </a:t>
            </a:r>
            <a:r>
              <a:rPr lang="en-US" sz="1800" i="1"/>
              <a:t>x </a:t>
            </a:r>
            <a:r>
              <a:rPr lang="en-US" sz="1800"/>
              <a:t>· </a:t>
            </a:r>
            <a:r>
              <a:rPr lang="en-US" sz="1800" i="1"/>
              <a:t>z</a:t>
            </a:r>
            <a:r>
              <a:rPr lang="en-US" sz="1800" baseline="30000"/>
              <a:t>2</a:t>
            </a:r>
            <a:r>
              <a:rPr lang="en-US" sz="1800"/>
              <a:t> mod </a:t>
            </a:r>
            <a:r>
              <a:rPr lang="en-US" sz="1800" i="1"/>
              <a:t>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312 - Complexity Examples - Arithmetic and RSA</a:t>
            </a:r>
          </a:p>
        </p:txBody>
      </p:sp>
      <p:sp>
        <p:nvSpPr>
          <p:cNvPr id="56323" name="Slide Number Placeholder 5"/>
          <p:cNvSpPr>
            <a:spLocks noGrp="1"/>
          </p:cNvSpPr>
          <p:nvPr>
            <p:ph type="sldNum" sz="quarter" idx="12"/>
          </p:nvPr>
        </p:nvSpPr>
        <p:spPr>
          <a:noFill/>
        </p:spPr>
        <p:txBody>
          <a:bodyPr/>
          <a:lstStyle/>
          <a:p>
            <a:fld id="{06F351C9-FF59-B74C-8E76-CB39068260B8}" type="slidenum">
              <a:rPr lang="en-US" smtClean="0"/>
              <a:pPr/>
              <a:t>32</a:t>
            </a:fld>
            <a:endParaRPr lang="en-US"/>
          </a:p>
        </p:txBody>
      </p:sp>
      <p:sp>
        <p:nvSpPr>
          <p:cNvPr id="470018" name="Rectangle 2"/>
          <p:cNvSpPr>
            <a:spLocks noGrp="1" noChangeArrowheads="1"/>
          </p:cNvSpPr>
          <p:nvPr>
            <p:ph type="title"/>
          </p:nvPr>
        </p:nvSpPr>
        <p:spPr>
          <a:xfrm>
            <a:off x="457200" y="609600"/>
            <a:ext cx="8001000" cy="838200"/>
          </a:xfrm>
        </p:spPr>
        <p:txBody>
          <a:bodyPr/>
          <a:lstStyle/>
          <a:p>
            <a:pPr eaLnBrk="1" hangingPunct="1">
              <a:defRPr/>
            </a:pPr>
            <a:r>
              <a:rPr lang="en-US" dirty="0">
                <a:ea typeface="+mj-ea"/>
                <a:cs typeface="+mj-cs"/>
              </a:rPr>
              <a:t>*Challenge Question* Example 2</a:t>
            </a:r>
            <a:r>
              <a:rPr lang="en-US" baseline="30000" dirty="0">
                <a:ea typeface="+mj-ea"/>
                <a:cs typeface="+mj-cs"/>
              </a:rPr>
              <a:t>25</a:t>
            </a:r>
            <a:r>
              <a:rPr lang="en-US" dirty="0">
                <a:ea typeface="+mj-ea"/>
                <a:cs typeface="+mj-cs"/>
              </a:rPr>
              <a:t> mod 20</a:t>
            </a:r>
          </a:p>
        </p:txBody>
      </p:sp>
      <p:graphicFrame>
        <p:nvGraphicFramePr>
          <p:cNvPr id="470156" name="Group 140"/>
          <p:cNvGraphicFramePr>
            <a:graphicFrameLocks noGrp="1"/>
          </p:cNvGraphicFramePr>
          <p:nvPr>
            <p:extLst>
              <p:ext uri="{D42A27DB-BD31-4B8C-83A1-F6EECF244321}">
                <p14:modId xmlns:p14="http://schemas.microsoft.com/office/powerpoint/2010/main" val="2283026858"/>
              </p:ext>
            </p:extLst>
          </p:nvPr>
        </p:nvGraphicFramePr>
        <p:xfrm>
          <a:off x="1066800" y="3035300"/>
          <a:ext cx="6705600" cy="2590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383" name="Rectangle 125"/>
          <p:cNvSpPr>
            <a:spLocks noChangeArrowheads="1"/>
          </p:cNvSpPr>
          <p:nvPr/>
        </p:nvSpPr>
        <p:spPr bwMode="auto">
          <a:xfrm>
            <a:off x="685800" y="5691188"/>
            <a:ext cx="7772400" cy="396875"/>
          </a:xfrm>
          <a:prstGeom prst="rect">
            <a:avLst/>
          </a:prstGeom>
          <a:noFill/>
          <a:ln w="9525">
            <a:noFill/>
            <a:miter lim="800000"/>
            <a:headEnd/>
            <a:tailEnd/>
          </a:ln>
        </p:spPr>
        <p:txBody>
          <a:bodyPr>
            <a:prstTxWarp prst="textNoShape">
              <a:avLst/>
            </a:prstTxWarp>
            <a:spAutoFit/>
          </a:bodyPr>
          <a:lstStyle/>
          <a:p>
            <a:pPr algn="ctr"/>
            <a:r>
              <a:rPr lang="en-US" sz="2000" dirty="0"/>
              <a:t>Raise hand when you have filled in the rest of the cells</a:t>
            </a:r>
          </a:p>
        </p:txBody>
      </p:sp>
      <p:sp>
        <p:nvSpPr>
          <p:cNvPr id="56384"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a:t>modexp (</a:t>
            </a:r>
            <a:r>
              <a:rPr lang="en-US" sz="1800" i="1"/>
              <a:t>x</a:t>
            </a:r>
            <a:r>
              <a:rPr lang="en-US" sz="1800"/>
              <a:t>, </a:t>
            </a:r>
            <a:r>
              <a:rPr lang="en-US" sz="1800" i="1"/>
              <a:t>y</a:t>
            </a:r>
            <a:r>
              <a:rPr lang="en-US" sz="1800"/>
              <a:t>, </a:t>
            </a:r>
            <a:r>
              <a:rPr lang="en-US" sz="1800" i="1"/>
              <a:t>N</a:t>
            </a:r>
            <a:r>
              <a:rPr lang="en-US" sz="1800"/>
              <a:t>)</a:t>
            </a:r>
          </a:p>
          <a:p>
            <a:pPr lvl="1">
              <a:buClr>
                <a:schemeClr val="tx1"/>
              </a:buClr>
              <a:buSzPct val="90000"/>
            </a:pPr>
            <a:r>
              <a:rPr lang="en-US" sz="1800"/>
              <a:t>if </a:t>
            </a:r>
            <a:r>
              <a:rPr lang="en-US" sz="1800" i="1"/>
              <a:t>y </a:t>
            </a:r>
            <a:r>
              <a:rPr lang="en-US" sz="1800"/>
              <a:t>= 0: return 1</a:t>
            </a:r>
          </a:p>
          <a:p>
            <a:pPr lvl="1">
              <a:buClr>
                <a:schemeClr val="tx1"/>
              </a:buClr>
              <a:buSzPct val="90000"/>
            </a:pPr>
            <a:r>
              <a:rPr lang="en-US" sz="1800" i="1"/>
              <a:t>z </a:t>
            </a:r>
            <a:r>
              <a:rPr lang="en-US" sz="1800"/>
              <a:t>= modexp(</a:t>
            </a:r>
            <a:r>
              <a:rPr lang="en-US" sz="1800" i="1"/>
              <a:t>x</a:t>
            </a:r>
            <a:r>
              <a:rPr lang="en-US" sz="1800"/>
              <a:t>, floor(</a:t>
            </a:r>
            <a:r>
              <a:rPr lang="en-US" sz="1800" i="1"/>
              <a:t>y</a:t>
            </a:r>
            <a:r>
              <a:rPr lang="en-US" sz="1800"/>
              <a:t>/2), </a:t>
            </a:r>
            <a:r>
              <a:rPr lang="en-US" sz="1800" i="1"/>
              <a:t>N</a:t>
            </a:r>
            <a:r>
              <a:rPr lang="en-US" sz="1800"/>
              <a:t>)</a:t>
            </a:r>
          </a:p>
          <a:p>
            <a:pPr lvl="1">
              <a:buClr>
                <a:schemeClr val="tx1"/>
              </a:buClr>
              <a:buSzPct val="90000"/>
            </a:pPr>
            <a:r>
              <a:rPr lang="en-US" sz="1800"/>
              <a:t>if </a:t>
            </a:r>
            <a:r>
              <a:rPr lang="en-US" sz="1800" i="1"/>
              <a:t>y </a:t>
            </a:r>
            <a:r>
              <a:rPr lang="en-US" sz="1800"/>
              <a:t>is even:	return </a:t>
            </a:r>
            <a:r>
              <a:rPr lang="en-US" sz="1800" i="1"/>
              <a:t>z</a:t>
            </a:r>
            <a:r>
              <a:rPr lang="en-US" sz="1800" baseline="30000"/>
              <a:t>2</a:t>
            </a:r>
            <a:r>
              <a:rPr lang="en-US" sz="1800"/>
              <a:t> mod </a:t>
            </a:r>
            <a:r>
              <a:rPr lang="en-US" sz="1800" i="1"/>
              <a:t>N</a:t>
            </a:r>
          </a:p>
          <a:p>
            <a:pPr lvl="1">
              <a:buClr>
                <a:schemeClr val="tx1"/>
              </a:buClr>
              <a:buSzPct val="90000"/>
            </a:pPr>
            <a:r>
              <a:rPr lang="en-US" sz="1800"/>
              <a:t>else:		return </a:t>
            </a:r>
            <a:r>
              <a:rPr lang="en-US" sz="1800" i="1"/>
              <a:t>x </a:t>
            </a:r>
            <a:r>
              <a:rPr lang="en-US" sz="1800"/>
              <a:t>· </a:t>
            </a:r>
            <a:r>
              <a:rPr lang="en-US" sz="1800" i="1"/>
              <a:t>z</a:t>
            </a:r>
            <a:r>
              <a:rPr lang="en-US" sz="1800" baseline="30000"/>
              <a:t>2</a:t>
            </a:r>
            <a:r>
              <a:rPr lang="en-US" sz="1800"/>
              <a:t> mod </a:t>
            </a:r>
            <a:r>
              <a:rPr lang="en-US" sz="1800" i="1"/>
              <a:t>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CS 312 - Complexity Examples - Arithmetic and RSA</a:t>
            </a:r>
          </a:p>
        </p:txBody>
      </p:sp>
      <p:sp>
        <p:nvSpPr>
          <p:cNvPr id="56323" name="Slide Number Placeholder 5"/>
          <p:cNvSpPr>
            <a:spLocks noGrp="1"/>
          </p:cNvSpPr>
          <p:nvPr>
            <p:ph type="sldNum" sz="quarter" idx="12"/>
          </p:nvPr>
        </p:nvSpPr>
        <p:spPr>
          <a:noFill/>
        </p:spPr>
        <p:txBody>
          <a:bodyPr/>
          <a:lstStyle/>
          <a:p>
            <a:fld id="{06F351C9-FF59-B74C-8E76-CB39068260B8}" type="slidenum">
              <a:rPr lang="en-US" smtClean="0"/>
              <a:pPr/>
              <a:t>33</a:t>
            </a:fld>
            <a:endParaRPr lang="en-US"/>
          </a:p>
        </p:txBody>
      </p:sp>
      <p:sp>
        <p:nvSpPr>
          <p:cNvPr id="470018" name="Rectangle 2"/>
          <p:cNvSpPr>
            <a:spLocks noGrp="1" noChangeArrowheads="1"/>
          </p:cNvSpPr>
          <p:nvPr>
            <p:ph type="title"/>
          </p:nvPr>
        </p:nvSpPr>
        <p:spPr>
          <a:xfrm>
            <a:off x="457200" y="609600"/>
            <a:ext cx="8001000" cy="838200"/>
          </a:xfrm>
        </p:spPr>
        <p:txBody>
          <a:bodyPr/>
          <a:lstStyle/>
          <a:p>
            <a:pPr eaLnBrk="1" hangingPunct="1">
              <a:defRPr/>
            </a:pPr>
            <a:r>
              <a:rPr lang="en-US" dirty="0">
                <a:ea typeface="+mj-ea"/>
                <a:cs typeface="+mj-cs"/>
              </a:rPr>
              <a:t>*Challenge Question* Example 2</a:t>
            </a:r>
            <a:r>
              <a:rPr lang="en-US" baseline="30000" dirty="0">
                <a:ea typeface="+mj-ea"/>
                <a:cs typeface="+mj-cs"/>
              </a:rPr>
              <a:t>25</a:t>
            </a:r>
            <a:r>
              <a:rPr lang="en-US" dirty="0">
                <a:ea typeface="+mj-ea"/>
                <a:cs typeface="+mj-cs"/>
              </a:rPr>
              <a:t> mod 20</a:t>
            </a:r>
          </a:p>
        </p:txBody>
      </p:sp>
      <p:graphicFrame>
        <p:nvGraphicFramePr>
          <p:cNvPr id="470156" name="Group 140"/>
          <p:cNvGraphicFramePr>
            <a:graphicFrameLocks noGrp="1"/>
          </p:cNvGraphicFramePr>
          <p:nvPr>
            <p:extLst>
              <p:ext uri="{D42A27DB-BD31-4B8C-83A1-F6EECF244321}">
                <p14:modId xmlns:p14="http://schemas.microsoft.com/office/powerpoint/2010/main" val="3390413226"/>
              </p:ext>
            </p:extLst>
          </p:nvPr>
        </p:nvGraphicFramePr>
        <p:xfrm>
          <a:off x="1066800" y="3035300"/>
          <a:ext cx="6705600" cy="2590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512 mod 20 = 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64 mod 20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383" name="Rectangle 125"/>
          <p:cNvSpPr>
            <a:spLocks noChangeArrowheads="1"/>
          </p:cNvSpPr>
          <p:nvPr/>
        </p:nvSpPr>
        <p:spPr bwMode="auto">
          <a:xfrm>
            <a:off x="685800" y="5691188"/>
            <a:ext cx="7772400" cy="396875"/>
          </a:xfrm>
          <a:prstGeom prst="rect">
            <a:avLst/>
          </a:prstGeom>
          <a:noFill/>
          <a:ln w="9525">
            <a:noFill/>
            <a:miter lim="800000"/>
            <a:headEnd/>
            <a:tailEnd/>
          </a:ln>
        </p:spPr>
        <p:txBody>
          <a:bodyPr>
            <a:prstTxWarp prst="textNoShape">
              <a:avLst/>
            </a:prstTxWarp>
            <a:spAutoFit/>
          </a:bodyPr>
          <a:lstStyle/>
          <a:p>
            <a:pPr algn="ctr"/>
            <a:r>
              <a:rPr lang="en-US" sz="2000" dirty="0"/>
              <a:t>Raise hand when you have filled in the rest of the cells</a:t>
            </a:r>
          </a:p>
        </p:txBody>
      </p:sp>
      <p:sp>
        <p:nvSpPr>
          <p:cNvPr id="56384"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a:t>modexp (</a:t>
            </a:r>
            <a:r>
              <a:rPr lang="en-US" sz="1800" i="1"/>
              <a:t>x</a:t>
            </a:r>
            <a:r>
              <a:rPr lang="en-US" sz="1800"/>
              <a:t>, </a:t>
            </a:r>
            <a:r>
              <a:rPr lang="en-US" sz="1800" i="1"/>
              <a:t>y</a:t>
            </a:r>
            <a:r>
              <a:rPr lang="en-US" sz="1800"/>
              <a:t>, </a:t>
            </a:r>
            <a:r>
              <a:rPr lang="en-US" sz="1800" i="1"/>
              <a:t>N</a:t>
            </a:r>
            <a:r>
              <a:rPr lang="en-US" sz="1800"/>
              <a:t>)</a:t>
            </a:r>
          </a:p>
          <a:p>
            <a:pPr lvl="1">
              <a:buClr>
                <a:schemeClr val="tx1"/>
              </a:buClr>
              <a:buSzPct val="90000"/>
            </a:pPr>
            <a:r>
              <a:rPr lang="en-US" sz="1800"/>
              <a:t>if </a:t>
            </a:r>
            <a:r>
              <a:rPr lang="en-US" sz="1800" i="1"/>
              <a:t>y </a:t>
            </a:r>
            <a:r>
              <a:rPr lang="en-US" sz="1800"/>
              <a:t>= 0: return 1</a:t>
            </a:r>
          </a:p>
          <a:p>
            <a:pPr lvl="1">
              <a:buClr>
                <a:schemeClr val="tx1"/>
              </a:buClr>
              <a:buSzPct val="90000"/>
            </a:pPr>
            <a:r>
              <a:rPr lang="en-US" sz="1800" i="1"/>
              <a:t>z </a:t>
            </a:r>
            <a:r>
              <a:rPr lang="en-US" sz="1800"/>
              <a:t>= modexp(</a:t>
            </a:r>
            <a:r>
              <a:rPr lang="en-US" sz="1800" i="1"/>
              <a:t>x</a:t>
            </a:r>
            <a:r>
              <a:rPr lang="en-US" sz="1800"/>
              <a:t>, floor(</a:t>
            </a:r>
            <a:r>
              <a:rPr lang="en-US" sz="1800" i="1"/>
              <a:t>y</a:t>
            </a:r>
            <a:r>
              <a:rPr lang="en-US" sz="1800"/>
              <a:t>/2), </a:t>
            </a:r>
            <a:r>
              <a:rPr lang="en-US" sz="1800" i="1"/>
              <a:t>N</a:t>
            </a:r>
            <a:r>
              <a:rPr lang="en-US" sz="1800"/>
              <a:t>)</a:t>
            </a:r>
          </a:p>
          <a:p>
            <a:pPr lvl="1">
              <a:buClr>
                <a:schemeClr val="tx1"/>
              </a:buClr>
              <a:buSzPct val="90000"/>
            </a:pPr>
            <a:r>
              <a:rPr lang="en-US" sz="1800"/>
              <a:t>if </a:t>
            </a:r>
            <a:r>
              <a:rPr lang="en-US" sz="1800" i="1"/>
              <a:t>y </a:t>
            </a:r>
            <a:r>
              <a:rPr lang="en-US" sz="1800"/>
              <a:t>is even:	return </a:t>
            </a:r>
            <a:r>
              <a:rPr lang="en-US" sz="1800" i="1"/>
              <a:t>z</a:t>
            </a:r>
            <a:r>
              <a:rPr lang="en-US" sz="1800" baseline="30000"/>
              <a:t>2</a:t>
            </a:r>
            <a:r>
              <a:rPr lang="en-US" sz="1800"/>
              <a:t> mod </a:t>
            </a:r>
            <a:r>
              <a:rPr lang="en-US" sz="1800" i="1"/>
              <a:t>N</a:t>
            </a:r>
          </a:p>
          <a:p>
            <a:pPr lvl="1">
              <a:buClr>
                <a:schemeClr val="tx1"/>
              </a:buClr>
              <a:buSzPct val="90000"/>
            </a:pPr>
            <a:r>
              <a:rPr lang="en-US" sz="1800"/>
              <a:t>else:		return </a:t>
            </a:r>
            <a:r>
              <a:rPr lang="en-US" sz="1800" i="1"/>
              <a:t>x </a:t>
            </a:r>
            <a:r>
              <a:rPr lang="en-US" sz="1800"/>
              <a:t>· </a:t>
            </a:r>
            <a:r>
              <a:rPr lang="en-US" sz="1800" i="1"/>
              <a:t>z</a:t>
            </a:r>
            <a:r>
              <a:rPr lang="en-US" sz="1800" baseline="30000"/>
              <a:t>2</a:t>
            </a:r>
            <a:r>
              <a:rPr lang="en-US" sz="1800"/>
              <a:t> mod </a:t>
            </a:r>
            <a:r>
              <a:rPr lang="en-US" sz="1800" i="1"/>
              <a:t>N</a:t>
            </a:r>
          </a:p>
        </p:txBody>
      </p:sp>
    </p:spTree>
    <p:extLst>
      <p:ext uri="{BB962C8B-B14F-4D97-AF65-F5344CB8AC3E}">
        <p14:creationId xmlns:p14="http://schemas.microsoft.com/office/powerpoint/2010/main" val="2993841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06F351C9-FF59-B74C-8E76-CB39068260B8}" type="slidenum">
              <a:rPr lang="en-US" smtClean="0"/>
              <a:pPr/>
              <a:t>34</a:t>
            </a:fld>
            <a:endParaRPr lang="en-US" dirty="0"/>
          </a:p>
        </p:txBody>
      </p:sp>
      <p:sp>
        <p:nvSpPr>
          <p:cNvPr id="470018" name="Rectangle 2"/>
          <p:cNvSpPr>
            <a:spLocks noGrp="1" noChangeArrowheads="1"/>
          </p:cNvSpPr>
          <p:nvPr>
            <p:ph type="title"/>
          </p:nvPr>
        </p:nvSpPr>
        <p:spPr/>
        <p:txBody>
          <a:bodyPr/>
          <a:lstStyle/>
          <a:p>
            <a:pPr eaLnBrk="1" hangingPunct="1">
              <a:defRPr/>
            </a:pPr>
            <a:r>
              <a:rPr lang="en-US">
                <a:ea typeface="+mj-ea"/>
                <a:cs typeface="+mj-cs"/>
              </a:rPr>
              <a:t>Example 2</a:t>
            </a:r>
            <a:r>
              <a:rPr lang="en-US" baseline="30000">
                <a:ea typeface="+mj-ea"/>
                <a:cs typeface="+mj-cs"/>
              </a:rPr>
              <a:t>25</a:t>
            </a:r>
            <a:r>
              <a:rPr lang="en-US">
                <a:ea typeface="+mj-ea"/>
                <a:cs typeface="+mj-cs"/>
              </a:rPr>
              <a:t> mod 20</a:t>
            </a:r>
          </a:p>
        </p:txBody>
      </p:sp>
      <p:graphicFrame>
        <p:nvGraphicFramePr>
          <p:cNvPr id="470156" name="Group 140"/>
          <p:cNvGraphicFramePr>
            <a:graphicFrameLocks noGrp="1"/>
          </p:cNvGraphicFramePr>
          <p:nvPr>
            <p:extLst>
              <p:ext uri="{D42A27DB-BD31-4B8C-83A1-F6EECF244321}">
                <p14:modId xmlns:p14="http://schemas.microsoft.com/office/powerpoint/2010/main" val="1790140781"/>
              </p:ext>
            </p:extLst>
          </p:nvPr>
        </p:nvGraphicFramePr>
        <p:xfrm>
          <a:off x="1066800" y="3035300"/>
          <a:ext cx="6705600" cy="2590800"/>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y</a:t>
                      </a:r>
                      <a:r>
                        <a:rPr kumimoji="0" lang="en-US" sz="1800" b="0" i="0" u="none" strike="noStrike" cap="none" normalizeH="0" baseline="-25000" dirty="0" err="1">
                          <a:ln>
                            <a:noFill/>
                          </a:ln>
                          <a:solidFill>
                            <a:schemeClr val="tx1"/>
                          </a:solidFill>
                          <a:effectLst/>
                          <a:latin typeface="Times New Roman" charset="0"/>
                        </a:rPr>
                        <a:t>binary</a:t>
                      </a:r>
                      <a:endParaRPr kumimoji="0" lang="en-US" sz="1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power of </a:t>
                      </a:r>
                      <a:r>
                        <a:rPr kumimoji="0" lang="en-US" sz="1800" b="0" i="1" u="none" strike="noStrike" cap="none" normalizeH="0" baseline="0" dirty="0" err="1">
                          <a:ln>
                            <a:noFill/>
                          </a:ln>
                          <a:solidFill>
                            <a:schemeClr val="tx1"/>
                          </a:solidFill>
                          <a:effectLst/>
                          <a:latin typeface="Times New Roman" charset="0"/>
                        </a:rPr>
                        <a:t>x</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err="1">
                          <a:ln>
                            <a:noFill/>
                          </a:ln>
                          <a:solidFill>
                            <a:schemeClr val="tx1"/>
                          </a:solidFill>
                          <a:effectLst/>
                          <a:latin typeface="Times New Roman" charset="0"/>
                        </a:rPr>
                        <a:t>z</a:t>
                      </a:r>
                      <a:endParaRPr kumimoji="0" lang="en-US" sz="18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512 mod 20 = 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64 mod 20 =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1" u="none" strike="noStrike" cap="none" normalizeH="0" baseline="0" dirty="0">
                          <a:ln>
                            <a:noFill/>
                          </a:ln>
                          <a:solidFill>
                            <a:schemeClr val="tx1"/>
                          </a:solidFill>
                          <a:effectLst/>
                          <a:latin typeface="Times New Roman" charset="0"/>
                        </a:rPr>
                        <a:t>x</a:t>
                      </a:r>
                      <a:r>
                        <a:rPr kumimoji="0" lang="en-US" sz="1800" b="0" i="0" u="none" strike="noStrike" cap="none" normalizeH="0" baseline="30000" dirty="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a:ln>
                            <a:noFill/>
                          </a:ln>
                          <a:solidFill>
                            <a:schemeClr val="tx1"/>
                          </a:solidFill>
                          <a:effectLst/>
                          <a:latin typeface="Times New Roman"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3000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800" b="0" i="0" u="none" strike="noStrike" cap="none" normalizeH="0" baseline="0" dirty="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383" name="Rectangle 125"/>
          <p:cNvSpPr>
            <a:spLocks noChangeArrowheads="1"/>
          </p:cNvSpPr>
          <p:nvPr/>
        </p:nvSpPr>
        <p:spPr bwMode="auto">
          <a:xfrm>
            <a:off x="376237" y="5740568"/>
            <a:ext cx="7772400" cy="923330"/>
          </a:xfrm>
          <a:prstGeom prst="rect">
            <a:avLst/>
          </a:prstGeom>
          <a:noFill/>
          <a:ln w="9525">
            <a:noFill/>
            <a:miter lim="800000"/>
            <a:headEnd/>
            <a:tailEnd/>
          </a:ln>
        </p:spPr>
        <p:txBody>
          <a:bodyPr>
            <a:prstTxWarp prst="textNoShape">
              <a:avLst/>
            </a:prstTxWarp>
            <a:spAutoFit/>
          </a:bodyPr>
          <a:lstStyle/>
          <a:p>
            <a:r>
              <a:rPr lang="en-US" sz="1800" dirty="0"/>
              <a:t>We multiply in an </a:t>
            </a:r>
            <a:r>
              <a:rPr lang="en-US" sz="1800" i="1" dirty="0"/>
              <a:t>x</a:t>
            </a:r>
            <a:r>
              <a:rPr lang="en-US" sz="1800" dirty="0"/>
              <a:t> only when </a:t>
            </a:r>
            <a:r>
              <a:rPr lang="en-US" sz="1800" i="1" dirty="0"/>
              <a:t>y</a:t>
            </a:r>
            <a:r>
              <a:rPr lang="en-US" sz="1800" dirty="0"/>
              <a:t> is odd and then it gets repeatedly squared as we undo the recursion, thus following the exponentiation intuition previously discussed. Note that if we drop the mod the algorithm does regular exponentiation.</a:t>
            </a:r>
          </a:p>
        </p:txBody>
      </p:sp>
      <p:sp>
        <p:nvSpPr>
          <p:cNvPr id="56384" name="Rectangle 141"/>
          <p:cNvSpPr>
            <a:spLocks noChangeArrowheads="1"/>
          </p:cNvSpPr>
          <p:nvPr/>
        </p:nvSpPr>
        <p:spPr bwMode="auto">
          <a:xfrm>
            <a:off x="2559050" y="13716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dirty="0" err="1"/>
              <a:t>modexp</a:t>
            </a:r>
            <a:r>
              <a:rPr lang="en-US" sz="1800" dirty="0"/>
              <a:t> (</a:t>
            </a:r>
            <a:r>
              <a:rPr lang="en-US" sz="1800" i="1" dirty="0"/>
              <a:t>x</a:t>
            </a:r>
            <a:r>
              <a:rPr lang="en-US" sz="1800" dirty="0"/>
              <a:t>, </a:t>
            </a:r>
            <a:r>
              <a:rPr lang="en-US" sz="1800" i="1" dirty="0"/>
              <a:t>y</a:t>
            </a:r>
            <a:r>
              <a:rPr lang="en-US" sz="1800" dirty="0"/>
              <a:t>, </a:t>
            </a:r>
            <a:r>
              <a:rPr lang="en-US" sz="1800" i="1" dirty="0"/>
              <a:t>N</a:t>
            </a:r>
            <a:r>
              <a:rPr lang="en-US" sz="1800" dirty="0"/>
              <a:t>)</a:t>
            </a:r>
          </a:p>
          <a:p>
            <a:pPr lvl="1">
              <a:buClr>
                <a:schemeClr val="tx1"/>
              </a:buClr>
              <a:buSzPct val="90000"/>
            </a:pPr>
            <a:r>
              <a:rPr lang="en-US" sz="1800" dirty="0"/>
              <a:t>if </a:t>
            </a:r>
            <a:r>
              <a:rPr lang="en-US" sz="1800" i="1" dirty="0"/>
              <a:t>y </a:t>
            </a:r>
            <a:r>
              <a:rPr lang="en-US" sz="1800" dirty="0"/>
              <a:t>= 0: return 1</a:t>
            </a:r>
          </a:p>
          <a:p>
            <a:pPr lvl="1">
              <a:buClr>
                <a:schemeClr val="tx1"/>
              </a:buClr>
              <a:buSzPct val="90000"/>
            </a:pPr>
            <a:r>
              <a:rPr lang="en-US" sz="1800" i="1" dirty="0"/>
              <a:t>z </a:t>
            </a:r>
            <a:r>
              <a:rPr lang="en-US" sz="1800" dirty="0"/>
              <a:t>= </a:t>
            </a:r>
            <a:r>
              <a:rPr lang="en-US" sz="1800" dirty="0" err="1"/>
              <a:t>modexp</a:t>
            </a:r>
            <a:r>
              <a:rPr lang="en-US" sz="1800" dirty="0"/>
              <a:t>(</a:t>
            </a:r>
            <a:r>
              <a:rPr lang="en-US" sz="1800" i="1" dirty="0"/>
              <a:t>x</a:t>
            </a:r>
            <a:r>
              <a:rPr lang="en-US" sz="1800" dirty="0"/>
              <a:t>, floor(</a:t>
            </a:r>
            <a:r>
              <a:rPr lang="en-US" sz="1800" i="1" dirty="0"/>
              <a:t>y</a:t>
            </a:r>
            <a:r>
              <a:rPr lang="en-US" sz="1800" dirty="0"/>
              <a:t>/2), </a:t>
            </a:r>
            <a:r>
              <a:rPr lang="en-US" sz="1800" i="1" dirty="0"/>
              <a:t>N</a:t>
            </a:r>
            <a:r>
              <a:rPr lang="en-US" sz="1800" dirty="0"/>
              <a:t>)</a:t>
            </a:r>
          </a:p>
          <a:p>
            <a:pPr lvl="1">
              <a:buClr>
                <a:schemeClr val="tx1"/>
              </a:buClr>
              <a:buSzPct val="90000"/>
            </a:pPr>
            <a:r>
              <a:rPr lang="en-US" sz="1800" dirty="0"/>
              <a:t>if </a:t>
            </a:r>
            <a:r>
              <a:rPr lang="en-US" sz="1800" i="1" dirty="0"/>
              <a:t>y </a:t>
            </a:r>
            <a:r>
              <a:rPr lang="en-US" sz="1800" dirty="0"/>
              <a:t>is even:	return </a:t>
            </a:r>
            <a:r>
              <a:rPr lang="en-US" sz="1800" i="1" dirty="0"/>
              <a:t>z</a:t>
            </a:r>
            <a:r>
              <a:rPr lang="en-US" sz="1800" baseline="30000" dirty="0"/>
              <a:t>2</a:t>
            </a:r>
            <a:r>
              <a:rPr lang="en-US" sz="1800" dirty="0"/>
              <a:t> mod </a:t>
            </a:r>
            <a:r>
              <a:rPr lang="en-US" sz="1800" i="1" dirty="0"/>
              <a:t>N</a:t>
            </a:r>
          </a:p>
          <a:p>
            <a:pPr lvl="1">
              <a:buClr>
                <a:schemeClr val="tx1"/>
              </a:buClr>
              <a:buSzPct val="90000"/>
            </a:pPr>
            <a:r>
              <a:rPr lang="en-US" sz="1800" dirty="0"/>
              <a:t>else:		return </a:t>
            </a:r>
            <a:r>
              <a:rPr lang="en-US" sz="1800" i="1" dirty="0"/>
              <a:t>x </a:t>
            </a:r>
            <a:r>
              <a:rPr lang="en-US" sz="1800" dirty="0"/>
              <a:t>· </a:t>
            </a:r>
            <a:r>
              <a:rPr lang="en-US" sz="1800" i="1" dirty="0"/>
              <a:t>z</a:t>
            </a:r>
            <a:r>
              <a:rPr lang="en-US" sz="1800" baseline="30000" dirty="0"/>
              <a:t>2</a:t>
            </a:r>
            <a:r>
              <a:rPr lang="en-US" sz="1800" dirty="0"/>
              <a:t> mod </a:t>
            </a:r>
            <a:r>
              <a:rPr lang="en-US" sz="1800" i="1" dirty="0"/>
              <a:t>N</a:t>
            </a:r>
          </a:p>
        </p:txBody>
      </p:sp>
    </p:spTree>
    <p:extLst>
      <p:ext uri="{BB962C8B-B14F-4D97-AF65-F5344CB8AC3E}">
        <p14:creationId xmlns:p14="http://schemas.microsoft.com/office/powerpoint/2010/main" val="2451997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t>CS 312 - Complexity Examples - Arithmetic and RSA</a:t>
            </a:r>
          </a:p>
        </p:txBody>
      </p:sp>
      <p:sp>
        <p:nvSpPr>
          <p:cNvPr id="58371" name="Slide Number Placeholder 5"/>
          <p:cNvSpPr>
            <a:spLocks noGrp="1"/>
          </p:cNvSpPr>
          <p:nvPr>
            <p:ph type="sldNum" sz="quarter" idx="12"/>
          </p:nvPr>
        </p:nvSpPr>
        <p:spPr>
          <a:noFill/>
        </p:spPr>
        <p:txBody>
          <a:bodyPr/>
          <a:lstStyle/>
          <a:p>
            <a:fld id="{61D6870E-6C3C-FC49-99C1-54A89B859E98}" type="slidenum">
              <a:rPr lang="en-US" smtClean="0"/>
              <a:pPr/>
              <a:t>35</a:t>
            </a:fld>
            <a:endParaRPr lang="en-US"/>
          </a:p>
        </p:txBody>
      </p:sp>
      <p:sp>
        <p:nvSpPr>
          <p:cNvPr id="472066" name="Rectangle 2"/>
          <p:cNvSpPr>
            <a:spLocks noGrp="1" noChangeArrowheads="1"/>
          </p:cNvSpPr>
          <p:nvPr>
            <p:ph type="title"/>
          </p:nvPr>
        </p:nvSpPr>
        <p:spPr/>
        <p:txBody>
          <a:bodyPr/>
          <a:lstStyle/>
          <a:p>
            <a:pPr eaLnBrk="1" hangingPunct="1">
              <a:defRPr/>
            </a:pPr>
            <a:r>
              <a:rPr lang="en-US">
                <a:ea typeface="+mj-ea"/>
                <a:cs typeface="+mj-cs"/>
              </a:rPr>
              <a:t>Algorithm Analysis</a:t>
            </a:r>
          </a:p>
        </p:txBody>
      </p:sp>
      <p:sp>
        <p:nvSpPr>
          <p:cNvPr id="58373" name="Rectangle 3"/>
          <p:cNvSpPr>
            <a:spLocks noGrp="1" noChangeArrowheads="1"/>
          </p:cNvSpPr>
          <p:nvPr>
            <p:ph type="body" idx="1"/>
          </p:nvPr>
        </p:nvSpPr>
        <p:spPr/>
        <p:txBody>
          <a:bodyPr/>
          <a:lstStyle/>
          <a:p>
            <a:pPr eaLnBrk="1" hangingPunct="1"/>
            <a:r>
              <a:rPr lang="en-US" dirty="0"/>
              <a:t>Assume</a:t>
            </a:r>
            <a:r>
              <a:rPr lang="en-US" i="1" dirty="0"/>
              <a:t> x, y,</a:t>
            </a:r>
            <a:r>
              <a:rPr lang="en-US" dirty="0"/>
              <a:t> and </a:t>
            </a:r>
            <a:r>
              <a:rPr lang="en-US" i="1" dirty="0"/>
              <a:t>N </a:t>
            </a:r>
            <a:r>
              <a:rPr lang="en-US" dirty="0"/>
              <a:t>are integers of length </a:t>
            </a:r>
            <a:r>
              <a:rPr lang="en-US" i="1" dirty="0"/>
              <a:t>n</a:t>
            </a:r>
            <a:r>
              <a:rPr lang="en-US" dirty="0"/>
              <a:t> bits, (i.e. </a:t>
            </a:r>
            <a:r>
              <a:rPr lang="en-US" i="1" dirty="0"/>
              <a:t>n</a:t>
            </a:r>
            <a:r>
              <a:rPr lang="en-US" dirty="0"/>
              <a:t> = log</a:t>
            </a:r>
            <a:r>
              <a:rPr lang="en-US" baseline="-25000" dirty="0"/>
              <a:t>2</a:t>
            </a:r>
            <a:r>
              <a:rPr lang="en-US" i="1" dirty="0"/>
              <a:t>x</a:t>
            </a:r>
            <a:r>
              <a:rPr lang="en-US" dirty="0"/>
              <a:t> = log</a:t>
            </a:r>
            <a:r>
              <a:rPr lang="en-US" baseline="-25000" dirty="0"/>
              <a:t>2</a:t>
            </a:r>
            <a:r>
              <a:rPr lang="en-US" i="1" dirty="0"/>
              <a:t>y = </a:t>
            </a:r>
            <a:r>
              <a:rPr lang="en-US" dirty="0"/>
              <a:t>log</a:t>
            </a:r>
            <a:r>
              <a:rPr lang="en-US" baseline="-25000" dirty="0"/>
              <a:t>2</a:t>
            </a:r>
            <a:r>
              <a:rPr lang="en-US" i="1" dirty="0"/>
              <a:t>N</a:t>
            </a:r>
            <a:r>
              <a:rPr lang="en-US" dirty="0"/>
              <a:t>)</a:t>
            </a:r>
          </a:p>
          <a:p>
            <a:pPr eaLnBrk="1" hangingPunct="1"/>
            <a:r>
              <a:rPr lang="en-US" dirty="0"/>
              <a:t>Each multiply and divide is </a:t>
            </a:r>
            <a:r>
              <a:rPr lang="en-US" i="1" dirty="0"/>
              <a:t>n</a:t>
            </a:r>
            <a:r>
              <a:rPr lang="en-US" baseline="30000" dirty="0"/>
              <a:t>2</a:t>
            </a:r>
            <a:endParaRPr lang="en-US" dirty="0"/>
          </a:p>
          <a:p>
            <a:pPr eaLnBrk="1" hangingPunct="1"/>
            <a:r>
              <a:rPr lang="en-US" dirty="0"/>
              <a:t>How many multiplies/divides and what is the calling depth</a:t>
            </a:r>
          </a:p>
          <a:p>
            <a:pPr eaLnBrk="1" hangingPunct="1"/>
            <a:r>
              <a:rPr lang="en-US" dirty="0"/>
              <a:t>Complexity is O(?)</a:t>
            </a:r>
          </a:p>
        </p:txBody>
      </p:sp>
      <p:sp>
        <p:nvSpPr>
          <p:cNvPr id="6" name="Rectangle 141">
            <a:extLst>
              <a:ext uri="{FF2B5EF4-FFF2-40B4-BE49-F238E27FC236}">
                <a16:creationId xmlns:a16="http://schemas.microsoft.com/office/drawing/2014/main" id="{18DE983C-555A-A54C-9CA8-4E4C335BF3CA}"/>
              </a:ext>
            </a:extLst>
          </p:cNvPr>
          <p:cNvSpPr>
            <a:spLocks noChangeArrowheads="1"/>
          </p:cNvSpPr>
          <p:nvPr/>
        </p:nvSpPr>
        <p:spPr bwMode="auto">
          <a:xfrm>
            <a:off x="2667000" y="4191000"/>
            <a:ext cx="3406775" cy="1477963"/>
          </a:xfrm>
          <a:prstGeom prst="rect">
            <a:avLst/>
          </a:prstGeom>
          <a:noFill/>
          <a:ln w="9525">
            <a:noFill/>
            <a:miter lim="800000"/>
            <a:headEnd/>
            <a:tailEnd/>
          </a:ln>
        </p:spPr>
        <p:txBody>
          <a:bodyPr wrap="none">
            <a:prstTxWarp prst="textNoShape">
              <a:avLst/>
            </a:prstTxWarp>
            <a:spAutoFit/>
          </a:bodyPr>
          <a:lstStyle/>
          <a:p>
            <a:pPr lvl="1">
              <a:buClr>
                <a:schemeClr val="tx1"/>
              </a:buClr>
              <a:buSzPct val="90000"/>
            </a:pPr>
            <a:r>
              <a:rPr lang="en-US" sz="1800" dirty="0" err="1"/>
              <a:t>modexp</a:t>
            </a:r>
            <a:r>
              <a:rPr lang="en-US" sz="1800" dirty="0"/>
              <a:t> (</a:t>
            </a:r>
            <a:r>
              <a:rPr lang="en-US" sz="1800" i="1" dirty="0"/>
              <a:t>x</a:t>
            </a:r>
            <a:r>
              <a:rPr lang="en-US" sz="1800" dirty="0"/>
              <a:t>, </a:t>
            </a:r>
            <a:r>
              <a:rPr lang="en-US" sz="1800" i="1" dirty="0"/>
              <a:t>y</a:t>
            </a:r>
            <a:r>
              <a:rPr lang="en-US" sz="1800" dirty="0"/>
              <a:t>, </a:t>
            </a:r>
            <a:r>
              <a:rPr lang="en-US" sz="1800" i="1" dirty="0"/>
              <a:t>N</a:t>
            </a:r>
            <a:r>
              <a:rPr lang="en-US" sz="1800" dirty="0"/>
              <a:t>)</a:t>
            </a:r>
          </a:p>
          <a:p>
            <a:pPr lvl="1">
              <a:buClr>
                <a:schemeClr val="tx1"/>
              </a:buClr>
              <a:buSzPct val="90000"/>
            </a:pPr>
            <a:r>
              <a:rPr lang="en-US" sz="1800" dirty="0"/>
              <a:t>if </a:t>
            </a:r>
            <a:r>
              <a:rPr lang="en-US" sz="1800" i="1" dirty="0"/>
              <a:t>y </a:t>
            </a:r>
            <a:r>
              <a:rPr lang="en-US" sz="1800" dirty="0"/>
              <a:t>= 0: return 1</a:t>
            </a:r>
          </a:p>
          <a:p>
            <a:pPr lvl="1">
              <a:buClr>
                <a:schemeClr val="tx1"/>
              </a:buClr>
              <a:buSzPct val="90000"/>
            </a:pPr>
            <a:r>
              <a:rPr lang="en-US" sz="1800" i="1" dirty="0"/>
              <a:t>z </a:t>
            </a:r>
            <a:r>
              <a:rPr lang="en-US" sz="1800" dirty="0"/>
              <a:t>= </a:t>
            </a:r>
            <a:r>
              <a:rPr lang="en-US" sz="1800" dirty="0" err="1"/>
              <a:t>modexp</a:t>
            </a:r>
            <a:r>
              <a:rPr lang="en-US" sz="1800" dirty="0"/>
              <a:t>(</a:t>
            </a:r>
            <a:r>
              <a:rPr lang="en-US" sz="1800" i="1" dirty="0"/>
              <a:t>x</a:t>
            </a:r>
            <a:r>
              <a:rPr lang="en-US" sz="1800" dirty="0"/>
              <a:t>, floor(</a:t>
            </a:r>
            <a:r>
              <a:rPr lang="en-US" sz="1800" i="1" dirty="0"/>
              <a:t>y</a:t>
            </a:r>
            <a:r>
              <a:rPr lang="en-US" sz="1800" dirty="0"/>
              <a:t>/2), </a:t>
            </a:r>
            <a:r>
              <a:rPr lang="en-US" sz="1800" i="1" dirty="0"/>
              <a:t>N</a:t>
            </a:r>
            <a:r>
              <a:rPr lang="en-US" sz="1800" dirty="0"/>
              <a:t>)</a:t>
            </a:r>
          </a:p>
          <a:p>
            <a:pPr lvl="1">
              <a:buClr>
                <a:schemeClr val="tx1"/>
              </a:buClr>
              <a:buSzPct val="90000"/>
            </a:pPr>
            <a:r>
              <a:rPr lang="en-US" sz="1800" dirty="0"/>
              <a:t>if </a:t>
            </a:r>
            <a:r>
              <a:rPr lang="en-US" sz="1800" i="1" dirty="0"/>
              <a:t>y </a:t>
            </a:r>
            <a:r>
              <a:rPr lang="en-US" sz="1800" dirty="0"/>
              <a:t>is even:	return </a:t>
            </a:r>
            <a:r>
              <a:rPr lang="en-US" sz="1800" i="1" dirty="0"/>
              <a:t>z</a:t>
            </a:r>
            <a:r>
              <a:rPr lang="en-US" sz="1800" baseline="30000" dirty="0"/>
              <a:t>2</a:t>
            </a:r>
            <a:r>
              <a:rPr lang="en-US" sz="1800" dirty="0"/>
              <a:t> mod </a:t>
            </a:r>
            <a:r>
              <a:rPr lang="en-US" sz="1800" i="1" dirty="0"/>
              <a:t>N</a:t>
            </a:r>
          </a:p>
          <a:p>
            <a:pPr lvl="1">
              <a:buClr>
                <a:schemeClr val="tx1"/>
              </a:buClr>
              <a:buSzPct val="90000"/>
            </a:pPr>
            <a:r>
              <a:rPr lang="en-US" sz="1800" dirty="0"/>
              <a:t>else:		return </a:t>
            </a:r>
            <a:r>
              <a:rPr lang="en-US" sz="1800" i="1" dirty="0"/>
              <a:t>x </a:t>
            </a:r>
            <a:r>
              <a:rPr lang="en-US" sz="1800" dirty="0"/>
              <a:t>· </a:t>
            </a:r>
            <a:r>
              <a:rPr lang="en-US" sz="1800" i="1" dirty="0"/>
              <a:t>z</a:t>
            </a:r>
            <a:r>
              <a:rPr lang="en-US" sz="1800" baseline="30000" dirty="0"/>
              <a:t>2</a:t>
            </a:r>
            <a:r>
              <a:rPr lang="en-US" sz="1800" dirty="0"/>
              <a:t> mod </a:t>
            </a:r>
            <a:r>
              <a:rPr lang="en-US" sz="1800" i="1" dirty="0"/>
              <a:t>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t>CS 312 - Complexity Examples - Arithmetic and RSA</a:t>
            </a:r>
          </a:p>
        </p:txBody>
      </p:sp>
      <p:sp>
        <p:nvSpPr>
          <p:cNvPr id="58371" name="Slide Number Placeholder 5"/>
          <p:cNvSpPr>
            <a:spLocks noGrp="1"/>
          </p:cNvSpPr>
          <p:nvPr>
            <p:ph type="sldNum" sz="quarter" idx="12"/>
          </p:nvPr>
        </p:nvSpPr>
        <p:spPr>
          <a:noFill/>
        </p:spPr>
        <p:txBody>
          <a:bodyPr/>
          <a:lstStyle/>
          <a:p>
            <a:fld id="{61D6870E-6C3C-FC49-99C1-54A89B859E98}" type="slidenum">
              <a:rPr lang="en-US" smtClean="0"/>
              <a:pPr/>
              <a:t>36</a:t>
            </a:fld>
            <a:endParaRPr lang="en-US"/>
          </a:p>
        </p:txBody>
      </p:sp>
      <p:sp>
        <p:nvSpPr>
          <p:cNvPr id="472066" name="Rectangle 2"/>
          <p:cNvSpPr>
            <a:spLocks noGrp="1" noChangeArrowheads="1"/>
          </p:cNvSpPr>
          <p:nvPr>
            <p:ph type="title"/>
          </p:nvPr>
        </p:nvSpPr>
        <p:spPr/>
        <p:txBody>
          <a:bodyPr/>
          <a:lstStyle/>
          <a:p>
            <a:pPr eaLnBrk="1" hangingPunct="1">
              <a:defRPr/>
            </a:pPr>
            <a:r>
              <a:rPr lang="en-US">
                <a:ea typeface="+mj-ea"/>
                <a:cs typeface="+mj-cs"/>
              </a:rPr>
              <a:t>Algorithm Analysis</a:t>
            </a:r>
          </a:p>
        </p:txBody>
      </p:sp>
      <p:sp>
        <p:nvSpPr>
          <p:cNvPr id="58373" name="Rectangle 3"/>
          <p:cNvSpPr>
            <a:spLocks noGrp="1" noChangeArrowheads="1"/>
          </p:cNvSpPr>
          <p:nvPr>
            <p:ph type="body" idx="1"/>
          </p:nvPr>
        </p:nvSpPr>
        <p:spPr/>
        <p:txBody>
          <a:bodyPr/>
          <a:lstStyle/>
          <a:p>
            <a:pPr eaLnBrk="1" hangingPunct="1"/>
            <a:r>
              <a:rPr lang="en-US" dirty="0"/>
              <a:t>How many multiplies/divides – constant number per call</a:t>
            </a:r>
          </a:p>
          <a:p>
            <a:pPr eaLnBrk="1" hangingPunct="1"/>
            <a:r>
              <a:rPr lang="en-US" dirty="0"/>
              <a:t>Calling depth is </a:t>
            </a:r>
            <a:r>
              <a:rPr lang="en-US" i="1" dirty="0"/>
              <a:t>n</a:t>
            </a:r>
          </a:p>
          <a:p>
            <a:pPr eaLnBrk="1" hangingPunct="1"/>
            <a:r>
              <a:rPr lang="en-US" dirty="0"/>
              <a:t>Complexity is O(</a:t>
            </a:r>
            <a:r>
              <a:rPr lang="en-US" i="1" dirty="0"/>
              <a:t>n</a:t>
            </a:r>
            <a:r>
              <a:rPr lang="en-US" baseline="30000" dirty="0"/>
              <a:t>3</a:t>
            </a:r>
            <a:r>
              <a:rPr lang="en-US" dirty="0"/>
              <a:t>)</a:t>
            </a:r>
          </a:p>
          <a:p>
            <a:pPr eaLnBrk="1" hangingPunct="1"/>
            <a:r>
              <a:rPr lang="en-US" dirty="0"/>
              <a:t>Very efficient compared to the exponential alternatives</a:t>
            </a:r>
            <a:endParaRPr lang="en-US" baseline="30000" dirty="0"/>
          </a:p>
        </p:txBody>
      </p:sp>
    </p:spTree>
    <p:extLst>
      <p:ext uri="{BB962C8B-B14F-4D97-AF65-F5344CB8AC3E}">
        <p14:creationId xmlns:p14="http://schemas.microsoft.com/office/powerpoint/2010/main" val="3325376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a:t>CS 312 - Complexity Examples - Arithmetic and RSA</a:t>
            </a:r>
          </a:p>
        </p:txBody>
      </p:sp>
      <p:sp>
        <p:nvSpPr>
          <p:cNvPr id="60419" name="Slide Number Placeholder 5"/>
          <p:cNvSpPr>
            <a:spLocks noGrp="1"/>
          </p:cNvSpPr>
          <p:nvPr>
            <p:ph type="sldNum" sz="quarter" idx="12"/>
          </p:nvPr>
        </p:nvSpPr>
        <p:spPr>
          <a:noFill/>
        </p:spPr>
        <p:txBody>
          <a:bodyPr/>
          <a:lstStyle/>
          <a:p>
            <a:fld id="{97E2F868-2F36-7944-9E22-57EF97E4708D}" type="slidenum">
              <a:rPr lang="en-US" smtClean="0"/>
              <a:pPr/>
              <a:t>37</a:t>
            </a:fld>
            <a:endParaRPr lang="en-US"/>
          </a:p>
        </p:txBody>
      </p:sp>
      <p:sp>
        <p:nvSpPr>
          <p:cNvPr id="471042" name="Rectangle 2"/>
          <p:cNvSpPr>
            <a:spLocks noGrp="1" noChangeArrowheads="1"/>
          </p:cNvSpPr>
          <p:nvPr>
            <p:ph type="title"/>
          </p:nvPr>
        </p:nvSpPr>
        <p:spPr/>
        <p:txBody>
          <a:bodyPr/>
          <a:lstStyle/>
          <a:p>
            <a:pPr eaLnBrk="1" hangingPunct="1">
              <a:defRPr/>
            </a:pPr>
            <a:r>
              <a:rPr lang="en-US">
                <a:ea typeface="+mj-ea"/>
                <a:cs typeface="+mj-cs"/>
              </a:rPr>
              <a:t>Recursion vs Iteration - Why?</a:t>
            </a:r>
          </a:p>
        </p:txBody>
      </p:sp>
      <p:sp>
        <p:nvSpPr>
          <p:cNvPr id="60421" name="Rectangle 3"/>
          <p:cNvSpPr>
            <a:spLocks noChangeArrowheads="1"/>
          </p:cNvSpPr>
          <p:nvPr/>
        </p:nvSpPr>
        <p:spPr bwMode="auto">
          <a:xfrm>
            <a:off x="457200" y="1600200"/>
            <a:ext cx="8229600" cy="4191000"/>
          </a:xfrm>
          <a:prstGeom prst="rect">
            <a:avLst/>
          </a:prstGeom>
          <a:noFill/>
          <a:ln w="9525">
            <a:noFill/>
            <a:miter lim="800000"/>
            <a:headEnd/>
            <a:tailEnd/>
          </a:ln>
        </p:spPr>
        <p:txBody>
          <a:bodyPr>
            <a:prstTxWarp prst="textNoShape">
              <a:avLst/>
            </a:prstTxWarp>
          </a:bodyPr>
          <a:lstStyle/>
          <a:p>
            <a:pPr marL="742950" lvl="1" indent="-285750">
              <a:lnSpc>
                <a:spcPct val="80000"/>
              </a:lnSpc>
              <a:spcBef>
                <a:spcPct val="20000"/>
              </a:spcBef>
              <a:buClr>
                <a:schemeClr val="tx1"/>
              </a:buClr>
              <a:buSzPct val="90000"/>
            </a:pPr>
            <a:r>
              <a:rPr lang="en-US" sz="1800" u="sng" dirty="0">
                <a:ea typeface="ＭＳ Ｐゴシック" charset="-128"/>
                <a:cs typeface="ＭＳ Ｐゴシック" charset="-128"/>
              </a:rPr>
              <a:t>function </a:t>
            </a:r>
            <a:r>
              <a:rPr lang="en-US" sz="1800" u="sng" dirty="0" err="1">
                <a:ea typeface="ＭＳ Ｐゴシック" charset="-128"/>
                <a:cs typeface="ＭＳ Ｐゴシック" charset="-128"/>
              </a:rPr>
              <a:t>modexp</a:t>
            </a:r>
            <a:r>
              <a:rPr lang="en-US" sz="1800" u="sng" dirty="0">
                <a:ea typeface="ＭＳ Ｐゴシック" charset="-128"/>
                <a:cs typeface="ＭＳ Ｐゴシック" charset="-128"/>
              </a:rPr>
              <a:t> </a:t>
            </a:r>
            <a:r>
              <a:rPr lang="en-US" sz="1800" dirty="0">
                <a:ea typeface="ＭＳ Ｐゴシック" charset="-128"/>
                <a:cs typeface="ＭＳ Ｐゴシック" charset="-128"/>
              </a:rPr>
              <a:t>(</a:t>
            </a:r>
            <a:r>
              <a:rPr lang="en-US" sz="1800" i="1" dirty="0">
                <a:ea typeface="ＭＳ Ｐゴシック" charset="-128"/>
                <a:cs typeface="ＭＳ Ｐゴシック" charset="-128"/>
              </a:rPr>
              <a:t>x</a:t>
            </a:r>
            <a:r>
              <a:rPr lang="en-US" sz="1800" dirty="0">
                <a:ea typeface="ＭＳ Ｐゴシック" charset="-128"/>
                <a:cs typeface="ＭＳ Ｐゴシック" charset="-128"/>
              </a:rPr>
              <a:t>, </a:t>
            </a:r>
            <a:r>
              <a:rPr lang="en-US" sz="1800" i="1" dirty="0">
                <a:ea typeface="ＭＳ Ｐゴシック" charset="-128"/>
                <a:cs typeface="ＭＳ Ｐゴシック" charset="-128"/>
              </a:rPr>
              <a:t>y</a:t>
            </a:r>
            <a:r>
              <a:rPr lang="en-US" sz="1800" dirty="0">
                <a:ea typeface="ＭＳ Ｐゴシック" charset="-128"/>
                <a:cs typeface="ＭＳ Ｐゴシック" charset="-128"/>
              </a:rPr>
              <a:t>, </a:t>
            </a:r>
            <a:r>
              <a:rPr lang="en-US" sz="1800" i="1" dirty="0">
                <a:ea typeface="ＭＳ Ｐゴシック" charset="-128"/>
                <a:cs typeface="ＭＳ Ｐゴシック" charset="-128"/>
              </a:rPr>
              <a:t>N</a:t>
            </a:r>
            <a:r>
              <a:rPr lang="en-US" sz="1800" dirty="0">
                <a:ea typeface="ＭＳ Ｐゴシック" charset="-128"/>
                <a:cs typeface="ＭＳ Ｐゴシック" charset="-128"/>
              </a:rPr>
              <a:t>)    //Iterative version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Input: Two </a:t>
            </a:r>
            <a:r>
              <a:rPr lang="en-US" sz="1800" i="1" dirty="0">
                <a:ea typeface="ＭＳ Ｐゴシック" charset="-128"/>
                <a:cs typeface="ＭＳ Ｐゴシック" charset="-128"/>
              </a:rPr>
              <a:t>n</a:t>
            </a:r>
            <a:r>
              <a:rPr lang="en-US" sz="1800" dirty="0">
                <a:ea typeface="ＭＳ Ｐゴシック" charset="-128"/>
                <a:cs typeface="ＭＳ Ｐゴシック" charset="-128"/>
              </a:rPr>
              <a:t>-bit integers </a:t>
            </a:r>
            <a:r>
              <a:rPr lang="en-US" sz="1800" i="1" dirty="0">
                <a:ea typeface="ＭＳ Ｐゴシック" charset="-128"/>
                <a:cs typeface="ＭＳ Ｐゴシック" charset="-128"/>
              </a:rPr>
              <a:t>x </a:t>
            </a:r>
            <a:r>
              <a:rPr lang="en-US" sz="1800" dirty="0">
                <a:ea typeface="ＭＳ Ｐゴシック" charset="-128"/>
                <a:cs typeface="ＭＳ Ｐゴシック" charset="-128"/>
              </a:rPr>
              <a:t>and </a:t>
            </a:r>
            <a:r>
              <a:rPr lang="en-US" sz="1800" i="1" dirty="0">
                <a:ea typeface="ＭＳ Ｐゴシック" charset="-128"/>
                <a:cs typeface="ＭＳ Ｐゴシック" charset="-128"/>
              </a:rPr>
              <a:t>N</a:t>
            </a:r>
            <a:r>
              <a:rPr lang="en-US" sz="1800" dirty="0">
                <a:ea typeface="ＭＳ Ｐゴシック" charset="-128"/>
                <a:cs typeface="ＭＳ Ｐゴシック" charset="-128"/>
              </a:rPr>
              <a:t>, an integer exponent </a:t>
            </a:r>
            <a:r>
              <a:rPr lang="en-US" sz="1800" i="1" dirty="0">
                <a:ea typeface="ＭＳ Ｐゴシック" charset="-128"/>
                <a:cs typeface="ＭＳ Ｐゴシック" charset="-128"/>
              </a:rPr>
              <a:t>y </a:t>
            </a:r>
            <a:r>
              <a:rPr lang="en-US" sz="1800" dirty="0">
                <a:ea typeface="ＭＳ Ｐゴシック" charset="-128"/>
                <a:cs typeface="ＭＳ Ｐゴシック" charset="-128"/>
              </a:rPr>
              <a:t>(arbitrarily large)</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Output: </a:t>
            </a:r>
            <a:r>
              <a:rPr lang="en-US" sz="1800" i="1" dirty="0" err="1">
                <a:ea typeface="ＭＳ Ｐゴシック" charset="-128"/>
                <a:cs typeface="ＭＳ Ｐゴシック" charset="-128"/>
              </a:rPr>
              <a:t>x</a:t>
            </a:r>
            <a:r>
              <a:rPr lang="en-US" sz="1800" i="1" baseline="30000" dirty="0" err="1">
                <a:ea typeface="ＭＳ Ｐゴシック" charset="-128"/>
                <a:cs typeface="ＭＳ Ｐゴシック" charset="-128"/>
              </a:rPr>
              <a:t>y</a:t>
            </a:r>
            <a:r>
              <a:rPr lang="en-US" sz="1800" i="1" dirty="0">
                <a:ea typeface="ＭＳ Ｐゴシック" charset="-128"/>
                <a:cs typeface="ＭＳ Ｐゴシック" charset="-128"/>
              </a:rPr>
              <a:t> </a:t>
            </a:r>
            <a:r>
              <a:rPr lang="en-US" sz="1800" dirty="0">
                <a:ea typeface="ＭＳ Ｐゴシック" charset="-128"/>
                <a:cs typeface="ＭＳ Ｐゴシック" charset="-128"/>
              </a:rPr>
              <a:t>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endParaRPr lang="en-US" sz="1800" dirty="0">
              <a:ea typeface="ＭＳ Ｐゴシック" charset="-128"/>
              <a:cs typeface="ＭＳ Ｐゴシック" charset="-128"/>
            </a:endParaRP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if </a:t>
            </a:r>
            <a:r>
              <a:rPr lang="en-US" sz="1800" i="1" dirty="0">
                <a:ea typeface="ＭＳ Ｐゴシック" charset="-128"/>
                <a:cs typeface="ＭＳ Ｐゴシック" charset="-128"/>
              </a:rPr>
              <a:t>y </a:t>
            </a:r>
            <a:r>
              <a:rPr lang="en-US" sz="1800" dirty="0">
                <a:ea typeface="ＭＳ Ｐゴシック" charset="-128"/>
                <a:cs typeface="ＭＳ Ｐゴシック" charset="-128"/>
              </a:rPr>
              <a:t>= 0: return 1</a:t>
            </a:r>
          </a:p>
          <a:p>
            <a:pPr marL="742950" lvl="1" indent="-285750">
              <a:lnSpc>
                <a:spcPct val="80000"/>
              </a:lnSpc>
              <a:spcBef>
                <a:spcPct val="20000"/>
              </a:spcBef>
              <a:buClr>
                <a:schemeClr val="tx1"/>
              </a:buClr>
              <a:buSzPct val="90000"/>
            </a:pPr>
            <a:r>
              <a:rPr lang="en-US" sz="1800" i="1" dirty="0" err="1">
                <a:ea typeface="ＭＳ Ｐゴシック" charset="-128"/>
                <a:cs typeface="ＭＳ Ｐゴシック" charset="-128"/>
              </a:rPr>
              <a:t>i</a:t>
            </a:r>
            <a:r>
              <a:rPr lang="en-US" sz="1800" dirty="0">
                <a:ea typeface="ＭＳ Ｐゴシック" charset="-128"/>
                <a:cs typeface="ＭＳ Ｐゴシック" charset="-128"/>
              </a:rPr>
              <a:t> = </a:t>
            </a:r>
            <a:r>
              <a:rPr lang="en-US" sz="1800" i="1" dirty="0">
                <a:ea typeface="ＭＳ Ｐゴシック" charset="-128"/>
                <a:cs typeface="ＭＳ Ｐゴシック" charset="-128"/>
              </a:rPr>
              <a:t>y</a:t>
            </a:r>
            <a:r>
              <a:rPr lang="en-US" sz="1800" dirty="0">
                <a:ea typeface="ＭＳ Ｐゴシック" charset="-128"/>
                <a:cs typeface="ＭＳ Ｐゴシック" charset="-128"/>
              </a:rPr>
              <a:t>; </a:t>
            </a:r>
            <a:r>
              <a:rPr lang="en-US" sz="1800" i="1" dirty="0">
                <a:ea typeface="ＭＳ Ｐゴシック" charset="-128"/>
                <a:cs typeface="ＭＳ Ｐゴシック" charset="-128"/>
              </a:rPr>
              <a:t>r </a:t>
            </a:r>
            <a:r>
              <a:rPr lang="en-US" sz="1800" dirty="0">
                <a:ea typeface="ＭＳ Ｐゴシック" charset="-128"/>
                <a:cs typeface="ＭＳ Ｐゴシック" charset="-128"/>
              </a:rPr>
              <a:t>= 1; </a:t>
            </a:r>
            <a:r>
              <a:rPr lang="en-US" sz="1800" i="1" dirty="0">
                <a:ea typeface="ＭＳ Ｐゴシック" charset="-128"/>
                <a:cs typeface="ＭＳ Ｐゴシック" charset="-128"/>
              </a:rPr>
              <a:t>z </a:t>
            </a:r>
            <a:r>
              <a:rPr lang="en-US" sz="1800" dirty="0">
                <a:ea typeface="ＭＳ Ｐゴシック" charset="-128"/>
                <a:cs typeface="ＭＳ Ｐゴシック" charset="-128"/>
              </a:rPr>
              <a:t>= </a:t>
            </a:r>
            <a:r>
              <a:rPr lang="en-US" sz="1800" i="1" dirty="0">
                <a:ea typeface="ＭＳ Ｐゴシック" charset="-128"/>
                <a:cs typeface="ＭＳ Ｐゴシック" charset="-128"/>
              </a:rPr>
              <a:t>x </a:t>
            </a:r>
            <a:r>
              <a:rPr lang="en-US" sz="1800" dirty="0">
                <a:ea typeface="ＭＳ Ｐゴシック" charset="-128"/>
                <a:cs typeface="ＭＳ Ｐゴシック" charset="-128"/>
              </a:rPr>
              <a:t>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while </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 &gt; 0</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	if </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 is odd: </a:t>
            </a:r>
            <a:r>
              <a:rPr lang="en-US" sz="1800" i="1" dirty="0">
                <a:ea typeface="ＭＳ Ｐゴシック" charset="-128"/>
                <a:cs typeface="ＭＳ Ｐゴシック" charset="-128"/>
              </a:rPr>
              <a:t>r</a:t>
            </a:r>
            <a:r>
              <a:rPr lang="en-US" sz="1800" dirty="0">
                <a:ea typeface="ＭＳ Ｐゴシック" charset="-128"/>
                <a:cs typeface="ＭＳ Ｐゴシック" charset="-128"/>
              </a:rPr>
              <a:t> = </a:t>
            </a:r>
            <a:r>
              <a:rPr lang="en-US" sz="1800" i="1" dirty="0">
                <a:ea typeface="ＭＳ Ｐゴシック" charset="-128"/>
                <a:cs typeface="ＭＳ Ｐゴシック" charset="-128"/>
              </a:rPr>
              <a:t>r z</a:t>
            </a:r>
            <a:r>
              <a:rPr lang="en-US" sz="1800" dirty="0">
                <a:ea typeface="ＭＳ Ｐゴシック" charset="-128"/>
                <a:cs typeface="ＭＳ Ｐゴシック" charset="-128"/>
              </a:rPr>
              <a:t> 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	</a:t>
            </a:r>
            <a:r>
              <a:rPr lang="en-US" sz="1800" i="1" dirty="0">
                <a:ea typeface="ＭＳ Ｐゴシック" charset="-128"/>
                <a:cs typeface="ＭＳ Ｐゴシック" charset="-128"/>
              </a:rPr>
              <a:t>z</a:t>
            </a:r>
            <a:r>
              <a:rPr lang="en-US" sz="1800" dirty="0">
                <a:ea typeface="ＭＳ Ｐゴシック" charset="-128"/>
                <a:cs typeface="ＭＳ Ｐゴシック" charset="-128"/>
              </a:rPr>
              <a:t> = </a:t>
            </a:r>
            <a:r>
              <a:rPr lang="en-US" sz="1800" i="1" dirty="0">
                <a:ea typeface="ＭＳ Ｐゴシック" charset="-128"/>
                <a:cs typeface="ＭＳ Ｐゴシック" charset="-128"/>
              </a:rPr>
              <a:t>z</a:t>
            </a:r>
            <a:r>
              <a:rPr lang="en-US" sz="1800" baseline="30000" dirty="0">
                <a:ea typeface="ＭＳ Ｐゴシック" charset="-128"/>
                <a:cs typeface="ＭＳ Ｐゴシック" charset="-128"/>
              </a:rPr>
              <a:t>2</a:t>
            </a:r>
            <a:r>
              <a:rPr lang="en-US" sz="1800" dirty="0">
                <a:ea typeface="ＭＳ Ｐゴシック" charset="-128"/>
                <a:cs typeface="ＭＳ Ｐゴシック" charset="-128"/>
              </a:rPr>
              <a:t> mod </a:t>
            </a:r>
            <a:r>
              <a:rPr lang="en-US" sz="1800" i="1" dirty="0">
                <a:ea typeface="ＭＳ Ｐゴシック" charset="-128"/>
                <a:cs typeface="ＭＳ Ｐゴシック" charset="-128"/>
              </a:rPr>
              <a:t>N</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	</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 = floor(</a:t>
            </a:r>
            <a:r>
              <a:rPr lang="en-US" sz="1800" i="1" dirty="0" err="1">
                <a:ea typeface="ＭＳ Ｐゴシック" charset="-128"/>
                <a:cs typeface="ＭＳ Ｐゴシック" charset="-128"/>
              </a:rPr>
              <a:t>i</a:t>
            </a:r>
            <a:r>
              <a:rPr lang="en-US" sz="1800" dirty="0">
                <a:ea typeface="ＭＳ Ｐゴシック" charset="-128"/>
                <a:cs typeface="ＭＳ Ｐゴシック" charset="-128"/>
              </a:rPr>
              <a:t>/2)</a:t>
            </a:r>
          </a:p>
          <a:p>
            <a:pPr marL="742950" lvl="1" indent="-285750">
              <a:lnSpc>
                <a:spcPct val="80000"/>
              </a:lnSpc>
              <a:spcBef>
                <a:spcPct val="20000"/>
              </a:spcBef>
              <a:buClr>
                <a:schemeClr val="tx1"/>
              </a:buClr>
              <a:buSzPct val="90000"/>
            </a:pPr>
            <a:r>
              <a:rPr lang="en-US" sz="1800" dirty="0">
                <a:ea typeface="ＭＳ Ｐゴシック" charset="-128"/>
                <a:cs typeface="ＭＳ Ｐゴシック" charset="-128"/>
              </a:rPr>
              <a:t>return </a:t>
            </a:r>
            <a:r>
              <a:rPr lang="en-US" sz="1800" i="1" dirty="0">
                <a:ea typeface="ＭＳ Ｐゴシック" charset="-128"/>
                <a:cs typeface="ＭＳ Ｐゴシック" charset="-128"/>
              </a:rPr>
              <a:t>r</a:t>
            </a:r>
          </a:p>
          <a:p>
            <a:pPr marL="742950" lvl="1" indent="-285750">
              <a:lnSpc>
                <a:spcPct val="80000"/>
              </a:lnSpc>
              <a:spcBef>
                <a:spcPct val="20000"/>
              </a:spcBef>
              <a:buClr>
                <a:schemeClr val="tx1"/>
              </a:buClr>
              <a:buSzPct val="90000"/>
            </a:pPr>
            <a:endParaRPr lang="en-US" sz="1800" dirty="0">
              <a:ea typeface="ＭＳ Ｐゴシック" charset="-128"/>
              <a:cs typeface="ＭＳ Ｐゴシック" charset="-128"/>
            </a:endParaRP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Same big-O complexity</a:t>
            </a: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Iteration can save overhead of calling stack (optimizing compilers)</a:t>
            </a: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Some feel that recursion is more elegant </a:t>
            </a:r>
          </a:p>
          <a:p>
            <a:pPr marL="742950" lvl="1" indent="-285750">
              <a:lnSpc>
                <a:spcPct val="80000"/>
              </a:lnSpc>
              <a:spcBef>
                <a:spcPct val="20000"/>
              </a:spcBef>
              <a:buClr>
                <a:schemeClr val="tx1"/>
              </a:buClr>
              <a:buSzPct val="90000"/>
              <a:buFontTx/>
              <a:buChar char="–"/>
            </a:pPr>
            <a:r>
              <a:rPr lang="en-US" sz="1800" dirty="0">
                <a:ea typeface="ＭＳ Ｐゴシック" charset="-128"/>
                <a:cs typeface="ＭＳ Ｐゴシック" charset="-128"/>
              </a:rPr>
              <a:t>Either way is reasonable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p:spPr>
        <p:txBody>
          <a:bodyPr/>
          <a:lstStyle/>
          <a:p>
            <a:r>
              <a:rPr lang="en-US" dirty="0"/>
              <a:t>CS 312 - Complexity Examples - Arithmetic and RSA</a:t>
            </a:r>
          </a:p>
        </p:txBody>
      </p:sp>
      <p:sp>
        <p:nvSpPr>
          <p:cNvPr id="62467" name="Slide Number Placeholder 5"/>
          <p:cNvSpPr>
            <a:spLocks noGrp="1"/>
          </p:cNvSpPr>
          <p:nvPr>
            <p:ph type="sldNum" sz="quarter" idx="12"/>
          </p:nvPr>
        </p:nvSpPr>
        <p:spPr>
          <a:noFill/>
        </p:spPr>
        <p:txBody>
          <a:bodyPr/>
          <a:lstStyle/>
          <a:p>
            <a:fld id="{7661934A-BA0F-0248-BD47-80A02314F9F6}" type="slidenum">
              <a:rPr lang="en-US" smtClean="0"/>
              <a:pPr/>
              <a:t>38</a:t>
            </a:fld>
            <a:endParaRPr lang="en-US"/>
          </a:p>
        </p:txBody>
      </p:sp>
      <p:sp>
        <p:nvSpPr>
          <p:cNvPr id="473090" name="Rectangle 2"/>
          <p:cNvSpPr>
            <a:spLocks noGrp="1" noChangeArrowheads="1"/>
          </p:cNvSpPr>
          <p:nvPr>
            <p:ph type="title"/>
          </p:nvPr>
        </p:nvSpPr>
        <p:spPr/>
        <p:txBody>
          <a:bodyPr/>
          <a:lstStyle/>
          <a:p>
            <a:pPr eaLnBrk="1" hangingPunct="1">
              <a:defRPr/>
            </a:pPr>
            <a:r>
              <a:rPr lang="en-US">
                <a:ea typeface="+mj-ea"/>
                <a:cs typeface="+mj-cs"/>
              </a:rPr>
              <a:t>Primality Testing</a:t>
            </a:r>
          </a:p>
        </p:txBody>
      </p:sp>
      <p:sp>
        <p:nvSpPr>
          <p:cNvPr id="62469" name="Rectangle 3"/>
          <p:cNvSpPr>
            <a:spLocks noGrp="1" noChangeArrowheads="1"/>
          </p:cNvSpPr>
          <p:nvPr>
            <p:ph type="body" idx="1"/>
          </p:nvPr>
        </p:nvSpPr>
        <p:spPr/>
        <p:txBody>
          <a:bodyPr/>
          <a:lstStyle/>
          <a:p>
            <a:pPr eaLnBrk="1" hangingPunct="1"/>
            <a:r>
              <a:rPr lang="en-US" dirty="0"/>
              <a:t>Given an integer </a:t>
            </a:r>
            <a:r>
              <a:rPr lang="en-US" i="1" dirty="0" err="1"/>
              <a:t>p</a:t>
            </a:r>
            <a:r>
              <a:rPr lang="en-US" dirty="0"/>
              <a:t>, we want to state if it is prime or not (i.e. it is only divisible by 1 and itself)</a:t>
            </a:r>
          </a:p>
          <a:p>
            <a:pPr eaLnBrk="1" hangingPunct="1"/>
            <a:r>
              <a:rPr lang="en-US" dirty="0"/>
              <a:t>Could check all factors, but...</a:t>
            </a:r>
          </a:p>
          <a:p>
            <a:pPr eaLnBrk="1" hangingPunct="1"/>
            <a:r>
              <a:rPr lang="en-US" dirty="0"/>
              <a:t>All known approaches to factoring take exponential time</a:t>
            </a:r>
          </a:p>
          <a:p>
            <a:pPr eaLnBrk="1" hangingPunct="1"/>
            <a:r>
              <a:rPr lang="en-US" dirty="0"/>
              <a:t>We use Fermat’s little theorem</a:t>
            </a:r>
          </a:p>
          <a:p>
            <a:pPr algn="ctr" eaLnBrk="1" hangingPunct="1">
              <a:buFont typeface="Wingdings" charset="2"/>
              <a:buNone/>
            </a:pPr>
            <a:r>
              <a:rPr lang="en-US" dirty="0"/>
              <a:t>If </a:t>
            </a:r>
            <a:r>
              <a:rPr lang="en-US" i="1" dirty="0" err="1"/>
              <a:t>p</a:t>
            </a:r>
            <a:r>
              <a:rPr lang="en-US" dirty="0"/>
              <a:t> is prime, then  </a:t>
            </a:r>
            <a:r>
              <a:rPr lang="en-US" i="1" dirty="0"/>
              <a:t>a </a:t>
            </a:r>
            <a:r>
              <a:rPr lang="en-US" i="1" baseline="30000" dirty="0"/>
              <a:t>p</a:t>
            </a:r>
            <a:r>
              <a:rPr lang="en-US" baseline="30000" dirty="0"/>
              <a:t>-1 </a:t>
            </a:r>
            <a:r>
              <a:rPr lang="en-US" dirty="0" err="1">
                <a:sym typeface="Symbol" charset="2"/>
              </a:rPr>
              <a:t></a:t>
            </a:r>
            <a:r>
              <a:rPr lang="en-US" dirty="0"/>
              <a:t> 1 mod </a:t>
            </a:r>
            <a:r>
              <a:rPr lang="en-US" i="1" dirty="0" err="1"/>
              <a:t>p</a:t>
            </a:r>
            <a:r>
              <a:rPr lang="en-US" i="1" dirty="0"/>
              <a:t> </a:t>
            </a:r>
          </a:p>
          <a:p>
            <a:pPr algn="ctr" eaLnBrk="1" hangingPunct="1">
              <a:buFont typeface="Wingdings" charset="2"/>
              <a:buNone/>
            </a:pPr>
            <a:r>
              <a:rPr lang="en-US" dirty="0"/>
              <a:t>for any </a:t>
            </a:r>
            <a:r>
              <a:rPr lang="en-US" i="1" dirty="0"/>
              <a:t>a</a:t>
            </a:r>
            <a:r>
              <a:rPr lang="en-US" dirty="0"/>
              <a:t> such that 1 </a:t>
            </a:r>
            <a:r>
              <a:rPr lang="en-US" dirty="0" err="1">
                <a:sym typeface="Symbol" charset="2"/>
              </a:rPr>
              <a:t></a:t>
            </a:r>
            <a:r>
              <a:rPr lang="en-US" dirty="0"/>
              <a:t> </a:t>
            </a:r>
            <a:r>
              <a:rPr lang="en-US" i="1" dirty="0"/>
              <a:t>a</a:t>
            </a:r>
            <a:r>
              <a:rPr lang="en-US" dirty="0"/>
              <a:t> &lt; </a:t>
            </a:r>
            <a:r>
              <a:rPr lang="en-US" i="1" dirty="0" err="1"/>
              <a:t>p</a:t>
            </a:r>
            <a:endParaRPr lang="en-US" i="1" dirty="0"/>
          </a:p>
          <a:p>
            <a:pPr marL="0" indent="0" eaLnBrk="1" hangingPunct="1">
              <a:buNone/>
            </a:pPr>
            <a:endParaRPr lang="en-US"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70D6-28F5-5E4C-ACCA-58233C45B359}"/>
              </a:ext>
            </a:extLst>
          </p:cNvPr>
          <p:cNvSpPr>
            <a:spLocks noGrp="1"/>
          </p:cNvSpPr>
          <p:nvPr>
            <p:ph type="title"/>
          </p:nvPr>
        </p:nvSpPr>
        <p:spPr/>
        <p:txBody>
          <a:bodyPr/>
          <a:lstStyle/>
          <a:p>
            <a:r>
              <a:rPr lang="en-US" dirty="0"/>
              <a:t>Primality Testing Examples</a:t>
            </a:r>
          </a:p>
        </p:txBody>
      </p:sp>
      <p:sp>
        <p:nvSpPr>
          <p:cNvPr id="3" name="Content Placeholder 2">
            <a:extLst>
              <a:ext uri="{FF2B5EF4-FFF2-40B4-BE49-F238E27FC236}">
                <a16:creationId xmlns:a16="http://schemas.microsoft.com/office/drawing/2014/main" id="{E01BF902-9137-B144-933E-30D5F1EEDA22}"/>
              </a:ext>
            </a:extLst>
          </p:cNvPr>
          <p:cNvSpPr>
            <a:spLocks noGrp="1"/>
          </p:cNvSpPr>
          <p:nvPr>
            <p:ph idx="1"/>
          </p:nvPr>
        </p:nvSpPr>
        <p:spPr/>
        <p:txBody>
          <a:bodyPr/>
          <a:lstStyle/>
          <a:p>
            <a:pPr algn="ctr" eaLnBrk="1" hangingPunct="1">
              <a:buNone/>
            </a:pPr>
            <a:r>
              <a:rPr lang="en-US" dirty="0"/>
              <a:t>If </a:t>
            </a:r>
            <a:r>
              <a:rPr lang="en-US" i="1" dirty="0"/>
              <a:t>p</a:t>
            </a:r>
            <a:r>
              <a:rPr lang="en-US" dirty="0"/>
              <a:t> is prime, then  </a:t>
            </a:r>
            <a:r>
              <a:rPr lang="en-US" i="1" dirty="0"/>
              <a:t>a </a:t>
            </a:r>
            <a:r>
              <a:rPr lang="en-US" i="1" baseline="30000" dirty="0"/>
              <a:t>p</a:t>
            </a:r>
            <a:r>
              <a:rPr lang="en-US" baseline="30000" dirty="0"/>
              <a:t>-1 </a:t>
            </a:r>
            <a:r>
              <a:rPr lang="en-US" dirty="0">
                <a:sym typeface="Symbol" charset="2"/>
              </a:rPr>
              <a:t></a:t>
            </a:r>
            <a:r>
              <a:rPr lang="en-US" dirty="0"/>
              <a:t> 1 mod </a:t>
            </a:r>
            <a:r>
              <a:rPr lang="en-US" i="1" dirty="0"/>
              <a:t>p </a:t>
            </a:r>
          </a:p>
          <a:p>
            <a:pPr algn="ctr" eaLnBrk="1" hangingPunct="1">
              <a:buNone/>
            </a:pPr>
            <a:r>
              <a:rPr lang="en-US" dirty="0"/>
              <a:t>for any </a:t>
            </a:r>
            <a:r>
              <a:rPr lang="en-US" i="1" dirty="0"/>
              <a:t>a</a:t>
            </a:r>
            <a:r>
              <a:rPr lang="en-US" dirty="0"/>
              <a:t> such that 1 </a:t>
            </a:r>
            <a:r>
              <a:rPr lang="en-US" dirty="0">
                <a:sym typeface="Symbol" charset="2"/>
              </a:rPr>
              <a:t></a:t>
            </a:r>
            <a:r>
              <a:rPr lang="en-US" dirty="0"/>
              <a:t> </a:t>
            </a:r>
            <a:r>
              <a:rPr lang="en-US" i="1" dirty="0"/>
              <a:t>a</a:t>
            </a:r>
            <a:r>
              <a:rPr lang="en-US" dirty="0"/>
              <a:t> &lt; </a:t>
            </a:r>
            <a:r>
              <a:rPr lang="en-US" i="1" dirty="0"/>
              <a:t>p</a:t>
            </a:r>
            <a:endParaRPr lang="en-US" dirty="0"/>
          </a:p>
          <a:p>
            <a:r>
              <a:rPr lang="en-US" i="1" dirty="0"/>
              <a:t>p</a:t>
            </a:r>
            <a:r>
              <a:rPr lang="en-US" dirty="0"/>
              <a:t> = 5</a:t>
            </a:r>
          </a:p>
          <a:p>
            <a:r>
              <a:rPr lang="en-US" dirty="0"/>
              <a:t>Thus, </a:t>
            </a:r>
            <a:r>
              <a:rPr lang="en-US" i="1" dirty="0"/>
              <a:t>a</a:t>
            </a:r>
            <a:r>
              <a:rPr lang="en-US" dirty="0"/>
              <a:t> could be 1, 2, 3, or 4</a:t>
            </a:r>
          </a:p>
          <a:p>
            <a:pPr lvl="1"/>
            <a:r>
              <a:rPr lang="en-US" dirty="0"/>
              <a:t>1</a:t>
            </a:r>
            <a:r>
              <a:rPr lang="en-US" baseline="30000" dirty="0"/>
              <a:t>4</a:t>
            </a:r>
            <a:r>
              <a:rPr lang="en-US" dirty="0"/>
              <a:t> = 1 mod 5 (</a:t>
            </a:r>
            <a:r>
              <a:rPr lang="en-US" i="1" dirty="0"/>
              <a:t>a </a:t>
            </a:r>
            <a:r>
              <a:rPr lang="en-US" dirty="0"/>
              <a:t>= 1 always trivial, thus will use 2 </a:t>
            </a:r>
            <a:r>
              <a:rPr lang="en-US" dirty="0">
                <a:sym typeface="Symbol" charset="2"/>
              </a:rPr>
              <a:t></a:t>
            </a:r>
            <a:r>
              <a:rPr lang="en-US" dirty="0"/>
              <a:t> </a:t>
            </a:r>
            <a:r>
              <a:rPr lang="en-US" i="1" dirty="0"/>
              <a:t>a</a:t>
            </a:r>
            <a:r>
              <a:rPr lang="en-US" dirty="0"/>
              <a:t> &lt; </a:t>
            </a:r>
            <a:r>
              <a:rPr lang="en-US" i="1" dirty="0"/>
              <a:t>p</a:t>
            </a:r>
            <a:r>
              <a:rPr lang="en-US" dirty="0"/>
              <a:t>)</a:t>
            </a:r>
          </a:p>
          <a:p>
            <a:pPr lvl="1"/>
            <a:r>
              <a:rPr lang="en-US" dirty="0"/>
              <a:t>2</a:t>
            </a:r>
            <a:r>
              <a:rPr lang="en-US" baseline="30000" dirty="0"/>
              <a:t>4</a:t>
            </a:r>
            <a:r>
              <a:rPr lang="en-US" dirty="0"/>
              <a:t> = 16 mod 5 = 1</a:t>
            </a:r>
          </a:p>
          <a:p>
            <a:pPr lvl="1"/>
            <a:r>
              <a:rPr lang="en-US" dirty="0"/>
              <a:t>3</a:t>
            </a:r>
            <a:r>
              <a:rPr lang="en-US" baseline="30000" dirty="0"/>
              <a:t>4</a:t>
            </a:r>
            <a:r>
              <a:rPr lang="en-US" dirty="0"/>
              <a:t> = 81 mod 5 = 1</a:t>
            </a:r>
          </a:p>
          <a:p>
            <a:pPr lvl="1"/>
            <a:r>
              <a:rPr lang="en-US" dirty="0"/>
              <a:t>4</a:t>
            </a:r>
            <a:r>
              <a:rPr lang="en-US" baseline="30000" dirty="0"/>
              <a:t>4</a:t>
            </a:r>
            <a:r>
              <a:rPr lang="en-US" dirty="0"/>
              <a:t> = 256 mod 5 = 1 (Does this mean 5 must be prime?)</a:t>
            </a:r>
          </a:p>
          <a:p>
            <a:r>
              <a:rPr lang="en-US" i="1" dirty="0"/>
              <a:t>p</a:t>
            </a:r>
            <a:r>
              <a:rPr lang="en-US" dirty="0"/>
              <a:t> = 4, we can try </a:t>
            </a:r>
            <a:r>
              <a:rPr lang="en-US" i="1" dirty="0"/>
              <a:t>a</a:t>
            </a:r>
            <a:r>
              <a:rPr lang="en-US" dirty="0"/>
              <a:t> = 2 or 3</a:t>
            </a:r>
          </a:p>
          <a:p>
            <a:pPr lvl="1"/>
            <a:r>
              <a:rPr lang="en-US" dirty="0"/>
              <a:t>2</a:t>
            </a:r>
            <a:r>
              <a:rPr lang="en-US" baseline="30000" dirty="0"/>
              <a:t>3</a:t>
            </a:r>
            <a:r>
              <a:rPr lang="en-US" dirty="0"/>
              <a:t> = 8 mod 4 = 3 (Thus 4 is composite, not prime)</a:t>
            </a:r>
          </a:p>
          <a:p>
            <a:pPr lvl="1"/>
            <a:r>
              <a:rPr lang="en-US" dirty="0"/>
              <a:t>3</a:t>
            </a:r>
            <a:r>
              <a:rPr lang="en-US" baseline="30000" dirty="0"/>
              <a:t>3</a:t>
            </a:r>
            <a:r>
              <a:rPr lang="en-US" dirty="0"/>
              <a:t> = 27 </a:t>
            </a:r>
            <a:r>
              <a:rPr lang="en-US"/>
              <a:t>mod 4 </a:t>
            </a:r>
            <a:r>
              <a:rPr lang="en-US" dirty="0"/>
              <a:t>= 2</a:t>
            </a:r>
          </a:p>
          <a:p>
            <a:pPr lvl="1"/>
            <a:endParaRPr lang="en-US" dirty="0"/>
          </a:p>
          <a:p>
            <a:endParaRPr lang="en-US" dirty="0"/>
          </a:p>
        </p:txBody>
      </p:sp>
      <p:sp>
        <p:nvSpPr>
          <p:cNvPr id="4" name="Footer Placeholder 3">
            <a:extLst>
              <a:ext uri="{FF2B5EF4-FFF2-40B4-BE49-F238E27FC236}">
                <a16:creationId xmlns:a16="http://schemas.microsoft.com/office/drawing/2014/main" id="{4C3D3773-DAC8-6443-888E-8A322649CF68}"/>
              </a:ext>
            </a:extLst>
          </p:cNvPr>
          <p:cNvSpPr>
            <a:spLocks noGrp="1"/>
          </p:cNvSpPr>
          <p:nvPr>
            <p:ph type="ftr" sz="quarter" idx="11"/>
          </p:nvPr>
        </p:nvSpPr>
        <p:spPr/>
        <p:txBody>
          <a:bodyPr/>
          <a:lstStyle/>
          <a:p>
            <a:pPr>
              <a:defRPr/>
            </a:pPr>
            <a:r>
              <a:rPr lang="en-US"/>
              <a:t>CS 312 - Complexity Examples - Arithmetic and RSA</a:t>
            </a:r>
          </a:p>
        </p:txBody>
      </p:sp>
      <p:sp>
        <p:nvSpPr>
          <p:cNvPr id="5" name="Slide Number Placeholder 4">
            <a:extLst>
              <a:ext uri="{FF2B5EF4-FFF2-40B4-BE49-F238E27FC236}">
                <a16:creationId xmlns:a16="http://schemas.microsoft.com/office/drawing/2014/main" id="{B59227E1-A03C-4547-87E0-8A8E78493133}"/>
              </a:ext>
            </a:extLst>
          </p:cNvPr>
          <p:cNvSpPr>
            <a:spLocks noGrp="1"/>
          </p:cNvSpPr>
          <p:nvPr>
            <p:ph type="sldNum" sz="quarter" idx="12"/>
          </p:nvPr>
        </p:nvSpPr>
        <p:spPr/>
        <p:txBody>
          <a:bodyPr/>
          <a:lstStyle/>
          <a:p>
            <a:pPr>
              <a:defRPr/>
            </a:pPr>
            <a:fld id="{2B3F5DAD-81FB-424C-9F73-102BD33ADEAF}" type="slidenum">
              <a:rPr lang="en-US" smtClean="0"/>
              <a:pPr>
                <a:defRPr/>
              </a:pPr>
              <a:t>39</a:t>
            </a:fld>
            <a:endParaRPr lang="en-US"/>
          </a:p>
        </p:txBody>
      </p:sp>
    </p:spTree>
    <p:extLst>
      <p:ext uri="{BB962C8B-B14F-4D97-AF65-F5344CB8AC3E}">
        <p14:creationId xmlns:p14="http://schemas.microsoft.com/office/powerpoint/2010/main" val="58346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t>CS 312 - Complexity Examples - Arithmetic and RSA</a:t>
            </a:r>
          </a:p>
        </p:txBody>
      </p:sp>
      <p:sp>
        <p:nvSpPr>
          <p:cNvPr id="21507" name="Slide Number Placeholder 5"/>
          <p:cNvSpPr>
            <a:spLocks noGrp="1"/>
          </p:cNvSpPr>
          <p:nvPr>
            <p:ph type="sldNum" sz="quarter" idx="12"/>
          </p:nvPr>
        </p:nvSpPr>
        <p:spPr>
          <a:noFill/>
        </p:spPr>
        <p:txBody>
          <a:bodyPr/>
          <a:lstStyle/>
          <a:p>
            <a:fld id="{84C91429-ED8A-BD4E-A9CE-A622C411D7D6}" type="slidenum">
              <a:rPr lang="en-US" smtClean="0"/>
              <a:pPr/>
              <a:t>4</a:t>
            </a:fld>
            <a:endParaRPr lang="en-US"/>
          </a:p>
        </p:txBody>
      </p:sp>
      <p:sp>
        <p:nvSpPr>
          <p:cNvPr id="440322" name="Rectangle 2"/>
          <p:cNvSpPr>
            <a:spLocks noGrp="1" noChangeArrowheads="1"/>
          </p:cNvSpPr>
          <p:nvPr>
            <p:ph type="title"/>
          </p:nvPr>
        </p:nvSpPr>
        <p:spPr/>
        <p:txBody>
          <a:bodyPr/>
          <a:lstStyle/>
          <a:p>
            <a:pPr eaLnBrk="1" hangingPunct="1">
              <a:defRPr/>
            </a:pPr>
            <a:r>
              <a:rPr lang="en-US">
                <a:ea typeface="+mj-ea"/>
                <a:cs typeface="+mj-cs"/>
              </a:rPr>
              <a:t>Addition</a:t>
            </a:r>
          </a:p>
        </p:txBody>
      </p:sp>
      <p:sp>
        <p:nvSpPr>
          <p:cNvPr id="21509" name="Rectangle 3"/>
          <p:cNvSpPr>
            <a:spLocks noGrp="1" noChangeArrowheads="1"/>
          </p:cNvSpPr>
          <p:nvPr>
            <p:ph type="body" idx="1"/>
          </p:nvPr>
        </p:nvSpPr>
        <p:spPr/>
        <p:txBody>
          <a:bodyPr/>
          <a:lstStyle/>
          <a:p>
            <a:pPr eaLnBrk="1" hangingPunct="1"/>
            <a:r>
              <a:rPr lang="en-US" sz="2000" dirty="0"/>
              <a:t>Addition of two numbers of length </a:t>
            </a:r>
            <a:r>
              <a:rPr lang="en-US" sz="2000" i="1" dirty="0" err="1"/>
              <a:t>n</a:t>
            </a:r>
            <a:endParaRPr lang="en-US" sz="2000" i="1" dirty="0"/>
          </a:p>
          <a:p>
            <a:pPr lvl="1" eaLnBrk="1" hangingPunct="1"/>
            <a:r>
              <a:rPr lang="en-US" sz="1800" dirty="0"/>
              <a:t>Pad smaller number with leading 0’s if necessary</a:t>
            </a:r>
          </a:p>
          <a:p>
            <a:pPr lvl="1" eaLnBrk="1" hangingPunct="1"/>
            <a:r>
              <a:rPr lang="en-US" sz="1800" dirty="0"/>
              <a:t>At each step 3 single digit numbers (including carry) are added to create a 2 digit number (could have a leading 0)</a:t>
            </a:r>
          </a:p>
          <a:p>
            <a:pPr lvl="1" eaLnBrk="1" hangingPunct="1"/>
            <a:r>
              <a:rPr lang="en-US" sz="1800" dirty="0"/>
              <a:t>Time needed: </a:t>
            </a:r>
            <a:r>
              <a:rPr lang="en-US" sz="1800" i="1" dirty="0"/>
              <a:t>c</a:t>
            </a:r>
            <a:r>
              <a:rPr lang="en-US" sz="1800" baseline="-25000" dirty="0"/>
              <a:t>0</a:t>
            </a:r>
            <a:r>
              <a:rPr lang="en-US" sz="1800" dirty="0"/>
              <a:t> (overhead) + </a:t>
            </a:r>
            <a:r>
              <a:rPr lang="en-US" sz="1800" i="1" dirty="0"/>
              <a:t>c</a:t>
            </a:r>
            <a:r>
              <a:rPr lang="en-US" sz="1800" baseline="-25000" dirty="0"/>
              <a:t>1</a:t>
            </a:r>
            <a:r>
              <a:rPr lang="en-US" sz="1800" dirty="0"/>
              <a:t>· </a:t>
            </a:r>
            <a:r>
              <a:rPr lang="en-US" sz="1800" i="1" dirty="0" err="1"/>
              <a:t>n</a:t>
            </a:r>
            <a:r>
              <a:rPr lang="en-US" sz="1800" i="1" dirty="0"/>
              <a:t>   </a:t>
            </a:r>
            <a:r>
              <a:rPr lang="en-US" sz="1800" dirty="0"/>
              <a:t>(which is linear)</a:t>
            </a:r>
          </a:p>
          <a:p>
            <a:pPr lvl="1" eaLnBrk="1" hangingPunct="1"/>
            <a:r>
              <a:rPr lang="en-US" sz="1800" dirty="0"/>
              <a:t>Complexity </a:t>
            </a:r>
            <a:r>
              <a:rPr lang="en-US" sz="1800" dirty="0" err="1"/>
              <a:t>O(</a:t>
            </a:r>
            <a:r>
              <a:rPr lang="en-US" sz="1800" i="1" dirty="0" err="1"/>
              <a:t>n</a:t>
            </a:r>
            <a:r>
              <a:rPr lang="en-US" sz="1800" dirty="0"/>
              <a:t>), where </a:t>
            </a:r>
            <a:r>
              <a:rPr lang="en-US" sz="1800" i="1" dirty="0" err="1"/>
              <a:t>n</a:t>
            </a:r>
            <a:r>
              <a:rPr lang="en-US" sz="1800" dirty="0"/>
              <a:t> is the size (in bits) of the numbers</a:t>
            </a:r>
          </a:p>
          <a:p>
            <a:pPr lvl="1" eaLnBrk="1" hangingPunct="1"/>
            <a:r>
              <a:rPr lang="en-US" sz="1800" dirty="0"/>
              <a:t>Base an issue? - </a:t>
            </a:r>
          </a:p>
          <a:p>
            <a:pPr lvl="2" eaLnBrk="1" hangingPunct="1"/>
            <a:r>
              <a:rPr lang="en-US" sz="1600" dirty="0"/>
              <a:t>Any number </a:t>
            </a:r>
            <a:r>
              <a:rPr lang="en-US" sz="1600" i="1" dirty="0"/>
              <a:t>N</a:t>
            </a:r>
            <a:r>
              <a:rPr lang="en-US" sz="1600" dirty="0"/>
              <a:t> can represented by log</a:t>
            </a:r>
            <a:r>
              <a:rPr lang="en-US" sz="1600" i="1" baseline="-25000" dirty="0"/>
              <a:t>b</a:t>
            </a:r>
            <a:r>
              <a:rPr lang="en-US" sz="1600" dirty="0"/>
              <a:t>(</a:t>
            </a:r>
            <a:r>
              <a:rPr lang="en-US" sz="1600" i="1" dirty="0"/>
              <a:t>N</a:t>
            </a:r>
            <a:r>
              <a:rPr lang="en-US" sz="1600" dirty="0"/>
              <a:t>+1) symbols</a:t>
            </a:r>
          </a:p>
          <a:p>
            <a:pPr lvl="2" eaLnBrk="1" hangingPunct="1"/>
            <a:r>
              <a:rPr lang="en-US" sz="1600" dirty="0"/>
              <a:t>Difference between decimal and binary (3.32)</a:t>
            </a:r>
          </a:p>
          <a:p>
            <a:pPr lvl="2" eaLnBrk="1" hangingPunct="1"/>
            <a:r>
              <a:rPr lang="en-US" sz="1600" dirty="0"/>
              <a:t>Constant factor between any two bases - Thus we’ll usually just use binary examples</a:t>
            </a:r>
          </a:p>
          <a:p>
            <a:pPr lvl="1" eaLnBrk="1" hangingPunct="1"/>
            <a:r>
              <a:rPr lang="en-US" sz="1800" dirty="0"/>
              <a:t>Can we go faster? </a:t>
            </a:r>
          </a:p>
          <a:p>
            <a:pPr lvl="2" eaLnBrk="1" hangingPunct="1"/>
            <a:r>
              <a:rPr lang="en-US" sz="1600" dirty="0"/>
              <a:t>Why not?</a:t>
            </a:r>
          </a:p>
          <a:p>
            <a:pPr lvl="2" eaLnBrk="1" hangingPunct="1"/>
            <a:r>
              <a:rPr lang="en-US" sz="1600" dirty="0"/>
              <a:t>Thus, addition is </a:t>
            </a:r>
            <a:r>
              <a:rPr lang="en-US" sz="1600" dirty="0">
                <a:sym typeface="Symbol" charset="2"/>
              </a:rPr>
              <a:t></a:t>
            </a:r>
            <a:r>
              <a:rPr lang="en-US" sz="1600" dirty="0"/>
              <a:t>(</a:t>
            </a:r>
            <a:r>
              <a:rPr lang="en-US" sz="1600" i="1" dirty="0"/>
              <a:t>n</a:t>
            </a:r>
            <a:r>
              <a:rPr lang="en-US" sz="16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en-US"/>
              <a:t>CS 312 - Complexity Examples - Arithmetic and RSA</a:t>
            </a:r>
          </a:p>
        </p:txBody>
      </p:sp>
      <p:sp>
        <p:nvSpPr>
          <p:cNvPr id="64515" name="Slide Number Placeholder 5"/>
          <p:cNvSpPr>
            <a:spLocks noGrp="1"/>
          </p:cNvSpPr>
          <p:nvPr>
            <p:ph type="sldNum" sz="quarter" idx="12"/>
          </p:nvPr>
        </p:nvSpPr>
        <p:spPr>
          <a:noFill/>
        </p:spPr>
        <p:txBody>
          <a:bodyPr/>
          <a:lstStyle/>
          <a:p>
            <a:fld id="{83D7864C-07DB-D344-B9BD-CE3584883F9D}" type="slidenum">
              <a:rPr lang="en-US" smtClean="0"/>
              <a:pPr/>
              <a:t>40</a:t>
            </a:fld>
            <a:endParaRPr lang="en-US"/>
          </a:p>
        </p:txBody>
      </p:sp>
      <p:sp>
        <p:nvSpPr>
          <p:cNvPr id="474114" name="Rectangle 2"/>
          <p:cNvSpPr>
            <a:spLocks noGrp="1" noChangeArrowheads="1"/>
          </p:cNvSpPr>
          <p:nvPr>
            <p:ph type="title"/>
          </p:nvPr>
        </p:nvSpPr>
        <p:spPr/>
        <p:txBody>
          <a:bodyPr/>
          <a:lstStyle/>
          <a:p>
            <a:pPr eaLnBrk="1" hangingPunct="1">
              <a:defRPr/>
            </a:pPr>
            <a:r>
              <a:rPr lang="en-US">
                <a:ea typeface="+mj-ea"/>
                <a:cs typeface="+mj-cs"/>
              </a:rPr>
              <a:t>Primality Algorithm - Take 1</a:t>
            </a:r>
          </a:p>
        </p:txBody>
      </p:sp>
      <p:sp>
        <p:nvSpPr>
          <p:cNvPr id="64517" name="Rectangle 3"/>
          <p:cNvSpPr>
            <a:spLocks noGrp="1" noChangeArrowheads="1"/>
          </p:cNvSpPr>
          <p:nvPr>
            <p:ph type="body" idx="1"/>
          </p:nvPr>
        </p:nvSpPr>
        <p:spPr/>
        <p:txBody>
          <a:bodyPr/>
          <a:lstStyle/>
          <a:p>
            <a:pPr>
              <a:spcBef>
                <a:spcPct val="0"/>
              </a:spcBef>
              <a:buClrTx/>
              <a:buSzTx/>
              <a:buFontTx/>
              <a:buNone/>
            </a:pPr>
            <a:r>
              <a:rPr lang="en-US" u="sng">
                <a:ea typeface="Arial" charset="0"/>
                <a:cs typeface="Arial" charset="0"/>
              </a:rPr>
              <a:t>function primality</a:t>
            </a:r>
            <a:r>
              <a:rPr lang="en-US">
                <a:ea typeface="Arial" charset="0"/>
                <a:cs typeface="Arial" charset="0"/>
              </a:rPr>
              <a:t>(</a:t>
            </a:r>
            <a:r>
              <a:rPr lang="en-US" i="1">
                <a:ea typeface="Arial" charset="0"/>
                <a:cs typeface="Arial" charset="0"/>
              </a:rPr>
              <a:t>N</a:t>
            </a:r>
            <a:r>
              <a:rPr lang="en-US">
                <a:ea typeface="Arial" charset="0"/>
                <a:cs typeface="Arial" charset="0"/>
              </a:rPr>
              <a:t>)</a:t>
            </a:r>
          </a:p>
          <a:p>
            <a:pPr>
              <a:spcBef>
                <a:spcPct val="0"/>
              </a:spcBef>
              <a:buClrTx/>
              <a:buSzTx/>
              <a:buFontTx/>
              <a:buNone/>
            </a:pPr>
            <a:r>
              <a:rPr lang="en-US">
                <a:ea typeface="Arial" charset="0"/>
                <a:cs typeface="Arial" charset="0"/>
              </a:rPr>
              <a:t>Input: Positive integer </a:t>
            </a:r>
            <a:r>
              <a:rPr lang="en-US" i="1">
                <a:ea typeface="Arial" charset="0"/>
                <a:cs typeface="Arial" charset="0"/>
              </a:rPr>
              <a:t>N</a:t>
            </a:r>
          </a:p>
          <a:p>
            <a:pPr>
              <a:spcBef>
                <a:spcPct val="0"/>
              </a:spcBef>
              <a:buClrTx/>
              <a:buSzTx/>
              <a:buFontTx/>
              <a:buNone/>
            </a:pPr>
            <a:r>
              <a:rPr lang="en-US">
                <a:ea typeface="Arial" charset="0"/>
                <a:cs typeface="Arial" charset="0"/>
              </a:rPr>
              <a:t>Output: yes/no</a:t>
            </a:r>
          </a:p>
          <a:p>
            <a:pPr>
              <a:spcBef>
                <a:spcPct val="0"/>
              </a:spcBef>
              <a:buClrTx/>
              <a:buSzTx/>
              <a:buFontTx/>
              <a:buNone/>
            </a:pPr>
            <a:endParaRPr lang="en-US">
              <a:ea typeface="Arial" charset="0"/>
              <a:cs typeface="Arial" charset="0"/>
            </a:endParaRPr>
          </a:p>
          <a:p>
            <a:pPr>
              <a:spcBef>
                <a:spcPct val="0"/>
              </a:spcBef>
              <a:buClrTx/>
              <a:buSzTx/>
              <a:buFontTx/>
              <a:buNone/>
            </a:pPr>
            <a:r>
              <a:rPr lang="en-US" sz="1800">
                <a:solidFill>
                  <a:schemeClr val="folHlink"/>
                </a:solidFill>
                <a:ea typeface="Arial" charset="0"/>
                <a:cs typeface="Arial" charset="0"/>
              </a:rPr>
              <a:t>// </a:t>
            </a:r>
            <a:r>
              <a:rPr lang="en-US" sz="1800" i="1">
                <a:solidFill>
                  <a:schemeClr val="folHlink"/>
                </a:solidFill>
                <a:ea typeface="Arial" charset="0"/>
                <a:cs typeface="Arial" charset="0"/>
              </a:rPr>
              <a:t>a</a:t>
            </a:r>
            <a:r>
              <a:rPr lang="en-US" sz="1800">
                <a:solidFill>
                  <a:schemeClr val="folHlink"/>
                </a:solidFill>
                <a:ea typeface="Arial" charset="0"/>
                <a:cs typeface="Arial" charset="0"/>
              </a:rPr>
              <a:t> is random positive integer between 2 and </a:t>
            </a:r>
            <a:r>
              <a:rPr lang="en-US" sz="1800" i="1">
                <a:solidFill>
                  <a:schemeClr val="folHlink"/>
                </a:solidFill>
                <a:ea typeface="Arial" charset="0"/>
                <a:cs typeface="Arial" charset="0"/>
              </a:rPr>
              <a:t>N</a:t>
            </a:r>
            <a:r>
              <a:rPr lang="en-US" sz="1800">
                <a:solidFill>
                  <a:schemeClr val="folHlink"/>
                </a:solidFill>
                <a:ea typeface="Arial" charset="0"/>
                <a:cs typeface="Arial" charset="0"/>
              </a:rPr>
              <a:t>-1</a:t>
            </a:r>
          </a:p>
          <a:p>
            <a:pPr>
              <a:spcBef>
                <a:spcPct val="0"/>
              </a:spcBef>
              <a:buClrTx/>
              <a:buSzTx/>
              <a:buFontTx/>
              <a:buNone/>
            </a:pPr>
            <a:r>
              <a:rPr lang="en-US" i="1">
                <a:ea typeface="Arial" charset="0"/>
                <a:cs typeface="Arial" charset="0"/>
              </a:rPr>
              <a:t>a</a:t>
            </a:r>
            <a:r>
              <a:rPr lang="en-US">
                <a:ea typeface="Arial" charset="0"/>
                <a:cs typeface="Arial" charset="0"/>
              </a:rPr>
              <a:t> </a:t>
            </a:r>
            <a:r>
              <a:rPr lang="en-US">
                <a:ea typeface="Arial" charset="0"/>
                <a:cs typeface="Arial" charset="0"/>
                <a:sym typeface="Wingdings" charset="2"/>
              </a:rPr>
              <a:t>= uniform(2 … </a:t>
            </a:r>
            <a:r>
              <a:rPr lang="en-US" i="1">
                <a:ea typeface="Arial" charset="0"/>
                <a:cs typeface="Arial" charset="0"/>
                <a:sym typeface="Wingdings" charset="2"/>
              </a:rPr>
              <a:t>N</a:t>
            </a:r>
            <a:r>
              <a:rPr lang="en-US">
                <a:ea typeface="Arial" charset="0"/>
                <a:cs typeface="Arial" charset="0"/>
                <a:sym typeface="Wingdings" charset="2"/>
              </a:rPr>
              <a:t>-1)</a:t>
            </a:r>
            <a:r>
              <a:rPr lang="en-US">
                <a:ea typeface="Arial" charset="0"/>
                <a:cs typeface="Arial" charset="0"/>
              </a:rPr>
              <a:t> </a:t>
            </a:r>
          </a:p>
          <a:p>
            <a:pPr>
              <a:spcBef>
                <a:spcPct val="0"/>
              </a:spcBef>
              <a:buClrTx/>
              <a:buSzTx/>
              <a:buFontTx/>
              <a:buNone/>
            </a:pPr>
            <a:r>
              <a:rPr lang="en-US">
                <a:ea typeface="Arial" charset="0"/>
                <a:cs typeface="Arial" charset="0"/>
              </a:rPr>
              <a:t>if (modexp(</a:t>
            </a:r>
            <a:r>
              <a:rPr lang="en-US" i="1">
                <a:ea typeface="Arial" charset="0"/>
                <a:cs typeface="Arial" charset="0"/>
              </a:rPr>
              <a:t>a</a:t>
            </a:r>
            <a:r>
              <a:rPr lang="en-US">
                <a:ea typeface="Arial" charset="0"/>
                <a:cs typeface="Arial" charset="0"/>
              </a:rPr>
              <a:t>, </a:t>
            </a:r>
            <a:r>
              <a:rPr lang="en-US" i="1">
                <a:ea typeface="Arial" charset="0"/>
                <a:cs typeface="Arial" charset="0"/>
              </a:rPr>
              <a:t>N</a:t>
            </a:r>
            <a:r>
              <a:rPr lang="en-US">
                <a:ea typeface="Arial" charset="0"/>
                <a:cs typeface="Arial" charset="0"/>
              </a:rPr>
              <a:t>-1, </a:t>
            </a:r>
            <a:r>
              <a:rPr lang="en-US" i="1">
                <a:ea typeface="Arial" charset="0"/>
                <a:cs typeface="Arial" charset="0"/>
              </a:rPr>
              <a:t>N</a:t>
            </a:r>
            <a:r>
              <a:rPr lang="en-US">
                <a:ea typeface="Arial" charset="0"/>
                <a:cs typeface="Arial" charset="0"/>
              </a:rPr>
              <a:t>) == 1): return yes</a:t>
            </a:r>
          </a:p>
          <a:p>
            <a:pPr>
              <a:spcBef>
                <a:spcPct val="0"/>
              </a:spcBef>
              <a:buClrTx/>
              <a:buSzTx/>
              <a:buFontTx/>
              <a:buNone/>
            </a:pPr>
            <a:r>
              <a:rPr lang="en-US">
                <a:ea typeface="Arial" charset="0"/>
                <a:cs typeface="Arial" charset="0"/>
              </a:rPr>
              <a:t>else: return no</a:t>
            </a:r>
          </a:p>
          <a:p>
            <a:pPr eaLnBrk="1" hangingPunct="1"/>
            <a:endParaRPr lang="en-US"/>
          </a:p>
          <a:p>
            <a:pPr eaLnBrk="1" hangingPunct="1"/>
            <a:r>
              <a:rPr lang="en-US"/>
              <a:t>Is this correct?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en-US"/>
              <a:t>CS 312 - Complexity Examples - Arithmetic and RSA</a:t>
            </a:r>
          </a:p>
        </p:txBody>
      </p:sp>
      <p:sp>
        <p:nvSpPr>
          <p:cNvPr id="66563" name="Slide Number Placeholder 5"/>
          <p:cNvSpPr>
            <a:spLocks noGrp="1"/>
          </p:cNvSpPr>
          <p:nvPr>
            <p:ph type="sldNum" sz="quarter" idx="12"/>
          </p:nvPr>
        </p:nvSpPr>
        <p:spPr>
          <a:noFill/>
        </p:spPr>
        <p:txBody>
          <a:bodyPr/>
          <a:lstStyle/>
          <a:p>
            <a:fld id="{807D207F-03A2-3643-8AA9-01AB6BA51BFD}" type="slidenum">
              <a:rPr lang="en-US" smtClean="0"/>
              <a:pPr/>
              <a:t>41</a:t>
            </a:fld>
            <a:endParaRPr lang="en-US"/>
          </a:p>
        </p:txBody>
      </p:sp>
      <p:sp>
        <p:nvSpPr>
          <p:cNvPr id="478210" name="Rectangle 2"/>
          <p:cNvSpPr>
            <a:spLocks noGrp="1" noChangeArrowheads="1"/>
          </p:cNvSpPr>
          <p:nvPr>
            <p:ph type="title"/>
          </p:nvPr>
        </p:nvSpPr>
        <p:spPr/>
        <p:txBody>
          <a:bodyPr/>
          <a:lstStyle/>
          <a:p>
            <a:pPr eaLnBrk="1" hangingPunct="1">
              <a:defRPr/>
            </a:pPr>
            <a:r>
              <a:rPr lang="en-US">
                <a:ea typeface="+mj-ea"/>
                <a:cs typeface="+mj-cs"/>
              </a:rPr>
              <a:t>Primality Algorithm - Take 1</a:t>
            </a:r>
          </a:p>
        </p:txBody>
      </p:sp>
      <p:sp>
        <p:nvSpPr>
          <p:cNvPr id="66565" name="Rectangle 3"/>
          <p:cNvSpPr>
            <a:spLocks noGrp="1" noChangeArrowheads="1"/>
          </p:cNvSpPr>
          <p:nvPr>
            <p:ph type="body" idx="1"/>
          </p:nvPr>
        </p:nvSpPr>
        <p:spPr/>
        <p:txBody>
          <a:bodyPr/>
          <a:lstStyle/>
          <a:p>
            <a:pPr>
              <a:spcBef>
                <a:spcPct val="0"/>
              </a:spcBef>
              <a:buClrTx/>
              <a:buSzTx/>
              <a:buFontTx/>
              <a:buNone/>
            </a:pPr>
            <a:r>
              <a:rPr lang="en-US" u="sng">
                <a:ea typeface="Arial" charset="0"/>
                <a:cs typeface="Arial" charset="0"/>
              </a:rPr>
              <a:t>function primality</a:t>
            </a:r>
            <a:r>
              <a:rPr lang="en-US">
                <a:ea typeface="Arial" charset="0"/>
                <a:cs typeface="Arial" charset="0"/>
              </a:rPr>
              <a:t>(</a:t>
            </a:r>
            <a:r>
              <a:rPr lang="en-US" i="1">
                <a:ea typeface="Arial" charset="0"/>
                <a:cs typeface="Arial" charset="0"/>
              </a:rPr>
              <a:t>N</a:t>
            </a:r>
            <a:r>
              <a:rPr lang="en-US">
                <a:ea typeface="Arial" charset="0"/>
                <a:cs typeface="Arial" charset="0"/>
              </a:rPr>
              <a:t>)</a:t>
            </a:r>
          </a:p>
          <a:p>
            <a:pPr>
              <a:spcBef>
                <a:spcPct val="0"/>
              </a:spcBef>
              <a:buClrTx/>
              <a:buSzTx/>
              <a:buFontTx/>
              <a:buNone/>
            </a:pPr>
            <a:r>
              <a:rPr lang="en-US">
                <a:ea typeface="Arial" charset="0"/>
                <a:cs typeface="Arial" charset="0"/>
              </a:rPr>
              <a:t>Input: Positive integer </a:t>
            </a:r>
            <a:r>
              <a:rPr lang="en-US" i="1">
                <a:ea typeface="Arial" charset="0"/>
                <a:cs typeface="Arial" charset="0"/>
              </a:rPr>
              <a:t>N</a:t>
            </a:r>
          </a:p>
          <a:p>
            <a:pPr>
              <a:spcBef>
                <a:spcPct val="0"/>
              </a:spcBef>
              <a:buClrTx/>
              <a:buSzTx/>
              <a:buFontTx/>
              <a:buNone/>
            </a:pPr>
            <a:r>
              <a:rPr lang="en-US">
                <a:ea typeface="Arial" charset="0"/>
                <a:cs typeface="Arial" charset="0"/>
              </a:rPr>
              <a:t>Output: maybe/no</a:t>
            </a:r>
          </a:p>
          <a:p>
            <a:pPr>
              <a:spcBef>
                <a:spcPct val="0"/>
              </a:spcBef>
              <a:buClrTx/>
              <a:buSzTx/>
              <a:buFontTx/>
              <a:buNone/>
            </a:pPr>
            <a:endParaRPr lang="en-US">
              <a:ea typeface="Arial" charset="0"/>
              <a:cs typeface="Arial" charset="0"/>
            </a:endParaRPr>
          </a:p>
          <a:p>
            <a:pPr>
              <a:spcBef>
                <a:spcPct val="0"/>
              </a:spcBef>
              <a:buClrTx/>
              <a:buSzTx/>
              <a:buFontTx/>
              <a:buNone/>
            </a:pPr>
            <a:r>
              <a:rPr lang="en-US" sz="1800">
                <a:solidFill>
                  <a:schemeClr val="folHlink"/>
                </a:solidFill>
                <a:ea typeface="Arial" charset="0"/>
                <a:cs typeface="Arial" charset="0"/>
              </a:rPr>
              <a:t>// </a:t>
            </a:r>
            <a:r>
              <a:rPr lang="en-US" sz="1800" i="1">
                <a:solidFill>
                  <a:schemeClr val="folHlink"/>
                </a:solidFill>
                <a:ea typeface="Arial" charset="0"/>
                <a:cs typeface="Arial" charset="0"/>
              </a:rPr>
              <a:t>a</a:t>
            </a:r>
            <a:r>
              <a:rPr lang="en-US" sz="1800">
                <a:solidFill>
                  <a:schemeClr val="folHlink"/>
                </a:solidFill>
                <a:ea typeface="Arial" charset="0"/>
                <a:cs typeface="Arial" charset="0"/>
              </a:rPr>
              <a:t> is random positive integer between 2 and </a:t>
            </a:r>
            <a:r>
              <a:rPr lang="en-US" sz="1800" i="1">
                <a:solidFill>
                  <a:schemeClr val="folHlink"/>
                </a:solidFill>
                <a:ea typeface="Arial" charset="0"/>
                <a:cs typeface="Arial" charset="0"/>
              </a:rPr>
              <a:t>N</a:t>
            </a:r>
            <a:r>
              <a:rPr lang="en-US" sz="1800">
                <a:solidFill>
                  <a:schemeClr val="folHlink"/>
                </a:solidFill>
                <a:ea typeface="Arial" charset="0"/>
                <a:cs typeface="Arial" charset="0"/>
              </a:rPr>
              <a:t>-1</a:t>
            </a:r>
          </a:p>
          <a:p>
            <a:pPr>
              <a:spcBef>
                <a:spcPct val="0"/>
              </a:spcBef>
              <a:buClrTx/>
              <a:buSzTx/>
              <a:buFontTx/>
              <a:buNone/>
            </a:pPr>
            <a:r>
              <a:rPr lang="en-US" i="1">
                <a:ea typeface="Arial" charset="0"/>
                <a:cs typeface="Arial" charset="0"/>
              </a:rPr>
              <a:t>a</a:t>
            </a:r>
            <a:r>
              <a:rPr lang="en-US">
                <a:ea typeface="Arial" charset="0"/>
                <a:cs typeface="Arial" charset="0"/>
              </a:rPr>
              <a:t> </a:t>
            </a:r>
            <a:r>
              <a:rPr lang="en-US">
                <a:ea typeface="Arial" charset="0"/>
                <a:cs typeface="Arial" charset="0"/>
                <a:sym typeface="Wingdings" charset="2"/>
              </a:rPr>
              <a:t>= uniform(2 … </a:t>
            </a:r>
            <a:r>
              <a:rPr lang="en-US" i="1">
                <a:ea typeface="Arial" charset="0"/>
                <a:cs typeface="Arial" charset="0"/>
                <a:sym typeface="Wingdings" charset="2"/>
              </a:rPr>
              <a:t>N</a:t>
            </a:r>
            <a:r>
              <a:rPr lang="en-US">
                <a:ea typeface="Arial" charset="0"/>
                <a:cs typeface="Arial" charset="0"/>
                <a:sym typeface="Wingdings" charset="2"/>
              </a:rPr>
              <a:t>-1)</a:t>
            </a:r>
            <a:r>
              <a:rPr lang="en-US">
                <a:ea typeface="Arial" charset="0"/>
                <a:cs typeface="Arial" charset="0"/>
              </a:rPr>
              <a:t> </a:t>
            </a:r>
          </a:p>
          <a:p>
            <a:pPr>
              <a:spcBef>
                <a:spcPct val="0"/>
              </a:spcBef>
              <a:buClrTx/>
              <a:buSzTx/>
              <a:buFontTx/>
              <a:buNone/>
            </a:pPr>
            <a:r>
              <a:rPr lang="en-US">
                <a:ea typeface="Arial" charset="0"/>
                <a:cs typeface="Arial" charset="0"/>
              </a:rPr>
              <a:t>if (modexp(</a:t>
            </a:r>
            <a:r>
              <a:rPr lang="en-US" i="1">
                <a:ea typeface="Arial" charset="0"/>
                <a:cs typeface="Arial" charset="0"/>
              </a:rPr>
              <a:t>a</a:t>
            </a:r>
            <a:r>
              <a:rPr lang="en-US">
                <a:ea typeface="Arial" charset="0"/>
                <a:cs typeface="Arial" charset="0"/>
              </a:rPr>
              <a:t>, </a:t>
            </a:r>
            <a:r>
              <a:rPr lang="en-US" i="1">
                <a:ea typeface="Arial" charset="0"/>
                <a:cs typeface="Arial" charset="0"/>
              </a:rPr>
              <a:t>N</a:t>
            </a:r>
            <a:r>
              <a:rPr lang="en-US">
                <a:ea typeface="Arial" charset="0"/>
                <a:cs typeface="Arial" charset="0"/>
              </a:rPr>
              <a:t>-1, </a:t>
            </a:r>
            <a:r>
              <a:rPr lang="en-US" i="1">
                <a:ea typeface="Arial" charset="0"/>
                <a:cs typeface="Arial" charset="0"/>
              </a:rPr>
              <a:t>N</a:t>
            </a:r>
            <a:r>
              <a:rPr lang="en-US">
                <a:ea typeface="Arial" charset="0"/>
                <a:cs typeface="Arial" charset="0"/>
              </a:rPr>
              <a:t>) == 1): return maybe a prime</a:t>
            </a:r>
          </a:p>
          <a:p>
            <a:pPr>
              <a:spcBef>
                <a:spcPct val="0"/>
              </a:spcBef>
              <a:buClrTx/>
              <a:buSzTx/>
              <a:buFontTx/>
              <a:buNone/>
            </a:pPr>
            <a:r>
              <a:rPr lang="en-US">
                <a:ea typeface="Arial" charset="0"/>
                <a:cs typeface="Arial" charset="0"/>
              </a:rPr>
              <a:t>else: return no</a:t>
            </a:r>
          </a:p>
          <a:p>
            <a:pPr eaLnBrk="1" hangingPunct="1">
              <a:buFont typeface="Wingdings" charset="2"/>
              <a:buNone/>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p>
            <a:r>
              <a:rPr lang="en-US"/>
              <a:t>CS 312 - Complexity Examples - Arithmetic and RSA</a:t>
            </a:r>
          </a:p>
        </p:txBody>
      </p:sp>
      <p:sp>
        <p:nvSpPr>
          <p:cNvPr id="68611" name="Slide Number Placeholder 5"/>
          <p:cNvSpPr>
            <a:spLocks noGrp="1"/>
          </p:cNvSpPr>
          <p:nvPr>
            <p:ph type="sldNum" sz="quarter" idx="12"/>
          </p:nvPr>
        </p:nvSpPr>
        <p:spPr>
          <a:noFill/>
        </p:spPr>
        <p:txBody>
          <a:bodyPr/>
          <a:lstStyle/>
          <a:p>
            <a:fld id="{CAEF0E1F-535E-F243-B9F3-E58BF7B57EDA}" type="slidenum">
              <a:rPr lang="en-US" smtClean="0"/>
              <a:pPr/>
              <a:t>42</a:t>
            </a:fld>
            <a:endParaRPr lang="en-US"/>
          </a:p>
        </p:txBody>
      </p:sp>
      <p:sp>
        <p:nvSpPr>
          <p:cNvPr id="475138" name="Rectangle 2"/>
          <p:cNvSpPr>
            <a:spLocks noGrp="1" noChangeArrowheads="1"/>
          </p:cNvSpPr>
          <p:nvPr>
            <p:ph type="title"/>
          </p:nvPr>
        </p:nvSpPr>
        <p:spPr/>
        <p:txBody>
          <a:bodyPr/>
          <a:lstStyle/>
          <a:p>
            <a:pPr eaLnBrk="1" hangingPunct="1">
              <a:defRPr/>
            </a:pPr>
            <a:r>
              <a:rPr lang="en-US">
                <a:ea typeface="+mj-ea"/>
                <a:cs typeface="+mj-cs"/>
              </a:rPr>
              <a:t>Primality</a:t>
            </a:r>
          </a:p>
        </p:txBody>
      </p:sp>
      <p:sp>
        <p:nvSpPr>
          <p:cNvPr id="68613" name="Rectangle 3"/>
          <p:cNvSpPr>
            <a:spLocks noGrp="1" noChangeArrowheads="1"/>
          </p:cNvSpPr>
          <p:nvPr>
            <p:ph type="body" idx="1"/>
          </p:nvPr>
        </p:nvSpPr>
        <p:spPr/>
        <p:txBody>
          <a:bodyPr/>
          <a:lstStyle/>
          <a:p>
            <a:pPr eaLnBrk="1" hangingPunct="1"/>
            <a:r>
              <a:rPr lang="en-US" dirty="0"/>
              <a:t>How often does a composite number </a:t>
            </a:r>
            <a:r>
              <a:rPr lang="en-US" i="1" dirty="0"/>
              <a:t>c</a:t>
            </a:r>
            <a:r>
              <a:rPr lang="en-US" dirty="0"/>
              <a:t> pass the test (i.e. does </a:t>
            </a:r>
            <a:r>
              <a:rPr lang="en-US" i="1" dirty="0"/>
              <a:t>a</a:t>
            </a:r>
            <a:r>
              <a:rPr lang="en-US" i="1" baseline="30000" dirty="0"/>
              <a:t>c</a:t>
            </a:r>
            <a:r>
              <a:rPr lang="en-US" baseline="30000" dirty="0"/>
              <a:t>-1 </a:t>
            </a:r>
            <a:r>
              <a:rPr lang="en-US" dirty="0">
                <a:sym typeface="Symbol" charset="2"/>
              </a:rPr>
              <a:t></a:t>
            </a:r>
            <a:r>
              <a:rPr lang="en-US" dirty="0"/>
              <a:t> 1 mod </a:t>
            </a:r>
            <a:r>
              <a:rPr lang="en-US" i="1" dirty="0"/>
              <a:t>c </a:t>
            </a:r>
            <a:r>
              <a:rPr lang="en-US" dirty="0"/>
              <a:t>for a random </a:t>
            </a:r>
            <a:r>
              <a:rPr lang="en-US" i="1" dirty="0"/>
              <a:t>a</a:t>
            </a:r>
            <a:r>
              <a:rPr lang="en-US" dirty="0"/>
              <a:t> such that 1 </a:t>
            </a:r>
            <a:r>
              <a:rPr lang="en-US" dirty="0">
                <a:sym typeface="Symbol" charset="2"/>
              </a:rPr>
              <a:t>&lt;</a:t>
            </a:r>
            <a:r>
              <a:rPr lang="en-US" dirty="0"/>
              <a:t> </a:t>
            </a:r>
            <a:r>
              <a:rPr lang="en-US" i="1" dirty="0"/>
              <a:t>a</a:t>
            </a:r>
            <a:r>
              <a:rPr lang="en-US" dirty="0"/>
              <a:t> &lt; </a:t>
            </a:r>
            <a:r>
              <a:rPr lang="en-US" i="1" dirty="0"/>
              <a:t>c</a:t>
            </a:r>
            <a:r>
              <a:rPr lang="en-US" dirty="0"/>
              <a:t>)</a:t>
            </a:r>
          </a:p>
          <a:p>
            <a:pPr lvl="1" eaLnBrk="1" hangingPunct="1"/>
            <a:r>
              <a:rPr lang="en-US" dirty="0"/>
              <a:t>Note always passes if we use </a:t>
            </a:r>
            <a:r>
              <a:rPr lang="en-US" i="1" dirty="0"/>
              <a:t>a</a:t>
            </a:r>
            <a:r>
              <a:rPr lang="en-US" dirty="0"/>
              <a:t> = 1</a:t>
            </a:r>
          </a:p>
          <a:p>
            <a:pPr eaLnBrk="1" hangingPunct="1"/>
            <a:r>
              <a:rPr lang="en-US" dirty="0"/>
              <a:t>Fairly rare, and becomes increasingly rare with the size of the number</a:t>
            </a:r>
          </a:p>
          <a:p>
            <a:pPr eaLnBrk="1" hangingPunct="1"/>
            <a:r>
              <a:rPr lang="en-US" dirty="0"/>
              <a:t>We can prove that the probability is less than .5 (very conservative)</a:t>
            </a:r>
          </a:p>
          <a:p>
            <a:pPr eaLnBrk="1" hangingPunct="1"/>
            <a:r>
              <a:rPr lang="en-US" dirty="0"/>
              <a:t>So how do we extend the primality algorithm to give us more confidence?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latin typeface="+mn-lt"/>
              </a:rPr>
              <a:t>CS 312 - Complexity Examples - Arithmetic and RSA</a:t>
            </a:r>
          </a:p>
        </p:txBody>
      </p:sp>
      <p:sp>
        <p:nvSpPr>
          <p:cNvPr id="5" name="Slide Number Placeholder 5"/>
          <p:cNvSpPr>
            <a:spLocks noGrp="1"/>
          </p:cNvSpPr>
          <p:nvPr>
            <p:ph type="sldNum" sz="quarter" idx="12"/>
          </p:nvPr>
        </p:nvSpPr>
        <p:spPr/>
        <p:txBody>
          <a:bodyPr/>
          <a:lstStyle/>
          <a:p>
            <a:pPr>
              <a:defRPr/>
            </a:pPr>
            <a:fld id="{B42D339A-1F77-F941-A5A2-164280024F12}" type="slidenum">
              <a:rPr lang="en-US" smtClean="0">
                <a:latin typeface="+mn-lt"/>
              </a:rPr>
              <a:pPr>
                <a:defRPr/>
              </a:pPr>
              <a:t>43</a:t>
            </a:fld>
            <a:endParaRPr lang="en-US">
              <a:latin typeface="+mn-lt"/>
            </a:endParaRPr>
          </a:p>
        </p:txBody>
      </p:sp>
      <p:sp>
        <p:nvSpPr>
          <p:cNvPr id="476162" name="Rectangle 2"/>
          <p:cNvSpPr>
            <a:spLocks noGrp="1" noChangeArrowheads="1"/>
          </p:cNvSpPr>
          <p:nvPr>
            <p:ph type="title"/>
          </p:nvPr>
        </p:nvSpPr>
        <p:spPr>
          <a:xfrm>
            <a:off x="609600" y="457200"/>
            <a:ext cx="7772400" cy="838200"/>
          </a:xfrm>
        </p:spPr>
        <p:txBody>
          <a:bodyPr/>
          <a:lstStyle/>
          <a:p>
            <a:pPr eaLnBrk="1" hangingPunct="1">
              <a:defRPr/>
            </a:pPr>
            <a:r>
              <a:rPr lang="en-US" dirty="0">
                <a:latin typeface="+mn-lt"/>
                <a:ea typeface="+mj-ea"/>
                <a:cs typeface="+mj-cs"/>
              </a:rPr>
              <a:t>Primality Algorithm - Take 2</a:t>
            </a:r>
          </a:p>
        </p:txBody>
      </p:sp>
      <p:sp>
        <p:nvSpPr>
          <p:cNvPr id="70661" name="Rectangle 3"/>
          <p:cNvSpPr>
            <a:spLocks noGrp="1" noChangeArrowheads="1"/>
          </p:cNvSpPr>
          <p:nvPr>
            <p:ph type="body" idx="1"/>
          </p:nvPr>
        </p:nvSpPr>
        <p:spPr>
          <a:xfrm>
            <a:off x="685800" y="1447800"/>
            <a:ext cx="7772400" cy="4648200"/>
          </a:xfrm>
        </p:spPr>
        <p:txBody>
          <a:bodyPr/>
          <a:lstStyle/>
          <a:p>
            <a:pPr>
              <a:spcBef>
                <a:spcPct val="0"/>
              </a:spcBef>
              <a:buClrTx/>
              <a:buSzTx/>
              <a:buFontTx/>
              <a:buNone/>
            </a:pPr>
            <a:r>
              <a:rPr lang="en-US" sz="2000" u="sng" dirty="0">
                <a:ea typeface="Arial" charset="0"/>
                <a:cs typeface="Arial" charset="0"/>
              </a:rPr>
              <a:t>function primality2</a:t>
            </a:r>
            <a:r>
              <a:rPr lang="en-US" sz="2000" dirty="0">
                <a:ea typeface="Arial" charset="0"/>
                <a:cs typeface="Arial" charset="0"/>
              </a:rPr>
              <a:t>(</a:t>
            </a:r>
            <a:r>
              <a:rPr lang="en-US" sz="2000" i="1" dirty="0">
                <a:ea typeface="Arial" charset="0"/>
                <a:cs typeface="Arial" charset="0"/>
              </a:rPr>
              <a:t>N</a:t>
            </a:r>
            <a:r>
              <a:rPr lang="en-US" sz="2000" dirty="0">
                <a:ea typeface="Arial" charset="0"/>
                <a:cs typeface="Arial" charset="0"/>
              </a:rPr>
              <a:t>)</a:t>
            </a:r>
          </a:p>
          <a:p>
            <a:pPr>
              <a:spcBef>
                <a:spcPct val="0"/>
              </a:spcBef>
              <a:buClrTx/>
              <a:buSzTx/>
              <a:buFontTx/>
              <a:buNone/>
            </a:pPr>
            <a:r>
              <a:rPr lang="en-US" sz="2000" dirty="0">
                <a:ea typeface="Arial" charset="0"/>
                <a:cs typeface="Arial" charset="0"/>
              </a:rPr>
              <a:t>Input: Positive integer </a:t>
            </a:r>
            <a:r>
              <a:rPr lang="en-US" sz="2000" i="1" dirty="0">
                <a:ea typeface="Arial" charset="0"/>
                <a:cs typeface="Arial" charset="0"/>
              </a:rPr>
              <a:t>N</a:t>
            </a:r>
          </a:p>
          <a:p>
            <a:pPr>
              <a:spcBef>
                <a:spcPct val="0"/>
              </a:spcBef>
              <a:buClrTx/>
              <a:buSzTx/>
              <a:buFontTx/>
              <a:buNone/>
            </a:pPr>
            <a:r>
              <a:rPr lang="en-US" sz="2000" dirty="0">
                <a:ea typeface="Arial" charset="0"/>
                <a:cs typeface="Arial" charset="0"/>
              </a:rPr>
              <a:t>Output: yes/no</a:t>
            </a:r>
          </a:p>
          <a:p>
            <a:pPr>
              <a:spcBef>
                <a:spcPct val="0"/>
              </a:spcBef>
              <a:buClrTx/>
              <a:buSzTx/>
              <a:buFontTx/>
              <a:buNone/>
            </a:pPr>
            <a:endParaRPr lang="en-US" sz="2000" dirty="0">
              <a:ea typeface="Arial" charset="0"/>
              <a:cs typeface="Arial" charset="0"/>
            </a:endParaRPr>
          </a:p>
          <a:p>
            <a:pPr>
              <a:spcBef>
                <a:spcPct val="0"/>
              </a:spcBef>
              <a:buClrTx/>
              <a:buSzTx/>
              <a:buFontTx/>
              <a:buNone/>
            </a:pPr>
            <a:r>
              <a:rPr lang="en-US" dirty="0">
                <a:solidFill>
                  <a:schemeClr val="folHlink"/>
                </a:solidFill>
                <a:ea typeface="Arial" charset="0"/>
                <a:cs typeface="Arial" charset="0"/>
              </a:rPr>
              <a:t>Choose </a:t>
            </a:r>
            <a:r>
              <a:rPr lang="en-US" i="1" dirty="0">
                <a:solidFill>
                  <a:schemeClr val="folHlink"/>
                </a:solidFill>
                <a:ea typeface="Arial" charset="0"/>
                <a:cs typeface="Arial" charset="0"/>
              </a:rPr>
              <a:t>a</a:t>
            </a:r>
            <a:r>
              <a:rPr lang="en-US" baseline="-25000" dirty="0">
                <a:solidFill>
                  <a:schemeClr val="folHlink"/>
                </a:solidFill>
                <a:ea typeface="Arial" charset="0"/>
                <a:cs typeface="Arial" charset="0"/>
              </a:rPr>
              <a:t>1</a:t>
            </a:r>
            <a:r>
              <a:rPr lang="en-US" dirty="0">
                <a:solidFill>
                  <a:schemeClr val="folHlink"/>
                </a:solidFill>
                <a:ea typeface="Arial" charset="0"/>
                <a:cs typeface="Arial" charset="0"/>
              </a:rPr>
              <a:t>…</a:t>
            </a:r>
            <a:r>
              <a:rPr lang="en-US" i="1" dirty="0" err="1">
                <a:solidFill>
                  <a:schemeClr val="folHlink"/>
                </a:solidFill>
                <a:ea typeface="Arial" charset="0"/>
                <a:cs typeface="Arial" charset="0"/>
              </a:rPr>
              <a:t>a</a:t>
            </a:r>
            <a:r>
              <a:rPr lang="en-US" i="1" baseline="-25000" dirty="0" err="1">
                <a:solidFill>
                  <a:schemeClr val="folHlink"/>
                </a:solidFill>
                <a:ea typeface="Arial" charset="0"/>
                <a:cs typeface="Arial" charset="0"/>
              </a:rPr>
              <a:t>k</a:t>
            </a:r>
            <a:r>
              <a:rPr lang="en-US" dirty="0">
                <a:solidFill>
                  <a:schemeClr val="folHlink"/>
                </a:solidFill>
                <a:ea typeface="Arial" charset="0"/>
                <a:cs typeface="Arial" charset="0"/>
              </a:rPr>
              <a:t> (</a:t>
            </a:r>
            <a:r>
              <a:rPr lang="en-US" i="1" dirty="0" err="1">
                <a:solidFill>
                  <a:schemeClr val="folHlink"/>
                </a:solidFill>
                <a:ea typeface="Arial" charset="0"/>
                <a:cs typeface="Arial" charset="0"/>
              </a:rPr>
              <a:t>k</a:t>
            </a:r>
            <a:r>
              <a:rPr lang="en-US" dirty="0">
                <a:solidFill>
                  <a:schemeClr val="folHlink"/>
                </a:solidFill>
                <a:ea typeface="Arial" charset="0"/>
                <a:cs typeface="Arial" charset="0"/>
              </a:rPr>
              <a:t>&lt;</a:t>
            </a:r>
            <a:r>
              <a:rPr lang="en-US" i="1" dirty="0">
                <a:solidFill>
                  <a:schemeClr val="folHlink"/>
                </a:solidFill>
                <a:ea typeface="Arial" charset="0"/>
                <a:cs typeface="Arial" charset="0"/>
              </a:rPr>
              <a:t>N</a:t>
            </a:r>
            <a:r>
              <a:rPr lang="en-US" dirty="0">
                <a:solidFill>
                  <a:schemeClr val="folHlink"/>
                </a:solidFill>
                <a:ea typeface="Arial" charset="0"/>
                <a:cs typeface="Arial" charset="0"/>
              </a:rPr>
              <a:t>) unique random integers between 2 and </a:t>
            </a:r>
            <a:r>
              <a:rPr lang="en-US" i="1" dirty="0">
                <a:solidFill>
                  <a:schemeClr val="folHlink"/>
                </a:solidFill>
                <a:ea typeface="Arial" charset="0"/>
                <a:cs typeface="Arial" charset="0"/>
              </a:rPr>
              <a:t>N</a:t>
            </a:r>
            <a:r>
              <a:rPr lang="en-US" dirty="0">
                <a:solidFill>
                  <a:schemeClr val="folHlink"/>
                </a:solidFill>
                <a:ea typeface="Arial" charset="0"/>
                <a:cs typeface="Arial" charset="0"/>
              </a:rPr>
              <a:t>-1</a:t>
            </a:r>
            <a:endParaRPr lang="en-US" sz="1600" dirty="0">
              <a:solidFill>
                <a:schemeClr val="folHlink"/>
              </a:solidFill>
              <a:ea typeface="Arial" charset="0"/>
              <a:cs typeface="Arial" charset="0"/>
            </a:endParaRPr>
          </a:p>
          <a:p>
            <a:pPr>
              <a:spcBef>
                <a:spcPct val="0"/>
              </a:spcBef>
              <a:buClrTx/>
              <a:buSzTx/>
              <a:buFontTx/>
              <a:buNone/>
            </a:pPr>
            <a:r>
              <a:rPr lang="en-US" dirty="0">
                <a:ea typeface="Arial" charset="0"/>
                <a:cs typeface="Arial" charset="0"/>
              </a:rPr>
              <a:t>if </a:t>
            </a:r>
            <a:r>
              <a:rPr lang="en-US" dirty="0"/>
              <a:t> </a:t>
            </a:r>
            <a:r>
              <a:rPr lang="en-US" i="1" dirty="0" err="1"/>
              <a:t>a</a:t>
            </a:r>
            <a:r>
              <a:rPr lang="en-US" i="1" baseline="-25000" dirty="0" err="1"/>
              <a:t>i</a:t>
            </a:r>
            <a:r>
              <a:rPr lang="en-US" i="1" dirty="0"/>
              <a:t> </a:t>
            </a:r>
            <a:r>
              <a:rPr lang="en-US" i="1" baseline="30000" dirty="0"/>
              <a:t>N</a:t>
            </a:r>
            <a:r>
              <a:rPr lang="en-US" baseline="30000" dirty="0"/>
              <a:t>-1 </a:t>
            </a:r>
            <a:r>
              <a:rPr lang="en-US" dirty="0">
                <a:sym typeface="Symbol" charset="2"/>
              </a:rPr>
              <a:t>=</a:t>
            </a:r>
            <a:r>
              <a:rPr lang="en-US" dirty="0"/>
              <a:t> 1 mod </a:t>
            </a:r>
            <a:r>
              <a:rPr lang="en-US" i="1" dirty="0"/>
              <a:t>N</a:t>
            </a:r>
            <a:r>
              <a:rPr lang="en-US" dirty="0">
                <a:ea typeface="Arial" charset="0"/>
                <a:cs typeface="Arial" charset="0"/>
              </a:rPr>
              <a:t> for all </a:t>
            </a:r>
            <a:r>
              <a:rPr lang="en-US" i="1" dirty="0" err="1"/>
              <a:t>a</a:t>
            </a:r>
            <a:r>
              <a:rPr lang="en-US" i="1" baseline="-25000" dirty="0" err="1"/>
              <a:t>i</a:t>
            </a:r>
            <a:r>
              <a:rPr lang="en-US" i="1" dirty="0"/>
              <a:t> </a:t>
            </a:r>
            <a:r>
              <a:rPr lang="en-US" dirty="0"/>
              <a:t>then</a:t>
            </a:r>
            <a:r>
              <a:rPr lang="en-US" dirty="0">
                <a:ea typeface="Arial" charset="0"/>
                <a:cs typeface="Arial" charset="0"/>
              </a:rPr>
              <a:t> </a:t>
            </a:r>
          </a:p>
          <a:p>
            <a:pPr>
              <a:spcBef>
                <a:spcPct val="0"/>
              </a:spcBef>
              <a:buClrTx/>
              <a:buSzTx/>
              <a:buFontTx/>
              <a:buNone/>
            </a:pPr>
            <a:r>
              <a:rPr lang="en-US" sz="2000" dirty="0">
                <a:ea typeface="Arial" charset="0"/>
                <a:cs typeface="Arial" charset="0"/>
              </a:rPr>
              <a:t>		</a:t>
            </a:r>
            <a:r>
              <a:rPr lang="en-US" dirty="0">
                <a:ea typeface="Arial" charset="0"/>
                <a:cs typeface="Arial" charset="0"/>
              </a:rPr>
              <a:t>return yes with probability </a:t>
            </a:r>
            <a:r>
              <a:rPr lang="en-US" dirty="0" err="1">
                <a:sym typeface="Symbol" charset="2"/>
              </a:rPr>
              <a:t></a:t>
            </a:r>
            <a:r>
              <a:rPr lang="en-US" dirty="0">
                <a:ea typeface="Arial" charset="0"/>
                <a:cs typeface="Arial" charset="0"/>
              </a:rPr>
              <a:t> 1 - 1/(2</a:t>
            </a:r>
            <a:r>
              <a:rPr lang="en-US" i="1" baseline="30000" dirty="0">
                <a:ea typeface="Arial" charset="0"/>
                <a:cs typeface="Arial" charset="0"/>
              </a:rPr>
              <a:t>k</a:t>
            </a:r>
            <a:r>
              <a:rPr lang="en-US" dirty="0">
                <a:ea typeface="Arial" charset="0"/>
                <a:cs typeface="Arial" charset="0"/>
              </a:rPr>
              <a:t>)</a:t>
            </a:r>
          </a:p>
          <a:p>
            <a:pPr>
              <a:spcBef>
                <a:spcPct val="0"/>
              </a:spcBef>
              <a:buClrTx/>
              <a:buSzTx/>
              <a:buFontTx/>
              <a:buNone/>
            </a:pPr>
            <a:r>
              <a:rPr lang="en-US" dirty="0">
                <a:ea typeface="Arial" charset="0"/>
                <a:cs typeface="Arial" charset="0"/>
              </a:rPr>
              <a:t>else:	return no</a:t>
            </a:r>
          </a:p>
          <a:p>
            <a:pPr>
              <a:spcBef>
                <a:spcPct val="0"/>
              </a:spcBef>
              <a:buClrTx/>
              <a:buSzTx/>
              <a:buFontTx/>
              <a:buNone/>
            </a:pPr>
            <a:endParaRPr lang="en-US" sz="2000" dirty="0">
              <a:ea typeface="Arial" charset="0"/>
              <a:cs typeface="Arial" charset="0"/>
            </a:endParaRPr>
          </a:p>
          <a:p>
            <a:pPr eaLnBrk="1" hangingPunct="1"/>
            <a:r>
              <a:rPr lang="en-US" dirty="0"/>
              <a:t>Is this algorithm correct? - Randomized Algorithm</a:t>
            </a:r>
          </a:p>
          <a:p>
            <a:pPr eaLnBrk="1" hangingPunct="1"/>
            <a:r>
              <a:rPr lang="en-US" dirty="0"/>
              <a:t>What is its complexity?</a:t>
            </a:r>
          </a:p>
          <a:p>
            <a:pPr marL="0" indent="0" eaLnBrk="1" hangingPunct="1">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en-US"/>
              <a:t>CS 312 - Complexity Examples - Arithmetic and RSA</a:t>
            </a:r>
          </a:p>
        </p:txBody>
      </p:sp>
      <p:sp>
        <p:nvSpPr>
          <p:cNvPr id="72707" name="Slide Number Placeholder 5"/>
          <p:cNvSpPr>
            <a:spLocks noGrp="1"/>
          </p:cNvSpPr>
          <p:nvPr>
            <p:ph type="sldNum" sz="quarter" idx="12"/>
          </p:nvPr>
        </p:nvSpPr>
        <p:spPr>
          <a:noFill/>
        </p:spPr>
        <p:txBody>
          <a:bodyPr/>
          <a:lstStyle/>
          <a:p>
            <a:fld id="{0D721F6F-AE73-AD4A-A21B-88AF29C1113D}" type="slidenum">
              <a:rPr lang="en-US" smtClean="0"/>
              <a:pPr/>
              <a:t>44</a:t>
            </a:fld>
            <a:endParaRPr lang="en-US"/>
          </a:p>
        </p:txBody>
      </p:sp>
      <p:sp>
        <p:nvSpPr>
          <p:cNvPr id="477186" name="Rectangle 2"/>
          <p:cNvSpPr>
            <a:spLocks noGrp="1" noChangeArrowheads="1"/>
          </p:cNvSpPr>
          <p:nvPr>
            <p:ph type="title"/>
          </p:nvPr>
        </p:nvSpPr>
        <p:spPr/>
        <p:txBody>
          <a:bodyPr/>
          <a:lstStyle/>
          <a:p>
            <a:pPr eaLnBrk="1" hangingPunct="1">
              <a:defRPr/>
            </a:pPr>
            <a:r>
              <a:rPr lang="en-US">
                <a:ea typeface="+mj-ea"/>
                <a:cs typeface="+mj-cs"/>
              </a:rPr>
              <a:t>Primality notes</a:t>
            </a:r>
          </a:p>
        </p:txBody>
      </p:sp>
      <p:sp>
        <p:nvSpPr>
          <p:cNvPr id="72709"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en-US" dirty="0"/>
              <a:t>Primality testing is efficient! - 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en-US"/>
              <a:t>CS 312 - Complexity Examples - Arithmetic and RSA</a:t>
            </a:r>
          </a:p>
        </p:txBody>
      </p:sp>
      <p:sp>
        <p:nvSpPr>
          <p:cNvPr id="72707" name="Slide Number Placeholder 5"/>
          <p:cNvSpPr>
            <a:spLocks noGrp="1"/>
          </p:cNvSpPr>
          <p:nvPr>
            <p:ph type="sldNum" sz="quarter" idx="12"/>
          </p:nvPr>
        </p:nvSpPr>
        <p:spPr>
          <a:noFill/>
        </p:spPr>
        <p:txBody>
          <a:bodyPr/>
          <a:lstStyle/>
          <a:p>
            <a:fld id="{0D721F6F-AE73-AD4A-A21B-88AF29C1113D}" type="slidenum">
              <a:rPr lang="en-US" smtClean="0"/>
              <a:pPr/>
              <a:t>45</a:t>
            </a:fld>
            <a:endParaRPr lang="en-US"/>
          </a:p>
        </p:txBody>
      </p:sp>
      <p:sp>
        <p:nvSpPr>
          <p:cNvPr id="477186" name="Rectangle 2"/>
          <p:cNvSpPr>
            <a:spLocks noGrp="1" noChangeArrowheads="1"/>
          </p:cNvSpPr>
          <p:nvPr>
            <p:ph type="title"/>
          </p:nvPr>
        </p:nvSpPr>
        <p:spPr/>
        <p:txBody>
          <a:bodyPr/>
          <a:lstStyle/>
          <a:p>
            <a:pPr eaLnBrk="1" hangingPunct="1">
              <a:defRPr/>
            </a:pPr>
            <a:r>
              <a:rPr lang="en-US">
                <a:ea typeface="+mj-ea"/>
                <a:cs typeface="+mj-cs"/>
              </a:rPr>
              <a:t>Primality notes</a:t>
            </a:r>
          </a:p>
        </p:txBody>
      </p:sp>
      <p:sp>
        <p:nvSpPr>
          <p:cNvPr id="72709"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en-US" dirty="0"/>
              <a:t>Primality testing is efficient! - O(</a:t>
            </a:r>
            <a:r>
              <a:rPr lang="en-US" i="1" dirty="0"/>
              <a:t>n</a:t>
            </a:r>
            <a:r>
              <a:rPr lang="en-US" baseline="30000" dirty="0"/>
              <a:t>3</a:t>
            </a:r>
            <a:r>
              <a:rPr lang="en-US" dirty="0"/>
              <a:t>)</a:t>
            </a:r>
          </a:p>
          <a:p>
            <a:pPr eaLnBrk="1" hangingPunct="1">
              <a:lnSpc>
                <a:spcPct val="90000"/>
              </a:lnSpc>
            </a:pPr>
            <a:r>
              <a:rPr lang="en-US" dirty="0"/>
              <a:t>Carmichael numbers</a:t>
            </a:r>
          </a:p>
          <a:p>
            <a:pPr lvl="1" eaLnBrk="1" hangingPunct="1">
              <a:lnSpc>
                <a:spcPct val="90000"/>
              </a:lnSpc>
            </a:pPr>
            <a:r>
              <a:rPr lang="en-US" dirty="0"/>
              <a:t>There are an infinite but rare set of composite numbers which pass the Fermat test for all </a:t>
            </a:r>
            <a:r>
              <a:rPr lang="en-US" i="1" dirty="0"/>
              <a:t>a</a:t>
            </a:r>
            <a:r>
              <a:rPr lang="en-US" i="1" baseline="-25000" dirty="0"/>
              <a:t>i</a:t>
            </a:r>
            <a:r>
              <a:rPr lang="en-US" dirty="0"/>
              <a:t> relatively prime to the number</a:t>
            </a:r>
            <a:endParaRPr lang="en-US" i="1" dirty="0"/>
          </a:p>
          <a:p>
            <a:pPr lvl="1" eaLnBrk="1" hangingPunct="1">
              <a:lnSpc>
                <a:spcPct val="90000"/>
              </a:lnSpc>
            </a:pPr>
            <a:r>
              <a:rPr lang="en-US" dirty="0"/>
              <a:t>These can be dealt with more refined primality testing</a:t>
            </a:r>
          </a:p>
          <a:p>
            <a:pPr lvl="1" eaLnBrk="1" hangingPunct="1">
              <a:lnSpc>
                <a:spcPct val="90000"/>
              </a:lnSpc>
            </a:pPr>
            <a:r>
              <a:rPr lang="en-US" dirty="0"/>
              <a:t>You will implement one of these (Rabin-Miller) for your project</a:t>
            </a:r>
          </a:p>
          <a:p>
            <a:pPr eaLnBrk="1" hangingPunct="1">
              <a:lnSpc>
                <a:spcPct val="90000"/>
              </a:lnSpc>
            </a:pPr>
            <a:r>
              <a:rPr lang="en-US" dirty="0"/>
              <a:t>Generating random primes</a:t>
            </a:r>
          </a:p>
          <a:p>
            <a:pPr lvl="1" eaLnBrk="1" hangingPunct="1">
              <a:lnSpc>
                <a:spcPct val="90000"/>
              </a:lnSpc>
            </a:pPr>
            <a:r>
              <a:rPr lang="en-US" dirty="0"/>
              <a:t>An </a:t>
            </a:r>
            <a:r>
              <a:rPr lang="en-US" i="1" dirty="0" err="1"/>
              <a:t>n</a:t>
            </a:r>
            <a:r>
              <a:rPr lang="en-US" i="1" dirty="0"/>
              <a:t> </a:t>
            </a:r>
            <a:r>
              <a:rPr lang="en-US" dirty="0"/>
              <a:t>bit random number has approximately a 1 in </a:t>
            </a:r>
            <a:r>
              <a:rPr lang="en-US" i="1" dirty="0" err="1"/>
              <a:t>n</a:t>
            </a:r>
            <a:r>
              <a:rPr lang="en-US" i="1" dirty="0"/>
              <a:t> </a:t>
            </a:r>
            <a:r>
              <a:rPr lang="en-US" dirty="0"/>
              <a:t>chance of being prime</a:t>
            </a:r>
          </a:p>
          <a:p>
            <a:pPr eaLnBrk="1" hangingPunct="1">
              <a:lnSpc>
                <a:spcPct val="90000"/>
              </a:lnSpc>
            </a:pPr>
            <a:r>
              <a:rPr lang="en-US" dirty="0"/>
              <a:t>Random Prime Generation Algorithm</a:t>
            </a:r>
          </a:p>
        </p:txBody>
      </p:sp>
    </p:spTree>
    <p:extLst>
      <p:ext uri="{BB962C8B-B14F-4D97-AF65-F5344CB8AC3E}">
        <p14:creationId xmlns:p14="http://schemas.microsoft.com/office/powerpoint/2010/main" val="2141975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en-US"/>
              <a:t>CS 312 - Complexity Examples - Arithmetic and RSA</a:t>
            </a:r>
          </a:p>
        </p:txBody>
      </p:sp>
      <p:sp>
        <p:nvSpPr>
          <p:cNvPr id="72707" name="Slide Number Placeholder 5"/>
          <p:cNvSpPr>
            <a:spLocks noGrp="1"/>
          </p:cNvSpPr>
          <p:nvPr>
            <p:ph type="sldNum" sz="quarter" idx="12"/>
          </p:nvPr>
        </p:nvSpPr>
        <p:spPr>
          <a:noFill/>
        </p:spPr>
        <p:txBody>
          <a:bodyPr/>
          <a:lstStyle/>
          <a:p>
            <a:fld id="{0D721F6F-AE73-AD4A-A21B-88AF29C1113D}" type="slidenum">
              <a:rPr lang="en-US" smtClean="0"/>
              <a:pPr/>
              <a:t>46</a:t>
            </a:fld>
            <a:endParaRPr lang="en-US"/>
          </a:p>
        </p:txBody>
      </p:sp>
      <p:sp>
        <p:nvSpPr>
          <p:cNvPr id="477186" name="Rectangle 2"/>
          <p:cNvSpPr>
            <a:spLocks noGrp="1" noChangeArrowheads="1"/>
          </p:cNvSpPr>
          <p:nvPr>
            <p:ph type="title"/>
          </p:nvPr>
        </p:nvSpPr>
        <p:spPr/>
        <p:txBody>
          <a:bodyPr/>
          <a:lstStyle/>
          <a:p>
            <a:pPr eaLnBrk="1" hangingPunct="1">
              <a:defRPr/>
            </a:pPr>
            <a:r>
              <a:rPr lang="en-US">
                <a:ea typeface="+mj-ea"/>
                <a:cs typeface="+mj-cs"/>
              </a:rPr>
              <a:t>Primality notes</a:t>
            </a:r>
          </a:p>
        </p:txBody>
      </p:sp>
      <p:sp>
        <p:nvSpPr>
          <p:cNvPr id="72709"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en-US" dirty="0"/>
              <a:t>Generating random primes</a:t>
            </a:r>
          </a:p>
          <a:p>
            <a:pPr lvl="1" eaLnBrk="1" hangingPunct="1">
              <a:lnSpc>
                <a:spcPct val="90000"/>
              </a:lnSpc>
            </a:pPr>
            <a:r>
              <a:rPr lang="en-US" dirty="0"/>
              <a:t>An </a:t>
            </a:r>
            <a:r>
              <a:rPr lang="en-US" i="1" dirty="0" err="1"/>
              <a:t>n</a:t>
            </a:r>
            <a:r>
              <a:rPr lang="en-US" i="1" dirty="0"/>
              <a:t> </a:t>
            </a:r>
            <a:r>
              <a:rPr lang="en-US" dirty="0"/>
              <a:t>bit random number has approximately a 1 in </a:t>
            </a:r>
            <a:r>
              <a:rPr lang="en-US" i="1" dirty="0" err="1"/>
              <a:t>n</a:t>
            </a:r>
            <a:r>
              <a:rPr lang="en-US" i="1" dirty="0"/>
              <a:t> </a:t>
            </a:r>
            <a:r>
              <a:rPr lang="en-US" dirty="0"/>
              <a:t>chance of being prime</a:t>
            </a:r>
          </a:p>
          <a:p>
            <a:pPr eaLnBrk="1" hangingPunct="1">
              <a:lnSpc>
                <a:spcPct val="90000"/>
              </a:lnSpc>
            </a:pPr>
            <a:r>
              <a:rPr lang="en-US" dirty="0"/>
              <a:t>Random Prime Generation Algorithm</a:t>
            </a:r>
          </a:p>
          <a:p>
            <a:pPr lvl="1" eaLnBrk="1" hangingPunct="1">
              <a:lnSpc>
                <a:spcPct val="90000"/>
              </a:lnSpc>
            </a:pPr>
            <a:r>
              <a:rPr lang="en-US" dirty="0"/>
              <a:t>Randomly choose an </a:t>
            </a:r>
            <a:r>
              <a:rPr lang="en-US" i="1" dirty="0" err="1"/>
              <a:t>n</a:t>
            </a:r>
            <a:r>
              <a:rPr lang="en-US" i="1" dirty="0"/>
              <a:t> </a:t>
            </a:r>
            <a:r>
              <a:rPr lang="en-US" dirty="0"/>
              <a:t>bit number</a:t>
            </a:r>
          </a:p>
          <a:p>
            <a:pPr lvl="1" eaLnBrk="1" hangingPunct="1">
              <a:lnSpc>
                <a:spcPct val="90000"/>
              </a:lnSpc>
            </a:pPr>
            <a:r>
              <a:rPr lang="en-US" dirty="0"/>
              <a:t>Run Primality Test</a:t>
            </a:r>
          </a:p>
          <a:p>
            <a:pPr lvl="1" eaLnBrk="1" hangingPunct="1">
              <a:lnSpc>
                <a:spcPct val="90000"/>
              </a:lnSpc>
            </a:pPr>
            <a:r>
              <a:rPr lang="en-US" dirty="0"/>
              <a:t>If passes, return the number, else choose another number and repeat</a:t>
            </a:r>
          </a:p>
          <a:p>
            <a:pPr lvl="1" eaLnBrk="1" hangingPunct="1">
              <a:lnSpc>
                <a:spcPct val="90000"/>
              </a:lnSpc>
            </a:pPr>
            <a:r>
              <a:rPr lang="en-US" dirty="0"/>
              <a:t>O(</a:t>
            </a:r>
            <a:r>
              <a:rPr lang="en-US" i="1" dirty="0"/>
              <a:t>n</a:t>
            </a:r>
            <a:r>
              <a:rPr lang="en-US" dirty="0"/>
              <a:t>) average tries to find a prime, times the Primality test with complexity of O(</a:t>
            </a:r>
            <a:r>
              <a:rPr lang="en-US" i="1" dirty="0"/>
              <a:t>n</a:t>
            </a:r>
            <a:r>
              <a:rPr lang="en-US" baseline="30000" dirty="0"/>
              <a:t>3</a:t>
            </a:r>
            <a:r>
              <a:rPr lang="en-US" dirty="0"/>
              <a:t>): Total is O(</a:t>
            </a:r>
            <a:r>
              <a:rPr lang="en-US" i="1" dirty="0"/>
              <a:t>n</a:t>
            </a:r>
            <a:r>
              <a:rPr lang="en-US" baseline="30000" dirty="0"/>
              <a:t>4</a:t>
            </a:r>
            <a:r>
              <a:rPr lang="en-US" dirty="0"/>
              <a:t>)</a:t>
            </a:r>
          </a:p>
          <a:p>
            <a:pPr eaLnBrk="1" hangingPunct="1">
              <a:lnSpc>
                <a:spcPct val="90000"/>
              </a:lnSpc>
            </a:pPr>
            <a:r>
              <a:rPr lang="en-US" dirty="0"/>
              <a:t>In practical algorithms </a:t>
            </a:r>
            <a:r>
              <a:rPr lang="en-US" i="1" dirty="0"/>
              <a:t>a</a:t>
            </a:r>
            <a:r>
              <a:rPr lang="en-US" dirty="0"/>
              <a:t>=2 is sufficient or </a:t>
            </a:r>
            <a:r>
              <a:rPr lang="en-US" i="1" dirty="0"/>
              <a:t>a</a:t>
            </a:r>
            <a:r>
              <a:rPr lang="en-US" dirty="0"/>
              <a:t>={2, 3, 5} for being really safe since for large numbers it is extremely rare for a composite to pass the test with </a:t>
            </a:r>
            <a:r>
              <a:rPr lang="en-US" i="1" dirty="0"/>
              <a:t>a</a:t>
            </a:r>
            <a:r>
              <a:rPr lang="en-US" dirty="0"/>
              <a:t>=2.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FB81-CF3C-F048-9583-21174463CA17}"/>
              </a:ext>
            </a:extLst>
          </p:cNvPr>
          <p:cNvSpPr>
            <a:spLocks noGrp="1"/>
          </p:cNvSpPr>
          <p:nvPr>
            <p:ph type="title"/>
          </p:nvPr>
        </p:nvSpPr>
        <p:spPr/>
        <p:txBody>
          <a:bodyPr/>
          <a:lstStyle/>
          <a:p>
            <a:r>
              <a:rPr lang="en-US" dirty="0"/>
              <a:t>Fermat Project</a:t>
            </a:r>
          </a:p>
        </p:txBody>
      </p:sp>
      <p:sp>
        <p:nvSpPr>
          <p:cNvPr id="3" name="Content Placeholder 2">
            <a:extLst>
              <a:ext uri="{FF2B5EF4-FFF2-40B4-BE49-F238E27FC236}">
                <a16:creationId xmlns:a16="http://schemas.microsoft.com/office/drawing/2014/main" id="{26850168-C26D-DF42-B2A9-590A6757DD06}"/>
              </a:ext>
            </a:extLst>
          </p:cNvPr>
          <p:cNvSpPr>
            <a:spLocks noGrp="1"/>
          </p:cNvSpPr>
          <p:nvPr>
            <p:ph idx="1"/>
          </p:nvPr>
        </p:nvSpPr>
        <p:spPr/>
        <p:txBody>
          <a:bodyPr/>
          <a:lstStyle/>
          <a:p>
            <a:r>
              <a:rPr lang="en-US" dirty="0"/>
              <a:t>Review Project together</a:t>
            </a:r>
          </a:p>
          <a:p>
            <a:r>
              <a:rPr lang="en-US" dirty="0"/>
              <a:t>This one is easier but has very quick due dates </a:t>
            </a:r>
          </a:p>
          <a:p>
            <a:pPr lvl="1"/>
            <a:r>
              <a:rPr lang="en-US" dirty="0"/>
              <a:t>Remember the "Design Experience!" </a:t>
            </a:r>
          </a:p>
        </p:txBody>
      </p:sp>
      <p:sp>
        <p:nvSpPr>
          <p:cNvPr id="4" name="Footer Placeholder 3">
            <a:extLst>
              <a:ext uri="{FF2B5EF4-FFF2-40B4-BE49-F238E27FC236}">
                <a16:creationId xmlns:a16="http://schemas.microsoft.com/office/drawing/2014/main" id="{54B47D49-B694-5141-8490-1B619EE9F50D}"/>
              </a:ext>
            </a:extLst>
          </p:cNvPr>
          <p:cNvSpPr>
            <a:spLocks noGrp="1"/>
          </p:cNvSpPr>
          <p:nvPr>
            <p:ph type="ftr" sz="quarter" idx="11"/>
          </p:nvPr>
        </p:nvSpPr>
        <p:spPr/>
        <p:txBody>
          <a:bodyPr/>
          <a:lstStyle/>
          <a:p>
            <a:pPr>
              <a:defRPr/>
            </a:pPr>
            <a:r>
              <a:rPr lang="en-US"/>
              <a:t>CS 312 - Complexity Examples - Arithmetic and RSA</a:t>
            </a:r>
          </a:p>
        </p:txBody>
      </p:sp>
      <p:sp>
        <p:nvSpPr>
          <p:cNvPr id="5" name="Slide Number Placeholder 4">
            <a:extLst>
              <a:ext uri="{FF2B5EF4-FFF2-40B4-BE49-F238E27FC236}">
                <a16:creationId xmlns:a16="http://schemas.microsoft.com/office/drawing/2014/main" id="{7EC0E75D-F305-3F47-B2FB-B6296D82B03B}"/>
              </a:ext>
            </a:extLst>
          </p:cNvPr>
          <p:cNvSpPr>
            <a:spLocks noGrp="1"/>
          </p:cNvSpPr>
          <p:nvPr>
            <p:ph type="sldNum" sz="quarter" idx="12"/>
          </p:nvPr>
        </p:nvSpPr>
        <p:spPr/>
        <p:txBody>
          <a:bodyPr/>
          <a:lstStyle/>
          <a:p>
            <a:pPr>
              <a:defRPr/>
            </a:pPr>
            <a:fld id="{2B3F5DAD-81FB-424C-9F73-102BD33ADEAF}" type="slidenum">
              <a:rPr lang="en-US" smtClean="0"/>
              <a:pPr>
                <a:defRPr/>
              </a:pPr>
              <a:t>47</a:t>
            </a:fld>
            <a:endParaRPr lang="en-US"/>
          </a:p>
        </p:txBody>
      </p:sp>
    </p:spTree>
    <p:extLst>
      <p:ext uri="{BB962C8B-B14F-4D97-AF65-F5344CB8AC3E}">
        <p14:creationId xmlns:p14="http://schemas.microsoft.com/office/powerpoint/2010/main" val="34089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a:t>CS 312 - Complexity Examples - Arithmetic and RSA</a:t>
            </a:r>
          </a:p>
        </p:txBody>
      </p:sp>
      <p:sp>
        <p:nvSpPr>
          <p:cNvPr id="23555" name="Slide Number Placeholder 5"/>
          <p:cNvSpPr>
            <a:spLocks noGrp="1"/>
          </p:cNvSpPr>
          <p:nvPr>
            <p:ph type="sldNum" sz="quarter" idx="12"/>
          </p:nvPr>
        </p:nvSpPr>
        <p:spPr>
          <a:noFill/>
        </p:spPr>
        <p:txBody>
          <a:bodyPr/>
          <a:lstStyle/>
          <a:p>
            <a:fld id="{27B23576-0804-8D4A-BF0A-1612E55B16A2}" type="slidenum">
              <a:rPr lang="en-US" smtClean="0"/>
              <a:pPr/>
              <a:t>5</a:t>
            </a:fld>
            <a:endParaRPr lang="en-US"/>
          </a:p>
        </p:txBody>
      </p:sp>
      <p:sp>
        <p:nvSpPr>
          <p:cNvPr id="441346"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Important Point</a:t>
            </a:r>
          </a:p>
        </p:txBody>
      </p:sp>
      <p:sp>
        <p:nvSpPr>
          <p:cNvPr id="23557" name="Rectangle 3"/>
          <p:cNvSpPr>
            <a:spLocks noGrp="1" noChangeArrowheads="1"/>
          </p:cNvSpPr>
          <p:nvPr>
            <p:ph type="body" idx="1"/>
          </p:nvPr>
        </p:nvSpPr>
        <p:spPr>
          <a:xfrm>
            <a:off x="685800" y="1219200"/>
            <a:ext cx="7848600" cy="4876800"/>
          </a:xfrm>
        </p:spPr>
        <p:txBody>
          <a:bodyPr>
            <a:normAutofit fontScale="92500"/>
          </a:bodyPr>
          <a:lstStyle/>
          <a:p>
            <a:pPr eaLnBrk="1" hangingPunct="1"/>
            <a:r>
              <a:rPr lang="en-US" sz="1900" dirty="0"/>
              <a:t>Isn’t addition in a computer just 1 time step?</a:t>
            </a:r>
          </a:p>
          <a:p>
            <a:pPr eaLnBrk="1" hangingPunct="1"/>
            <a:r>
              <a:rPr lang="en-US" sz="1900" dirty="0"/>
              <a:t>Yes, </a:t>
            </a:r>
            <a:r>
              <a:rPr lang="en-US" sz="1900" u="sng" dirty="0"/>
              <a:t>If</a:t>
            </a:r>
            <a:r>
              <a:rPr lang="en-US" sz="1900" dirty="0"/>
              <a:t> the size of the numbers are </a:t>
            </a:r>
            <a:r>
              <a:rPr lang="en-US" sz="1900" i="1" dirty="0"/>
              <a:t>fixed </a:t>
            </a:r>
            <a:r>
              <a:rPr lang="en-US" sz="1900" dirty="0"/>
              <a:t>(i.e. will not exceed a max value)</a:t>
            </a:r>
            <a:endParaRPr lang="en-US" sz="1900" i="1" dirty="0"/>
          </a:p>
          <a:p>
            <a:pPr lvl="1" eaLnBrk="1" hangingPunct="1"/>
            <a:r>
              <a:rPr lang="en-US" sz="1700" dirty="0"/>
              <a:t>32/64/128 bit computer word - 1 step if we assume numbers within the word size because of hardware parallelism.</a:t>
            </a:r>
          </a:p>
          <a:p>
            <a:pPr lvl="1" eaLnBrk="1" hangingPunct="1"/>
            <a:r>
              <a:rPr lang="en-US" sz="1700" dirty="0"/>
              <a:t>Would if bigger (double </a:t>
            </a:r>
            <a:r>
              <a:rPr lang="en-US" sz="1700" dirty="0" err="1"/>
              <a:t>int</a:t>
            </a:r>
            <a:r>
              <a:rPr lang="en-US" sz="1700" dirty="0"/>
              <a:t>), but still fixed.  Then still </a:t>
            </a:r>
            <a:r>
              <a:rPr lang="en-US" sz="1700" i="1" dirty="0"/>
              <a:t>c</a:t>
            </a:r>
            <a:r>
              <a:rPr lang="en-US" sz="1700" dirty="0"/>
              <a:t>·(1).</a:t>
            </a:r>
          </a:p>
          <a:p>
            <a:pPr lvl="1" eaLnBrk="1" hangingPunct="1"/>
            <a:r>
              <a:rPr lang="en-US" sz="1700" dirty="0"/>
              <a:t>Addition is O(</a:t>
            </a:r>
            <a:r>
              <a:rPr lang="en-US" sz="1700" i="1" dirty="0"/>
              <a:t>n</a:t>
            </a:r>
            <a:r>
              <a:rPr lang="en-US" sz="1700" dirty="0"/>
              <a:t>) when length </a:t>
            </a:r>
            <a:r>
              <a:rPr lang="en-US" sz="1700" i="1" dirty="0"/>
              <a:t>n </a:t>
            </a:r>
            <a:r>
              <a:rPr lang="en-US" sz="1700" dirty="0"/>
              <a:t>of number can be </a:t>
            </a:r>
            <a:r>
              <a:rPr lang="en-US" sz="1700" i="1" dirty="0"/>
              <a:t>arbitrarily </a:t>
            </a:r>
            <a:r>
              <a:rPr lang="en-US" sz="1700" dirty="0"/>
              <a:t>large.</a:t>
            </a:r>
          </a:p>
          <a:p>
            <a:pPr eaLnBrk="1" hangingPunct="1"/>
            <a:r>
              <a:rPr lang="en-US" sz="1900" dirty="0"/>
              <a:t>For most applications, the problem size will not be tied to size of the specific data elements (numbers, strings, etc.) but to the number of data elements because the elements are usually not arbitrarily large (e.g. names, etc.)</a:t>
            </a:r>
          </a:p>
          <a:p>
            <a:pPr eaLnBrk="1" hangingPunct="1"/>
            <a:r>
              <a:rPr lang="en-US" sz="1900" dirty="0"/>
              <a:t>What is the complexity of adding two arrays each containing </a:t>
            </a:r>
            <a:r>
              <a:rPr lang="en-US" sz="1900" i="1" dirty="0"/>
              <a:t>m </a:t>
            </a:r>
            <a:r>
              <a:rPr lang="en-US" sz="1900" dirty="0"/>
              <a:t>fixed size numbers? - common</a:t>
            </a:r>
          </a:p>
          <a:p>
            <a:pPr eaLnBrk="1" hangingPunct="1"/>
            <a:r>
              <a:rPr lang="en-US" sz="1900" dirty="0"/>
              <a:t>What is the complexity of adding two arrays each containing </a:t>
            </a:r>
            <a:r>
              <a:rPr lang="en-US" sz="1900" i="1" dirty="0"/>
              <a:t>m </a:t>
            </a:r>
            <a:r>
              <a:rPr lang="en-US" sz="1900" dirty="0"/>
              <a:t>numbers of arbitrary size </a:t>
            </a:r>
            <a:r>
              <a:rPr lang="en-US" sz="1900" i="1" dirty="0"/>
              <a:t>n</a:t>
            </a:r>
            <a:r>
              <a:rPr lang="en-US" sz="1900" dirty="0"/>
              <a:t>? - less common</a:t>
            </a:r>
            <a:endParaRPr lang="en-US" sz="1300" dirty="0"/>
          </a:p>
          <a:p>
            <a:pPr eaLnBrk="1" hangingPunct="1"/>
            <a:r>
              <a:rPr lang="en-US" sz="2000" dirty="0"/>
              <a:t>Typically work with fixed size data elements, where our concern is number of elements, rather than varying size of the elements, but for the moment…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CS 312 - Complexity Examples - Arithmetic and RSA</a:t>
            </a:r>
          </a:p>
        </p:txBody>
      </p:sp>
      <p:sp>
        <p:nvSpPr>
          <p:cNvPr id="25603" name="Slide Number Placeholder 5"/>
          <p:cNvSpPr>
            <a:spLocks noGrp="1"/>
          </p:cNvSpPr>
          <p:nvPr>
            <p:ph type="sldNum" sz="quarter" idx="12"/>
          </p:nvPr>
        </p:nvSpPr>
        <p:spPr>
          <a:noFill/>
        </p:spPr>
        <p:txBody>
          <a:bodyPr/>
          <a:lstStyle/>
          <a:p>
            <a:fld id="{11B0C4BA-8678-2742-B247-6EA191651155}" type="slidenum">
              <a:rPr lang="en-US" smtClean="0"/>
              <a:pPr/>
              <a:t>6</a:t>
            </a:fld>
            <a:endParaRPr lang="en-US"/>
          </a:p>
        </p:txBody>
      </p:sp>
      <p:sp>
        <p:nvSpPr>
          <p:cNvPr id="442370" name="Rectangle 2"/>
          <p:cNvSpPr>
            <a:spLocks noGrp="1" noChangeArrowheads="1"/>
          </p:cNvSpPr>
          <p:nvPr>
            <p:ph type="title"/>
          </p:nvPr>
        </p:nvSpPr>
        <p:spPr/>
        <p:txBody>
          <a:bodyPr/>
          <a:lstStyle/>
          <a:p>
            <a:pPr eaLnBrk="1" hangingPunct="1">
              <a:defRPr/>
            </a:pPr>
            <a:r>
              <a:rPr lang="en-US">
                <a:ea typeface="+mj-ea"/>
                <a:cs typeface="+mj-cs"/>
              </a:rPr>
              <a:t>Multiplication - Classic</a:t>
            </a:r>
          </a:p>
        </p:txBody>
      </p:sp>
      <p:sp>
        <p:nvSpPr>
          <p:cNvPr id="25605" name="Rectangle 3"/>
          <p:cNvSpPr>
            <a:spLocks noGrp="1" noChangeArrowheads="1"/>
          </p:cNvSpPr>
          <p:nvPr>
            <p:ph type="body" idx="1"/>
          </p:nvPr>
        </p:nvSpPr>
        <p:spPr>
          <a:xfrm>
            <a:off x="685800" y="1447800"/>
            <a:ext cx="7772400" cy="4419600"/>
          </a:xfrm>
        </p:spPr>
        <p:txBody>
          <a:bodyPr/>
          <a:lstStyle/>
          <a:p>
            <a:pPr eaLnBrk="1" hangingPunct="1"/>
            <a:r>
              <a:rPr lang="en-US" dirty="0"/>
              <a:t>2 binary numbers of </a:t>
            </a:r>
            <a:r>
              <a:rPr lang="en-US" i="1" dirty="0"/>
              <a:t>arbitrary</a:t>
            </a:r>
            <a:r>
              <a:rPr lang="en-US" dirty="0"/>
              <a:t> length </a:t>
            </a:r>
            <a:r>
              <a:rPr lang="en-US" i="1" dirty="0" err="1"/>
              <a:t>n</a:t>
            </a:r>
            <a:endParaRPr lang="en-US" i="1" dirty="0"/>
          </a:p>
          <a:p>
            <a:pPr eaLnBrk="1" hangingPunct="1"/>
            <a:r>
              <a:rPr lang="en-US" dirty="0"/>
              <a:t>Note that doubling and dividing by two are just a left shift or right shift in binary</a:t>
            </a:r>
          </a:p>
          <a:p>
            <a:pPr eaLnBrk="1" hangingPunct="1">
              <a:buFont typeface="Wingdings" charset="2"/>
              <a:buNone/>
            </a:pPr>
            <a:r>
              <a:rPr lang="en-US" dirty="0"/>
              <a:t>		1 1 0</a:t>
            </a:r>
          </a:p>
          <a:p>
            <a:pPr eaLnBrk="1" hangingPunct="1">
              <a:buFont typeface="Wingdings" charset="2"/>
              <a:buNone/>
            </a:pPr>
            <a:r>
              <a:rPr lang="en-US" dirty="0"/>
              <a:t>	    *	</a:t>
            </a:r>
            <a:r>
              <a:rPr lang="en-US" u="sng" dirty="0"/>
              <a:t>1 0 1</a:t>
            </a:r>
            <a:endParaRPr lang="en-US" dirty="0"/>
          </a:p>
          <a:p>
            <a:pPr eaLnBrk="1" hangingPunct="1">
              <a:buFont typeface="Wingdings" charset="2"/>
              <a:buNone/>
            </a:pPr>
            <a:r>
              <a:rPr lang="en-US" dirty="0"/>
              <a:t>		1 1 0</a:t>
            </a:r>
          </a:p>
          <a:p>
            <a:pPr eaLnBrk="1" hangingPunct="1">
              <a:buFont typeface="Wingdings" charset="2"/>
              <a:buNone/>
            </a:pPr>
            <a:r>
              <a:rPr lang="en-US" dirty="0"/>
              <a:t>	     0 0 0</a:t>
            </a:r>
          </a:p>
          <a:p>
            <a:pPr eaLnBrk="1" hangingPunct="1">
              <a:buFont typeface="Wingdings" charset="2"/>
              <a:buNone/>
            </a:pPr>
            <a:r>
              <a:rPr lang="en-US" dirty="0"/>
              <a:t>       </a:t>
            </a:r>
            <a:r>
              <a:rPr lang="en-US" u="sng" dirty="0"/>
              <a:t>1 1 0  </a:t>
            </a:r>
          </a:p>
          <a:p>
            <a:pPr eaLnBrk="1" hangingPunct="1"/>
            <a:endParaRPr lang="en-US" dirty="0"/>
          </a:p>
          <a:p>
            <a:pPr eaLnBrk="1" hangingPunct="1"/>
            <a:r>
              <a:rPr lang="en-US" dirty="0"/>
              <a:t>Complexity?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t>CS 312 - Complexity Examples - Arithmetic and RSA</a:t>
            </a:r>
          </a:p>
        </p:txBody>
      </p:sp>
      <p:sp>
        <p:nvSpPr>
          <p:cNvPr id="25603" name="Slide Number Placeholder 5"/>
          <p:cNvSpPr>
            <a:spLocks noGrp="1"/>
          </p:cNvSpPr>
          <p:nvPr>
            <p:ph type="sldNum" sz="quarter" idx="12"/>
          </p:nvPr>
        </p:nvSpPr>
        <p:spPr>
          <a:noFill/>
        </p:spPr>
        <p:txBody>
          <a:bodyPr/>
          <a:lstStyle/>
          <a:p>
            <a:fld id="{11B0C4BA-8678-2742-B247-6EA191651155}" type="slidenum">
              <a:rPr lang="en-US" smtClean="0"/>
              <a:pPr/>
              <a:t>7</a:t>
            </a:fld>
            <a:endParaRPr lang="en-US"/>
          </a:p>
        </p:txBody>
      </p:sp>
      <p:sp>
        <p:nvSpPr>
          <p:cNvPr id="442370" name="Rectangle 2"/>
          <p:cNvSpPr>
            <a:spLocks noGrp="1" noChangeArrowheads="1"/>
          </p:cNvSpPr>
          <p:nvPr>
            <p:ph type="title"/>
          </p:nvPr>
        </p:nvSpPr>
        <p:spPr/>
        <p:txBody>
          <a:bodyPr/>
          <a:lstStyle/>
          <a:p>
            <a:pPr eaLnBrk="1" hangingPunct="1">
              <a:defRPr/>
            </a:pPr>
            <a:r>
              <a:rPr lang="en-US">
                <a:ea typeface="+mj-ea"/>
                <a:cs typeface="+mj-cs"/>
              </a:rPr>
              <a:t>Multiplication - Classic</a:t>
            </a:r>
          </a:p>
        </p:txBody>
      </p:sp>
      <p:sp>
        <p:nvSpPr>
          <p:cNvPr id="25605" name="Rectangle 3"/>
          <p:cNvSpPr>
            <a:spLocks noGrp="1" noChangeArrowheads="1"/>
          </p:cNvSpPr>
          <p:nvPr>
            <p:ph type="body" idx="1"/>
          </p:nvPr>
        </p:nvSpPr>
        <p:spPr>
          <a:xfrm>
            <a:off x="685800" y="1447800"/>
            <a:ext cx="7772400" cy="4419600"/>
          </a:xfrm>
        </p:spPr>
        <p:txBody>
          <a:bodyPr>
            <a:normAutofit fontScale="92500" lnSpcReduction="10000"/>
          </a:bodyPr>
          <a:lstStyle/>
          <a:p>
            <a:pPr eaLnBrk="1" hangingPunct="1"/>
            <a:r>
              <a:rPr lang="en-US" dirty="0"/>
              <a:t>2 binary numbers of arbitrary length </a:t>
            </a:r>
            <a:r>
              <a:rPr lang="en-US" i="1" dirty="0" err="1"/>
              <a:t>n</a:t>
            </a:r>
            <a:endParaRPr lang="en-US" i="1" dirty="0"/>
          </a:p>
          <a:p>
            <a:pPr eaLnBrk="1" hangingPunct="1"/>
            <a:r>
              <a:rPr lang="en-US" dirty="0"/>
              <a:t>Note that doubling and dividing by two are just a left shift or right shift in binary</a:t>
            </a:r>
          </a:p>
          <a:p>
            <a:pPr eaLnBrk="1" hangingPunct="1">
              <a:buFont typeface="Wingdings" charset="2"/>
              <a:buNone/>
            </a:pPr>
            <a:r>
              <a:rPr lang="en-US" dirty="0"/>
              <a:t>		1 1 0</a:t>
            </a:r>
          </a:p>
          <a:p>
            <a:pPr eaLnBrk="1" hangingPunct="1">
              <a:buFont typeface="Wingdings" charset="2"/>
              <a:buNone/>
            </a:pPr>
            <a:r>
              <a:rPr lang="en-US" dirty="0"/>
              <a:t>	    *	</a:t>
            </a:r>
            <a:r>
              <a:rPr lang="en-US" u="sng" dirty="0"/>
              <a:t>1 0 1</a:t>
            </a:r>
            <a:endParaRPr lang="en-US" dirty="0"/>
          </a:p>
          <a:p>
            <a:pPr eaLnBrk="1" hangingPunct="1">
              <a:buFont typeface="Wingdings" charset="2"/>
              <a:buNone/>
            </a:pPr>
            <a:r>
              <a:rPr lang="en-US" dirty="0"/>
              <a:t>		1 1 0</a:t>
            </a:r>
          </a:p>
          <a:p>
            <a:pPr eaLnBrk="1" hangingPunct="1">
              <a:buFont typeface="Wingdings" charset="2"/>
              <a:buNone/>
            </a:pPr>
            <a:r>
              <a:rPr lang="en-US" dirty="0"/>
              <a:t>	     0 0 0</a:t>
            </a:r>
          </a:p>
          <a:p>
            <a:pPr eaLnBrk="1" hangingPunct="1">
              <a:buFont typeface="Wingdings" charset="2"/>
              <a:buNone/>
            </a:pPr>
            <a:r>
              <a:rPr lang="en-US" dirty="0"/>
              <a:t>       </a:t>
            </a:r>
            <a:r>
              <a:rPr lang="en-US" u="sng" dirty="0"/>
              <a:t>1 1 0  </a:t>
            </a:r>
          </a:p>
          <a:p>
            <a:pPr eaLnBrk="1" hangingPunct="1"/>
            <a:endParaRPr lang="en-US" dirty="0"/>
          </a:p>
          <a:p>
            <a:pPr eaLnBrk="1" hangingPunct="1"/>
            <a:r>
              <a:rPr lang="en-US" dirty="0"/>
              <a:t>Complexity? – </a:t>
            </a:r>
            <a:r>
              <a:rPr lang="en-US" i="1" dirty="0"/>
              <a:t>n</a:t>
            </a:r>
            <a:r>
              <a:rPr lang="en-US" dirty="0"/>
              <a:t>-1 adds (two rows at a time) * </a:t>
            </a:r>
            <a:r>
              <a:rPr lang="en-US" i="1" dirty="0"/>
              <a:t>n</a:t>
            </a:r>
            <a:r>
              <a:rPr lang="en-US" dirty="0"/>
              <a:t> for each add = O(</a:t>
            </a:r>
            <a:r>
              <a:rPr lang="en-US" i="1" dirty="0"/>
              <a:t>n</a:t>
            </a:r>
            <a:r>
              <a:rPr lang="en-US" baseline="30000" dirty="0"/>
              <a:t>2</a:t>
            </a:r>
            <a:r>
              <a:rPr lang="en-US" dirty="0"/>
              <a:t>)</a:t>
            </a:r>
          </a:p>
          <a:p>
            <a:pPr eaLnBrk="1" hangingPunct="1"/>
            <a:r>
              <a:rPr lang="en-US" dirty="0"/>
              <a:t>Can we do better?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a:t>CS 312 - Complexity Examples - Arithmetic and RSA</a:t>
            </a:r>
          </a:p>
        </p:txBody>
      </p:sp>
      <p:sp>
        <p:nvSpPr>
          <p:cNvPr id="27651" name="Slide Number Placeholder 5"/>
          <p:cNvSpPr>
            <a:spLocks noGrp="1"/>
          </p:cNvSpPr>
          <p:nvPr>
            <p:ph type="sldNum" sz="quarter" idx="12"/>
          </p:nvPr>
        </p:nvSpPr>
        <p:spPr>
          <a:noFill/>
        </p:spPr>
        <p:txBody>
          <a:bodyPr/>
          <a:lstStyle/>
          <a:p>
            <a:fld id="{45DBB883-ECC3-034D-9B01-804D4586F402}" type="slidenum">
              <a:rPr lang="en-US" smtClean="0"/>
              <a:pPr/>
              <a:t>8</a:t>
            </a:fld>
            <a:endParaRPr lang="en-US"/>
          </a:p>
        </p:txBody>
      </p:sp>
      <p:sp>
        <p:nvSpPr>
          <p:cNvPr id="446466"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ea typeface="+mj-ea"/>
                <a:cs typeface="+mj-cs"/>
              </a:rPr>
              <a:t>à</a:t>
            </a:r>
            <a:r>
              <a:rPr lang="en-US" sz="2800" i="1" dirty="0">
                <a:ea typeface="+mj-ea"/>
                <a:cs typeface="+mj-cs"/>
              </a:rPr>
              <a:t> la </a:t>
            </a:r>
            <a:r>
              <a:rPr lang="en-US" sz="2800" i="1" dirty="0" err="1">
                <a:ea typeface="+mj-ea"/>
                <a:cs typeface="+mj-cs"/>
              </a:rPr>
              <a:t>française</a:t>
            </a:r>
            <a:r>
              <a:rPr lang="en-US" sz="2800" i="1" dirty="0">
                <a:ea typeface="+mj-ea"/>
                <a:cs typeface="+mj-cs"/>
              </a:rPr>
              <a:t> / Russe</a:t>
            </a:r>
          </a:p>
        </p:txBody>
      </p:sp>
      <p:sp>
        <p:nvSpPr>
          <p:cNvPr id="27653" name="Rectangle 3"/>
          <p:cNvSpPr>
            <a:spLocks noGrp="1" noChangeArrowheads="1"/>
          </p:cNvSpPr>
          <p:nvPr>
            <p:ph type="body" idx="1"/>
          </p:nvPr>
        </p:nvSpPr>
        <p:spPr/>
        <p:txBody>
          <a:bodyPr/>
          <a:lstStyle/>
          <a:p>
            <a:pPr eaLnBrk="1" hangingPunct="1">
              <a:buFont typeface="Wingdings" charset="2"/>
              <a:buNone/>
            </a:pPr>
            <a:r>
              <a:rPr lang="en-US" i="1" u="sng" dirty="0" err="1"/>
              <a:t>x</a:t>
            </a:r>
            <a:r>
              <a:rPr lang="en-US" u="sng" dirty="0"/>
              <a:t>     </a:t>
            </a:r>
            <a:r>
              <a:rPr lang="en-US" i="1" u="sng" dirty="0" err="1"/>
              <a:t>y</a:t>
            </a:r>
            <a:endParaRPr lang="en-US" i="1" u="sng" dirty="0"/>
          </a:p>
          <a:p>
            <a:pPr eaLnBrk="1" hangingPunct="1">
              <a:buFont typeface="Wingdings" charset="2"/>
              <a:buNone/>
            </a:pPr>
            <a:r>
              <a:rPr lang="en-US" dirty="0"/>
              <a:t>15	  11		</a:t>
            </a:r>
          </a:p>
          <a:p>
            <a:pPr eaLnBrk="1" hangingPunct="1">
              <a:buFont typeface="Wingdings" charset="2"/>
              <a:buNone/>
            </a:pPr>
            <a:endParaRPr lang="en-US" dirty="0"/>
          </a:p>
          <a:p>
            <a:pPr eaLnBrk="1" hangingPunct="1">
              <a:buFont typeface="Wingdings" charset="2"/>
              <a:buNone/>
            </a:pPr>
            <a:endParaRPr lang="en-US" dirty="0"/>
          </a:p>
          <a:p>
            <a:pPr eaLnBrk="1" hangingPunct="1">
              <a:buFont typeface="Wingdings" charset="2"/>
              <a:buNone/>
            </a:pPr>
            <a:r>
              <a:rPr lang="en-US" dirty="0"/>
              <a:t>At each step double </a:t>
            </a:r>
            <a:r>
              <a:rPr lang="en-US" i="1" dirty="0" err="1"/>
              <a:t>x</a:t>
            </a:r>
            <a:r>
              <a:rPr lang="en-US" dirty="0"/>
              <a:t> and half </a:t>
            </a:r>
            <a:r>
              <a:rPr lang="en-US" i="1" dirty="0" err="1"/>
              <a:t>y</a:t>
            </a:r>
            <a:r>
              <a:rPr lang="en-US" dirty="0"/>
              <a:t>.  Then add up versions of </a:t>
            </a:r>
            <a:r>
              <a:rPr lang="en-US" i="1" dirty="0" err="1"/>
              <a:t>x</a:t>
            </a:r>
            <a:r>
              <a:rPr lang="en-US" i="1" dirty="0"/>
              <a:t> </a:t>
            </a:r>
            <a:r>
              <a:rPr lang="en-US" dirty="0"/>
              <a:t>where </a:t>
            </a:r>
            <a:r>
              <a:rPr lang="en-US" i="1" dirty="0" err="1"/>
              <a:t>y</a:t>
            </a:r>
            <a:r>
              <a:rPr lang="en-US" dirty="0"/>
              <a:t> is odd.</a:t>
            </a:r>
          </a:p>
          <a:p>
            <a:pPr eaLnBrk="1" hangingPunct="1">
              <a:buFont typeface="Wingdings" charset="2"/>
              <a:buNone/>
            </a:pPr>
            <a:endParaRPr lang="en-US" dirty="0"/>
          </a:p>
          <a:p>
            <a:pPr eaLnBrk="1" hangingPunct="1">
              <a:buFont typeface="Wingdings" charset="2"/>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a:t>CS 312 - Complexity Examples - Arithmetic and RSA</a:t>
            </a:r>
          </a:p>
        </p:txBody>
      </p:sp>
      <p:sp>
        <p:nvSpPr>
          <p:cNvPr id="29699" name="Slide Number Placeholder 5"/>
          <p:cNvSpPr>
            <a:spLocks noGrp="1"/>
          </p:cNvSpPr>
          <p:nvPr>
            <p:ph type="sldNum" sz="quarter" idx="12"/>
          </p:nvPr>
        </p:nvSpPr>
        <p:spPr>
          <a:noFill/>
        </p:spPr>
        <p:txBody>
          <a:bodyPr/>
          <a:lstStyle/>
          <a:p>
            <a:fld id="{66CBD55A-013F-854F-9080-1FFE585FAD5F}" type="slidenum">
              <a:rPr lang="en-US" smtClean="0"/>
              <a:pPr/>
              <a:t>9</a:t>
            </a:fld>
            <a:endParaRPr lang="en-US"/>
          </a:p>
        </p:txBody>
      </p:sp>
      <p:sp>
        <p:nvSpPr>
          <p:cNvPr id="447490" name="Rectangle 2"/>
          <p:cNvSpPr>
            <a:spLocks noGrp="1" noChangeArrowheads="1"/>
          </p:cNvSpPr>
          <p:nvPr>
            <p:ph type="title"/>
          </p:nvPr>
        </p:nvSpPr>
        <p:spPr/>
        <p:txBody>
          <a:bodyPr/>
          <a:lstStyle/>
          <a:p>
            <a:pPr eaLnBrk="1" hangingPunct="1">
              <a:defRPr/>
            </a:pPr>
            <a:r>
              <a:rPr lang="en-US" sz="2800" dirty="0">
                <a:ea typeface="+mj-ea"/>
                <a:cs typeface="+mj-cs"/>
              </a:rPr>
              <a:t>Multiplication </a:t>
            </a:r>
            <a:r>
              <a:rPr lang="en-US" sz="2800" i="1" dirty="0" err="1"/>
              <a:t>à</a:t>
            </a:r>
            <a:r>
              <a:rPr lang="en-US" sz="2800" i="1" dirty="0"/>
              <a:t> la </a:t>
            </a:r>
            <a:r>
              <a:rPr lang="en-US" sz="2800" i="1" dirty="0" err="1"/>
              <a:t>française</a:t>
            </a:r>
            <a:r>
              <a:rPr lang="en-US" sz="2800" i="1" dirty="0"/>
              <a:t> </a:t>
            </a:r>
            <a:endParaRPr lang="en-US" sz="2800" i="1" dirty="0">
              <a:ea typeface="+mj-ea"/>
              <a:cs typeface="+mj-cs"/>
            </a:endParaRPr>
          </a:p>
        </p:txBody>
      </p:sp>
      <p:sp>
        <p:nvSpPr>
          <p:cNvPr id="29701" name="Rectangle 3"/>
          <p:cNvSpPr>
            <a:spLocks noGrp="1" noChangeArrowheads="1"/>
          </p:cNvSpPr>
          <p:nvPr>
            <p:ph type="body" idx="1"/>
          </p:nvPr>
        </p:nvSpPr>
        <p:spPr>
          <a:xfrm>
            <a:off x="685800" y="4953000"/>
            <a:ext cx="7772400" cy="1143000"/>
          </a:xfrm>
        </p:spPr>
        <p:txBody>
          <a:bodyPr/>
          <a:lstStyle/>
          <a:p>
            <a:pPr eaLnBrk="1" hangingPunct="1">
              <a:lnSpc>
                <a:spcPct val="90000"/>
              </a:lnSpc>
              <a:tabLst>
                <a:tab pos="687388" algn="l"/>
                <a:tab pos="1204913" algn="l"/>
                <a:tab pos="1712913" algn="l"/>
              </a:tabLst>
            </a:pPr>
            <a:r>
              <a:rPr lang="en-US" sz="2000" dirty="0"/>
              <a:t>At each step double </a:t>
            </a:r>
            <a:r>
              <a:rPr lang="en-US" sz="2000" i="1" dirty="0"/>
              <a:t>x</a:t>
            </a:r>
            <a:r>
              <a:rPr lang="en-US" sz="2000" dirty="0"/>
              <a:t> and half </a:t>
            </a:r>
            <a:r>
              <a:rPr lang="en-US" sz="2000" i="1" dirty="0"/>
              <a:t>y</a:t>
            </a:r>
            <a:r>
              <a:rPr lang="en-US" sz="2000" dirty="0"/>
              <a:t>.  Then add up versions of </a:t>
            </a:r>
            <a:r>
              <a:rPr lang="en-US" sz="2000" i="1" dirty="0"/>
              <a:t>x </a:t>
            </a:r>
            <a:r>
              <a:rPr lang="en-US" sz="2000" dirty="0"/>
              <a:t>where </a:t>
            </a:r>
            <a:r>
              <a:rPr lang="en-US" sz="2000" i="1" dirty="0"/>
              <a:t>y</a:t>
            </a:r>
            <a:r>
              <a:rPr lang="en-US" sz="2000" dirty="0"/>
              <a:t> is odd.</a:t>
            </a:r>
          </a:p>
          <a:p>
            <a:pPr eaLnBrk="1" hangingPunct="1">
              <a:lnSpc>
                <a:spcPct val="90000"/>
              </a:lnSpc>
              <a:tabLst>
                <a:tab pos="687388" algn="l"/>
                <a:tab pos="1204913" algn="l"/>
                <a:tab pos="1712913" algn="l"/>
              </a:tabLst>
            </a:pPr>
            <a:endParaRPr lang="en-US" sz="2000" dirty="0"/>
          </a:p>
        </p:txBody>
      </p:sp>
      <p:graphicFrame>
        <p:nvGraphicFramePr>
          <p:cNvPr id="447607" name="Group 119"/>
          <p:cNvGraphicFramePr>
            <a:graphicFrameLocks noGrp="1"/>
          </p:cNvGraphicFramePr>
          <p:nvPr>
            <p:extLst>
              <p:ext uri="{D42A27DB-BD31-4B8C-83A1-F6EECF244321}">
                <p14:modId xmlns:p14="http://schemas.microsoft.com/office/powerpoint/2010/main" val="3594123456"/>
              </p:ext>
            </p:extLst>
          </p:nvPr>
        </p:nvGraphicFramePr>
        <p:xfrm>
          <a:off x="1562100" y="1676400"/>
          <a:ext cx="2095500" cy="2911476"/>
        </p:xfrm>
        <a:graphic>
          <a:graphicData uri="http://schemas.openxmlformats.org/drawingml/2006/table">
            <a:tbl>
              <a:tblPr/>
              <a:tblGrid>
                <a:gridCol w="1047750">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tblGrid>
              <a:tr h="5492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x</a:t>
                      </a:r>
                      <a:endParaRPr kumimoji="0" lang="en-US" sz="2000" b="0" i="1"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1" u="none" strike="noStrike" cap="none" normalizeH="0" baseline="0" dirty="0" err="1">
                          <a:ln>
                            <a:noFill/>
                          </a:ln>
                          <a:solidFill>
                            <a:schemeClr val="tx1"/>
                          </a:solidFill>
                          <a:effectLst/>
                          <a:latin typeface="Times New Roman" charset="0"/>
                        </a:rPr>
                        <a:t>y</a:t>
                      </a:r>
                      <a:endParaRPr kumimoji="0" lang="en-US" sz="20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2000" b="0" i="0" u="none" strike="noStrike" cap="none" normalizeH="0" baseline="0">
                          <a:ln>
                            <a:noFill/>
                          </a:ln>
                          <a:solidFill>
                            <a:schemeClr val="tx1"/>
                          </a:solidFill>
                          <a:effectLst/>
                          <a:latin typeface="Times New Roman" charset="0"/>
                        </a:rPr>
                        <a:t>165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42241</TotalTime>
  <Words>5401</Words>
  <Application>Microsoft Macintosh PowerPoint</Application>
  <PresentationFormat>On-screen Show (4:3)</PresentationFormat>
  <Paragraphs>796</Paragraphs>
  <Slides>47</Slides>
  <Notes>46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2" baseType="lpstr">
      <vt:lpstr>Arial</vt:lpstr>
      <vt:lpstr>Times New Roman</vt:lpstr>
      <vt:lpstr>Wingdings</vt:lpstr>
      <vt:lpstr>Soaring</vt:lpstr>
      <vt:lpstr>Equation</vt:lpstr>
      <vt:lpstr>Arithmetic Examples - Addition</vt:lpstr>
      <vt:lpstr>Addition</vt:lpstr>
      <vt:lpstr>Addition</vt:lpstr>
      <vt:lpstr>Addition</vt:lpstr>
      <vt:lpstr>Important Point</vt:lpstr>
      <vt:lpstr>Multiplication - Classic</vt:lpstr>
      <vt:lpstr>Multiplication - Classic</vt:lpstr>
      <vt:lpstr>Multiplication à la française / Russe</vt:lpstr>
      <vt:lpstr>Multiplication à la française </vt:lpstr>
      <vt:lpstr>Multiplication à la française </vt:lpstr>
      <vt:lpstr>Multiplication à la française </vt:lpstr>
      <vt:lpstr>Multiplication à la française </vt:lpstr>
      <vt:lpstr>** Challenge Question (15 * 11) à la française ** Fill in the empty cells</vt:lpstr>
      <vt:lpstr>** Challenge Question (15 * 11) à la française ** Fill in the empty cells</vt:lpstr>
      <vt:lpstr>Multiplication à la française (15 * 8)</vt:lpstr>
      <vt:lpstr>PowerPoint Presentation</vt:lpstr>
      <vt:lpstr>PowerPoint Presentation</vt:lpstr>
      <vt:lpstr>Multiplication à la française </vt:lpstr>
      <vt:lpstr>Complexity of Multiplication</vt:lpstr>
      <vt:lpstr>Complexity of Multiplication</vt:lpstr>
      <vt:lpstr>Algorithm Analysis - Arithmetic Examples</vt:lpstr>
      <vt:lpstr>Key Concept</vt:lpstr>
      <vt:lpstr>Modular Arithmetic</vt:lpstr>
      <vt:lpstr>Modular Arithmetic Complexity</vt:lpstr>
      <vt:lpstr>Modular Arithmetic Complexity</vt:lpstr>
      <vt:lpstr>Modular Arithmetic Complexity</vt:lpstr>
      <vt:lpstr>Modular Exponentiation</vt:lpstr>
      <vt:lpstr>Modular Exponentiation</vt:lpstr>
      <vt:lpstr>Modular Exponentiation</vt:lpstr>
      <vt:lpstr>Recursive Modexp Algorithm</vt:lpstr>
      <vt:lpstr>Example 225 mod 20</vt:lpstr>
      <vt:lpstr>*Challenge Question* Example 225 mod 20</vt:lpstr>
      <vt:lpstr>*Challenge Question* Example 225 mod 20</vt:lpstr>
      <vt:lpstr>Example 225 mod 20</vt:lpstr>
      <vt:lpstr>Algorithm Analysis</vt:lpstr>
      <vt:lpstr>Algorithm Analysis</vt:lpstr>
      <vt:lpstr>Recursion vs Iteration - Why?</vt:lpstr>
      <vt:lpstr>Primality Testing</vt:lpstr>
      <vt:lpstr>Primality Testing Examples</vt:lpstr>
      <vt:lpstr>Primality Algorithm - Take 1</vt:lpstr>
      <vt:lpstr>Primality Algorithm - Take 1</vt:lpstr>
      <vt:lpstr>Primality</vt:lpstr>
      <vt:lpstr>Primality Algorithm - Take 2</vt:lpstr>
      <vt:lpstr>Primality notes</vt:lpstr>
      <vt:lpstr>Primality notes</vt:lpstr>
      <vt:lpstr>Primality notes</vt:lpstr>
      <vt:lpstr>Fermat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Tony Martinez</cp:lastModifiedBy>
  <cp:revision>256</cp:revision>
  <cp:lastPrinted>2009-09-04T22:48:50Z</cp:lastPrinted>
  <dcterms:created xsi:type="dcterms:W3CDTF">2014-09-09T19:01:53Z</dcterms:created>
  <dcterms:modified xsi:type="dcterms:W3CDTF">2021-01-19T22:20:05Z</dcterms:modified>
</cp:coreProperties>
</file>