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46" r:id="rId2"/>
    <p:sldId id="349" r:id="rId3"/>
    <p:sldId id="397" r:id="rId4"/>
    <p:sldId id="353" r:id="rId5"/>
    <p:sldId id="350" r:id="rId6"/>
    <p:sldId id="381" r:id="rId7"/>
    <p:sldId id="382" r:id="rId8"/>
    <p:sldId id="348" r:id="rId9"/>
    <p:sldId id="392" r:id="rId10"/>
    <p:sldId id="352" r:id="rId11"/>
    <p:sldId id="394" r:id="rId12"/>
    <p:sldId id="393" r:id="rId13"/>
    <p:sldId id="395" r:id="rId14"/>
    <p:sldId id="396" r:id="rId15"/>
    <p:sldId id="351" r:id="rId16"/>
    <p:sldId id="354" r:id="rId17"/>
    <p:sldId id="355" r:id="rId18"/>
    <p:sldId id="356" r:id="rId19"/>
    <p:sldId id="400" r:id="rId20"/>
    <p:sldId id="398" r:id="rId21"/>
    <p:sldId id="387" r:id="rId22"/>
    <p:sldId id="384" r:id="rId23"/>
    <p:sldId id="388" r:id="rId24"/>
    <p:sldId id="391" r:id="rId25"/>
    <p:sldId id="390" r:id="rId26"/>
    <p:sldId id="362" r:id="rId27"/>
    <p:sldId id="389" r:id="rId28"/>
    <p:sldId id="360" r:id="rId29"/>
    <p:sldId id="367" r:id="rId30"/>
    <p:sldId id="361" r:id="rId31"/>
    <p:sldId id="366" r:id="rId32"/>
    <p:sldId id="364" r:id="rId33"/>
    <p:sldId id="386" r:id="rId34"/>
    <p:sldId id="380" r:id="rId35"/>
    <p:sldId id="399" r:id="rId36"/>
    <p:sldId id="36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88465" autoAdjust="0"/>
  </p:normalViewPr>
  <p:slideViewPr>
    <p:cSldViewPr snapToObjects="1">
      <p:cViewPr varScale="1">
        <p:scale>
          <a:sx n="177" d="100"/>
          <a:sy n="177" d="100"/>
        </p:scale>
        <p:origin x="1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089378-322C-8A4E-8762-472AAC693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06F0EA-13E0-3243-BE7C-C6DEF4727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E0979-6031-0A40-99FB-5AA95F63897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Notes: From now on bring web enabled device; you will use it for interaction.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CC2EB-A158-0746-9237-C50049B8B7D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Not talking about debugging our code, but will the algorithm give correct answers when implemented correctly</a:t>
            </a:r>
          </a:p>
        </p:txBody>
      </p:sp>
    </p:spTree>
    <p:extLst>
      <p:ext uri="{BB962C8B-B14F-4D97-AF65-F5344CB8AC3E}">
        <p14:creationId xmlns:p14="http://schemas.microsoft.com/office/powerpoint/2010/main" val="898961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CC2EB-A158-0746-9237-C50049B8B7DA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9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CC2EB-A158-0746-9237-C50049B8B7DA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CC2EB-A158-0746-9237-C50049B8B7DA}" type="slidenum">
              <a:rPr lang="en-US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in list .5n</a:t>
            </a:r>
            <a:r>
              <a:rPr lang="en-US" baseline="0" dirty="0"/>
              <a:t> if not </a:t>
            </a:r>
            <a:r>
              <a:rPr lang="en-US" baseline="0" dirty="0" err="1"/>
              <a:t>n</a:t>
            </a:r>
            <a:r>
              <a:rPr lang="en-US" baseline="0" dirty="0"/>
              <a:t>. </a:t>
            </a:r>
            <a:r>
              <a:rPr lang="en-US" dirty="0"/>
              <a:t> the time </a:t>
            </a:r>
            <a:r>
              <a:rPr lang="en-US" dirty="0" err="1"/>
              <a:t>avg</a:t>
            </a:r>
            <a:r>
              <a:rPr lang="en-US" dirty="0"/>
              <a:t> is .75n if 50% chance of being in list.</a:t>
            </a:r>
          </a:p>
          <a:p>
            <a:r>
              <a:rPr lang="en-US" dirty="0"/>
              <a:t>Actually</a:t>
            </a:r>
            <a:r>
              <a:rPr lang="en-US" baseline="0" dirty="0"/>
              <a:t> .5n*</a:t>
            </a:r>
            <a:r>
              <a:rPr lang="en-US" baseline="0" dirty="0" err="1"/>
              <a:t>P(inlist</a:t>
            </a:r>
            <a:r>
              <a:rPr lang="en-US" baseline="0" dirty="0"/>
              <a:t>) + </a:t>
            </a:r>
            <a:r>
              <a:rPr lang="en-US" baseline="0" dirty="0" err="1"/>
              <a:t>n</a:t>
            </a:r>
            <a:r>
              <a:rPr lang="en-US" baseline="0" dirty="0"/>
              <a:t>*</a:t>
            </a:r>
            <a:r>
              <a:rPr lang="en-US" baseline="0" dirty="0" err="1"/>
              <a:t>P(notinlist</a:t>
            </a:r>
            <a:r>
              <a:rPr lang="en-US" baseline="0" dirty="0"/>
              <a:t>)</a:t>
            </a:r>
          </a:p>
          <a:p>
            <a:r>
              <a:rPr lang="en-US" baseline="0" dirty="0"/>
              <a:t>Better? If sorted log(n)</a:t>
            </a:r>
          </a:p>
          <a:p>
            <a:r>
              <a:rPr lang="en-US" baseline="0" dirty="0"/>
              <a:t>Better?</a:t>
            </a:r>
          </a:p>
          <a:p>
            <a:r>
              <a:rPr lang="en-US" baseline="0" dirty="0"/>
              <a:t>Hash Has O(1) amortized average, but O(n) worst case if not perfect hash, Typically not perfect hash. But must account for constant time cost of 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6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3A090-DC03-134D-B04A-5747691CFD5B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B34A4-F0A0-4543-87B1-8C778B9FAE13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a formula.  Can use an algorithm to actually find the value of Fib(n).  In this case we could do a direct implementation of the formula.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E0344-5B19-8445-92A2-07C145DF2EBA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Draw tree with</a:t>
            </a:r>
            <a:r>
              <a:rPr lang="en-US" baseline="0" dirty="0"/>
              <a:t> f(10) – note depth and redundant work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C8CFC-2E70-0D47-B5E3-BD2060C96CFF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aseline="0" dirty="0"/>
              <a:t>No need to draw full tree as it is on next slide. note depth and redundant work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C8CFC-2E70-0D47-B5E3-BD2060C96CFF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tree with</a:t>
            </a:r>
            <a:r>
              <a:rPr lang="en-US" baseline="0" dirty="0"/>
              <a:t> f(10) – note depth and redundant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58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C8CFC-2E70-0D47-B5E3-BD2060C96CFF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tree with</a:t>
            </a:r>
            <a:r>
              <a:rPr lang="en-US" baseline="0" dirty="0"/>
              <a:t> f(10) – note depth and redundant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9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5BBE2-01A8-D24C-9047-6BD55B594B6A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C8CFC-2E70-0D47-B5E3-BD2060C96CFF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Assume we can do F(100) in reasonable time.  Now show how much</a:t>
            </a:r>
            <a:r>
              <a:rPr lang="en-US" baseline="0" dirty="0"/>
              <a:t> more do we get with </a:t>
            </a:r>
            <a:r>
              <a:rPr lang="en-US" dirty="0"/>
              <a:t>Moore's</a:t>
            </a:r>
            <a:r>
              <a:rPr lang="en-US" baseline="0" dirty="0"/>
              <a:t> Law and Parallelism.  Not much.</a:t>
            </a:r>
          </a:p>
          <a:p>
            <a:r>
              <a:rPr lang="en-US" baseline="0" dirty="0"/>
              <a:t>With 2 comp f(101), 4 for 102, 1000 for 110, billion for 130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4903B-AC8C-C943-924D-1FA2CA1EC3D3}" type="slidenum">
              <a:rPr lang="en-US"/>
              <a:pPr/>
              <a:t>22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4903B-AC8C-C943-924D-1FA2CA1EC3D3}" type="slidenum">
              <a:rPr lang="en-US"/>
              <a:pPr/>
              <a:t>23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4903B-AC8C-C943-924D-1FA2CA1EC3D3}" type="slidenum">
              <a:rPr lang="en-US"/>
              <a:pPr/>
              <a:t>24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4903B-AC8C-C943-924D-1FA2CA1EC3D3}" type="slidenum">
              <a:rPr lang="en-US"/>
              <a:pPr/>
              <a:t>25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Has internal timing</a:t>
            </a:r>
          </a:p>
          <a:p>
            <a:r>
              <a:rPr lang="en-US" dirty="0"/>
              <a:t>How</a:t>
            </a:r>
            <a:r>
              <a:rPr lang="en-US" baseline="0" dirty="0"/>
              <a:t> about space?  Could we do better?  Yes, but tradeoff for future calls.</a:t>
            </a:r>
          </a:p>
          <a:p>
            <a:r>
              <a:rPr lang="en-US" baseline="0" dirty="0"/>
              <a:t>Better in time?  Yes, Problem 0.4 in book, but won’t discuss that now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EFA69-D1B1-884D-8C83-FCBBDE941A58}" type="slidenum">
              <a:rPr lang="en-US"/>
              <a:pPr/>
              <a:t>26</a:t>
            </a:fld>
            <a:endParaRPr lang="en-US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Difference in 2n vs</a:t>
            </a:r>
            <a:r>
              <a:rPr lang="en-US" baseline="0" dirty="0"/>
              <a:t> .5n class always 4 times (constant factor).  If just differ by constant factor, in the same class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EFA69-D1B1-884D-8C83-FCBBDE941A58}" type="slidenum">
              <a:rPr lang="en-US"/>
              <a:pPr/>
              <a:t>27</a:t>
            </a:fld>
            <a:endParaRPr lang="en-US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616F6-C161-BD4D-9491-52104009398A}" type="slidenum">
              <a:rPr lang="en-US"/>
              <a:pPr/>
              <a:t>28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First do</a:t>
            </a:r>
            <a:r>
              <a:rPr lang="en-US" baseline="0" dirty="0"/>
              <a:t> complexity class table on board with </a:t>
            </a:r>
            <a:r>
              <a:rPr lang="en-US" baseline="0" dirty="0" err="1"/>
              <a:t>algs</a:t>
            </a:r>
            <a:r>
              <a:rPr lang="en-US" baseline="0" dirty="0"/>
              <a:t> 2n, .5n, n^2, for the same task and startup constants of 1, 100, 1000</a:t>
            </a:r>
            <a:endParaRPr lang="en-US" dirty="0"/>
          </a:p>
          <a:p>
            <a:r>
              <a:rPr lang="en-US" dirty="0"/>
              <a:t>Big Theta (not Big O yet)</a:t>
            </a:r>
          </a:p>
          <a:p>
            <a:r>
              <a:rPr lang="en-US" dirty="0"/>
              <a:t>All function</a:t>
            </a:r>
            <a:r>
              <a:rPr lang="en-US" baseline="0" dirty="0"/>
              <a:t> that are in the same complexity class</a:t>
            </a:r>
          </a:p>
          <a:p>
            <a:r>
              <a:rPr lang="en-US" baseline="0" dirty="0"/>
              <a:t>Example – Convex Hull from n^3 to </a:t>
            </a:r>
            <a:r>
              <a:rPr lang="en-US" baseline="0" dirty="0" err="1"/>
              <a:t>nlogn</a:t>
            </a:r>
            <a:r>
              <a:rPr lang="en-US" baseline="0" dirty="0"/>
              <a:t> – look at previous table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CC120-2D3B-2748-BA8E-6A826A8CE87F}" type="slidenum">
              <a:rPr lang="en-US"/>
              <a:pPr/>
              <a:t>29</a:t>
            </a:fld>
            <a:endParaRPr lang="en-US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Examples</a:t>
            </a:r>
            <a:r>
              <a:rPr lang="en-US" baseline="0" dirty="0"/>
              <a:t> on next slide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6E762-DAAF-6E49-88DA-D2E0FE45C0B9}" type="slidenum">
              <a:rPr lang="en-US"/>
              <a:pPr/>
              <a:t>30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g(n) = n, f(n) = 4n, 2n-5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Proof:</a:t>
            </a:r>
            <a:r>
              <a:rPr lang="en-US" baseline="0" dirty="0"/>
              <a:t> one way is just show constants that fulfill equation</a:t>
            </a:r>
          </a:p>
          <a:p>
            <a:r>
              <a:rPr lang="en-US" dirty="0"/>
              <a:t>write out first with equation, then fill in different c1, c2,n0 ((All 1's for 4n,  for 2n-5 could use .1, 1, 10) n0 Must be at least 10, ca &lt;= .5, (don’t </a:t>
            </a:r>
            <a:r>
              <a:rPr lang="en-US"/>
              <a:t>need tightest)</a:t>
            </a:r>
            <a:endParaRPr lang="en-US" dirty="0"/>
          </a:p>
          <a:p>
            <a:r>
              <a:rPr lang="en-US" baseline="0" dirty="0"/>
              <a:t>Could we: yes, but like to represent with simplest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9E8B2-66FD-6A4D-BB12-B08B823BAB8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419B5-6574-3646-A5BC-E79E334E8D89}" type="slidenum">
              <a:rPr lang="en-US"/>
              <a:pPr/>
              <a:t>31</a:t>
            </a:fld>
            <a:endParaRPr lang="en-US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g(n) = n^2 give examples of of f(n) in theta, O and Omega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some on board for each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O and omega, Not just greater than or equal or less than or equal, but also not even within a constant factor for the non-equal cases!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BD3A9-7900-3B49-8042-FD89DC7DEA10}" type="slidenum">
              <a:rPr lang="en-US"/>
              <a:pPr/>
              <a:t>32</a:t>
            </a:fld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why second n0</a:t>
            </a:r>
            <a:r>
              <a:rPr lang="en-US" baseline="0" dirty="0"/>
              <a:t> not at intersection?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37A79-3F54-ED49-9EE5-67D11D339A1E}" type="slidenum">
              <a:rPr lang="en-US"/>
              <a:pPr/>
              <a:t>33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we know that task cannot be faster than </a:t>
            </a:r>
            <a:r>
              <a:rPr lang="en-US" dirty="0" err="1"/>
              <a:t>g(n</a:t>
            </a:r>
            <a:r>
              <a:rPr lang="en-US" dirty="0"/>
              <a:t>) then big</a:t>
            </a:r>
            <a:r>
              <a:rPr lang="en-US" baseline="0" dirty="0"/>
              <a:t> theta is correct way to say it, though we often say big O anyway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43D68-C9D9-FD40-BEF4-873D3BFE4105}" type="slidenum">
              <a:rPr lang="en-US"/>
              <a:pPr/>
              <a:t>34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After do peer instruction slides.</a:t>
            </a:r>
          </a:p>
          <a:p>
            <a:r>
              <a:rPr lang="en-US" dirty="0"/>
              <a:t>Limit rule an easy way to prove complexity classes between two functions</a:t>
            </a:r>
          </a:p>
          <a:p>
            <a:r>
              <a:rPr lang="en-US" dirty="0"/>
              <a:t>4n vs 2n (keep order exact, since critical for O and Omega)</a:t>
            </a:r>
          </a:p>
          <a:p>
            <a:r>
              <a:rPr lang="en-US" dirty="0"/>
              <a:t>N vs n squared</a:t>
            </a:r>
          </a:p>
          <a:p>
            <a:r>
              <a:rPr lang="en-US" dirty="0"/>
              <a:t>Examples: 3n</a:t>
            </a:r>
            <a:r>
              <a:rPr lang="en-US" baseline="30000" dirty="0"/>
              <a:t>2</a:t>
            </a:r>
            <a:r>
              <a:rPr lang="en-US" dirty="0"/>
              <a:t> +6 vs 2n</a:t>
            </a:r>
            <a:r>
              <a:rPr lang="en-US" baseline="30000" dirty="0"/>
              <a:t>2</a:t>
            </a:r>
            <a:r>
              <a:rPr lang="en-US" dirty="0"/>
              <a:t>-4</a:t>
            </a:r>
          </a:p>
          <a:p>
            <a:r>
              <a:rPr lang="en-US" dirty="0"/>
              <a:t>Logn</a:t>
            </a:r>
            <a:r>
              <a:rPr lang="en-US" baseline="30000" dirty="0"/>
              <a:t>2</a:t>
            </a:r>
            <a:r>
              <a:rPr lang="en-US" dirty="0"/>
              <a:t> vs logn</a:t>
            </a:r>
            <a:r>
              <a:rPr lang="en-US" baseline="30000" dirty="0"/>
              <a:t>3</a:t>
            </a:r>
            <a:r>
              <a:rPr lang="en-US" dirty="0"/>
              <a:t> for the rest solve for a particular c</a:t>
            </a:r>
            <a:endParaRPr lang="en-US" baseline="30000" dirty="0"/>
          </a:p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n vs log</a:t>
            </a:r>
            <a:r>
              <a:rPr lang="en-US" baseline="-25000" dirty="0"/>
              <a:t>10</a:t>
            </a:r>
            <a:r>
              <a:rPr lang="en-US" dirty="0"/>
              <a:t>n     log</a:t>
            </a:r>
            <a:r>
              <a:rPr lang="en-US" baseline="-25000" dirty="0"/>
              <a:t>10</a:t>
            </a:r>
            <a:r>
              <a:rPr lang="en-US" dirty="0"/>
              <a:t>n = log</a:t>
            </a:r>
            <a:r>
              <a:rPr lang="en-US" baseline="-25000" dirty="0"/>
              <a:t>2</a:t>
            </a:r>
            <a:r>
              <a:rPr lang="en-US" dirty="0"/>
              <a:t>n/log</a:t>
            </a:r>
            <a:r>
              <a:rPr lang="en-US" baseline="-25000" dirty="0"/>
              <a:t>2</a:t>
            </a:r>
            <a:r>
              <a:rPr lang="en-US" dirty="0"/>
              <a:t>10</a:t>
            </a:r>
          </a:p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vs 2</a:t>
            </a:r>
            <a:r>
              <a:rPr lang="en-US" baseline="30000" dirty="0"/>
              <a:t>n+1</a:t>
            </a:r>
            <a:endParaRPr lang="en-US" dirty="0"/>
          </a:p>
          <a:p>
            <a:r>
              <a:rPr lang="en-US" dirty="0"/>
              <a:t>Challenge Questions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43D68-C9D9-FD40-BEF4-873D3BFE4105}" type="slidenum">
              <a:rPr lang="en-US"/>
              <a:pPr/>
              <a:t>35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change log</a:t>
            </a:r>
            <a:r>
              <a:rPr lang="en-US" baseline="-25000" dirty="0"/>
              <a:t>2</a:t>
            </a:r>
            <a:r>
              <a:rPr lang="en-US" dirty="0"/>
              <a:t>n = log</a:t>
            </a:r>
            <a:r>
              <a:rPr lang="en-US" baseline="-25000" dirty="0"/>
              <a:t>3</a:t>
            </a:r>
            <a:r>
              <a:rPr lang="en-US" dirty="0"/>
              <a:t>n/log</a:t>
            </a:r>
            <a:r>
              <a:rPr lang="en-US" baseline="-25000" dirty="0"/>
              <a:t>3</a:t>
            </a:r>
            <a:r>
              <a:rPr lang="en-US" dirty="0"/>
              <a:t>2 = Now divide and see that it is just a constant factor difference</a:t>
            </a:r>
          </a:p>
          <a:p>
            <a:endParaRPr lang="en-US" dirty="0"/>
          </a:p>
          <a:p>
            <a:r>
              <a:rPr lang="en-US" dirty="0"/>
              <a:t>take log of both</a:t>
            </a:r>
          </a:p>
          <a:p>
            <a:r>
              <a:rPr lang="en-US" dirty="0" err="1"/>
              <a:t>nlogc</a:t>
            </a:r>
            <a:r>
              <a:rPr lang="en-US" dirty="0"/>
              <a:t> &lt; sum(log </a:t>
            </a:r>
            <a:r>
              <a:rPr lang="en-US" dirty="0" err="1"/>
              <a:t>i</a:t>
            </a:r>
            <a:r>
              <a:rPr lang="en-US" dirty="0"/>
              <a:t>) (</a:t>
            </a:r>
            <a:r>
              <a:rPr lang="en-US" dirty="0" err="1"/>
              <a:t>i</a:t>
            </a:r>
            <a:r>
              <a:rPr lang="en-US" dirty="0"/>
              <a:t> = 1 to n) where </a:t>
            </a:r>
            <a:r>
              <a:rPr lang="en-US" dirty="0" err="1"/>
              <a:t>i</a:t>
            </a:r>
            <a:r>
              <a:rPr lang="en-US" dirty="0"/>
              <a:t> goes to n.  n constants on left less than n sum pf arbitrarily large increasing on right.  Passes when n0 = 2c since right is average of N which is n/2 and thus gets bigger after n&gt;2c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Setting both sides of an equality to their logarithms is appropriate and often useful, but you cannot (as I did), just set the top and bottom of a fraction to their logs since due to the non-linearity of logarithm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x/y !=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logx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/logy</a:t>
            </a:r>
            <a:br>
              <a:rPr lang="en-US" dirty="0"/>
            </a:b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So let’s do it right.  We could first try our limit theorem to see what happens to the functions as n goes to infinity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2^n/3^n = (2/3)^n which goes to zero as n goes to infinity.  Thus 2^n is O(3^n).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Alternatively, we could have tried to show they are big-theta by finding constants (c1, c2, n0) such that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0 &lt;= c1*2^n &lt;= 3^n &lt;= c2*2^n for all n &gt; n0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c1 = 1 works on the left side, but no matter how small we set c2 and how large we set n0, once they are set, then you can always make n large enough that 3^n &gt; c2*2^n. Thus, it is not big-Theta and 2^n is O(3^n).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49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263F2-0D7C-8B4E-8CA1-F57333F838E4}" type="slidenum">
              <a:rPr lang="en-US"/>
              <a:pPr/>
              <a:t>36</a:t>
            </a:fld>
            <a:endParaRPr lang="en-US"/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1FE0F-8496-AE4E-8A10-F028202B0DCE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D926B-32D0-794E-9541-D39D3520F85B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E6AAC-1D22-F047-BBD5-52F2DCEE31C5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BAF16-3F51-BD4F-97CE-AA132DC0EB9F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BAF16-3F51-BD4F-97CE-AA132DC0EB9F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0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CC2EB-A158-0746-9237-C50049B8B7DA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8FBEBDE-FED6-2B40-B820-28FEAE6A1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8376B-92C2-264F-AFC2-17189C0B3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5CAF5-4C20-FC4E-832D-0BE1C7C11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33DE9-EC05-CE43-A328-B8745ECEF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A150E-1200-EC4E-BF31-B837DF0C1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4D773-4726-EE47-A385-216E4DB2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B185D-2729-B242-8964-7C299A40D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B469-7A67-3640-8348-2C850FA7B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F84A6-8926-274B-915A-F11664C0C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0C140-573F-6141-B7DB-A3612FC0D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08DEA-B7BC-4845-A449-D0B582A0D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B5F9C8-E97C-CA44-AC5B-88CBAB600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5A7C8-AF79-414F-A761-D7C2E1CBF7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71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Algorithm Analysis - CS 312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Professor Tony Martinez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>
              <a:buFont typeface="Wingding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50FC9-ECB5-FF44-97B7-E0A9DC9D9A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3 Basic Questions about any Algorithm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Start with a problem and then propose an algorithmic solution: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50FC9-ECB5-FF44-97B7-E0A9DC9D9AE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3 Basic Questions about any Algorithm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Start with a problem and then propose an algorithmic solution: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Is it Correct (not always as obvious as it sounds)?</a:t>
            </a:r>
          </a:p>
        </p:txBody>
      </p:sp>
    </p:spTree>
    <p:extLst>
      <p:ext uri="{BB962C8B-B14F-4D97-AF65-F5344CB8AC3E}">
        <p14:creationId xmlns:p14="http://schemas.microsoft.com/office/powerpoint/2010/main" val="80680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50FC9-ECB5-FF44-97B7-E0A9DC9D9AE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3 Basic Questions about any Algorithm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Start with a problem and then propose an algorithmic solution: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Is it Correct (not always as obvious as it sounds)?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How long does it take as a function of </a:t>
            </a:r>
            <a:r>
              <a:rPr lang="en-US" i="1" dirty="0"/>
              <a:t>n</a:t>
            </a:r>
            <a:r>
              <a:rPr lang="en-US" dirty="0"/>
              <a:t>, the problem size?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We also ask how much space (memory) does it require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Worst, best, and average case</a:t>
            </a:r>
          </a:p>
        </p:txBody>
      </p:sp>
    </p:spTree>
    <p:extLst>
      <p:ext uri="{BB962C8B-B14F-4D97-AF65-F5344CB8AC3E}">
        <p14:creationId xmlns:p14="http://schemas.microsoft.com/office/powerpoint/2010/main" val="412562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50FC9-ECB5-FF44-97B7-E0A9DC9D9AE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3 Basic Questions about any Algorithm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Start with a problem and then propose an algorithmic solution: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Is it Correct (not always as obvious as it sounds)?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How long does it take as a function of </a:t>
            </a:r>
            <a:r>
              <a:rPr lang="en-US" i="1" dirty="0" err="1"/>
              <a:t>n</a:t>
            </a:r>
            <a:r>
              <a:rPr lang="en-US" dirty="0"/>
              <a:t>, the problem size?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We also ask how much space (memory) does it require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Worst, best, and average case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Can we do Better?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Efficiency - Time and Space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Correctness/Accuracy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Simplicity - Intelligibility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Etc.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1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50FC9-ECB5-FF44-97B7-E0A9DC9D9AE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3 Basic Questions about any Algorithm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Start with a problem and then propose an algorithmic solution: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Is it Correct (not always as obvious as it sounds)?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How long does it take as a function of </a:t>
            </a:r>
            <a:r>
              <a:rPr lang="en-US" i="1" dirty="0" err="1"/>
              <a:t>n</a:t>
            </a:r>
            <a:r>
              <a:rPr lang="en-US" dirty="0"/>
              <a:t>, the problem size?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We also ask how much space (memory) does it require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Worst, best, and average case</a:t>
            </a:r>
          </a:p>
          <a:p>
            <a:pPr marL="457200" indent="-457200" eaLnBrk="1" hangingPunct="1">
              <a:lnSpc>
                <a:spcPct val="90000"/>
              </a:lnSpc>
              <a:buClrTx/>
              <a:buFont typeface="Arial" charset="0"/>
              <a:buAutoNum type="arabicPeriod"/>
            </a:pPr>
            <a:r>
              <a:rPr lang="en-US" dirty="0"/>
              <a:t>Can we do Better?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Efficiency - Time and Space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Correctness/Accuracy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Simplicity - Intelligibility</a:t>
            </a:r>
          </a:p>
          <a:p>
            <a:pPr marL="838200" lvl="1" indent="-381000" eaLnBrk="1" hangingPunct="1">
              <a:lnSpc>
                <a:spcPct val="90000"/>
              </a:lnSpc>
              <a:buClrTx/>
            </a:pPr>
            <a:r>
              <a:rPr lang="en-US" dirty="0"/>
              <a:t>Etc.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dirty="0"/>
              <a:t>Example - Is a certain name in a list of names of length </a:t>
            </a:r>
            <a:r>
              <a:rPr lang="en-US" i="1" dirty="0" err="1"/>
              <a:t>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030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F3A2D-25B2-AA45-AE7F-5EA2D007F2A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 Bit of History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Abu </a:t>
            </a:r>
            <a:r>
              <a:rPr lang="en-US" dirty="0" err="1"/>
              <a:t>Jafar</a:t>
            </a:r>
            <a:r>
              <a:rPr lang="en-US" dirty="0"/>
              <a:t> Muhammad ibn Musa, c. 780 - 850</a:t>
            </a:r>
          </a:p>
          <a:p>
            <a:pPr lvl="1" eaLnBrk="1" hangingPunct="1"/>
            <a:r>
              <a:rPr lang="en-US" dirty="0"/>
              <a:t>“Al Khwarizmi” (of </a:t>
            </a:r>
            <a:r>
              <a:rPr lang="en-US" dirty="0" err="1"/>
              <a:t>Kwarizm</a:t>
            </a:r>
            <a:r>
              <a:rPr lang="en-US" dirty="0"/>
              <a:t>) his place of origin (Uzbekistan)</a:t>
            </a:r>
          </a:p>
          <a:p>
            <a:pPr lvl="1" eaLnBrk="1" hangingPunct="1"/>
            <a:r>
              <a:rPr lang="en-US" dirty="0"/>
              <a:t>Persian scholar in Baghdad</a:t>
            </a:r>
          </a:p>
          <a:p>
            <a:pPr lvl="1" eaLnBrk="1" hangingPunct="1"/>
            <a:r>
              <a:rPr lang="en-US" dirty="0"/>
              <a:t>Used decimal (positional system as contrasted with Roman numerals) and proposed numerous arithmetic algorithms which could not be done the the Roman numeral system</a:t>
            </a:r>
          </a:p>
          <a:p>
            <a:pPr lvl="1" eaLnBrk="1" hangingPunct="1"/>
            <a:r>
              <a:rPr lang="en-US" dirty="0"/>
              <a:t>Latin version of this name is </a:t>
            </a:r>
            <a:r>
              <a:rPr lang="en-US" dirty="0" err="1"/>
              <a:t>Algoritmi</a:t>
            </a:r>
            <a:endParaRPr lang="en-US" dirty="0"/>
          </a:p>
          <a:p>
            <a:pPr lvl="1" eaLnBrk="1" hangingPunct="1"/>
            <a:r>
              <a:rPr lang="en-US" dirty="0"/>
              <a:t>From this came the word Algorithm</a:t>
            </a:r>
          </a:p>
          <a:p>
            <a:pPr eaLnBrk="1" hangingPunct="1"/>
            <a:r>
              <a:rPr lang="en-US" dirty="0"/>
              <a:t>Leonardo of Pisa (Fibonacci) 1170-1250</a:t>
            </a:r>
          </a:p>
          <a:p>
            <a:pPr lvl="1" eaLnBrk="1" hangingPunct="1"/>
            <a:r>
              <a:rPr lang="en-US" dirty="0"/>
              <a:t>Pushed the use of decimal system in Europe</a:t>
            </a:r>
          </a:p>
          <a:p>
            <a:pPr lvl="1" eaLnBrk="1" hangingPunct="1"/>
            <a:r>
              <a:rPr lang="en-US" dirty="0"/>
              <a:t>Most remembered for the Fibonacci series of numbers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2D489C-EA86-6B46-BEB4-57E6E8FCBC8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Fibonacci Series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7772400" cy="1447800"/>
          </a:xfrm>
        </p:spPr>
        <p:txBody>
          <a:bodyPr/>
          <a:lstStyle/>
          <a:p>
            <a:pPr eaLnBrk="1" hangingPunct="1"/>
            <a:r>
              <a:rPr lang="en-US" dirty="0"/>
              <a:t>0, 1, 1, 2, 3, 5, 8, 13, 21, 34, …</a:t>
            </a:r>
          </a:p>
          <a:p>
            <a:pPr eaLnBrk="1" hangingPunct="1"/>
            <a:r>
              <a:rPr lang="en-US" dirty="0"/>
              <a:t>What is a simple algorithm to find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)?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603500" y="2057400"/>
          <a:ext cx="37211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4" imgW="1498347" imgH="711288" progId="">
                  <p:embed/>
                </p:oleObj>
              </mc:Choice>
              <mc:Fallback>
                <p:oleObj name="Equation" r:id="rId4" imgW="1498347" imgH="71128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057400"/>
                        <a:ext cx="3721100" cy="1765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2A943-96E5-8245-90B6-8F01B68B2B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An Algorithm - fib1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>
              <a:buFont typeface="Wingdings" charset="2"/>
              <a:buNone/>
            </a:pPr>
            <a:r>
              <a:rPr lang="en-US" dirty="0"/>
              <a:t>Algorithm for computing the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Fibonacci number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endParaRPr lang="en-US" i="1" baseline="-25000" dirty="0"/>
          </a:p>
          <a:p>
            <a:pPr marL="457200" indent="-457200" eaLnBrk="1" hangingPunct="1"/>
            <a:endParaRPr lang="en-US" dirty="0"/>
          </a:p>
          <a:p>
            <a:pPr marL="1257300" lvl="2" indent="-342900" eaLnBrk="1" hangingPunct="1">
              <a:buFont typeface="Wingdings" charset="2"/>
              <a:buNone/>
            </a:pPr>
            <a:r>
              <a:rPr lang="en-US" u="sng" dirty="0"/>
              <a:t>function fib1(</a:t>
            </a:r>
            <a:r>
              <a:rPr lang="en-US" i="1" u="sng" dirty="0"/>
              <a:t>n</a:t>
            </a:r>
            <a:r>
              <a:rPr lang="en-US" u="sng" dirty="0"/>
              <a:t>)</a:t>
            </a:r>
          </a:p>
          <a:p>
            <a:pPr marL="1257300" lvl="2" indent="-342900" eaLnBrk="1" hangingPunct="1">
              <a:buFont typeface="Wingdings" charset="2"/>
              <a:buNone/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= 0: return 0</a:t>
            </a:r>
          </a:p>
          <a:p>
            <a:pPr marL="1257300" lvl="2" indent="-342900" eaLnBrk="1" hangingPunct="1">
              <a:buFont typeface="Wingdings" charset="2"/>
              <a:buNone/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= 1: return 1</a:t>
            </a:r>
          </a:p>
          <a:p>
            <a:pPr marL="1257300" lvl="2" indent="-342900" eaLnBrk="1" hangingPunct="1">
              <a:buFont typeface="Wingdings" charset="2"/>
              <a:buNone/>
            </a:pPr>
            <a:r>
              <a:rPr lang="en-US" dirty="0"/>
              <a:t>return fib1(</a:t>
            </a:r>
            <a:r>
              <a:rPr lang="en-US" i="1" dirty="0"/>
              <a:t>n</a:t>
            </a:r>
            <a:r>
              <a:rPr lang="en-US" dirty="0"/>
              <a:t>-1) + fib1(</a:t>
            </a:r>
            <a:r>
              <a:rPr lang="en-US" i="1" dirty="0"/>
              <a:t>n</a:t>
            </a:r>
            <a:r>
              <a:rPr lang="en-US" dirty="0"/>
              <a:t>-2)</a:t>
            </a:r>
          </a:p>
          <a:p>
            <a:pPr marL="1257300" lvl="2" indent="-342900" eaLnBrk="1" hangingPunct="1">
              <a:buFont typeface="Wingdings" charset="2"/>
              <a:buNone/>
            </a:pPr>
            <a:endParaRPr lang="en-US" dirty="0"/>
          </a:p>
          <a:p>
            <a:pPr marL="457200" indent="-457200" eaLnBrk="1" hangingPunct="1">
              <a:buFont typeface="Wingdings" charset="2"/>
              <a:buChar char="§"/>
            </a:pPr>
            <a:r>
              <a:rPr lang="en-US" dirty="0"/>
              <a:t>Is it correct?</a:t>
            </a:r>
          </a:p>
          <a:p>
            <a:pPr marL="457200" indent="-457200" eaLnBrk="1" hangingPunct="1">
              <a:buFont typeface="Wingdings" charset="2"/>
              <a:buChar char="§"/>
            </a:pPr>
            <a:r>
              <a:rPr lang="en-US" dirty="0"/>
              <a:t>How much time does it take, as a function of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pPr marL="457200" indent="-457200" eaLnBrk="1" hangingPunct="1">
              <a:buFont typeface="Wingdings" charset="2"/>
              <a:buChar char="§"/>
            </a:pPr>
            <a:r>
              <a:rPr lang="en-US" dirty="0"/>
              <a:t>Can we do better?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A47F4B-CC3F-AF4C-A1B2-9251FDC70D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How long does it take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Note that with each call there are two more calls (doubling each time)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is the depth of the calling tree?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A47F4B-CC3F-AF4C-A1B2-9251FDC70D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How long does it take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6826A7-85F7-AE46-9C1B-FE4D890B7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49" y="1447800"/>
            <a:ext cx="8065101" cy="4692661"/>
          </a:xfrm>
        </p:spPr>
      </p:pic>
    </p:spTree>
    <p:extLst>
      <p:ext uri="{BB962C8B-B14F-4D97-AF65-F5344CB8AC3E}">
        <p14:creationId xmlns:p14="http://schemas.microsoft.com/office/powerpoint/2010/main" val="91566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45082-D6E2-6D49-A612-C9B5B7B516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Algorithm Analysis - Class Goals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/>
              <a:t>Analysis of Algorithms from both practical (programming) and theoretical (mathematical) points of view</a:t>
            </a:r>
          </a:p>
          <a:p>
            <a:pPr eaLnBrk="1" hangingPunct="1"/>
            <a:r>
              <a:rPr lang="en-US" dirty="0"/>
              <a:t>Efficiency of Algorithms - Time and Space</a:t>
            </a:r>
          </a:p>
          <a:p>
            <a:pPr eaLnBrk="1" hangingPunct="1"/>
            <a:r>
              <a:rPr lang="en-US" dirty="0"/>
              <a:t>Explore Fundamental Algorithmic Paradigms</a:t>
            </a:r>
          </a:p>
          <a:p>
            <a:pPr lvl="1" eaLnBrk="1" hangingPunct="1"/>
            <a:r>
              <a:rPr lang="en-US" dirty="0"/>
              <a:t>Divide and Conquer</a:t>
            </a:r>
          </a:p>
          <a:p>
            <a:pPr lvl="1" eaLnBrk="1" hangingPunct="1"/>
            <a:r>
              <a:rPr lang="en-US" dirty="0"/>
              <a:t>Graph Algorithms</a:t>
            </a:r>
          </a:p>
          <a:p>
            <a:pPr lvl="1" eaLnBrk="1" hangingPunct="1"/>
            <a:r>
              <a:rPr lang="en-US" dirty="0"/>
              <a:t>Greedy Algorithms</a:t>
            </a:r>
          </a:p>
          <a:p>
            <a:pPr lvl="1" eaLnBrk="1" hangingPunct="1"/>
            <a:r>
              <a:rPr lang="en-US" dirty="0"/>
              <a:t>Dynamic Programming</a:t>
            </a:r>
          </a:p>
          <a:p>
            <a:pPr lvl="1" eaLnBrk="1" hangingPunct="1"/>
            <a:r>
              <a:rPr lang="en-US" dirty="0"/>
              <a:t>Linear Programming</a:t>
            </a:r>
          </a:p>
          <a:p>
            <a:pPr lvl="1" eaLnBrk="1" hangingPunct="1"/>
            <a:r>
              <a:rPr lang="en-US" dirty="0"/>
              <a:t>Local Search</a:t>
            </a:r>
          </a:p>
          <a:p>
            <a:pPr lvl="1" eaLnBrk="1" hangingPunct="1"/>
            <a:r>
              <a:rPr lang="en-US" dirty="0"/>
              <a:t>Intelligent Search</a:t>
            </a:r>
          </a:p>
          <a:p>
            <a:pPr lvl="1" eaLnBrk="1" hangingPunct="1"/>
            <a:r>
              <a:rPr lang="en-US" dirty="0"/>
              <a:t>Probabilistic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A47F4B-CC3F-AF4C-A1B2-9251FDC70D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How long does it take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Note that with each call there are two more calls (doubling each time)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is the depth of the calling tree?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Thus, exponential time!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Since tree is binary, but not full it is somewhat less than, but close to O(2</a:t>
            </a:r>
            <a:r>
              <a:rPr lang="en-US" i="1" baseline="30000" dirty="0"/>
              <a:t>n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 bad is that?  </a:t>
            </a:r>
          </a:p>
        </p:txBody>
      </p:sp>
    </p:spTree>
    <p:extLst>
      <p:ext uri="{BB962C8B-B14F-4D97-AF65-F5344CB8AC3E}">
        <p14:creationId xmlns:p14="http://schemas.microsoft.com/office/powerpoint/2010/main" val="62398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A47F4B-CC3F-AF4C-A1B2-9251FDC70D6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How long does it take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Note that with each call there are two more calls (doubling each time)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is the depth of the calling tree?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Thus, exponential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Since tree is binary, but not full it is somewhat less than, but close to O(2</a:t>
            </a:r>
            <a:r>
              <a:rPr lang="en-US" i="1" baseline="30000" dirty="0"/>
              <a:t>n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 bad is that?  Calculating </a:t>
            </a:r>
            <a:r>
              <a:rPr lang="en-US" i="1" dirty="0"/>
              <a:t>fib1</a:t>
            </a:r>
            <a:r>
              <a:rPr lang="en-US" dirty="0"/>
              <a:t>(200) takes longer on current fastest computer than the life of the sun.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Moore’s Law?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Parallelism?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Exponential is Intractable!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BCA0F-CB34-5747-AB03-67C3B088FA9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Can we do better?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BCA0F-CB34-5747-AB03-67C3B088FA9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Approximation Approach</a:t>
            </a:r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Sometimes we can find an approximate answer in faster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On occasion there is even a closed-form solution</a:t>
            </a:r>
          </a:p>
          <a:p>
            <a:pPr eaLnBrk="1" hangingPunct="1"/>
            <a:r>
              <a:rPr lang="en-US" sz="2000" i="1" dirty="0"/>
              <a:t>Fib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≈ 2</a:t>
            </a:r>
            <a:r>
              <a:rPr lang="en-US" sz="2000" baseline="30000" dirty="0"/>
              <a:t>0.694</a:t>
            </a:r>
            <a:r>
              <a:rPr lang="en-US" sz="2000" i="1" baseline="30000" dirty="0"/>
              <a:t>n</a:t>
            </a:r>
            <a:r>
              <a:rPr lang="en-US" sz="2000" dirty="0"/>
              <a:t> ≈ 1.6</a:t>
            </a:r>
            <a:r>
              <a:rPr lang="en-US" sz="2000" i="1" baseline="30000" dirty="0"/>
              <a:t>n</a:t>
            </a:r>
            <a:r>
              <a:rPr lang="en-US" sz="2000" dirty="0"/>
              <a:t>, where .694 are the first 3 digits of an irrational number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This direct calculation </a:t>
            </a:r>
            <a:r>
              <a:rPr lang="en-US" sz="2000" i="1" dirty="0"/>
              <a:t>Fib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≈ 2</a:t>
            </a:r>
            <a:r>
              <a:rPr lang="en-US" sz="2000" baseline="30000" dirty="0"/>
              <a:t>0.694</a:t>
            </a:r>
            <a:r>
              <a:rPr lang="en-US" sz="2000" i="1" baseline="30000" dirty="0"/>
              <a:t>n</a:t>
            </a:r>
            <a:r>
              <a:rPr lang="en-US" sz="2000" dirty="0"/>
              <a:t>  trades off correctness for speed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Approximate solution – very common for many problems as we shall see later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BCA0F-CB34-5747-AB03-67C3B088FA9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465651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BCA0F-CB34-5747-AB03-67C3B088FA9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Dynamic Programming Approach</a:t>
            </a:r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Store the intermediate results and avoid duplicate work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u="sng" dirty="0"/>
              <a:t>function fib2(</a:t>
            </a:r>
            <a:r>
              <a:rPr lang="en-US" i="1" u="sng" dirty="0"/>
              <a:t>n</a:t>
            </a:r>
            <a:r>
              <a:rPr lang="en-US" u="sng" dirty="0"/>
              <a:t>)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if </a:t>
            </a:r>
            <a:r>
              <a:rPr lang="en-US" i="1" dirty="0" err="1"/>
              <a:t>n</a:t>
            </a:r>
            <a:r>
              <a:rPr lang="en-US" dirty="0"/>
              <a:t>=0: return 0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create an array </a:t>
            </a:r>
            <a:r>
              <a:rPr lang="en-US" i="1" dirty="0"/>
              <a:t>f</a:t>
            </a:r>
            <a:r>
              <a:rPr lang="en-US" dirty="0"/>
              <a:t>[0..</a:t>
            </a:r>
            <a:r>
              <a:rPr lang="en-US" i="1" dirty="0"/>
              <a:t>n</a:t>
            </a:r>
            <a:r>
              <a:rPr lang="en-US" dirty="0"/>
              <a:t>]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i="1" dirty="0"/>
              <a:t>f</a:t>
            </a:r>
            <a:r>
              <a:rPr lang="en-US" dirty="0"/>
              <a:t>[0] = 0, </a:t>
            </a:r>
            <a:r>
              <a:rPr lang="en-US" i="1" dirty="0"/>
              <a:t>f</a:t>
            </a:r>
            <a:r>
              <a:rPr lang="en-US" dirty="0"/>
              <a:t>[1] = 1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2 to </a:t>
            </a:r>
            <a:r>
              <a:rPr lang="en-US" i="1" dirty="0" err="1"/>
              <a:t>n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</a:t>
            </a:r>
            <a:r>
              <a:rPr lang="en-US" i="1" dirty="0" err="1"/>
              <a:t>f</a:t>
            </a:r>
            <a:r>
              <a:rPr lang="en-US" dirty="0" err="1"/>
              <a:t>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i="1" dirty="0"/>
              <a:t>f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-1] + </a:t>
            </a:r>
            <a:r>
              <a:rPr lang="en-US" i="1" dirty="0"/>
              <a:t>f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-2]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return </a:t>
            </a:r>
            <a:r>
              <a:rPr lang="en-US" i="1" dirty="0" err="1"/>
              <a:t>f</a:t>
            </a:r>
            <a:r>
              <a:rPr lang="en-US" dirty="0" err="1"/>
              <a:t>[</a:t>
            </a:r>
            <a:r>
              <a:rPr lang="en-US" i="1" dirty="0" err="1"/>
              <a:t>n</a:t>
            </a:r>
            <a:r>
              <a:rPr lang="en-US" dirty="0"/>
              <a:t>]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Dynamic Programming approach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Time complexity?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Space complexity? - Tradeoffs</a:t>
            </a:r>
          </a:p>
        </p:txBody>
      </p:sp>
    </p:spTree>
    <p:extLst>
      <p:ext uri="{BB962C8B-B14F-4D97-AF65-F5344CB8AC3E}">
        <p14:creationId xmlns:p14="http://schemas.microsoft.com/office/powerpoint/2010/main" val="446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8BDD8-336E-0045-922B-E933B16FA27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84" name="Rectangle 8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Orders of Growth – Some Complexity Classes</a:t>
            </a:r>
          </a:p>
        </p:txBody>
      </p:sp>
      <p:graphicFrame>
        <p:nvGraphicFramePr>
          <p:cNvPr id="40968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08845"/>
              </p:ext>
            </p:extLst>
          </p:nvPr>
        </p:nvGraphicFramePr>
        <p:xfrm>
          <a:off x="76200" y="1674813"/>
          <a:ext cx="8991600" cy="4122738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3.3*10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3.6*10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6.6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6.6*10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1.3*10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1.0*10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1.1*10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2567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10000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1.3*10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2.0*10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35659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1.7*10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30102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2.9*10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456573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2.0*10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301029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8.3*10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5565708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350" name="Line 159"/>
          <p:cNvSpPr>
            <a:spLocks noChangeShapeType="1"/>
          </p:cNvSpPr>
          <p:nvPr/>
        </p:nvSpPr>
        <p:spPr bwMode="auto">
          <a:xfrm>
            <a:off x="6705600" y="1295400"/>
            <a:ext cx="0" cy="5029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60" name="Text Box 160"/>
          <p:cNvSpPr txBox="1">
            <a:spLocks noChangeArrowheads="1"/>
          </p:cNvSpPr>
          <p:nvPr/>
        </p:nvSpPr>
        <p:spPr bwMode="auto">
          <a:xfrm>
            <a:off x="5403850" y="60563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Efficient</a:t>
            </a:r>
          </a:p>
        </p:txBody>
      </p:sp>
      <p:sp>
        <p:nvSpPr>
          <p:cNvPr id="46161" name="Text Box 161"/>
          <p:cNvSpPr txBox="1">
            <a:spLocks noChangeArrowheads="1"/>
          </p:cNvSpPr>
          <p:nvPr/>
        </p:nvSpPr>
        <p:spPr bwMode="auto">
          <a:xfrm>
            <a:off x="7042150" y="605155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</a:rPr>
              <a:t>Not Efficient</a:t>
            </a:r>
          </a:p>
        </p:txBody>
      </p:sp>
      <p:sp>
        <p:nvSpPr>
          <p:cNvPr id="54353" name="Line 159"/>
          <p:cNvSpPr>
            <a:spLocks noChangeShapeType="1"/>
          </p:cNvSpPr>
          <p:nvPr/>
        </p:nvSpPr>
        <p:spPr bwMode="auto">
          <a:xfrm>
            <a:off x="2320792" y="1365250"/>
            <a:ext cx="0" cy="4756150"/>
          </a:xfrm>
          <a:prstGeom prst="line">
            <a:avLst/>
          </a:prstGeom>
          <a:noFill/>
          <a:ln w="31750">
            <a:solidFill>
              <a:srgbClr val="66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8BDD8-336E-0045-922B-E933B16FA27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9684" name="Rectangle 8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Orders of Growth – Some Complexity Classes</a:t>
            </a:r>
          </a:p>
        </p:txBody>
      </p:sp>
      <p:graphicFrame>
        <p:nvGraphicFramePr>
          <p:cNvPr id="40968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16276"/>
              </p:ext>
            </p:extLst>
          </p:nvPr>
        </p:nvGraphicFramePr>
        <p:xfrm>
          <a:off x="76200" y="1674813"/>
          <a:ext cx="8991600" cy="4122738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1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3.3*10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3.6*10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6.6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6.6*10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1.3*10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1.0*10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1.1*10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2567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10000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1.3*10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2.0*10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35659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1.7*10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30102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2.9*10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456573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2.0*10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301029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8.3*10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5565708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350" name="Line 159"/>
          <p:cNvSpPr>
            <a:spLocks noChangeShapeType="1"/>
          </p:cNvSpPr>
          <p:nvPr/>
        </p:nvSpPr>
        <p:spPr bwMode="auto">
          <a:xfrm>
            <a:off x="6705600" y="1295400"/>
            <a:ext cx="0" cy="5029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60" name="Text Box 160"/>
          <p:cNvSpPr txBox="1">
            <a:spLocks noChangeArrowheads="1"/>
          </p:cNvSpPr>
          <p:nvPr/>
        </p:nvSpPr>
        <p:spPr bwMode="auto">
          <a:xfrm>
            <a:off x="5403850" y="60563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Efficient</a:t>
            </a:r>
          </a:p>
        </p:txBody>
      </p:sp>
      <p:sp>
        <p:nvSpPr>
          <p:cNvPr id="46161" name="Text Box 161"/>
          <p:cNvSpPr txBox="1">
            <a:spLocks noChangeArrowheads="1"/>
          </p:cNvSpPr>
          <p:nvPr/>
        </p:nvSpPr>
        <p:spPr bwMode="auto">
          <a:xfrm>
            <a:off x="7042150" y="605155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</a:rPr>
              <a:t>Not Efficient</a:t>
            </a:r>
          </a:p>
        </p:txBody>
      </p:sp>
      <p:sp>
        <p:nvSpPr>
          <p:cNvPr id="54353" name="Line 159"/>
          <p:cNvSpPr>
            <a:spLocks noChangeShapeType="1"/>
          </p:cNvSpPr>
          <p:nvPr/>
        </p:nvSpPr>
        <p:spPr bwMode="auto">
          <a:xfrm>
            <a:off x="2318710" y="1365250"/>
            <a:ext cx="0" cy="4756150"/>
          </a:xfrm>
          <a:prstGeom prst="line">
            <a:avLst/>
          </a:prstGeom>
          <a:noFill/>
          <a:ln w="31750">
            <a:solidFill>
              <a:srgbClr val="66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Rectangle 9"/>
          <p:cNvSpPr>
            <a:spLocks noChangeArrowheads="1"/>
          </p:cNvSpPr>
          <p:nvPr/>
        </p:nvSpPr>
        <p:spPr bwMode="auto">
          <a:xfrm>
            <a:off x="457200" y="6121400"/>
            <a:ext cx="457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ＭＳ Ｐゴシック" charset="-128"/>
                <a:cs typeface="ＭＳ Ｐゴシック" charset="-128"/>
              </a:rPr>
              <a:t>To calibrate, there are about 10</a:t>
            </a:r>
            <a:r>
              <a:rPr lang="en-US" sz="1600" baseline="30000">
                <a:ea typeface="ＭＳ Ｐゴシック" charset="-128"/>
                <a:cs typeface="ＭＳ Ｐゴシック" charset="-128"/>
              </a:rPr>
              <a:t>57</a:t>
            </a:r>
            <a:r>
              <a:rPr lang="en-US" sz="1600">
                <a:ea typeface="ＭＳ Ｐゴシック" charset="-128"/>
                <a:cs typeface="ＭＳ Ｐゴシック" charset="-128"/>
              </a:rPr>
              <a:t> atoms in the solar system and 10</a:t>
            </a:r>
            <a:r>
              <a:rPr lang="en-US" sz="1600" baseline="30000">
                <a:ea typeface="ＭＳ Ｐゴシック" charset="-128"/>
                <a:cs typeface="ＭＳ Ｐゴシック" charset="-128"/>
              </a:rPr>
              <a:t>80</a:t>
            </a:r>
            <a:r>
              <a:rPr lang="en-US" sz="1600">
                <a:ea typeface="ＭＳ Ｐゴシック" charset="-128"/>
                <a:cs typeface="ＭＳ Ｐゴシック" charset="-128"/>
              </a:rPr>
              <a:t> atoms in the current known universe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E4F81-F093-D844-ABCE-D7EC6C4BF68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7214" y="381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Asymptotic Complexity - Big-</a:t>
            </a:r>
            <a:r>
              <a:rPr lang="en-US" i="1" dirty="0">
                <a:ea typeface="+mj-ea"/>
                <a:cs typeface="+mj-cs"/>
              </a:rPr>
              <a:t>O</a:t>
            </a:r>
            <a:r>
              <a:rPr lang="en-US" dirty="0">
                <a:ea typeface="+mj-ea"/>
                <a:cs typeface="+mj-cs"/>
              </a:rPr>
              <a:t> analysis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We want to consider significant algorithm differences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Independent of the particular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Consider time complexity in terms of number of elementary operations (we will define more carefully) and as a function of input size </a:t>
            </a:r>
            <a:r>
              <a:rPr lang="en-US" i="1" dirty="0" err="1"/>
              <a:t>n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Space complexity in terms of number of bits required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is set of all functions in the same complexity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Forms an equivalence class of functions all within a constant factor complexity of each other</a:t>
            </a:r>
            <a:endParaRPr lang="en-US" dirty="0">
              <a:sym typeface="Symbol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includes: 2</a:t>
            </a:r>
            <a:r>
              <a:rPr lang="en-US" i="1" dirty="0"/>
              <a:t>n</a:t>
            </a:r>
            <a:r>
              <a:rPr lang="en-US" dirty="0"/>
              <a:t>, 4</a:t>
            </a:r>
            <a:r>
              <a:rPr lang="en-US" i="1" dirty="0"/>
              <a:t>n</a:t>
            </a:r>
            <a:r>
              <a:rPr lang="en-US" dirty="0"/>
              <a:t>+1, etc.,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includes 4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/3,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Are these constants important in real applications?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will focus in this class on paradigms which allow you to jump all the way into more efficient complexity classes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EE538-3BE1-564E-898A-1617540D4B5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454025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Asymptotic Notation</a:t>
            </a:r>
          </a:p>
        </p:txBody>
      </p:sp>
      <p:sp>
        <p:nvSpPr>
          <p:cNvPr id="56327" name="Rectangle 3"/>
          <p:cNvSpPr>
            <a:spLocks noChangeArrowheads="1"/>
          </p:cNvSpPr>
          <p:nvPr/>
        </p:nvSpPr>
        <p:spPr bwMode="auto">
          <a:xfrm>
            <a:off x="3016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sz="2000" dirty="0">
                <a:solidFill>
                  <a:schemeClr val="bg2"/>
                </a:solidFill>
              </a:rPr>
              <a:t>Definition:  given asymptotically nonnegative </a:t>
            </a:r>
            <a:r>
              <a:rPr lang="en-US" sz="2000" i="1" dirty="0">
                <a:solidFill>
                  <a:schemeClr val="bg2"/>
                </a:solidFill>
              </a:rPr>
              <a:t>g(n),</a:t>
            </a:r>
            <a:endParaRPr lang="en-US" sz="2000" i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endParaRPr lang="en-US" sz="2000" i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endParaRPr lang="en-US" sz="2000" i="1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01625" y="2133600"/>
          <a:ext cx="88392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7" name="Equation" r:id="rId4" imgW="3238897" imgH="686197" progId="Equation.3">
                  <p:embed/>
                </p:oleObj>
              </mc:Choice>
              <mc:Fallback>
                <p:oleObj name="Equation" r:id="rId4" imgW="3238897" imgH="6861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2133600"/>
                        <a:ext cx="8839200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8839" y="3597275"/>
            <a:ext cx="8412163" cy="2955925"/>
            <a:chOff x="28" y="2286"/>
            <a:chExt cx="5299" cy="1862"/>
          </a:xfrm>
        </p:grpSpPr>
        <p:grpSp>
          <p:nvGrpSpPr>
            <p:cNvPr id="56329" name="Group 6"/>
            <p:cNvGrpSpPr>
              <a:grpSpLocks/>
            </p:cNvGrpSpPr>
            <p:nvPr/>
          </p:nvGrpSpPr>
          <p:grpSpPr bwMode="auto">
            <a:xfrm>
              <a:off x="189" y="2286"/>
              <a:ext cx="5138" cy="1862"/>
              <a:chOff x="189" y="2286"/>
              <a:chExt cx="5138" cy="1862"/>
            </a:xfrm>
          </p:grpSpPr>
          <p:sp>
            <p:nvSpPr>
              <p:cNvPr id="56331" name="Rectangle 7"/>
              <p:cNvSpPr>
                <a:spLocks noChangeArrowheads="1"/>
              </p:cNvSpPr>
              <p:nvPr/>
            </p:nvSpPr>
            <p:spPr bwMode="auto">
              <a:xfrm>
                <a:off x="189" y="2286"/>
                <a:ext cx="5138" cy="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charset="2"/>
                  <a:buNone/>
                </a:pPr>
                <a:r>
                  <a:rPr lang="en-US" sz="2000" dirty="0">
                    <a:solidFill>
                      <a:schemeClr val="bg2"/>
                    </a:solidFill>
                  </a:rPr>
                  <a:t>An asymptotically nonnegative function </a:t>
                </a:r>
                <a:r>
                  <a:rPr lang="en-US" sz="2000" i="1" dirty="0" err="1">
                    <a:solidFill>
                      <a:schemeClr val="bg2"/>
                    </a:solidFill>
                  </a:rPr>
                  <a:t>f(n</a:t>
                </a:r>
                <a:r>
                  <a:rPr lang="en-US" sz="2000" i="1" dirty="0">
                    <a:solidFill>
                      <a:schemeClr val="bg2"/>
                    </a:solidFill>
                  </a:rPr>
                  <a:t>)</a:t>
                </a:r>
                <a:r>
                  <a:rPr lang="en-US" sz="2000" dirty="0">
                    <a:solidFill>
                      <a:schemeClr val="bg2"/>
                    </a:solidFill>
                  </a:rPr>
                  <a:t> belongs to the set </a:t>
                </a:r>
                <a:r>
                  <a:rPr lang="en-US" sz="2000" dirty="0" err="1">
                    <a:solidFill>
                      <a:schemeClr val="bg2"/>
                    </a:solidFill>
                    <a:latin typeface="Symbol" charset="2"/>
                  </a:rPr>
                  <a:t>Q</a:t>
                </a:r>
                <a:r>
                  <a:rPr lang="en-US" sz="2000" dirty="0" err="1">
                    <a:solidFill>
                      <a:schemeClr val="bg2"/>
                    </a:solidFill>
                  </a:rPr>
                  <a:t>(</a:t>
                </a:r>
                <a:r>
                  <a:rPr lang="en-US" sz="2000" i="1" dirty="0" err="1">
                    <a:solidFill>
                      <a:schemeClr val="bg2"/>
                    </a:solidFill>
                  </a:rPr>
                  <a:t>g(n</a:t>
                </a:r>
                <a:r>
                  <a:rPr lang="en-US" sz="2000" dirty="0">
                    <a:solidFill>
                      <a:schemeClr val="bg2"/>
                    </a:solidFill>
                  </a:rPr>
                  <a:t>)) if there exist positive constants </a:t>
                </a:r>
                <a:r>
                  <a:rPr lang="en-US" sz="2000" i="1" dirty="0">
                    <a:solidFill>
                      <a:schemeClr val="bg2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chemeClr val="bg2"/>
                    </a:solidFill>
                  </a:rPr>
                  <a:t>1</a:t>
                </a:r>
                <a:r>
                  <a:rPr lang="en-US" sz="2000" dirty="0">
                    <a:solidFill>
                      <a:schemeClr val="bg2"/>
                    </a:solidFill>
                  </a:rPr>
                  <a:t> and </a:t>
                </a:r>
                <a:r>
                  <a:rPr lang="en-US" sz="2000" i="1" dirty="0">
                    <a:solidFill>
                      <a:schemeClr val="bg2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chemeClr val="bg2"/>
                    </a:solidFill>
                  </a:rPr>
                  <a:t>2</a:t>
                </a:r>
                <a:r>
                  <a:rPr lang="en-US" sz="2000" i="1" dirty="0">
                    <a:solidFill>
                      <a:schemeClr val="bg2"/>
                    </a:solidFill>
                  </a:rPr>
                  <a:t> </a:t>
                </a:r>
                <a:r>
                  <a:rPr lang="en-US" sz="2000" dirty="0">
                    <a:solidFill>
                      <a:schemeClr val="bg2"/>
                    </a:solidFill>
                  </a:rPr>
                  <a:t>such that it can be “sandwiched” between </a:t>
                </a:r>
                <a:r>
                  <a:rPr lang="en-US" sz="2000" i="1" dirty="0">
                    <a:solidFill>
                      <a:schemeClr val="bg2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chemeClr val="bg2"/>
                    </a:solidFill>
                  </a:rPr>
                  <a:t>1</a:t>
                </a:r>
                <a:r>
                  <a:rPr lang="en-US" sz="2000" i="1" dirty="0">
                    <a:solidFill>
                      <a:schemeClr val="bg2"/>
                    </a:solidFill>
                  </a:rPr>
                  <a:t>g(n)</a:t>
                </a:r>
                <a:r>
                  <a:rPr lang="en-US" sz="2000" dirty="0">
                    <a:solidFill>
                      <a:schemeClr val="bg2"/>
                    </a:solidFill>
                  </a:rPr>
                  <a:t> and </a:t>
                </a:r>
                <a:r>
                  <a:rPr lang="en-US" sz="2000" i="1" dirty="0">
                    <a:solidFill>
                      <a:schemeClr val="bg2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chemeClr val="bg2"/>
                    </a:solidFill>
                  </a:rPr>
                  <a:t>2</a:t>
                </a:r>
                <a:r>
                  <a:rPr lang="en-US" sz="2000" i="1" dirty="0">
                    <a:solidFill>
                      <a:schemeClr val="bg2"/>
                    </a:solidFill>
                  </a:rPr>
                  <a:t>g(n)</a:t>
                </a:r>
                <a:r>
                  <a:rPr lang="en-US" sz="2000" dirty="0">
                    <a:solidFill>
                      <a:schemeClr val="bg2"/>
                    </a:solidFill>
                  </a:rPr>
                  <a:t> for sufficiently large </a:t>
                </a:r>
                <a:r>
                  <a:rPr lang="en-US" sz="2000" i="1" dirty="0" err="1">
                    <a:solidFill>
                      <a:schemeClr val="bg2"/>
                    </a:solidFill>
                  </a:rPr>
                  <a:t>n</a:t>
                </a:r>
                <a:r>
                  <a:rPr lang="en-US" sz="2000" dirty="0">
                    <a:solidFill>
                      <a:schemeClr val="bg2"/>
                    </a:solidFill>
                  </a:rPr>
                  <a:t>. </a:t>
                </a:r>
                <a:endParaRPr lang="en-US" sz="2000" i="1" dirty="0">
                  <a:solidFill>
                    <a:schemeClr val="bg2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charset="2"/>
                  <a:buNone/>
                </a:pPr>
                <a:endParaRPr lang="en-US" sz="1800" i="1" dirty="0">
                  <a:solidFill>
                    <a:schemeClr val="bg2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charset="2"/>
                  <a:buNone/>
                </a:pPr>
                <a:endParaRPr lang="en-US" sz="2000" i="1" dirty="0">
                  <a:solidFill>
                    <a:schemeClr val="bg2"/>
                  </a:solidFill>
                </a:endParaRPr>
              </a:p>
            </p:txBody>
          </p:sp>
          <p:graphicFrame>
            <p:nvGraphicFramePr>
              <p:cNvPr id="56323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086535"/>
                  </p:ext>
                </p:extLst>
              </p:nvPr>
            </p:nvGraphicFramePr>
            <p:xfrm>
              <a:off x="722" y="3428"/>
              <a:ext cx="3779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58" name="Equation" r:id="rId6" imgW="2197497" imgH="432197" progId="Equation.3">
                      <p:embed/>
                    </p:oleObj>
                  </mc:Choice>
                  <mc:Fallback>
                    <p:oleObj name="Equation" r:id="rId6" imgW="2197497" imgH="432197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3428"/>
                            <a:ext cx="3779" cy="7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8" y="3401"/>
              <a:ext cx="8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say</a:t>
              </a:r>
              <a:r>
                <a:rPr lang="en-US" sz="2800" dirty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C4E1-DA61-3C42-8DBC-9CF5117F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9389-8ED9-CF4B-A95E-8B547CDD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to efficient problem solving</a:t>
            </a:r>
          </a:p>
          <a:p>
            <a:r>
              <a:rPr lang="en-US" dirty="0"/>
              <a:t>The foundation of the power of computing</a:t>
            </a:r>
          </a:p>
          <a:p>
            <a:r>
              <a:rPr lang="en-US" dirty="0"/>
              <a:t>The better we become at creating good algorithms, the more efficient we become at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07A54-9B3D-A646-94CB-156D4739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312 - Algorithm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E3435-E4F8-EC41-9812-20B0E351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33DE9-EC05-CE43-A328-B8745ECEF1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6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4BC47B-D314-AC4F-8FED-4BED9BA307A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Examples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How could you prove that 4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 could you prove that n/2 - 5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Note that </a:t>
            </a:r>
            <a:r>
              <a:rPr lang="en-US" dirty="0" err="1">
                <a:sym typeface="Symbol" charset="2"/>
              </a:rPr>
              <a:t></a:t>
            </a:r>
            <a:r>
              <a:rPr lang="en-US" dirty="0">
                <a:sym typeface="Symbol" charset="2"/>
              </a:rPr>
              <a:t> represents an equivalence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i="1" dirty="0" err="1"/>
              <a:t>f</a:t>
            </a:r>
            <a:r>
              <a:rPr lang="en-US" dirty="0" err="1"/>
              <a:t>(</a:t>
            </a:r>
            <a:r>
              <a:rPr lang="en-US" i="1" dirty="0" err="1"/>
              <a:t>n</a:t>
            </a:r>
            <a:r>
              <a:rPr lang="en-US" dirty="0"/>
              <a:t>) = </a:t>
            </a:r>
            <a:r>
              <a:rPr lang="en-US" dirty="0" err="1">
                <a:sym typeface="Symbol" charset="2"/>
              </a:rPr>
              <a:t></a:t>
            </a:r>
            <a:r>
              <a:rPr lang="en-US" dirty="0" err="1"/>
              <a:t>(</a:t>
            </a:r>
            <a:r>
              <a:rPr lang="en-US" i="1" dirty="0" err="1"/>
              <a:t>g</a:t>
            </a:r>
            <a:r>
              <a:rPr lang="en-US" dirty="0" err="1"/>
              <a:t>(</a:t>
            </a:r>
            <a:r>
              <a:rPr lang="en-US" i="1" dirty="0" err="1"/>
              <a:t>n</a:t>
            </a:r>
            <a:r>
              <a:rPr lang="en-US" dirty="0"/>
              <a:t>)) then </a:t>
            </a:r>
            <a:r>
              <a:rPr lang="en-US" i="1" dirty="0" err="1"/>
              <a:t>g</a:t>
            </a:r>
            <a:r>
              <a:rPr lang="en-US" dirty="0" err="1"/>
              <a:t>(</a:t>
            </a:r>
            <a:r>
              <a:rPr lang="en-US" i="1" dirty="0" err="1"/>
              <a:t>n</a:t>
            </a:r>
            <a:r>
              <a:rPr lang="en-US" dirty="0"/>
              <a:t>) = </a:t>
            </a:r>
            <a:r>
              <a:rPr lang="en-US" dirty="0" err="1">
                <a:sym typeface="Symbol" charset="2"/>
              </a:rPr>
              <a:t></a:t>
            </a:r>
            <a:r>
              <a:rPr lang="en-US" dirty="0" err="1"/>
              <a:t>(</a:t>
            </a:r>
            <a:r>
              <a:rPr lang="en-US" i="1" dirty="0" err="1"/>
              <a:t>f</a:t>
            </a:r>
            <a:r>
              <a:rPr lang="en-US" dirty="0" err="1"/>
              <a:t>(</a:t>
            </a:r>
            <a:r>
              <a:rPr lang="en-US" i="1" dirty="0" err="1"/>
              <a:t>n</a:t>
            </a:r>
            <a:r>
              <a:rPr lang="en-US" dirty="0"/>
              <a:t>))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Could we represent </a:t>
            </a:r>
            <a:r>
              <a:rPr lang="en-US" dirty="0" err="1">
                <a:sym typeface="Symbol" charset="2"/>
              </a:rPr>
              <a:t></a:t>
            </a:r>
            <a:r>
              <a:rPr lang="en-US" dirty="0" err="1"/>
              <a:t>(</a:t>
            </a:r>
            <a:r>
              <a:rPr lang="en-US" i="1" dirty="0" err="1"/>
              <a:t>n</a:t>
            </a:r>
            <a:r>
              <a:rPr lang="en-US" dirty="0"/>
              <a:t>) as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(3+</a:t>
            </a:r>
            <a:r>
              <a:rPr lang="en-US" i="1" dirty="0"/>
              <a:t>n</a:t>
            </a:r>
            <a:r>
              <a:rPr lang="en-US" dirty="0"/>
              <a:t>/2)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Why don't we?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includes all functions which differ by only a constant factor * </a:t>
            </a:r>
            <a:r>
              <a:rPr lang="en-US" i="1" dirty="0"/>
              <a:t>n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312549"/>
              </p:ext>
            </p:extLst>
          </p:nvPr>
        </p:nvGraphicFramePr>
        <p:xfrm>
          <a:off x="800100" y="4453731"/>
          <a:ext cx="739140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Equation" r:id="rId4" imgW="3225800" imgH="635000" progId="Equation.3">
                  <p:embed/>
                </p:oleObj>
              </mc:Choice>
              <mc:Fallback>
                <p:oleObj name="Equation" r:id="rId4" imgW="32258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453731"/>
                        <a:ext cx="7391400" cy="1455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604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C774D4-2F6F-4148-9A1D-23184C6B4F9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454025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Asymptotic Notation</a:t>
            </a:r>
          </a:p>
        </p:txBody>
      </p:sp>
      <p:sp>
        <p:nvSpPr>
          <p:cNvPr id="60424" name="Rectangle 3"/>
          <p:cNvSpPr>
            <a:spLocks noChangeArrowheads="1"/>
          </p:cNvSpPr>
          <p:nvPr/>
        </p:nvSpPr>
        <p:spPr bwMode="auto">
          <a:xfrm>
            <a:off x="3016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sz="2000" dirty="0">
                <a:solidFill>
                  <a:schemeClr val="bg2"/>
                </a:solidFill>
              </a:rPr>
              <a:t>Definition:  given asymptotically nonnegative </a:t>
            </a:r>
            <a:r>
              <a:rPr lang="en-US" sz="2000" i="1" dirty="0">
                <a:solidFill>
                  <a:schemeClr val="bg2"/>
                </a:solidFill>
              </a:rPr>
              <a:t>g(n),</a:t>
            </a:r>
            <a:endParaRPr lang="en-US" sz="2000" i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endParaRPr lang="en-US" sz="2000" i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endParaRPr lang="en-US" sz="2000" i="1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01625" y="2133600"/>
          <a:ext cx="88392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1" name="Equation" r:id="rId4" imgW="3238897" imgH="686197" progId="Equation.3">
                  <p:embed/>
                </p:oleObj>
              </mc:Choice>
              <mc:Fallback>
                <p:oleObj name="Equation" r:id="rId4" imgW="3238897" imgH="6861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2133600"/>
                        <a:ext cx="8839200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3"/>
          <p:cNvGraphicFramePr>
            <a:graphicFrameLocks noChangeAspect="1"/>
          </p:cNvGraphicFramePr>
          <p:nvPr/>
        </p:nvGraphicFramePr>
        <p:xfrm>
          <a:off x="1233488" y="3538538"/>
          <a:ext cx="6551612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" name="Equation" r:id="rId6" imgW="2400697" imgH="686197" progId="Equation.3">
                  <p:embed/>
                </p:oleObj>
              </mc:Choice>
              <mc:Fallback>
                <p:oleObj name="Equation" r:id="rId6" imgW="2400697" imgH="68619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3538538"/>
                        <a:ext cx="6551612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Object 4"/>
          <p:cNvGraphicFramePr>
            <a:graphicFrameLocks noChangeAspect="1"/>
          </p:cNvGraphicFramePr>
          <p:nvPr/>
        </p:nvGraphicFramePr>
        <p:xfrm>
          <a:off x="1216025" y="4986338"/>
          <a:ext cx="6586538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3" name="Equation" r:id="rId8" imgW="2413397" imgH="686197" progId="Equation.3">
                  <p:embed/>
                </p:oleObj>
              </mc:Choice>
              <mc:Fallback>
                <p:oleObj name="Equation" r:id="rId8" imgW="2413397" imgH="68619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986338"/>
                        <a:ext cx="6586538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624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CF1C3-3D4E-524F-BFE9-241010C9501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Asymptotic Notation</a:t>
            </a:r>
          </a:p>
        </p:txBody>
      </p:sp>
      <p:grpSp>
        <p:nvGrpSpPr>
          <p:cNvPr id="62472" name="Group 3"/>
          <p:cNvGrpSpPr>
            <a:grpSpLocks/>
          </p:cNvGrpSpPr>
          <p:nvPr/>
        </p:nvGrpSpPr>
        <p:grpSpPr bwMode="auto">
          <a:xfrm>
            <a:off x="3581400" y="1905000"/>
            <a:ext cx="2222500" cy="2427288"/>
            <a:chOff x="2256" y="1200"/>
            <a:chExt cx="1400" cy="1529"/>
          </a:xfrm>
        </p:grpSpPr>
        <p:grpSp>
          <p:nvGrpSpPr>
            <p:cNvPr id="62495" name="Group 4"/>
            <p:cNvGrpSpPr>
              <a:grpSpLocks/>
            </p:cNvGrpSpPr>
            <p:nvPr/>
          </p:nvGrpSpPr>
          <p:grpSpPr bwMode="auto">
            <a:xfrm>
              <a:off x="2256" y="1200"/>
              <a:ext cx="1344" cy="1344"/>
              <a:chOff x="384" y="768"/>
              <a:chExt cx="1344" cy="1344"/>
            </a:xfrm>
          </p:grpSpPr>
          <p:sp>
            <p:nvSpPr>
              <p:cNvPr id="411653" name="Line 5"/>
              <p:cNvSpPr>
                <a:spLocks noChangeShapeType="1"/>
              </p:cNvSpPr>
              <p:nvPr/>
            </p:nvSpPr>
            <p:spPr bwMode="auto">
              <a:xfrm flipV="1">
                <a:off x="384" y="76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11654" name="Line 6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411655" name="Freeform 7"/>
            <p:cNvSpPr>
              <a:spLocks/>
            </p:cNvSpPr>
            <p:nvPr/>
          </p:nvSpPr>
          <p:spPr bwMode="auto">
            <a:xfrm>
              <a:off x="2256" y="1488"/>
              <a:ext cx="1248" cy="816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192" y="672"/>
                </a:cxn>
                <a:cxn ang="0">
                  <a:pos x="384" y="432"/>
                </a:cxn>
                <a:cxn ang="0">
                  <a:pos x="576" y="336"/>
                </a:cxn>
                <a:cxn ang="0">
                  <a:pos x="864" y="288"/>
                </a:cxn>
                <a:cxn ang="0">
                  <a:pos x="1056" y="144"/>
                </a:cxn>
                <a:cxn ang="0">
                  <a:pos x="1248" y="0"/>
                </a:cxn>
              </a:cxnLst>
              <a:rect l="0" t="0" r="r" b="b"/>
              <a:pathLst>
                <a:path w="1248" h="816">
                  <a:moveTo>
                    <a:pt x="0" y="816"/>
                  </a:moveTo>
                  <a:cubicBezTo>
                    <a:pt x="64" y="776"/>
                    <a:pt x="128" y="736"/>
                    <a:pt x="192" y="672"/>
                  </a:cubicBezTo>
                  <a:cubicBezTo>
                    <a:pt x="256" y="608"/>
                    <a:pt x="320" y="488"/>
                    <a:pt x="384" y="432"/>
                  </a:cubicBezTo>
                  <a:cubicBezTo>
                    <a:pt x="448" y="376"/>
                    <a:pt x="496" y="360"/>
                    <a:pt x="576" y="336"/>
                  </a:cubicBezTo>
                  <a:cubicBezTo>
                    <a:pt x="656" y="312"/>
                    <a:pt x="784" y="320"/>
                    <a:pt x="864" y="288"/>
                  </a:cubicBezTo>
                  <a:cubicBezTo>
                    <a:pt x="944" y="256"/>
                    <a:pt x="992" y="192"/>
                    <a:pt x="1056" y="144"/>
                  </a:cubicBezTo>
                  <a:cubicBezTo>
                    <a:pt x="1120" y="96"/>
                    <a:pt x="1184" y="48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56" name="Freeform 8"/>
            <p:cNvSpPr>
              <a:spLocks/>
            </p:cNvSpPr>
            <p:nvPr/>
          </p:nvSpPr>
          <p:spPr bwMode="auto">
            <a:xfrm>
              <a:off x="2256" y="1648"/>
              <a:ext cx="1296" cy="664"/>
            </a:xfrm>
            <a:custGeom>
              <a:avLst/>
              <a:gdLst/>
              <a:ahLst/>
              <a:cxnLst>
                <a:cxn ang="0">
                  <a:pos x="0" y="512"/>
                </a:cxn>
                <a:cxn ang="0">
                  <a:pos x="96" y="416"/>
                </a:cxn>
                <a:cxn ang="0">
                  <a:pos x="192" y="512"/>
                </a:cxn>
                <a:cxn ang="0">
                  <a:pos x="288" y="656"/>
                </a:cxn>
                <a:cxn ang="0">
                  <a:pos x="432" y="560"/>
                </a:cxn>
                <a:cxn ang="0">
                  <a:pos x="528" y="80"/>
                </a:cxn>
                <a:cxn ang="0">
                  <a:pos x="624" y="80"/>
                </a:cxn>
                <a:cxn ang="0">
                  <a:pos x="720" y="320"/>
                </a:cxn>
                <a:cxn ang="0">
                  <a:pos x="864" y="320"/>
                </a:cxn>
                <a:cxn ang="0">
                  <a:pos x="960" y="224"/>
                </a:cxn>
                <a:cxn ang="0">
                  <a:pos x="1104" y="128"/>
                </a:cxn>
                <a:cxn ang="0">
                  <a:pos x="1296" y="80"/>
                </a:cxn>
              </a:cxnLst>
              <a:rect l="0" t="0" r="r" b="b"/>
              <a:pathLst>
                <a:path w="1296" h="664">
                  <a:moveTo>
                    <a:pt x="0" y="512"/>
                  </a:moveTo>
                  <a:cubicBezTo>
                    <a:pt x="32" y="464"/>
                    <a:pt x="64" y="416"/>
                    <a:pt x="96" y="416"/>
                  </a:cubicBezTo>
                  <a:cubicBezTo>
                    <a:pt x="128" y="416"/>
                    <a:pt x="160" y="472"/>
                    <a:pt x="192" y="512"/>
                  </a:cubicBezTo>
                  <a:cubicBezTo>
                    <a:pt x="224" y="552"/>
                    <a:pt x="248" y="648"/>
                    <a:pt x="288" y="656"/>
                  </a:cubicBezTo>
                  <a:cubicBezTo>
                    <a:pt x="328" y="664"/>
                    <a:pt x="392" y="656"/>
                    <a:pt x="432" y="560"/>
                  </a:cubicBezTo>
                  <a:cubicBezTo>
                    <a:pt x="472" y="464"/>
                    <a:pt x="496" y="160"/>
                    <a:pt x="528" y="80"/>
                  </a:cubicBezTo>
                  <a:cubicBezTo>
                    <a:pt x="560" y="0"/>
                    <a:pt x="592" y="40"/>
                    <a:pt x="624" y="80"/>
                  </a:cubicBezTo>
                  <a:cubicBezTo>
                    <a:pt x="656" y="120"/>
                    <a:pt x="680" y="280"/>
                    <a:pt x="720" y="320"/>
                  </a:cubicBezTo>
                  <a:cubicBezTo>
                    <a:pt x="760" y="360"/>
                    <a:pt x="824" y="336"/>
                    <a:pt x="864" y="320"/>
                  </a:cubicBezTo>
                  <a:cubicBezTo>
                    <a:pt x="904" y="304"/>
                    <a:pt x="920" y="256"/>
                    <a:pt x="960" y="224"/>
                  </a:cubicBezTo>
                  <a:cubicBezTo>
                    <a:pt x="1000" y="192"/>
                    <a:pt x="1048" y="152"/>
                    <a:pt x="1104" y="128"/>
                  </a:cubicBezTo>
                  <a:cubicBezTo>
                    <a:pt x="1160" y="104"/>
                    <a:pt x="1264" y="88"/>
                    <a:pt x="1296" y="8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57" name="Text Box 9"/>
            <p:cNvSpPr txBox="1">
              <a:spLocks noChangeArrowheads="1"/>
            </p:cNvSpPr>
            <p:nvPr/>
          </p:nvSpPr>
          <p:spPr bwMode="auto">
            <a:xfrm>
              <a:off x="3268" y="1824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solidFill>
                    <a:srgbClr val="FF0000"/>
                  </a:solidFill>
                  <a:latin typeface="+mn-lt"/>
                </a:rPr>
                <a:t>f(n)</a:t>
              </a:r>
            </a:p>
          </p:txBody>
        </p:sp>
        <p:sp>
          <p:nvSpPr>
            <p:cNvPr id="411658" name="Text Box 10"/>
            <p:cNvSpPr txBox="1">
              <a:spLocks noChangeArrowheads="1"/>
            </p:cNvSpPr>
            <p:nvPr/>
          </p:nvSpPr>
          <p:spPr bwMode="auto">
            <a:xfrm>
              <a:off x="3024" y="1305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latin typeface="+mn-lt"/>
                </a:rPr>
                <a:t>c g(n)</a:t>
              </a:r>
            </a:p>
          </p:txBody>
        </p:sp>
        <p:sp>
          <p:nvSpPr>
            <p:cNvPr id="411659" name="Line 11"/>
            <p:cNvSpPr>
              <a:spLocks noChangeShapeType="1"/>
            </p:cNvSpPr>
            <p:nvPr/>
          </p:nvSpPr>
          <p:spPr bwMode="auto">
            <a:xfrm>
              <a:off x="3072" y="17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60" name="Text Box 12"/>
            <p:cNvSpPr txBox="1">
              <a:spLocks noChangeArrowheads="1"/>
            </p:cNvSpPr>
            <p:nvPr/>
          </p:nvSpPr>
          <p:spPr bwMode="auto">
            <a:xfrm>
              <a:off x="2967" y="2496"/>
              <a:ext cx="2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 dirty="0">
                  <a:latin typeface="+mn-lt"/>
                </a:rPr>
                <a:t>n</a:t>
              </a:r>
              <a:r>
                <a:rPr lang="en-US" sz="1800" i="1" baseline="-25000" dirty="0">
                  <a:latin typeface="+mn-lt"/>
                </a:rPr>
                <a:t>0</a:t>
              </a:r>
            </a:p>
          </p:txBody>
        </p:sp>
      </p:grpSp>
      <p:grpSp>
        <p:nvGrpSpPr>
          <p:cNvPr id="62473" name="Group 13"/>
          <p:cNvGrpSpPr>
            <a:grpSpLocks/>
          </p:cNvGrpSpPr>
          <p:nvPr/>
        </p:nvGrpSpPr>
        <p:grpSpPr bwMode="auto">
          <a:xfrm>
            <a:off x="6553200" y="1905000"/>
            <a:ext cx="2133600" cy="2427288"/>
            <a:chOff x="4128" y="1200"/>
            <a:chExt cx="1344" cy="1529"/>
          </a:xfrm>
        </p:grpSpPr>
        <p:grpSp>
          <p:nvGrpSpPr>
            <p:cNvPr id="62486" name="Group 14"/>
            <p:cNvGrpSpPr>
              <a:grpSpLocks/>
            </p:cNvGrpSpPr>
            <p:nvPr/>
          </p:nvGrpSpPr>
          <p:grpSpPr bwMode="auto">
            <a:xfrm>
              <a:off x="4128" y="1200"/>
              <a:ext cx="1344" cy="1344"/>
              <a:chOff x="384" y="768"/>
              <a:chExt cx="1344" cy="1344"/>
            </a:xfrm>
          </p:grpSpPr>
          <p:sp>
            <p:nvSpPr>
              <p:cNvPr id="411663" name="Line 15"/>
              <p:cNvSpPr>
                <a:spLocks noChangeShapeType="1"/>
              </p:cNvSpPr>
              <p:nvPr/>
            </p:nvSpPr>
            <p:spPr bwMode="auto">
              <a:xfrm flipV="1">
                <a:off x="384" y="76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11664" name="Line 16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411665" name="Freeform 17"/>
            <p:cNvSpPr>
              <a:spLocks/>
            </p:cNvSpPr>
            <p:nvPr/>
          </p:nvSpPr>
          <p:spPr bwMode="auto">
            <a:xfrm>
              <a:off x="4128" y="1872"/>
              <a:ext cx="1344" cy="576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48" y="432"/>
                </a:cxn>
                <a:cxn ang="0">
                  <a:pos x="192" y="336"/>
                </a:cxn>
                <a:cxn ang="0">
                  <a:pos x="432" y="384"/>
                </a:cxn>
                <a:cxn ang="0">
                  <a:pos x="624" y="288"/>
                </a:cxn>
                <a:cxn ang="0">
                  <a:pos x="768" y="192"/>
                </a:cxn>
                <a:cxn ang="0">
                  <a:pos x="960" y="144"/>
                </a:cxn>
                <a:cxn ang="0">
                  <a:pos x="1200" y="48"/>
                </a:cxn>
                <a:cxn ang="0">
                  <a:pos x="1344" y="0"/>
                </a:cxn>
              </a:cxnLst>
              <a:rect l="0" t="0" r="r" b="b"/>
              <a:pathLst>
                <a:path w="1344" h="576">
                  <a:moveTo>
                    <a:pt x="0" y="576"/>
                  </a:moveTo>
                  <a:cubicBezTo>
                    <a:pt x="8" y="524"/>
                    <a:pt x="16" y="472"/>
                    <a:pt x="48" y="432"/>
                  </a:cubicBezTo>
                  <a:cubicBezTo>
                    <a:pt x="80" y="392"/>
                    <a:pt x="128" y="344"/>
                    <a:pt x="192" y="336"/>
                  </a:cubicBezTo>
                  <a:cubicBezTo>
                    <a:pt x="256" y="328"/>
                    <a:pt x="360" y="392"/>
                    <a:pt x="432" y="384"/>
                  </a:cubicBezTo>
                  <a:cubicBezTo>
                    <a:pt x="504" y="376"/>
                    <a:pt x="568" y="320"/>
                    <a:pt x="624" y="288"/>
                  </a:cubicBezTo>
                  <a:cubicBezTo>
                    <a:pt x="680" y="256"/>
                    <a:pt x="712" y="216"/>
                    <a:pt x="768" y="192"/>
                  </a:cubicBezTo>
                  <a:cubicBezTo>
                    <a:pt x="824" y="168"/>
                    <a:pt x="888" y="168"/>
                    <a:pt x="960" y="144"/>
                  </a:cubicBezTo>
                  <a:cubicBezTo>
                    <a:pt x="1032" y="120"/>
                    <a:pt x="1136" y="72"/>
                    <a:pt x="1200" y="48"/>
                  </a:cubicBezTo>
                  <a:cubicBezTo>
                    <a:pt x="1264" y="24"/>
                    <a:pt x="1304" y="12"/>
                    <a:pt x="13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66" name="Freeform 18"/>
            <p:cNvSpPr>
              <a:spLocks/>
            </p:cNvSpPr>
            <p:nvPr/>
          </p:nvSpPr>
          <p:spPr bwMode="auto">
            <a:xfrm>
              <a:off x="4128" y="1296"/>
              <a:ext cx="1296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96" y="864"/>
                </a:cxn>
                <a:cxn ang="0">
                  <a:pos x="192" y="960"/>
                </a:cxn>
                <a:cxn ang="0">
                  <a:pos x="288" y="912"/>
                </a:cxn>
                <a:cxn ang="0">
                  <a:pos x="384" y="816"/>
                </a:cxn>
                <a:cxn ang="0">
                  <a:pos x="432" y="672"/>
                </a:cxn>
                <a:cxn ang="0">
                  <a:pos x="480" y="480"/>
                </a:cxn>
                <a:cxn ang="0">
                  <a:pos x="672" y="288"/>
                </a:cxn>
                <a:cxn ang="0">
                  <a:pos x="1104" y="192"/>
                </a:cxn>
                <a:cxn ang="0">
                  <a:pos x="1296" y="0"/>
                </a:cxn>
              </a:cxnLst>
              <a:rect l="0" t="0" r="r" b="b"/>
              <a:pathLst>
                <a:path w="1296" h="1248">
                  <a:moveTo>
                    <a:pt x="0" y="1248"/>
                  </a:moveTo>
                  <a:cubicBezTo>
                    <a:pt x="32" y="1080"/>
                    <a:pt x="64" y="912"/>
                    <a:pt x="96" y="864"/>
                  </a:cubicBezTo>
                  <a:cubicBezTo>
                    <a:pt x="128" y="816"/>
                    <a:pt x="160" y="952"/>
                    <a:pt x="192" y="960"/>
                  </a:cubicBezTo>
                  <a:cubicBezTo>
                    <a:pt x="224" y="968"/>
                    <a:pt x="256" y="936"/>
                    <a:pt x="288" y="912"/>
                  </a:cubicBezTo>
                  <a:cubicBezTo>
                    <a:pt x="320" y="888"/>
                    <a:pt x="360" y="856"/>
                    <a:pt x="384" y="816"/>
                  </a:cubicBezTo>
                  <a:cubicBezTo>
                    <a:pt x="408" y="776"/>
                    <a:pt x="416" y="728"/>
                    <a:pt x="432" y="672"/>
                  </a:cubicBezTo>
                  <a:cubicBezTo>
                    <a:pt x="448" y="616"/>
                    <a:pt x="440" y="544"/>
                    <a:pt x="480" y="480"/>
                  </a:cubicBezTo>
                  <a:cubicBezTo>
                    <a:pt x="520" y="416"/>
                    <a:pt x="568" y="336"/>
                    <a:pt x="672" y="288"/>
                  </a:cubicBezTo>
                  <a:cubicBezTo>
                    <a:pt x="776" y="240"/>
                    <a:pt x="1000" y="240"/>
                    <a:pt x="1104" y="192"/>
                  </a:cubicBezTo>
                  <a:cubicBezTo>
                    <a:pt x="1208" y="144"/>
                    <a:pt x="1252" y="72"/>
                    <a:pt x="129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67" name="Text Box 19"/>
            <p:cNvSpPr txBox="1">
              <a:spLocks noChangeArrowheads="1"/>
            </p:cNvSpPr>
            <p:nvPr/>
          </p:nvSpPr>
          <p:spPr bwMode="auto">
            <a:xfrm>
              <a:off x="4896" y="1248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solidFill>
                    <a:srgbClr val="FF0000"/>
                  </a:solidFill>
                  <a:latin typeface="+mn-lt"/>
                </a:rPr>
                <a:t>f(n)</a:t>
              </a:r>
            </a:p>
          </p:txBody>
        </p:sp>
        <p:sp>
          <p:nvSpPr>
            <p:cNvPr id="411668" name="Text Box 20"/>
            <p:cNvSpPr txBox="1">
              <a:spLocks noChangeArrowheads="1"/>
            </p:cNvSpPr>
            <p:nvPr/>
          </p:nvSpPr>
          <p:spPr bwMode="auto">
            <a:xfrm>
              <a:off x="4892" y="2016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latin typeface="+mn-lt"/>
                </a:rPr>
                <a:t>c g(n)</a:t>
              </a:r>
            </a:p>
          </p:txBody>
        </p:sp>
        <p:sp>
          <p:nvSpPr>
            <p:cNvPr id="411669" name="Line 21"/>
            <p:cNvSpPr>
              <a:spLocks noChangeShapeType="1"/>
            </p:cNvSpPr>
            <p:nvPr/>
          </p:nvSpPr>
          <p:spPr bwMode="auto">
            <a:xfrm>
              <a:off x="4416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70" name="Text Box 22"/>
            <p:cNvSpPr txBox="1">
              <a:spLocks noChangeArrowheads="1"/>
            </p:cNvSpPr>
            <p:nvPr/>
          </p:nvSpPr>
          <p:spPr bwMode="auto">
            <a:xfrm>
              <a:off x="4311" y="2496"/>
              <a:ext cx="2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latin typeface="+mn-lt"/>
                </a:rPr>
                <a:t>n</a:t>
              </a:r>
              <a:r>
                <a:rPr lang="en-US" sz="1800" i="1" baseline="-25000">
                  <a:latin typeface="+mn-lt"/>
                </a:rPr>
                <a:t>0</a:t>
              </a:r>
            </a:p>
          </p:txBody>
        </p:sp>
      </p:grp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609600" y="4572000"/>
          <a:ext cx="2362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9" name="Equation" r:id="rId4" imgW="990567" imgH="203509" progId="Equation.3">
                  <p:embed/>
                </p:oleObj>
              </mc:Choice>
              <mc:Fallback>
                <p:oleObj name="Equation" r:id="rId4" imgW="990567" imgH="20350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2362200" cy="4841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3505200" y="4572000"/>
          <a:ext cx="2362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0" name="Equation" r:id="rId6" imgW="990567" imgH="203509" progId="Equation.3">
                  <p:embed/>
                </p:oleObj>
              </mc:Choice>
              <mc:Fallback>
                <p:oleObj name="Equation" r:id="rId6" imgW="990567" imgH="20350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362200" cy="4841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6477000" y="4572000"/>
          <a:ext cx="2362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" name="Equation" r:id="rId8" imgW="990567" imgH="203509" progId="Equation.3">
                  <p:embed/>
                </p:oleObj>
              </mc:Choice>
              <mc:Fallback>
                <p:oleObj name="Equation" r:id="rId8" imgW="990567" imgH="20350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72000"/>
                        <a:ext cx="2362200" cy="4841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4" name="Group 26"/>
          <p:cNvGrpSpPr>
            <a:grpSpLocks/>
          </p:cNvGrpSpPr>
          <p:nvPr/>
        </p:nvGrpSpPr>
        <p:grpSpPr bwMode="auto">
          <a:xfrm>
            <a:off x="609600" y="1905000"/>
            <a:ext cx="2222500" cy="2427288"/>
            <a:chOff x="384" y="1200"/>
            <a:chExt cx="1400" cy="1529"/>
          </a:xfrm>
        </p:grpSpPr>
        <p:grpSp>
          <p:nvGrpSpPr>
            <p:cNvPr id="62475" name="Group 27"/>
            <p:cNvGrpSpPr>
              <a:grpSpLocks/>
            </p:cNvGrpSpPr>
            <p:nvPr/>
          </p:nvGrpSpPr>
          <p:grpSpPr bwMode="auto">
            <a:xfrm>
              <a:off x="384" y="1200"/>
              <a:ext cx="1344" cy="1344"/>
              <a:chOff x="384" y="768"/>
              <a:chExt cx="1344" cy="1344"/>
            </a:xfrm>
          </p:grpSpPr>
          <p:sp>
            <p:nvSpPr>
              <p:cNvPr id="411676" name="Line 28"/>
              <p:cNvSpPr>
                <a:spLocks noChangeShapeType="1"/>
              </p:cNvSpPr>
              <p:nvPr/>
            </p:nvSpPr>
            <p:spPr bwMode="auto">
              <a:xfrm flipV="1">
                <a:off x="384" y="76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11677" name="Line 29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411678" name="Freeform 30"/>
            <p:cNvSpPr>
              <a:spLocks/>
            </p:cNvSpPr>
            <p:nvPr/>
          </p:nvSpPr>
          <p:spPr bwMode="auto">
            <a:xfrm>
              <a:off x="384" y="2016"/>
              <a:ext cx="1200" cy="528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144" y="336"/>
                </a:cxn>
                <a:cxn ang="0">
                  <a:pos x="240" y="288"/>
                </a:cxn>
                <a:cxn ang="0">
                  <a:pos x="480" y="192"/>
                </a:cxn>
                <a:cxn ang="0">
                  <a:pos x="720" y="144"/>
                </a:cxn>
                <a:cxn ang="0">
                  <a:pos x="912" y="48"/>
                </a:cxn>
                <a:cxn ang="0">
                  <a:pos x="1200" y="0"/>
                </a:cxn>
              </a:cxnLst>
              <a:rect l="0" t="0" r="r" b="b"/>
              <a:pathLst>
                <a:path w="1200" h="528">
                  <a:moveTo>
                    <a:pt x="0" y="528"/>
                  </a:moveTo>
                  <a:cubicBezTo>
                    <a:pt x="52" y="452"/>
                    <a:pt x="104" y="376"/>
                    <a:pt x="144" y="336"/>
                  </a:cubicBezTo>
                  <a:cubicBezTo>
                    <a:pt x="184" y="296"/>
                    <a:pt x="184" y="312"/>
                    <a:pt x="240" y="288"/>
                  </a:cubicBezTo>
                  <a:cubicBezTo>
                    <a:pt x="296" y="264"/>
                    <a:pt x="400" y="216"/>
                    <a:pt x="480" y="192"/>
                  </a:cubicBezTo>
                  <a:cubicBezTo>
                    <a:pt x="560" y="168"/>
                    <a:pt x="648" y="168"/>
                    <a:pt x="720" y="144"/>
                  </a:cubicBezTo>
                  <a:cubicBezTo>
                    <a:pt x="792" y="120"/>
                    <a:pt x="832" y="72"/>
                    <a:pt x="912" y="48"/>
                  </a:cubicBezTo>
                  <a:cubicBezTo>
                    <a:pt x="992" y="24"/>
                    <a:pt x="1096" y="12"/>
                    <a:pt x="12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79" name="Freeform 31"/>
            <p:cNvSpPr>
              <a:spLocks/>
            </p:cNvSpPr>
            <p:nvPr/>
          </p:nvSpPr>
          <p:spPr bwMode="auto">
            <a:xfrm>
              <a:off x="384" y="1704"/>
              <a:ext cx="1152" cy="744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96" y="408"/>
                </a:cxn>
                <a:cxn ang="0">
                  <a:pos x="192" y="456"/>
                </a:cxn>
                <a:cxn ang="0">
                  <a:pos x="240" y="648"/>
                </a:cxn>
                <a:cxn ang="0">
                  <a:pos x="288" y="744"/>
                </a:cxn>
                <a:cxn ang="0">
                  <a:pos x="336" y="648"/>
                </a:cxn>
                <a:cxn ang="0">
                  <a:pos x="384" y="504"/>
                </a:cxn>
                <a:cxn ang="0">
                  <a:pos x="480" y="408"/>
                </a:cxn>
                <a:cxn ang="0">
                  <a:pos x="624" y="408"/>
                </a:cxn>
                <a:cxn ang="0">
                  <a:pos x="768" y="264"/>
                </a:cxn>
                <a:cxn ang="0">
                  <a:pos x="912" y="168"/>
                </a:cxn>
                <a:cxn ang="0">
                  <a:pos x="1056" y="24"/>
                </a:cxn>
                <a:cxn ang="0">
                  <a:pos x="1152" y="24"/>
                </a:cxn>
              </a:cxnLst>
              <a:rect l="0" t="0" r="r" b="b"/>
              <a:pathLst>
                <a:path w="1152" h="744">
                  <a:moveTo>
                    <a:pt x="0" y="456"/>
                  </a:moveTo>
                  <a:cubicBezTo>
                    <a:pt x="32" y="432"/>
                    <a:pt x="64" y="408"/>
                    <a:pt x="96" y="408"/>
                  </a:cubicBezTo>
                  <a:cubicBezTo>
                    <a:pt x="128" y="408"/>
                    <a:pt x="168" y="416"/>
                    <a:pt x="192" y="456"/>
                  </a:cubicBezTo>
                  <a:cubicBezTo>
                    <a:pt x="216" y="496"/>
                    <a:pt x="224" y="600"/>
                    <a:pt x="240" y="648"/>
                  </a:cubicBezTo>
                  <a:cubicBezTo>
                    <a:pt x="256" y="696"/>
                    <a:pt x="272" y="744"/>
                    <a:pt x="288" y="744"/>
                  </a:cubicBezTo>
                  <a:cubicBezTo>
                    <a:pt x="304" y="744"/>
                    <a:pt x="320" y="688"/>
                    <a:pt x="336" y="648"/>
                  </a:cubicBezTo>
                  <a:cubicBezTo>
                    <a:pt x="352" y="608"/>
                    <a:pt x="360" y="544"/>
                    <a:pt x="384" y="504"/>
                  </a:cubicBezTo>
                  <a:cubicBezTo>
                    <a:pt x="408" y="464"/>
                    <a:pt x="440" y="424"/>
                    <a:pt x="480" y="408"/>
                  </a:cubicBezTo>
                  <a:cubicBezTo>
                    <a:pt x="520" y="392"/>
                    <a:pt x="576" y="432"/>
                    <a:pt x="624" y="408"/>
                  </a:cubicBezTo>
                  <a:cubicBezTo>
                    <a:pt x="672" y="384"/>
                    <a:pt x="720" y="304"/>
                    <a:pt x="768" y="264"/>
                  </a:cubicBezTo>
                  <a:cubicBezTo>
                    <a:pt x="816" y="224"/>
                    <a:pt x="864" y="208"/>
                    <a:pt x="912" y="168"/>
                  </a:cubicBezTo>
                  <a:cubicBezTo>
                    <a:pt x="960" y="128"/>
                    <a:pt x="1016" y="48"/>
                    <a:pt x="1056" y="24"/>
                  </a:cubicBezTo>
                  <a:cubicBezTo>
                    <a:pt x="1096" y="0"/>
                    <a:pt x="1136" y="24"/>
                    <a:pt x="1152" y="2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80" name="Line 32"/>
            <p:cNvSpPr>
              <a:spLocks noChangeShapeType="1"/>
            </p:cNvSpPr>
            <p:nvPr/>
          </p:nvSpPr>
          <p:spPr bwMode="auto">
            <a:xfrm>
              <a:off x="768" y="20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1681" name="Text Box 33"/>
            <p:cNvSpPr txBox="1">
              <a:spLocks noChangeArrowheads="1"/>
            </p:cNvSpPr>
            <p:nvPr/>
          </p:nvSpPr>
          <p:spPr bwMode="auto">
            <a:xfrm>
              <a:off x="663" y="2496"/>
              <a:ext cx="2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latin typeface="+mn-lt"/>
                </a:rPr>
                <a:t>n</a:t>
              </a:r>
              <a:r>
                <a:rPr lang="en-US" sz="1800" i="1" baseline="-25000">
                  <a:latin typeface="+mn-lt"/>
                </a:rPr>
                <a:t>0</a:t>
              </a:r>
            </a:p>
          </p:txBody>
        </p:sp>
        <p:sp>
          <p:nvSpPr>
            <p:cNvPr id="411682" name="Text Box 34"/>
            <p:cNvSpPr txBox="1">
              <a:spLocks noChangeArrowheads="1"/>
            </p:cNvSpPr>
            <p:nvPr/>
          </p:nvSpPr>
          <p:spPr bwMode="auto">
            <a:xfrm>
              <a:off x="1248" y="2016"/>
              <a:ext cx="5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latin typeface="+mn-lt"/>
                </a:rPr>
                <a:t>c</a:t>
              </a:r>
              <a:r>
                <a:rPr lang="en-US" sz="1800" i="1" baseline="-25000">
                  <a:latin typeface="+mn-lt"/>
                </a:rPr>
                <a:t>1</a:t>
              </a:r>
              <a:r>
                <a:rPr lang="en-US" sz="1800" i="1">
                  <a:latin typeface="+mn-lt"/>
                </a:rPr>
                <a:t>g(n)</a:t>
              </a:r>
            </a:p>
          </p:txBody>
        </p:sp>
        <p:sp>
          <p:nvSpPr>
            <p:cNvPr id="411683" name="Text Box 35"/>
            <p:cNvSpPr txBox="1">
              <a:spLocks noChangeArrowheads="1"/>
            </p:cNvSpPr>
            <p:nvPr/>
          </p:nvSpPr>
          <p:spPr bwMode="auto">
            <a:xfrm>
              <a:off x="960" y="1296"/>
              <a:ext cx="5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latin typeface="+mn-lt"/>
                </a:rPr>
                <a:t>c</a:t>
              </a:r>
              <a:r>
                <a:rPr lang="en-US" sz="1800" i="1" baseline="-25000">
                  <a:latin typeface="+mn-lt"/>
                </a:rPr>
                <a:t>2</a:t>
              </a:r>
              <a:r>
                <a:rPr lang="en-US" sz="1800" i="1">
                  <a:latin typeface="+mn-lt"/>
                </a:rPr>
                <a:t>g(n)</a:t>
              </a:r>
            </a:p>
          </p:txBody>
        </p:sp>
        <p:sp>
          <p:nvSpPr>
            <p:cNvPr id="411684" name="Text Box 36"/>
            <p:cNvSpPr txBox="1">
              <a:spLocks noChangeArrowheads="1"/>
            </p:cNvSpPr>
            <p:nvPr/>
          </p:nvSpPr>
          <p:spPr bwMode="auto">
            <a:xfrm>
              <a:off x="1396" y="1728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800" i="1">
                  <a:solidFill>
                    <a:srgbClr val="FF0000"/>
                  </a:solidFill>
                  <a:latin typeface="+mn-lt"/>
                </a:rPr>
                <a:t>f(n)</a:t>
              </a:r>
            </a:p>
          </p:txBody>
        </p:sp>
        <p:sp>
          <p:nvSpPr>
            <p:cNvPr id="411685" name="Freeform 37"/>
            <p:cNvSpPr>
              <a:spLocks/>
            </p:cNvSpPr>
            <p:nvPr/>
          </p:nvSpPr>
          <p:spPr bwMode="auto">
            <a:xfrm>
              <a:off x="384" y="1584"/>
              <a:ext cx="1200" cy="96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144" y="336"/>
                </a:cxn>
                <a:cxn ang="0">
                  <a:pos x="240" y="288"/>
                </a:cxn>
                <a:cxn ang="0">
                  <a:pos x="480" y="192"/>
                </a:cxn>
                <a:cxn ang="0">
                  <a:pos x="720" y="144"/>
                </a:cxn>
                <a:cxn ang="0">
                  <a:pos x="912" y="48"/>
                </a:cxn>
                <a:cxn ang="0">
                  <a:pos x="1200" y="0"/>
                </a:cxn>
              </a:cxnLst>
              <a:rect l="0" t="0" r="r" b="b"/>
              <a:pathLst>
                <a:path w="1200" h="528">
                  <a:moveTo>
                    <a:pt x="0" y="528"/>
                  </a:moveTo>
                  <a:cubicBezTo>
                    <a:pt x="52" y="452"/>
                    <a:pt x="104" y="376"/>
                    <a:pt x="144" y="336"/>
                  </a:cubicBezTo>
                  <a:cubicBezTo>
                    <a:pt x="184" y="296"/>
                    <a:pt x="184" y="312"/>
                    <a:pt x="240" y="288"/>
                  </a:cubicBezTo>
                  <a:cubicBezTo>
                    <a:pt x="296" y="264"/>
                    <a:pt x="400" y="216"/>
                    <a:pt x="480" y="192"/>
                  </a:cubicBezTo>
                  <a:cubicBezTo>
                    <a:pt x="560" y="168"/>
                    <a:pt x="648" y="168"/>
                    <a:pt x="720" y="144"/>
                  </a:cubicBezTo>
                  <a:cubicBezTo>
                    <a:pt x="792" y="120"/>
                    <a:pt x="832" y="72"/>
                    <a:pt x="912" y="48"/>
                  </a:cubicBezTo>
                  <a:cubicBezTo>
                    <a:pt x="992" y="24"/>
                    <a:pt x="1096" y="12"/>
                    <a:pt x="12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0A98F3-132D-A742-8DEA-EBE0CE43AF53}"/>
              </a:ext>
            </a:extLst>
          </p:cNvPr>
          <p:cNvSpPr txBox="1"/>
          <p:nvPr/>
        </p:nvSpPr>
        <p:spPr>
          <a:xfrm>
            <a:off x="487400" y="5589587"/>
            <a:ext cx="865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in same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 class differ only by a constant factor times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058FB-CE47-8244-965E-25FCFD0CA91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Asymptotic Analysis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 and Ω are sets but not equivalence classes like </a:t>
            </a:r>
            <a:r>
              <a:rPr lang="en-US" dirty="0" err="1">
                <a:sym typeface="Symbol" charset="2"/>
              </a:rPr>
              <a:t>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O(</a:t>
            </a:r>
            <a:r>
              <a:rPr lang="en-US" i="1" dirty="0" err="1"/>
              <a:t>n</a:t>
            </a:r>
            <a:r>
              <a:rPr lang="en-US" dirty="0"/>
              <a:t>) includes: 2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dirty="0" err="1"/>
              <a:t>log(</a:t>
            </a:r>
            <a:r>
              <a:rPr lang="en-US" i="1" dirty="0" err="1"/>
              <a:t>n</a:t>
            </a:r>
            <a:r>
              <a:rPr lang="en-US" dirty="0"/>
              <a:t>), 4, 1/</a:t>
            </a:r>
            <a:r>
              <a:rPr lang="en-US" i="1" dirty="0"/>
              <a:t>n</a:t>
            </a:r>
            <a:r>
              <a:rPr lang="en-US" dirty="0"/>
              <a:t>, etc.  Thus, </a:t>
            </a:r>
            <a:r>
              <a:rPr lang="en-US" i="1" dirty="0" err="1"/>
              <a:t>f</a:t>
            </a:r>
            <a:r>
              <a:rPr lang="en-US" dirty="0"/>
              <a:t> = </a:t>
            </a:r>
            <a:r>
              <a:rPr lang="en-US" dirty="0" err="1"/>
              <a:t>O(</a:t>
            </a:r>
            <a:r>
              <a:rPr lang="en-US" i="1" dirty="0" err="1"/>
              <a:t>g</a:t>
            </a:r>
            <a:r>
              <a:rPr lang="en-US" dirty="0"/>
              <a:t>) is like saying </a:t>
            </a:r>
            <a:r>
              <a:rPr lang="en-US" i="1" dirty="0" err="1"/>
              <a:t>f</a:t>
            </a:r>
            <a:r>
              <a:rPr lang="en-US" dirty="0"/>
              <a:t> ≤ </a:t>
            </a:r>
            <a:r>
              <a:rPr lang="en-US" i="1" dirty="0" err="1"/>
              <a:t>g</a:t>
            </a:r>
            <a:r>
              <a:rPr lang="en-US" dirty="0"/>
              <a:t> in terms of Big-O complexity.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Thus </a:t>
            </a:r>
            <a:r>
              <a:rPr lang="en-US" dirty="0" err="1"/>
              <a:t>log(</a:t>
            </a:r>
            <a:r>
              <a:rPr lang="en-US" i="1" dirty="0" err="1"/>
              <a:t>n</a:t>
            </a:r>
            <a:r>
              <a:rPr lang="en-US" dirty="0"/>
              <a:t>) </a:t>
            </a:r>
            <a:r>
              <a:rPr lang="en-US" dirty="0" err="1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 err="1"/>
              <a:t>O(</a:t>
            </a:r>
            <a:r>
              <a:rPr lang="en-US" i="1" dirty="0" err="1"/>
              <a:t>n</a:t>
            </a:r>
            <a:r>
              <a:rPr lang="en-US" dirty="0"/>
              <a:t>), but </a:t>
            </a:r>
            <a:r>
              <a:rPr lang="en-US" i="1" dirty="0" err="1"/>
              <a:t>n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</a:t>
            </a:r>
            <a:r>
              <a:rPr lang="en-US" dirty="0"/>
              <a:t> </a:t>
            </a:r>
            <a:r>
              <a:rPr lang="en-US" dirty="0" err="1"/>
              <a:t>O(log(</a:t>
            </a:r>
            <a:r>
              <a:rPr lang="en-US" i="1" dirty="0" err="1"/>
              <a:t>n</a:t>
            </a:r>
            <a:r>
              <a:rPr lang="en-US" dirty="0"/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err="1"/>
              <a:t>f</a:t>
            </a:r>
            <a:r>
              <a:rPr lang="en-US" dirty="0"/>
              <a:t> = Ω(</a:t>
            </a:r>
            <a:r>
              <a:rPr lang="en-US" i="1" dirty="0" err="1"/>
              <a:t>g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 err="1"/>
              <a:t>g</a:t>
            </a:r>
            <a:r>
              <a:rPr lang="en-US" dirty="0"/>
              <a:t> = </a:t>
            </a:r>
            <a:r>
              <a:rPr lang="en-US" dirty="0" err="1"/>
              <a:t>O(</a:t>
            </a:r>
            <a:r>
              <a:rPr lang="en-US" i="1" dirty="0" err="1"/>
              <a:t>f</a:t>
            </a:r>
            <a:r>
              <a:rPr lang="en-US" dirty="0"/>
              <a:t>), i.e. </a:t>
            </a:r>
            <a:r>
              <a:rPr lang="en-US" i="1" dirty="0" err="1"/>
              <a:t>f</a:t>
            </a:r>
            <a:r>
              <a:rPr lang="en-US" dirty="0"/>
              <a:t>  ≥ </a:t>
            </a:r>
            <a:r>
              <a:rPr lang="en-US" i="1" dirty="0" err="1"/>
              <a:t>g</a:t>
            </a:r>
            <a:r>
              <a:rPr lang="en-US" dirty="0"/>
              <a:t> (Duality Rule)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err="1"/>
              <a:t>f</a:t>
            </a:r>
            <a:r>
              <a:rPr lang="en-US" dirty="0"/>
              <a:t> = </a:t>
            </a:r>
            <a:r>
              <a:rPr lang="en-US" dirty="0" err="1">
                <a:sym typeface="Symbol" charset="2"/>
              </a:rPr>
              <a:t></a:t>
            </a:r>
            <a:r>
              <a:rPr lang="en-US" dirty="0" err="1"/>
              <a:t>(</a:t>
            </a:r>
            <a:r>
              <a:rPr lang="en-US" i="1" dirty="0" err="1"/>
              <a:t>g</a:t>
            </a:r>
            <a:r>
              <a:rPr lang="en-US" dirty="0"/>
              <a:t>) means that </a:t>
            </a:r>
            <a:r>
              <a:rPr lang="en-US" i="1" dirty="0" err="1"/>
              <a:t>g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err="1"/>
              <a:t>O(</a:t>
            </a:r>
            <a:r>
              <a:rPr lang="en-US" i="1" dirty="0" err="1"/>
              <a:t>f</a:t>
            </a:r>
            <a:r>
              <a:rPr lang="en-US" dirty="0"/>
              <a:t>) and </a:t>
            </a:r>
            <a:r>
              <a:rPr lang="en-US" i="1" dirty="0" err="1"/>
              <a:t>f</a:t>
            </a:r>
            <a:r>
              <a:rPr lang="en-US" dirty="0"/>
              <a:t> = </a:t>
            </a:r>
            <a:r>
              <a:rPr lang="en-US" dirty="0" err="1"/>
              <a:t>O(</a:t>
            </a:r>
            <a:r>
              <a:rPr lang="en-US" i="1" dirty="0" err="1"/>
              <a:t>g</a:t>
            </a:r>
            <a:r>
              <a:rPr lang="en-US" dirty="0"/>
              <a:t>), i.e. </a:t>
            </a:r>
            <a:r>
              <a:rPr lang="en-US" i="1" dirty="0" err="1"/>
              <a:t>f</a:t>
            </a:r>
            <a:r>
              <a:rPr lang="en-US" dirty="0"/>
              <a:t> = </a:t>
            </a:r>
            <a:r>
              <a:rPr lang="en-US" i="1" dirty="0" err="1"/>
              <a:t>g</a:t>
            </a: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Examples and some guidelines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/>
              <a:t>n</a:t>
            </a:r>
            <a:r>
              <a:rPr lang="en-US" i="1" baseline="30000" dirty="0" err="1"/>
              <a:t>a</a:t>
            </a:r>
            <a:r>
              <a:rPr lang="en-US" dirty="0"/>
              <a:t> dominates </a:t>
            </a:r>
            <a:r>
              <a:rPr lang="en-US" i="1" dirty="0" err="1"/>
              <a:t>n</a:t>
            </a:r>
            <a:r>
              <a:rPr lang="en-US" i="1" baseline="30000" dirty="0" err="1"/>
              <a:t>b</a:t>
            </a:r>
            <a:r>
              <a:rPr lang="en-US" dirty="0"/>
              <a:t> for </a:t>
            </a:r>
            <a:r>
              <a:rPr lang="en-US" i="1" dirty="0"/>
              <a:t>a </a:t>
            </a:r>
            <a:r>
              <a:rPr lang="en-US" dirty="0"/>
              <a:t>&gt; </a:t>
            </a:r>
            <a:r>
              <a:rPr lang="en-US" i="1" dirty="0" err="1"/>
              <a:t>b</a:t>
            </a:r>
            <a:r>
              <a:rPr lang="en-US" dirty="0"/>
              <a:t>:  </a:t>
            </a:r>
            <a:r>
              <a:rPr lang="en-US" i="1" dirty="0" err="1"/>
              <a:t>n</a:t>
            </a:r>
            <a:r>
              <a:rPr lang="en-US" i="1" baseline="30000" dirty="0" err="1"/>
              <a:t>a</a:t>
            </a:r>
            <a:r>
              <a:rPr lang="en-US" dirty="0"/>
              <a:t> is a higher complexity class than </a:t>
            </a:r>
            <a:r>
              <a:rPr lang="en-US" i="1" dirty="0" err="1"/>
              <a:t>n</a:t>
            </a:r>
            <a:r>
              <a:rPr lang="en-US" i="1" baseline="30000" dirty="0" err="1"/>
              <a:t>b</a:t>
            </a:r>
            <a:endParaRPr 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Any exponential dominates any polynomial (the great divide)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Which means that any polynomial dominates any logarithm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Usage warning - Many say big O when they really are thinking big </a:t>
            </a:r>
            <a:r>
              <a:rPr lang="en-US" dirty="0" err="1">
                <a:sym typeface="Symbol" charset="2"/>
              </a:rPr>
              <a:t></a:t>
            </a:r>
            <a:r>
              <a:rPr lang="en-US" dirty="0"/>
              <a:t>.  However, sometimes actually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Sorting in general vs a particular sorting algorithm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3D0CD-6521-8546-9937-2447F061432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3625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Limit Rule</a:t>
            </a:r>
          </a:p>
        </p:txBody>
      </p:sp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86366"/>
            <a:ext cx="85153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1295400" y="3897313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8"/>
          <p:cNvSpPr>
            <a:spLocks noChangeArrowheads="1"/>
          </p:cNvSpPr>
          <p:nvPr/>
        </p:nvSpPr>
        <p:spPr bwMode="auto">
          <a:xfrm>
            <a:off x="1193800" y="709124"/>
            <a:ext cx="68897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Max Rule (do first!):</a:t>
            </a:r>
          </a:p>
          <a:p>
            <a:pPr>
              <a:defRPr/>
            </a:pPr>
            <a:r>
              <a:rPr lang="en-US" sz="3200" dirty="0"/>
              <a:t>O( </a:t>
            </a:r>
            <a:r>
              <a:rPr lang="en-US" sz="3200" i="1" dirty="0" err="1"/>
              <a:t>f</a:t>
            </a:r>
            <a:r>
              <a:rPr lang="en-US" sz="3200" dirty="0" err="1"/>
              <a:t>(</a:t>
            </a:r>
            <a:r>
              <a:rPr lang="en-US" sz="3200" i="1" dirty="0" err="1"/>
              <a:t>n</a:t>
            </a:r>
            <a:r>
              <a:rPr lang="en-US" sz="3200" dirty="0"/>
              <a:t>) + </a:t>
            </a:r>
            <a:r>
              <a:rPr lang="en-US" sz="3200" i="1" dirty="0" err="1"/>
              <a:t>g</a:t>
            </a:r>
            <a:r>
              <a:rPr lang="en-US" sz="3200" dirty="0" err="1"/>
              <a:t>(</a:t>
            </a:r>
            <a:r>
              <a:rPr lang="en-US" sz="3200" i="1" dirty="0" err="1"/>
              <a:t>n</a:t>
            </a:r>
            <a:r>
              <a:rPr lang="en-US" sz="3200" dirty="0"/>
              <a:t>) ) = O( max( </a:t>
            </a:r>
            <a:r>
              <a:rPr lang="en-US" sz="3200" i="1" dirty="0" err="1"/>
              <a:t>f</a:t>
            </a:r>
            <a:r>
              <a:rPr lang="en-US" sz="3200" dirty="0" err="1"/>
              <a:t>(</a:t>
            </a:r>
            <a:r>
              <a:rPr lang="en-US" sz="3200" i="1" dirty="0" err="1"/>
              <a:t>n</a:t>
            </a:r>
            <a:r>
              <a:rPr lang="en-US" sz="3200" dirty="0"/>
              <a:t>), </a:t>
            </a:r>
            <a:r>
              <a:rPr lang="en-US" sz="3200" i="1" dirty="0" err="1"/>
              <a:t>g</a:t>
            </a:r>
            <a:r>
              <a:rPr lang="en-US" sz="3200" dirty="0" err="1"/>
              <a:t>(</a:t>
            </a:r>
            <a:r>
              <a:rPr lang="en-US" sz="3200" i="1" dirty="0" err="1"/>
              <a:t>n</a:t>
            </a:r>
            <a:r>
              <a:rPr lang="en-US" sz="3200" dirty="0"/>
              <a:t>) ) 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3897313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Some Examples</a:t>
            </a:r>
          </a:p>
          <a:p>
            <a:pPr algn="ctr">
              <a:defRPr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4</a:t>
            </a:r>
            <a:r>
              <a:rPr lang="en-US" i="1" dirty="0"/>
              <a:t>n</a:t>
            </a:r>
            <a:r>
              <a:rPr lang="en-US" dirty="0"/>
              <a:t>	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2</a:t>
            </a:r>
            <a:r>
              <a:rPr lang="en-US" i="1" dirty="0"/>
              <a:t>n		</a:t>
            </a:r>
            <a:r>
              <a:rPr lang="en-US" dirty="0"/>
              <a:t>Try both ways</a:t>
            </a:r>
            <a:endParaRPr lang="en-US" i="1" dirty="0"/>
          </a:p>
          <a:p>
            <a:pPr>
              <a:defRPr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3</a:t>
            </a:r>
            <a:r>
              <a:rPr lang="en-US" i="1" dirty="0"/>
              <a:t>n</a:t>
            </a:r>
            <a:r>
              <a:rPr lang="en-US" dirty="0"/>
              <a:t>-6	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2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i="1" dirty="0"/>
              <a:t>n </a:t>
            </a:r>
            <a:r>
              <a:rPr lang="en-US" baseline="30000" dirty="0"/>
              <a:t>	</a:t>
            </a:r>
            <a:r>
              <a:rPr lang="en-US" dirty="0"/>
              <a:t>Use max rule first</a:t>
            </a:r>
            <a:endParaRPr lang="en-US" i="1" dirty="0"/>
          </a:p>
          <a:p>
            <a:pPr>
              <a:defRPr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log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	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log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endParaRPr lang="en-US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3D0CD-6521-8546-9937-2447F061432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** Challenge Question **</a:t>
            </a:r>
          </a:p>
        </p:txBody>
      </p:sp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200"/>
            <a:ext cx="85153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1295400" y="3897313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7700" y="2971751"/>
            <a:ext cx="79629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/>
              <a:t>For each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below answer if </a:t>
            </a:r>
            <a:r>
              <a:rPr lang="en-US" i="1" dirty="0"/>
              <a:t>f</a:t>
            </a:r>
            <a:r>
              <a:rPr lang="en-US" dirty="0"/>
              <a:t> is big O,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, or Ω compared to </a:t>
            </a:r>
            <a:r>
              <a:rPr lang="en-US" i="1" dirty="0"/>
              <a:t>g </a:t>
            </a:r>
            <a:r>
              <a:rPr lang="en-US" u="sng" dirty="0"/>
              <a:t>and</a:t>
            </a:r>
            <a:r>
              <a:rPr lang="en-US" dirty="0"/>
              <a:t> be ready to share a "proof" of your answer</a:t>
            </a:r>
          </a:p>
          <a:p>
            <a:pPr algn="ctr">
              <a:defRPr/>
            </a:pPr>
            <a:endParaRPr lang="en-US" i="1" dirty="0"/>
          </a:p>
          <a:p>
            <a:pPr>
              <a:defRPr/>
            </a:pPr>
            <a:r>
              <a:rPr lang="en-US" dirty="0"/>
              <a:t>1.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2</a:t>
            </a:r>
            <a:r>
              <a:rPr lang="en-US" i="1" baseline="30000" dirty="0"/>
              <a:t>n</a:t>
            </a:r>
            <a:r>
              <a:rPr lang="en-US" dirty="0"/>
              <a:t>	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2</a:t>
            </a:r>
            <a:r>
              <a:rPr lang="en-US" i="1" baseline="30000" dirty="0"/>
              <a:t>n</a:t>
            </a:r>
            <a:r>
              <a:rPr lang="en-US" baseline="30000" dirty="0"/>
              <a:t>+1</a:t>
            </a:r>
            <a:endParaRPr lang="en-US" i="1" dirty="0"/>
          </a:p>
          <a:p>
            <a:pPr>
              <a:defRPr/>
            </a:pPr>
            <a:r>
              <a:rPr lang="en-US" dirty="0"/>
              <a:t>2.</a:t>
            </a:r>
            <a:r>
              <a:rPr lang="en-US" baseline="30000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	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log</a:t>
            </a:r>
            <a:r>
              <a:rPr lang="en-US" baseline="-25000" dirty="0"/>
              <a:t>3</a:t>
            </a:r>
            <a:r>
              <a:rPr lang="en-US" i="1" dirty="0"/>
              <a:t>n	</a:t>
            </a:r>
            <a:r>
              <a:rPr lang="en-US" dirty="0"/>
              <a:t>hint: log</a:t>
            </a:r>
            <a:r>
              <a:rPr lang="en-US" i="1" baseline="-25000" dirty="0"/>
              <a:t>a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/>
              <a:t>log</a:t>
            </a:r>
            <a:r>
              <a:rPr lang="en-US" i="1" baseline="-25000"/>
              <a:t>b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dirty="0" err="1"/>
              <a:t>log</a:t>
            </a:r>
            <a:r>
              <a:rPr lang="en-US" i="1" baseline="-25000" dirty="0" err="1"/>
              <a:t>b</a:t>
            </a:r>
            <a:r>
              <a:rPr lang="en-US" i="1" dirty="0" err="1"/>
              <a:t>a</a:t>
            </a:r>
            <a:endParaRPr lang="en-US" dirty="0"/>
          </a:p>
          <a:p>
            <a:pPr>
              <a:defRPr/>
            </a:pPr>
            <a:r>
              <a:rPr lang="en-US" dirty="0"/>
              <a:t>3.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2</a:t>
            </a:r>
            <a:r>
              <a:rPr lang="en-US" i="1" baseline="30000" dirty="0"/>
              <a:t>n</a:t>
            </a:r>
            <a:r>
              <a:rPr lang="en-US" dirty="0"/>
              <a:t>	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3</a:t>
            </a:r>
            <a:r>
              <a:rPr lang="en-US" i="1" baseline="30000" dirty="0"/>
              <a:t>n	</a:t>
            </a:r>
            <a:r>
              <a:rPr lang="en-US" dirty="0"/>
              <a:t>Click ready when done with this.</a:t>
            </a:r>
          </a:p>
        </p:txBody>
      </p:sp>
    </p:spTree>
    <p:extLst>
      <p:ext uri="{BB962C8B-B14F-4D97-AF65-F5344CB8AC3E}">
        <p14:creationId xmlns:p14="http://schemas.microsoft.com/office/powerpoint/2010/main" val="1772221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0ECCB-4263-FD4A-80F5-DB35A1F9963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Complexity Analysis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Best case, average case, worst case</a:t>
            </a:r>
          </a:p>
          <a:p>
            <a:pPr eaLnBrk="1" hangingPunct="1"/>
            <a:r>
              <a:rPr lang="en-US" dirty="0"/>
              <a:t>Usually consider worst case, unless very rare</a:t>
            </a:r>
          </a:p>
          <a:p>
            <a:pPr lvl="1" eaLnBrk="1" hangingPunct="1"/>
            <a:r>
              <a:rPr lang="en-US" dirty="0"/>
              <a:t>If worst case rare, then average case becomes more interesting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6E39A-DB10-C344-8FEA-FE0AD5A7D1A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Additional Goals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 your general problem solving and programming skills</a:t>
            </a:r>
          </a:p>
          <a:p>
            <a:pPr eaLnBrk="1" hangingPunct="1"/>
            <a:r>
              <a:rPr lang="en-US" dirty="0"/>
              <a:t>Improve your Python skills</a:t>
            </a:r>
          </a:p>
          <a:p>
            <a:pPr eaLnBrk="1" hangingPunct="1"/>
            <a:r>
              <a:rPr lang="en-US" dirty="0"/>
              <a:t>Prep for Job Interviews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i="1" dirty="0"/>
              <a:t>Become a better person</a:t>
            </a:r>
            <a:r>
              <a:rPr lang="en-US" dirty="0"/>
              <a:t> - Always remember the big picture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6FDED-5ADB-744B-A04C-A4CF2EE18E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dirty="0"/>
              <a:t> </a:t>
            </a:r>
          </a:p>
        </p:txBody>
      </p:sp>
      <p:sp>
        <p:nvSpPr>
          <p:cNvPr id="397320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1676400"/>
            <a:ext cx="77724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</a:rPr>
              <a:t> Before we ask what is an Algorithm,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Let's ask: </a:t>
            </a:r>
            <a:br>
              <a:rPr lang="en-US" dirty="0">
                <a:latin typeface="Times New Roman" charset="0"/>
              </a:rPr>
            </a:b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What is Computation?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9564B1-E7DF-6E42-A002-DC12C2EE0D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419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/>
              <a:t> 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685800" y="5105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endParaRPr lang="en-US" sz="180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100263" y="2487613"/>
          <a:ext cx="4941887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Document" r:id="rId4" imgW="4940808" imgH="1880616" progId="Word.Document.8">
                  <p:embed/>
                </p:oleObj>
              </mc:Choice>
              <mc:Fallback>
                <p:oleObj name="Document" r:id="rId4" imgW="4940808" imgH="188061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487613"/>
                        <a:ext cx="4941887" cy="18811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What is Computation?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Algorithm Analysis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1EF3D-0721-4B4E-B765-C5E571E36D1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/>
              <a:t> 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685800" y="48006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1800" dirty="0"/>
              <a:t>Deterministic mappings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1800" dirty="0"/>
              <a:t>What Features would we like for such computational machines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1800" dirty="0"/>
              <a:t>Humans?, Machine vs Human Intelligence?, come to CS 472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100263" y="2487613"/>
          <a:ext cx="4941887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Document" r:id="rId4" imgW="4940808" imgH="1880616" progId="Word.Document.8">
                  <p:embed/>
                </p:oleObj>
              </mc:Choice>
              <mc:Fallback>
                <p:oleObj name="Document" r:id="rId4" imgW="4940808" imgH="188061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487613"/>
                        <a:ext cx="4941887" cy="18811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What is Computation?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What is an Algorithm?</a:t>
            </a:r>
          </a:p>
        </p:txBody>
      </p:sp>
      <p:graphicFrame>
        <p:nvGraphicFramePr>
          <p:cNvPr id="27650" name="Object 2"/>
          <p:cNvGraphicFramePr>
            <a:graphicFrameLocks/>
          </p:cNvGraphicFramePr>
          <p:nvPr/>
        </p:nvGraphicFramePr>
        <p:xfrm>
          <a:off x="4495800" y="4079875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4" imgW="152400" imgH="317500" progId="Equation">
                  <p:embed/>
                </p:oleObj>
              </mc:Choice>
              <mc:Fallback>
                <p:oleObj name="Equation" r:id="rId4" imgW="152400" imgH="317500" progId="Equation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79875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328D-F28E-4C47-8C98-7AE2DEB5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What is an Algorithm?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162800" cy="4419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/>
              <a:t>No single formal definition</a:t>
            </a:r>
          </a:p>
          <a:p>
            <a:pPr eaLnBrk="1" hangingPunct="1"/>
            <a:r>
              <a:rPr lang="en-US" dirty="0"/>
              <a:t>A typical informal definition: “A finite sequence of well defined steps for solving a problem.”</a:t>
            </a:r>
          </a:p>
          <a:p>
            <a:pPr eaLnBrk="1" hangingPunct="1"/>
            <a:r>
              <a:rPr lang="en-US" dirty="0"/>
              <a:t>This definition has been influenced by the types of computational machines we have used.</a:t>
            </a:r>
          </a:p>
          <a:p>
            <a:pPr eaLnBrk="1" hangingPunct="1"/>
            <a:r>
              <a:rPr lang="en-US" dirty="0"/>
              <a:t>Is all </a:t>
            </a:r>
            <a:r>
              <a:rPr lang="en-US" i="1" dirty="0"/>
              <a:t>computation</a:t>
            </a:r>
            <a:r>
              <a:rPr lang="en-US" dirty="0"/>
              <a:t> done by algorithms so defined?</a:t>
            </a:r>
          </a:p>
          <a:p>
            <a:pPr lvl="1" eaLnBrk="1" hangingPunct="1"/>
            <a:r>
              <a:rPr lang="en-US" dirty="0"/>
              <a:t>Sequence of operations?</a:t>
            </a:r>
          </a:p>
          <a:p>
            <a:pPr lvl="1" eaLnBrk="1" hangingPunct="1"/>
            <a:r>
              <a:rPr lang="en-US" dirty="0"/>
              <a:t>Termination?</a:t>
            </a:r>
          </a:p>
        </p:txBody>
      </p:sp>
      <p:graphicFrame>
        <p:nvGraphicFramePr>
          <p:cNvPr id="27650" name="Object 2"/>
          <p:cNvGraphicFramePr>
            <a:graphicFrameLocks/>
          </p:cNvGraphicFramePr>
          <p:nvPr/>
        </p:nvGraphicFramePr>
        <p:xfrm>
          <a:off x="4495800" y="4079875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Equation" r:id="rId4" imgW="152400" imgH="317500" progId="Equation">
                  <p:embed/>
                </p:oleObj>
              </mc:Choice>
              <mc:Fallback>
                <p:oleObj name="Equation" r:id="rId4" imgW="152400" imgH="317500" progId="Equation">
                  <p:embed/>
                  <p:pic>
                    <p:nvPicPr>
                      <p:cNvPr id="2765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79875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6610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35903</TotalTime>
  <Words>3135</Words>
  <Application>Microsoft Macintosh PowerPoint</Application>
  <PresentationFormat>On-screen Show (4:3)</PresentationFormat>
  <Paragraphs>479</Paragraphs>
  <Slides>36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Symbol</vt:lpstr>
      <vt:lpstr>Times New Roman</vt:lpstr>
      <vt:lpstr>Wingdings</vt:lpstr>
      <vt:lpstr>Soaring</vt:lpstr>
      <vt:lpstr>Document</vt:lpstr>
      <vt:lpstr>Equation</vt:lpstr>
      <vt:lpstr>Algorithm Analysis - CS 312   Professor Tony Martinez</vt:lpstr>
      <vt:lpstr>Algorithm Analysis - Class Goals</vt:lpstr>
      <vt:lpstr>Algorithms</vt:lpstr>
      <vt:lpstr>Additional Goals</vt:lpstr>
      <vt:lpstr> Before we ask what is an Algorithm, Let's ask:   What is Computation?</vt:lpstr>
      <vt:lpstr> What is Computation?</vt:lpstr>
      <vt:lpstr> What is Computation?</vt:lpstr>
      <vt:lpstr>What is an Algorithm?</vt:lpstr>
      <vt:lpstr>What is an Algorithm?</vt:lpstr>
      <vt:lpstr>3 Basic Questions about any Algorithm</vt:lpstr>
      <vt:lpstr>3 Basic Questions about any Algorithm</vt:lpstr>
      <vt:lpstr>3 Basic Questions about any Algorithm</vt:lpstr>
      <vt:lpstr>3 Basic Questions about any Algorithm</vt:lpstr>
      <vt:lpstr>3 Basic Questions about any Algorithm</vt:lpstr>
      <vt:lpstr>A Bit of History</vt:lpstr>
      <vt:lpstr>Fibonacci Series</vt:lpstr>
      <vt:lpstr>An Algorithm - fib1</vt:lpstr>
      <vt:lpstr>How long does it take</vt:lpstr>
      <vt:lpstr>How long does it take</vt:lpstr>
      <vt:lpstr>How long does it take</vt:lpstr>
      <vt:lpstr>How long does it take</vt:lpstr>
      <vt:lpstr>Can we do better?</vt:lpstr>
      <vt:lpstr>Approximation Approach</vt:lpstr>
      <vt:lpstr>Can we do better?</vt:lpstr>
      <vt:lpstr>Dynamic Programming Approach</vt:lpstr>
      <vt:lpstr>Orders of Growth – Some Complexity Classes</vt:lpstr>
      <vt:lpstr>Orders of Growth – Some Complexity Classes</vt:lpstr>
      <vt:lpstr>Asymptotic Complexity - Big-O analysis</vt:lpstr>
      <vt:lpstr>PowerPoint Presentation</vt:lpstr>
      <vt:lpstr>Examples</vt:lpstr>
      <vt:lpstr>PowerPoint Presentation</vt:lpstr>
      <vt:lpstr>PowerPoint Presentation</vt:lpstr>
      <vt:lpstr>Asymptotic Analysis</vt:lpstr>
      <vt:lpstr>The Limit Rule</vt:lpstr>
      <vt:lpstr>** Challenge Question **</vt:lpstr>
      <vt:lpstr>Complexity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Martinez</cp:lastModifiedBy>
  <cp:revision>222</cp:revision>
  <cp:lastPrinted>2005-11-01T15:52:28Z</cp:lastPrinted>
  <dcterms:created xsi:type="dcterms:W3CDTF">2014-09-04T14:50:40Z</dcterms:created>
  <dcterms:modified xsi:type="dcterms:W3CDTF">2022-01-04T20:33:32Z</dcterms:modified>
</cp:coreProperties>
</file>