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1" r:id="rId2"/>
    <p:sldId id="257" r:id="rId3"/>
    <p:sldId id="258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11"/>
  </p:normalViewPr>
  <p:slideViewPr>
    <p:cSldViewPr snapToGrid="0" snapToObjects="1">
      <p:cViewPr varScale="1">
        <p:scale>
          <a:sx n="88" d="100"/>
          <a:sy n="88" d="100"/>
        </p:scale>
        <p:origin x="184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2DDDCD-081F-0344-917D-4B578F0916B7}" type="datetimeFigureOut">
              <a:rPr lang="en-US" smtClean="0"/>
              <a:t>2/19/18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F1632-5875-E642-8E37-2021FCA37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803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64270D55-1161-D641-802A-82F1DEE3311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BC6C05C3-A795-FF4E-8C23-EA780542E9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368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2AF5253E-FE57-AD46-ACDF-A8BDE49C3C7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49AFDEB4-7214-0F46-A5EC-E888D5568E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030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F6004-49E2-8C4F-9567-AE0447975C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CA0451-0630-AE48-9938-E85CA9F17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67064-B064-F447-841C-70AD583B0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E3A04-4BA9-CE4D-98C1-5799442A9D65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7E75-BF83-5840-89D8-FF44F323D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F9769-F727-DF4E-9155-AE425801B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DBD66-9301-4942-858F-DFA86C2C5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418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565C0-E996-BF40-ABB5-DC9A909FC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2F2946-EF70-164D-AE36-7F0EC9A8D9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92DC9-9FE0-454C-AC74-5346CB0F4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E3A04-4BA9-CE4D-98C1-5799442A9D65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34440-EAB9-F640-BDB3-56151CAD3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F66A2-B01E-5249-B560-03D67FBC6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DBD66-9301-4942-858F-DFA86C2C5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135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9C659F-AE8A-9941-832B-008BC3B96C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3549E3-C635-9844-BC61-9F6948118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A28B0-76B9-5B44-8C3C-6117AAB68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E3A04-4BA9-CE4D-98C1-5799442A9D65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D1F15-6136-EC4B-B1B0-069A55BB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2DC18-A85B-2C4B-8908-889B9049E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DBD66-9301-4942-858F-DFA86C2C5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61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ED3E2-FFDB-E94D-A2D3-98A268AD8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A2BFB-000D-8F49-9A76-350F8F0AB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570BE-6A24-ED41-B42F-AE3E99363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E3A04-4BA9-CE4D-98C1-5799442A9D65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943C1-EBAE-3E40-A79D-DD83EA124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0C426-62EB-C54D-8A52-E6C3E964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DBD66-9301-4942-858F-DFA86C2C5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05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AE898-A2C1-2946-A70F-806B57FE4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21110-FC91-4C4E-B0B4-2AB396B2E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B5195-C887-4345-9194-85179BEB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E3A04-4BA9-CE4D-98C1-5799442A9D65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1238D-0C8D-2E4D-9495-76FFDE482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E9FB3-29BA-4E47-A7CF-7A66B72F8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DBD66-9301-4942-858F-DFA86C2C5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147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4D772-B75B-DF42-9379-40959DE9C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E3C0A-6021-A245-8F4A-0371D3B445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AD4503-09FB-5744-912E-647E87AF1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A4D24B-85B1-E547-9D18-46A921501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E3A04-4BA9-CE4D-98C1-5799442A9D65}" type="datetimeFigureOut">
              <a:rPr lang="en-US" smtClean="0"/>
              <a:t>2/19/18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9F8EA-785D-F64A-94A0-2F5199766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41AFD-C0BB-F34C-914F-9B08F0542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DBD66-9301-4942-858F-DFA86C2C5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61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55FA3-B242-DA4A-9B00-57C94D083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BCF3E-965C-A44F-943C-F3B11EED2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87C47-2223-854E-AD06-0F8D3C50A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F1B6ED-0B7F-654F-9D85-A5C503BFC0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1A273E-CD78-A745-8EE8-A2A9E2E533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2C27D2-F8F9-204B-A9EA-5813E7EB2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E3A04-4BA9-CE4D-98C1-5799442A9D65}" type="datetimeFigureOut">
              <a:rPr lang="en-US" smtClean="0"/>
              <a:t>2/19/18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9317EB-2317-AF49-841B-20314023B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0D0D45-2A4D-0D48-9AE2-D3F229EAC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DBD66-9301-4942-858F-DFA86C2C5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33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D92B1-BB1E-9347-B685-FD67E9495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A1CA5E-7B47-B745-AFEA-D925D969E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E3A04-4BA9-CE4D-98C1-5799442A9D65}" type="datetimeFigureOut">
              <a:rPr lang="en-US" smtClean="0"/>
              <a:t>2/19/18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589468-E038-D34E-AD4F-5CA72EB6A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31E43F-55E6-A441-9B2B-86AD128C3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DBD66-9301-4942-858F-DFA86C2C5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8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49CAFC-CD0A-AF4D-8D29-B660CC009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E3A04-4BA9-CE4D-98C1-5799442A9D65}" type="datetimeFigureOut">
              <a:rPr lang="en-US" smtClean="0"/>
              <a:t>2/19/18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D98889-0665-D54E-95F6-77AE0978B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81C18D-7385-7E43-A8EF-3A6CE6CC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DBD66-9301-4942-858F-DFA86C2C5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9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A091F-D6B7-7C43-9EBB-980484CF3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6E5D4-6200-DB45-B15F-36D5D0B78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A9F5A2-CF71-8D46-9E81-DA58DB6B7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E0F25-D987-B549-B0D5-BDE0495E0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E3A04-4BA9-CE4D-98C1-5799442A9D65}" type="datetimeFigureOut">
              <a:rPr lang="en-US" smtClean="0"/>
              <a:t>2/19/18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AF0E8-B2C8-794E-9CDB-D1F86F945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2DF345-D1BA-A442-864A-92ADDB489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DBD66-9301-4942-858F-DFA86C2C5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45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11199-0EDE-B348-BD0E-55941739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BC0DD-8242-4A41-956B-1483E91060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DEDA42-57B8-8C43-BD9B-27D36F32D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555988-C2E2-CF4E-AD20-F999F8D9B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E3A04-4BA9-CE4D-98C1-5799442A9D65}" type="datetimeFigureOut">
              <a:rPr lang="en-US" smtClean="0"/>
              <a:t>2/19/18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4601C9-1AC1-7548-9D70-B97D3BCE9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2F7434-66A5-B64A-BD04-E2F4F973C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DBD66-9301-4942-858F-DFA86C2C5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81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1690B8-19EC-474B-AB00-B00A2CBB3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E002D-9899-8742-8BD7-63A48405C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777B7-E6FD-9248-B712-4CFC7B716F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E3A04-4BA9-CE4D-98C1-5799442A9D65}" type="datetimeFigureOut">
              <a:rPr lang="en-US" smtClean="0"/>
              <a:t>2/19/18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3B811-6782-8441-8E48-873080CEA0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A5EC8-FC07-4A4F-A932-FEA49777B9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DBD66-9301-4942-858F-DFA86C2C5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49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11DFDA88-4358-624D-8E1F-61AD617CC8A8}"/>
              </a:ext>
            </a:extLst>
          </p:cNvPr>
          <p:cNvSpPr/>
          <p:nvPr/>
        </p:nvSpPr>
        <p:spPr>
          <a:xfrm>
            <a:off x="8610600" y="4459568"/>
            <a:ext cx="2438400" cy="2180268"/>
          </a:xfrm>
          <a:prstGeom prst="ellipse">
            <a:avLst/>
          </a:prstGeom>
          <a:solidFill>
            <a:schemeClr val="accent1"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A3FA6E5-0157-AB4C-AC3C-76410B1BE49A}"/>
              </a:ext>
            </a:extLst>
          </p:cNvPr>
          <p:cNvSpPr/>
          <p:nvPr/>
        </p:nvSpPr>
        <p:spPr>
          <a:xfrm>
            <a:off x="5858862" y="3848100"/>
            <a:ext cx="3132738" cy="2552700"/>
          </a:xfrm>
          <a:prstGeom prst="ellipse">
            <a:avLst/>
          </a:prstGeom>
          <a:solidFill>
            <a:schemeClr val="accent1"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95A35E-EFE6-2D47-AEA8-2E67AE8FE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94357" cy="1325563"/>
          </a:xfrm>
        </p:spPr>
        <p:txBody>
          <a:bodyPr/>
          <a:lstStyle/>
          <a:p>
            <a:r>
              <a:rPr lang="en-US" dirty="0"/>
              <a:t>Domain Name System – Namespace Hierarchy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C459401-BA3F-FF40-80EE-97393F604D86}"/>
              </a:ext>
            </a:extLst>
          </p:cNvPr>
          <p:cNvSpPr/>
          <p:nvPr/>
        </p:nvSpPr>
        <p:spPr bwMode="auto">
          <a:xfrm>
            <a:off x="7086600" y="2438400"/>
            <a:ext cx="838200" cy="5334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glow rad="139700">
              <a:schemeClr val="accent4">
                <a:satMod val="175000"/>
                <a:alpha val="40000"/>
              </a:schemeClr>
            </a:glow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dirty="0"/>
              <a:t>com</a:t>
            </a:r>
            <a:endParaRPr lang="en-US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EC2EC12-A855-6E44-92AA-80A783E014ED}"/>
              </a:ext>
            </a:extLst>
          </p:cNvPr>
          <p:cNvSpPr/>
          <p:nvPr/>
        </p:nvSpPr>
        <p:spPr bwMode="auto">
          <a:xfrm>
            <a:off x="8763000" y="2438400"/>
            <a:ext cx="762000" cy="5334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glow rad="139700">
              <a:schemeClr val="accent4">
                <a:satMod val="175000"/>
                <a:alpha val="40000"/>
              </a:schemeClr>
            </a:glow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dirty="0"/>
              <a:t>net</a:t>
            </a:r>
            <a:endParaRPr lang="en-US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BCC6FE8-6CB6-354B-903D-65F87FC919A0}"/>
              </a:ext>
            </a:extLst>
          </p:cNvPr>
          <p:cNvSpPr/>
          <p:nvPr/>
        </p:nvSpPr>
        <p:spPr bwMode="auto">
          <a:xfrm>
            <a:off x="7696200" y="1676400"/>
            <a:ext cx="914400" cy="5334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glow rad="139700">
              <a:schemeClr val="accent4">
                <a:satMod val="175000"/>
                <a:alpha val="40000"/>
              </a:schemeClr>
            </a:glow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dirty="0"/>
              <a:t>    .</a:t>
            </a:r>
            <a:endParaRPr lang="en-US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F8DA97E-093B-7A4E-A42B-EAD017F452B1}"/>
              </a:ext>
            </a:extLst>
          </p:cNvPr>
          <p:cNvSpPr/>
          <p:nvPr/>
        </p:nvSpPr>
        <p:spPr bwMode="auto">
          <a:xfrm>
            <a:off x="8995941" y="4647234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glow rad="139700">
              <a:schemeClr val="accent4">
                <a:satMod val="175000"/>
                <a:alpha val="40000"/>
              </a:schemeClr>
            </a:glow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dirty="0"/>
              <a:t>bar.com</a:t>
            </a:r>
            <a:endParaRPr lang="en-US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7AFB070-BF4E-3C4E-9E33-42E7C9A5026E}"/>
              </a:ext>
            </a:extLst>
          </p:cNvPr>
          <p:cNvSpPr/>
          <p:nvPr/>
        </p:nvSpPr>
        <p:spPr bwMode="auto">
          <a:xfrm>
            <a:off x="8915400" y="3200400"/>
            <a:ext cx="1295400" cy="5334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glow rad="139700">
              <a:schemeClr val="accent4">
                <a:satMod val="175000"/>
                <a:alpha val="40000"/>
              </a:schemeClr>
            </a:glow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dirty="0"/>
              <a:t>baz.net</a:t>
            </a:r>
            <a:endParaRPr lang="en-US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6BCD281-B905-2643-80C1-B490D1A2663E}"/>
              </a:ext>
            </a:extLst>
          </p:cNvPr>
          <p:cNvSpPr/>
          <p:nvPr/>
        </p:nvSpPr>
        <p:spPr bwMode="auto">
          <a:xfrm>
            <a:off x="6629400" y="4038600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glow rad="139700">
              <a:schemeClr val="accent4">
                <a:satMod val="175000"/>
                <a:alpha val="40000"/>
              </a:schemeClr>
            </a:glow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dirty="0"/>
              <a:t>foo.com</a:t>
            </a:r>
            <a:endParaRPr lang="en-US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1CB2D79-0ABB-FD4A-94A0-2044251AA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334000"/>
            <a:ext cx="12954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lang="en-US" sz="1400" dirty="0">
                <a:solidFill>
                  <a:schemeClr val="dk1"/>
                </a:solidFill>
              </a:rPr>
              <a:t>www.foo.com</a:t>
            </a:r>
            <a:endParaRPr lang="en-US" sz="1400" dirty="0">
              <a:latin typeface="Times New Roman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88792DD-E45E-C446-A81F-11F0585F8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334000"/>
            <a:ext cx="12192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lang="en-US" sz="1400" dirty="0">
                <a:solidFill>
                  <a:schemeClr val="dk1"/>
                </a:solidFill>
              </a:rPr>
              <a:t>ns.foo.com</a:t>
            </a:r>
            <a:endParaRPr lang="en-US" sz="1400" dirty="0">
              <a:latin typeface="Times New Roman" charset="0"/>
            </a:endParaRPr>
          </a:p>
        </p:txBody>
      </p:sp>
      <p:cxnSp>
        <p:nvCxnSpPr>
          <p:cNvPr id="14" name="Straight Connector 50">
            <a:extLst>
              <a:ext uri="{FF2B5EF4-FFF2-40B4-BE49-F238E27FC236}">
                <a16:creationId xmlns:a16="http://schemas.microsoft.com/office/drawing/2014/main" id="{DB615C5F-8818-FD41-8AD0-6E282E4E8E05}"/>
              </a:ext>
            </a:extLst>
          </p:cNvPr>
          <p:cNvCxnSpPr>
            <a:cxnSpLocks noChangeShapeType="1"/>
            <a:endCxn id="12" idx="0"/>
          </p:cNvCxnSpPr>
          <p:nvPr/>
        </p:nvCxnSpPr>
        <p:spPr bwMode="auto">
          <a:xfrm rot="5400000">
            <a:off x="6686550" y="4705350"/>
            <a:ext cx="762000" cy="4953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Connector 51">
            <a:extLst>
              <a:ext uri="{FF2B5EF4-FFF2-40B4-BE49-F238E27FC236}">
                <a16:creationId xmlns:a16="http://schemas.microsoft.com/office/drawing/2014/main" id="{1980C9DD-83FD-864A-97DE-0BA5D7FB438D}"/>
              </a:ext>
            </a:extLst>
          </p:cNvPr>
          <p:cNvCxnSpPr>
            <a:cxnSpLocks noChangeShapeType="1"/>
            <a:endCxn id="13" idx="0"/>
          </p:cNvCxnSpPr>
          <p:nvPr/>
        </p:nvCxnSpPr>
        <p:spPr bwMode="auto">
          <a:xfrm rot="16200000" flipH="1">
            <a:off x="7391400" y="4495800"/>
            <a:ext cx="762000" cy="9144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F3545E4-3EDD-8E4F-945F-34AA9D8F0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3550" y="5735256"/>
            <a:ext cx="12954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lang="en-US" sz="1400" dirty="0">
                <a:solidFill>
                  <a:schemeClr val="dk1"/>
                </a:solidFill>
              </a:rPr>
              <a:t>www.bar.com</a:t>
            </a:r>
            <a:endParaRPr lang="en-US" sz="1400" dirty="0">
              <a:latin typeface="Times New Roman" charset="0"/>
            </a:endParaRPr>
          </a:p>
        </p:txBody>
      </p:sp>
      <p:cxnSp>
        <p:nvCxnSpPr>
          <p:cNvPr id="17" name="Straight Connector 53">
            <a:extLst>
              <a:ext uri="{FF2B5EF4-FFF2-40B4-BE49-F238E27FC236}">
                <a16:creationId xmlns:a16="http://schemas.microsoft.com/office/drawing/2014/main" id="{AE52C5AE-2378-7644-A7C6-1B0BE9CB3868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9601200" y="5238750"/>
            <a:ext cx="533400" cy="4191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A807A7D-E84B-E44F-A800-19F8C401D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6400" y="3962400"/>
            <a:ext cx="11430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lang="en-US" sz="1400" dirty="0">
                <a:solidFill>
                  <a:schemeClr val="dk1"/>
                </a:solidFill>
              </a:rPr>
              <a:t>foo.baz.net</a:t>
            </a:r>
            <a:endParaRPr lang="en-US" sz="1400" dirty="0">
              <a:latin typeface="Times New Roman" charset="0"/>
            </a:endParaRPr>
          </a:p>
        </p:txBody>
      </p:sp>
      <p:cxnSp>
        <p:nvCxnSpPr>
          <p:cNvPr id="19" name="Straight Connector 55">
            <a:extLst>
              <a:ext uri="{FF2B5EF4-FFF2-40B4-BE49-F238E27FC236}">
                <a16:creationId xmlns:a16="http://schemas.microsoft.com/office/drawing/2014/main" id="{FA1B6CF2-A0A5-1045-9CE4-4782DC51D38E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7715250" y="2000250"/>
            <a:ext cx="228600" cy="6477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Connector 56">
            <a:extLst>
              <a:ext uri="{FF2B5EF4-FFF2-40B4-BE49-F238E27FC236}">
                <a16:creationId xmlns:a16="http://schemas.microsoft.com/office/drawing/2014/main" id="{2C729C4E-E5FD-5445-AE2A-2B5F53C5B626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8534400" y="1828800"/>
            <a:ext cx="228600" cy="9906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Connector 57">
            <a:extLst>
              <a:ext uri="{FF2B5EF4-FFF2-40B4-BE49-F238E27FC236}">
                <a16:creationId xmlns:a16="http://schemas.microsoft.com/office/drawing/2014/main" id="{55C1F635-81A5-E84F-A93D-350A7BDE7C6C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6877050" y="3409950"/>
            <a:ext cx="1066800" cy="1905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Connector 58">
            <a:extLst>
              <a:ext uri="{FF2B5EF4-FFF2-40B4-BE49-F238E27FC236}">
                <a16:creationId xmlns:a16="http://schemas.microsoft.com/office/drawing/2014/main" id="{C4102BB6-3C11-2041-88DE-F9CC8F6D6714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7410450" y="3067050"/>
            <a:ext cx="1676400" cy="14859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59">
            <a:extLst>
              <a:ext uri="{FF2B5EF4-FFF2-40B4-BE49-F238E27FC236}">
                <a16:creationId xmlns:a16="http://schemas.microsoft.com/office/drawing/2014/main" id="{A21B6157-A888-0144-8680-C2B87A94C98E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9239250" y="2876550"/>
            <a:ext cx="228600" cy="4191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60">
            <a:extLst>
              <a:ext uri="{FF2B5EF4-FFF2-40B4-BE49-F238E27FC236}">
                <a16:creationId xmlns:a16="http://schemas.microsoft.com/office/drawing/2014/main" id="{89F40875-0945-984B-9024-B9DE66998C47}"/>
              </a:ext>
            </a:extLst>
          </p:cNvPr>
          <p:cNvCxnSpPr>
            <a:cxnSpLocks noChangeShapeType="1"/>
            <a:endCxn id="18" idx="0"/>
          </p:cNvCxnSpPr>
          <p:nvPr/>
        </p:nvCxnSpPr>
        <p:spPr bwMode="auto">
          <a:xfrm rot="16200000" flipH="1">
            <a:off x="9601200" y="3695700"/>
            <a:ext cx="228600" cy="3048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D5BB767-1F5A-C54E-98D3-54AEDD36FA98}"/>
              </a:ext>
            </a:extLst>
          </p:cNvPr>
          <p:cNvSpPr txBox="1"/>
          <p:nvPr/>
        </p:nvSpPr>
        <p:spPr>
          <a:xfrm>
            <a:off x="4885963" y="1806861"/>
            <a:ext cx="1137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 (top)</a:t>
            </a:r>
          </a:p>
        </p:txBody>
      </p:sp>
      <p:cxnSp>
        <p:nvCxnSpPr>
          <p:cNvPr id="26" name="Straight Arrow Connector 22">
            <a:extLst>
              <a:ext uri="{FF2B5EF4-FFF2-40B4-BE49-F238E27FC236}">
                <a16:creationId xmlns:a16="http://schemas.microsoft.com/office/drawing/2014/main" id="{E4F84715-1375-FF4D-9E5D-447A08AA36F7}"/>
              </a:ext>
            </a:extLst>
          </p:cNvPr>
          <p:cNvCxnSpPr>
            <a:cxnSpLocks noChangeShapeType="1"/>
            <a:stCxn id="25" idx="3"/>
          </p:cNvCxnSpPr>
          <p:nvPr/>
        </p:nvCxnSpPr>
        <p:spPr bwMode="auto">
          <a:xfrm>
            <a:off x="6023839" y="1991527"/>
            <a:ext cx="1596161" cy="0"/>
          </a:xfrm>
          <a:prstGeom prst="straightConnector1">
            <a:avLst/>
          </a:prstGeom>
          <a:noFill/>
          <a:ln w="50800" algn="ctr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C92F368-B257-2C47-9FE9-615EFC69DA11}"/>
              </a:ext>
            </a:extLst>
          </p:cNvPr>
          <p:cNvSpPr txBox="1"/>
          <p:nvPr/>
        </p:nvSpPr>
        <p:spPr>
          <a:xfrm>
            <a:off x="3974885" y="3166266"/>
            <a:ext cx="1883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Top-level domains</a:t>
            </a:r>
          </a:p>
        </p:txBody>
      </p:sp>
      <p:cxnSp>
        <p:nvCxnSpPr>
          <p:cNvPr id="31" name="Straight Arrow Connector 22">
            <a:extLst>
              <a:ext uri="{FF2B5EF4-FFF2-40B4-BE49-F238E27FC236}">
                <a16:creationId xmlns:a16="http://schemas.microsoft.com/office/drawing/2014/main" id="{BDCA9BD1-2210-C144-BF70-1863F28E026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810491" y="2695757"/>
            <a:ext cx="1057530" cy="655175"/>
          </a:xfrm>
          <a:prstGeom prst="straightConnector1">
            <a:avLst/>
          </a:prstGeom>
          <a:noFill/>
          <a:ln w="50800" algn="ctr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Straight Arrow Connector 22">
            <a:extLst>
              <a:ext uri="{FF2B5EF4-FFF2-40B4-BE49-F238E27FC236}">
                <a16:creationId xmlns:a16="http://schemas.microsoft.com/office/drawing/2014/main" id="{BF0EEBED-69A8-DE48-A0AF-1A2A8BADF457}"/>
              </a:ext>
            </a:extLst>
          </p:cNvPr>
          <p:cNvCxnSpPr>
            <a:cxnSpLocks noChangeShapeType="1"/>
            <a:endCxn id="7" idx="1"/>
          </p:cNvCxnSpPr>
          <p:nvPr/>
        </p:nvCxnSpPr>
        <p:spPr bwMode="auto">
          <a:xfrm flipV="1">
            <a:off x="5810491" y="2705100"/>
            <a:ext cx="2952509" cy="645832"/>
          </a:xfrm>
          <a:prstGeom prst="straightConnector1">
            <a:avLst/>
          </a:prstGeom>
          <a:noFill/>
          <a:ln w="50800" algn="ctr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988129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>
            <a:extLst>
              <a:ext uri="{FF2B5EF4-FFF2-40B4-BE49-F238E27FC236}">
                <a16:creationId xmlns:a16="http://schemas.microsoft.com/office/drawing/2014/main" id="{D3265A66-D35D-2940-B036-A3AD7AC44D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Name resolution in DNS</a:t>
            </a:r>
          </a:p>
        </p:txBody>
      </p:sp>
      <p:cxnSp>
        <p:nvCxnSpPr>
          <p:cNvPr id="17412" name="Straight Arrow Connector 22">
            <a:extLst>
              <a:ext uri="{FF2B5EF4-FFF2-40B4-BE49-F238E27FC236}">
                <a16:creationId xmlns:a16="http://schemas.microsoft.com/office/drawing/2014/main" id="{8D25FDB9-4F33-D345-A479-944391BFE932}"/>
              </a:ext>
            </a:extLst>
          </p:cNvPr>
          <p:cNvCxnSpPr>
            <a:cxnSpLocks noChangeShapeType="1"/>
            <a:stCxn id="17413" idx="2"/>
          </p:cNvCxnSpPr>
          <p:nvPr/>
        </p:nvCxnSpPr>
        <p:spPr bwMode="auto">
          <a:xfrm rot="5400000">
            <a:off x="4891882" y="3442495"/>
            <a:ext cx="3014663" cy="3175"/>
          </a:xfrm>
          <a:prstGeom prst="straightConnector1">
            <a:avLst/>
          </a:prstGeom>
          <a:noFill/>
          <a:ln w="50800" algn="ctr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13" name="TextBox 38">
            <a:extLst>
              <a:ext uri="{FF2B5EF4-FFF2-40B4-BE49-F238E27FC236}">
                <a16:creationId xmlns:a16="http://schemas.microsoft.com/office/drawing/2014/main" id="{E8C77E15-D45D-AB4B-BD06-D3F6078968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1600200"/>
            <a:ext cx="1066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>
                <a:solidFill>
                  <a:schemeClr val="accent2"/>
                </a:solidFill>
              </a:rPr>
              <a:t>Referrals</a:t>
            </a:r>
          </a:p>
        </p:txBody>
      </p:sp>
      <p:sp>
        <p:nvSpPr>
          <p:cNvPr id="17445" name="Footer Placeholder 25">
            <a:extLst>
              <a:ext uri="{FF2B5EF4-FFF2-40B4-BE49-F238E27FC236}">
                <a16:creationId xmlns:a16="http://schemas.microsoft.com/office/drawing/2014/main" id="{52CA195B-B176-1F41-B992-D0363865DA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A019BE9-8AA8-6F42-9173-CD735F2D6903}" type="slidenum">
              <a:rPr lang="en-US" altLang="en-US" sz="1400">
                <a:latin typeface="Tahoma" panose="020B0604030504040204" pitchFamily="34" charset="0"/>
              </a:rPr>
              <a:pPr/>
              <a:t>2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17446" name="Rectangle 38">
            <a:extLst>
              <a:ext uri="{FF2B5EF4-FFF2-40B4-BE49-F238E27FC236}">
                <a16:creationId xmlns:a16="http://schemas.microsoft.com/office/drawing/2014/main" id="{0D407DD8-AC8D-B44F-9FF4-D3603CB47634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85800" y="1885627"/>
            <a:ext cx="5064126" cy="4573229"/>
          </a:xfrm>
        </p:spPr>
        <p:txBody>
          <a:bodyPr>
            <a:normAutofit lnSpcReduction="10000"/>
          </a:bodyPr>
          <a:lstStyle/>
          <a:p>
            <a:r>
              <a:rPr lang="en-US" altLang="en-US" b="1" i="1" dirty="0"/>
              <a:t>Stub resolver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sz="2800" dirty="0"/>
              <a:t>has questions</a:t>
            </a:r>
          </a:p>
          <a:p>
            <a:r>
              <a:rPr lang="en-US" altLang="en-US" b="1" i="1" dirty="0"/>
              <a:t>Authoritative server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sz="2800" dirty="0"/>
              <a:t>has answers/referrals</a:t>
            </a:r>
          </a:p>
          <a:p>
            <a:r>
              <a:rPr lang="en-US" altLang="en-US" sz="2800" b="1" i="1" dirty="0"/>
              <a:t>Recursive server</a:t>
            </a:r>
          </a:p>
          <a:p>
            <a:pPr lvl="1"/>
            <a:r>
              <a:rPr lang="en-US" altLang="en-US" dirty="0"/>
              <a:t>Knows how to find answers</a:t>
            </a:r>
            <a:endParaRPr lang="en-US" altLang="en-US" sz="2800" dirty="0"/>
          </a:p>
          <a:p>
            <a:r>
              <a:rPr lang="en-US" altLang="en-US" dirty="0"/>
              <a:t>Resolvers begin queries at the top of the hierarchy</a:t>
            </a:r>
          </a:p>
          <a:p>
            <a:r>
              <a:rPr lang="en-US" altLang="en-US" dirty="0"/>
              <a:t>Authoritative servers refer to delegated subdomain namespace</a:t>
            </a:r>
            <a:endParaRPr lang="en-US" altLang="en-US" sz="2400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E0794DBB-0A6A-454D-8475-0371045721C6}"/>
              </a:ext>
            </a:extLst>
          </p:cNvPr>
          <p:cNvSpPr/>
          <p:nvPr/>
        </p:nvSpPr>
        <p:spPr bwMode="auto">
          <a:xfrm>
            <a:off x="7086600" y="2438400"/>
            <a:ext cx="838200" cy="5334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glow rad="139700">
              <a:schemeClr val="accent4">
                <a:satMod val="175000"/>
                <a:alpha val="40000"/>
              </a:schemeClr>
            </a:glow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dirty="0"/>
              <a:t>com</a:t>
            </a:r>
            <a:endParaRPr lang="en-US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F1B9973A-188B-144C-9FCF-A498F7C82B4F}"/>
              </a:ext>
            </a:extLst>
          </p:cNvPr>
          <p:cNvSpPr/>
          <p:nvPr/>
        </p:nvSpPr>
        <p:spPr bwMode="auto">
          <a:xfrm>
            <a:off x="8763000" y="2438400"/>
            <a:ext cx="762000" cy="5334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glow rad="139700">
              <a:schemeClr val="accent4">
                <a:satMod val="175000"/>
                <a:alpha val="40000"/>
              </a:schemeClr>
            </a:glow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dirty="0"/>
              <a:t>net</a:t>
            </a:r>
            <a:endParaRPr lang="en-US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FC1472AD-87C0-9B4C-A10F-2F381C41A4F3}"/>
              </a:ext>
            </a:extLst>
          </p:cNvPr>
          <p:cNvSpPr/>
          <p:nvPr/>
        </p:nvSpPr>
        <p:spPr bwMode="auto">
          <a:xfrm>
            <a:off x="7696200" y="1676400"/>
            <a:ext cx="914400" cy="5334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glow rad="139700">
              <a:schemeClr val="accent4">
                <a:satMod val="175000"/>
                <a:alpha val="40000"/>
              </a:schemeClr>
            </a:glow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dirty="0"/>
              <a:t>    .</a:t>
            </a:r>
            <a:endParaRPr lang="en-US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0D4FC296-FED6-C241-AB76-E95FC185AEBD}"/>
              </a:ext>
            </a:extLst>
          </p:cNvPr>
          <p:cNvSpPr/>
          <p:nvPr/>
        </p:nvSpPr>
        <p:spPr bwMode="auto">
          <a:xfrm>
            <a:off x="8995941" y="4647234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glow rad="139700">
              <a:schemeClr val="accent4">
                <a:satMod val="175000"/>
                <a:alpha val="40000"/>
              </a:schemeClr>
            </a:glow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dirty="0"/>
              <a:t>bar.com</a:t>
            </a:r>
            <a:endParaRPr lang="en-US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23375D70-0BD9-F34C-B1E7-7D26BAF92D76}"/>
              </a:ext>
            </a:extLst>
          </p:cNvPr>
          <p:cNvSpPr/>
          <p:nvPr/>
        </p:nvSpPr>
        <p:spPr bwMode="auto">
          <a:xfrm>
            <a:off x="8915400" y="3200400"/>
            <a:ext cx="1295400" cy="5334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glow rad="139700">
              <a:schemeClr val="accent4">
                <a:satMod val="175000"/>
                <a:alpha val="40000"/>
              </a:schemeClr>
            </a:glow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dirty="0"/>
              <a:t>baz.net</a:t>
            </a:r>
            <a:endParaRPr lang="en-US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062BA69F-5BD1-CE46-AACA-B784D44ACA42}"/>
              </a:ext>
            </a:extLst>
          </p:cNvPr>
          <p:cNvSpPr/>
          <p:nvPr/>
        </p:nvSpPr>
        <p:spPr bwMode="auto">
          <a:xfrm>
            <a:off x="6629400" y="4038600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glow rad="139700">
              <a:schemeClr val="accent4">
                <a:satMod val="175000"/>
                <a:alpha val="40000"/>
              </a:schemeClr>
            </a:glow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dirty="0"/>
              <a:t>foo.com</a:t>
            </a:r>
            <a:endParaRPr lang="en-US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0240A605-F658-F248-B8A6-4E286563A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334000"/>
            <a:ext cx="12954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lang="en-US" sz="1400" dirty="0">
                <a:solidFill>
                  <a:schemeClr val="dk1"/>
                </a:solidFill>
              </a:rPr>
              <a:t>www.foo.com</a:t>
            </a:r>
            <a:endParaRPr lang="en-US" sz="1400" dirty="0">
              <a:latin typeface="Times New Roman" charset="0"/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D1DDF68F-9E1E-3840-B5D7-EC998CAA3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334000"/>
            <a:ext cx="12192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lang="en-US" sz="1400" dirty="0">
                <a:solidFill>
                  <a:schemeClr val="dk1"/>
                </a:solidFill>
              </a:rPr>
              <a:t>ns.foo.com</a:t>
            </a:r>
            <a:endParaRPr lang="en-US" sz="1400" dirty="0">
              <a:latin typeface="Times New Roman" charset="0"/>
            </a:endParaRPr>
          </a:p>
        </p:txBody>
      </p:sp>
      <p:cxnSp>
        <p:nvCxnSpPr>
          <p:cNvPr id="36" name="Straight Connector 50">
            <a:extLst>
              <a:ext uri="{FF2B5EF4-FFF2-40B4-BE49-F238E27FC236}">
                <a16:creationId xmlns:a16="http://schemas.microsoft.com/office/drawing/2014/main" id="{E9478FBC-565D-EA45-82CE-B26DA7BE5293}"/>
              </a:ext>
            </a:extLst>
          </p:cNvPr>
          <p:cNvCxnSpPr>
            <a:cxnSpLocks noChangeShapeType="1"/>
            <a:endCxn id="34" idx="0"/>
          </p:cNvCxnSpPr>
          <p:nvPr/>
        </p:nvCxnSpPr>
        <p:spPr bwMode="auto">
          <a:xfrm rot="5400000">
            <a:off x="6686550" y="4705350"/>
            <a:ext cx="762000" cy="4953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Straight Connector 51">
            <a:extLst>
              <a:ext uri="{FF2B5EF4-FFF2-40B4-BE49-F238E27FC236}">
                <a16:creationId xmlns:a16="http://schemas.microsoft.com/office/drawing/2014/main" id="{BDA206E5-61F6-8744-8B84-4138BCEA8D66}"/>
              </a:ext>
            </a:extLst>
          </p:cNvPr>
          <p:cNvCxnSpPr>
            <a:cxnSpLocks noChangeShapeType="1"/>
            <a:endCxn id="35" idx="0"/>
          </p:cNvCxnSpPr>
          <p:nvPr/>
        </p:nvCxnSpPr>
        <p:spPr bwMode="auto">
          <a:xfrm rot="16200000" flipH="1">
            <a:off x="7391400" y="4495800"/>
            <a:ext cx="762000" cy="9144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A0EB13BF-6A67-7F48-84F0-6A20402DE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3550" y="5735256"/>
            <a:ext cx="12954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lang="en-US" sz="1400" dirty="0">
                <a:solidFill>
                  <a:schemeClr val="dk1"/>
                </a:solidFill>
              </a:rPr>
              <a:t>www.bar.com</a:t>
            </a:r>
            <a:endParaRPr lang="en-US" sz="1400" dirty="0">
              <a:latin typeface="Times New Roman" charset="0"/>
            </a:endParaRPr>
          </a:p>
        </p:txBody>
      </p:sp>
      <p:cxnSp>
        <p:nvCxnSpPr>
          <p:cNvPr id="39" name="Straight Connector 53">
            <a:extLst>
              <a:ext uri="{FF2B5EF4-FFF2-40B4-BE49-F238E27FC236}">
                <a16:creationId xmlns:a16="http://schemas.microsoft.com/office/drawing/2014/main" id="{E193C0A0-9400-5A48-A73D-2A086DA5D3B2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9601200" y="5238750"/>
            <a:ext cx="533400" cy="4191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EAFDD49D-2160-F241-BC21-36C0E0364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6400" y="3962400"/>
            <a:ext cx="114300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lang="en-US" sz="1400" dirty="0">
                <a:solidFill>
                  <a:schemeClr val="dk1"/>
                </a:solidFill>
              </a:rPr>
              <a:t>foo.baz.net</a:t>
            </a:r>
            <a:endParaRPr lang="en-US" sz="1400" dirty="0">
              <a:latin typeface="Times New Roman" charset="0"/>
            </a:endParaRPr>
          </a:p>
        </p:txBody>
      </p:sp>
      <p:cxnSp>
        <p:nvCxnSpPr>
          <p:cNvPr id="41" name="Straight Connector 55">
            <a:extLst>
              <a:ext uri="{FF2B5EF4-FFF2-40B4-BE49-F238E27FC236}">
                <a16:creationId xmlns:a16="http://schemas.microsoft.com/office/drawing/2014/main" id="{0A36FA07-CC07-F540-B3F1-853CC0C1A197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7715250" y="2000250"/>
            <a:ext cx="228600" cy="6477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Straight Connector 56">
            <a:extLst>
              <a:ext uri="{FF2B5EF4-FFF2-40B4-BE49-F238E27FC236}">
                <a16:creationId xmlns:a16="http://schemas.microsoft.com/office/drawing/2014/main" id="{E1D73105-BF56-9B40-A6A6-3C5D5F2ACB29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8534400" y="1828800"/>
            <a:ext cx="228600" cy="9906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Straight Connector 57">
            <a:extLst>
              <a:ext uri="{FF2B5EF4-FFF2-40B4-BE49-F238E27FC236}">
                <a16:creationId xmlns:a16="http://schemas.microsoft.com/office/drawing/2014/main" id="{DBFDB19A-BF09-E14F-BEE3-46CA6C391243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6877050" y="3409950"/>
            <a:ext cx="1066800" cy="1905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" name="Straight Connector 58">
            <a:extLst>
              <a:ext uri="{FF2B5EF4-FFF2-40B4-BE49-F238E27FC236}">
                <a16:creationId xmlns:a16="http://schemas.microsoft.com/office/drawing/2014/main" id="{D457F55E-53BE-1E4F-804D-7F5C84321336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7410450" y="3067050"/>
            <a:ext cx="1676400" cy="14859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Straight Connector 59">
            <a:extLst>
              <a:ext uri="{FF2B5EF4-FFF2-40B4-BE49-F238E27FC236}">
                <a16:creationId xmlns:a16="http://schemas.microsoft.com/office/drawing/2014/main" id="{B618B0EA-8E5E-A148-90FF-4B07D0537608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9239250" y="2876550"/>
            <a:ext cx="228600" cy="4191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" name="Straight Connector 60">
            <a:extLst>
              <a:ext uri="{FF2B5EF4-FFF2-40B4-BE49-F238E27FC236}">
                <a16:creationId xmlns:a16="http://schemas.microsoft.com/office/drawing/2014/main" id="{6BEB3579-B806-884D-BD4C-EED38FFFDC5B}"/>
              </a:ext>
            </a:extLst>
          </p:cNvPr>
          <p:cNvCxnSpPr>
            <a:cxnSpLocks noChangeShapeType="1"/>
            <a:endCxn id="40" idx="0"/>
          </p:cNvCxnSpPr>
          <p:nvPr/>
        </p:nvCxnSpPr>
        <p:spPr bwMode="auto">
          <a:xfrm rot="16200000" flipH="1">
            <a:off x="9601200" y="3695700"/>
            <a:ext cx="228600" cy="3048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50672400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>
            <a:extLst>
              <a:ext uri="{FF2B5EF4-FFF2-40B4-BE49-F238E27FC236}">
                <a16:creationId xmlns:a16="http://schemas.microsoft.com/office/drawing/2014/main" id="{6B296D0F-9CAE-9C4A-A57D-68EF0B9CD5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Resolving www.foo.com</a:t>
            </a:r>
          </a:p>
        </p:txBody>
      </p:sp>
      <p:sp>
        <p:nvSpPr>
          <p:cNvPr id="32" name="AutoShape 3">
            <a:extLst>
              <a:ext uri="{FF2B5EF4-FFF2-40B4-BE49-F238E27FC236}">
                <a16:creationId xmlns:a16="http://schemas.microsoft.com/office/drawing/2014/main" id="{435B2609-6B53-B849-B068-45F547D3E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581400"/>
            <a:ext cx="1447800" cy="6096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dirty="0"/>
              <a:t>Recursive</a:t>
            </a:r>
          </a:p>
          <a:p>
            <a:pPr algn="ctr">
              <a:defRPr/>
            </a:pPr>
            <a:r>
              <a:rPr lang="en-US" dirty="0"/>
              <a:t>Resolver</a:t>
            </a:r>
          </a:p>
        </p:txBody>
      </p:sp>
      <p:sp>
        <p:nvSpPr>
          <p:cNvPr id="33" name="Line 4">
            <a:extLst>
              <a:ext uri="{FF2B5EF4-FFF2-40B4-BE49-F238E27FC236}">
                <a16:creationId xmlns:a16="http://schemas.microsoft.com/office/drawing/2014/main" id="{0AF146E1-2149-3F4F-A093-0AACEADFA92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2514600"/>
            <a:ext cx="1600200" cy="1066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5">
            <a:extLst>
              <a:ext uri="{FF2B5EF4-FFF2-40B4-BE49-F238E27FC236}">
                <a16:creationId xmlns:a16="http://schemas.microsoft.com/office/drawing/2014/main" id="{E8C0624D-A8AE-BA4A-8E58-C45CA202B4B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429000" y="2895600"/>
            <a:ext cx="144780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8438" name="Picture 6">
            <a:extLst>
              <a:ext uri="{FF2B5EF4-FFF2-40B4-BE49-F238E27FC236}">
                <a16:creationId xmlns:a16="http://schemas.microsoft.com/office/drawing/2014/main" id="{E6B51E74-9D5F-4A4C-9A5A-BB7A68A1F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05000"/>
            <a:ext cx="1524000" cy="121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Rectangle 7">
            <a:extLst>
              <a:ext uri="{FF2B5EF4-FFF2-40B4-BE49-F238E27FC236}">
                <a16:creationId xmlns:a16="http://schemas.microsoft.com/office/drawing/2014/main" id="{9FEEF8C9-DC5E-EE4C-8A3E-218DB3E90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514600"/>
            <a:ext cx="24384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 dirty="0"/>
              <a:t>Address for </a:t>
            </a:r>
            <a:r>
              <a:rPr lang="en-US" sz="1400" b="1" i="1" dirty="0"/>
              <a:t>www.foo.com</a:t>
            </a:r>
            <a:r>
              <a:rPr lang="en-US" sz="1400" dirty="0"/>
              <a:t>?</a:t>
            </a:r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F7E7F947-BF30-A648-AA9D-DF10703C8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276600"/>
            <a:ext cx="22860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400" b="1" i="1" dirty="0"/>
              <a:t>www.foo.com</a:t>
            </a:r>
            <a:r>
              <a:rPr lang="en-US" sz="1400" dirty="0"/>
              <a:t> = 10.0.0.1</a:t>
            </a:r>
          </a:p>
        </p:txBody>
      </p:sp>
      <p:sp>
        <p:nvSpPr>
          <p:cNvPr id="38" name="AutoShape 9">
            <a:extLst>
              <a:ext uri="{FF2B5EF4-FFF2-40B4-BE49-F238E27FC236}">
                <a16:creationId xmlns:a16="http://schemas.microsoft.com/office/drawing/2014/main" id="{B8548E64-1452-7A48-8D47-4AE5BCBAB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133600"/>
            <a:ext cx="2819400" cy="914400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ffectLst>
            <a:glow rad="139700">
              <a:schemeClr val="accent4">
                <a:satMod val="175000"/>
                <a:alpha val="40000"/>
              </a:schemeClr>
            </a:glow>
            <a:softEdge rad="6350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1" name="Line 12">
            <a:extLst>
              <a:ext uri="{FF2B5EF4-FFF2-40B4-BE49-F238E27FC236}">
                <a16:creationId xmlns:a16="http://schemas.microsoft.com/office/drawing/2014/main" id="{54CA2059-5054-294D-A7F0-2F019888D3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1200" y="2362200"/>
            <a:ext cx="160020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13">
            <a:extLst>
              <a:ext uri="{FF2B5EF4-FFF2-40B4-BE49-F238E27FC236}">
                <a16:creationId xmlns:a16="http://schemas.microsoft.com/office/drawing/2014/main" id="{C448DF06-CF4A-8C4C-8B9D-A37B9C092F6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0" y="2590800"/>
            <a:ext cx="1295400" cy="990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ectangle 18">
            <a:extLst>
              <a:ext uri="{FF2B5EF4-FFF2-40B4-BE49-F238E27FC236}">
                <a16:creationId xmlns:a16="http://schemas.microsoft.com/office/drawing/2014/main" id="{3BF302B4-AD4E-AF46-914E-96E073013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419600"/>
            <a:ext cx="3581400" cy="457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/>
              <a:t>Address for </a:t>
            </a:r>
            <a:r>
              <a:rPr lang="en-US" sz="1200" b="1" i="1" dirty="0"/>
              <a:t>www.foo.com</a:t>
            </a:r>
            <a:r>
              <a:rPr lang="en-US" sz="1200" dirty="0"/>
              <a:t>?</a:t>
            </a:r>
          </a:p>
        </p:txBody>
      </p:sp>
      <p:sp>
        <p:nvSpPr>
          <p:cNvPr id="48" name="Rectangle 19">
            <a:extLst>
              <a:ext uri="{FF2B5EF4-FFF2-40B4-BE49-F238E27FC236}">
                <a16:creationId xmlns:a16="http://schemas.microsoft.com/office/drawing/2014/main" id="{2ECA9213-9BF5-DB4F-A820-1443EF355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876800"/>
            <a:ext cx="3581400" cy="457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/>
              <a:t>Ask </a:t>
            </a:r>
            <a:r>
              <a:rPr lang="en-US" sz="1200" b="1" i="1" dirty="0"/>
              <a:t>com</a:t>
            </a:r>
            <a:r>
              <a:rPr lang="en-US" sz="1200" dirty="0"/>
              <a:t>: </a:t>
            </a:r>
            <a:r>
              <a:rPr lang="en-US" sz="1200" b="1" i="1" dirty="0"/>
              <a:t>a.tld.net</a:t>
            </a:r>
            <a:r>
              <a:rPr lang="en-US" sz="1200" dirty="0"/>
              <a:t> (10.3.45.16)</a:t>
            </a:r>
          </a:p>
          <a:p>
            <a:pPr algn="ctr">
              <a:defRPr/>
            </a:pPr>
            <a:r>
              <a:rPr lang="en-US" sz="1200" b="1" i="1" dirty="0"/>
              <a:t>                  b.tld.net</a:t>
            </a:r>
            <a:r>
              <a:rPr lang="en-US" sz="1200" dirty="0"/>
              <a:t> (10.15.66.32)</a:t>
            </a:r>
          </a:p>
        </p:txBody>
      </p:sp>
      <p:sp>
        <p:nvSpPr>
          <p:cNvPr id="49" name="Rectangle 20">
            <a:extLst>
              <a:ext uri="{FF2B5EF4-FFF2-40B4-BE49-F238E27FC236}">
                <a16:creationId xmlns:a16="http://schemas.microsoft.com/office/drawing/2014/main" id="{D0ECEE97-1F74-E648-ADB7-9A990423B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334000"/>
            <a:ext cx="3581400" cy="457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/>
              <a:t>Ask </a:t>
            </a:r>
            <a:r>
              <a:rPr lang="en-US" sz="1200" b="1" i="1" dirty="0"/>
              <a:t>foo.com</a:t>
            </a:r>
            <a:r>
              <a:rPr lang="en-US" sz="1200" dirty="0"/>
              <a:t>: </a:t>
            </a:r>
            <a:r>
              <a:rPr lang="en-US" sz="1200" b="1" i="1" dirty="0"/>
              <a:t>ns.foo.com</a:t>
            </a:r>
            <a:r>
              <a:rPr lang="en-US" sz="1200" dirty="0"/>
              <a:t> (10.1.55.1)</a:t>
            </a:r>
          </a:p>
          <a:p>
            <a:pPr algn="ctr">
              <a:defRPr/>
            </a:pPr>
            <a:r>
              <a:rPr lang="en-US" sz="1200" b="1" i="1" dirty="0"/>
              <a:t>                         ns.bar.com</a:t>
            </a:r>
            <a:r>
              <a:rPr lang="en-US" sz="1200" dirty="0"/>
              <a:t> (10.22.19.5)</a:t>
            </a:r>
          </a:p>
        </p:txBody>
      </p:sp>
      <p:sp>
        <p:nvSpPr>
          <p:cNvPr id="50" name="Rectangle 21">
            <a:extLst>
              <a:ext uri="{FF2B5EF4-FFF2-40B4-BE49-F238E27FC236}">
                <a16:creationId xmlns:a16="http://schemas.microsoft.com/office/drawing/2014/main" id="{92ECB535-FCFC-0847-A411-5544D8542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791200"/>
            <a:ext cx="3581400" cy="457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b="1" i="1" dirty="0"/>
              <a:t>www.foo.com</a:t>
            </a:r>
            <a:r>
              <a:rPr lang="en-US" sz="1200" dirty="0"/>
              <a:t> = 10.0.0.1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3F34A90-2C13-F243-9E08-36CAA49B14E6}"/>
              </a:ext>
            </a:extLst>
          </p:cNvPr>
          <p:cNvSpPr/>
          <p:nvPr/>
        </p:nvSpPr>
        <p:spPr bwMode="auto">
          <a:xfrm>
            <a:off x="7620000" y="1524000"/>
            <a:ext cx="22098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dirty="0"/>
              <a:t>authoritative servers</a:t>
            </a:r>
            <a:endParaRPr lang="en-US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5" name="AutoShape 9">
            <a:extLst>
              <a:ext uri="{FF2B5EF4-FFF2-40B4-BE49-F238E27FC236}">
                <a16:creationId xmlns:a16="http://schemas.microsoft.com/office/drawing/2014/main" id="{27653149-5DB3-F948-9329-63259837D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2209800"/>
            <a:ext cx="9906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100" dirty="0"/>
              <a:t>a.root.net</a:t>
            </a:r>
          </a:p>
          <a:p>
            <a:pPr algn="ctr">
              <a:defRPr/>
            </a:pPr>
            <a:r>
              <a:rPr lang="en-US" sz="1100" dirty="0"/>
              <a:t>10.4.1.1</a:t>
            </a:r>
          </a:p>
        </p:txBody>
      </p:sp>
      <p:sp>
        <p:nvSpPr>
          <p:cNvPr id="57" name="AutoShape 9">
            <a:extLst>
              <a:ext uri="{FF2B5EF4-FFF2-40B4-BE49-F238E27FC236}">
                <a16:creationId xmlns:a16="http://schemas.microsoft.com/office/drawing/2014/main" id="{55C6EF69-B5E2-7D4A-A0F1-0B59C9BF3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0" y="2209800"/>
            <a:ext cx="9906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100" dirty="0"/>
              <a:t>b.root.net</a:t>
            </a:r>
          </a:p>
          <a:p>
            <a:pPr algn="ctr">
              <a:defRPr/>
            </a:pPr>
            <a:r>
              <a:rPr lang="en-US" sz="1100" dirty="0"/>
              <a:t>10.29.3.1</a:t>
            </a:r>
          </a:p>
        </p:txBody>
      </p:sp>
      <p:sp>
        <p:nvSpPr>
          <p:cNvPr id="60" name="AutoShape 9">
            <a:extLst>
              <a:ext uri="{FF2B5EF4-FFF2-40B4-BE49-F238E27FC236}">
                <a16:creationId xmlns:a16="http://schemas.microsoft.com/office/drawing/2014/main" id="{526E069D-CA00-C048-9FB5-EE613A406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3276600"/>
            <a:ext cx="2819400" cy="990600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ffectLst>
            <a:glow rad="139700">
              <a:schemeClr val="accent4">
                <a:satMod val="175000"/>
                <a:alpha val="40000"/>
              </a:schemeClr>
            </a:glow>
            <a:softEdge rad="6350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1" name="AutoShape 9">
            <a:extLst>
              <a:ext uri="{FF2B5EF4-FFF2-40B4-BE49-F238E27FC236}">
                <a16:creationId xmlns:a16="http://schemas.microsoft.com/office/drawing/2014/main" id="{68F53F2E-ABCB-5045-B69F-BE19D6BE5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3429000"/>
            <a:ext cx="9906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100" dirty="0"/>
              <a:t>a.tld.net</a:t>
            </a:r>
          </a:p>
          <a:p>
            <a:pPr algn="ctr">
              <a:defRPr/>
            </a:pPr>
            <a:r>
              <a:rPr lang="en-US" sz="1100" dirty="0"/>
              <a:t>10.3.45.16</a:t>
            </a:r>
          </a:p>
        </p:txBody>
      </p:sp>
      <p:sp>
        <p:nvSpPr>
          <p:cNvPr id="62" name="AutoShape 9">
            <a:extLst>
              <a:ext uri="{FF2B5EF4-FFF2-40B4-BE49-F238E27FC236}">
                <a16:creationId xmlns:a16="http://schemas.microsoft.com/office/drawing/2014/main" id="{9FD37AE6-7FD3-2240-B980-C339D6407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0" y="3429000"/>
            <a:ext cx="9906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100" dirty="0"/>
              <a:t>b.tld.net</a:t>
            </a:r>
          </a:p>
          <a:p>
            <a:pPr algn="ctr">
              <a:defRPr/>
            </a:pPr>
            <a:r>
              <a:rPr lang="en-US" sz="1100" dirty="0"/>
              <a:t>10.15.66.32</a:t>
            </a:r>
          </a:p>
        </p:txBody>
      </p:sp>
      <p:sp>
        <p:nvSpPr>
          <p:cNvPr id="65" name="AutoShape 9">
            <a:extLst>
              <a:ext uri="{FF2B5EF4-FFF2-40B4-BE49-F238E27FC236}">
                <a16:creationId xmlns:a16="http://schemas.microsoft.com/office/drawing/2014/main" id="{93BDC40F-289A-174D-AB8A-98EC00F90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4495800"/>
            <a:ext cx="2819400" cy="1066800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ffectLst>
            <a:glow rad="139700">
              <a:schemeClr val="accent4">
                <a:satMod val="175000"/>
                <a:alpha val="40000"/>
              </a:schemeClr>
            </a:glow>
            <a:softEdge rad="6350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6" name="AutoShape 9">
            <a:extLst>
              <a:ext uri="{FF2B5EF4-FFF2-40B4-BE49-F238E27FC236}">
                <a16:creationId xmlns:a16="http://schemas.microsoft.com/office/drawing/2014/main" id="{D494F305-DCB7-A041-BF12-EB716EB8C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648200"/>
            <a:ext cx="9906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100" dirty="0"/>
              <a:t>ns.foo.com</a:t>
            </a:r>
          </a:p>
          <a:p>
            <a:pPr algn="ctr">
              <a:defRPr/>
            </a:pPr>
            <a:r>
              <a:rPr lang="en-US" sz="1100" dirty="0"/>
              <a:t>10.1.55.1</a:t>
            </a:r>
          </a:p>
        </p:txBody>
      </p:sp>
      <p:sp>
        <p:nvSpPr>
          <p:cNvPr id="67" name="AutoShape 9">
            <a:extLst>
              <a:ext uri="{FF2B5EF4-FFF2-40B4-BE49-F238E27FC236}">
                <a16:creationId xmlns:a16="http://schemas.microsoft.com/office/drawing/2014/main" id="{CFBD4309-54C6-5B49-8E64-76A5EBB800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0" y="4648200"/>
            <a:ext cx="9906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100" dirty="0"/>
              <a:t>ns.bar.com</a:t>
            </a:r>
          </a:p>
          <a:p>
            <a:pPr algn="ctr">
              <a:defRPr/>
            </a:pPr>
            <a:r>
              <a:rPr lang="en-US" sz="1100" dirty="0"/>
              <a:t>10.22.19.5</a:t>
            </a:r>
            <a:endParaRPr lang="en-US" sz="1100" b="1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8888A9C-9B76-804A-A55C-971898DA7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2776" y="3733800"/>
            <a:ext cx="709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com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45F64DC-C377-764D-8778-D425F18AB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3588" y="2590800"/>
            <a:ext cx="41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  .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C6A9947-2D7D-0840-84D9-E1D681916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6876" y="5029200"/>
            <a:ext cx="1192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foo.com</a:t>
            </a:r>
          </a:p>
        </p:txBody>
      </p:sp>
      <p:sp>
        <p:nvSpPr>
          <p:cNvPr id="73" name="Line 12">
            <a:extLst>
              <a:ext uri="{FF2B5EF4-FFF2-40B4-BE49-F238E27FC236}">
                <a16:creationId xmlns:a16="http://schemas.microsoft.com/office/drawing/2014/main" id="{5BBCEAA5-1AD1-0C41-9200-BDE3A58A48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24600" y="3581400"/>
            <a:ext cx="10668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Line 13">
            <a:extLst>
              <a:ext uri="{FF2B5EF4-FFF2-40B4-BE49-F238E27FC236}">
                <a16:creationId xmlns:a16="http://schemas.microsoft.com/office/drawing/2014/main" id="{49404418-EEE1-984B-B642-F2E5DBC898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24600" y="3733800"/>
            <a:ext cx="10668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Line 12">
            <a:extLst>
              <a:ext uri="{FF2B5EF4-FFF2-40B4-BE49-F238E27FC236}">
                <a16:creationId xmlns:a16="http://schemas.microsoft.com/office/drawing/2014/main" id="{37A22418-AC4E-CF42-9202-2A1BE80A120E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4114800"/>
            <a:ext cx="1066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Line 13">
            <a:extLst>
              <a:ext uri="{FF2B5EF4-FFF2-40B4-BE49-F238E27FC236}">
                <a16:creationId xmlns:a16="http://schemas.microsoft.com/office/drawing/2014/main" id="{8BF58E3E-52AA-4847-94BD-01E8F66DF69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136510" y="4191000"/>
            <a:ext cx="1254889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71" name="Footer Placeholder 38">
            <a:extLst>
              <a:ext uri="{FF2B5EF4-FFF2-40B4-BE49-F238E27FC236}">
                <a16:creationId xmlns:a16="http://schemas.microsoft.com/office/drawing/2014/main" id="{9CFA293F-3C67-C04D-9BC8-6524BE2430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EE24D15-4564-E941-BAB9-5A807A7C8145}" type="slidenum">
              <a:rPr lang="en-US" altLang="en-US" sz="1400">
                <a:latin typeface="Tahoma" panose="020B0604030504040204" pitchFamily="34" charset="0"/>
              </a:rPr>
              <a:pPr/>
              <a:t>3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2FAB2AE8-05B2-4E47-9127-DBE3E4A20CC5}"/>
              </a:ext>
            </a:extLst>
          </p:cNvPr>
          <p:cNvSpPr/>
          <p:nvPr/>
        </p:nvSpPr>
        <p:spPr bwMode="auto">
          <a:xfrm>
            <a:off x="2533650" y="1385888"/>
            <a:ext cx="14859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dirty="0"/>
              <a:t>stub resolver</a:t>
            </a:r>
            <a:endParaRPr lang="en-US" dirty="0">
              <a:solidFill>
                <a:schemeClr val="tx1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2640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47" grpId="0" animBg="1"/>
      <p:bldP spid="48" grpId="0" animBg="1"/>
      <p:bldP spid="49" grpId="0" animBg="1"/>
      <p:bldP spid="50" grpId="0" animBg="1"/>
      <p:bldP spid="55" grpId="0" animBg="1"/>
      <p:bldP spid="57" grpId="0" animBg="1"/>
      <p:bldP spid="61" grpId="0" animBg="1"/>
      <p:bldP spid="62" grpId="0" animBg="1"/>
      <p:bldP spid="66" grpId="0" animBg="1"/>
      <p:bldP spid="67" grpId="0" animBg="1"/>
      <p:bldP spid="70" grpId="0"/>
      <p:bldP spid="71" grpId="0"/>
      <p:bldP spid="7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C6D3E-AEF9-874B-ABF9-93CA50F06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Communications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3EF7F-C6CC-DB42-B464-2D9898A6E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Query-response protocol</a:t>
            </a:r>
          </a:p>
          <a:p>
            <a:pPr lvl="1"/>
            <a:r>
              <a:rPr lang="en-US" dirty="0"/>
              <a:t>Single request results in single response</a:t>
            </a:r>
          </a:p>
          <a:p>
            <a:pPr lvl="1"/>
            <a:r>
              <a:rPr lang="en-US" dirty="0"/>
              <a:t>UDP primary transport protocol</a:t>
            </a:r>
          </a:p>
          <a:p>
            <a:r>
              <a:rPr lang="en-US" dirty="0"/>
              <a:t>DNS “message”</a:t>
            </a:r>
          </a:p>
          <a:p>
            <a:pPr lvl="1"/>
            <a:r>
              <a:rPr lang="en-US" dirty="0"/>
              <a:t>Header – contains message information</a:t>
            </a:r>
          </a:p>
          <a:p>
            <a:pPr lvl="1"/>
            <a:r>
              <a:rPr lang="en-US" dirty="0"/>
              <a:t>Sections, each compromised of DNS “records”:</a:t>
            </a:r>
          </a:p>
          <a:p>
            <a:pPr lvl="2"/>
            <a:r>
              <a:rPr lang="en-US" dirty="0"/>
              <a:t>Question section (what was asked)</a:t>
            </a:r>
          </a:p>
          <a:p>
            <a:pPr lvl="2"/>
            <a:r>
              <a:rPr lang="en-US" dirty="0"/>
              <a:t>Answer section (what the answer is—if any)</a:t>
            </a:r>
          </a:p>
          <a:p>
            <a:pPr lvl="2"/>
            <a:r>
              <a:rPr lang="en-US" dirty="0"/>
              <a:t>Authority section (the authoritative name servers, required for referrals, optional otherwise)</a:t>
            </a:r>
          </a:p>
          <a:p>
            <a:pPr lvl="2"/>
            <a:r>
              <a:rPr lang="en-US" dirty="0"/>
              <a:t>Addition section (other records that are helpful)</a:t>
            </a:r>
          </a:p>
        </p:txBody>
      </p:sp>
    </p:spTree>
    <p:extLst>
      <p:ext uri="{BB962C8B-B14F-4D97-AF65-F5344CB8AC3E}">
        <p14:creationId xmlns:p14="http://schemas.microsoft.com/office/powerpoint/2010/main" val="3206597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AB1E3-4539-CA40-BDD5-396A6CFF7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Records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76822-AA47-9649-A4A1-E76315121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47400" cy="4351338"/>
          </a:xfrm>
        </p:spPr>
        <p:txBody>
          <a:bodyPr>
            <a:normAutofit/>
          </a:bodyPr>
          <a:lstStyle/>
          <a:p>
            <a:r>
              <a:rPr lang="en-US" dirty="0"/>
              <a:t>Each record has:</a:t>
            </a:r>
          </a:p>
          <a:p>
            <a:pPr lvl="1"/>
            <a:r>
              <a:rPr lang="en-US" dirty="0"/>
              <a:t>Owner name</a:t>
            </a:r>
          </a:p>
          <a:p>
            <a:pPr lvl="1"/>
            <a:r>
              <a:rPr lang="en-US" dirty="0"/>
              <a:t>Time-to-live (how long it lives in the cache of a recursive resolver)</a:t>
            </a:r>
          </a:p>
          <a:p>
            <a:pPr lvl="1"/>
            <a:r>
              <a:rPr lang="en-US" dirty="0"/>
              <a:t>Record type (explained below)</a:t>
            </a:r>
          </a:p>
          <a:p>
            <a:pPr lvl="1"/>
            <a:r>
              <a:rPr lang="en-US" dirty="0"/>
              <a:t>Record data (the “value” being looked up; depends on record type)</a:t>
            </a:r>
          </a:p>
          <a:p>
            <a:r>
              <a:rPr lang="en-US" dirty="0"/>
              <a:t>Record types:</a:t>
            </a:r>
          </a:p>
          <a:p>
            <a:pPr lvl="1"/>
            <a:r>
              <a:rPr lang="en-US" dirty="0"/>
              <a:t>A (IPv4 address); </a:t>
            </a:r>
            <a:r>
              <a:rPr lang="en-US" dirty="0" err="1"/>
              <a:t>Rdata</a:t>
            </a:r>
            <a:r>
              <a:rPr lang="en-US" dirty="0"/>
              <a:t>: four bytes of IP(v4) address</a:t>
            </a:r>
          </a:p>
          <a:p>
            <a:pPr lvl="1"/>
            <a:r>
              <a:rPr lang="en-US" dirty="0"/>
              <a:t>AAAA (IPv6 address); </a:t>
            </a:r>
            <a:r>
              <a:rPr lang="en-US" dirty="0" err="1"/>
              <a:t>Rdata</a:t>
            </a:r>
            <a:r>
              <a:rPr lang="en-US" dirty="0"/>
              <a:t>: 16 bytes </a:t>
            </a:r>
            <a:r>
              <a:rPr lang="en-US"/>
              <a:t>of IP(v6) </a:t>
            </a:r>
            <a:r>
              <a:rPr lang="en-US" dirty="0"/>
              <a:t>address</a:t>
            </a:r>
          </a:p>
          <a:p>
            <a:pPr lvl="1"/>
            <a:r>
              <a:rPr lang="en-US" dirty="0"/>
              <a:t>CNAME (alias): </a:t>
            </a:r>
            <a:r>
              <a:rPr lang="en-US" dirty="0" err="1"/>
              <a:t>Rdata</a:t>
            </a:r>
            <a:r>
              <a:rPr lang="en-US" dirty="0"/>
              <a:t>: the canonical name for which the owner name is an alias.</a:t>
            </a:r>
          </a:p>
          <a:p>
            <a:pPr lvl="1"/>
            <a:r>
              <a:rPr lang="en-US" dirty="0"/>
              <a:t>MX (mail exchange) – name of a server where mail can be sent for a domain</a:t>
            </a:r>
          </a:p>
        </p:txBody>
      </p:sp>
    </p:spTree>
    <p:extLst>
      <p:ext uri="{BB962C8B-B14F-4D97-AF65-F5344CB8AC3E}">
        <p14:creationId xmlns:p14="http://schemas.microsoft.com/office/powerpoint/2010/main" val="1141563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433</Words>
  <Application>Microsoft Macintosh PowerPoint</Application>
  <PresentationFormat>Widescreen</PresentationFormat>
  <Paragraphs>85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Tahoma</vt:lpstr>
      <vt:lpstr>Times New Roman</vt:lpstr>
      <vt:lpstr>Office Theme</vt:lpstr>
      <vt:lpstr>Domain Name System – Namespace Hierarchy</vt:lpstr>
      <vt:lpstr>Name resolution in DNS</vt:lpstr>
      <vt:lpstr>Resolving www.foo.com</vt:lpstr>
      <vt:lpstr>DNS Communications</vt:lpstr>
      <vt:lpstr>DNS Records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Casey Deccio</dc:creator>
  <cp:lastModifiedBy>Casey Deccio</cp:lastModifiedBy>
  <cp:revision>4</cp:revision>
  <dcterms:created xsi:type="dcterms:W3CDTF">2018-02-19T16:27:54Z</dcterms:created>
  <dcterms:modified xsi:type="dcterms:W3CDTF">2018-02-19T17:36:42Z</dcterms:modified>
</cp:coreProperties>
</file>