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542" r:id="rId2"/>
    <p:sldId id="1204" r:id="rId3"/>
    <p:sldId id="1202" r:id="rId4"/>
    <p:sldId id="1252" r:id="rId5"/>
    <p:sldId id="1213" r:id="rId6"/>
    <p:sldId id="1214" r:id="rId7"/>
    <p:sldId id="1216" r:id="rId8"/>
    <p:sldId id="1217" r:id="rId9"/>
    <p:sldId id="1249" r:id="rId10"/>
    <p:sldId id="1218" r:id="rId11"/>
    <p:sldId id="1219" r:id="rId12"/>
    <p:sldId id="1220" r:id="rId13"/>
    <p:sldId id="1221" r:id="rId14"/>
    <p:sldId id="1222" r:id="rId15"/>
    <p:sldId id="1223" r:id="rId16"/>
    <p:sldId id="1224" r:id="rId17"/>
    <p:sldId id="1253" r:id="rId18"/>
    <p:sldId id="1254" r:id="rId19"/>
    <p:sldId id="1225" r:id="rId20"/>
    <p:sldId id="1226" r:id="rId21"/>
    <p:sldId id="1261" r:id="rId22"/>
    <p:sldId id="1227" r:id="rId23"/>
    <p:sldId id="1228" r:id="rId24"/>
    <p:sldId id="1229" r:id="rId25"/>
    <p:sldId id="1230" r:id="rId26"/>
    <p:sldId id="1247" r:id="rId27"/>
    <p:sldId id="1266" r:id="rId28"/>
    <p:sldId id="1268" r:id="rId29"/>
    <p:sldId id="1269" r:id="rId30"/>
    <p:sldId id="1267" r:id="rId31"/>
    <p:sldId id="1270" r:id="rId32"/>
    <p:sldId id="1260" r:id="rId33"/>
    <p:sldId id="1272" r:id="rId34"/>
    <p:sldId id="1255" r:id="rId35"/>
    <p:sldId id="1256" r:id="rId36"/>
    <p:sldId id="1257" r:id="rId37"/>
    <p:sldId id="1274" r:id="rId38"/>
    <p:sldId id="1273" r:id="rId39"/>
    <p:sldId id="1275" r:id="rId40"/>
    <p:sldId id="1277" r:id="rId41"/>
    <p:sldId id="1276" r:id="rId42"/>
    <p:sldId id="1278" r:id="rId43"/>
    <p:sldId id="1279" r:id="rId44"/>
    <p:sldId id="1280" r:id="rId45"/>
    <p:sldId id="1250" r:id="rId46"/>
    <p:sldId id="1238" r:id="rId47"/>
    <p:sldId id="1265" r:id="rId48"/>
    <p:sldId id="1232" r:id="rId49"/>
    <p:sldId id="1233" r:id="rId50"/>
    <p:sldId id="1281" r:id="rId51"/>
    <p:sldId id="1234" r:id="rId52"/>
    <p:sldId id="1235" r:id="rId53"/>
    <p:sldId id="1236" r:id="rId54"/>
    <p:sldId id="1237" r:id="rId55"/>
  </p:sldIdLst>
  <p:sldSz cx="9144000" cy="6858000" type="screen4x3"/>
  <p:notesSz cx="7302500" cy="9586913"/>
  <p:custDataLst>
    <p:tags r:id="rId5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990000"/>
    <a:srgbClr val="F6F5BD"/>
    <a:srgbClr val="F1C7C7"/>
    <a:srgbClr val="BFBFBF"/>
    <a:srgbClr val="D5F1CF"/>
    <a:srgbClr val="E9E1C9"/>
    <a:srgbClr val="DED8C4"/>
    <a:srgbClr val="E7DDBB"/>
    <a:srgbClr val="DDC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90" autoAdjust="0"/>
    <p:restoredTop sz="94649" autoAdjust="0"/>
  </p:normalViewPr>
  <p:slideViewPr>
    <p:cSldViewPr snapToObjects="1">
      <p:cViewPr varScale="1">
        <p:scale>
          <a:sx n="100" d="100"/>
          <a:sy n="100" d="100"/>
        </p:scale>
        <p:origin x="1424" y="168"/>
      </p:cViewPr>
      <p:guideLst>
        <p:guide orient="horz" pos="24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3584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69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60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Text Box 2"/>
          <p:cNvSpPr txBox="1">
            <a:spLocks noChangeArrowheads="1"/>
          </p:cNvSpPr>
          <p:nvPr/>
        </p:nvSpPr>
        <p:spPr bwMode="auto">
          <a:xfrm>
            <a:off x="1266211" y="725993"/>
            <a:ext cx="4773249" cy="35808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6083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Text Box 2"/>
          <p:cNvSpPr txBox="1">
            <a:spLocks noChangeArrowheads="1"/>
          </p:cNvSpPr>
          <p:nvPr/>
        </p:nvSpPr>
        <p:spPr bwMode="auto">
          <a:xfrm>
            <a:off x="1266211" y="725993"/>
            <a:ext cx="4773249" cy="35808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8131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2133600"/>
          </a:xfrm>
        </p:spPr>
        <p:txBody>
          <a:bodyPr/>
          <a:lstStyle/>
          <a:p>
            <a:pPr marL="0" indent="0"/>
            <a:r>
              <a:rPr lang="en-US" dirty="0"/>
              <a:t>Exceptional Control Flow: </a:t>
            </a:r>
            <a:br>
              <a:rPr lang="en-US" dirty="0"/>
            </a:br>
            <a:r>
              <a:rPr lang="en-US" dirty="0"/>
              <a:t>Signals and Nonlocal Jumps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15-213: Introduction to Computer Systems</a:t>
            </a:r>
            <a:br>
              <a:rPr lang="en-US" b="0" dirty="0"/>
            </a:br>
            <a:r>
              <a:rPr lang="en-US" sz="2000" b="0" dirty="0"/>
              <a:t>15</a:t>
            </a:r>
            <a:r>
              <a:rPr lang="en-US" sz="2000" b="0" baseline="30000" dirty="0"/>
              <a:t>th</a:t>
            </a:r>
            <a:r>
              <a:rPr lang="en-US" sz="2000" b="0" dirty="0"/>
              <a:t> Lecture, Oct. 20, 2015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/>
              <a:t>Instructors:</a:t>
            </a:r>
            <a:r>
              <a:rPr lang="en-US" dirty="0"/>
              <a:t> </a:t>
            </a:r>
          </a:p>
          <a:p>
            <a:r>
              <a:rPr lang="en-US" dirty="0"/>
              <a:t>Randal E. Bryant </a:t>
            </a:r>
            <a:r>
              <a:rPr lang="en-US"/>
              <a:t>and David R. </a:t>
            </a:r>
            <a:r>
              <a:rPr lang="en-US" dirty="0" err="1"/>
              <a:t>O’Hallaron</a:t>
            </a:r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58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</a:t>
            </a:r>
          </a:p>
        </p:txBody>
      </p:sp>
      <p:sp>
        <p:nvSpPr>
          <p:cNvPr id="52125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66713" y="1220788"/>
            <a:ext cx="8396287" cy="274161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signal</a:t>
            </a:r>
            <a:r>
              <a:rPr lang="en-US" dirty="0"/>
              <a:t> is a small message that notifies a process that an event of some type has occurred in the system</a:t>
            </a:r>
          </a:p>
          <a:p>
            <a:pPr lvl="1"/>
            <a:r>
              <a:rPr lang="en-US" dirty="0"/>
              <a:t>Akin to exceptions and interrupts</a:t>
            </a:r>
          </a:p>
          <a:p>
            <a:pPr lvl="1"/>
            <a:r>
              <a:rPr lang="en-US" dirty="0"/>
              <a:t>Sent from the kernel (sometimes at the request of another process) to a process</a:t>
            </a:r>
          </a:p>
          <a:p>
            <a:pPr lvl="1"/>
            <a:r>
              <a:rPr lang="en-US" dirty="0"/>
              <a:t>Signal type is identified by small integer ID’s (1-30)</a:t>
            </a:r>
          </a:p>
          <a:p>
            <a:pPr lvl="1"/>
            <a:r>
              <a:rPr lang="en-US" dirty="0"/>
              <a:t>Only information in a signal is its ID and the fact that it arrived</a:t>
            </a:r>
          </a:p>
        </p:txBody>
      </p:sp>
      <p:graphicFrame>
        <p:nvGraphicFramePr>
          <p:cNvPr id="521257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473370"/>
              </p:ext>
            </p:extLst>
          </p:nvPr>
        </p:nvGraphicFramePr>
        <p:xfrm>
          <a:off x="609601" y="4038600"/>
          <a:ext cx="8001000" cy="2112264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679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ID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Name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Default Action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Corresponding Event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SIGINT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User typed ctrl-c 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SIGKILL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Kill program (cannot override or ignore)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SIGSEGV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Terminate 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Segmentation violation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SIGALRM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Timer signal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17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SIGCHLD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Ignore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Child stopped or terminated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Concepts: Sending a Signal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8548687" cy="4691062"/>
          </a:xfrm>
        </p:spPr>
        <p:txBody>
          <a:bodyPr/>
          <a:lstStyle/>
          <a:p>
            <a:r>
              <a:rPr lang="en-US" dirty="0"/>
              <a:t>Kernel </a:t>
            </a:r>
            <a:r>
              <a:rPr lang="en-US" i="1" dirty="0">
                <a:solidFill>
                  <a:srgbClr val="C00000"/>
                </a:solidFill>
              </a:rPr>
              <a:t>sends</a:t>
            </a:r>
            <a:r>
              <a:rPr lang="en-US" dirty="0"/>
              <a:t> (delivers) a signal to a </a:t>
            </a:r>
            <a:r>
              <a:rPr lang="en-US" i="1" dirty="0">
                <a:solidFill>
                  <a:srgbClr val="C00000"/>
                </a:solidFill>
              </a:rPr>
              <a:t>destination process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by updating some state in the context of the destination process</a:t>
            </a:r>
          </a:p>
          <a:p>
            <a:endParaRPr lang="en-US" dirty="0"/>
          </a:p>
          <a:p>
            <a:r>
              <a:rPr lang="en-US" dirty="0"/>
              <a:t>Kernel sends a signal for one of the following reasons:</a:t>
            </a:r>
          </a:p>
          <a:p>
            <a:pPr lvl="1"/>
            <a:r>
              <a:rPr lang="en-US" dirty="0"/>
              <a:t>Kernel has detected a system event such as divide-by-zero (SIGFPE) or the termination of a child process (SIGCHLD)</a:t>
            </a:r>
          </a:p>
          <a:p>
            <a:pPr lvl="1"/>
            <a:r>
              <a:rPr lang="en-US" dirty="0"/>
              <a:t>Another process has invoked the </a:t>
            </a:r>
            <a:r>
              <a:rPr lang="en-US" b="1" dirty="0">
                <a:latin typeface="Courier New" pitchFamily="49" charset="0"/>
              </a:rPr>
              <a:t>kill</a:t>
            </a:r>
            <a:r>
              <a:rPr lang="en-US" dirty="0"/>
              <a:t> system call to explicitly request the kernel to send a signal to the destination process</a:t>
            </a:r>
          </a:p>
          <a:p>
            <a:pPr lvl="3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Concepts: Receiving a Signal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143000"/>
            <a:ext cx="8366125" cy="4972050"/>
          </a:xfrm>
        </p:spPr>
        <p:txBody>
          <a:bodyPr/>
          <a:lstStyle/>
          <a:p>
            <a:r>
              <a:rPr lang="en-US" dirty="0"/>
              <a:t>A destination process </a:t>
            </a:r>
            <a:r>
              <a:rPr lang="en-US" i="1" dirty="0">
                <a:solidFill>
                  <a:srgbClr val="C00000"/>
                </a:solidFill>
              </a:rPr>
              <a:t>receives</a:t>
            </a:r>
            <a:r>
              <a:rPr lang="en-US" dirty="0"/>
              <a:t> a signal when it is forced by the kernel to react in some way to the delivery of the signal</a:t>
            </a:r>
          </a:p>
          <a:p>
            <a:endParaRPr lang="en-US" dirty="0"/>
          </a:p>
          <a:p>
            <a:r>
              <a:rPr lang="en-US" dirty="0"/>
              <a:t>Some possible ways to react: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Ignore</a:t>
            </a:r>
            <a:r>
              <a:rPr lang="en-US" dirty="0"/>
              <a:t> the signal (do nothing)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Terminate</a:t>
            </a:r>
            <a:r>
              <a:rPr lang="en-US" dirty="0"/>
              <a:t> the process (with optional core dump)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Catch</a:t>
            </a:r>
            <a:r>
              <a:rPr lang="en-US" i="1" dirty="0">
                <a:solidFill>
                  <a:srgbClr val="FF3300"/>
                </a:solidFill>
              </a:rPr>
              <a:t> </a:t>
            </a:r>
            <a:r>
              <a:rPr lang="en-US" dirty="0"/>
              <a:t>the signal by executing a user-level function called </a:t>
            </a:r>
            <a:r>
              <a:rPr lang="en-US" b="1" i="1" dirty="0">
                <a:solidFill>
                  <a:srgbClr val="C00000"/>
                </a:solidFill>
              </a:rPr>
              <a:t>signal handler</a:t>
            </a:r>
          </a:p>
          <a:p>
            <a:pPr lvl="2"/>
            <a:r>
              <a:rPr lang="en-US" dirty="0"/>
              <a:t>Akin to a hardware exception handler being called in response to an asynchronous interrupt: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Line 93"/>
          <p:cNvSpPr>
            <a:spLocks noChangeShapeType="1"/>
          </p:cNvSpPr>
          <p:nvPr/>
        </p:nvSpPr>
        <p:spPr bwMode="auto">
          <a:xfrm>
            <a:off x="3424238" y="4810118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" name="Line 94"/>
          <p:cNvSpPr>
            <a:spLocks noChangeShapeType="1"/>
          </p:cNvSpPr>
          <p:nvPr/>
        </p:nvSpPr>
        <p:spPr bwMode="auto">
          <a:xfrm>
            <a:off x="3430588" y="5414956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" name="Line 95"/>
          <p:cNvSpPr>
            <a:spLocks noChangeShapeType="1"/>
          </p:cNvSpPr>
          <p:nvPr/>
        </p:nvSpPr>
        <p:spPr bwMode="auto">
          <a:xfrm flipH="1">
            <a:off x="5829300" y="5421306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7" name="Line 96"/>
          <p:cNvSpPr>
            <a:spLocks noChangeShapeType="1"/>
          </p:cNvSpPr>
          <p:nvPr/>
        </p:nvSpPr>
        <p:spPr bwMode="auto">
          <a:xfrm flipH="1" flipV="1">
            <a:off x="3427413" y="5541956"/>
            <a:ext cx="2352675" cy="387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" name="Line 97"/>
          <p:cNvSpPr>
            <a:spLocks noChangeShapeType="1"/>
          </p:cNvSpPr>
          <p:nvPr/>
        </p:nvSpPr>
        <p:spPr bwMode="auto">
          <a:xfrm>
            <a:off x="3425825" y="5549893"/>
            <a:ext cx="3175" cy="876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" name="Rectangle 98"/>
          <p:cNvSpPr>
            <a:spLocks noChangeArrowheads="1"/>
          </p:cNvSpPr>
          <p:nvPr/>
        </p:nvSpPr>
        <p:spPr bwMode="auto">
          <a:xfrm>
            <a:off x="3613150" y="4813293"/>
            <a:ext cx="2016360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/>
          <a:p>
            <a:r>
              <a:rPr lang="en-US" sz="1600" i="1">
                <a:latin typeface="Helvetica" charset="0"/>
              </a:rPr>
              <a:t>(2) Control passes </a:t>
            </a:r>
          </a:p>
          <a:p>
            <a:r>
              <a:rPr lang="en-US" sz="1600" i="1">
                <a:latin typeface="Helvetica" charset="0"/>
              </a:rPr>
              <a:t>to signal handler </a:t>
            </a:r>
          </a:p>
        </p:txBody>
      </p:sp>
      <p:sp>
        <p:nvSpPr>
          <p:cNvPr id="10" name="Rectangle 99"/>
          <p:cNvSpPr>
            <a:spLocks noChangeArrowheads="1"/>
          </p:cNvSpPr>
          <p:nvPr/>
        </p:nvSpPr>
        <p:spPr bwMode="auto">
          <a:xfrm>
            <a:off x="5899150" y="5397493"/>
            <a:ext cx="1492250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(3) Signal  handler runs</a:t>
            </a:r>
          </a:p>
        </p:txBody>
      </p:sp>
      <p:sp>
        <p:nvSpPr>
          <p:cNvPr id="11" name="Rectangle 100"/>
          <p:cNvSpPr>
            <a:spLocks noChangeArrowheads="1"/>
          </p:cNvSpPr>
          <p:nvPr/>
        </p:nvSpPr>
        <p:spPr bwMode="auto">
          <a:xfrm>
            <a:off x="3671888" y="5861043"/>
            <a:ext cx="1947832" cy="828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/>
          <a:p>
            <a:r>
              <a:rPr lang="en-US" sz="1600" i="1">
                <a:latin typeface="Helvetica" charset="0"/>
              </a:rPr>
              <a:t>(4) Signal handler</a:t>
            </a:r>
          </a:p>
          <a:p>
            <a:r>
              <a:rPr lang="en-US" sz="1600" i="1">
                <a:latin typeface="Helvetica" charset="0"/>
              </a:rPr>
              <a:t>returns to </a:t>
            </a:r>
          </a:p>
          <a:p>
            <a:r>
              <a:rPr lang="en-US" sz="1600" i="1">
                <a:latin typeface="Helvetica" charset="0"/>
              </a:rPr>
              <a:t>next instruction</a:t>
            </a:r>
          </a:p>
        </p:txBody>
      </p:sp>
      <p:sp>
        <p:nvSpPr>
          <p:cNvPr id="12" name="Text Box 101"/>
          <p:cNvSpPr txBox="1">
            <a:spLocks noChangeArrowheads="1"/>
          </p:cNvSpPr>
          <p:nvPr/>
        </p:nvSpPr>
        <p:spPr bwMode="auto">
          <a:xfrm>
            <a:off x="2921000" y="5132381"/>
            <a:ext cx="54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I</a:t>
            </a:r>
            <a:r>
              <a:rPr lang="en-US" sz="1600" i="1" baseline="-25000">
                <a:latin typeface="Helvetica" charset="0"/>
              </a:rPr>
              <a:t>curr</a:t>
            </a:r>
            <a:endParaRPr lang="en-US" sz="1600" i="1">
              <a:latin typeface="Helvetica" charset="0"/>
            </a:endParaRPr>
          </a:p>
        </p:txBody>
      </p:sp>
      <p:sp>
        <p:nvSpPr>
          <p:cNvPr id="13" name="Text Box 102"/>
          <p:cNvSpPr txBox="1">
            <a:spLocks noChangeArrowheads="1"/>
          </p:cNvSpPr>
          <p:nvPr/>
        </p:nvSpPr>
        <p:spPr bwMode="auto">
          <a:xfrm>
            <a:off x="2921000" y="5329231"/>
            <a:ext cx="5610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I</a:t>
            </a:r>
            <a:r>
              <a:rPr lang="en-US" sz="1600" i="1" baseline="-25000">
                <a:latin typeface="Helvetica" charset="0"/>
              </a:rPr>
              <a:t>next</a:t>
            </a:r>
            <a:endParaRPr lang="en-US" sz="1600" i="1">
              <a:latin typeface="Helvetica" charset="0"/>
            </a:endParaRPr>
          </a:p>
        </p:txBody>
      </p:sp>
      <p:sp>
        <p:nvSpPr>
          <p:cNvPr id="14" name="Rectangle 105"/>
          <p:cNvSpPr>
            <a:spLocks noChangeArrowheads="1"/>
          </p:cNvSpPr>
          <p:nvPr/>
        </p:nvSpPr>
        <p:spPr bwMode="auto">
          <a:xfrm>
            <a:off x="965200" y="4787893"/>
            <a:ext cx="1979613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>
            <a:spAutoFit/>
          </a:bodyPr>
          <a:lstStyle/>
          <a:p>
            <a:pPr algn="r"/>
            <a:r>
              <a:rPr lang="en-US" sz="1600" i="1" dirty="0">
                <a:latin typeface="Helvetica" charset="0"/>
              </a:rPr>
              <a:t>(1) Signal received by process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435678"/>
            <a:ext cx="8915400" cy="762000"/>
          </a:xfrm>
        </p:spPr>
        <p:txBody>
          <a:bodyPr/>
          <a:lstStyle/>
          <a:p>
            <a:r>
              <a:rPr lang="en-US" dirty="0"/>
              <a:t>Signal Concepts: Pending and Blocked Signals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633538"/>
            <a:ext cx="8548687" cy="4614862"/>
          </a:xfrm>
        </p:spPr>
        <p:txBody>
          <a:bodyPr/>
          <a:lstStyle/>
          <a:p>
            <a:r>
              <a:rPr lang="en-US" dirty="0"/>
              <a:t>A signal is </a:t>
            </a:r>
            <a:r>
              <a:rPr lang="en-US" i="1" dirty="0">
                <a:solidFill>
                  <a:srgbClr val="C00000"/>
                </a:solidFill>
              </a:rPr>
              <a:t>pending</a:t>
            </a:r>
            <a:r>
              <a:rPr lang="en-US" dirty="0"/>
              <a:t> if sent but not yet received</a:t>
            </a:r>
          </a:p>
          <a:p>
            <a:pPr lvl="1"/>
            <a:r>
              <a:rPr lang="en-US" dirty="0"/>
              <a:t>There can be at most one pending signal of any particular type</a:t>
            </a:r>
          </a:p>
          <a:p>
            <a:pPr lvl="1"/>
            <a:r>
              <a:rPr lang="en-US" dirty="0"/>
              <a:t>Important: </a:t>
            </a:r>
            <a:r>
              <a:rPr lang="en-US" b="1" dirty="0"/>
              <a:t>Signals are not queued</a:t>
            </a:r>
          </a:p>
          <a:p>
            <a:pPr lvl="2"/>
            <a:r>
              <a:rPr lang="en-US" dirty="0"/>
              <a:t>If a process has a pending signal of type k, then subsequent signals of type k that are sent to that process are discarded</a:t>
            </a:r>
          </a:p>
          <a:p>
            <a:endParaRPr lang="en-US" dirty="0"/>
          </a:p>
          <a:p>
            <a:r>
              <a:rPr lang="en-US" dirty="0"/>
              <a:t>A process can </a:t>
            </a:r>
            <a:r>
              <a:rPr lang="en-US" i="1" dirty="0">
                <a:solidFill>
                  <a:srgbClr val="C00000"/>
                </a:solidFill>
              </a:rPr>
              <a:t>block</a:t>
            </a:r>
            <a:r>
              <a:rPr lang="en-US" dirty="0"/>
              <a:t> the receipt of certain signals</a:t>
            </a:r>
          </a:p>
          <a:p>
            <a:pPr lvl="1"/>
            <a:r>
              <a:rPr lang="en-US" dirty="0"/>
              <a:t>Blocked signals can be delivered, but will not be received until the signal is unblocked</a:t>
            </a:r>
          </a:p>
          <a:p>
            <a:endParaRPr lang="en-US" dirty="0"/>
          </a:p>
          <a:p>
            <a:r>
              <a:rPr lang="en-US" dirty="0"/>
              <a:t>A pending signal is received at most once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Concepts: Pending/Blocked Bits	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3117" y="1676400"/>
            <a:ext cx="8419883" cy="3700462"/>
          </a:xfrm>
        </p:spPr>
        <p:txBody>
          <a:bodyPr/>
          <a:lstStyle/>
          <a:p>
            <a:r>
              <a:rPr lang="en-US" dirty="0"/>
              <a:t>Kernel maintains </a:t>
            </a:r>
            <a:r>
              <a:rPr lang="en-US" dirty="0">
                <a:latin typeface="Courier New" pitchFamily="49" charset="0"/>
              </a:rPr>
              <a:t>pending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blocked</a:t>
            </a:r>
            <a:r>
              <a:rPr lang="en-US" dirty="0"/>
              <a:t> bit vectors in the context of each process</a:t>
            </a:r>
          </a:p>
          <a:p>
            <a:pPr lvl="1"/>
            <a:r>
              <a:rPr lang="en-US" b="1" dirty="0">
                <a:latin typeface="Courier New" pitchFamily="49" charset="0"/>
              </a:rPr>
              <a:t>pending</a:t>
            </a:r>
            <a:r>
              <a:rPr lang="en-US" dirty="0"/>
              <a:t>: represents the set of pending signals</a:t>
            </a:r>
          </a:p>
          <a:p>
            <a:pPr lvl="2"/>
            <a:r>
              <a:rPr lang="en-US" dirty="0"/>
              <a:t>Kernel sets bit </a:t>
            </a:r>
            <a:r>
              <a:rPr lang="en-US" dirty="0" err="1"/>
              <a:t>k</a:t>
            </a:r>
            <a:r>
              <a:rPr lang="en-US" dirty="0"/>
              <a:t> in </a:t>
            </a:r>
            <a:r>
              <a:rPr lang="en-US" b="1" dirty="0">
                <a:latin typeface="Courier New" pitchFamily="49" charset="0"/>
              </a:rPr>
              <a:t>pending</a:t>
            </a:r>
            <a:r>
              <a:rPr lang="en-US" dirty="0"/>
              <a:t> when a signal of type </a:t>
            </a:r>
            <a:r>
              <a:rPr lang="en-US" dirty="0" err="1"/>
              <a:t>k</a:t>
            </a:r>
            <a:r>
              <a:rPr lang="en-US" dirty="0"/>
              <a:t> is delivered</a:t>
            </a:r>
          </a:p>
          <a:p>
            <a:pPr lvl="2"/>
            <a:r>
              <a:rPr lang="en-US" dirty="0"/>
              <a:t>Kernel clears bit </a:t>
            </a:r>
            <a:r>
              <a:rPr lang="en-US" dirty="0" err="1"/>
              <a:t>k</a:t>
            </a:r>
            <a:r>
              <a:rPr lang="en-US" dirty="0"/>
              <a:t> in </a:t>
            </a:r>
            <a:r>
              <a:rPr lang="en-US" b="1" dirty="0">
                <a:latin typeface="Courier New" pitchFamily="49" charset="0"/>
              </a:rPr>
              <a:t>pending</a:t>
            </a:r>
            <a:r>
              <a:rPr lang="en-US" dirty="0"/>
              <a:t> when a signal of type </a:t>
            </a:r>
            <a:r>
              <a:rPr lang="en-US" dirty="0" err="1"/>
              <a:t>k</a:t>
            </a:r>
            <a:r>
              <a:rPr lang="en-US" dirty="0"/>
              <a:t> is received </a:t>
            </a:r>
          </a:p>
          <a:p>
            <a:pPr lvl="1"/>
            <a:endParaRPr lang="en-US" b="1" dirty="0">
              <a:latin typeface="Courier New" pitchFamily="49" charset="0"/>
            </a:endParaRPr>
          </a:p>
          <a:p>
            <a:pPr lvl="1"/>
            <a:r>
              <a:rPr lang="en-US" b="1" dirty="0">
                <a:latin typeface="Courier New" pitchFamily="49" charset="0"/>
              </a:rPr>
              <a:t>blocked</a:t>
            </a:r>
            <a:r>
              <a:rPr lang="en-US" dirty="0"/>
              <a:t>: represents the set of blocked signals</a:t>
            </a:r>
          </a:p>
          <a:p>
            <a:pPr lvl="2"/>
            <a:r>
              <a:rPr lang="en-US" dirty="0"/>
              <a:t>Can be set and cleared by using the </a:t>
            </a:r>
            <a:r>
              <a:rPr lang="en-US" b="1" dirty="0" err="1">
                <a:latin typeface="Courier New" pitchFamily="49" charset="0"/>
              </a:rPr>
              <a:t>sigprocmask</a:t>
            </a:r>
            <a:r>
              <a:rPr lang="en-US" dirty="0"/>
              <a:t> function</a:t>
            </a:r>
          </a:p>
          <a:p>
            <a:pPr lvl="2"/>
            <a:r>
              <a:rPr lang="en-US" dirty="0"/>
              <a:t>Also referred to as the </a:t>
            </a:r>
            <a:r>
              <a:rPr lang="en-US" i="1" dirty="0"/>
              <a:t>signal mask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6096000" y="3156387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 bwMode="auto">
          <a:xfrm>
            <a:off x="3810000" y="3147796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 bwMode="auto">
          <a:xfrm>
            <a:off x="1084497" y="3147796"/>
            <a:ext cx="2514600" cy="30993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0614" y="381000"/>
            <a:ext cx="7592093" cy="762000"/>
          </a:xfrm>
        </p:spPr>
        <p:txBody>
          <a:bodyPr/>
          <a:lstStyle/>
          <a:p>
            <a:r>
              <a:rPr lang="en-US" dirty="0"/>
              <a:t>Sending Signals: Process Groups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999" y="1219200"/>
            <a:ext cx="7720013" cy="609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Every process belongs to exactly one process group</a:t>
            </a:r>
          </a:p>
        </p:txBody>
      </p:sp>
      <p:sp>
        <p:nvSpPr>
          <p:cNvPr id="551940" name="Oval 4"/>
          <p:cNvSpPr>
            <a:spLocks noChangeAspect="1" noChangeArrowheads="1"/>
          </p:cNvSpPr>
          <p:nvPr/>
        </p:nvSpPr>
        <p:spPr bwMode="auto">
          <a:xfrm>
            <a:off x="1898650" y="3228975"/>
            <a:ext cx="982663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Fore-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</a:t>
            </a:r>
          </a:p>
        </p:txBody>
      </p:sp>
      <p:sp>
        <p:nvSpPr>
          <p:cNvPr id="551941" name="Oval 5"/>
          <p:cNvSpPr>
            <a:spLocks noChangeAspect="1" noChangeArrowheads="1"/>
          </p:cNvSpPr>
          <p:nvPr/>
        </p:nvSpPr>
        <p:spPr bwMode="auto">
          <a:xfrm>
            <a:off x="4094163" y="3228975"/>
            <a:ext cx="982662" cy="863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job #1</a:t>
            </a:r>
          </a:p>
        </p:txBody>
      </p:sp>
      <p:sp>
        <p:nvSpPr>
          <p:cNvPr id="551942" name="Oval 6"/>
          <p:cNvSpPr>
            <a:spLocks noChangeAspect="1" noChangeArrowheads="1"/>
          </p:cNvSpPr>
          <p:nvPr/>
        </p:nvSpPr>
        <p:spPr bwMode="auto">
          <a:xfrm>
            <a:off x="6248400" y="3228975"/>
            <a:ext cx="984250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 #2</a:t>
            </a:r>
          </a:p>
        </p:txBody>
      </p:sp>
      <p:sp>
        <p:nvSpPr>
          <p:cNvPr id="551943" name="Oval 7"/>
          <p:cNvSpPr>
            <a:spLocks noChangeAspect="1" noChangeArrowheads="1"/>
          </p:cNvSpPr>
          <p:nvPr/>
        </p:nvSpPr>
        <p:spPr bwMode="auto">
          <a:xfrm>
            <a:off x="4098925" y="1905000"/>
            <a:ext cx="984250" cy="7762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Shell</a:t>
            </a:r>
          </a:p>
        </p:txBody>
      </p:sp>
      <p:sp>
        <p:nvSpPr>
          <p:cNvPr id="551944" name="Oval 8"/>
          <p:cNvSpPr>
            <a:spLocks noChangeAspect="1" noChangeArrowheads="1"/>
          </p:cNvSpPr>
          <p:nvPr/>
        </p:nvSpPr>
        <p:spPr bwMode="auto">
          <a:xfrm>
            <a:off x="1339850" y="44148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551945" name="Oval 9"/>
          <p:cNvSpPr>
            <a:spLocks noChangeAspect="1" noChangeArrowheads="1"/>
          </p:cNvSpPr>
          <p:nvPr/>
        </p:nvSpPr>
        <p:spPr bwMode="auto">
          <a:xfrm>
            <a:off x="2465388" y="44148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551946" name="Line 10"/>
          <p:cNvSpPr>
            <a:spLocks noChangeAspect="1" noChangeShapeType="1"/>
          </p:cNvSpPr>
          <p:nvPr/>
        </p:nvSpPr>
        <p:spPr bwMode="auto">
          <a:xfrm flipH="1">
            <a:off x="1906588" y="4051300"/>
            <a:ext cx="182562" cy="369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47" name="Line 11"/>
          <p:cNvSpPr>
            <a:spLocks noChangeAspect="1" noChangeShapeType="1"/>
          </p:cNvSpPr>
          <p:nvPr/>
        </p:nvSpPr>
        <p:spPr bwMode="auto">
          <a:xfrm>
            <a:off x="2686050" y="4048125"/>
            <a:ext cx="163513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48" name="Line 12"/>
          <p:cNvSpPr>
            <a:spLocks noChangeAspect="1" noChangeShapeType="1"/>
          </p:cNvSpPr>
          <p:nvPr/>
        </p:nvSpPr>
        <p:spPr bwMode="auto">
          <a:xfrm>
            <a:off x="4594225" y="2667000"/>
            <a:ext cx="0" cy="557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49" name="Line 13"/>
          <p:cNvSpPr>
            <a:spLocks noChangeAspect="1" noChangeShapeType="1"/>
          </p:cNvSpPr>
          <p:nvPr/>
        </p:nvSpPr>
        <p:spPr bwMode="auto">
          <a:xfrm flipH="1">
            <a:off x="2768600" y="2574925"/>
            <a:ext cx="1481138" cy="801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50" name="Line 14"/>
          <p:cNvSpPr>
            <a:spLocks noChangeAspect="1" noChangeShapeType="1"/>
          </p:cNvSpPr>
          <p:nvPr/>
        </p:nvSpPr>
        <p:spPr bwMode="auto">
          <a:xfrm>
            <a:off x="4968875" y="2535238"/>
            <a:ext cx="1412875" cy="833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51" name="Text Box 15"/>
          <p:cNvSpPr txBox="1">
            <a:spLocks noChangeAspect="1" noChangeArrowheads="1"/>
          </p:cNvSpPr>
          <p:nvPr/>
        </p:nvSpPr>
        <p:spPr bwMode="auto">
          <a:xfrm>
            <a:off x="3297238" y="20701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pid=10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pgid=10</a:t>
            </a:r>
          </a:p>
        </p:txBody>
      </p:sp>
      <p:sp>
        <p:nvSpPr>
          <p:cNvPr id="551953" name="Text Box 17"/>
          <p:cNvSpPr txBox="1">
            <a:spLocks noChangeAspect="1" noChangeArrowheads="1"/>
          </p:cNvSpPr>
          <p:nvPr/>
        </p:nvSpPr>
        <p:spPr bwMode="auto">
          <a:xfrm>
            <a:off x="1084498" y="5663625"/>
            <a:ext cx="176506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Foreground </a:t>
            </a:r>
          </a:p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20</a:t>
            </a:r>
          </a:p>
        </p:txBody>
      </p:sp>
      <p:sp>
        <p:nvSpPr>
          <p:cNvPr id="551955" name="Text Box 19"/>
          <p:cNvSpPr txBox="1">
            <a:spLocks noChangeAspect="1" noChangeArrowheads="1"/>
          </p:cNvSpPr>
          <p:nvPr/>
        </p:nvSpPr>
        <p:spPr bwMode="auto">
          <a:xfrm>
            <a:off x="3810000" y="4191000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32</a:t>
            </a:r>
          </a:p>
        </p:txBody>
      </p:sp>
      <p:sp>
        <p:nvSpPr>
          <p:cNvPr id="551956" name="Text Box 20"/>
          <p:cNvSpPr txBox="1">
            <a:spLocks noChangeAspect="1" noChangeArrowheads="1"/>
          </p:cNvSpPr>
          <p:nvPr/>
        </p:nvSpPr>
        <p:spPr bwMode="auto">
          <a:xfrm>
            <a:off x="6096000" y="4215825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40</a:t>
            </a:r>
          </a:p>
        </p:txBody>
      </p:sp>
      <p:sp>
        <p:nvSpPr>
          <p:cNvPr id="551958" name="Text Box 22"/>
          <p:cNvSpPr txBox="1">
            <a:spLocks noChangeAspect="1" noChangeArrowheads="1"/>
          </p:cNvSpPr>
          <p:nvPr/>
        </p:nvSpPr>
        <p:spPr bwMode="auto">
          <a:xfrm>
            <a:off x="1098550" y="33655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551959" name="Text Box 23"/>
          <p:cNvSpPr txBox="1">
            <a:spLocks noChangeAspect="1" noChangeArrowheads="1"/>
          </p:cNvSpPr>
          <p:nvPr/>
        </p:nvSpPr>
        <p:spPr bwMode="auto">
          <a:xfrm>
            <a:off x="5038725" y="34163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pid=32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pgid=32</a:t>
            </a:r>
          </a:p>
        </p:txBody>
      </p:sp>
      <p:sp>
        <p:nvSpPr>
          <p:cNvPr id="551960" name="Text Box 24"/>
          <p:cNvSpPr txBox="1">
            <a:spLocks noChangeAspect="1" noChangeArrowheads="1"/>
          </p:cNvSpPr>
          <p:nvPr/>
        </p:nvSpPr>
        <p:spPr bwMode="auto">
          <a:xfrm>
            <a:off x="7224929" y="3443288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pid=40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pgid=40</a:t>
            </a:r>
          </a:p>
        </p:txBody>
      </p:sp>
      <p:sp>
        <p:nvSpPr>
          <p:cNvPr id="551961" name="Text Box 25"/>
          <p:cNvSpPr txBox="1">
            <a:spLocks noChangeAspect="1" noChangeArrowheads="1"/>
          </p:cNvSpPr>
          <p:nvPr/>
        </p:nvSpPr>
        <p:spPr bwMode="auto">
          <a:xfrm>
            <a:off x="1398588" y="51816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pid=21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551962" name="Text Box 26"/>
          <p:cNvSpPr txBox="1">
            <a:spLocks noChangeAspect="1" noChangeArrowheads="1"/>
          </p:cNvSpPr>
          <p:nvPr/>
        </p:nvSpPr>
        <p:spPr bwMode="auto">
          <a:xfrm>
            <a:off x="2541588" y="51816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pid=22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551963" name="Rectangle 27"/>
          <p:cNvSpPr>
            <a:spLocks noChangeArrowheads="1"/>
          </p:cNvSpPr>
          <p:nvPr/>
        </p:nvSpPr>
        <p:spPr bwMode="auto">
          <a:xfrm>
            <a:off x="3733800" y="5070493"/>
            <a:ext cx="4114800" cy="1558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800" b="1" dirty="0" err="1">
                <a:solidFill>
                  <a:schemeClr val="tx2"/>
                </a:solidFill>
                <a:latin typeface="Courier New"/>
                <a:cs typeface="Courier New"/>
              </a:rPr>
              <a:t>getpgrp</a:t>
            </a:r>
            <a:r>
              <a:rPr lang="en-US" sz="1800" b="1" dirty="0">
                <a:solidFill>
                  <a:schemeClr val="tx2"/>
                </a:solidFill>
                <a:latin typeface="Courier New"/>
                <a:cs typeface="Courier New"/>
              </a:rPr>
              <a:t>()</a:t>
            </a:r>
            <a:br>
              <a:rPr lang="en-US" sz="1800" b="1" dirty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800" b="1" dirty="0">
                <a:solidFill>
                  <a:schemeClr val="tx2"/>
                </a:solidFill>
                <a:latin typeface="Calibri" pitchFamily="34" charset="0"/>
              </a:rPr>
              <a:t>Return process group of current process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</a:rPr>
              <a:t>setpgid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()</a:t>
            </a:r>
            <a:b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chemeClr val="tx2"/>
                </a:solidFill>
                <a:latin typeface="Calibri" pitchFamily="34" charset="0"/>
              </a:rPr>
              <a:t>Change process group of a process (see text for details)</a:t>
            </a:r>
            <a:endParaRPr lang="en-US" sz="1800" b="1" dirty="0">
              <a:solidFill>
                <a:schemeClr val="tx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6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en-US" dirty="0"/>
              <a:t>Sending Signals with </a:t>
            </a:r>
            <a:r>
              <a:rPr lang="en-US" dirty="0">
                <a:latin typeface="Courier New"/>
                <a:cs typeface="Courier New"/>
              </a:rPr>
              <a:t>/bin/kill </a:t>
            </a:r>
            <a:r>
              <a:rPr lang="en-US" dirty="0"/>
              <a:t>Program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3900487" cy="5224462"/>
          </a:xfrm>
        </p:spPr>
        <p:txBody>
          <a:bodyPr/>
          <a:lstStyle/>
          <a:p>
            <a:pPr marL="282575" indent="-282575"/>
            <a:r>
              <a:rPr lang="en-US" dirty="0">
                <a:latin typeface="Courier New" pitchFamily="49" charset="0"/>
              </a:rPr>
              <a:t>/bin/kill </a:t>
            </a:r>
            <a:r>
              <a:rPr lang="en-US" dirty="0"/>
              <a:t>program sends arbitrary signal to a process or process group</a:t>
            </a:r>
          </a:p>
          <a:p>
            <a:pPr marL="282575" lvl="1" indent="-282575"/>
            <a:endParaRPr lang="en-US" dirty="0">
              <a:latin typeface="Courier New" pitchFamily="49" charset="0"/>
            </a:endParaRPr>
          </a:p>
          <a:p>
            <a:pPr marL="282575" indent="-282575"/>
            <a:r>
              <a:rPr lang="en-US" dirty="0"/>
              <a:t>Examples</a:t>
            </a:r>
          </a:p>
          <a:p>
            <a:pPr lvl="1"/>
            <a:r>
              <a:rPr lang="en-US" b="1" dirty="0">
                <a:latin typeface="Courier New" pitchFamily="49" charset="0"/>
              </a:rPr>
              <a:t>/bin/kill –9 24818</a:t>
            </a:r>
            <a:br>
              <a:rPr lang="en-US" b="1" dirty="0">
                <a:latin typeface="Courier New" pitchFamily="49" charset="0"/>
              </a:rPr>
            </a:br>
            <a:r>
              <a:rPr lang="en-US" sz="1800" dirty="0">
                <a:ea typeface="+mn-ea"/>
                <a:cs typeface="+mn-cs"/>
              </a:rPr>
              <a:t>Send SIGKILL to process 24818</a:t>
            </a:r>
          </a:p>
          <a:p>
            <a:pPr lvl="1"/>
            <a:endParaRPr lang="en-US" b="1" dirty="0">
              <a:latin typeface="Courier New" pitchFamily="49" charset="0"/>
            </a:endParaRPr>
          </a:p>
          <a:p>
            <a:pPr lvl="1"/>
            <a:r>
              <a:rPr lang="en-US" b="1" dirty="0">
                <a:latin typeface="Courier New" pitchFamily="49" charset="0"/>
              </a:rPr>
              <a:t>/bin/kill –9 –24817</a:t>
            </a:r>
            <a:br>
              <a:rPr lang="en-US" b="1" dirty="0">
                <a:latin typeface="Courier New" pitchFamily="49" charset="0"/>
              </a:rPr>
            </a:br>
            <a:r>
              <a:rPr lang="en-US" sz="1800" dirty="0">
                <a:ea typeface="+mn-ea"/>
                <a:cs typeface="+mn-cs"/>
              </a:rPr>
              <a:t>Send SIGKILL to every process in process group 24817</a:t>
            </a:r>
          </a:p>
        </p:txBody>
      </p:sp>
      <p:sp>
        <p:nvSpPr>
          <p:cNvPr id="553991" name="Text Box 7"/>
          <p:cNvSpPr txBox="1">
            <a:spLocks noChangeArrowheads="1"/>
          </p:cNvSpPr>
          <p:nvPr/>
        </p:nvSpPr>
        <p:spPr bwMode="auto">
          <a:xfrm>
            <a:off x="4191000" y="1682750"/>
            <a:ext cx="3878586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./forks 16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Child1: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=24818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Child2: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=24819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PID TTY          TIME CMD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24788 pts/2    00:00:00 </a:t>
            </a:r>
            <a:r>
              <a:rPr lang="en-US" sz="1600" b="1" dirty="0" err="1">
                <a:latin typeface="Courier New" pitchFamily="49" charset="0"/>
              </a:rPr>
              <a:t>tcsh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24818 pts/2    00:00:02 forks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24819 pts/2    00:00:02 forks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24820 pts/2    00:00:00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/bin/kill -9 -24817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PID TTY          TIME CMD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24788 pts/2    00:00:00 </a:t>
            </a:r>
            <a:r>
              <a:rPr lang="en-US" sz="1600" b="1" dirty="0" err="1">
                <a:latin typeface="Courier New" pitchFamily="49" charset="0"/>
              </a:rPr>
              <a:t>tcsh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24823 pts/2    00:00:00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</a:p>
        </p:txBody>
      </p:sp>
      <p:sp>
        <p:nvSpPr>
          <p:cNvPr id="553992" name="Rectangle 8"/>
          <p:cNvSpPr>
            <a:spLocks noChangeArrowheads="1"/>
          </p:cNvSpPr>
          <p:nvPr/>
        </p:nvSpPr>
        <p:spPr bwMode="auto">
          <a:xfrm>
            <a:off x="4191000" y="3429000"/>
            <a:ext cx="3733800" cy="2667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3995" name="Rectangle 11"/>
          <p:cNvSpPr>
            <a:spLocks noChangeArrowheads="1"/>
          </p:cNvSpPr>
          <p:nvPr/>
        </p:nvSpPr>
        <p:spPr bwMode="auto">
          <a:xfrm>
            <a:off x="4191000" y="3429000"/>
            <a:ext cx="3733800" cy="50482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92" grpId="0" animBg="1"/>
      <p:bldP spid="553992" grpId="1" animBg="1"/>
      <p:bldP spid="55399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Sending Signals from the Keyboard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938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000" dirty="0"/>
              <a:t>Typing ctrl-c (ctrl-z) causes the kernel to send a SIGINT (SIGTSTP) to every job in the foreground process group.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SIGINT – default action is to terminate each process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SIGTSTP – default action is to stop (suspend) each process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6096000" y="3689787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 bwMode="auto">
          <a:xfrm>
            <a:off x="3810000" y="3681196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 bwMode="auto">
          <a:xfrm>
            <a:off x="1084497" y="3681196"/>
            <a:ext cx="2514600" cy="3099375"/>
          </a:xfrm>
          <a:prstGeom prst="rect">
            <a:avLst/>
          </a:prstGeom>
          <a:solidFill>
            <a:srgbClr val="F1C7C7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4"/>
          <p:cNvSpPr>
            <a:spLocks noChangeAspect="1" noChangeArrowheads="1"/>
          </p:cNvSpPr>
          <p:nvPr/>
        </p:nvSpPr>
        <p:spPr bwMode="auto">
          <a:xfrm>
            <a:off x="1898650" y="3762375"/>
            <a:ext cx="982663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Fore-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</a:t>
            </a:r>
          </a:p>
        </p:txBody>
      </p:sp>
      <p:sp>
        <p:nvSpPr>
          <p:cNvPr id="31" name="Oval 5"/>
          <p:cNvSpPr>
            <a:spLocks noChangeAspect="1" noChangeArrowheads="1"/>
          </p:cNvSpPr>
          <p:nvPr/>
        </p:nvSpPr>
        <p:spPr bwMode="auto">
          <a:xfrm>
            <a:off x="4094163" y="3762375"/>
            <a:ext cx="982662" cy="863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job #1</a:t>
            </a:r>
          </a:p>
        </p:txBody>
      </p:sp>
      <p:sp>
        <p:nvSpPr>
          <p:cNvPr id="32" name="Oval 6"/>
          <p:cNvSpPr>
            <a:spLocks noChangeAspect="1" noChangeArrowheads="1"/>
          </p:cNvSpPr>
          <p:nvPr/>
        </p:nvSpPr>
        <p:spPr bwMode="auto">
          <a:xfrm>
            <a:off x="6248400" y="3762375"/>
            <a:ext cx="984250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 #2</a:t>
            </a:r>
          </a:p>
        </p:txBody>
      </p:sp>
      <p:sp>
        <p:nvSpPr>
          <p:cNvPr id="33" name="Oval 7"/>
          <p:cNvSpPr>
            <a:spLocks noChangeAspect="1" noChangeArrowheads="1"/>
          </p:cNvSpPr>
          <p:nvPr/>
        </p:nvSpPr>
        <p:spPr bwMode="auto">
          <a:xfrm>
            <a:off x="4098925" y="2438400"/>
            <a:ext cx="984250" cy="7762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Shell</a:t>
            </a:r>
          </a:p>
        </p:txBody>
      </p:sp>
      <p:sp>
        <p:nvSpPr>
          <p:cNvPr id="34" name="Oval 8"/>
          <p:cNvSpPr>
            <a:spLocks noChangeAspect="1" noChangeArrowheads="1"/>
          </p:cNvSpPr>
          <p:nvPr/>
        </p:nvSpPr>
        <p:spPr bwMode="auto">
          <a:xfrm>
            <a:off x="1339850" y="49482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35" name="Oval 9"/>
          <p:cNvSpPr>
            <a:spLocks noChangeAspect="1" noChangeArrowheads="1"/>
          </p:cNvSpPr>
          <p:nvPr/>
        </p:nvSpPr>
        <p:spPr bwMode="auto">
          <a:xfrm>
            <a:off x="2465388" y="49482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36" name="Line 10"/>
          <p:cNvSpPr>
            <a:spLocks noChangeAspect="1" noChangeShapeType="1"/>
          </p:cNvSpPr>
          <p:nvPr/>
        </p:nvSpPr>
        <p:spPr bwMode="auto">
          <a:xfrm flipH="1">
            <a:off x="1906588" y="4584700"/>
            <a:ext cx="182562" cy="369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" name="Line 11"/>
          <p:cNvSpPr>
            <a:spLocks noChangeAspect="1" noChangeShapeType="1"/>
          </p:cNvSpPr>
          <p:nvPr/>
        </p:nvSpPr>
        <p:spPr bwMode="auto">
          <a:xfrm>
            <a:off x="2686050" y="4581525"/>
            <a:ext cx="163513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" name="Line 12"/>
          <p:cNvSpPr>
            <a:spLocks noChangeAspect="1" noChangeShapeType="1"/>
          </p:cNvSpPr>
          <p:nvPr/>
        </p:nvSpPr>
        <p:spPr bwMode="auto">
          <a:xfrm>
            <a:off x="4594225" y="3200400"/>
            <a:ext cx="0" cy="557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Line 13"/>
          <p:cNvSpPr>
            <a:spLocks noChangeAspect="1" noChangeShapeType="1"/>
          </p:cNvSpPr>
          <p:nvPr/>
        </p:nvSpPr>
        <p:spPr bwMode="auto">
          <a:xfrm flipH="1">
            <a:off x="2768600" y="3108325"/>
            <a:ext cx="1481138" cy="801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Line 14"/>
          <p:cNvSpPr>
            <a:spLocks noChangeAspect="1" noChangeShapeType="1"/>
          </p:cNvSpPr>
          <p:nvPr/>
        </p:nvSpPr>
        <p:spPr bwMode="auto">
          <a:xfrm>
            <a:off x="4968875" y="3068638"/>
            <a:ext cx="1412875" cy="833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Text Box 15"/>
          <p:cNvSpPr txBox="1">
            <a:spLocks noChangeAspect="1" noChangeArrowheads="1"/>
          </p:cNvSpPr>
          <p:nvPr/>
        </p:nvSpPr>
        <p:spPr bwMode="auto">
          <a:xfrm>
            <a:off x="3297238" y="26035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pid=10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pgid=10</a:t>
            </a:r>
          </a:p>
        </p:txBody>
      </p:sp>
      <p:sp>
        <p:nvSpPr>
          <p:cNvPr id="42" name="Text Box 17"/>
          <p:cNvSpPr txBox="1">
            <a:spLocks noChangeAspect="1" noChangeArrowheads="1"/>
          </p:cNvSpPr>
          <p:nvPr/>
        </p:nvSpPr>
        <p:spPr bwMode="auto">
          <a:xfrm>
            <a:off x="1084498" y="6197025"/>
            <a:ext cx="176506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Foreground </a:t>
            </a:r>
          </a:p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group 20</a:t>
            </a:r>
          </a:p>
        </p:txBody>
      </p:sp>
      <p:sp>
        <p:nvSpPr>
          <p:cNvPr id="43" name="Text Box 19"/>
          <p:cNvSpPr txBox="1">
            <a:spLocks noChangeAspect="1" noChangeArrowheads="1"/>
          </p:cNvSpPr>
          <p:nvPr/>
        </p:nvSpPr>
        <p:spPr bwMode="auto">
          <a:xfrm>
            <a:off x="3810000" y="4724400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32</a:t>
            </a:r>
          </a:p>
        </p:txBody>
      </p:sp>
      <p:sp>
        <p:nvSpPr>
          <p:cNvPr id="44" name="Text Box 20"/>
          <p:cNvSpPr txBox="1">
            <a:spLocks noChangeAspect="1" noChangeArrowheads="1"/>
          </p:cNvSpPr>
          <p:nvPr/>
        </p:nvSpPr>
        <p:spPr bwMode="auto">
          <a:xfrm>
            <a:off x="6096000" y="4749225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40</a:t>
            </a:r>
          </a:p>
        </p:txBody>
      </p:sp>
      <p:sp>
        <p:nvSpPr>
          <p:cNvPr id="45" name="Text Box 22"/>
          <p:cNvSpPr txBox="1">
            <a:spLocks noChangeAspect="1" noChangeArrowheads="1"/>
          </p:cNvSpPr>
          <p:nvPr/>
        </p:nvSpPr>
        <p:spPr bwMode="auto">
          <a:xfrm>
            <a:off x="1098550" y="38989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46" name="Text Box 23"/>
          <p:cNvSpPr txBox="1">
            <a:spLocks noChangeAspect="1" noChangeArrowheads="1"/>
          </p:cNvSpPr>
          <p:nvPr/>
        </p:nvSpPr>
        <p:spPr bwMode="auto">
          <a:xfrm>
            <a:off x="5038725" y="39497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pid=32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pgid=32</a:t>
            </a:r>
          </a:p>
        </p:txBody>
      </p:sp>
      <p:sp>
        <p:nvSpPr>
          <p:cNvPr id="47" name="Text Box 24"/>
          <p:cNvSpPr txBox="1">
            <a:spLocks noChangeAspect="1" noChangeArrowheads="1"/>
          </p:cNvSpPr>
          <p:nvPr/>
        </p:nvSpPr>
        <p:spPr bwMode="auto">
          <a:xfrm>
            <a:off x="7224929" y="3976688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pid=40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pgid=40</a:t>
            </a:r>
          </a:p>
        </p:txBody>
      </p:sp>
      <p:sp>
        <p:nvSpPr>
          <p:cNvPr id="48" name="Text Box 25"/>
          <p:cNvSpPr txBox="1">
            <a:spLocks noChangeAspect="1" noChangeArrowheads="1"/>
          </p:cNvSpPr>
          <p:nvPr/>
        </p:nvSpPr>
        <p:spPr bwMode="auto">
          <a:xfrm>
            <a:off x="1398588" y="57150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pid=21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49" name="Text Box 26"/>
          <p:cNvSpPr txBox="1">
            <a:spLocks noChangeAspect="1" noChangeArrowheads="1"/>
          </p:cNvSpPr>
          <p:nvPr/>
        </p:nvSpPr>
        <p:spPr bwMode="auto">
          <a:xfrm>
            <a:off x="2541588" y="57150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pid=22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</a:t>
            </a:r>
            <a:r>
              <a:rPr lang="en-US">
                <a:latin typeface="Courier New" pitchFamily="49" charset="0"/>
              </a:rPr>
              <a:t>ctrl-c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ctrl-z</a:t>
            </a:r>
          </a:p>
        </p:txBody>
      </p:sp>
      <p:sp>
        <p:nvSpPr>
          <p:cNvPr id="556039" name="Text Box 7"/>
          <p:cNvSpPr txBox="1">
            <a:spLocks noChangeArrowheads="1"/>
          </p:cNvSpPr>
          <p:nvPr/>
        </p:nvSpPr>
        <p:spPr bwMode="auto">
          <a:xfrm>
            <a:off x="152400" y="1295401"/>
            <a:ext cx="5334000" cy="477053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latin typeface="Courier New" pitchFamily="49" charset="0"/>
              </a:rPr>
              <a:t>bluefish&gt; 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Child: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=28108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=28107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Parent: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=28107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=28107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&lt;types ctrl-</a:t>
            </a:r>
            <a:r>
              <a:rPr lang="en-US" sz="1600" b="1" dirty="0" err="1">
                <a:latin typeface="Courier New" pitchFamily="49" charset="0"/>
              </a:rPr>
              <a:t>z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Suspended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bluefish&gt;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  PID TTY      STAT   TIME COMMAND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27699 pts/8    Ss     0:00 -</a:t>
            </a:r>
            <a:r>
              <a:rPr lang="en-US" sz="1600" b="1" dirty="0" err="1">
                <a:latin typeface="Courier New" pitchFamily="49" charset="0"/>
              </a:rPr>
              <a:t>tcsh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28107 pts/8    T      0:01 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28108 pts/8    T      0:01 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28109 pts/8    R+     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bluefish&gt; </a:t>
            </a:r>
            <a:r>
              <a:rPr lang="en-US" sz="1600" b="1" dirty="0" err="1">
                <a:latin typeface="Courier New" pitchFamily="49" charset="0"/>
              </a:rPr>
              <a:t>fg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&lt;types ctrl-</a:t>
            </a:r>
            <a:r>
              <a:rPr lang="en-US" sz="1600" b="1" dirty="0" err="1">
                <a:latin typeface="Courier New" pitchFamily="49" charset="0"/>
              </a:rPr>
              <a:t>c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bluefish&gt;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  PID TTY      STAT   TIME COMMAND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27699 pts/8    Ss     0:00 -</a:t>
            </a:r>
            <a:r>
              <a:rPr lang="en-US" sz="1600" b="1" dirty="0" err="1">
                <a:latin typeface="Courier New" pitchFamily="49" charset="0"/>
              </a:rPr>
              <a:t>tcsh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28110 pts/8    R+     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556041" name="Text Box 9"/>
          <p:cNvSpPr txBox="1">
            <a:spLocks noChangeArrowheads="1"/>
          </p:cNvSpPr>
          <p:nvPr/>
        </p:nvSpPr>
        <p:spPr bwMode="auto">
          <a:xfrm>
            <a:off x="5638800" y="1207402"/>
            <a:ext cx="3124200" cy="3693319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l"/>
            <a:r>
              <a:rPr lang="en-US" sz="1800" dirty="0">
                <a:latin typeface="Calibri" pitchFamily="34" charset="0"/>
              </a:rPr>
              <a:t>STAT (process state) Legend:</a:t>
            </a:r>
          </a:p>
          <a:p>
            <a:pPr algn="l"/>
            <a:endParaRPr lang="en-US" sz="1800" dirty="0">
              <a:latin typeface="Calibri" pitchFamily="34" charset="0"/>
            </a:endParaRPr>
          </a:p>
          <a:p>
            <a:pPr algn="l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First letter:</a:t>
            </a:r>
          </a:p>
          <a:p>
            <a:pPr algn="l"/>
            <a:r>
              <a:rPr lang="en-US" sz="1800" dirty="0">
                <a:latin typeface="Calibri" pitchFamily="34" charset="0"/>
              </a:rPr>
              <a:t>S: sleeping</a:t>
            </a:r>
          </a:p>
          <a:p>
            <a:pPr algn="l"/>
            <a:r>
              <a:rPr lang="en-US" sz="1800" dirty="0">
                <a:latin typeface="Calibri" pitchFamily="34" charset="0"/>
              </a:rPr>
              <a:t>T: stopped</a:t>
            </a:r>
          </a:p>
          <a:p>
            <a:pPr algn="l"/>
            <a:r>
              <a:rPr lang="en-US" sz="1800" dirty="0">
                <a:latin typeface="Calibri" pitchFamily="34" charset="0"/>
              </a:rPr>
              <a:t>R: running</a:t>
            </a:r>
          </a:p>
          <a:p>
            <a:pPr algn="l"/>
            <a:endParaRPr lang="en-US" sz="1800" dirty="0">
              <a:latin typeface="Calibri" pitchFamily="34" charset="0"/>
            </a:endParaRPr>
          </a:p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Second letter:</a:t>
            </a:r>
          </a:p>
          <a:p>
            <a:pPr algn="l"/>
            <a:r>
              <a:rPr lang="en-US" sz="1800" dirty="0">
                <a:latin typeface="Calibri" pitchFamily="34" charset="0"/>
              </a:rPr>
              <a:t>s: session leader</a:t>
            </a:r>
          </a:p>
          <a:p>
            <a:pPr algn="l"/>
            <a:r>
              <a:rPr lang="en-US" sz="1800" dirty="0">
                <a:latin typeface="Calibri" pitchFamily="34" charset="0"/>
              </a:rPr>
              <a:t>+: foreground proc group</a:t>
            </a:r>
          </a:p>
          <a:p>
            <a:pPr algn="l"/>
            <a:endParaRPr lang="en-US" sz="1800" dirty="0">
              <a:latin typeface="Calibri" pitchFamily="34" charset="0"/>
            </a:endParaRPr>
          </a:p>
          <a:p>
            <a:pPr algn="l"/>
            <a:r>
              <a:rPr lang="en-US" sz="1800" dirty="0">
                <a:latin typeface="Calibri" pitchFamily="34" charset="0"/>
              </a:rPr>
              <a:t>See “man </a:t>
            </a:r>
            <a:r>
              <a:rPr lang="en-US" sz="1800" dirty="0" err="1">
                <a:latin typeface="Calibri" pitchFamily="34" charset="0"/>
              </a:rPr>
              <a:t>ps</a:t>
            </a:r>
            <a:r>
              <a:rPr lang="en-US" sz="1800" dirty="0">
                <a:latin typeface="Calibri" pitchFamily="34" charset="0"/>
              </a:rPr>
              <a:t>” for more </a:t>
            </a:r>
          </a:p>
          <a:p>
            <a:pPr algn="l"/>
            <a:r>
              <a:rPr lang="en-US" sz="1800" dirty="0">
                <a:latin typeface="Calibri" pitchFamily="34" charset="0"/>
              </a:rPr>
              <a:t>details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Sending Signals with </a:t>
            </a:r>
            <a:r>
              <a:rPr lang="en-US">
                <a:latin typeface="Courier New" pitchFamily="49" charset="0"/>
              </a:rPr>
              <a:t>kill</a:t>
            </a:r>
            <a:r>
              <a:rPr lang="en-US"/>
              <a:t> Function</a:t>
            </a:r>
          </a:p>
        </p:txBody>
      </p:sp>
      <p:sp>
        <p:nvSpPr>
          <p:cNvPr id="557060" name="Text Box 4"/>
          <p:cNvSpPr txBox="1">
            <a:spLocks noChangeArrowheads="1"/>
          </p:cNvSpPr>
          <p:nvPr/>
        </p:nvSpPr>
        <p:spPr bwMode="auto">
          <a:xfrm>
            <a:off x="457200" y="1197678"/>
            <a:ext cx="7696200" cy="53128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normAutofit lnSpcReduction="10000"/>
          </a:bodyPr>
          <a:lstStyle/>
          <a:p>
            <a:r>
              <a:rPr lang="en-US" sz="14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Menlo-Regular"/>
              </a:rPr>
              <a:t>fork12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4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4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400" dirty="0" err="1">
                <a:solidFill>
                  <a:srgbClr val="000000"/>
                </a:solidFill>
                <a:latin typeface="Menlo-Regular"/>
              </a:rPr>
              <a:t>[N</a:t>
            </a:r>
            <a:r>
              <a:rPr lang="fi-FI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fr-FR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4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r-FR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400" dirty="0" err="1">
                <a:solidFill>
                  <a:srgbClr val="C1651C"/>
                </a:solidFill>
                <a:latin typeface="Menlo-Regular"/>
              </a:rPr>
              <a:t>child_status</a:t>
            </a:r>
            <a:r>
              <a:rPr lang="fr-FR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r-FR" sz="14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4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(i = 0; i &lt; N; i++)</a:t>
            </a:r>
          </a:p>
          <a:p>
            <a:r>
              <a:rPr lang="nb-NO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b-NO" sz="1400" dirty="0" err="1">
                <a:solidFill>
                  <a:srgbClr val="C200FF"/>
                </a:solidFill>
                <a:latin typeface="Menlo-Regular"/>
              </a:rPr>
              <a:t>if</a:t>
            </a:r>
            <a:r>
              <a:rPr lang="nb-NO" sz="14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nb-NO" sz="14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nb-NO" sz="1400" dirty="0">
                <a:solidFill>
                  <a:srgbClr val="000000"/>
                </a:solidFill>
                <a:latin typeface="Menlo-Regular"/>
              </a:rPr>
              <a:t>[i] = fork()) == 0)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/* Child: Infinite Loop */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(1)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        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4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(i = 0; i &lt; N; i++) {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400" dirty="0">
                <a:solidFill>
                  <a:srgbClr val="9D206F"/>
                </a:solidFill>
                <a:latin typeface="Menlo-Regular"/>
              </a:rPr>
              <a:t>"Killing </a:t>
            </a:r>
            <a:r>
              <a:rPr lang="da-DK" sz="1400" dirty="0" err="1">
                <a:solidFill>
                  <a:srgbClr val="9D206F"/>
                </a:solidFill>
                <a:latin typeface="Menlo-Regular"/>
              </a:rPr>
              <a:t>process</a:t>
            </a:r>
            <a:r>
              <a:rPr lang="da-DK" sz="1400" dirty="0">
                <a:solidFill>
                  <a:srgbClr val="9D206F"/>
                </a:solidFill>
                <a:latin typeface="Menlo-Regular"/>
              </a:rPr>
              <a:t> %d\n"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[i]);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kill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[i], SIGINT);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endParaRPr lang="da-DK" sz="14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4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(i = 0; i &lt; N; i++) {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4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400" dirty="0" err="1">
                <a:solidFill>
                  <a:srgbClr val="C1651C"/>
                </a:solidFill>
                <a:latin typeface="Menlo-Regular"/>
              </a:rPr>
              <a:t>wpid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wait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400" dirty="0" err="1">
                <a:solidFill>
                  <a:srgbClr val="C200FF"/>
                </a:solidFill>
                <a:latin typeface="Menlo-Regular"/>
              </a:rPr>
              <a:t>if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(WIFEXITED(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))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400" dirty="0">
                <a:solidFill>
                  <a:srgbClr val="9D206F"/>
                </a:solidFill>
                <a:latin typeface="Menlo-Regular"/>
              </a:rPr>
              <a:t>"Child %d </a:t>
            </a:r>
            <a:r>
              <a:rPr lang="da-DK" sz="1400" dirty="0" err="1">
                <a:solidFill>
                  <a:srgbClr val="9D206F"/>
                </a:solidFill>
                <a:latin typeface="Menlo-Regular"/>
              </a:rPr>
              <a:t>terminated</a:t>
            </a:r>
            <a:r>
              <a:rPr lang="da-DK" sz="1400" dirty="0">
                <a:solidFill>
                  <a:srgbClr val="9D206F"/>
                </a:solidFill>
                <a:latin typeface="Menlo-Regular"/>
              </a:rPr>
              <a:t> with exit status %d\n"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pl-PL" sz="1400" dirty="0">
                <a:solidFill>
                  <a:srgbClr val="000000"/>
                </a:solidFill>
                <a:latin typeface="Menlo-Regular"/>
              </a:rPr>
              <a:t>                   </a:t>
            </a:r>
            <a:r>
              <a:rPr lang="pl-PL" sz="1400" dirty="0" err="1">
                <a:solidFill>
                  <a:srgbClr val="000000"/>
                </a:solidFill>
                <a:latin typeface="Menlo-Regular"/>
              </a:rPr>
              <a:t>wpid</a:t>
            </a:r>
            <a:r>
              <a:rPr lang="pl-PL" sz="1400" dirty="0">
                <a:solidFill>
                  <a:srgbClr val="000000"/>
                </a:solidFill>
                <a:latin typeface="Menlo-Regular"/>
              </a:rPr>
              <a:t>, WEXITSTATUS(</a:t>
            </a:r>
            <a:r>
              <a:rPr lang="pl-PL" sz="14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pl-PL" sz="1400" dirty="0">
                <a:solidFill>
                  <a:srgbClr val="000000"/>
                </a:solidFill>
                <a:latin typeface="Menlo-Regular"/>
              </a:rPr>
              <a:t>));</a:t>
            </a:r>
          </a:p>
          <a:p>
            <a:r>
              <a:rPr lang="hu-HU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hu-HU" sz="1400" dirty="0">
                <a:solidFill>
                  <a:srgbClr val="C200FF"/>
                </a:solidFill>
                <a:latin typeface="Menlo-Regular"/>
              </a:rPr>
              <a:t>else</a:t>
            </a:r>
            <a:endParaRPr lang="hu-HU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"Child %d terminated abnormally\n"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wpid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47584" y="6172200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ECF Exists at All Levels of a System</a:t>
            </a:r>
            <a:endParaRPr lang="en-US" dirty="0"/>
          </a:p>
        </p:txBody>
      </p:sp>
      <p:sp>
        <p:nvSpPr>
          <p:cNvPr id="5457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96875" y="1285875"/>
            <a:ext cx="7896225" cy="4972050"/>
          </a:xfrm>
        </p:spPr>
        <p:txBody>
          <a:bodyPr/>
          <a:lstStyle/>
          <a:p>
            <a:r>
              <a:rPr lang="en-US" dirty="0"/>
              <a:t>Exceptions</a:t>
            </a:r>
          </a:p>
          <a:p>
            <a:pPr lvl="1"/>
            <a:r>
              <a:rPr lang="en-US" dirty="0"/>
              <a:t>Hardware and operating system kernel software</a:t>
            </a:r>
          </a:p>
          <a:p>
            <a:r>
              <a:rPr lang="en-US" dirty="0"/>
              <a:t>Process Context Switch</a:t>
            </a:r>
          </a:p>
          <a:p>
            <a:pPr lvl="1"/>
            <a:r>
              <a:rPr lang="en-US" dirty="0"/>
              <a:t>Hardware timer and kernel software</a:t>
            </a:r>
          </a:p>
          <a:p>
            <a:r>
              <a:rPr lang="en-US" dirty="0"/>
              <a:t>Signals</a:t>
            </a:r>
          </a:p>
          <a:p>
            <a:pPr lvl="1"/>
            <a:r>
              <a:rPr lang="en-US" dirty="0"/>
              <a:t>Kernel software and application software</a:t>
            </a:r>
          </a:p>
          <a:p>
            <a:r>
              <a:rPr lang="en-US" dirty="0"/>
              <a:t>Nonlocal jumps</a:t>
            </a:r>
          </a:p>
          <a:p>
            <a:pPr lvl="1"/>
            <a:r>
              <a:rPr lang="en-US" dirty="0"/>
              <a:t>Application code</a:t>
            </a:r>
          </a:p>
        </p:txBody>
      </p:sp>
      <p:sp>
        <p:nvSpPr>
          <p:cNvPr id="545797" name="AutoShape 1029"/>
          <p:cNvSpPr>
            <a:spLocks/>
          </p:cNvSpPr>
          <p:nvPr/>
        </p:nvSpPr>
        <p:spPr bwMode="auto">
          <a:xfrm>
            <a:off x="6239933" y="1481435"/>
            <a:ext cx="228600" cy="1295400"/>
          </a:xfrm>
          <a:prstGeom prst="rightBrace">
            <a:avLst>
              <a:gd name="adj1" fmla="val 104167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45798" name="Text Box 1030"/>
          <p:cNvSpPr txBox="1">
            <a:spLocks noChangeArrowheads="1"/>
          </p:cNvSpPr>
          <p:nvPr/>
        </p:nvSpPr>
        <p:spPr bwMode="auto">
          <a:xfrm>
            <a:off x="6480490" y="1900535"/>
            <a:ext cx="2206310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b="1" dirty="0">
                <a:latin typeface="Calibri" pitchFamily="34" charset="0"/>
              </a:rPr>
              <a:t>Previous Lecture</a:t>
            </a:r>
          </a:p>
        </p:txBody>
      </p:sp>
      <p:sp>
        <p:nvSpPr>
          <p:cNvPr id="8" name="AutoShape 1029"/>
          <p:cNvSpPr>
            <a:spLocks/>
          </p:cNvSpPr>
          <p:nvPr/>
        </p:nvSpPr>
        <p:spPr bwMode="auto">
          <a:xfrm>
            <a:off x="6248399" y="3124200"/>
            <a:ext cx="220133" cy="533400"/>
          </a:xfrm>
          <a:prstGeom prst="rightBrace">
            <a:avLst>
              <a:gd name="adj1" fmla="val 104167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Text Box 1030"/>
          <p:cNvSpPr txBox="1">
            <a:spLocks noChangeArrowheads="1"/>
          </p:cNvSpPr>
          <p:nvPr/>
        </p:nvSpPr>
        <p:spPr bwMode="auto">
          <a:xfrm>
            <a:off x="6477000" y="3119735"/>
            <a:ext cx="1624547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b="1" dirty="0">
                <a:latin typeface="Calibri" pitchFamily="34" charset="0"/>
              </a:rPr>
              <a:t>This Lecture</a:t>
            </a:r>
          </a:p>
        </p:txBody>
      </p:sp>
      <p:sp>
        <p:nvSpPr>
          <p:cNvPr id="11" name="Text Box 1030"/>
          <p:cNvSpPr txBox="1">
            <a:spLocks noChangeArrowheads="1"/>
          </p:cNvSpPr>
          <p:nvPr/>
        </p:nvSpPr>
        <p:spPr bwMode="auto">
          <a:xfrm>
            <a:off x="6477000" y="3664803"/>
            <a:ext cx="2632241" cy="83099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b="1" dirty="0">
                <a:latin typeface="Calibri" pitchFamily="34" charset="0"/>
              </a:rPr>
              <a:t>Textbook and </a:t>
            </a:r>
          </a:p>
          <a:p>
            <a:r>
              <a:rPr lang="en-US" dirty="0">
                <a:latin typeface="Calibri" pitchFamily="34" charset="0"/>
              </a:rPr>
              <a:t>supplemental slides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2" name="AutoShape 1029"/>
          <p:cNvSpPr>
            <a:spLocks/>
          </p:cNvSpPr>
          <p:nvPr/>
        </p:nvSpPr>
        <p:spPr bwMode="auto">
          <a:xfrm>
            <a:off x="6248399" y="3771900"/>
            <a:ext cx="220133" cy="533400"/>
          </a:xfrm>
          <a:prstGeom prst="rightBrace">
            <a:avLst>
              <a:gd name="adj1" fmla="val 104167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Signals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1085850"/>
          </a:xfrm>
        </p:spPr>
        <p:txBody>
          <a:bodyPr/>
          <a:lstStyle/>
          <a:p>
            <a:r>
              <a:rPr lang="en-US" dirty="0"/>
              <a:t>Suppose kernel is returning from an exception handler and is ready to pass control to process </a:t>
            </a:r>
            <a:r>
              <a:rPr lang="en-US" i="1" dirty="0" err="1"/>
              <a:t>p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815644" y="44946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815644" y="40692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815644" y="49201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815644" y="36378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815644" y="3212416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037666" y="2590800"/>
            <a:ext cx="109716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560658" y="2590800"/>
            <a:ext cx="10875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2590800" y="3215600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3416300" y="2590800"/>
            <a:ext cx="12700" cy="3124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118100" y="327660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118100" y="3690938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5118100" y="4103688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5100638" y="4540250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5118100" y="499745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18" name="AutoShape 27"/>
          <p:cNvSpPr>
            <a:spLocks/>
          </p:cNvSpPr>
          <p:nvPr/>
        </p:nvSpPr>
        <p:spPr bwMode="auto">
          <a:xfrm>
            <a:off x="6553200" y="36367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6632575" y="3657966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0" name="AutoShape 29"/>
          <p:cNvSpPr>
            <a:spLocks/>
          </p:cNvSpPr>
          <p:nvPr/>
        </p:nvSpPr>
        <p:spPr bwMode="auto">
          <a:xfrm>
            <a:off x="6553200" y="45062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6632575" y="4527460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28600" y="3962400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23" name="Down Arrow 22"/>
          <p:cNvSpPr/>
          <p:nvPr/>
        </p:nvSpPr>
        <p:spPr bwMode="auto">
          <a:xfrm>
            <a:off x="990600" y="3162300"/>
            <a:ext cx="457200" cy="2400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 flipH="1">
            <a:off x="2584450" y="49133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 flipH="1">
            <a:off x="4184650" y="40751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26" name="Straight Arrow Connector 25"/>
          <p:cNvCxnSpPr>
            <a:stCxn id="11" idx="1"/>
            <a:endCxn id="25" idx="0"/>
          </p:cNvCxnSpPr>
          <p:nvPr/>
        </p:nvCxnSpPr>
        <p:spPr bwMode="auto">
          <a:xfrm rot="16200000" flipH="1">
            <a:off x="3171424" y="3055600"/>
            <a:ext cx="438952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Straight Arrow Connector 26"/>
          <p:cNvCxnSpPr>
            <a:stCxn id="25" idx="1"/>
            <a:endCxn id="24" idx="0"/>
          </p:cNvCxnSpPr>
          <p:nvPr/>
        </p:nvCxnSpPr>
        <p:spPr bwMode="auto">
          <a:xfrm rot="16200000" flipH="1" flipV="1">
            <a:off x="3178937" y="3907663"/>
            <a:ext cx="417576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" name="Down Arrow 29"/>
          <p:cNvSpPr/>
          <p:nvPr/>
        </p:nvSpPr>
        <p:spPr bwMode="auto">
          <a:xfrm>
            <a:off x="4191000" y="2133600"/>
            <a:ext cx="985838" cy="2057400"/>
          </a:xfrm>
          <a:prstGeom prst="downArrow">
            <a:avLst>
              <a:gd name="adj1" fmla="val 51947"/>
              <a:gd name="adj2" fmla="val 50000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scene3d>
            <a:camera prst="orthographicFront">
              <a:rot lat="0" lon="0" rev="19799999"/>
            </a:camera>
            <a:lightRig rig="threePt" dir="t"/>
          </a:scene3d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Signals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4972050"/>
          </a:xfrm>
        </p:spPr>
        <p:txBody>
          <a:bodyPr/>
          <a:lstStyle/>
          <a:p>
            <a:r>
              <a:rPr lang="en-US" dirty="0"/>
              <a:t>Suppose kernel is returning from an exception handler and is ready to pass control to process </a:t>
            </a:r>
            <a:r>
              <a:rPr lang="en-US" i="1" dirty="0"/>
              <a:t>p</a:t>
            </a:r>
            <a:endParaRPr lang="en-US" dirty="0"/>
          </a:p>
          <a:p>
            <a:endParaRPr lang="en-US" dirty="0"/>
          </a:p>
          <a:p>
            <a:r>
              <a:rPr lang="en-US" dirty="0"/>
              <a:t>Kernel computes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pnb</a:t>
            </a:r>
            <a:r>
              <a:rPr lang="en-US" dirty="0">
                <a:latin typeface="Courier New" pitchFamily="49" charset="0"/>
              </a:rPr>
              <a:t> = pending &amp; ~blocked</a:t>
            </a:r>
          </a:p>
          <a:p>
            <a:pPr lvl="1"/>
            <a:r>
              <a:rPr lang="en-US" dirty="0"/>
              <a:t>The set of pending </a:t>
            </a:r>
            <a:r>
              <a:rPr lang="en-US" dirty="0" err="1"/>
              <a:t>nonblocked</a:t>
            </a:r>
            <a:r>
              <a:rPr lang="en-US" dirty="0"/>
              <a:t> signals for process </a:t>
            </a:r>
            <a:r>
              <a:rPr lang="en-US" i="1" dirty="0"/>
              <a:t>p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endParaRPr lang="en-US" dirty="0"/>
          </a:p>
          <a:p>
            <a:r>
              <a:rPr lang="en-US" dirty="0"/>
              <a:t>If  (</a:t>
            </a:r>
            <a:r>
              <a:rPr lang="en-US" dirty="0" err="1">
                <a:latin typeface="Courier New" pitchFamily="49" charset="0"/>
              </a:rPr>
              <a:t>pnb</a:t>
            </a:r>
            <a:r>
              <a:rPr lang="en-US" dirty="0">
                <a:latin typeface="Courier New" pitchFamily="49" charset="0"/>
              </a:rPr>
              <a:t> == 0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Pass control to next instruction in the logical flow for </a:t>
            </a:r>
            <a:r>
              <a:rPr lang="en-US" i="1" dirty="0"/>
              <a:t>p</a:t>
            </a:r>
            <a:endParaRPr lang="en-US" dirty="0"/>
          </a:p>
          <a:p>
            <a:r>
              <a:rPr lang="en-US" dirty="0"/>
              <a:t>Else</a:t>
            </a:r>
          </a:p>
          <a:p>
            <a:pPr lvl="1"/>
            <a:r>
              <a:rPr lang="en-US" dirty="0"/>
              <a:t>Choose least nonzero bit </a:t>
            </a:r>
            <a:r>
              <a:rPr lang="en-US" i="1" dirty="0"/>
              <a:t>k</a:t>
            </a:r>
            <a:r>
              <a:rPr lang="en-US" dirty="0"/>
              <a:t> in </a:t>
            </a:r>
            <a:r>
              <a:rPr lang="en-US" b="1" dirty="0" err="1">
                <a:latin typeface="Courier New" pitchFamily="49" charset="0"/>
              </a:rPr>
              <a:t>pnb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and force process </a:t>
            </a:r>
            <a:r>
              <a:rPr lang="en-US" i="1" dirty="0"/>
              <a:t>p</a:t>
            </a:r>
            <a:r>
              <a:rPr lang="en-US" dirty="0"/>
              <a:t> to </a:t>
            </a:r>
            <a:r>
              <a:rPr lang="en-US" b="1" i="1" dirty="0">
                <a:solidFill>
                  <a:srgbClr val="C00000"/>
                </a:solidFill>
              </a:rPr>
              <a:t>receive</a:t>
            </a:r>
            <a:r>
              <a:rPr lang="en-US" dirty="0"/>
              <a:t> signal </a:t>
            </a:r>
            <a:r>
              <a:rPr lang="en-US" i="1" dirty="0"/>
              <a:t>k</a:t>
            </a:r>
          </a:p>
          <a:p>
            <a:pPr lvl="1"/>
            <a:r>
              <a:rPr lang="en-US" dirty="0"/>
              <a:t>The receipt of the signal triggers some </a:t>
            </a:r>
            <a:r>
              <a:rPr lang="en-US" b="1" i="1" dirty="0">
                <a:solidFill>
                  <a:srgbClr val="C00000"/>
                </a:solidFill>
              </a:rPr>
              <a:t>action</a:t>
            </a:r>
            <a:r>
              <a:rPr lang="en-US" dirty="0"/>
              <a:t> by </a:t>
            </a:r>
            <a:r>
              <a:rPr lang="en-US" i="1" dirty="0"/>
              <a:t>p</a:t>
            </a:r>
          </a:p>
          <a:p>
            <a:pPr lvl="1"/>
            <a:r>
              <a:rPr lang="en-US" dirty="0"/>
              <a:t>Repeat for all nonzero </a:t>
            </a:r>
            <a:r>
              <a:rPr lang="en-US" i="1" dirty="0"/>
              <a:t>k</a:t>
            </a:r>
            <a:r>
              <a:rPr lang="en-US" dirty="0"/>
              <a:t> in </a:t>
            </a:r>
            <a:r>
              <a:rPr lang="en-US" b="1" dirty="0" err="1">
                <a:latin typeface="Courier New" pitchFamily="49" charset="0"/>
              </a:rPr>
              <a:t>pnb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Pass control to next instruction in logical flow for </a:t>
            </a:r>
            <a:r>
              <a:rPr lang="en-US" i="1" dirty="0"/>
              <a:t>p</a:t>
            </a:r>
            <a:endParaRPr lang="en-US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/>
              <a:t>Default Actions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signal type has a predefined </a:t>
            </a:r>
            <a:r>
              <a:rPr lang="en-US" i="1" dirty="0">
                <a:solidFill>
                  <a:srgbClr val="C00000"/>
                </a:solidFill>
              </a:rPr>
              <a:t>default action</a:t>
            </a:r>
            <a:r>
              <a:rPr lang="en-US" dirty="0"/>
              <a:t>, which is one of:</a:t>
            </a:r>
          </a:p>
          <a:p>
            <a:pPr lvl="1"/>
            <a:r>
              <a:rPr lang="en-US" dirty="0"/>
              <a:t>The process terminates</a:t>
            </a:r>
          </a:p>
          <a:p>
            <a:pPr lvl="1"/>
            <a:r>
              <a:rPr lang="en-US"/>
              <a:t>The </a:t>
            </a:r>
            <a:r>
              <a:rPr lang="en-US" dirty="0"/>
              <a:t>process stops until restarted by a SIGCONT signal</a:t>
            </a:r>
          </a:p>
          <a:p>
            <a:pPr lvl="1"/>
            <a:r>
              <a:rPr lang="en-US" dirty="0"/>
              <a:t>The process ignores the signal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78922" y="435678"/>
            <a:ext cx="7592093" cy="762000"/>
          </a:xfrm>
        </p:spPr>
        <p:txBody>
          <a:bodyPr/>
          <a:lstStyle/>
          <a:p>
            <a:r>
              <a:rPr lang="en-US"/>
              <a:t>Installing Signal Handlers</a:t>
            </a:r>
          </a:p>
        </p:txBody>
      </p:sp>
      <p:sp>
        <p:nvSpPr>
          <p:cNvPr id="560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701087" cy="522446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signal</a:t>
            </a:r>
            <a:r>
              <a:rPr lang="en-US" dirty="0"/>
              <a:t> function modifies the default action associated with the receipt of signal </a:t>
            </a:r>
            <a:r>
              <a:rPr lang="en-US" dirty="0" err="1">
                <a:latin typeface="Courier New" pitchFamily="49" charset="0"/>
              </a:rPr>
              <a:t>signum</a:t>
            </a:r>
            <a:r>
              <a:rPr lang="en-US" dirty="0"/>
              <a:t>: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handler_t</a:t>
            </a:r>
            <a:r>
              <a:rPr lang="en-US" b="1" dirty="0">
                <a:latin typeface="Courier New" pitchFamily="49" charset="0"/>
              </a:rPr>
              <a:t> *signal(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signum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handler_t</a:t>
            </a:r>
            <a:r>
              <a:rPr lang="en-US" b="1" dirty="0">
                <a:latin typeface="Courier New" pitchFamily="49" charset="0"/>
              </a:rPr>
              <a:t> *handler)</a:t>
            </a:r>
          </a:p>
          <a:p>
            <a:endParaRPr lang="en-US" dirty="0"/>
          </a:p>
          <a:p>
            <a:r>
              <a:rPr lang="en-US" dirty="0"/>
              <a:t>Different values for </a:t>
            </a:r>
            <a:r>
              <a:rPr lang="en-US" dirty="0">
                <a:latin typeface="Courier New" pitchFamily="49" charset="0"/>
              </a:rPr>
              <a:t>handler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SIG_IGN: ignore signals of type </a:t>
            </a:r>
            <a:r>
              <a:rPr lang="en-US" b="1" dirty="0" err="1">
                <a:latin typeface="Courier New" pitchFamily="49" charset="0"/>
              </a:rPr>
              <a:t>signum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SIG_DFL: revert to the default action on receipt of signals of type </a:t>
            </a:r>
            <a:r>
              <a:rPr lang="en-US" b="1" dirty="0" err="1">
                <a:latin typeface="Courier New" pitchFamily="49" charset="0"/>
              </a:rPr>
              <a:t>signum</a:t>
            </a:r>
            <a:endParaRPr lang="en-US" b="1" dirty="0"/>
          </a:p>
          <a:p>
            <a:pPr lvl="1"/>
            <a:r>
              <a:rPr lang="en-US" dirty="0"/>
              <a:t>Otherwise, </a:t>
            </a:r>
            <a:r>
              <a:rPr lang="en-US" b="1" dirty="0">
                <a:latin typeface="Courier New" pitchFamily="49" charset="0"/>
              </a:rPr>
              <a:t>handler</a:t>
            </a:r>
            <a:r>
              <a:rPr lang="en-US" dirty="0"/>
              <a:t> is the address of a user-level </a:t>
            </a:r>
            <a:r>
              <a:rPr lang="en-US" b="1" i="1" dirty="0">
                <a:solidFill>
                  <a:srgbClr val="C00000"/>
                </a:solidFill>
              </a:rPr>
              <a:t>signal handler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Called when process receives signal of type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signum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Referred to as </a:t>
            </a:r>
            <a:r>
              <a:rPr lang="en-US" b="1" i="1" dirty="0">
                <a:solidFill>
                  <a:srgbClr val="C00000"/>
                </a:solidFill>
              </a:rPr>
              <a:t>“installing” </a:t>
            </a:r>
            <a:r>
              <a:rPr lang="en-US" dirty="0">
                <a:solidFill>
                  <a:schemeClr val="tx1"/>
                </a:solidFill>
              </a:rPr>
              <a:t>the handler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Executing handler is called </a:t>
            </a:r>
            <a:r>
              <a:rPr lang="en-US" b="1" i="1" dirty="0">
                <a:solidFill>
                  <a:srgbClr val="C00000"/>
                </a:solidFill>
              </a:rPr>
              <a:t>“catching”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b="1" i="1" dirty="0">
                <a:solidFill>
                  <a:srgbClr val="C00000"/>
                </a:solidFill>
              </a:rPr>
              <a:t>“handling” </a:t>
            </a:r>
            <a:r>
              <a:rPr lang="en-US" dirty="0">
                <a:solidFill>
                  <a:schemeClr val="tx1"/>
                </a:solidFill>
              </a:rPr>
              <a:t>the signal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When the handler executes its return statement, control passes back to instruction in the control flow of the process that was interrupted by receipt of the signal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5181600" cy="573087"/>
          </a:xfrm>
        </p:spPr>
        <p:txBody>
          <a:bodyPr/>
          <a:lstStyle/>
          <a:p>
            <a:r>
              <a:rPr lang="en-US" dirty="0"/>
              <a:t>Signal Handling Example</a:t>
            </a:r>
          </a:p>
        </p:txBody>
      </p:sp>
      <p:sp>
        <p:nvSpPr>
          <p:cNvPr id="524292" name="Text Box 4"/>
          <p:cNvSpPr txBox="1">
            <a:spLocks noChangeArrowheads="1"/>
          </p:cNvSpPr>
          <p:nvPr/>
        </p:nvSpPr>
        <p:spPr bwMode="auto">
          <a:xfrm>
            <a:off x="76200" y="967799"/>
            <a:ext cx="8991600" cy="550920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sigint_handler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BA8C1C"/>
                </a:solidFill>
                <a:latin typeface="Menlo-Regular"/>
              </a:rPr>
              <a:t>sig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SIGINT handler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B7898A"/>
                </a:solidFill>
                <a:latin typeface="Menlo-Regular"/>
              </a:rPr>
              <a:t>"So you think you can stop the bomb with ctrl-c, do you?\n"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sleep(2);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B7898A"/>
                </a:solidFill>
                <a:latin typeface="Menlo-Regular"/>
              </a:rPr>
              <a:t>"Well..."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fflush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stdout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sleep(1);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sz="1600" dirty="0">
                <a:solidFill>
                  <a:srgbClr val="B7898A"/>
                </a:solidFill>
                <a:latin typeface="Menlo-Regular"/>
              </a:rPr>
              <a:t>"OK. :-)\n"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ro-RO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ro-RO" sz="1600" dirty="0">
                <a:solidFill>
                  <a:srgbClr val="CB2418"/>
                </a:solidFill>
                <a:latin typeface="Menlo-Regular"/>
              </a:rPr>
              <a:t>/* Install the SIGINT handler */</a:t>
            </a:r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ro-RO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 (signal(SIGINT, sigint_handler) == SIG_ERR)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    unix_error(</a:t>
            </a:r>
            <a:r>
              <a:rPr lang="ro-RO" sz="1600" dirty="0">
                <a:solidFill>
                  <a:srgbClr val="B7898A"/>
                </a:solidFill>
                <a:latin typeface="Menlo-Regular"/>
              </a:rPr>
              <a:t>"signal error"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ro-RO" sz="1600" dirty="0">
                <a:solidFill>
                  <a:srgbClr val="CB2418"/>
                </a:solidFill>
                <a:latin typeface="Menlo-Regular"/>
              </a:rPr>
              <a:t>/* Wait for the receipt of a signal */</a:t>
            </a:r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pause();</a:t>
            </a:r>
          </a:p>
          <a:p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 0;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06078" y="6096000"/>
            <a:ext cx="86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sigint.c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 sz="3400"/>
              <a:t>Signals Handlers as Concurrent Flows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8" cy="1295400"/>
          </a:xfrm>
        </p:spPr>
        <p:txBody>
          <a:bodyPr/>
          <a:lstStyle/>
          <a:p>
            <a:r>
              <a:rPr lang="en-US" dirty="0"/>
              <a:t>A signal handler is a separate logical flow (not process) that runs concurrently with the main program</a:t>
            </a:r>
          </a:p>
        </p:txBody>
      </p:sp>
      <p:sp>
        <p:nvSpPr>
          <p:cNvPr id="657415" name="Line 7"/>
          <p:cNvSpPr>
            <a:spLocks noChangeShapeType="1"/>
          </p:cNvSpPr>
          <p:nvPr/>
        </p:nvSpPr>
        <p:spPr bwMode="auto">
          <a:xfrm>
            <a:off x="2987675" y="4343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16" name="Text Box 8"/>
          <p:cNvSpPr txBox="1">
            <a:spLocks noChangeArrowheads="1"/>
          </p:cNvSpPr>
          <p:nvPr/>
        </p:nvSpPr>
        <p:spPr bwMode="auto">
          <a:xfrm>
            <a:off x="2420938" y="3124200"/>
            <a:ext cx="1284287" cy="10699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A 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alibri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while (1)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;</a:t>
            </a:r>
          </a:p>
        </p:txBody>
      </p:sp>
      <p:sp>
        <p:nvSpPr>
          <p:cNvPr id="657417" name="Text Box 9"/>
          <p:cNvSpPr txBox="1">
            <a:spLocks noChangeArrowheads="1"/>
          </p:cNvSpPr>
          <p:nvPr/>
        </p:nvSpPr>
        <p:spPr bwMode="auto">
          <a:xfrm>
            <a:off x="3944938" y="3124200"/>
            <a:ext cx="1406525" cy="13144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alibri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handler(){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…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657418" name="Text Box 10"/>
          <p:cNvSpPr txBox="1">
            <a:spLocks noChangeArrowheads="1"/>
          </p:cNvSpPr>
          <p:nvPr/>
        </p:nvSpPr>
        <p:spPr bwMode="auto">
          <a:xfrm>
            <a:off x="5468938" y="3124200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657419" name="Line 11"/>
          <p:cNvSpPr>
            <a:spLocks noChangeShapeType="1"/>
          </p:cNvSpPr>
          <p:nvPr/>
        </p:nvSpPr>
        <p:spPr bwMode="auto">
          <a:xfrm>
            <a:off x="4511675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0" name="Line 12"/>
          <p:cNvSpPr>
            <a:spLocks noChangeShapeType="1"/>
          </p:cNvSpPr>
          <p:nvPr/>
        </p:nvSpPr>
        <p:spPr bwMode="auto">
          <a:xfrm>
            <a:off x="6035675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1" name="Line 13"/>
          <p:cNvSpPr>
            <a:spLocks noChangeShapeType="1"/>
          </p:cNvSpPr>
          <p:nvPr/>
        </p:nvSpPr>
        <p:spPr bwMode="auto">
          <a:xfrm>
            <a:off x="2987675" y="5257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2" name="Line 14"/>
          <p:cNvSpPr>
            <a:spLocks noChangeShapeType="1"/>
          </p:cNvSpPr>
          <p:nvPr/>
        </p:nvSpPr>
        <p:spPr bwMode="auto">
          <a:xfrm>
            <a:off x="6035675" y="5562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3" name="Line 15"/>
          <p:cNvSpPr>
            <a:spLocks noChangeShapeType="1"/>
          </p:cNvSpPr>
          <p:nvPr/>
        </p:nvSpPr>
        <p:spPr bwMode="auto">
          <a:xfrm>
            <a:off x="2530475" y="4648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4" name="Line 16"/>
          <p:cNvSpPr>
            <a:spLocks noChangeShapeType="1"/>
          </p:cNvSpPr>
          <p:nvPr/>
        </p:nvSpPr>
        <p:spPr bwMode="auto">
          <a:xfrm>
            <a:off x="2530475" y="4953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5" name="Line 17"/>
          <p:cNvSpPr>
            <a:spLocks noChangeShapeType="1"/>
          </p:cNvSpPr>
          <p:nvPr/>
        </p:nvSpPr>
        <p:spPr bwMode="auto">
          <a:xfrm>
            <a:off x="2530475" y="52578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6" name="Line 18"/>
          <p:cNvSpPr>
            <a:spLocks noChangeShapeType="1"/>
          </p:cNvSpPr>
          <p:nvPr/>
        </p:nvSpPr>
        <p:spPr bwMode="auto">
          <a:xfrm>
            <a:off x="2530475" y="5562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7" name="Line 19"/>
          <p:cNvSpPr>
            <a:spLocks noChangeShapeType="1"/>
          </p:cNvSpPr>
          <p:nvPr/>
        </p:nvSpPr>
        <p:spPr bwMode="auto">
          <a:xfrm>
            <a:off x="2530475" y="5867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" name="Text Box 1031"/>
          <p:cNvSpPr txBox="1">
            <a:spLocks noChangeArrowheads="1"/>
          </p:cNvSpPr>
          <p:nvPr/>
        </p:nvSpPr>
        <p:spPr bwMode="auto">
          <a:xfrm>
            <a:off x="990600" y="4796135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20" name="Down Arrow 19"/>
          <p:cNvSpPr/>
          <p:nvPr/>
        </p:nvSpPr>
        <p:spPr bwMode="auto">
          <a:xfrm>
            <a:off x="1732253" y="4419600"/>
            <a:ext cx="457200" cy="1600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2771015" y="472440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771015" y="5149850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609600"/>
            <a:ext cx="7592093" cy="762000"/>
          </a:xfrm>
        </p:spPr>
        <p:txBody>
          <a:bodyPr/>
          <a:lstStyle/>
          <a:p>
            <a:pPr marL="0" indent="0"/>
            <a:r>
              <a:rPr lang="en-US" sz="3400" dirty="0"/>
              <a:t>Another View of Signal Handlers as Concurrent Flows</a:t>
            </a:r>
          </a:p>
        </p:txBody>
      </p:sp>
      <p:sp>
        <p:nvSpPr>
          <p:cNvPr id="658472" name="Text Box 40"/>
          <p:cNvSpPr txBox="1">
            <a:spLocks noChangeArrowheads="1"/>
          </p:cNvSpPr>
          <p:nvPr/>
        </p:nvSpPr>
        <p:spPr bwMode="auto">
          <a:xfrm>
            <a:off x="697782" y="2667000"/>
            <a:ext cx="1615286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800" b="1" dirty="0">
                <a:latin typeface="Calibri" pitchFamily="34" charset="0"/>
              </a:rPr>
              <a:t>Signal delivered</a:t>
            </a:r>
          </a:p>
          <a:p>
            <a:r>
              <a:rPr lang="en-US" sz="1800" dirty="0">
                <a:latin typeface="Calibri" pitchFamily="34" charset="0"/>
              </a:rPr>
              <a:t>to process A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658473" name="Line 41"/>
          <p:cNvSpPr>
            <a:spLocks noChangeShapeType="1"/>
          </p:cNvSpPr>
          <p:nvPr/>
        </p:nvSpPr>
        <p:spPr bwMode="auto">
          <a:xfrm>
            <a:off x="2362200" y="2851666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45720" rIns="4572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8474" name="Text Box 42"/>
          <p:cNvSpPr txBox="1">
            <a:spLocks noChangeArrowheads="1"/>
          </p:cNvSpPr>
          <p:nvPr/>
        </p:nvSpPr>
        <p:spPr bwMode="auto">
          <a:xfrm>
            <a:off x="781138" y="4132052"/>
            <a:ext cx="1531316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800" b="1" dirty="0">
                <a:latin typeface="Calibri" pitchFamily="34" charset="0"/>
              </a:rPr>
              <a:t>Signal received</a:t>
            </a:r>
          </a:p>
          <a:p>
            <a:r>
              <a:rPr lang="en-US" sz="1800" dirty="0">
                <a:latin typeface="Calibri" pitchFamily="34" charset="0"/>
              </a:rPr>
              <a:t>by process A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658475" name="Line 43"/>
          <p:cNvSpPr>
            <a:spLocks noChangeShapeType="1"/>
          </p:cNvSpPr>
          <p:nvPr/>
        </p:nvSpPr>
        <p:spPr bwMode="auto">
          <a:xfrm>
            <a:off x="2362200" y="4316718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45720" rIns="4572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71015" y="38850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771015" y="34596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771015" y="4310510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771015" y="30282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771015" y="2602816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2993037" y="1981200"/>
            <a:ext cx="109716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4516029" y="1981200"/>
            <a:ext cx="10875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48" name="Line 6"/>
          <p:cNvSpPr>
            <a:spLocks noChangeShapeType="1"/>
          </p:cNvSpPr>
          <p:nvPr/>
        </p:nvSpPr>
        <p:spPr bwMode="auto">
          <a:xfrm flipH="1">
            <a:off x="3546171" y="2606000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9" name="Line 11"/>
          <p:cNvSpPr>
            <a:spLocks noChangeShapeType="1"/>
          </p:cNvSpPr>
          <p:nvPr/>
        </p:nvSpPr>
        <p:spPr bwMode="auto">
          <a:xfrm flipH="1">
            <a:off x="4371671" y="1981200"/>
            <a:ext cx="12700" cy="393192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5472451" y="2667000"/>
            <a:ext cx="161191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 (main)</a:t>
            </a:r>
          </a:p>
        </p:txBody>
      </p:sp>
      <p:sp>
        <p:nvSpPr>
          <p:cNvPr id="51" name="Text Box 13"/>
          <p:cNvSpPr txBox="1">
            <a:spLocks noChangeArrowheads="1"/>
          </p:cNvSpPr>
          <p:nvPr/>
        </p:nvSpPr>
        <p:spPr bwMode="auto">
          <a:xfrm>
            <a:off x="5472451" y="3081338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52" name="Text Box 14"/>
          <p:cNvSpPr txBox="1">
            <a:spLocks noChangeArrowheads="1"/>
          </p:cNvSpPr>
          <p:nvPr/>
        </p:nvSpPr>
        <p:spPr bwMode="auto">
          <a:xfrm>
            <a:off x="5472451" y="3494088"/>
            <a:ext cx="161191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 (main)</a:t>
            </a:r>
          </a:p>
        </p:txBody>
      </p:sp>
      <p:sp>
        <p:nvSpPr>
          <p:cNvPr id="53" name="Text Box 15"/>
          <p:cNvSpPr txBox="1">
            <a:spLocks noChangeArrowheads="1"/>
          </p:cNvSpPr>
          <p:nvPr/>
        </p:nvSpPr>
        <p:spPr bwMode="auto">
          <a:xfrm>
            <a:off x="5454989" y="3930650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54" name="Text Box 16"/>
          <p:cNvSpPr txBox="1">
            <a:spLocks noChangeArrowheads="1"/>
          </p:cNvSpPr>
          <p:nvPr/>
        </p:nvSpPr>
        <p:spPr bwMode="auto">
          <a:xfrm>
            <a:off x="5472451" y="4343400"/>
            <a:ext cx="184274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 (handler)</a:t>
            </a:r>
          </a:p>
        </p:txBody>
      </p:sp>
      <p:sp>
        <p:nvSpPr>
          <p:cNvPr id="55" name="AutoShape 27"/>
          <p:cNvSpPr>
            <a:spLocks/>
          </p:cNvSpPr>
          <p:nvPr/>
        </p:nvSpPr>
        <p:spPr bwMode="auto">
          <a:xfrm>
            <a:off x="7508571" y="30271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6" name="Text Box 28"/>
          <p:cNvSpPr txBox="1">
            <a:spLocks noChangeArrowheads="1"/>
          </p:cNvSpPr>
          <p:nvPr/>
        </p:nvSpPr>
        <p:spPr bwMode="auto">
          <a:xfrm>
            <a:off x="7587946" y="3048366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AutoShape 29"/>
          <p:cNvSpPr>
            <a:spLocks/>
          </p:cNvSpPr>
          <p:nvPr/>
        </p:nvSpPr>
        <p:spPr bwMode="auto">
          <a:xfrm>
            <a:off x="7508571" y="38966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8" name="Text Box 30"/>
          <p:cNvSpPr txBox="1">
            <a:spLocks noChangeArrowheads="1"/>
          </p:cNvSpPr>
          <p:nvPr/>
        </p:nvSpPr>
        <p:spPr bwMode="auto">
          <a:xfrm>
            <a:off x="7587946" y="3917860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9" name="Line 6"/>
          <p:cNvSpPr>
            <a:spLocks noChangeShapeType="1"/>
          </p:cNvSpPr>
          <p:nvPr/>
        </p:nvSpPr>
        <p:spPr bwMode="auto">
          <a:xfrm flipH="1">
            <a:off x="3539821" y="4303776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Line 6"/>
          <p:cNvSpPr>
            <a:spLocks noChangeShapeType="1"/>
          </p:cNvSpPr>
          <p:nvPr/>
        </p:nvSpPr>
        <p:spPr bwMode="auto">
          <a:xfrm flipH="1">
            <a:off x="5140021" y="3465576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61" name="Straight Arrow Connector 60"/>
          <p:cNvCxnSpPr>
            <a:stCxn id="48" idx="1"/>
            <a:endCxn id="60" idx="0"/>
          </p:cNvCxnSpPr>
          <p:nvPr/>
        </p:nvCxnSpPr>
        <p:spPr bwMode="auto">
          <a:xfrm rot="16200000" flipH="1">
            <a:off x="4123620" y="2449175"/>
            <a:ext cx="438952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2" name="Straight Arrow Connector 61"/>
          <p:cNvCxnSpPr>
            <a:stCxn id="60" idx="1"/>
            <a:endCxn id="59" idx="0"/>
          </p:cNvCxnSpPr>
          <p:nvPr/>
        </p:nvCxnSpPr>
        <p:spPr bwMode="auto">
          <a:xfrm rot="16200000" flipH="1" flipV="1">
            <a:off x="4131133" y="3294888"/>
            <a:ext cx="417576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1" name="Line 6"/>
          <p:cNvSpPr>
            <a:spLocks noChangeShapeType="1"/>
          </p:cNvSpPr>
          <p:nvPr/>
        </p:nvSpPr>
        <p:spPr bwMode="auto">
          <a:xfrm flipH="1">
            <a:off x="3538270" y="4724400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 flipH="1">
            <a:off x="3538270" y="5141976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5457541" y="4766846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5474684" y="5181600"/>
            <a:ext cx="161191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 (main)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3130739" y="2709446"/>
            <a:ext cx="374461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baseline="-25000" dirty="0" err="1">
                <a:latin typeface="Calibri" pitchFamily="34" charset="0"/>
              </a:rPr>
              <a:t>curr</a:t>
            </a:r>
            <a:endParaRPr lang="en-US" sz="1600" baseline="-25000" dirty="0">
              <a:latin typeface="Calibri" pitchFamily="34" charset="0"/>
            </a:endParaRP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3124200" y="5071646"/>
            <a:ext cx="397994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baseline="-25000" dirty="0" err="1">
                <a:latin typeface="Calibri" pitchFamily="34" charset="0"/>
              </a:rPr>
              <a:t>next</a:t>
            </a:r>
            <a:endParaRPr lang="en-US" sz="1600" baseline="-25000" dirty="0">
              <a:latin typeface="Calibri" pitchFamily="34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3505200" y="2977086"/>
            <a:ext cx="91440" cy="91440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 bwMode="auto">
          <a:xfrm>
            <a:off x="3489960" y="5122652"/>
            <a:ext cx="91440" cy="91440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Signal Handlers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619125"/>
          </a:xfrm>
        </p:spPr>
        <p:txBody>
          <a:bodyPr/>
          <a:lstStyle/>
          <a:p>
            <a:r>
              <a:rPr lang="en-US" dirty="0"/>
              <a:t>Handlers can be interrupted by other handlers</a:t>
            </a:r>
          </a:p>
        </p:txBody>
      </p:sp>
      <p:sp>
        <p:nvSpPr>
          <p:cNvPr id="4" name="Line 93"/>
          <p:cNvSpPr>
            <a:spLocks noChangeShapeType="1"/>
          </p:cNvSpPr>
          <p:nvPr/>
        </p:nvSpPr>
        <p:spPr bwMode="auto">
          <a:xfrm>
            <a:off x="2844290" y="28225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" name="Line 94"/>
          <p:cNvSpPr>
            <a:spLocks noChangeShapeType="1"/>
          </p:cNvSpPr>
          <p:nvPr/>
        </p:nvSpPr>
        <p:spPr bwMode="auto">
          <a:xfrm>
            <a:off x="2850640" y="3427403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" name="Line 96"/>
          <p:cNvSpPr>
            <a:spLocks noChangeShapeType="1"/>
          </p:cNvSpPr>
          <p:nvPr/>
        </p:nvSpPr>
        <p:spPr bwMode="auto">
          <a:xfrm flipH="1" flipV="1">
            <a:off x="5198533" y="4116924"/>
            <a:ext cx="2355340" cy="5317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7" name="Line 97"/>
          <p:cNvSpPr>
            <a:spLocks noChangeShapeType="1"/>
          </p:cNvSpPr>
          <p:nvPr/>
        </p:nvSpPr>
        <p:spPr bwMode="auto">
          <a:xfrm>
            <a:off x="2845877" y="4108440"/>
            <a:ext cx="3175" cy="876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" name="Rectangle 98"/>
          <p:cNvSpPr>
            <a:spLocks noChangeArrowheads="1"/>
          </p:cNvSpPr>
          <p:nvPr/>
        </p:nvSpPr>
        <p:spPr bwMode="auto">
          <a:xfrm>
            <a:off x="3033202" y="2825740"/>
            <a:ext cx="2051032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(2) Control passes to handler S</a:t>
            </a:r>
          </a:p>
        </p:txBody>
      </p:sp>
      <p:sp>
        <p:nvSpPr>
          <p:cNvPr id="9" name="Rectangle 99"/>
          <p:cNvSpPr>
            <a:spLocks noChangeArrowheads="1"/>
          </p:cNvSpPr>
          <p:nvPr/>
        </p:nvSpPr>
        <p:spPr bwMode="auto">
          <a:xfrm>
            <a:off x="2017189" y="2286000"/>
            <a:ext cx="1644643" cy="33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 Main program</a:t>
            </a:r>
          </a:p>
        </p:txBody>
      </p:sp>
      <p:sp>
        <p:nvSpPr>
          <p:cNvPr id="10" name="Rectangle 100"/>
          <p:cNvSpPr>
            <a:spLocks noChangeArrowheads="1"/>
          </p:cNvSpPr>
          <p:nvPr/>
        </p:nvSpPr>
        <p:spPr bwMode="auto">
          <a:xfrm>
            <a:off x="5612346" y="4571994"/>
            <a:ext cx="1478488" cy="828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(5) Handler T</a:t>
            </a:r>
          </a:p>
          <a:p>
            <a:r>
              <a:rPr lang="en-US" sz="1600" i="1" dirty="0">
                <a:latin typeface="Helvetica" charset="0"/>
              </a:rPr>
              <a:t>returns to handler S</a:t>
            </a:r>
          </a:p>
        </p:txBody>
      </p:sp>
      <p:sp>
        <p:nvSpPr>
          <p:cNvPr id="11" name="Text Box 101"/>
          <p:cNvSpPr txBox="1">
            <a:spLocks noChangeArrowheads="1"/>
          </p:cNvSpPr>
          <p:nvPr/>
        </p:nvSpPr>
        <p:spPr bwMode="auto">
          <a:xfrm>
            <a:off x="2341052" y="3144828"/>
            <a:ext cx="54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I</a:t>
            </a:r>
            <a:r>
              <a:rPr lang="en-US" sz="1600" i="1" baseline="-25000">
                <a:latin typeface="Helvetica" charset="0"/>
              </a:rPr>
              <a:t>curr</a:t>
            </a:r>
            <a:endParaRPr lang="en-US" sz="1600" i="1">
              <a:latin typeface="Helvetica" charset="0"/>
            </a:endParaRPr>
          </a:p>
        </p:txBody>
      </p:sp>
      <p:sp>
        <p:nvSpPr>
          <p:cNvPr id="12" name="Text Box 102"/>
          <p:cNvSpPr txBox="1">
            <a:spLocks noChangeArrowheads="1"/>
          </p:cNvSpPr>
          <p:nvPr/>
        </p:nvSpPr>
        <p:spPr bwMode="auto">
          <a:xfrm>
            <a:off x="2341052" y="3849678"/>
            <a:ext cx="5610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 dirty="0" err="1">
                <a:latin typeface="Helvetica" charset="0"/>
              </a:rPr>
              <a:t>I</a:t>
            </a:r>
            <a:r>
              <a:rPr lang="en-US" sz="1600" i="1" baseline="-25000" dirty="0" err="1">
                <a:latin typeface="Helvetica" charset="0"/>
              </a:rPr>
              <a:t>next</a:t>
            </a:r>
            <a:endParaRPr lang="en-US" sz="1600" i="1" dirty="0">
              <a:latin typeface="Helvetica" charset="0"/>
            </a:endParaRPr>
          </a:p>
        </p:txBody>
      </p:sp>
      <p:sp>
        <p:nvSpPr>
          <p:cNvPr id="13" name="Rectangle 105"/>
          <p:cNvSpPr>
            <a:spLocks noChangeArrowheads="1"/>
          </p:cNvSpPr>
          <p:nvPr/>
        </p:nvSpPr>
        <p:spPr bwMode="auto">
          <a:xfrm>
            <a:off x="436033" y="3105157"/>
            <a:ext cx="1917701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(1) Program catches signal s</a:t>
            </a:r>
          </a:p>
        </p:txBody>
      </p:sp>
      <p:sp>
        <p:nvSpPr>
          <p:cNvPr id="14" name="Rectangle 99"/>
          <p:cNvSpPr>
            <a:spLocks noChangeArrowheads="1"/>
          </p:cNvSpPr>
          <p:nvPr/>
        </p:nvSpPr>
        <p:spPr bwMode="auto">
          <a:xfrm>
            <a:off x="4595290" y="2286000"/>
            <a:ext cx="1280576" cy="33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 Handler S</a:t>
            </a:r>
          </a:p>
        </p:txBody>
      </p:sp>
      <p:sp>
        <p:nvSpPr>
          <p:cNvPr id="15" name="Rectangle 99"/>
          <p:cNvSpPr>
            <a:spLocks noChangeArrowheads="1"/>
          </p:cNvSpPr>
          <p:nvPr/>
        </p:nvSpPr>
        <p:spPr bwMode="auto">
          <a:xfrm>
            <a:off x="6949024" y="2286000"/>
            <a:ext cx="1280576" cy="33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 Handler T</a:t>
            </a:r>
          </a:p>
        </p:txBody>
      </p:sp>
      <p:sp>
        <p:nvSpPr>
          <p:cNvPr id="16" name="Rectangle 105"/>
          <p:cNvSpPr>
            <a:spLocks noChangeArrowheads="1"/>
          </p:cNvSpPr>
          <p:nvPr/>
        </p:nvSpPr>
        <p:spPr bwMode="auto">
          <a:xfrm>
            <a:off x="3369734" y="3600457"/>
            <a:ext cx="1854200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(3) Program catches signal t</a:t>
            </a:r>
          </a:p>
        </p:txBody>
      </p:sp>
      <p:sp>
        <p:nvSpPr>
          <p:cNvPr id="17" name="Line 93"/>
          <p:cNvSpPr>
            <a:spLocks noChangeShapeType="1"/>
          </p:cNvSpPr>
          <p:nvPr/>
        </p:nvSpPr>
        <p:spPr bwMode="auto">
          <a:xfrm>
            <a:off x="5231890" y="34321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8" name="Line 94"/>
          <p:cNvSpPr>
            <a:spLocks noChangeShapeType="1"/>
          </p:cNvSpPr>
          <p:nvPr/>
        </p:nvSpPr>
        <p:spPr bwMode="auto">
          <a:xfrm>
            <a:off x="5225540" y="4024303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9" name="Rectangle 98"/>
          <p:cNvSpPr>
            <a:spLocks noChangeArrowheads="1"/>
          </p:cNvSpPr>
          <p:nvPr/>
        </p:nvSpPr>
        <p:spPr bwMode="auto">
          <a:xfrm>
            <a:off x="5357301" y="3409940"/>
            <a:ext cx="2114531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(4)  Control passes to handler T</a:t>
            </a:r>
          </a:p>
        </p:txBody>
      </p:sp>
      <p:sp>
        <p:nvSpPr>
          <p:cNvPr id="20" name="Line 93"/>
          <p:cNvSpPr>
            <a:spLocks noChangeShapeType="1"/>
          </p:cNvSpPr>
          <p:nvPr/>
        </p:nvSpPr>
        <p:spPr bwMode="auto">
          <a:xfrm>
            <a:off x="7606790" y="40798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1" name="Line 93"/>
          <p:cNvSpPr>
            <a:spLocks noChangeShapeType="1"/>
          </p:cNvSpPr>
          <p:nvPr/>
        </p:nvSpPr>
        <p:spPr bwMode="auto">
          <a:xfrm>
            <a:off x="5231890" y="42068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2" name="Line 96"/>
          <p:cNvSpPr>
            <a:spLocks noChangeShapeType="1"/>
          </p:cNvSpPr>
          <p:nvPr/>
        </p:nvSpPr>
        <p:spPr bwMode="auto">
          <a:xfrm flipH="1" flipV="1">
            <a:off x="2836333" y="4040723"/>
            <a:ext cx="2342640" cy="7095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3" name="Rectangle 100"/>
          <p:cNvSpPr>
            <a:spLocks noChangeArrowheads="1"/>
          </p:cNvSpPr>
          <p:nvPr/>
        </p:nvSpPr>
        <p:spPr bwMode="auto">
          <a:xfrm>
            <a:off x="3529546" y="4698994"/>
            <a:ext cx="1478488" cy="1074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(6) Handler S</a:t>
            </a:r>
          </a:p>
          <a:p>
            <a:r>
              <a:rPr lang="en-US" sz="1600" i="1" dirty="0">
                <a:latin typeface="Helvetica" charset="0"/>
              </a:rPr>
              <a:t>returns to main program</a:t>
            </a:r>
          </a:p>
        </p:txBody>
      </p:sp>
      <p:sp>
        <p:nvSpPr>
          <p:cNvPr id="24" name="Rectangle 105"/>
          <p:cNvSpPr>
            <a:spLocks noChangeArrowheads="1"/>
          </p:cNvSpPr>
          <p:nvPr/>
        </p:nvSpPr>
        <p:spPr bwMode="auto">
          <a:xfrm>
            <a:off x="436033" y="3930657"/>
            <a:ext cx="1917701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(7) Main program resumes </a:t>
            </a:r>
          </a:p>
        </p:txBody>
      </p:sp>
    </p:spTree>
    <p:extLst>
      <p:ext uri="{BB962C8B-B14F-4D97-AF65-F5344CB8AC3E}">
        <p14:creationId xmlns:p14="http://schemas.microsoft.com/office/powerpoint/2010/main" val="3944592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and Unblocking Signals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Implicit blocking mechanism	</a:t>
            </a:r>
          </a:p>
          <a:p>
            <a:pPr lvl="1"/>
            <a:r>
              <a:rPr lang="en-US" dirty="0"/>
              <a:t>Kernel blocks any pending signals of type currently being handled. </a:t>
            </a:r>
          </a:p>
          <a:p>
            <a:pPr lvl="1"/>
            <a:r>
              <a:rPr lang="en-US" dirty="0"/>
              <a:t>E.g., A SIGINT handler can’t be interrupted by another SIGINT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Explicit blocking and unblocking mechanism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sigprocmask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function</a:t>
            </a:r>
          </a:p>
          <a:p>
            <a:pPr lvl="1"/>
            <a:endParaRPr lang="en-US" dirty="0"/>
          </a:p>
          <a:p>
            <a:r>
              <a:rPr lang="en-US" dirty="0"/>
              <a:t>Supporting functions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sigemptyset</a:t>
            </a:r>
            <a:r>
              <a:rPr lang="en-US" dirty="0"/>
              <a:t> – Create empty set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sigfillset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– Add every signal number to set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sigaddset</a:t>
            </a:r>
            <a:r>
              <a:rPr lang="en-US" dirty="0"/>
              <a:t> – Add signal number to set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sigdelset</a:t>
            </a:r>
            <a:r>
              <a:rPr lang="en-US" dirty="0"/>
              <a:t> – Delete signal number from set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35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9" y="435678"/>
            <a:ext cx="6119982" cy="762000"/>
          </a:xfrm>
        </p:spPr>
        <p:txBody>
          <a:bodyPr/>
          <a:lstStyle/>
          <a:p>
            <a:r>
              <a:rPr lang="en-US" dirty="0"/>
              <a:t>Temporarily Blocking Signals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8153400" cy="329320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sigset_t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prev_mask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Sigemptyset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(&amp;mask);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Sigaddset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(&amp;mask, SIGINT);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Block SIGINT and save previous blocked set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(SIG_BLOCK, &amp;mask,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prev_mask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-Regular"/>
              </a:rPr>
              <a:t>/* Code region that will not be interrupted by SIGINT */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Restore previous blocked set, unblocking SIGINT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prev_mask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513666" y="3448735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56987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Shells</a:t>
            </a:r>
          </a:p>
          <a:p>
            <a:r>
              <a:rPr lang="en-US" dirty="0">
                <a:solidFill>
                  <a:srgbClr val="7F7F7F"/>
                </a:solidFill>
              </a:rPr>
              <a:t>Signals</a:t>
            </a:r>
          </a:p>
          <a:p>
            <a:r>
              <a:rPr lang="en-US" dirty="0">
                <a:solidFill>
                  <a:srgbClr val="7F7F7F"/>
                </a:solidFill>
              </a:rPr>
              <a:t>Nonlocal jumps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Signal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62075"/>
            <a:ext cx="7896225" cy="4972050"/>
          </a:xfrm>
        </p:spPr>
        <p:txBody>
          <a:bodyPr/>
          <a:lstStyle/>
          <a:p>
            <a:r>
              <a:rPr lang="en-US" dirty="0"/>
              <a:t>Handlers are tricky because they are concurrent with main program and share the same global data structures.</a:t>
            </a:r>
          </a:p>
          <a:p>
            <a:pPr lvl="1"/>
            <a:r>
              <a:rPr lang="en-US" dirty="0"/>
              <a:t>Shared data structures can become corrupted.</a:t>
            </a:r>
          </a:p>
          <a:p>
            <a:pPr lvl="1"/>
            <a:endParaRPr lang="en-US" dirty="0"/>
          </a:p>
          <a:p>
            <a:r>
              <a:rPr lang="en-US" dirty="0"/>
              <a:t>We’ll explore concurrency issues later in the term.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For now here are some guidelines to help you avoid trouble. </a:t>
            </a:r>
          </a:p>
        </p:txBody>
      </p:sp>
    </p:spTree>
    <p:extLst>
      <p:ext uri="{BB962C8B-B14F-4D97-AF65-F5344CB8AC3E}">
        <p14:creationId xmlns:p14="http://schemas.microsoft.com/office/powerpoint/2010/main" val="18610700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/>
              <a:t>Guidelines for Writing Safe Handlers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19200"/>
            <a:ext cx="8442325" cy="52673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G0: Keep your handlers as simple as possible</a:t>
            </a:r>
          </a:p>
          <a:p>
            <a:pPr lvl="1"/>
            <a:r>
              <a:rPr lang="en-US" dirty="0"/>
              <a:t>e.g., Set a global flag and return</a:t>
            </a:r>
          </a:p>
          <a:p>
            <a:r>
              <a:rPr lang="en-US" dirty="0"/>
              <a:t>G1: Call only </a:t>
            </a:r>
            <a:r>
              <a:rPr lang="en-US" dirty="0" err="1"/>
              <a:t>async</a:t>
            </a:r>
            <a:r>
              <a:rPr lang="en-US" dirty="0"/>
              <a:t>-signal-safe functions in your handlers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sprintf</a:t>
            </a:r>
            <a:r>
              <a:rPr lang="en-US" dirty="0"/>
              <a:t>,  </a:t>
            </a:r>
            <a:r>
              <a:rPr lang="en-US" dirty="0" err="1">
                <a:latin typeface="Courier New"/>
                <a:cs typeface="Courier New"/>
              </a:rPr>
              <a:t>malloc</a:t>
            </a:r>
            <a:r>
              <a:rPr lang="en-US" dirty="0"/>
              <a:t>, and </a:t>
            </a:r>
            <a:r>
              <a:rPr lang="en-US" dirty="0">
                <a:latin typeface="Courier New"/>
                <a:cs typeface="Courier New"/>
              </a:rPr>
              <a:t>exit</a:t>
            </a:r>
            <a:r>
              <a:rPr lang="en-US" dirty="0"/>
              <a:t> are not safe!</a:t>
            </a:r>
          </a:p>
          <a:p>
            <a:r>
              <a:rPr lang="en-US" dirty="0"/>
              <a:t>G2: Save and restore </a:t>
            </a:r>
            <a:r>
              <a:rPr lang="en-US" dirty="0" err="1">
                <a:latin typeface="Courier New"/>
                <a:cs typeface="Courier New"/>
              </a:rPr>
              <a:t>errno</a:t>
            </a:r>
            <a:r>
              <a:rPr lang="en-US" dirty="0"/>
              <a:t> on entry and exit</a:t>
            </a:r>
          </a:p>
          <a:p>
            <a:pPr lvl="1"/>
            <a:r>
              <a:rPr lang="en-US" dirty="0"/>
              <a:t>So that other handlers don’t overwrite your value of </a:t>
            </a:r>
            <a:r>
              <a:rPr lang="en-US" dirty="0" err="1">
                <a:latin typeface="Courier New"/>
                <a:cs typeface="Courier New"/>
              </a:rPr>
              <a:t>errno</a:t>
            </a:r>
            <a:r>
              <a:rPr lang="en-US" dirty="0"/>
              <a:t>	</a:t>
            </a:r>
          </a:p>
          <a:p>
            <a:r>
              <a:rPr lang="en-US" dirty="0"/>
              <a:t>G3: Protect accesses to shared data structures by temporarily blocking all signals. </a:t>
            </a:r>
          </a:p>
          <a:p>
            <a:pPr lvl="1"/>
            <a:r>
              <a:rPr lang="en-US" dirty="0"/>
              <a:t>To prevent possible corruption</a:t>
            </a:r>
          </a:p>
          <a:p>
            <a:r>
              <a:rPr lang="en-US" dirty="0"/>
              <a:t>G4: Declare global variables as </a:t>
            </a:r>
            <a:r>
              <a:rPr lang="en-US" dirty="0">
                <a:latin typeface="Courier New"/>
                <a:cs typeface="Courier New"/>
              </a:rPr>
              <a:t>volatile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To prevent compiler from storing them in a register</a:t>
            </a:r>
          </a:p>
          <a:p>
            <a:r>
              <a:rPr lang="en-US" dirty="0">
                <a:latin typeface="+mn-lt"/>
                <a:cs typeface="Courier New"/>
              </a:rPr>
              <a:t>G5: Declare global flags as </a:t>
            </a:r>
            <a:r>
              <a:rPr lang="en-US" dirty="0">
                <a:latin typeface="Courier New"/>
                <a:cs typeface="Courier New"/>
              </a:rPr>
              <a:t>volatile </a:t>
            </a:r>
            <a:r>
              <a:rPr lang="en-US" dirty="0" err="1">
                <a:latin typeface="Courier New"/>
                <a:cs typeface="Courier New"/>
              </a:rPr>
              <a:t>sig_atomic_t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i="1" dirty="0">
                <a:latin typeface="+mn-lt"/>
                <a:cs typeface="Courier New"/>
              </a:rPr>
              <a:t>flag</a:t>
            </a:r>
            <a:r>
              <a:rPr lang="en-US" dirty="0">
                <a:latin typeface="+mn-lt"/>
                <a:cs typeface="Courier New"/>
              </a:rPr>
              <a:t>: variable that is only read or written (e.g. flag = 1, not flag++)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Flag declared this way does not need to be protected  like other </a:t>
            </a:r>
            <a:r>
              <a:rPr lang="en-US" dirty="0" err="1">
                <a:latin typeface="+mn-lt"/>
                <a:cs typeface="Courier New"/>
              </a:rPr>
              <a:t>globals</a:t>
            </a:r>
            <a:endParaRPr lang="en-US" dirty="0">
              <a:latin typeface="+mn-lt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7514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-Signal-Safety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670925" cy="3743325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Function is </a:t>
            </a:r>
            <a:r>
              <a:rPr lang="en-US" i="1" dirty="0" err="1">
                <a:solidFill>
                  <a:srgbClr val="990000"/>
                </a:solidFill>
                <a:latin typeface="Calibri"/>
                <a:cs typeface="Calibri"/>
              </a:rPr>
              <a:t>async</a:t>
            </a:r>
            <a:r>
              <a:rPr lang="en-US" i="1" dirty="0">
                <a:solidFill>
                  <a:srgbClr val="990000"/>
                </a:solidFill>
                <a:latin typeface="Calibri"/>
                <a:cs typeface="Calibri"/>
              </a:rPr>
              <a:t>-signal-safe </a:t>
            </a:r>
            <a:r>
              <a:rPr lang="en-US" dirty="0">
                <a:latin typeface="Calibri"/>
                <a:cs typeface="Calibri"/>
              </a:rPr>
              <a:t>if either reentrant (e.g., all variables stored on stack frame, CS:APP3e 12.7.2) or non-interruptible by signals.</a:t>
            </a:r>
          </a:p>
          <a:p>
            <a:r>
              <a:rPr lang="en-US" dirty="0" err="1">
                <a:latin typeface="Calibri"/>
                <a:cs typeface="Calibri"/>
              </a:rPr>
              <a:t>Posix</a:t>
            </a:r>
            <a:r>
              <a:rPr lang="en-US" dirty="0">
                <a:latin typeface="Calibri"/>
                <a:cs typeface="Calibri"/>
              </a:rPr>
              <a:t> guarantees 117 functions to be </a:t>
            </a:r>
            <a:r>
              <a:rPr lang="en-US" dirty="0" err="1">
                <a:latin typeface="Calibri"/>
                <a:cs typeface="Calibri"/>
              </a:rPr>
              <a:t>async</a:t>
            </a:r>
            <a:r>
              <a:rPr lang="en-US" dirty="0">
                <a:latin typeface="Calibri"/>
                <a:cs typeface="Calibri"/>
              </a:rPr>
              <a:t>-signal-safe 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Source: “</a:t>
            </a:r>
            <a:r>
              <a:rPr lang="en-US" dirty="0">
                <a:latin typeface="Courier New"/>
                <a:cs typeface="Courier New"/>
              </a:rPr>
              <a:t>man 7 signal</a:t>
            </a:r>
            <a:r>
              <a:rPr lang="en-US" dirty="0">
                <a:latin typeface="Calibri"/>
                <a:cs typeface="Calibri"/>
              </a:rPr>
              <a:t>”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Popular functions on the list:</a:t>
            </a:r>
          </a:p>
          <a:p>
            <a:pPr lvl="2"/>
            <a:r>
              <a:rPr lang="en-US" dirty="0">
                <a:latin typeface="Courier New"/>
                <a:cs typeface="Courier New"/>
              </a:rPr>
              <a:t>_exit, write, wait, </a:t>
            </a:r>
            <a:r>
              <a:rPr lang="en-US" dirty="0" err="1">
                <a:latin typeface="Courier New"/>
                <a:cs typeface="Courier New"/>
              </a:rPr>
              <a:t>waitpid</a:t>
            </a:r>
            <a:r>
              <a:rPr lang="en-US" dirty="0">
                <a:latin typeface="Courier New"/>
                <a:cs typeface="Courier New"/>
              </a:rPr>
              <a:t>, sleep, kill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Popular functions that are </a:t>
            </a:r>
            <a:r>
              <a:rPr lang="en-US" b="1" dirty="0">
                <a:solidFill>
                  <a:srgbClr val="FF0000"/>
                </a:solidFill>
                <a:latin typeface="+mn-lt"/>
                <a:cs typeface="Courier New"/>
              </a:rPr>
              <a:t>not</a:t>
            </a:r>
            <a:r>
              <a:rPr lang="en-US" dirty="0">
                <a:latin typeface="+mn-lt"/>
                <a:cs typeface="Courier New"/>
              </a:rPr>
              <a:t> on the list:</a:t>
            </a:r>
          </a:p>
          <a:p>
            <a:pPr lvl="2"/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>
                <a:latin typeface="+mn-lt"/>
                <a:cs typeface="Courier New"/>
              </a:rPr>
              <a:t>,  </a:t>
            </a:r>
            <a:r>
              <a:rPr lang="en-US" dirty="0" err="1">
                <a:latin typeface="Courier New"/>
                <a:cs typeface="Courier New"/>
              </a:rPr>
              <a:t>sprintf</a:t>
            </a:r>
            <a:r>
              <a:rPr lang="en-US" dirty="0">
                <a:latin typeface="+mn-lt"/>
                <a:cs typeface="Courier New"/>
              </a:rPr>
              <a:t>,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malloc</a:t>
            </a:r>
            <a:r>
              <a:rPr lang="en-US" dirty="0">
                <a:latin typeface="Courier New"/>
                <a:cs typeface="Courier New"/>
              </a:rPr>
              <a:t>, exit 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Unfortunate fact: </a:t>
            </a:r>
            <a:r>
              <a:rPr lang="en-US" dirty="0">
                <a:latin typeface="Courier New"/>
                <a:cs typeface="Courier New"/>
              </a:rPr>
              <a:t>write</a:t>
            </a:r>
            <a:r>
              <a:rPr lang="en-US" dirty="0">
                <a:latin typeface="Calibri"/>
                <a:cs typeface="Calibri"/>
              </a:rPr>
              <a:t> is the only </a:t>
            </a:r>
            <a:r>
              <a:rPr lang="en-US" dirty="0" err="1">
                <a:latin typeface="Calibri"/>
                <a:cs typeface="Calibri"/>
              </a:rPr>
              <a:t>async</a:t>
            </a:r>
            <a:r>
              <a:rPr lang="en-US" dirty="0">
                <a:latin typeface="Calibri"/>
                <a:cs typeface="Calibri"/>
              </a:rPr>
              <a:t>-signal-safe output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/>
              <a:t>Safely Generating Formatted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43000"/>
            <a:ext cx="8345006" cy="2057400"/>
          </a:xfrm>
        </p:spPr>
        <p:txBody>
          <a:bodyPr/>
          <a:lstStyle/>
          <a:p>
            <a:r>
              <a:rPr lang="en-US" dirty="0"/>
              <a:t>Use the reentrant SIO (Safe I/O library) from </a:t>
            </a:r>
            <a:r>
              <a:rPr lang="en-US" dirty="0" err="1">
                <a:latin typeface="Courier New"/>
                <a:cs typeface="Courier New"/>
              </a:rPr>
              <a:t>csapp.c</a:t>
            </a:r>
            <a:r>
              <a:rPr lang="en-US" dirty="0"/>
              <a:t> in your handlers.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ssize_t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sio_puts</a:t>
            </a:r>
            <a:r>
              <a:rPr lang="en-US" dirty="0">
                <a:latin typeface="Courier New"/>
                <a:cs typeface="Courier New"/>
              </a:rPr>
              <a:t>(char s[]) /* Put string */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ssize_t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sio_putl</a:t>
            </a:r>
            <a:r>
              <a:rPr lang="en-US" dirty="0">
                <a:latin typeface="Courier New"/>
                <a:cs typeface="Courier New"/>
              </a:rPr>
              <a:t>(long v)   /* Put long */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void </a:t>
            </a:r>
            <a:r>
              <a:rPr lang="en-US" dirty="0" err="1">
                <a:latin typeface="Courier New"/>
                <a:cs typeface="Courier New"/>
              </a:rPr>
              <a:t>sio_error</a:t>
            </a:r>
            <a:r>
              <a:rPr lang="en-US" dirty="0">
                <a:latin typeface="Courier New"/>
                <a:cs typeface="Courier New"/>
              </a:rPr>
              <a:t>(char s[])   /* Put </a:t>
            </a:r>
            <a:r>
              <a:rPr lang="en-US" dirty="0" err="1">
                <a:latin typeface="Courier New"/>
                <a:cs typeface="Courier New"/>
              </a:rPr>
              <a:t>msg</a:t>
            </a:r>
            <a:r>
              <a:rPr lang="en-US" dirty="0">
                <a:latin typeface="Courier New"/>
                <a:cs typeface="Courier New"/>
              </a:rPr>
              <a:t> &amp; exit */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75119" y="3581400"/>
            <a:ext cx="8466761" cy="28194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sigint_handler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sig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/* Safe SIGINT handler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"So you think you can stop the bomb with ctrl-c, do you?\n"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800" dirty="0">
                <a:solidFill>
                  <a:srgbClr val="000000"/>
                </a:solidFill>
                <a:latin typeface="Menlo-Regular"/>
              </a:rPr>
              <a:t>    sleep(2);</a:t>
            </a:r>
          </a:p>
          <a:p>
            <a:r>
              <a:rPr lang="de-DE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e-DE" sz="18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de-DE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e-DE" sz="18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de-DE" sz="1800" dirty="0" err="1">
                <a:solidFill>
                  <a:srgbClr val="9D206F"/>
                </a:solidFill>
                <a:latin typeface="Menlo-Regular"/>
              </a:rPr>
              <a:t>Well</a:t>
            </a:r>
            <a:r>
              <a:rPr lang="de-DE" sz="1800" dirty="0">
                <a:solidFill>
                  <a:srgbClr val="9D206F"/>
                </a:solidFill>
                <a:latin typeface="Menlo-Regular"/>
              </a:rPr>
              <a:t>..."</a:t>
            </a:r>
            <a:r>
              <a:rPr lang="de-DE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800" dirty="0">
                <a:solidFill>
                  <a:srgbClr val="000000"/>
                </a:solidFill>
                <a:latin typeface="Menlo-Regular"/>
              </a:rPr>
              <a:t>    sleep(1);</a:t>
            </a:r>
          </a:p>
          <a:p>
            <a:r>
              <a:rPr lang="nl-NL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sz="18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nl-NL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nl-NL" sz="1800" dirty="0">
                <a:solidFill>
                  <a:srgbClr val="9D206F"/>
                </a:solidFill>
                <a:latin typeface="Menlo-Regular"/>
              </a:rPr>
              <a:t>"OK. :-)\n"</a:t>
            </a:r>
            <a:r>
              <a:rPr lang="nl-NL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800" dirty="0">
                <a:solidFill>
                  <a:srgbClr val="000000"/>
                </a:solidFill>
                <a:latin typeface="Menlo-Regular"/>
              </a:rPr>
              <a:t>    _exit(0);</a:t>
            </a:r>
          </a:p>
          <a:p>
            <a:r>
              <a:rPr lang="nl-NL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06000" y="6031468"/>
            <a:ext cx="125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sigintsafe.c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94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200" y="1113504"/>
            <a:ext cx="2971800" cy="3763296"/>
          </a:xfrm>
        </p:spPr>
        <p:txBody>
          <a:bodyPr/>
          <a:lstStyle/>
          <a:p>
            <a:pPr marL="230188" indent="-230188"/>
            <a:r>
              <a:rPr lang="en-US" sz="2200" dirty="0"/>
              <a:t>Pending signals are not queued</a:t>
            </a:r>
          </a:p>
          <a:p>
            <a:pPr marL="401638" lvl="1" indent="-171450"/>
            <a:r>
              <a:rPr lang="en-US" sz="1800" dirty="0"/>
              <a:t>For each signal type, one bit indicates whether or not signal is pending…</a:t>
            </a:r>
          </a:p>
          <a:p>
            <a:pPr marL="401638" lvl="1" indent="-171450"/>
            <a:r>
              <a:rPr lang="en-US" sz="1800" dirty="0"/>
              <a:t>…thus at most one pending signal of any particular type. </a:t>
            </a:r>
          </a:p>
          <a:p>
            <a:pPr marL="1588" indent="-171450"/>
            <a:r>
              <a:rPr lang="en-US" sz="2200" dirty="0"/>
              <a:t> You can’t use signals to count events, such as children terminating.</a:t>
            </a:r>
          </a:p>
        </p:txBody>
      </p:sp>
      <p:sp>
        <p:nvSpPr>
          <p:cNvPr id="525316" name="Text Box 4"/>
          <p:cNvSpPr txBox="1">
            <a:spLocks noChangeArrowheads="1"/>
          </p:cNvSpPr>
          <p:nvPr/>
        </p:nvSpPr>
        <p:spPr bwMode="auto">
          <a:xfrm>
            <a:off x="63500" y="522513"/>
            <a:ext cx="5867400" cy="62592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Menlo-Regular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r>
              <a:rPr lang="en-US" sz="14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4A00FF"/>
                </a:solidFill>
                <a:latin typeface="Menlo-Regular"/>
              </a:rPr>
              <a:t>child_handler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C1651C"/>
                </a:solidFill>
                <a:latin typeface="Menlo-Regular"/>
              </a:rPr>
              <a:t>sig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Menlo-Regular"/>
              </a:rPr>
              <a:t>olderrno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4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4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= wait(</a:t>
            </a:r>
            <a:r>
              <a:rPr lang="en-US" sz="14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)) &lt; 0)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Sio_error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"wait error"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"Handler reaped child 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Sio_putl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((</a:t>
            </a:r>
            <a:r>
              <a:rPr lang="en-US" sz="14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 \n"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sleep(1);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olderrno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nl-NL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Menlo-Regular"/>
              </a:rPr>
              <a:t>fork14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() {</a:t>
            </a:r>
          </a:p>
          <a:p>
            <a:r>
              <a:rPr lang="fi-FI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4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4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400" dirty="0" err="1">
                <a:solidFill>
                  <a:srgbClr val="000000"/>
                </a:solidFill>
                <a:latin typeface="Menlo-Regular"/>
              </a:rPr>
              <a:t>[N</a:t>
            </a:r>
            <a:r>
              <a:rPr lang="fi-FI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fr-FR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4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= N;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Signal(SIGCHLD,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child_handler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4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(i = 0; i &lt; N; i++)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] = Fork()) == 0) {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        Sleep(1);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    exit(0);  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/* Child exits */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&gt; 0) 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/* Parent spins */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18622" y="6412468"/>
            <a:ext cx="82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forks.c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6800" y="5257800"/>
            <a:ext cx="3581400" cy="830997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3913A8"/>
                </a:solidFill>
                <a:latin typeface="Menlo-Regular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Menlo-Regular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Menlo-Bold"/>
              </a:rPr>
              <a:t>./forks 14</a:t>
            </a:r>
            <a:endParaRPr lang="en-US" sz="1600" b="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Handler reaped child 23240</a:t>
            </a: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Handler reaped child 23241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19600" y="417512"/>
            <a:ext cx="4648200" cy="573088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Correct Signal Handling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07400" cy="573088"/>
          </a:xfrm>
        </p:spPr>
        <p:txBody>
          <a:bodyPr/>
          <a:lstStyle/>
          <a:p>
            <a:r>
              <a:rPr lang="en-US" dirty="0"/>
              <a:t>Correct Signal Handling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796" y="1295400"/>
            <a:ext cx="8382000" cy="1219200"/>
          </a:xfrm>
        </p:spPr>
        <p:txBody>
          <a:bodyPr/>
          <a:lstStyle/>
          <a:p>
            <a:r>
              <a:rPr lang="en-US" dirty="0"/>
              <a:t>Must wait for all terminated child processes</a:t>
            </a:r>
          </a:p>
          <a:p>
            <a:pPr lvl="1"/>
            <a:r>
              <a:rPr lang="en-US" dirty="0"/>
              <a:t>Put  </a:t>
            </a:r>
            <a:r>
              <a:rPr lang="en-US" dirty="0">
                <a:latin typeface="Courier New" pitchFamily="49" charset="0"/>
              </a:rPr>
              <a:t>wait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>
                <a:latin typeface="+mn-lt"/>
              </a:rPr>
              <a:t>in a loop to reap all terminated children</a:t>
            </a:r>
          </a:p>
        </p:txBody>
      </p:sp>
      <p:sp>
        <p:nvSpPr>
          <p:cNvPr id="526340" name="Text Box 4"/>
          <p:cNvSpPr txBox="1">
            <a:spLocks noChangeArrowheads="1"/>
          </p:cNvSpPr>
          <p:nvPr/>
        </p:nvSpPr>
        <p:spPr bwMode="auto">
          <a:xfrm>
            <a:off x="457200" y="2260600"/>
            <a:ext cx="8263467" cy="31242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 fontScale="92500" lnSpcReduction="20000"/>
          </a:bodyPr>
          <a:lstStyle/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child_handler2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sig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olderrno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8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8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wait(</a:t>
            </a:r>
            <a:r>
              <a:rPr lang="en-US" sz="18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)) &gt; 0) 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ccount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--;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"Handler reaped child 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Sio_putl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((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 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!= ECHILD)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Sio_error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"wait error"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olderrno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19600" y="4800600"/>
            <a:ext cx="4495800" cy="1815882"/>
          </a:xfrm>
          <a:prstGeom prst="rect">
            <a:avLst/>
          </a:prstGeom>
          <a:solidFill>
            <a:srgbClr val="E0E0E0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3913A8"/>
                </a:solidFill>
                <a:latin typeface="Menlo-Regular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Menlo-Regular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Menlo-Bold"/>
              </a:rPr>
              <a:t>./forks 15</a:t>
            </a:r>
            <a:endParaRPr lang="en-US" sz="1600" b="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Handler reaped child 23246</a:t>
            </a: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Handler reaped child 23247</a:t>
            </a: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Handler reaped child 23248</a:t>
            </a: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Handler reaped child 23249</a:t>
            </a: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Handler reaped child 23250</a:t>
            </a:r>
          </a:p>
          <a:p>
            <a:r>
              <a:rPr lang="en-US" sz="1600" b="0" dirty="0" err="1">
                <a:solidFill>
                  <a:srgbClr val="3913A8"/>
                </a:solidFill>
                <a:latin typeface="Menlo-Regular"/>
              </a:rPr>
              <a:t>whaleshark</a:t>
            </a:r>
            <a:r>
              <a:rPr lang="en-US" sz="1600" b="0" dirty="0">
                <a:solidFill>
                  <a:srgbClr val="3913A8"/>
                </a:solidFill>
                <a:latin typeface="Menlo-Regular"/>
              </a:rPr>
              <a:t>&gt;</a:t>
            </a:r>
            <a:endParaRPr lang="en-US"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8305800" cy="573088"/>
          </a:xfrm>
        </p:spPr>
        <p:txBody>
          <a:bodyPr/>
          <a:lstStyle/>
          <a:p>
            <a:r>
              <a:rPr lang="en-US" dirty="0"/>
              <a:t>Portable Signal Handling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2133600"/>
          </a:xfrm>
        </p:spPr>
        <p:txBody>
          <a:bodyPr/>
          <a:lstStyle/>
          <a:p>
            <a:r>
              <a:rPr lang="en-US" dirty="0"/>
              <a:t>Ugh! Different versions of Unix can have different signal handling semantics</a:t>
            </a:r>
          </a:p>
          <a:p>
            <a:pPr lvl="1"/>
            <a:r>
              <a:rPr lang="en-US" dirty="0"/>
              <a:t>Some older systems restore action to default after catching signal</a:t>
            </a:r>
          </a:p>
          <a:p>
            <a:pPr lvl="1"/>
            <a:r>
              <a:rPr lang="en-US" dirty="0"/>
              <a:t>Some interrupted system calls can return with </a:t>
            </a:r>
            <a:r>
              <a:rPr lang="en-US" dirty="0" err="1"/>
              <a:t>errno</a:t>
            </a:r>
            <a:r>
              <a:rPr lang="en-US" dirty="0"/>
              <a:t> == EINTR</a:t>
            </a:r>
          </a:p>
          <a:p>
            <a:pPr lvl="1"/>
            <a:r>
              <a:rPr lang="en-US" dirty="0"/>
              <a:t>Some systems don’t block signals of the type being handled </a:t>
            </a:r>
          </a:p>
          <a:p>
            <a:r>
              <a:rPr lang="en-US" dirty="0"/>
              <a:t>Solution: </a:t>
            </a:r>
            <a:r>
              <a:rPr lang="en-US" dirty="0" err="1">
                <a:latin typeface="Courier New"/>
                <a:cs typeface="Courier New"/>
              </a:rPr>
              <a:t>sigaction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39964" y="3734812"/>
            <a:ext cx="8523036" cy="286232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handler_t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500" dirty="0">
                <a:solidFill>
                  <a:srgbClr val="4A00FF"/>
                </a:solidFill>
                <a:latin typeface="Menlo-Regular"/>
              </a:rPr>
              <a:t>Signal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signum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handler_t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handler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sigaction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action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old_action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action.sa_handler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handler;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sigemptyset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action.sa_mask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Block sigs of type being handled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action.sa_flags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SA_RESTART;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Restart </a:t>
            </a:r>
            <a:r>
              <a:rPr lang="en-US" sz="1500" dirty="0" err="1">
                <a:solidFill>
                  <a:srgbClr val="CB2418"/>
                </a:solidFill>
                <a:latin typeface="Menlo-Regular"/>
              </a:rPr>
              <a:t>syscalls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 if possible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sigaction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signum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&amp;action, &amp;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old_action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 &lt; 0)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unix_error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>
                <a:solidFill>
                  <a:srgbClr val="9D206F"/>
                </a:solidFill>
                <a:latin typeface="Menlo-Regular"/>
              </a:rPr>
              <a:t>"Signal error"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old_action.sa_handler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69719" y="6240502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Synchronizing Flows to Avoid Races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6661" y="2011263"/>
            <a:ext cx="8337739" cy="477053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sigset_t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mask_all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prev_all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Sigfillset(&amp;mask_all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Signal(SIGCHLD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handler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initjobs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(); 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Initialize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the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job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list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Fork()) == 0) {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Child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"/bin/date"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(SIG_BLOCK,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mask_all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Parent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addjob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Add the child to the job list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6875" y="1209675"/>
            <a:ext cx="7896225" cy="801588"/>
          </a:xfrm>
        </p:spPr>
        <p:txBody>
          <a:bodyPr/>
          <a:lstStyle/>
          <a:p>
            <a:r>
              <a:rPr lang="en-US" dirty="0"/>
              <a:t>Simple shell with a subtle synchronization error because it assumes parent runs before child.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274" y="6400800"/>
            <a:ext cx="139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7F7F7F"/>
                </a:solidFill>
                <a:latin typeface="Calibri" pitchFamily="34" charset="0"/>
              </a:rPr>
              <a:t>procmask1.c</a:t>
            </a:r>
          </a:p>
        </p:txBody>
      </p:sp>
    </p:spTree>
    <p:extLst>
      <p:ext uri="{BB962C8B-B14F-4D97-AF65-F5344CB8AC3E}">
        <p14:creationId xmlns:p14="http://schemas.microsoft.com/office/powerpoint/2010/main" val="17289793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Synchronizing Flows to Avoid Races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5124" y="2133600"/>
            <a:ext cx="8090676" cy="403187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handler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sig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olderrno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sigset_t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mask_all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Sigfillset(&amp;mask_all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(-1,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0)) &gt; 0) {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Reap child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(SIG_BLOCK,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mask_all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deletejob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Delete the child from the job list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!= ECHILD)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Sio_error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olderrno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66725"/>
          </a:xfrm>
        </p:spPr>
        <p:txBody>
          <a:bodyPr/>
          <a:lstStyle/>
          <a:p>
            <a:r>
              <a:rPr lang="en-US" dirty="0"/>
              <a:t>SIGCHLD handler for a simple shell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34200" y="5791200"/>
            <a:ext cx="139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7F7F7F"/>
                </a:solidFill>
                <a:latin typeface="Calibri" pitchFamily="34" charset="0"/>
              </a:rPr>
              <a:t>procmask1.c</a:t>
            </a:r>
          </a:p>
        </p:txBody>
      </p:sp>
    </p:spTree>
    <p:extLst>
      <p:ext uri="{BB962C8B-B14F-4D97-AF65-F5344CB8AC3E}">
        <p14:creationId xmlns:p14="http://schemas.microsoft.com/office/powerpoint/2010/main" val="37743572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872582" cy="762000"/>
          </a:xfrm>
        </p:spPr>
        <p:txBody>
          <a:bodyPr/>
          <a:lstStyle/>
          <a:p>
            <a:r>
              <a:rPr lang="en-US" dirty="0"/>
              <a:t>Corrected Shell Program without Race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" y="1380321"/>
            <a:ext cx="8986279" cy="540147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5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2D961E"/>
                </a:solidFill>
                <a:latin typeface="Menlo-Regular"/>
              </a:rPr>
              <a:t>sigset_t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500" dirty="0" err="1">
                <a:solidFill>
                  <a:srgbClr val="C1651C"/>
                </a:solidFill>
                <a:latin typeface="Menlo-Regular"/>
              </a:rPr>
              <a:t>mask_all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500" dirty="0" err="1">
                <a:solidFill>
                  <a:srgbClr val="C1651C"/>
                </a:solidFill>
                <a:latin typeface="Menlo-Regular"/>
              </a:rPr>
              <a:t>mask_one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500" dirty="0" err="1">
                <a:solidFill>
                  <a:srgbClr val="C1651C"/>
                </a:solidFill>
                <a:latin typeface="Menlo-Regular"/>
              </a:rPr>
              <a:t>prev_one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Sigfillset(&amp;mask_all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Sigemptyset(&amp;mask_one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Sigaddset(&amp;mask_one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 SIGCHLD);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Signal(SIGCHLD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handler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initjobs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(); </a:t>
            </a:r>
            <a:r>
              <a:rPr lang="fi-FI" sz="15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fi-FI" sz="1500" dirty="0" err="1">
                <a:solidFill>
                  <a:srgbClr val="CB2418"/>
                </a:solidFill>
                <a:latin typeface="Menlo-Regular"/>
              </a:rPr>
              <a:t>Initialize</a:t>
            </a:r>
            <a:r>
              <a:rPr lang="fi-FI" sz="1500" dirty="0">
                <a:solidFill>
                  <a:srgbClr val="CB2418"/>
                </a:solidFill>
                <a:latin typeface="Menlo-Regular"/>
              </a:rPr>
              <a:t> the </a:t>
            </a:r>
            <a:r>
              <a:rPr lang="fi-FI" sz="1500" dirty="0" err="1">
                <a:solidFill>
                  <a:srgbClr val="CB2418"/>
                </a:solidFill>
                <a:latin typeface="Menlo-Regular"/>
              </a:rPr>
              <a:t>job</a:t>
            </a:r>
            <a:r>
              <a:rPr lang="fi-FI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sz="1500" dirty="0" err="1">
                <a:solidFill>
                  <a:srgbClr val="CB2418"/>
                </a:solidFill>
                <a:latin typeface="Menlo-Regular"/>
              </a:rPr>
              <a:t>list</a:t>
            </a:r>
            <a:r>
              <a:rPr lang="fi-FI" sz="1500" dirty="0">
                <a:solidFill>
                  <a:srgbClr val="CB2418"/>
                </a:solidFill>
                <a:latin typeface="Menlo-Regular"/>
              </a:rPr>
              <a:t> */</a:t>
            </a:r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(SIG_BLOCK, &amp;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mask_one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prev_one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Block SIGCHLD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Fork()) == 0) {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Child process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(SIG_SETMASK, &amp;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prev_one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Unblock SIGCHLD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Execve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>
                <a:solidFill>
                  <a:srgbClr val="9D206F"/>
                </a:solidFill>
                <a:latin typeface="Menlo-Regular"/>
              </a:rPr>
              <a:t>"/bin/date"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(SIG_BLOCK, &amp;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mask_all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Parent process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addjob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 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Add the child to the job list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(SIG_SETMASK, &amp;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prev_one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 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Unblock SIGCHLD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33253" y="6400800"/>
            <a:ext cx="139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7F7F7F"/>
                </a:solidFill>
                <a:latin typeface="Calibri" pitchFamily="34" charset="0"/>
              </a:rPr>
              <a:t>procmask2.c</a:t>
            </a:r>
          </a:p>
        </p:txBody>
      </p:sp>
    </p:spTree>
    <p:extLst>
      <p:ext uri="{BB962C8B-B14F-4D97-AF65-F5344CB8AC3E}">
        <p14:creationId xmlns:p14="http://schemas.microsoft.com/office/powerpoint/2010/main" val="230573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9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Process Hierarchy</a:t>
            </a:r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2895600" y="35814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Login shell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2895600" y="4572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838200" y="4572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3962400" y="5715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Grandchild</a:t>
            </a:r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1752600" y="5715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Grandchild</a:t>
            </a: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H="1">
            <a:off x="2209800" y="4038600"/>
            <a:ext cx="9906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3" name="Oval 12"/>
          <p:cNvSpPr>
            <a:spLocks noChangeArrowheads="1"/>
          </p:cNvSpPr>
          <p:nvPr/>
        </p:nvSpPr>
        <p:spPr bwMode="auto">
          <a:xfrm>
            <a:off x="3657600" y="14478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latin typeface="Courier New" charset="0"/>
              </a:rPr>
              <a:t>[0]</a:t>
            </a:r>
          </a:p>
        </p:txBody>
      </p:sp>
      <p:sp>
        <p:nvSpPr>
          <p:cNvPr id="23564" name="Line 13"/>
          <p:cNvSpPr>
            <a:spLocks noChangeShapeType="1"/>
          </p:cNvSpPr>
          <p:nvPr/>
        </p:nvSpPr>
        <p:spPr bwMode="auto">
          <a:xfrm flipH="1">
            <a:off x="4495800" y="19812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n>
                <a:solidFill>
                  <a:schemeClr val="tx1"/>
                </a:solidFill>
                <a:prstDash val="dot"/>
              </a:ln>
            </a:endParaRPr>
          </a:p>
        </p:txBody>
      </p:sp>
      <p:sp>
        <p:nvSpPr>
          <p:cNvPr id="23565" name="Line 14"/>
          <p:cNvSpPr>
            <a:spLocks noChangeShapeType="1"/>
          </p:cNvSpPr>
          <p:nvPr/>
        </p:nvSpPr>
        <p:spPr bwMode="auto">
          <a:xfrm flipH="1">
            <a:off x="4038600" y="2971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6" name="Line 15"/>
          <p:cNvSpPr>
            <a:spLocks noChangeShapeType="1"/>
          </p:cNvSpPr>
          <p:nvPr/>
        </p:nvSpPr>
        <p:spPr bwMode="auto">
          <a:xfrm flipH="1">
            <a:off x="3733800" y="4114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7" name="Line 16"/>
          <p:cNvSpPr>
            <a:spLocks noChangeShapeType="1"/>
          </p:cNvSpPr>
          <p:nvPr/>
        </p:nvSpPr>
        <p:spPr bwMode="auto">
          <a:xfrm>
            <a:off x="3886200" y="5105400"/>
            <a:ext cx="914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8" name="Line 17"/>
          <p:cNvSpPr>
            <a:spLocks noChangeShapeType="1"/>
          </p:cNvSpPr>
          <p:nvPr/>
        </p:nvSpPr>
        <p:spPr bwMode="auto">
          <a:xfrm flipH="1">
            <a:off x="2667000" y="5105400"/>
            <a:ext cx="8382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9" name="Line 18"/>
          <p:cNvSpPr>
            <a:spLocks noChangeShapeType="1"/>
          </p:cNvSpPr>
          <p:nvPr/>
        </p:nvSpPr>
        <p:spPr bwMode="auto">
          <a:xfrm flipH="1">
            <a:off x="1981200" y="2819400"/>
            <a:ext cx="17526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70" name="Oval 19"/>
          <p:cNvSpPr>
            <a:spLocks noChangeArrowheads="1"/>
          </p:cNvSpPr>
          <p:nvPr/>
        </p:nvSpPr>
        <p:spPr bwMode="auto">
          <a:xfrm>
            <a:off x="76200" y="3352800"/>
            <a:ext cx="2133600" cy="76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Daemon</a:t>
            </a:r>
          </a:p>
          <a:p>
            <a:pPr algn="ctr">
              <a:lnSpc>
                <a:spcPct val="100000"/>
              </a:lnSpc>
            </a:pPr>
            <a:r>
              <a:rPr lang="en-US" sz="2000" b="1"/>
              <a:t>e.g. </a:t>
            </a:r>
            <a:r>
              <a:rPr lang="en-US" sz="2000" b="1">
                <a:latin typeface="Courier New" charset="0"/>
              </a:rPr>
              <a:t>httpd</a:t>
            </a:r>
          </a:p>
        </p:txBody>
      </p:sp>
      <p:sp>
        <p:nvSpPr>
          <p:cNvPr id="23571" name="Oval 11"/>
          <p:cNvSpPr>
            <a:spLocks noChangeArrowheads="1"/>
          </p:cNvSpPr>
          <p:nvPr/>
        </p:nvSpPr>
        <p:spPr bwMode="auto">
          <a:xfrm>
            <a:off x="3657600" y="2438400"/>
            <a:ext cx="1676400" cy="533400"/>
          </a:xfrm>
          <a:prstGeom prst="ellipse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>
                <a:latin typeface="Courier New" charset="0"/>
              </a:rPr>
              <a:t>init [1]</a:t>
            </a:r>
          </a:p>
        </p:txBody>
      </p:sp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5638800" y="35814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Login shell</a:t>
            </a:r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4914900" y="2959100"/>
            <a:ext cx="402019" cy="31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5664200" y="4572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 flipH="1">
            <a:off x="6502400" y="4114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" name="TextBox 1"/>
          <p:cNvSpPr txBox="1"/>
          <p:nvPr/>
        </p:nvSpPr>
        <p:spPr>
          <a:xfrm>
            <a:off x="4876800" y="3276600"/>
            <a:ext cx="440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 rot="13380000">
            <a:off x="5216566" y="3224857"/>
            <a:ext cx="34888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…</a:t>
            </a: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 flipH="1">
            <a:off x="3581400" y="3416300"/>
            <a:ext cx="228600" cy="165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9" name="TextBox 28"/>
          <p:cNvSpPr txBox="1"/>
          <p:nvPr/>
        </p:nvSpPr>
        <p:spPr>
          <a:xfrm rot="8700000" flipH="1">
            <a:off x="3807148" y="3224857"/>
            <a:ext cx="34888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…</a:t>
            </a:r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5562600" y="3450570"/>
            <a:ext cx="304800" cy="2098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6248400" y="5715000"/>
            <a:ext cx="279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Note: you can view the hierarchy using the Linux </a:t>
            </a:r>
            <a:r>
              <a:rPr lang="en-US" sz="1800" b="0" dirty="0" err="1">
                <a:latin typeface="Courier New"/>
                <a:cs typeface="Courier New"/>
              </a:rPr>
              <a:t>pstree</a:t>
            </a:r>
            <a:r>
              <a:rPr lang="en-US" sz="1800" dirty="0">
                <a:latin typeface="Calibri" pitchFamily="34" charset="0"/>
              </a:rPr>
              <a:t> command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/>
              <a:t>Explicitly Waiting for Signals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500" y="2514600"/>
            <a:ext cx="8267700" cy="33239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C200FF"/>
                </a:solidFill>
                <a:latin typeface="Menlo-Regular"/>
              </a:rPr>
              <a:t>volatile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sig_atomic_t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4A00FF"/>
                </a:solidFill>
                <a:latin typeface="Menlo-Regular"/>
              </a:rPr>
              <a:t>sigchld_handler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s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olderrno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 = Waitpid(-1, </a:t>
            </a:r>
            <a:r>
              <a:rPr lang="fi-FI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 0); </a:t>
            </a:r>
            <a:r>
              <a:rPr lang="fi-FI" sz="1500" dirty="0">
                <a:solidFill>
                  <a:srgbClr val="FF0000"/>
                </a:solidFill>
                <a:latin typeface="Menlo-Regular"/>
              </a:rPr>
              <a:t>/* Main is </a:t>
            </a:r>
            <a:r>
              <a:rPr lang="fi-FI" sz="1500" dirty="0" err="1">
                <a:solidFill>
                  <a:srgbClr val="FF0000"/>
                </a:solidFill>
                <a:latin typeface="Menlo-Regular"/>
              </a:rPr>
              <a:t>waiting</a:t>
            </a:r>
            <a:r>
              <a:rPr lang="fi-FI" sz="1500" dirty="0">
                <a:solidFill>
                  <a:srgbClr val="FF0000"/>
                </a:solidFill>
                <a:latin typeface="Menlo-Regular"/>
              </a:rPr>
              <a:t> for </a:t>
            </a:r>
            <a:r>
              <a:rPr lang="fi-FI" sz="1500" dirty="0" err="1">
                <a:solidFill>
                  <a:srgbClr val="FF0000"/>
                </a:solidFill>
                <a:latin typeface="Menlo-Regular"/>
              </a:rPr>
              <a:t>nonzero</a:t>
            </a:r>
            <a:r>
              <a:rPr lang="fi-FI" sz="1500" dirty="0">
                <a:solidFill>
                  <a:srgbClr val="FF0000"/>
                </a:solidFill>
                <a:latin typeface="Menlo-Regular"/>
              </a:rPr>
              <a:t> </a:t>
            </a:r>
            <a:r>
              <a:rPr lang="fi-FI" sz="1500" dirty="0" err="1">
                <a:solidFill>
                  <a:srgbClr val="FF0000"/>
                </a:solidFill>
                <a:latin typeface="Menlo-Regular"/>
              </a:rPr>
              <a:t>pid</a:t>
            </a:r>
            <a:r>
              <a:rPr lang="fi-FI" sz="1500" dirty="0">
                <a:solidFill>
                  <a:srgbClr val="FF0000"/>
                </a:solidFill>
                <a:latin typeface="Menlo-Regular"/>
              </a:rPr>
              <a:t> */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olderrno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5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500" dirty="0" err="1">
                <a:solidFill>
                  <a:srgbClr val="4A00FF"/>
                </a:solidFill>
                <a:latin typeface="Menlo-Regular"/>
              </a:rPr>
              <a:t>sigint_handler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(</a:t>
            </a:r>
            <a:r>
              <a:rPr lang="fi-FI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500" dirty="0">
                <a:solidFill>
                  <a:srgbClr val="C1651C"/>
                </a:solidFill>
                <a:latin typeface="Menlo-Regular"/>
              </a:rPr>
              <a:t>s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endParaRPr lang="ro-RO" sz="15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6875" y="1408212"/>
            <a:ext cx="8442325" cy="801588"/>
          </a:xfrm>
        </p:spPr>
        <p:txBody>
          <a:bodyPr/>
          <a:lstStyle/>
          <a:p>
            <a:r>
              <a:rPr lang="en-US" dirty="0"/>
              <a:t>Handlers for program explicitly waiting for SIGCHLD to arrive.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48688" y="5486400"/>
            <a:ext cx="159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waitforsignal.c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78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/>
              <a:t>Explicitly Waiting for Signals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5784" y="1304121"/>
            <a:ext cx="8058616" cy="540147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sigset_t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mask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prev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Signal(SIGCHLD,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sigchld_handler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Signal(SIGINT,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sigint_handler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Sigemptyset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(&amp;mask);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Sigaddset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(&amp;mask, SIGCHLD);</a:t>
            </a:r>
          </a:p>
          <a:p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(SIG_BLOCK, &amp;mask, &amp;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prev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Block SIGCHLD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(Fork() == 0)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Child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    exit(0);</a:t>
            </a:r>
          </a:p>
          <a:p>
            <a:r>
              <a:rPr lang="fr-FR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/* Parent */</a:t>
            </a:r>
            <a:endParaRPr lang="fr-FR" sz="15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r-FR" sz="15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fr-FR" sz="15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r>
              <a:rPr lang="fr-FR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r-FR" sz="15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fr-FR" sz="1500" dirty="0">
                <a:solidFill>
                  <a:srgbClr val="000000"/>
                </a:solidFill>
                <a:latin typeface="Menlo-Regular"/>
              </a:rPr>
              <a:t>(SIG_SETMASK, &amp;</a:t>
            </a:r>
            <a:r>
              <a:rPr lang="fr-FR" sz="1500" dirty="0" err="1">
                <a:solidFill>
                  <a:srgbClr val="000000"/>
                </a:solidFill>
                <a:latin typeface="Menlo-Regular"/>
              </a:rPr>
              <a:t>prev</a:t>
            </a:r>
            <a:r>
              <a:rPr lang="fr-FR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r-FR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r-FR" sz="15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Unblock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 SIGCHLD */</a:t>
            </a:r>
            <a:endParaRPr lang="fr-FR" sz="1500" dirty="0">
              <a:solidFill>
                <a:srgbClr val="000000"/>
              </a:solidFill>
              <a:latin typeface="Menlo-Regular"/>
            </a:endParaRPr>
          </a:p>
          <a:p>
            <a:endParaRPr lang="fr-FR" sz="15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Wait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 for SIGCHLD to 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be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received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 (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wasteful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!) */</a:t>
            </a:r>
            <a:endParaRPr lang="fr-FR" sz="15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r-FR" sz="1500" dirty="0" err="1">
                <a:solidFill>
                  <a:srgbClr val="C200FF"/>
                </a:solidFill>
                <a:latin typeface="Menlo-Regular"/>
              </a:rPr>
              <a:t>while</a:t>
            </a:r>
            <a:r>
              <a:rPr lang="fr-FR" sz="1500" dirty="0">
                <a:solidFill>
                  <a:srgbClr val="000000"/>
                </a:solidFill>
                <a:latin typeface="Menlo-Regular"/>
              </a:rPr>
              <a:t> (!</a:t>
            </a:r>
            <a:r>
              <a:rPr lang="fr-FR" sz="15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fr-FR" sz="15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fr-FR" sz="1500" dirty="0">
                <a:solidFill>
                  <a:srgbClr val="000000"/>
                </a:solidFill>
                <a:latin typeface="Menlo-Regular"/>
              </a:rPr>
              <a:t>            ;</a:t>
            </a:r>
          </a:p>
          <a:p>
            <a:r>
              <a:rPr lang="fr-FR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/* Do 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some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work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after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receiving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 SIGCHLD */</a:t>
            </a:r>
            <a:endParaRPr lang="fr-FR" sz="15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Menlo-Regular"/>
              </a:rPr>
              <a:t>"."</a:t>
            </a:r>
            <a:r>
              <a:rPr lang="ro-RO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34200" y="6336268"/>
            <a:ext cx="159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waitforsignal.c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79138" y="1143000"/>
            <a:ext cx="2531462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1800" dirty="0">
                <a:latin typeface="Calibri" pitchFamily="34" charset="0"/>
              </a:rPr>
              <a:t>Similar to a shell waiting</a:t>
            </a:r>
          </a:p>
          <a:p>
            <a:r>
              <a:rPr lang="en-US" sz="1800" dirty="0">
                <a:latin typeface="Calibri" pitchFamily="34" charset="0"/>
              </a:rPr>
              <a:t>for a foreground job to </a:t>
            </a:r>
          </a:p>
          <a:p>
            <a:r>
              <a:rPr lang="en-US" sz="1800" dirty="0">
                <a:latin typeface="Calibri" pitchFamily="34" charset="0"/>
              </a:rPr>
              <a:t>terminate. </a:t>
            </a:r>
          </a:p>
        </p:txBody>
      </p:sp>
    </p:spTree>
    <p:extLst>
      <p:ext uri="{BB962C8B-B14F-4D97-AF65-F5344CB8AC3E}">
        <p14:creationId xmlns:p14="http://schemas.microsoft.com/office/powerpoint/2010/main" val="38517947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/>
              <a:t>Explicitly Waiting for Signals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500" y="2570202"/>
            <a:ext cx="3314700" cy="58477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Race!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pause();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6875" y="1408212"/>
            <a:ext cx="7896225" cy="496788"/>
          </a:xfrm>
        </p:spPr>
        <p:txBody>
          <a:bodyPr/>
          <a:lstStyle/>
          <a:p>
            <a:r>
              <a:rPr lang="en-US" dirty="0"/>
              <a:t>Program is correct, but very wasteful</a:t>
            </a:r>
          </a:p>
          <a:p>
            <a:r>
              <a:rPr lang="en-US" dirty="0"/>
              <a:t>Other options: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Solution: </a:t>
            </a:r>
            <a:r>
              <a:rPr lang="en-US" dirty="0" err="1">
                <a:latin typeface="Courier New"/>
                <a:cs typeface="Courier New"/>
              </a:rPr>
              <a:t>sigsuspend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67200" y="2570202"/>
            <a:ext cx="3810000" cy="58477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Too slow!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sleep(1);</a:t>
            </a:r>
            <a:endParaRPr lang="ro-RO" sz="16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459521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/>
              <a:t>Waiting for Signals with </a:t>
            </a:r>
            <a:r>
              <a:rPr lang="en-US" dirty="0" err="1">
                <a:latin typeface="Courier New"/>
                <a:cs typeface="Courier New"/>
              </a:rPr>
              <a:t>sigsuspend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3055203"/>
            <a:ext cx="5410200" cy="83099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(SIG_BLOCK, &amp;mask,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pause();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6875" y="1408212"/>
            <a:ext cx="7896225" cy="496788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sigsuspend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sigset_t</a:t>
            </a:r>
            <a:r>
              <a:rPr lang="en-US" dirty="0">
                <a:latin typeface="Courier New"/>
                <a:cs typeface="Courier New"/>
              </a:rPr>
              <a:t> *mask)</a:t>
            </a:r>
          </a:p>
          <a:p>
            <a:endParaRPr lang="en-US" dirty="0"/>
          </a:p>
          <a:p>
            <a:r>
              <a:rPr lang="en-US" dirty="0"/>
              <a:t>Equivalent to atomic (uninterruptable) version of:</a:t>
            </a:r>
          </a:p>
        </p:txBody>
      </p:sp>
    </p:spTree>
    <p:extLst>
      <p:ext uri="{BB962C8B-B14F-4D97-AF65-F5344CB8AC3E}">
        <p14:creationId xmlns:p14="http://schemas.microsoft.com/office/powerpoint/2010/main" val="12360628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/>
              <a:t>Waiting for Signals with </a:t>
            </a:r>
            <a:r>
              <a:rPr lang="en-US" dirty="0" err="1">
                <a:latin typeface="Courier New"/>
                <a:cs typeface="Courier New"/>
              </a:rPr>
              <a:t>sigsuspend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1149489"/>
            <a:ext cx="8534400" cy="563231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prev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Signal(SIGCHLD,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sigchld_handler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Signal(SIGINT,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sigint_handler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Sigemptyset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(&amp;mask);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Sigaddset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(&amp;mask, SIGCHLD);</a:t>
            </a: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(SIG_BLOCK, &amp;mask,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Block SIGCHLD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(Fork() == 0)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exit(0);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Wait for SIGCHLD to be received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e-DE" sz="1500" dirty="0" err="1">
                <a:solidFill>
                  <a:srgbClr val="000000"/>
                </a:solidFill>
                <a:latin typeface="Courier New"/>
                <a:cs typeface="Courier New"/>
              </a:rPr>
              <a:t>Sigsuspend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de-DE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Optionally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unblock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SIGCHLD */</a:t>
            </a:r>
            <a:endParaRPr lang="de-DE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e-DE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de-DE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de-DE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/* Do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some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work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after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receiving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SIGCHLD */</a:t>
            </a:r>
            <a:endParaRPr lang="de-DE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"."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66013" y="6400800"/>
            <a:ext cx="139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sigsuspend.c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9290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Shells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Signals</a:t>
            </a:r>
          </a:p>
          <a:p>
            <a:r>
              <a:rPr lang="en-US" dirty="0"/>
              <a:t>Nonlocal jumps</a:t>
            </a:r>
          </a:p>
          <a:p>
            <a:pPr lvl="1"/>
            <a:r>
              <a:rPr lang="en-US" dirty="0"/>
              <a:t>Consult your textbook and additional slides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2209800" cy="573087"/>
          </a:xfrm>
        </p:spPr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7896225" cy="4972050"/>
          </a:xfrm>
        </p:spPr>
        <p:txBody>
          <a:bodyPr/>
          <a:lstStyle/>
          <a:p>
            <a:r>
              <a:rPr lang="en-US" dirty="0"/>
              <a:t>Signals provide process-level exception handling</a:t>
            </a:r>
          </a:p>
          <a:p>
            <a:pPr lvl="1"/>
            <a:r>
              <a:rPr lang="en-US" dirty="0"/>
              <a:t>Can generate from user programs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Can define effect by declaring signal handler</a:t>
            </a:r>
          </a:p>
          <a:p>
            <a:pPr lvl="1"/>
            <a:r>
              <a:rPr lang="en-US" dirty="0"/>
              <a:t>Be very careful when writing signal handlers</a:t>
            </a:r>
          </a:p>
          <a:p>
            <a:endParaRPr lang="en-US" dirty="0"/>
          </a:p>
          <a:p>
            <a:r>
              <a:rPr lang="en-US" dirty="0"/>
              <a:t>Nonlocal jumps provide exceptional control flow within process</a:t>
            </a:r>
          </a:p>
          <a:p>
            <a:pPr lvl="1"/>
            <a:r>
              <a:rPr lang="en-US" dirty="0"/>
              <a:t>Within constraints of stack discipline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666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34400" cy="914400"/>
          </a:xfrm>
        </p:spPr>
        <p:txBody>
          <a:bodyPr/>
          <a:lstStyle/>
          <a:p>
            <a:r>
              <a:rPr lang="en-US"/>
              <a:t>Nonlocal Jumps: </a:t>
            </a:r>
            <a:r>
              <a:rPr lang="en-US">
                <a:latin typeface="Courier New" pitchFamily="49" charset="0"/>
              </a:rPr>
              <a:t>setjmp/longjmp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444625"/>
            <a:ext cx="8307387" cy="44989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Powerful (but dangerous) user-level mechanism for transferring control to an arbitrary location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Controlled to way to break the procedure call / return discipline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Useful for error recovery and signal handling</a:t>
            </a:r>
          </a:p>
          <a:p>
            <a:pPr>
              <a:lnSpc>
                <a:spcPct val="85000"/>
              </a:lnSpc>
            </a:pPr>
            <a:endParaRPr lang="en-US" sz="2000" dirty="0"/>
          </a:p>
          <a:p>
            <a:pPr>
              <a:lnSpc>
                <a:spcPct val="85000"/>
              </a:lnSpc>
            </a:pP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setjmp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jmp_buf</a:t>
            </a:r>
            <a:r>
              <a:rPr lang="en-US" dirty="0">
                <a:latin typeface="Courier New" pitchFamily="49" charset="0"/>
              </a:rPr>
              <a:t> j)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Must be called before </a:t>
            </a:r>
            <a:r>
              <a:rPr lang="en-US" dirty="0" err="1"/>
              <a:t>longjmp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Identifies a return site for a subsequent </a:t>
            </a:r>
            <a:r>
              <a:rPr lang="en-US" dirty="0" err="1"/>
              <a:t>longjmp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Called </a:t>
            </a:r>
            <a:r>
              <a:rPr lang="en-US" b="1" dirty="0">
                <a:solidFill>
                  <a:srgbClr val="FF0000"/>
                </a:solidFill>
              </a:rPr>
              <a:t>once</a:t>
            </a:r>
            <a:r>
              <a:rPr lang="en-US" dirty="0"/>
              <a:t>, returns </a:t>
            </a:r>
            <a:r>
              <a:rPr lang="en-US" b="1" dirty="0">
                <a:solidFill>
                  <a:srgbClr val="FF0000"/>
                </a:solidFill>
              </a:rPr>
              <a:t>one or more </a:t>
            </a:r>
            <a:r>
              <a:rPr lang="en-US" dirty="0"/>
              <a:t>times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Implementation: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Remember where you are by storing  the current </a:t>
            </a:r>
            <a:r>
              <a:rPr lang="en-US" b="1" i="1" dirty="0">
                <a:solidFill>
                  <a:srgbClr val="990000"/>
                </a:solidFill>
              </a:rPr>
              <a:t>register context</a:t>
            </a:r>
            <a:r>
              <a:rPr lang="en-US" dirty="0"/>
              <a:t>, </a:t>
            </a:r>
            <a:r>
              <a:rPr lang="en-US" b="1" i="1" dirty="0">
                <a:solidFill>
                  <a:srgbClr val="990000"/>
                </a:solidFill>
              </a:rPr>
              <a:t>stack pointer</a:t>
            </a:r>
            <a:r>
              <a:rPr lang="en-US" dirty="0"/>
              <a:t>,  and</a:t>
            </a:r>
            <a:r>
              <a:rPr lang="en-US" b="1" i="1" dirty="0">
                <a:solidFill>
                  <a:srgbClr val="990000"/>
                </a:solidFill>
              </a:rPr>
              <a:t> PC value </a:t>
            </a:r>
            <a:r>
              <a:rPr lang="en-US" dirty="0"/>
              <a:t>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jmp_buf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Return 0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6642100" cy="573087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setjmp/longjmp</a:t>
            </a:r>
            <a:r>
              <a:rPr lang="en-US"/>
              <a:t> (cont)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34400" cy="4425950"/>
          </a:xfrm>
        </p:spPr>
        <p:txBody>
          <a:bodyPr/>
          <a:lstStyle/>
          <a:p>
            <a:r>
              <a:rPr lang="en-US" dirty="0">
                <a:latin typeface="Courier New" pitchFamily="49" charset="0"/>
              </a:rPr>
              <a:t>void </a:t>
            </a:r>
            <a:r>
              <a:rPr lang="en-US" dirty="0" err="1">
                <a:latin typeface="Courier New" pitchFamily="49" charset="0"/>
              </a:rPr>
              <a:t>longjmp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jmp_buf</a:t>
            </a:r>
            <a:r>
              <a:rPr lang="en-US" dirty="0">
                <a:latin typeface="Courier New" pitchFamily="49" charset="0"/>
              </a:rPr>
              <a:t> j,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Meaning:</a:t>
            </a:r>
          </a:p>
          <a:p>
            <a:pPr lvl="2"/>
            <a:r>
              <a:rPr lang="en-US" dirty="0"/>
              <a:t>return from the </a:t>
            </a:r>
            <a:r>
              <a:rPr lang="en-US" b="1" dirty="0" err="1">
                <a:latin typeface="Courier New" pitchFamily="49" charset="0"/>
              </a:rPr>
              <a:t>setjmp</a:t>
            </a:r>
            <a:r>
              <a:rPr lang="en-US" dirty="0"/>
              <a:t> remembered by jump buffer </a:t>
            </a:r>
            <a:r>
              <a:rPr lang="en-US" b="1" dirty="0">
                <a:latin typeface="Courier New" pitchFamily="49" charset="0"/>
              </a:rPr>
              <a:t>j</a:t>
            </a:r>
            <a:r>
              <a:rPr lang="en-US" dirty="0"/>
              <a:t> again ... </a:t>
            </a:r>
          </a:p>
          <a:p>
            <a:pPr lvl="2"/>
            <a:r>
              <a:rPr lang="en-US" dirty="0"/>
              <a:t>… this time returning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dirty="0"/>
              <a:t> instead of 0</a:t>
            </a:r>
          </a:p>
          <a:p>
            <a:pPr lvl="1"/>
            <a:r>
              <a:rPr lang="en-US" dirty="0"/>
              <a:t>Called after </a:t>
            </a:r>
            <a:r>
              <a:rPr lang="en-US" b="1" dirty="0" err="1">
                <a:latin typeface="Courier New" pitchFamily="49" charset="0"/>
              </a:rPr>
              <a:t>setjmp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Called </a:t>
            </a:r>
            <a:r>
              <a:rPr lang="en-US" b="1" dirty="0">
                <a:solidFill>
                  <a:srgbClr val="FF0000"/>
                </a:solidFill>
              </a:rPr>
              <a:t>once</a:t>
            </a:r>
            <a:r>
              <a:rPr lang="en-US" dirty="0"/>
              <a:t>, but </a:t>
            </a:r>
            <a:r>
              <a:rPr lang="en-US" b="1" dirty="0">
                <a:solidFill>
                  <a:srgbClr val="FF0000"/>
                </a:solidFill>
              </a:rPr>
              <a:t>never</a:t>
            </a:r>
            <a:r>
              <a:rPr lang="en-US" dirty="0"/>
              <a:t> returns</a:t>
            </a:r>
          </a:p>
          <a:p>
            <a:endParaRPr lang="en-US" dirty="0"/>
          </a:p>
          <a:p>
            <a:r>
              <a:rPr lang="en-US" dirty="0" err="1">
                <a:latin typeface="Courier New" pitchFamily="49" charset="0"/>
              </a:rPr>
              <a:t>longjmp</a:t>
            </a:r>
            <a:r>
              <a:rPr lang="en-US" dirty="0"/>
              <a:t> Implementation:</a:t>
            </a:r>
          </a:p>
          <a:p>
            <a:pPr lvl="1"/>
            <a:r>
              <a:rPr lang="en-US" dirty="0"/>
              <a:t>Restore register context (stack pointer, base pointer, PC value) from jump buffer </a:t>
            </a:r>
            <a:r>
              <a:rPr lang="en-US" b="1" dirty="0">
                <a:latin typeface="Courier New" pitchFamily="49" charset="0"/>
              </a:rPr>
              <a:t>j</a:t>
            </a:r>
          </a:p>
          <a:p>
            <a:pPr lvl="1"/>
            <a:r>
              <a:rPr lang="en-US" dirty="0"/>
              <a:t>Set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eax</a:t>
            </a:r>
            <a:r>
              <a:rPr lang="en-US" b="1" dirty="0"/>
              <a:t> </a:t>
            </a:r>
            <a:r>
              <a:rPr lang="en-US" dirty="0"/>
              <a:t>(the return value) to </a:t>
            </a:r>
            <a:r>
              <a:rPr lang="en-US" b="1" dirty="0" err="1">
                <a:latin typeface="Courier New" pitchFamily="49" charset="0"/>
              </a:rPr>
              <a:t>i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Jump to the location indicated by the PC stored in jump </a:t>
            </a:r>
            <a:r>
              <a:rPr lang="en-US" dirty="0" err="1"/>
              <a:t>buf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</a:rPr>
              <a:t>j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Shell Programs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302" y="1143000"/>
            <a:ext cx="8475897" cy="18288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shell</a:t>
            </a:r>
            <a:r>
              <a:rPr lang="en-US" dirty="0"/>
              <a:t> is an application program that runs programs on behalf of the user.</a:t>
            </a:r>
          </a:p>
          <a:p>
            <a:pPr lvl="1">
              <a:tabLst>
                <a:tab pos="1485900" algn="l"/>
              </a:tabLst>
            </a:pPr>
            <a:r>
              <a:rPr lang="en-US" sz="1800" b="1" dirty="0" err="1">
                <a:latin typeface="Courier New" pitchFamily="49" charset="0"/>
              </a:rPr>
              <a:t>sh</a:t>
            </a:r>
            <a:r>
              <a:rPr lang="en-US" sz="1800" dirty="0"/>
              <a:t> 			Original Unix shell (Stephen Bourne, AT&amp;T Bell Labs, 1977)</a:t>
            </a:r>
          </a:p>
          <a:p>
            <a:pPr lvl="1">
              <a:tabLst>
                <a:tab pos="1485900" algn="l"/>
              </a:tabLst>
            </a:pPr>
            <a:r>
              <a:rPr lang="en-US" sz="1800" b="1" dirty="0" err="1">
                <a:latin typeface="Courier New" pitchFamily="49" charset="0"/>
              </a:rPr>
              <a:t>csh</a:t>
            </a:r>
            <a:r>
              <a:rPr lang="en-US" sz="1800" b="1" dirty="0">
                <a:latin typeface="Courier New" pitchFamily="49" charset="0"/>
              </a:rPr>
              <a:t>/</a:t>
            </a:r>
            <a:r>
              <a:rPr lang="en-US" sz="1800" b="1" dirty="0" err="1">
                <a:latin typeface="Courier New" pitchFamily="49" charset="0"/>
              </a:rPr>
              <a:t>tcsh</a:t>
            </a:r>
            <a:r>
              <a:rPr lang="en-US" sz="1800" dirty="0">
                <a:latin typeface="Courier New" pitchFamily="49" charset="0"/>
              </a:rPr>
              <a:t> 	</a:t>
            </a:r>
            <a:r>
              <a:rPr lang="en-US" sz="1800" dirty="0"/>
              <a:t>BSD Unix C shell</a:t>
            </a:r>
          </a:p>
          <a:p>
            <a:pPr lvl="1">
              <a:tabLst>
                <a:tab pos="1485900" algn="l"/>
              </a:tabLst>
            </a:pPr>
            <a:r>
              <a:rPr lang="en-US" sz="1800" b="1" dirty="0">
                <a:latin typeface="Courier New" pitchFamily="49" charset="0"/>
              </a:rPr>
              <a:t>bash</a:t>
            </a:r>
            <a:r>
              <a:rPr lang="en-US" sz="1800" dirty="0">
                <a:latin typeface="Courier New" pitchFamily="49" charset="0"/>
              </a:rPr>
              <a:t> 			“</a:t>
            </a:r>
            <a:r>
              <a:rPr lang="en-US" sz="1800" dirty="0"/>
              <a:t>Bourne-Again” Shell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>
                <a:latin typeface="+mn-lt"/>
              </a:rPr>
              <a:t>(default Linux shell)</a:t>
            </a:r>
            <a:endParaRPr lang="en-US" sz="1800" dirty="0"/>
          </a:p>
        </p:txBody>
      </p:sp>
      <p:sp>
        <p:nvSpPr>
          <p:cNvPr id="542724" name="Text Box 4"/>
          <p:cNvSpPr txBox="1">
            <a:spLocks noChangeArrowheads="1"/>
          </p:cNvSpPr>
          <p:nvPr/>
        </p:nvSpPr>
        <p:spPr bwMode="auto">
          <a:xfrm>
            <a:off x="363303" y="3048000"/>
            <a:ext cx="5726798" cy="34290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lnSpcReduction="10000"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[MAXLINE];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command line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read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    printf(</a:t>
            </a:r>
            <a:r>
              <a:rPr lang="ro-RO" sz="1600" dirty="0">
                <a:solidFill>
                  <a:srgbClr val="9D206F"/>
                </a:solidFill>
                <a:latin typeface="Menlo-Regular"/>
              </a:rPr>
              <a:t>"&gt; "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    Fgets(cmdline, MAXLINE, stdin);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feof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stdin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exit(0);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ro-RO" sz="1600" dirty="0">
                <a:solidFill>
                  <a:srgbClr val="CB2418"/>
                </a:solidFill>
                <a:latin typeface="Menlo-Regular"/>
              </a:rPr>
              <a:t>/* evaluate */</a:t>
            </a:r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sv-SE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sv-SE" sz="1600" dirty="0" err="1">
                <a:solidFill>
                  <a:srgbClr val="000000"/>
                </a:solidFill>
                <a:latin typeface="Menlo-Regular"/>
              </a:rPr>
              <a:t>eval</a:t>
            </a:r>
            <a:r>
              <a:rPr lang="sv-SE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sv-SE" sz="1600" dirty="0" err="1">
                <a:solidFill>
                  <a:srgbClr val="000000"/>
                </a:solidFill>
                <a:latin typeface="Menlo-Regular"/>
              </a:rPr>
              <a:t>cmdline</a:t>
            </a:r>
            <a:r>
              <a:rPr lang="sv-SE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sv-SE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sv-SE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542727" name="Rectangle 7"/>
          <p:cNvSpPr>
            <a:spLocks noChangeArrowheads="1"/>
          </p:cNvSpPr>
          <p:nvPr/>
        </p:nvSpPr>
        <p:spPr bwMode="auto">
          <a:xfrm>
            <a:off x="6324600" y="3200400"/>
            <a:ext cx="224519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Execution is a sequence of read/evaluate steps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689340" y="61193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setjmp</a:t>
            </a:r>
            <a:r>
              <a:rPr lang="en-US" dirty="0"/>
              <a:t>/</a:t>
            </a:r>
            <a:r>
              <a:rPr lang="en-US" dirty="0" err="1">
                <a:latin typeface="Courier New"/>
                <a:cs typeface="Courier New"/>
              </a:rPr>
              <a:t>longjmp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1362075"/>
            <a:ext cx="7936082" cy="923925"/>
          </a:xfrm>
        </p:spPr>
        <p:txBody>
          <a:bodyPr/>
          <a:lstStyle/>
          <a:p>
            <a:r>
              <a:rPr lang="en-US" dirty="0"/>
              <a:t>Goal: return directly to original caller from a deeply-nested function</a:t>
            </a:r>
          </a:p>
        </p:txBody>
      </p:sp>
      <p:sp>
        <p:nvSpPr>
          <p:cNvPr id="4" name="Rectangle 1028"/>
          <p:cNvSpPr>
            <a:spLocks noChangeArrowheads="1"/>
          </p:cNvSpPr>
          <p:nvPr/>
        </p:nvSpPr>
        <p:spPr bwMode="auto">
          <a:xfrm>
            <a:off x="558800" y="2438400"/>
            <a:ext cx="4114800" cy="329320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Deeply nested function foo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(error1)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longjmp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1);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bar();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bar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(error2)</a:t>
            </a:r>
          </a:p>
          <a:p>
            <a:r>
              <a:rPr lang="hu-HU" sz="1600" dirty="0">
                <a:solidFill>
                  <a:srgbClr val="000000"/>
                </a:solidFill>
                <a:latin typeface="Menlo-Regular"/>
              </a:rPr>
              <a:t>        longjmp(buf, 2);</a:t>
            </a:r>
          </a:p>
          <a:p>
            <a:r>
              <a:rPr lang="hu-HU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05781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9" name="Text Box 3"/>
          <p:cNvSpPr txBox="1">
            <a:spLocks noChangeArrowheads="1"/>
          </p:cNvSpPr>
          <p:nvPr/>
        </p:nvSpPr>
        <p:spPr bwMode="auto">
          <a:xfrm>
            <a:off x="1660525" y="2432050"/>
            <a:ext cx="18415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endParaRPr lang="en-US" sz="1600" b="1" dirty="0">
              <a:latin typeface="Calibri" pitchFamily="34" charset="0"/>
            </a:endParaRPr>
          </a:p>
        </p:txBody>
      </p:sp>
      <p:sp>
        <p:nvSpPr>
          <p:cNvPr id="531460" name="Text Box 4"/>
          <p:cNvSpPr txBox="1">
            <a:spLocks noChangeArrowheads="1"/>
          </p:cNvSpPr>
          <p:nvPr/>
        </p:nvSpPr>
        <p:spPr bwMode="auto">
          <a:xfrm>
            <a:off x="228600" y="304800"/>
            <a:ext cx="7086600" cy="611287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jmp_buf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error1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error2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= 1;</a:t>
            </a:r>
          </a:p>
          <a:p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 err="1">
                <a:solidFill>
                  <a:srgbClr val="4A00FF"/>
                </a:solidFill>
                <a:latin typeface="Menlo-Regular"/>
              </a:rPr>
              <a:t>foo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), </a:t>
            </a:r>
            <a:r>
              <a:rPr lang="fr-FR" sz="1600" dirty="0">
                <a:solidFill>
                  <a:srgbClr val="4A00FF"/>
                </a:solidFill>
                <a:latin typeface="Menlo-Regular"/>
              </a:rPr>
              <a:t>bar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C200FF"/>
                </a:solidFill>
                <a:latin typeface="Menlo-Regular"/>
              </a:rPr>
              <a:t>switch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Menlo-Regular"/>
              </a:rPr>
              <a:t>setjmp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0: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foo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();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l-NL" sz="1600" dirty="0">
                <a:solidFill>
                  <a:srgbClr val="C200FF"/>
                </a:solidFill>
                <a:latin typeface="Menlo-Regular"/>
              </a:rPr>
              <a:t>break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1: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"Detected an error1 condition in foo\n"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2: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"Detected an error2 condition in foo\n"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"Unknown error condition in foo\n"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724400" y="457200"/>
            <a:ext cx="4191000" cy="12192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setjmp</a:t>
            </a:r>
            <a:r>
              <a:rPr lang="en-US" dirty="0"/>
              <a:t>/</a:t>
            </a:r>
            <a:r>
              <a:rPr lang="en-US" dirty="0" err="1">
                <a:latin typeface="Courier New" pitchFamily="49" charset="0"/>
              </a:rPr>
              <a:t>longjmp</a:t>
            </a:r>
            <a:r>
              <a:rPr lang="en-US" dirty="0"/>
              <a:t> Example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en-US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417512"/>
            <a:ext cx="7175500" cy="573088"/>
          </a:xfrm>
        </p:spPr>
        <p:txBody>
          <a:bodyPr/>
          <a:lstStyle/>
          <a:p>
            <a:r>
              <a:rPr lang="en-US"/>
              <a:t>Limitations of Nonlocal Jumps</a:t>
            </a:r>
          </a:p>
        </p:txBody>
      </p:sp>
      <p:sp>
        <p:nvSpPr>
          <p:cNvPr id="5335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8210" y="1066800"/>
            <a:ext cx="8307387" cy="1160463"/>
          </a:xfrm>
        </p:spPr>
        <p:txBody>
          <a:bodyPr/>
          <a:lstStyle/>
          <a:p>
            <a:r>
              <a:rPr lang="en-US"/>
              <a:t>Works within stack discipline</a:t>
            </a:r>
          </a:p>
          <a:p>
            <a:pPr lvl="1"/>
            <a:r>
              <a:rPr lang="en-US"/>
              <a:t>Can only long jump to environment of function that has been called but not yet completed</a:t>
            </a:r>
          </a:p>
        </p:txBody>
      </p:sp>
      <p:sp>
        <p:nvSpPr>
          <p:cNvPr id="533508" name="Rectangle 1028"/>
          <p:cNvSpPr>
            <a:spLocks noChangeArrowheads="1"/>
          </p:cNvSpPr>
          <p:nvPr/>
        </p:nvSpPr>
        <p:spPr bwMode="auto">
          <a:xfrm>
            <a:off x="873107" y="2245194"/>
            <a:ext cx="4114800" cy="44958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jmp_buf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P1()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if (</a:t>
            </a:r>
            <a:r>
              <a:rPr lang="en-US" sz="1600" b="1" dirty="0" err="1">
                <a:latin typeface="Courier New" pitchFamily="49" charset="0"/>
              </a:rPr>
              <a:t>setjmp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))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Long Jump to here */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 else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P2();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P2()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  . . . P2(); . . . P3(); 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P3()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longjmp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, 1);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533509" name="Rectangle 1029"/>
          <p:cNvSpPr>
            <a:spLocks noChangeArrowheads="1"/>
          </p:cNvSpPr>
          <p:nvPr/>
        </p:nvSpPr>
        <p:spPr bwMode="auto">
          <a:xfrm>
            <a:off x="6092893" y="22860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P1</a:t>
            </a:r>
          </a:p>
        </p:txBody>
      </p:sp>
      <p:sp>
        <p:nvSpPr>
          <p:cNvPr id="533510" name="Rectangle 1030"/>
          <p:cNvSpPr>
            <a:spLocks noChangeArrowheads="1"/>
          </p:cNvSpPr>
          <p:nvPr/>
        </p:nvSpPr>
        <p:spPr bwMode="auto">
          <a:xfrm>
            <a:off x="6092893" y="29718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P2</a:t>
            </a:r>
          </a:p>
        </p:txBody>
      </p:sp>
      <p:sp>
        <p:nvSpPr>
          <p:cNvPr id="533511" name="Rectangle 1031"/>
          <p:cNvSpPr>
            <a:spLocks noChangeArrowheads="1"/>
          </p:cNvSpPr>
          <p:nvPr/>
        </p:nvSpPr>
        <p:spPr bwMode="auto">
          <a:xfrm>
            <a:off x="6092893" y="36576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P2</a:t>
            </a:r>
          </a:p>
        </p:txBody>
      </p:sp>
      <p:sp>
        <p:nvSpPr>
          <p:cNvPr id="533512" name="Rectangle 1032"/>
          <p:cNvSpPr>
            <a:spLocks noChangeArrowheads="1"/>
          </p:cNvSpPr>
          <p:nvPr/>
        </p:nvSpPr>
        <p:spPr bwMode="auto">
          <a:xfrm>
            <a:off x="6092893" y="43434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P2</a:t>
            </a:r>
          </a:p>
        </p:txBody>
      </p:sp>
      <p:sp>
        <p:nvSpPr>
          <p:cNvPr id="533513" name="Rectangle 1033"/>
          <p:cNvSpPr>
            <a:spLocks noChangeArrowheads="1"/>
          </p:cNvSpPr>
          <p:nvPr/>
        </p:nvSpPr>
        <p:spPr bwMode="auto">
          <a:xfrm>
            <a:off x="6092893" y="50292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P3</a:t>
            </a:r>
          </a:p>
        </p:txBody>
      </p:sp>
      <p:sp>
        <p:nvSpPr>
          <p:cNvPr id="533514" name="Line 1034"/>
          <p:cNvSpPr>
            <a:spLocks noChangeShapeType="1"/>
          </p:cNvSpPr>
          <p:nvPr/>
        </p:nvSpPr>
        <p:spPr bwMode="auto">
          <a:xfrm>
            <a:off x="5559493" y="25908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33515" name="Rectangle 1035"/>
          <p:cNvSpPr>
            <a:spLocks noChangeArrowheads="1"/>
          </p:cNvSpPr>
          <p:nvPr/>
        </p:nvSpPr>
        <p:spPr bwMode="auto">
          <a:xfrm>
            <a:off x="5254693" y="2209800"/>
            <a:ext cx="550863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>
                <a:latin typeface="Courier New" pitchFamily="49" charset="0"/>
              </a:rPr>
              <a:t>env</a:t>
            </a:r>
          </a:p>
        </p:txBody>
      </p:sp>
      <p:sp>
        <p:nvSpPr>
          <p:cNvPr id="533516" name="Rectangle 1036"/>
          <p:cNvSpPr>
            <a:spLocks noChangeArrowheads="1"/>
          </p:cNvSpPr>
          <p:nvPr/>
        </p:nvSpPr>
        <p:spPr bwMode="auto">
          <a:xfrm>
            <a:off x="7693093" y="22860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P1</a:t>
            </a:r>
          </a:p>
        </p:txBody>
      </p:sp>
      <p:sp>
        <p:nvSpPr>
          <p:cNvPr id="533517" name="Text Box 1037"/>
          <p:cNvSpPr txBox="1">
            <a:spLocks noChangeArrowheads="1"/>
          </p:cNvSpPr>
          <p:nvPr/>
        </p:nvSpPr>
        <p:spPr bwMode="auto">
          <a:xfrm>
            <a:off x="5984406" y="1981200"/>
            <a:ext cx="1493870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Before </a:t>
            </a:r>
            <a:r>
              <a:rPr lang="en-US" sz="1600" b="1" dirty="0" err="1">
                <a:latin typeface="Calibri" pitchFamily="34" charset="0"/>
              </a:rPr>
              <a:t>longjmp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533518" name="Text Box 1038"/>
          <p:cNvSpPr txBox="1">
            <a:spLocks noChangeArrowheads="1"/>
          </p:cNvSpPr>
          <p:nvPr/>
        </p:nvSpPr>
        <p:spPr bwMode="auto">
          <a:xfrm>
            <a:off x="7585125" y="1981200"/>
            <a:ext cx="1365182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After </a:t>
            </a:r>
            <a:r>
              <a:rPr lang="en-US" sz="1600" b="1" dirty="0" err="1">
                <a:latin typeface="Calibri" pitchFamily="34" charset="0"/>
              </a:rPr>
              <a:t>longjmp</a:t>
            </a:r>
            <a:endParaRPr lang="en-US" sz="16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17512"/>
            <a:ext cx="7937500" cy="573088"/>
          </a:xfrm>
        </p:spPr>
        <p:txBody>
          <a:bodyPr/>
          <a:lstStyle/>
          <a:p>
            <a:r>
              <a:rPr lang="en-US"/>
              <a:t>Limitations of Long Jumps (cont.)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6809" y="1049337"/>
            <a:ext cx="8307387" cy="1160463"/>
          </a:xfrm>
        </p:spPr>
        <p:txBody>
          <a:bodyPr/>
          <a:lstStyle/>
          <a:p>
            <a:r>
              <a:rPr lang="en-US"/>
              <a:t>Works within stack discipline</a:t>
            </a:r>
          </a:p>
          <a:p>
            <a:pPr lvl="1"/>
            <a:r>
              <a:rPr lang="en-US"/>
              <a:t>Can only long jump to environment of function that has been called but not yet completed</a:t>
            </a:r>
          </a:p>
        </p:txBody>
      </p:sp>
      <p:sp>
        <p:nvSpPr>
          <p:cNvPr id="534532" name="Rectangle 4"/>
          <p:cNvSpPr>
            <a:spLocks noChangeArrowheads="1"/>
          </p:cNvSpPr>
          <p:nvPr/>
        </p:nvSpPr>
        <p:spPr bwMode="auto">
          <a:xfrm>
            <a:off x="896703" y="2286000"/>
            <a:ext cx="4114800" cy="44958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jmp_buf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P1()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P2(); P3();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P2()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if (</a:t>
            </a:r>
            <a:r>
              <a:rPr lang="en-US" sz="1600" b="1" dirty="0" err="1">
                <a:latin typeface="Courier New" pitchFamily="49" charset="0"/>
              </a:rPr>
              <a:t>setjmp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))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Long Jump to here */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P3()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longjmp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, 1);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181600" y="1990725"/>
            <a:ext cx="1981200" cy="1666875"/>
            <a:chOff x="3264" y="1056"/>
            <a:chExt cx="1248" cy="1050"/>
          </a:xfrm>
        </p:grpSpPr>
        <p:sp>
          <p:nvSpPr>
            <p:cNvPr id="534534" name="Rectangle 6"/>
            <p:cNvSpPr>
              <a:spLocks noChangeArrowheads="1"/>
            </p:cNvSpPr>
            <p:nvPr/>
          </p:nvSpPr>
          <p:spPr bwMode="auto">
            <a:xfrm>
              <a:off x="3264" y="172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itchFamily="49" charset="0"/>
                </a:rPr>
                <a:t>env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456" y="1056"/>
              <a:ext cx="1056" cy="1050"/>
              <a:chOff x="3408" y="1056"/>
              <a:chExt cx="1056" cy="1050"/>
            </a:xfrm>
          </p:grpSpPr>
          <p:sp>
            <p:nvSpPr>
              <p:cNvPr id="534536" name="Rectangle 8"/>
              <p:cNvSpPr>
                <a:spLocks noChangeArrowheads="1"/>
              </p:cNvSpPr>
              <p:nvPr/>
            </p:nvSpPr>
            <p:spPr bwMode="auto">
              <a:xfrm>
                <a:off x="3744" y="1056"/>
                <a:ext cx="720" cy="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2000" b="1">
                    <a:latin typeface="Courier New" pitchFamily="49" charset="0"/>
                  </a:rPr>
                  <a:t>P1</a:t>
                </a:r>
              </a:p>
            </p:txBody>
          </p:sp>
          <p:sp>
            <p:nvSpPr>
              <p:cNvPr id="534537" name="Rectangle 9"/>
              <p:cNvSpPr>
                <a:spLocks noChangeArrowheads="1"/>
              </p:cNvSpPr>
              <p:nvPr/>
            </p:nvSpPr>
            <p:spPr bwMode="auto">
              <a:xfrm>
                <a:off x="3744" y="1488"/>
                <a:ext cx="720" cy="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2000" b="1">
                    <a:latin typeface="Courier New" pitchFamily="49" charset="0"/>
                  </a:rPr>
                  <a:t>P2</a:t>
                </a:r>
              </a:p>
            </p:txBody>
          </p:sp>
          <p:sp>
            <p:nvSpPr>
              <p:cNvPr id="534538" name="Line 10"/>
              <p:cNvSpPr>
                <a:spLocks noChangeShapeType="1"/>
              </p:cNvSpPr>
              <p:nvPr/>
            </p:nvSpPr>
            <p:spPr bwMode="auto">
              <a:xfrm>
                <a:off x="3408" y="1728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534539" name="Text Box 11"/>
              <p:cNvSpPr txBox="1">
                <a:spLocks noChangeArrowheads="1"/>
              </p:cNvSpPr>
              <p:nvPr/>
            </p:nvSpPr>
            <p:spPr bwMode="auto">
              <a:xfrm>
                <a:off x="3685" y="1893"/>
                <a:ext cx="633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1" dirty="0">
                    <a:latin typeface="Calibri" pitchFamily="34" charset="0"/>
                  </a:rPr>
                  <a:t>At </a:t>
                </a:r>
                <a:r>
                  <a:rPr lang="en-US" sz="1600" b="1" dirty="0" err="1">
                    <a:latin typeface="Calibri" pitchFamily="34" charset="0"/>
                  </a:rPr>
                  <a:t>setjmp</a:t>
                </a:r>
                <a:endParaRPr lang="en-US" sz="1600" b="1" dirty="0">
                  <a:latin typeface="Calibri" pitchFamily="34" charset="0"/>
                </a:endParaRPr>
              </a:p>
            </p:txBody>
          </p:sp>
        </p:grp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858000" y="5038725"/>
            <a:ext cx="1981200" cy="1666875"/>
            <a:chOff x="3264" y="2976"/>
            <a:chExt cx="1248" cy="1050"/>
          </a:xfrm>
        </p:grpSpPr>
        <p:sp>
          <p:nvSpPr>
            <p:cNvPr id="534541" name="Rectangle 13"/>
            <p:cNvSpPr>
              <a:spLocks noChangeArrowheads="1"/>
            </p:cNvSpPr>
            <p:nvPr/>
          </p:nvSpPr>
          <p:spPr bwMode="auto">
            <a:xfrm>
              <a:off x="3792" y="2976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P1</a:t>
              </a:r>
            </a:p>
          </p:txBody>
        </p:sp>
        <p:sp>
          <p:nvSpPr>
            <p:cNvPr id="534542" name="Rectangle 14"/>
            <p:cNvSpPr>
              <a:spLocks noChangeArrowheads="1"/>
            </p:cNvSpPr>
            <p:nvPr/>
          </p:nvSpPr>
          <p:spPr bwMode="auto">
            <a:xfrm>
              <a:off x="3792" y="3408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P3</a:t>
              </a:r>
            </a:p>
          </p:txBody>
        </p:sp>
        <p:sp>
          <p:nvSpPr>
            <p:cNvPr id="534543" name="Line 15"/>
            <p:cNvSpPr>
              <a:spLocks noChangeShapeType="1"/>
            </p:cNvSpPr>
            <p:nvPr/>
          </p:nvSpPr>
          <p:spPr bwMode="auto">
            <a:xfrm>
              <a:off x="3456" y="364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34544" name="Rectangle 16"/>
            <p:cNvSpPr>
              <a:spLocks noChangeArrowheads="1"/>
            </p:cNvSpPr>
            <p:nvPr/>
          </p:nvSpPr>
          <p:spPr bwMode="auto">
            <a:xfrm>
              <a:off x="3264" y="340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itchFamily="49" charset="0"/>
                </a:rPr>
                <a:t>env</a:t>
              </a:r>
            </a:p>
          </p:txBody>
        </p:sp>
        <p:sp>
          <p:nvSpPr>
            <p:cNvPr id="534545" name="Text Box 17"/>
            <p:cNvSpPr txBox="1">
              <a:spLocks noChangeArrowheads="1"/>
            </p:cNvSpPr>
            <p:nvPr/>
          </p:nvSpPr>
          <p:spPr bwMode="auto">
            <a:xfrm>
              <a:off x="3733" y="3813"/>
              <a:ext cx="705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At </a:t>
              </a:r>
              <a:r>
                <a:rPr lang="en-US" sz="1600" b="1" dirty="0" err="1">
                  <a:latin typeface="Calibri" pitchFamily="34" charset="0"/>
                </a:rPr>
                <a:t>longjmp</a:t>
              </a:r>
              <a:endParaRPr lang="en-US" sz="1600" b="1" dirty="0">
                <a:latin typeface="Calibri" pitchFamily="34" charset="0"/>
              </a:endParaRPr>
            </a:p>
          </p:txBody>
        </p:sp>
        <p:sp>
          <p:nvSpPr>
            <p:cNvPr id="534546" name="Text Box 18"/>
            <p:cNvSpPr txBox="1">
              <a:spLocks noChangeArrowheads="1"/>
            </p:cNvSpPr>
            <p:nvPr/>
          </p:nvSpPr>
          <p:spPr bwMode="auto">
            <a:xfrm>
              <a:off x="3504" y="3545"/>
              <a:ext cx="188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X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334000" y="3819525"/>
            <a:ext cx="1828800" cy="1666875"/>
            <a:chOff x="4608" y="1440"/>
            <a:chExt cx="1152" cy="1050"/>
          </a:xfrm>
        </p:grpSpPr>
        <p:sp>
          <p:nvSpPr>
            <p:cNvPr id="534548" name="Rectangle 20"/>
            <p:cNvSpPr>
              <a:spLocks noChangeArrowheads="1"/>
            </p:cNvSpPr>
            <p:nvPr/>
          </p:nvSpPr>
          <p:spPr bwMode="auto">
            <a:xfrm>
              <a:off x="5040" y="1440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P1</a:t>
              </a:r>
            </a:p>
          </p:txBody>
        </p:sp>
        <p:sp>
          <p:nvSpPr>
            <p:cNvPr id="534549" name="Rectangle 21"/>
            <p:cNvSpPr>
              <a:spLocks noChangeArrowheads="1"/>
            </p:cNvSpPr>
            <p:nvPr/>
          </p:nvSpPr>
          <p:spPr bwMode="auto">
            <a:xfrm>
              <a:off x="5040" y="1872"/>
              <a:ext cx="720" cy="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P2</a:t>
              </a:r>
            </a:p>
          </p:txBody>
        </p:sp>
        <p:sp>
          <p:nvSpPr>
            <p:cNvPr id="534550" name="Line 22"/>
            <p:cNvSpPr>
              <a:spLocks noChangeShapeType="1"/>
            </p:cNvSpPr>
            <p:nvPr/>
          </p:nvSpPr>
          <p:spPr bwMode="auto">
            <a:xfrm>
              <a:off x="4704" y="211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34551" name="Text Box 23"/>
            <p:cNvSpPr txBox="1">
              <a:spLocks noChangeArrowheads="1"/>
            </p:cNvSpPr>
            <p:nvPr/>
          </p:nvSpPr>
          <p:spPr bwMode="auto">
            <a:xfrm>
              <a:off x="4968" y="2277"/>
              <a:ext cx="670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P2 returns</a:t>
              </a:r>
            </a:p>
          </p:txBody>
        </p:sp>
        <p:sp>
          <p:nvSpPr>
            <p:cNvPr id="534552" name="Rectangle 24"/>
            <p:cNvSpPr>
              <a:spLocks noChangeArrowheads="1"/>
            </p:cNvSpPr>
            <p:nvPr/>
          </p:nvSpPr>
          <p:spPr bwMode="auto">
            <a:xfrm>
              <a:off x="4608" y="1872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itchFamily="49" charset="0"/>
                </a:rPr>
                <a:t>env</a:t>
              </a:r>
            </a:p>
          </p:txBody>
        </p:sp>
        <p:sp>
          <p:nvSpPr>
            <p:cNvPr id="534553" name="Text Box 25"/>
            <p:cNvSpPr txBox="1">
              <a:spLocks noChangeArrowheads="1"/>
            </p:cNvSpPr>
            <p:nvPr/>
          </p:nvSpPr>
          <p:spPr bwMode="auto">
            <a:xfrm>
              <a:off x="4752" y="2009"/>
              <a:ext cx="188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X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28625"/>
            <a:ext cx="8458200" cy="1095375"/>
          </a:xfrm>
        </p:spPr>
        <p:txBody>
          <a:bodyPr/>
          <a:lstStyle/>
          <a:p>
            <a:pPr marL="0" indent="0"/>
            <a:r>
              <a:rPr lang="en-US" dirty="0"/>
              <a:t>Putting It All Together: A Program </a:t>
            </a:r>
            <a:br>
              <a:rPr lang="en-US" dirty="0"/>
            </a:br>
            <a:r>
              <a:rPr lang="en-US" dirty="0"/>
              <a:t>That Restarts Itself When </a:t>
            </a:r>
            <a:r>
              <a:rPr lang="en-US" dirty="0">
                <a:latin typeface="Courier New" pitchFamily="49" charset="0"/>
              </a:rPr>
              <a:t>ctrl-</a:t>
            </a:r>
            <a:r>
              <a:rPr lang="en-US" dirty="0" err="1">
                <a:latin typeface="Courier New" pitchFamily="49" charset="0"/>
              </a:rPr>
              <a:t>c</a:t>
            </a:r>
            <a:r>
              <a:rPr lang="en-US" dirty="0" err="1"/>
              <a:t>’d</a:t>
            </a:r>
            <a:endParaRPr lang="en-US" dirty="0"/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457200" y="1524000"/>
            <a:ext cx="5048716" cy="526297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400" dirty="0" err="1">
                <a:solidFill>
                  <a:srgbClr val="9D206F"/>
                </a:solidFill>
                <a:latin typeface="Menlo-Regular"/>
              </a:rPr>
              <a:t>csapp.h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sigjmp_buf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Menlo-Regular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Menlo-Regular"/>
              </a:rPr>
              <a:t>handler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C1651C"/>
                </a:solidFill>
                <a:latin typeface="Menlo-Regular"/>
              </a:rPr>
              <a:t>sig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siglongjmp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, 1);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(!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sigsetjmp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, 1))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Signal(SIGINT, handler);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"starting\n"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hu-HU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hu-HU" sz="1400" dirty="0">
                <a:solidFill>
                  <a:srgbClr val="C200FF"/>
                </a:solidFill>
                <a:latin typeface="Menlo-Regular"/>
              </a:rPr>
              <a:t>else</a:t>
            </a:r>
            <a:endParaRPr lang="hu-HU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"restarting\n"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(1) {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	Sleep(1);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nl-NL" sz="1400" dirty="0">
                <a:solidFill>
                  <a:srgbClr val="9D206F"/>
                </a:solidFill>
                <a:latin typeface="Menlo-Regular"/>
              </a:rPr>
              <a:t>"processing...\n"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exit(0); </a:t>
            </a:r>
            <a:r>
              <a:rPr lang="nl-NL" sz="1400" dirty="0">
                <a:solidFill>
                  <a:srgbClr val="CB2418"/>
                </a:solidFill>
                <a:latin typeface="Menlo-Regular"/>
              </a:rPr>
              <a:t>/* Control never </a:t>
            </a:r>
            <a:r>
              <a:rPr lang="nl-NL" sz="1400" dirty="0" err="1">
                <a:solidFill>
                  <a:srgbClr val="CB2418"/>
                </a:solidFill>
                <a:latin typeface="Menlo-Regular"/>
              </a:rPr>
              <a:t>reaches</a:t>
            </a:r>
            <a:r>
              <a:rPr lang="nl-NL" sz="14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nl-NL" sz="1400" dirty="0" err="1">
                <a:solidFill>
                  <a:srgbClr val="CB2418"/>
                </a:solidFill>
                <a:latin typeface="Menlo-Regular"/>
              </a:rPr>
              <a:t>here</a:t>
            </a:r>
            <a:r>
              <a:rPr lang="nl-NL" sz="1400" dirty="0">
                <a:solidFill>
                  <a:srgbClr val="CB2418"/>
                </a:solidFill>
                <a:latin typeface="Menlo-Regular"/>
              </a:rPr>
              <a:t> */</a:t>
            </a:r>
            <a:endParaRPr lang="nl-NL" sz="14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0" y="6412468"/>
            <a:ext cx="98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restart.c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691063" y="2101840"/>
            <a:ext cx="3351431" cy="3046988"/>
            <a:chOff x="2563812" y="2101840"/>
            <a:chExt cx="3351431" cy="3046988"/>
          </a:xfrm>
        </p:grpSpPr>
        <p:sp>
          <p:nvSpPr>
            <p:cNvPr id="22" name="Rectangle 21"/>
            <p:cNvSpPr/>
            <p:nvPr/>
          </p:nvSpPr>
          <p:spPr>
            <a:xfrm>
              <a:off x="2563812" y="2101840"/>
              <a:ext cx="3303588" cy="3046988"/>
            </a:xfrm>
            <a:prstGeom prst="rect">
              <a:avLst/>
            </a:prstGeom>
            <a:solidFill>
              <a:srgbClr val="E0E0E0"/>
            </a:solidFill>
          </p:spPr>
          <p:txBody>
            <a:bodyPr wrap="square">
              <a:spAutoFit/>
            </a:bodyPr>
            <a:lstStyle/>
            <a:p>
              <a:r>
                <a:rPr lang="en-US" sz="1600" dirty="0" err="1">
                  <a:latin typeface="Courier New"/>
                  <a:cs typeface="Courier New"/>
                </a:rPr>
                <a:t>greatwhite</a:t>
              </a:r>
              <a:r>
                <a:rPr lang="en-US" sz="1600" dirty="0">
                  <a:latin typeface="Courier New"/>
                  <a:cs typeface="Courier New"/>
                </a:rPr>
                <a:t>&gt; ./restart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starting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restarting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restarting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4025897" y="3440113"/>
              <a:ext cx="1878013" cy="338138"/>
              <a:chOff x="3592" y="2524"/>
              <a:chExt cx="1183" cy="213"/>
            </a:xfrm>
          </p:grpSpPr>
          <p:sp>
            <p:nvSpPr>
              <p:cNvPr id="566278" name="Text Box 6"/>
              <p:cNvSpPr txBox="1">
                <a:spLocks noChangeArrowheads="1"/>
              </p:cNvSpPr>
              <p:nvPr/>
            </p:nvSpPr>
            <p:spPr bwMode="auto">
              <a:xfrm>
                <a:off x="4368" y="2524"/>
                <a:ext cx="407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 b="1" dirty="0">
                    <a:solidFill>
                      <a:srgbClr val="C00000"/>
                    </a:solidFill>
                    <a:latin typeface="Calibri" pitchFamily="34" charset="0"/>
                  </a:rPr>
                  <a:t>Ctrl-c</a:t>
                </a:r>
              </a:p>
            </p:txBody>
          </p:sp>
          <p:sp>
            <p:nvSpPr>
              <p:cNvPr id="566279" name="Line 7"/>
              <p:cNvSpPr>
                <a:spLocks noChangeShapeType="1"/>
              </p:cNvSpPr>
              <p:nvPr/>
            </p:nvSpPr>
            <p:spPr bwMode="auto">
              <a:xfrm>
                <a:off x="3592" y="2668"/>
                <a:ext cx="824" cy="0"/>
              </a:xfrm>
              <a:prstGeom prst="line">
                <a:avLst/>
              </a:prstGeom>
              <a:noFill/>
              <a:ln w="25400">
                <a:solidFill>
                  <a:srgbClr val="C00000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en-US" sz="1600" dirty="0">
                  <a:solidFill>
                    <a:srgbClr val="C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566297" name="Line 25"/>
            <p:cNvSpPr>
              <a:spLocks noChangeShapeType="1"/>
            </p:cNvSpPr>
            <p:nvPr/>
          </p:nvSpPr>
          <p:spPr bwMode="auto">
            <a:xfrm>
              <a:off x="4026344" y="4511675"/>
              <a:ext cx="1242568" cy="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 sz="1600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566296" name="Text Box 24"/>
            <p:cNvSpPr txBox="1">
              <a:spLocks noChangeArrowheads="1"/>
            </p:cNvSpPr>
            <p:nvPr/>
          </p:nvSpPr>
          <p:spPr bwMode="auto">
            <a:xfrm>
              <a:off x="5268912" y="4354512"/>
              <a:ext cx="646331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solidFill>
                    <a:srgbClr val="C00000"/>
                  </a:solidFill>
                  <a:latin typeface="Calibri" pitchFamily="34" charset="0"/>
                </a:rPr>
                <a:t>Ctrl-c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()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?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id */</a:t>
            </a:r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de-DE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de-DE" sz="1600" dirty="0" err="1">
                <a:solidFill>
                  <a:srgbClr val="C200FF"/>
                </a:solidFill>
                <a:latin typeface="Menlo-Regular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 (!</a:t>
            </a:r>
            <a:r>
              <a:rPr lang="de-DE" sz="1600" dirty="0" err="1">
                <a:solidFill>
                  <a:srgbClr val="000000"/>
                </a:solidFill>
                <a:latin typeface="Menlo-Regular"/>
              </a:rPr>
              <a:t>bg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Menlo-Regular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Menlo-Regular"/>
              </a:rPr>
              <a:t>else</a:t>
            </a:r>
            <a:endParaRPr lang="hu-HU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Menlo-Regular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Menlo-Regular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25450" y="360362"/>
            <a:ext cx="8718550" cy="782638"/>
          </a:xfrm>
          <a:ln/>
          <a:effectLst/>
        </p:spPr>
        <p:txBody>
          <a:bodyPr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Problem with Simple Shell Example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216" y="1220788"/>
            <a:ext cx="8548687" cy="3503612"/>
          </a:xfrm>
          <a:ln/>
        </p:spPr>
        <p:txBody>
          <a:bodyPr lIns="90360" tIns="44280" rIns="90360" bIns="44280"/>
          <a:lstStyle/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Our example shell correctly waits for and reaps foreground jobs</a:t>
            </a:r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But what about background jobs?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become zombies when they terminate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never be reaped because shell (typically) will not terminate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create a memory leak that could run the kernel out of memory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50838" y="334295"/>
            <a:ext cx="8716962" cy="782638"/>
          </a:xfrm>
          <a:ln/>
          <a:effectLst/>
        </p:spPr>
        <p:txBody>
          <a:bodyPr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ECF to the Rescue!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225550"/>
            <a:ext cx="8470900" cy="5224463"/>
          </a:xfrm>
          <a:ln/>
        </p:spPr>
        <p:txBody>
          <a:bodyPr lIns="90360" tIns="44280" rIns="90360" bIns="44280"/>
          <a:lstStyle/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Solution: Exceptional control flow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kernel will interrupt regular processing to alert us when a background process completes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 Unix, the alert mechanism is called a </a:t>
            </a:r>
            <a:r>
              <a:rPr lang="en-GB" b="1" i="1" dirty="0">
                <a:solidFill>
                  <a:srgbClr val="C00000"/>
                </a:solidFill>
              </a:rPr>
              <a:t>signal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Shells</a:t>
            </a:r>
          </a:p>
          <a:p>
            <a:r>
              <a:rPr lang="en-US" dirty="0"/>
              <a:t>Signals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Nonlocal jumps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12164</TotalTime>
  <Words>5201</Words>
  <Application>Microsoft Macintosh PowerPoint</Application>
  <PresentationFormat>On-screen Show (4:3)</PresentationFormat>
  <Paragraphs>937</Paragraphs>
  <Slides>54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7" baseType="lpstr">
      <vt:lpstr>ＭＳ Ｐゴシック</vt:lpstr>
      <vt:lpstr>Arial</vt:lpstr>
      <vt:lpstr>Arial Narrow</vt:lpstr>
      <vt:lpstr>Calibri</vt:lpstr>
      <vt:lpstr>Courier New</vt:lpstr>
      <vt:lpstr>Helvetica</vt:lpstr>
      <vt:lpstr>Menlo-Bold</vt:lpstr>
      <vt:lpstr>Menlo-Regular</vt:lpstr>
      <vt:lpstr>msgothic</vt:lpstr>
      <vt:lpstr>Times New Roman</vt:lpstr>
      <vt:lpstr>Wingdings</vt:lpstr>
      <vt:lpstr>Wingdings 2</vt:lpstr>
      <vt:lpstr>template2007</vt:lpstr>
      <vt:lpstr>Exceptional Control Flow:  Signals and Nonlocal Jumps  15-213: Introduction to Computer Systems 15th Lecture, Oct. 20, 2015</vt:lpstr>
      <vt:lpstr>ECF Exists at All Levels of a System</vt:lpstr>
      <vt:lpstr>Today</vt:lpstr>
      <vt:lpstr>Linux Process Hierarchy</vt:lpstr>
      <vt:lpstr>Shell Programs</vt:lpstr>
      <vt:lpstr>Simple Shell eval Function</vt:lpstr>
      <vt:lpstr>Problem with Simple Shell Example</vt:lpstr>
      <vt:lpstr>ECF to the Rescue!</vt:lpstr>
      <vt:lpstr>Today</vt:lpstr>
      <vt:lpstr>Signals</vt:lpstr>
      <vt:lpstr>Signal Concepts: Sending a Signal</vt:lpstr>
      <vt:lpstr>Signal Concepts: Receiving a Signal</vt:lpstr>
      <vt:lpstr>Signal Concepts: Pending and Blocked Signals</vt:lpstr>
      <vt:lpstr>Signal Concepts: Pending/Blocked Bits </vt:lpstr>
      <vt:lpstr>Sending Signals: Process Groups</vt:lpstr>
      <vt:lpstr>Sending Signals with /bin/kill Program</vt:lpstr>
      <vt:lpstr>Sending Signals from the Keyboard</vt:lpstr>
      <vt:lpstr>Example of ctrl-c and ctrl-z</vt:lpstr>
      <vt:lpstr>Sending Signals with kill Function</vt:lpstr>
      <vt:lpstr>Receiving Signals</vt:lpstr>
      <vt:lpstr>Receiving Signals</vt:lpstr>
      <vt:lpstr>Default Actions</vt:lpstr>
      <vt:lpstr>Installing Signal Handlers</vt:lpstr>
      <vt:lpstr>Signal Handling Example</vt:lpstr>
      <vt:lpstr>Signals Handlers as Concurrent Flows</vt:lpstr>
      <vt:lpstr>Another View of Signal Handlers as Concurrent Flows</vt:lpstr>
      <vt:lpstr>Nested Signal Handlers </vt:lpstr>
      <vt:lpstr>Blocking and Unblocking Signals </vt:lpstr>
      <vt:lpstr>Temporarily Blocking Signals</vt:lpstr>
      <vt:lpstr>Safe Signal Handling</vt:lpstr>
      <vt:lpstr>Guidelines for Writing Safe Handlers </vt:lpstr>
      <vt:lpstr>Async-Signal-Safety </vt:lpstr>
      <vt:lpstr>Safely Generating Formatted Output</vt:lpstr>
      <vt:lpstr>Correct Signal Handling</vt:lpstr>
      <vt:lpstr>Correct Signal Handling</vt:lpstr>
      <vt:lpstr>Portable Signal Handling</vt:lpstr>
      <vt:lpstr>Synchronizing Flows to Avoid Races</vt:lpstr>
      <vt:lpstr>Synchronizing Flows to Avoid Races</vt:lpstr>
      <vt:lpstr>Corrected Shell Program without Race</vt:lpstr>
      <vt:lpstr>Explicitly Waiting for Signals</vt:lpstr>
      <vt:lpstr>Explicitly Waiting for Signals</vt:lpstr>
      <vt:lpstr>Explicitly Waiting for Signals</vt:lpstr>
      <vt:lpstr>Waiting for Signals with sigsuspend</vt:lpstr>
      <vt:lpstr>Waiting for Signals with sigsuspend</vt:lpstr>
      <vt:lpstr>Today</vt:lpstr>
      <vt:lpstr>Summary</vt:lpstr>
      <vt:lpstr>Additional slides</vt:lpstr>
      <vt:lpstr>Nonlocal Jumps: setjmp/longjmp</vt:lpstr>
      <vt:lpstr>setjmp/longjmp (cont)</vt:lpstr>
      <vt:lpstr>setjmp/longjmp Example</vt:lpstr>
      <vt:lpstr>setjmp/longjmp Example (cont)</vt:lpstr>
      <vt:lpstr>Limitations of Nonlocal Jumps</vt:lpstr>
      <vt:lpstr>Limitations of Long Jumps (cont.)</vt:lpstr>
      <vt:lpstr>Putting It All Together: A Program  That Restarts Itself When ctrl-c’d</vt:lpstr>
    </vt:vector>
  </TitlesOfParts>
  <Company> 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Camy Ngo</cp:lastModifiedBy>
  <cp:revision>639</cp:revision>
  <cp:lastPrinted>2013-10-10T00:06:34Z</cp:lastPrinted>
  <dcterms:created xsi:type="dcterms:W3CDTF">2011-10-13T14:55:16Z</dcterms:created>
  <dcterms:modified xsi:type="dcterms:W3CDTF">2022-02-18T20:14:17Z</dcterms:modified>
</cp:coreProperties>
</file>