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1" r:id="rId2"/>
    <p:sldId id="682" r:id="rId3"/>
    <p:sldId id="683" r:id="rId4"/>
    <p:sldId id="684" r:id="rId5"/>
    <p:sldId id="685" r:id="rId6"/>
    <p:sldId id="686" r:id="rId7"/>
    <p:sldId id="687" r:id="rId8"/>
    <p:sldId id="688" r:id="rId9"/>
    <p:sldId id="689" r:id="rId10"/>
    <p:sldId id="690" r:id="rId11"/>
    <p:sldId id="691" r:id="rId12"/>
    <p:sldId id="692" r:id="rId13"/>
    <p:sldId id="6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rmuş Can ÇALIŞKAN" initials="DCÇ" lastIdx="1" clrIdx="0">
    <p:extLst>
      <p:ext uri="{19B8F6BF-5375-455C-9EA6-DF929625EA0E}">
        <p15:presenceInfo xmlns:p15="http://schemas.microsoft.com/office/powerpoint/2012/main" userId="33adb52a750333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84" d="100"/>
          <a:sy n="84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habresh/2023-countries-by-popul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986555" y="1423944"/>
            <a:ext cx="62991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7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KAGGLE’DEN</a:t>
            </a:r>
            <a:r>
              <a:rPr kumimoji="0" lang="tr-TR" sz="7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 </a:t>
            </a:r>
            <a:r>
              <a:rPr kumimoji="0" lang="tr-TR" sz="7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BİR VERİ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7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ANALİZ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7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ETME</a:t>
            </a:r>
            <a:endParaRPr kumimoji="0" lang="en-GB" sz="7000" b="0" i="0" u="none" strike="noStrike" kern="1200" cap="none" spc="0" normalizeH="0" baseline="0" noProof="0" dirty="0">
              <a:ln>
                <a:noFill/>
              </a:ln>
              <a:solidFill>
                <a:srgbClr val="007A7D"/>
              </a:solidFill>
              <a:effectLst/>
              <a:uLnTx/>
              <a:uFillTx/>
              <a:latin typeface="Noto Sans Disp SemCond SemBd" panose="020B0702040504020204" pitchFamily="34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EE5F9-048F-4911-9761-CFC212D7E093}"/>
              </a:ext>
            </a:extLst>
          </p:cNvPr>
          <p:cNvSpPr txBox="1"/>
          <p:nvPr/>
        </p:nvSpPr>
        <p:spPr>
          <a:xfrm>
            <a:off x="3059125" y="5807960"/>
            <a:ext cx="8453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Durmus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Can 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ALISKAN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4C6FAE-F26E-4E16-A872-4299131ECDB5}"/>
              </a:ext>
            </a:extLst>
          </p:cNvPr>
          <p:cNvSpPr/>
          <p:nvPr/>
        </p:nvSpPr>
        <p:spPr>
          <a:xfrm rot="19061577">
            <a:off x="10306661" y="-880441"/>
            <a:ext cx="548554" cy="5370184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8554 w 548554"/>
              <a:gd name="connsiteY2" fmla="*/ 6392775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0729 w 548554"/>
              <a:gd name="connsiteY2" fmla="*/ 4792891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5370184"/>
              <a:gd name="connsiteX1" fmla="*/ 548554 w 548554"/>
              <a:gd name="connsiteY1" fmla="*/ 489516 h 5370184"/>
              <a:gd name="connsiteX2" fmla="*/ 540729 w 548554"/>
              <a:gd name="connsiteY2" fmla="*/ 4792891 h 5370184"/>
              <a:gd name="connsiteX3" fmla="*/ 8639 w 548554"/>
              <a:gd name="connsiteY3" fmla="*/ 5370184 h 5370184"/>
              <a:gd name="connsiteX4" fmla="*/ 0 w 548554"/>
              <a:gd name="connsiteY4" fmla="*/ 0 h 53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54" h="5370184">
                <a:moveTo>
                  <a:pt x="0" y="0"/>
                </a:moveTo>
                <a:lnTo>
                  <a:pt x="548554" y="489516"/>
                </a:lnTo>
                <a:cubicBezTo>
                  <a:pt x="545946" y="1923974"/>
                  <a:pt x="543337" y="3358433"/>
                  <a:pt x="540729" y="4792891"/>
                </a:cubicBezTo>
                <a:lnTo>
                  <a:pt x="8639" y="5370184"/>
                </a:lnTo>
                <a:cubicBezTo>
                  <a:pt x="5459" y="3239259"/>
                  <a:pt x="3180" y="2130925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95EB1-1005-49A4-B60F-E441AEC9B9F1}"/>
              </a:ext>
            </a:extLst>
          </p:cNvPr>
          <p:cNvSpPr/>
          <p:nvPr/>
        </p:nvSpPr>
        <p:spPr>
          <a:xfrm rot="19061577">
            <a:off x="10682119" y="-733829"/>
            <a:ext cx="530340" cy="4315546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14223 w 539015"/>
              <a:gd name="connsiteY0" fmla="*/ 0 h 6365424"/>
              <a:gd name="connsiteX1" fmla="*/ 539015 w 539015"/>
              <a:gd name="connsiteY1" fmla="*/ 462165 h 6365424"/>
              <a:gd name="connsiteX2" fmla="*/ 539015 w 539015"/>
              <a:gd name="connsiteY2" fmla="*/ 6365424 h 6365424"/>
              <a:gd name="connsiteX3" fmla="*/ 0 w 539015"/>
              <a:gd name="connsiteY3" fmla="*/ 6365424 h 6365424"/>
              <a:gd name="connsiteX4" fmla="*/ 14223 w 539015"/>
              <a:gd name="connsiteY4" fmla="*/ 0 h 6365424"/>
              <a:gd name="connsiteX0" fmla="*/ 20423 w 539015"/>
              <a:gd name="connsiteY0" fmla="*/ 0 h 6376953"/>
              <a:gd name="connsiteX1" fmla="*/ 539015 w 539015"/>
              <a:gd name="connsiteY1" fmla="*/ 473694 h 6376953"/>
              <a:gd name="connsiteX2" fmla="*/ 539015 w 539015"/>
              <a:gd name="connsiteY2" fmla="*/ 6376953 h 6376953"/>
              <a:gd name="connsiteX3" fmla="*/ 0 w 539015"/>
              <a:gd name="connsiteY3" fmla="*/ 6376953 h 6376953"/>
              <a:gd name="connsiteX4" fmla="*/ 20423 w 539015"/>
              <a:gd name="connsiteY4" fmla="*/ 0 h 6376953"/>
              <a:gd name="connsiteX0" fmla="*/ 11748 w 530340"/>
              <a:gd name="connsiteY0" fmla="*/ 0 h 6376953"/>
              <a:gd name="connsiteX1" fmla="*/ 530340 w 530340"/>
              <a:gd name="connsiteY1" fmla="*/ 473694 h 6376953"/>
              <a:gd name="connsiteX2" fmla="*/ 530340 w 530340"/>
              <a:gd name="connsiteY2" fmla="*/ 6376953 h 6376953"/>
              <a:gd name="connsiteX3" fmla="*/ 0 w 530340"/>
              <a:gd name="connsiteY3" fmla="*/ 4315546 h 6376953"/>
              <a:gd name="connsiteX4" fmla="*/ 11748 w 530340"/>
              <a:gd name="connsiteY4" fmla="*/ 0 h 6376953"/>
              <a:gd name="connsiteX0" fmla="*/ 11748 w 530340"/>
              <a:gd name="connsiteY0" fmla="*/ 0 h 4315546"/>
              <a:gd name="connsiteX1" fmla="*/ 530340 w 530340"/>
              <a:gd name="connsiteY1" fmla="*/ 473694 h 4315546"/>
              <a:gd name="connsiteX2" fmla="*/ 524835 w 530340"/>
              <a:gd name="connsiteY2" fmla="*/ 3727355 h 4315546"/>
              <a:gd name="connsiteX3" fmla="*/ 0 w 530340"/>
              <a:gd name="connsiteY3" fmla="*/ 4315546 h 4315546"/>
              <a:gd name="connsiteX4" fmla="*/ 11748 w 530340"/>
              <a:gd name="connsiteY4" fmla="*/ 0 h 43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40" h="4315546">
                <a:moveTo>
                  <a:pt x="11748" y="0"/>
                </a:moveTo>
                <a:lnTo>
                  <a:pt x="530340" y="473694"/>
                </a:lnTo>
                <a:lnTo>
                  <a:pt x="524835" y="3727355"/>
                </a:lnTo>
                <a:lnTo>
                  <a:pt x="0" y="4315546"/>
                </a:lnTo>
                <a:cubicBezTo>
                  <a:pt x="6808" y="2189895"/>
                  <a:pt x="4940" y="2125651"/>
                  <a:pt x="117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9B140-1DB1-4E5F-B3AB-58AB69C3E5F2}"/>
              </a:ext>
            </a:extLst>
          </p:cNvPr>
          <p:cNvSpPr/>
          <p:nvPr/>
        </p:nvSpPr>
        <p:spPr>
          <a:xfrm rot="19061577">
            <a:off x="9611521" y="-1141075"/>
            <a:ext cx="556134" cy="7463630"/>
          </a:xfrm>
          <a:custGeom>
            <a:avLst/>
            <a:gdLst>
              <a:gd name="connsiteX0" fmla="*/ 0 w 539015"/>
              <a:gd name="connsiteY0" fmla="*/ 0 h 9625038"/>
              <a:gd name="connsiteX1" fmla="*/ 539015 w 539015"/>
              <a:gd name="connsiteY1" fmla="*/ 0 h 9625038"/>
              <a:gd name="connsiteX2" fmla="*/ 539015 w 539015"/>
              <a:gd name="connsiteY2" fmla="*/ 9625038 h 9625038"/>
              <a:gd name="connsiteX3" fmla="*/ 0 w 539015"/>
              <a:gd name="connsiteY3" fmla="*/ 9625038 h 9625038"/>
              <a:gd name="connsiteX4" fmla="*/ 0 w 539015"/>
              <a:gd name="connsiteY4" fmla="*/ 0 h 9625038"/>
              <a:gd name="connsiteX0" fmla="*/ 0 w 539187"/>
              <a:gd name="connsiteY0" fmla="*/ 0 h 9625038"/>
              <a:gd name="connsiteX1" fmla="*/ 539187 w 539187"/>
              <a:gd name="connsiteY1" fmla="*/ 1660179 h 9625038"/>
              <a:gd name="connsiteX2" fmla="*/ 539015 w 539187"/>
              <a:gd name="connsiteY2" fmla="*/ 9625038 h 9625038"/>
              <a:gd name="connsiteX3" fmla="*/ 0 w 539187"/>
              <a:gd name="connsiteY3" fmla="*/ 9625038 h 9625038"/>
              <a:gd name="connsiteX4" fmla="*/ 0 w 539187"/>
              <a:gd name="connsiteY4" fmla="*/ 0 h 9625038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9015 w 539187"/>
              <a:gd name="connsiteY2" fmla="*/ 8435571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6097 w 539187"/>
              <a:gd name="connsiteY2" fmla="*/ 6844446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16799 w 550983"/>
              <a:gd name="connsiteY0" fmla="*/ 0 h 7420235"/>
              <a:gd name="connsiteX1" fmla="*/ 550983 w 550983"/>
              <a:gd name="connsiteY1" fmla="*/ 470712 h 7420235"/>
              <a:gd name="connsiteX2" fmla="*/ 547893 w 550983"/>
              <a:gd name="connsiteY2" fmla="*/ 6844446 h 7420235"/>
              <a:gd name="connsiteX3" fmla="*/ 0 w 550983"/>
              <a:gd name="connsiteY3" fmla="*/ 7420235 h 7420235"/>
              <a:gd name="connsiteX4" fmla="*/ 16799 w 550983"/>
              <a:gd name="connsiteY4" fmla="*/ 0 h 7420235"/>
              <a:gd name="connsiteX0" fmla="*/ 21950 w 556134"/>
              <a:gd name="connsiteY0" fmla="*/ 0 h 7463630"/>
              <a:gd name="connsiteX1" fmla="*/ 556134 w 556134"/>
              <a:gd name="connsiteY1" fmla="*/ 470712 h 7463630"/>
              <a:gd name="connsiteX2" fmla="*/ 553044 w 556134"/>
              <a:gd name="connsiteY2" fmla="*/ 6844446 h 7463630"/>
              <a:gd name="connsiteX3" fmla="*/ 0 w 556134"/>
              <a:gd name="connsiteY3" fmla="*/ 7463630 h 7463630"/>
              <a:gd name="connsiteX4" fmla="*/ 21950 w 556134"/>
              <a:gd name="connsiteY4" fmla="*/ 0 h 74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34" h="7463630">
                <a:moveTo>
                  <a:pt x="21950" y="0"/>
                </a:moveTo>
                <a:lnTo>
                  <a:pt x="556134" y="470712"/>
                </a:lnTo>
                <a:cubicBezTo>
                  <a:pt x="556077" y="3125665"/>
                  <a:pt x="553101" y="4189493"/>
                  <a:pt x="553044" y="6844446"/>
                </a:cubicBezTo>
                <a:lnTo>
                  <a:pt x="0" y="7463630"/>
                </a:lnTo>
                <a:cubicBezTo>
                  <a:pt x="1668" y="4651773"/>
                  <a:pt x="20282" y="2811857"/>
                  <a:pt x="219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D7B260-A58B-45AD-A96F-D8F0FEC37E2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07237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8744" y="310897"/>
            <a:ext cx="10515600" cy="1719072"/>
          </a:xfrm>
        </p:spPr>
        <p:txBody>
          <a:bodyPr>
            <a:normAutofit/>
          </a:bodyPr>
          <a:lstStyle/>
          <a:p>
            <a:r>
              <a:rPr lang="tr-TR" sz="2400" dirty="0" err="1"/>
              <a:t>nufus_metrekare</a:t>
            </a:r>
            <a:r>
              <a:rPr lang="tr-TR" sz="2400" dirty="0"/>
              <a:t> &lt;- veri$pop2023 / </a:t>
            </a:r>
            <a:r>
              <a:rPr lang="tr-TR" sz="2400" dirty="0" err="1" smtClean="0"/>
              <a:t>veri$landAreaKm</a:t>
            </a:r>
            <a:endParaRPr lang="tr-TR" sz="2400" dirty="0" smtClean="0"/>
          </a:p>
          <a:p>
            <a:pPr marL="0" indent="0">
              <a:buNone/>
            </a:pPr>
            <a:r>
              <a:rPr lang="tr-TR" sz="2400" dirty="0" smtClean="0"/>
              <a:t>Bu kod ile 2023 nüfusu için metrekare başına ülke bazında düşen kişi sayısını buluyoruz.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74" y="4996995"/>
            <a:ext cx="7148179" cy="137934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74" y="1500677"/>
            <a:ext cx="5551736" cy="79936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766" y="3619219"/>
            <a:ext cx="1729890" cy="3238781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716874" y="2459736"/>
            <a:ext cx="9629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nufus_metrekare_df</a:t>
            </a:r>
            <a:r>
              <a:rPr lang="tr-TR" sz="2400" dirty="0"/>
              <a:t> &lt;- </a:t>
            </a:r>
            <a:r>
              <a:rPr lang="tr-TR" sz="2400" dirty="0" err="1"/>
              <a:t>data.frame</a:t>
            </a:r>
            <a:r>
              <a:rPr lang="tr-TR" sz="2400" dirty="0"/>
              <a:t>(</a:t>
            </a:r>
            <a:r>
              <a:rPr lang="tr-TR" sz="2400" dirty="0" err="1"/>
              <a:t>nufus_metrekare</a:t>
            </a:r>
            <a:r>
              <a:rPr lang="tr-TR" sz="2400" dirty="0"/>
              <a:t>)</a:t>
            </a:r>
          </a:p>
          <a:p>
            <a:r>
              <a:rPr lang="tr-TR" sz="2400" dirty="0"/>
              <a:t>Ardından bu verileri yeni bir veri çerçevesi </a:t>
            </a:r>
            <a:r>
              <a:rPr lang="tr-TR" sz="2400" dirty="0" smtClean="0"/>
              <a:t>oluşturup </a:t>
            </a:r>
            <a:r>
              <a:rPr lang="tr-TR" sz="2400" dirty="0"/>
              <a:t>burada tutuyoruz. Artık yeni bir </a:t>
            </a:r>
            <a:r>
              <a:rPr lang="tr-TR" sz="2400" dirty="0" err="1"/>
              <a:t>nüfus_metrekare_df</a:t>
            </a:r>
            <a:r>
              <a:rPr lang="tr-TR" sz="2400" dirty="0"/>
              <a:t> Adında bir veri tabanımız oluştu</a:t>
            </a:r>
            <a:r>
              <a:rPr lang="tr-TR" sz="2400" dirty="0" smtClean="0"/>
              <a:t>. Aynı zamanda bu veriyi büyük veri dosyamızın da içerisine aktarmış olduk.</a:t>
            </a:r>
          </a:p>
          <a:p>
            <a:r>
              <a:rPr lang="tr-TR" sz="2400" dirty="0" smtClean="0"/>
              <a:t> yeni oluşan veri tabanımızın İçerisinde </a:t>
            </a:r>
            <a:r>
              <a:rPr lang="tr-TR" sz="2400" dirty="0"/>
              <a:t>de </a:t>
            </a:r>
            <a:r>
              <a:rPr lang="tr-TR" sz="2400" dirty="0" smtClean="0"/>
              <a:t>metrekare Başına</a:t>
            </a:r>
          </a:p>
          <a:p>
            <a:r>
              <a:rPr lang="tr-TR" sz="2400" dirty="0" smtClean="0"/>
              <a:t> </a:t>
            </a:r>
            <a:r>
              <a:rPr lang="tr-TR" sz="2400" dirty="0"/>
              <a:t>düşen kişi sayımız </a:t>
            </a:r>
            <a:r>
              <a:rPr lang="tr-TR" sz="2400" dirty="0" smtClean="0"/>
              <a:t>mevcut oldu.</a:t>
            </a:r>
            <a:endParaRPr lang="tr-TR" sz="2400" dirty="0"/>
          </a:p>
          <a:p>
            <a:endParaRPr lang="tr-T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D7B260-A58B-45AD-A96F-D8F0FEC37E2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9038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01753"/>
            <a:ext cx="10515600" cy="3218688"/>
          </a:xfrm>
        </p:spPr>
        <p:txBody>
          <a:bodyPr>
            <a:normAutofit/>
          </a:bodyPr>
          <a:lstStyle/>
          <a:p>
            <a:r>
              <a:rPr lang="tr-TR" sz="2400" dirty="0" err="1"/>
              <a:t>nufus_metrekare_df</a:t>
            </a:r>
            <a:r>
              <a:rPr lang="tr-TR" sz="2400" dirty="0"/>
              <a:t> &lt;- </a:t>
            </a:r>
            <a:r>
              <a:rPr lang="tr-TR" sz="2400" dirty="0" err="1"/>
              <a:t>data.frame</a:t>
            </a:r>
            <a:r>
              <a:rPr lang="tr-TR" sz="2400" dirty="0"/>
              <a:t>(pop2023 = veri$pop2023, </a:t>
            </a:r>
            <a:r>
              <a:rPr lang="tr-TR" sz="2400" dirty="0" err="1"/>
              <a:t>landAreaKm</a:t>
            </a:r>
            <a:r>
              <a:rPr lang="tr-TR" sz="2400" dirty="0"/>
              <a:t> = </a:t>
            </a:r>
            <a:r>
              <a:rPr lang="tr-TR" sz="2400" dirty="0" err="1"/>
              <a:t>veri$landAreaKm</a:t>
            </a:r>
            <a:r>
              <a:rPr lang="tr-TR" sz="2400" dirty="0"/>
              <a:t>, </a:t>
            </a:r>
            <a:r>
              <a:rPr lang="tr-TR" sz="2400" dirty="0" err="1"/>
              <a:t>country</a:t>
            </a:r>
            <a:r>
              <a:rPr lang="tr-TR" sz="2400" dirty="0"/>
              <a:t> = </a:t>
            </a:r>
            <a:r>
              <a:rPr lang="tr-TR" sz="2400" dirty="0" err="1"/>
              <a:t>veri$country</a:t>
            </a:r>
            <a:r>
              <a:rPr lang="tr-TR" sz="2400" dirty="0"/>
              <a:t>, </a:t>
            </a:r>
            <a:r>
              <a:rPr lang="tr-TR" sz="2400" dirty="0" err="1"/>
              <a:t>nufus_metrekare</a:t>
            </a:r>
            <a:r>
              <a:rPr lang="tr-TR" sz="2400" dirty="0"/>
              <a:t>) kodu ile </a:t>
            </a:r>
            <a:r>
              <a:rPr lang="tr-TR" sz="2400" dirty="0" smtClean="0"/>
              <a:t>veri çerçevesinin içine 2023 </a:t>
            </a:r>
            <a:r>
              <a:rPr lang="tr-TR" sz="2400" dirty="0"/>
              <a:t>nüfus verisini, yüzölçümünü , ülke ismini ve metrekare başına nüfus sayısını </a:t>
            </a:r>
            <a:r>
              <a:rPr lang="tr-TR" sz="2400" dirty="0" smtClean="0"/>
              <a:t>aktarıyoruz.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26" y="1792904"/>
            <a:ext cx="5252662" cy="2187871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838200" y="3907623"/>
            <a:ext cx="8772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veri &lt;- veri[, !(names(veri) %in% c("cca2", "cca3</a:t>
            </a:r>
            <a:r>
              <a:rPr lang="it-IT" sz="2400" dirty="0" smtClean="0"/>
              <a:t>"))]</a:t>
            </a:r>
            <a:r>
              <a:rPr lang="tr-TR" sz="2400" dirty="0" smtClean="0"/>
              <a:t> kodu ile verimizde gereksiz gördüğümüz cca2</a:t>
            </a:r>
            <a:r>
              <a:rPr lang="fi-FI" sz="2400" dirty="0"/>
              <a:t>(Ülkenin ISO 3166-1 alpha-2 kodu)</a:t>
            </a:r>
            <a:r>
              <a:rPr lang="tr-TR" sz="2400" dirty="0" smtClean="0"/>
              <a:t> ve cca3</a:t>
            </a:r>
            <a:r>
              <a:rPr lang="fi-FI" sz="2400" dirty="0"/>
              <a:t>(Ülkenin ISO 3166-1 alpha-3 kodu)</a:t>
            </a:r>
            <a:r>
              <a:rPr lang="tr-TR" sz="2400" dirty="0" smtClean="0"/>
              <a:t> verilerimizi siliyoruz.</a:t>
            </a:r>
            <a:endParaRPr lang="tr-TR" sz="24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71927"/>
            <a:ext cx="4124134" cy="138607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630" y="5546225"/>
            <a:ext cx="2440761" cy="1311775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1487519" y="5028330"/>
            <a:ext cx="2825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smtClean="0">
                <a:solidFill>
                  <a:srgbClr val="FF0000"/>
                </a:solidFill>
              </a:rPr>
              <a:t>ÖNCE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8815158" y="5028330"/>
            <a:ext cx="220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smtClean="0">
                <a:solidFill>
                  <a:srgbClr val="FF0000"/>
                </a:solidFill>
              </a:rPr>
              <a:t>SONRA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D7B260-A58B-45AD-A96F-D8F0FEC37E2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6037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10896"/>
            <a:ext cx="10515600" cy="5866067"/>
          </a:xfrm>
        </p:spPr>
        <p:txBody>
          <a:bodyPr>
            <a:normAutofit/>
          </a:bodyPr>
          <a:lstStyle/>
          <a:p>
            <a:r>
              <a:rPr lang="en-US" sz="2400" dirty="0"/>
              <a:t>country_10 &lt;- </a:t>
            </a:r>
            <a:r>
              <a:rPr lang="en-US" sz="2400" dirty="0" err="1"/>
              <a:t>veri$country</a:t>
            </a:r>
            <a:r>
              <a:rPr lang="en-US" sz="2400" dirty="0"/>
              <a:t>[</a:t>
            </a:r>
            <a:r>
              <a:rPr lang="en-US" sz="2400" dirty="0" err="1"/>
              <a:t>veri$rank</a:t>
            </a:r>
            <a:r>
              <a:rPr lang="en-US" sz="2400" dirty="0"/>
              <a:t> == 10</a:t>
            </a:r>
            <a:r>
              <a:rPr lang="en-US" sz="2400" dirty="0" smtClean="0"/>
              <a:t>] </a:t>
            </a:r>
            <a:endParaRPr lang="tr-TR" sz="2400" dirty="0" smtClean="0"/>
          </a:p>
          <a:p>
            <a:r>
              <a:rPr lang="en-US" sz="2400" dirty="0" smtClean="0"/>
              <a:t>print(country_10)</a:t>
            </a:r>
            <a:endParaRPr lang="tr-TR" sz="2400" dirty="0" smtClean="0"/>
          </a:p>
          <a:p>
            <a:pPr marL="0" indent="0">
              <a:buNone/>
            </a:pPr>
            <a:r>
              <a:rPr lang="tr-TR" sz="2400" dirty="0" smtClean="0"/>
              <a:t>Kodu ile nüfus sıralamasında 10. ülkenin ismini yazdırıyoruz.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3991"/>
            <a:ext cx="6049858" cy="106835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ED7B260-A58B-45AD-A96F-D8F0FEC37E2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2176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KAYNAKÇA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VERİ SETİ: </a:t>
            </a:r>
          </a:p>
          <a:p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://www.kaggle.com/datasets/thabresh/2023-countries-by-population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342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KISIM 1</a:t>
            </a:r>
            <a:r>
              <a:rPr lang="tr-TR" dirty="0" smtClean="0"/>
              <a:t>: </a:t>
            </a:r>
            <a:r>
              <a:rPr lang="tr-TR" dirty="0" smtClean="0">
                <a:solidFill>
                  <a:schemeClr val="accent2"/>
                </a:solidFill>
              </a:rPr>
              <a:t>KAGGLE’DAN VERİ SETİ ALMA VE R STUDİO’YA AKTARMA</a:t>
            </a:r>
            <a:endParaRPr lang="tr-TR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KAGGLE sitesine girdikten sonra soldaki menüden veri kümelerine giriyoruz. karşımıza çıkan veri kümelerinden bize en uygun olanını seçiyoruz.</a:t>
            </a:r>
          </a:p>
          <a:p>
            <a:r>
              <a:rPr lang="tr-TR" dirty="0" smtClean="0"/>
              <a:t>Biz bu alıştırmamızda </a:t>
            </a:r>
            <a:r>
              <a:rPr lang="tr-TR" b="1" dirty="0"/>
              <a:t>Nüfusa Göre 2023 </a:t>
            </a:r>
            <a:r>
              <a:rPr lang="tr-TR" b="1" dirty="0" smtClean="0"/>
              <a:t>Ülkeleri </a:t>
            </a:r>
            <a:r>
              <a:rPr lang="tr-TR" dirty="0" smtClean="0"/>
              <a:t>verisini kullanacağız.</a:t>
            </a:r>
          </a:p>
          <a:p>
            <a:r>
              <a:rPr lang="tr-TR" dirty="0" smtClean="0"/>
              <a:t>Verimizde 1980, 2000, 2010, 2020, 2022 ve 2023 verilerinin </a:t>
            </a:r>
            <a:r>
              <a:rPr lang="tr-TR" dirty="0" err="1" smtClean="0"/>
              <a:t>yanısıra</a:t>
            </a:r>
            <a:r>
              <a:rPr lang="tr-TR" dirty="0" smtClean="0"/>
              <a:t> öngörü halinde 2030 ve 2050 verileri , ülkelerin isimleri, yüz ölçümleri gibi bilgiler yer almaktadır.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D7B260-A58B-45AD-A96F-D8F0FEC37E2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8732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649224" y="-210312"/>
            <a:ext cx="10515600" cy="1219803"/>
          </a:xfrm>
        </p:spPr>
        <p:txBody>
          <a:bodyPr>
            <a:normAutofit/>
          </a:bodyPr>
          <a:lstStyle/>
          <a:p>
            <a:r>
              <a:rPr lang="tr-TR" sz="2800" dirty="0" smtClean="0"/>
              <a:t>Verideki bazı kısaltmalar şu şekildedir: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4294967295"/>
          </p:nvPr>
        </p:nvSpPr>
        <p:spPr>
          <a:xfrm>
            <a:off x="649224" y="666750"/>
            <a:ext cx="10515600" cy="6191250"/>
          </a:xfrm>
        </p:spPr>
        <p:txBody>
          <a:bodyPr>
            <a:normAutofit lnSpcReduction="10000"/>
          </a:bodyPr>
          <a:lstStyle/>
          <a:p>
            <a:pPr fontAlgn="base"/>
            <a:r>
              <a:rPr lang="tr-TR" b="1" dirty="0" err="1" smtClean="0"/>
              <a:t>place</a:t>
            </a:r>
            <a:r>
              <a:rPr lang="tr-TR" b="1" dirty="0" smtClean="0"/>
              <a:t>:</a:t>
            </a:r>
            <a:r>
              <a:rPr lang="tr-TR" dirty="0"/>
              <a:t> </a:t>
            </a:r>
            <a:r>
              <a:rPr lang="tr-TR" dirty="0" smtClean="0"/>
              <a:t>bölgenin </a:t>
            </a:r>
            <a:r>
              <a:rPr lang="tr-TR" dirty="0"/>
              <a:t>adı</a:t>
            </a:r>
          </a:p>
          <a:p>
            <a:pPr fontAlgn="base"/>
            <a:r>
              <a:rPr lang="tr-TR" b="1" dirty="0"/>
              <a:t>pop1980:</a:t>
            </a:r>
            <a:r>
              <a:rPr lang="tr-TR" dirty="0"/>
              <a:t> 1980 yılı </a:t>
            </a:r>
            <a:r>
              <a:rPr lang="tr-TR" dirty="0" smtClean="0"/>
              <a:t>için nüfus</a:t>
            </a:r>
            <a:endParaRPr lang="tr-TR" dirty="0"/>
          </a:p>
          <a:p>
            <a:pPr fontAlgn="base"/>
            <a:r>
              <a:rPr lang="tr-TR" b="1" dirty="0"/>
              <a:t>pop2000:</a:t>
            </a:r>
            <a:r>
              <a:rPr lang="tr-TR" dirty="0"/>
              <a:t> 2000 yılı için </a:t>
            </a:r>
            <a:r>
              <a:rPr lang="tr-TR" dirty="0" smtClean="0"/>
              <a:t>nüfus</a:t>
            </a:r>
            <a:endParaRPr lang="tr-TR" dirty="0"/>
          </a:p>
          <a:p>
            <a:pPr fontAlgn="base"/>
            <a:r>
              <a:rPr lang="tr-TR" b="1" dirty="0"/>
              <a:t>pop2010:</a:t>
            </a:r>
            <a:r>
              <a:rPr lang="tr-TR" dirty="0"/>
              <a:t> 2010 yılı için </a:t>
            </a:r>
            <a:r>
              <a:rPr lang="tr-TR" dirty="0" smtClean="0"/>
              <a:t>nüfus</a:t>
            </a:r>
            <a:endParaRPr lang="tr-TR" dirty="0"/>
          </a:p>
          <a:p>
            <a:pPr fontAlgn="base"/>
            <a:r>
              <a:rPr lang="tr-TR" b="1" dirty="0"/>
              <a:t>pop2022:</a:t>
            </a:r>
            <a:r>
              <a:rPr lang="tr-TR" dirty="0"/>
              <a:t> 2022 yılı için </a:t>
            </a:r>
            <a:r>
              <a:rPr lang="tr-TR" dirty="0" smtClean="0"/>
              <a:t>nüfus</a:t>
            </a:r>
            <a:endParaRPr lang="tr-TR" dirty="0"/>
          </a:p>
          <a:p>
            <a:pPr fontAlgn="base"/>
            <a:r>
              <a:rPr lang="tr-TR" b="1" dirty="0"/>
              <a:t>pop2023:</a:t>
            </a:r>
            <a:r>
              <a:rPr lang="tr-TR" dirty="0"/>
              <a:t> 2023 yılı için </a:t>
            </a:r>
            <a:r>
              <a:rPr lang="tr-TR" dirty="0" smtClean="0"/>
              <a:t>nüfus</a:t>
            </a:r>
            <a:endParaRPr lang="tr-TR" dirty="0"/>
          </a:p>
          <a:p>
            <a:pPr fontAlgn="base"/>
            <a:r>
              <a:rPr lang="tr-TR" b="1" dirty="0"/>
              <a:t>pop2030:</a:t>
            </a:r>
            <a:r>
              <a:rPr lang="tr-TR" dirty="0"/>
              <a:t> 2030 yılı için tahmini nüfus</a:t>
            </a:r>
          </a:p>
          <a:p>
            <a:pPr fontAlgn="base"/>
            <a:r>
              <a:rPr lang="tr-TR" b="1" dirty="0"/>
              <a:t>pop2050:</a:t>
            </a:r>
            <a:r>
              <a:rPr lang="tr-TR" dirty="0"/>
              <a:t> 2050 yılı için tahmini nüfus</a:t>
            </a:r>
          </a:p>
          <a:p>
            <a:pPr fontAlgn="base"/>
            <a:r>
              <a:rPr lang="tr-TR" b="1" dirty="0" err="1" smtClean="0"/>
              <a:t>country</a:t>
            </a:r>
            <a:r>
              <a:rPr lang="tr-TR" b="1" dirty="0" smtClean="0"/>
              <a:t>:</a:t>
            </a:r>
            <a:r>
              <a:rPr lang="tr-TR" dirty="0"/>
              <a:t> </a:t>
            </a:r>
            <a:r>
              <a:rPr lang="tr-TR" smtClean="0"/>
              <a:t>ülkenin ismi</a:t>
            </a:r>
          </a:p>
          <a:p>
            <a:pPr fontAlgn="base"/>
            <a:r>
              <a:rPr lang="tr-TR" b="1" smtClean="0"/>
              <a:t>landAreaKm</a:t>
            </a:r>
            <a:r>
              <a:rPr lang="tr-TR" b="1" dirty="0"/>
              <a:t>:</a:t>
            </a:r>
            <a:r>
              <a:rPr lang="tr-TR" dirty="0"/>
              <a:t> Ülkenin yüzölçümü (kilometrekare olarak)</a:t>
            </a:r>
          </a:p>
          <a:p>
            <a:pPr fontAlgn="base"/>
            <a:r>
              <a:rPr lang="tr-TR" b="1" dirty="0"/>
              <a:t>cca2:</a:t>
            </a:r>
            <a:r>
              <a:rPr lang="tr-TR" dirty="0"/>
              <a:t> Ülkenin ISO 3166-1 alpha-2 kodu</a:t>
            </a:r>
          </a:p>
          <a:p>
            <a:pPr fontAlgn="base"/>
            <a:r>
              <a:rPr lang="tr-TR" b="1" dirty="0"/>
              <a:t>cca3:</a:t>
            </a:r>
            <a:r>
              <a:rPr lang="tr-TR" dirty="0"/>
              <a:t> Ülkenin ISO 3166-1 alpha-3 kodu</a:t>
            </a:r>
          </a:p>
          <a:p>
            <a:pPr fontAlgn="base"/>
            <a:r>
              <a:rPr lang="tr-TR" b="1" dirty="0" err="1" smtClean="0"/>
              <a:t>rank</a:t>
            </a:r>
            <a:r>
              <a:rPr lang="tr-TR" b="1" dirty="0"/>
              <a:t>:</a:t>
            </a:r>
            <a:r>
              <a:rPr lang="tr-TR" dirty="0"/>
              <a:t> Ülkenin nüfusa göre sıralaması</a:t>
            </a:r>
          </a:p>
          <a:p>
            <a:endParaRPr lang="tr-T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D7B260-A58B-45AD-A96F-D8F0FEC37E2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1218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ctrTitle"/>
          </p:nvPr>
        </p:nvSpPr>
        <p:spPr>
          <a:xfrm>
            <a:off x="225552" y="217107"/>
            <a:ext cx="11222736" cy="770445"/>
          </a:xfrm>
        </p:spPr>
        <p:txBody>
          <a:bodyPr>
            <a:normAutofit/>
          </a:bodyPr>
          <a:lstStyle/>
          <a:p>
            <a:pPr algn="l"/>
            <a:r>
              <a:rPr lang="tr-TR" sz="3200" dirty="0" smtClean="0"/>
              <a:t>Şimdi veriyi R STUDİO ‘ya aktaralım.</a:t>
            </a:r>
            <a:endParaRPr lang="tr-TR" sz="3200" dirty="0"/>
          </a:p>
        </p:txBody>
      </p:sp>
      <p:sp>
        <p:nvSpPr>
          <p:cNvPr id="8" name="Alt Başlık 7"/>
          <p:cNvSpPr>
            <a:spLocks noGrp="1"/>
          </p:cNvSpPr>
          <p:nvPr>
            <p:ph type="subTitle" idx="1"/>
          </p:nvPr>
        </p:nvSpPr>
        <p:spPr>
          <a:xfrm>
            <a:off x="371856" y="1316038"/>
            <a:ext cx="11241024" cy="300907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smtClean="0"/>
              <a:t>Öncelikle </a:t>
            </a:r>
            <a:r>
              <a:rPr lang="tr-TR" dirty="0" err="1" smtClean="0"/>
              <a:t>getwd</a:t>
            </a:r>
            <a:r>
              <a:rPr lang="tr-TR" dirty="0"/>
              <a:t>() komutumuzu yazarak çalışma dizinimizin nerde olduğuna bakıyoruz</a:t>
            </a:r>
            <a:r>
              <a:rPr lang="tr-TR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smtClean="0"/>
              <a:t>Çalışma dizinimiz verimizin olduğu dosyada değilse </a:t>
            </a:r>
            <a:r>
              <a:rPr lang="tr-TR" dirty="0" err="1" smtClean="0"/>
              <a:t>setwd</a:t>
            </a:r>
            <a:r>
              <a:rPr lang="tr-TR" dirty="0" smtClean="0"/>
              <a:t>(</a:t>
            </a:r>
            <a:r>
              <a:rPr lang="tr-TR" i="1" dirty="0" smtClean="0"/>
              <a:t>“ </a:t>
            </a:r>
            <a:r>
              <a:rPr lang="tr-TR" dirty="0" smtClean="0"/>
              <a:t>verimizin olduğu dosyanın uzantısı</a:t>
            </a:r>
            <a:r>
              <a:rPr lang="tr-TR" i="1" dirty="0"/>
              <a:t>” </a:t>
            </a:r>
            <a:r>
              <a:rPr lang="tr-TR" i="1" dirty="0" smtClean="0"/>
              <a:t>) şeklinde çalışma dizinimizi düzenliyoruz.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smtClean="0"/>
              <a:t>Ardından;  veri &lt;- read.csv (</a:t>
            </a:r>
            <a:r>
              <a:rPr lang="tr-TR" i="1" dirty="0"/>
              <a:t>“ </a:t>
            </a:r>
            <a:r>
              <a:rPr lang="tr-TR" dirty="0" smtClean="0"/>
              <a:t>dosyamızın adı.csv</a:t>
            </a:r>
            <a:r>
              <a:rPr lang="tr-TR" i="1" dirty="0" smtClean="0"/>
              <a:t>” , </a:t>
            </a:r>
            <a:r>
              <a:rPr lang="tr-TR" i="1" dirty="0" err="1" smtClean="0"/>
              <a:t>header</a:t>
            </a:r>
            <a:r>
              <a:rPr lang="tr-TR" i="1" dirty="0" smtClean="0"/>
              <a:t> = T , </a:t>
            </a:r>
            <a:r>
              <a:rPr lang="tr-TR" i="1" dirty="0" err="1" smtClean="0"/>
              <a:t>sep</a:t>
            </a:r>
            <a:r>
              <a:rPr lang="tr-TR" i="1" dirty="0" smtClean="0"/>
              <a:t> = “ </a:t>
            </a:r>
            <a:r>
              <a:rPr lang="tr-TR" dirty="0" smtClean="0"/>
              <a:t>, </a:t>
            </a:r>
            <a:r>
              <a:rPr lang="tr-TR" i="1" dirty="0" smtClean="0"/>
              <a:t>”) kodunu yazarak verimizi R </a:t>
            </a:r>
            <a:r>
              <a:rPr lang="tr-TR" i="1" dirty="0" err="1" smtClean="0"/>
              <a:t>studio’ya</a:t>
            </a:r>
            <a:r>
              <a:rPr lang="tr-TR" i="1" dirty="0" smtClean="0"/>
              <a:t> </a:t>
            </a:r>
            <a:r>
              <a:rPr lang="tr-TR" i="1" dirty="0"/>
              <a:t>eklemiş oluyoruz. </a:t>
            </a:r>
            <a:r>
              <a:rPr lang="tr-TR" dirty="0" err="1"/>
              <a:t>header'ı</a:t>
            </a:r>
            <a:r>
              <a:rPr lang="tr-TR" dirty="0"/>
              <a:t> </a:t>
            </a:r>
            <a:r>
              <a:rPr lang="tr-TR" dirty="0" err="1"/>
              <a:t>true</a:t>
            </a:r>
            <a:r>
              <a:rPr lang="tr-TR" dirty="0"/>
              <a:t> yapma nedenimiz veri setindeki ilk satırı değişkenlerin isimleri olarak almasını sağlamak</a:t>
            </a:r>
            <a:r>
              <a:rPr lang="tr-TR" dirty="0" smtClean="0"/>
              <a:t>. </a:t>
            </a:r>
            <a:r>
              <a:rPr lang="tr-TR" dirty="0" err="1" smtClean="0"/>
              <a:t>Sep</a:t>
            </a:r>
            <a:r>
              <a:rPr lang="tr-TR" dirty="0" smtClean="0"/>
              <a:t> </a:t>
            </a:r>
            <a:r>
              <a:rPr lang="tr-TR" i="1" dirty="0"/>
              <a:t>= “ </a:t>
            </a:r>
            <a:r>
              <a:rPr lang="tr-TR" dirty="0"/>
              <a:t>, </a:t>
            </a:r>
            <a:r>
              <a:rPr lang="tr-TR" i="1" dirty="0" smtClean="0"/>
              <a:t>”  </a:t>
            </a:r>
            <a:r>
              <a:rPr lang="tr-TR" i="1" dirty="0" smtClean="0"/>
              <a:t>ise verilerin arasında ayrım yapmamızı sağlıyor. Veri dosyasına bağlı olarak bu </a:t>
            </a:r>
            <a:r>
              <a:rPr lang="tr-TR" dirty="0" err="1"/>
              <a:t>Sep</a:t>
            </a:r>
            <a:r>
              <a:rPr lang="tr-TR" dirty="0"/>
              <a:t> </a:t>
            </a:r>
            <a:r>
              <a:rPr lang="tr-TR" i="1" dirty="0"/>
              <a:t>= “ </a:t>
            </a:r>
            <a:r>
              <a:rPr lang="tr-TR" dirty="0" smtClean="0"/>
              <a:t>; </a:t>
            </a:r>
            <a:r>
              <a:rPr lang="tr-TR" i="1" dirty="0" smtClean="0"/>
              <a:t>” şeklinde de kullanılabiliyor.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" y="4325112"/>
            <a:ext cx="11294866" cy="1271016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ED7B260-A58B-45AD-A96F-D8F0FEC37E2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6922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01752"/>
            <a:ext cx="10515600" cy="5875211"/>
          </a:xfrm>
        </p:spPr>
        <p:txBody>
          <a:bodyPr/>
          <a:lstStyle/>
          <a:p>
            <a:r>
              <a:rPr lang="tr-TR" dirty="0" smtClean="0"/>
              <a:t>Bu işlemleri yaptıktan sonra Environment sekmemizde veri adında bir data beliriyor.  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Bu dataya girdiğimizde verimiz yeni sekme olarak açılıyor.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73" y="1211530"/>
            <a:ext cx="8987220" cy="143108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73" y="3264406"/>
            <a:ext cx="7974765" cy="331927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ED7B260-A58B-45AD-A96F-D8F0FEC37E2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5214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7749"/>
            <a:ext cx="10515600" cy="1325563"/>
          </a:xfrm>
        </p:spPr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KISIM </a:t>
            </a:r>
            <a:r>
              <a:rPr lang="tr-TR" dirty="0" smtClean="0">
                <a:solidFill>
                  <a:srgbClr val="FF0000"/>
                </a:solidFill>
              </a:rPr>
              <a:t>2</a:t>
            </a:r>
            <a:r>
              <a:rPr lang="tr-TR" dirty="0" smtClean="0"/>
              <a:t>: </a:t>
            </a:r>
            <a:r>
              <a:rPr lang="tr-TR" dirty="0" smtClean="0">
                <a:solidFill>
                  <a:schemeClr val="accent2"/>
                </a:solidFill>
              </a:rPr>
              <a:t>VERİDE ANALİZ YAPMA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996696"/>
            <a:ext cx="10664952" cy="658368"/>
          </a:xfrm>
        </p:spPr>
        <p:txBody>
          <a:bodyPr>
            <a:normAutofit/>
          </a:bodyPr>
          <a:lstStyle/>
          <a:p>
            <a:r>
              <a:rPr lang="tr-TR" sz="2400" dirty="0" err="1"/>
              <a:t>head</a:t>
            </a:r>
            <a:r>
              <a:rPr lang="tr-TR" sz="2400" dirty="0"/>
              <a:t>(veri) </a:t>
            </a:r>
            <a:r>
              <a:rPr lang="tr-TR" sz="2400" dirty="0" smtClean="0"/>
              <a:t>Veri </a:t>
            </a:r>
            <a:r>
              <a:rPr lang="tr-TR" sz="2400" dirty="0"/>
              <a:t>setinin ilk birkaç satırını </a:t>
            </a:r>
            <a:r>
              <a:rPr lang="tr-TR" sz="2400" dirty="0" err="1" smtClean="0"/>
              <a:t>console</a:t>
            </a:r>
            <a:r>
              <a:rPr lang="tr-TR" sz="2400" dirty="0" smtClean="0"/>
              <a:t> sekmesinde görüntüler.</a:t>
            </a:r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54" y="1420287"/>
            <a:ext cx="7028559" cy="135260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54" y="3211421"/>
            <a:ext cx="6364167" cy="136784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957554" y="2772891"/>
            <a:ext cx="964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/>
              <a:t>summary(veri) Veri setinin istatistiksel özetini sunar</a:t>
            </a:r>
            <a:r>
              <a:rPr lang="tr-TR" dirty="0"/>
              <a:t>.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957554" y="4579266"/>
            <a:ext cx="1086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str</a:t>
            </a:r>
            <a:r>
              <a:rPr lang="tr-TR" sz="2400" dirty="0"/>
              <a:t>(veri)  </a:t>
            </a:r>
            <a:r>
              <a:rPr lang="tr-TR" sz="2400" dirty="0" smtClean="0"/>
              <a:t> </a:t>
            </a:r>
            <a:r>
              <a:rPr lang="tr-TR" sz="2400" dirty="0"/>
              <a:t>Veri setinin yapısını gösterir (değişkenlerin türleri, uzunlukları vb.)</a:t>
            </a: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642" y="5136974"/>
            <a:ext cx="2603838" cy="151290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ED7B260-A58B-45AD-A96F-D8F0FEC37E2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7529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>
            <a:spLocks noGrp="1"/>
          </p:cNvSpPr>
          <p:nvPr>
            <p:ph idx="1"/>
          </p:nvPr>
        </p:nvSpPr>
        <p:spPr>
          <a:xfrm>
            <a:off x="838200" y="292101"/>
            <a:ext cx="10515600" cy="1006348"/>
          </a:xfrm>
        </p:spPr>
        <p:txBody>
          <a:bodyPr/>
          <a:lstStyle/>
          <a:p>
            <a:r>
              <a:rPr lang="tr-TR" sz="2400" dirty="0"/>
              <a:t>ortalama &lt;- </a:t>
            </a:r>
            <a:r>
              <a:rPr lang="tr-TR" sz="2400" dirty="0" err="1"/>
              <a:t>mean</a:t>
            </a:r>
            <a:r>
              <a:rPr lang="tr-TR" sz="2400" dirty="0"/>
              <a:t>(veri$pop2023) </a:t>
            </a:r>
            <a:r>
              <a:rPr lang="tr-TR" sz="2400" dirty="0" smtClean="0"/>
              <a:t>verideki </a:t>
            </a:r>
            <a:r>
              <a:rPr lang="tr-TR" sz="2400" dirty="0"/>
              <a:t>pop2023 verilerinin ortalama değerini </a:t>
            </a:r>
            <a:r>
              <a:rPr lang="tr-TR" sz="2400" dirty="0" smtClean="0"/>
              <a:t>bulur.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8" y="1133068"/>
            <a:ext cx="3365115" cy="768884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838200" y="2057400"/>
            <a:ext cx="10034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 smtClean="0"/>
              <a:t>plot</a:t>
            </a:r>
            <a:r>
              <a:rPr lang="tr-TR" sz="2400" dirty="0" smtClean="0"/>
              <a:t>(veri$pop2050</a:t>
            </a:r>
            <a:r>
              <a:rPr lang="tr-TR" sz="2400" dirty="0"/>
              <a:t>, veri$pop1980, </a:t>
            </a:r>
            <a:r>
              <a:rPr lang="tr-TR" sz="2400" dirty="0" err="1"/>
              <a:t>col</a:t>
            </a:r>
            <a:r>
              <a:rPr lang="tr-TR" sz="2400" dirty="0"/>
              <a:t> = "</a:t>
            </a:r>
            <a:r>
              <a:rPr lang="tr-TR" sz="2400" dirty="0" err="1"/>
              <a:t>red</a:t>
            </a:r>
            <a:r>
              <a:rPr lang="tr-TR" sz="2400" dirty="0"/>
              <a:t>") </a:t>
            </a:r>
            <a:r>
              <a:rPr lang="tr-TR" sz="2400" dirty="0" smtClean="0"/>
              <a:t>İki </a:t>
            </a:r>
            <a:r>
              <a:rPr lang="tr-TR" sz="2400" dirty="0"/>
              <a:t>değişken arasındaki ilişkiyi görselleştirir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13" y="2888397"/>
            <a:ext cx="6124512" cy="369685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ED7B260-A58B-45AD-A96F-D8F0FEC37E2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0818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01752"/>
            <a:ext cx="10920984" cy="5875211"/>
          </a:xfrm>
        </p:spPr>
        <p:txBody>
          <a:bodyPr>
            <a:normAutofit/>
          </a:bodyPr>
          <a:lstStyle/>
          <a:p>
            <a:r>
              <a:rPr lang="tr-TR" sz="2400" dirty="0" err="1"/>
              <a:t>alt_degerler</a:t>
            </a:r>
            <a:r>
              <a:rPr lang="tr-TR" sz="2400" dirty="0"/>
              <a:t> &lt;- </a:t>
            </a:r>
            <a:r>
              <a:rPr lang="tr-TR" sz="2400" dirty="0" err="1"/>
              <a:t>veri$country</a:t>
            </a:r>
            <a:r>
              <a:rPr lang="tr-TR" sz="2400" dirty="0"/>
              <a:t>[veri$pop1980 &lt; </a:t>
            </a:r>
            <a:r>
              <a:rPr lang="tr-TR" sz="2400" dirty="0" smtClean="0"/>
              <a:t>50000]</a:t>
            </a:r>
          </a:p>
          <a:p>
            <a:r>
              <a:rPr lang="tr-TR" sz="2400" dirty="0" err="1" smtClean="0"/>
              <a:t>print</a:t>
            </a:r>
            <a:r>
              <a:rPr lang="tr-TR" sz="2400" dirty="0" smtClean="0"/>
              <a:t>(</a:t>
            </a:r>
            <a:r>
              <a:rPr lang="tr-TR" sz="2400" dirty="0" err="1" smtClean="0"/>
              <a:t>alt_degerler</a:t>
            </a:r>
            <a:r>
              <a:rPr lang="tr-TR" sz="2400" dirty="0" smtClean="0"/>
              <a:t>)</a:t>
            </a:r>
          </a:p>
          <a:p>
            <a:pPr marL="0" indent="0">
              <a:buNone/>
            </a:pPr>
            <a:r>
              <a:rPr lang="tr-TR" sz="2400" dirty="0" smtClean="0"/>
              <a:t>Kodu ile pop1980 </a:t>
            </a:r>
            <a:r>
              <a:rPr lang="tr-TR" sz="2400" dirty="0"/>
              <a:t>değişkeni </a:t>
            </a:r>
            <a:r>
              <a:rPr lang="tr-TR" sz="2400" dirty="0" smtClean="0"/>
              <a:t>50,000'in </a:t>
            </a:r>
            <a:r>
              <a:rPr lang="tr-TR" sz="2400" dirty="0"/>
              <a:t>altında olan kayıtların </a:t>
            </a:r>
            <a:r>
              <a:rPr lang="tr-TR" sz="2400" dirty="0" err="1"/>
              <a:t>country</a:t>
            </a:r>
            <a:r>
              <a:rPr lang="tr-TR" sz="2400" dirty="0"/>
              <a:t> verilerini </a:t>
            </a:r>
            <a:r>
              <a:rPr lang="tr-TR" sz="2400" dirty="0" smtClean="0"/>
              <a:t>yazdırıyoruz.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  <a:p>
            <a:r>
              <a:rPr lang="tr-TR" sz="2400" dirty="0" err="1"/>
              <a:t>ust_degerler</a:t>
            </a:r>
            <a:r>
              <a:rPr lang="tr-TR" sz="2400" dirty="0"/>
              <a:t> &lt;- </a:t>
            </a:r>
            <a:r>
              <a:rPr lang="tr-TR" sz="2400" dirty="0" err="1"/>
              <a:t>veri$country</a:t>
            </a:r>
            <a:r>
              <a:rPr lang="tr-TR" sz="2400" dirty="0"/>
              <a:t>[veri$pop2050 &gt; 50000000</a:t>
            </a:r>
            <a:r>
              <a:rPr lang="tr-TR" sz="2400" dirty="0" smtClean="0"/>
              <a:t>]</a:t>
            </a:r>
          </a:p>
          <a:p>
            <a:r>
              <a:rPr lang="tr-TR" sz="2400" dirty="0" err="1" smtClean="0"/>
              <a:t>print</a:t>
            </a:r>
            <a:r>
              <a:rPr lang="tr-TR" sz="2400" dirty="0" smtClean="0"/>
              <a:t>(</a:t>
            </a:r>
            <a:r>
              <a:rPr lang="tr-TR" sz="2400" dirty="0" err="1" smtClean="0"/>
              <a:t>ust_degerler</a:t>
            </a:r>
            <a:r>
              <a:rPr lang="tr-TR" sz="2400" dirty="0" smtClean="0"/>
              <a:t>)</a:t>
            </a:r>
          </a:p>
          <a:p>
            <a:pPr marL="0" indent="0">
              <a:buNone/>
            </a:pPr>
            <a:r>
              <a:rPr lang="tr-TR" sz="2400" dirty="0" smtClean="0"/>
              <a:t>Kodu ile pop2050 </a:t>
            </a:r>
            <a:r>
              <a:rPr lang="tr-TR" sz="2400" dirty="0"/>
              <a:t>değişkeni 50.000.000'un üstünde olan kayıtların </a:t>
            </a:r>
            <a:r>
              <a:rPr lang="tr-TR" sz="2400" dirty="0" err="1"/>
              <a:t>country</a:t>
            </a:r>
            <a:r>
              <a:rPr lang="tr-TR" sz="2400" dirty="0"/>
              <a:t> verilerini </a:t>
            </a:r>
            <a:r>
              <a:rPr lang="tr-TR" sz="2400" dirty="0" smtClean="0"/>
              <a:t>yazdırıyoruz.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1363"/>
            <a:ext cx="6690940" cy="80016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27" y="4581143"/>
            <a:ext cx="6675936" cy="94183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ED7B260-A58B-45AD-A96F-D8F0FEC37E2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8057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73736"/>
            <a:ext cx="10515600" cy="6003227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max_deger</a:t>
            </a:r>
            <a:r>
              <a:rPr lang="tr-TR" sz="2400" dirty="0" smtClean="0"/>
              <a:t> </a:t>
            </a:r>
            <a:r>
              <a:rPr lang="tr-TR" sz="2400" dirty="0"/>
              <a:t>&lt;- </a:t>
            </a:r>
            <a:r>
              <a:rPr lang="tr-TR" sz="2400" dirty="0" err="1"/>
              <a:t>max</a:t>
            </a:r>
            <a:r>
              <a:rPr lang="tr-TR" sz="2400" dirty="0"/>
              <a:t>(veri$pop2010</a:t>
            </a:r>
            <a:r>
              <a:rPr lang="tr-TR" sz="2400" dirty="0" smtClean="0"/>
              <a:t>)</a:t>
            </a:r>
          </a:p>
          <a:p>
            <a:pPr marL="0" indent="0">
              <a:buNone/>
            </a:pPr>
            <a:r>
              <a:rPr lang="tr-TR" sz="2400" dirty="0" smtClean="0"/>
              <a:t>Kodu ile </a:t>
            </a:r>
            <a:r>
              <a:rPr lang="tr-TR" sz="2400" dirty="0"/>
              <a:t>pop2010 verisinin maksimum değerini </a:t>
            </a:r>
            <a:r>
              <a:rPr lang="tr-TR" sz="2400" dirty="0" smtClean="0"/>
              <a:t>buluyoruz.</a:t>
            </a:r>
          </a:p>
          <a:p>
            <a:r>
              <a:rPr lang="tr-TR" sz="2400" dirty="0" err="1" smtClean="0"/>
              <a:t>country</a:t>
            </a:r>
            <a:r>
              <a:rPr lang="tr-TR" sz="2400" dirty="0" smtClean="0"/>
              <a:t> </a:t>
            </a:r>
            <a:r>
              <a:rPr lang="tr-TR" sz="2400" dirty="0"/>
              <a:t>&lt;- </a:t>
            </a:r>
            <a:r>
              <a:rPr lang="tr-TR" sz="2400" dirty="0" err="1"/>
              <a:t>veri$country</a:t>
            </a:r>
            <a:r>
              <a:rPr lang="tr-TR" sz="2400" dirty="0"/>
              <a:t>[veri$pop2010 == </a:t>
            </a:r>
            <a:r>
              <a:rPr lang="tr-TR" sz="2400" dirty="0" err="1"/>
              <a:t>max_deger</a:t>
            </a:r>
            <a:r>
              <a:rPr lang="tr-TR" sz="2400" dirty="0" smtClean="0"/>
              <a:t>]</a:t>
            </a:r>
          </a:p>
          <a:p>
            <a:r>
              <a:rPr lang="tr-TR" sz="2400" dirty="0" err="1" smtClean="0"/>
              <a:t>print</a:t>
            </a:r>
            <a:r>
              <a:rPr lang="tr-TR" sz="2400" dirty="0" smtClean="0"/>
              <a:t>(</a:t>
            </a:r>
            <a:r>
              <a:rPr lang="tr-TR" sz="2400" dirty="0" err="1" smtClean="0"/>
              <a:t>country</a:t>
            </a:r>
            <a:r>
              <a:rPr lang="tr-TR" sz="2400" dirty="0" smtClean="0"/>
              <a:t>)</a:t>
            </a:r>
          </a:p>
          <a:p>
            <a:pPr marL="0" indent="0">
              <a:buNone/>
            </a:pPr>
            <a:r>
              <a:rPr lang="tr-TR" sz="2400" dirty="0" smtClean="0"/>
              <a:t>Kodu ile Maksimum </a:t>
            </a:r>
            <a:r>
              <a:rPr lang="tr-TR" sz="2400" dirty="0"/>
              <a:t>değere sahip olan </a:t>
            </a:r>
            <a:r>
              <a:rPr lang="tr-TR" sz="2400" dirty="0" err="1"/>
              <a:t>country</a:t>
            </a:r>
            <a:r>
              <a:rPr lang="tr-TR" sz="2400" dirty="0"/>
              <a:t> verisini </a:t>
            </a:r>
            <a:r>
              <a:rPr lang="tr-TR" sz="2400" dirty="0" smtClean="0"/>
              <a:t>bulup yazdırıyoruz.</a:t>
            </a:r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r>
              <a:rPr lang="tr-TR" sz="2400" dirty="0" err="1"/>
              <a:t>min_deger</a:t>
            </a:r>
            <a:r>
              <a:rPr lang="tr-TR" sz="2400" dirty="0"/>
              <a:t> &lt;- </a:t>
            </a:r>
            <a:r>
              <a:rPr lang="tr-TR" sz="2400" dirty="0" err="1"/>
              <a:t>min</a:t>
            </a:r>
            <a:r>
              <a:rPr lang="tr-TR" sz="2400" dirty="0"/>
              <a:t>(veri$pop2050</a:t>
            </a:r>
            <a:r>
              <a:rPr lang="tr-TR" sz="2400" dirty="0" smtClean="0"/>
              <a:t>)</a:t>
            </a:r>
          </a:p>
          <a:p>
            <a:pPr marL="0" indent="0">
              <a:buNone/>
            </a:pPr>
            <a:r>
              <a:rPr lang="tr-TR" sz="2400" dirty="0" err="1" smtClean="0"/>
              <a:t>country</a:t>
            </a:r>
            <a:r>
              <a:rPr lang="tr-TR" sz="2400" dirty="0" smtClean="0"/>
              <a:t> </a:t>
            </a:r>
            <a:r>
              <a:rPr lang="tr-TR" sz="2400" dirty="0"/>
              <a:t>&lt;- </a:t>
            </a:r>
            <a:r>
              <a:rPr lang="tr-TR" sz="2400" dirty="0" err="1"/>
              <a:t>veri$country</a:t>
            </a:r>
            <a:r>
              <a:rPr lang="tr-TR" sz="2400" dirty="0"/>
              <a:t>[veri$pop2050 == </a:t>
            </a:r>
            <a:r>
              <a:rPr lang="tr-TR" sz="2400" dirty="0" err="1"/>
              <a:t>min_deger</a:t>
            </a:r>
            <a:r>
              <a:rPr lang="tr-TR" sz="2400" dirty="0" smtClean="0"/>
              <a:t>]</a:t>
            </a:r>
          </a:p>
          <a:p>
            <a:pPr marL="0" indent="0">
              <a:buNone/>
            </a:pPr>
            <a:r>
              <a:rPr lang="tr-TR" sz="2400" dirty="0" err="1" smtClean="0"/>
              <a:t>print</a:t>
            </a:r>
            <a:r>
              <a:rPr lang="tr-TR" sz="2400" dirty="0" smtClean="0"/>
              <a:t>(</a:t>
            </a:r>
            <a:r>
              <a:rPr lang="tr-TR" sz="2400" dirty="0" err="1" smtClean="0"/>
              <a:t>country</a:t>
            </a:r>
            <a:r>
              <a:rPr lang="tr-TR" sz="2400" dirty="0"/>
              <a:t>)</a:t>
            </a:r>
          </a:p>
          <a:p>
            <a:pPr marL="0" indent="0">
              <a:buNone/>
            </a:pPr>
            <a:r>
              <a:rPr lang="tr-TR" sz="2400" dirty="0" smtClean="0"/>
              <a:t>Kodu ile 2050 verisinin minimumu için yapıyoruz: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43" y="2448277"/>
            <a:ext cx="5179316" cy="8252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43" y="5106894"/>
            <a:ext cx="6741438" cy="107006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ED7B260-A58B-45AD-A96F-D8F0FEC37E2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83143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14091</TotalTime>
  <Words>485</Words>
  <Application>Microsoft Office PowerPoint</Application>
  <PresentationFormat>Geniş ekran</PresentationFormat>
  <Paragraphs>89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Noto Sans</vt:lpstr>
      <vt:lpstr>Noto Sans Disp SemCond SemBd</vt:lpstr>
      <vt:lpstr>Office Theme</vt:lpstr>
      <vt:lpstr>PowerPoint Sunusu</vt:lpstr>
      <vt:lpstr>KISIM 1: KAGGLE’DAN VERİ SETİ ALMA VE R STUDİO’YA AKTARMA</vt:lpstr>
      <vt:lpstr>Verideki bazı kısaltmalar şu şekildedir:</vt:lpstr>
      <vt:lpstr>Şimdi veriyi R STUDİO ‘ya aktaralım.</vt:lpstr>
      <vt:lpstr>PowerPoint Sunusu</vt:lpstr>
      <vt:lpstr>KISIM 2: VERİDE ANALİZ YAPMA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Durmuş Can ÇALIŞKAN</cp:lastModifiedBy>
  <cp:revision>1035</cp:revision>
  <dcterms:created xsi:type="dcterms:W3CDTF">2017-12-05T16:25:52Z</dcterms:created>
  <dcterms:modified xsi:type="dcterms:W3CDTF">2023-05-29T12:47:29Z</dcterms:modified>
</cp:coreProperties>
</file>