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0"/>
  </p:notesMasterIdLst>
  <p:sldIdLst>
    <p:sldId id="257" r:id="rId3"/>
    <p:sldId id="259" r:id="rId4"/>
    <p:sldId id="260" r:id="rId5"/>
    <p:sldId id="264" r:id="rId6"/>
    <p:sldId id="261" r:id="rId7"/>
    <p:sldId id="267" r:id="rId8"/>
    <p:sldId id="268" r:id="rId9"/>
    <p:sldId id="269" r:id="rId10"/>
    <p:sldId id="262" r:id="rId11"/>
    <p:sldId id="275" r:id="rId12"/>
    <p:sldId id="277" r:id="rId13"/>
    <p:sldId id="280" r:id="rId14"/>
    <p:sldId id="281" r:id="rId15"/>
    <p:sldId id="278" r:id="rId16"/>
    <p:sldId id="279" r:id="rId17"/>
    <p:sldId id="282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6">
          <p15:clr>
            <a:srgbClr val="A4A3A4"/>
          </p15:clr>
        </p15:guide>
        <p15:guide id="2" orient="horz" pos="3823">
          <p15:clr>
            <a:srgbClr val="A4A3A4"/>
          </p15:clr>
        </p15:guide>
        <p15:guide id="3" pos="7260">
          <p15:clr>
            <a:srgbClr val="A4A3A4"/>
          </p15:clr>
        </p15:guide>
        <p15:guide id="4" orient="horz" pos="6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CA"/>
    <a:srgbClr val="FAC223"/>
    <a:srgbClr val="E00000"/>
    <a:srgbClr val="4C678E"/>
    <a:srgbClr val="B0BFD5"/>
    <a:srgbClr val="E6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3" autoAdjust="0"/>
    <p:restoredTop sz="96314" autoAdjust="0"/>
  </p:normalViewPr>
  <p:slideViewPr>
    <p:cSldViewPr snapToGrid="0">
      <p:cViewPr varScale="1">
        <p:scale>
          <a:sx n="109" d="100"/>
          <a:sy n="109" d="100"/>
        </p:scale>
        <p:origin x="750" y="114"/>
      </p:cViewPr>
      <p:guideLst>
        <p:guide pos="426"/>
        <p:guide orient="horz" pos="3823"/>
        <p:guide pos="7260"/>
        <p:guide orient="horz" pos="6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C5DC-2188-4A8E-9B52-870867C2BE7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43D81-2CE0-432F-B2E7-4DC1E7730B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43D81-2CE0-432F-B2E7-4DC1E7730BC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43D81-2CE0-432F-B2E7-4DC1E7730B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1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2021/8/11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8389" y="6755152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2021/8/11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km.woa.com/articles/view/516514" TargetMode="External"/><Relationship Id="rId3" Type="http://schemas.openxmlformats.org/officeDocument/2006/relationships/hyperlink" Target="https://km.woa.com/articles/view/516532" TargetMode="External"/><Relationship Id="rId7" Type="http://schemas.openxmlformats.org/officeDocument/2006/relationships/hyperlink" Target="https://km.woa.com/articles/view/516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m.woa.com/articles/view/516525" TargetMode="External"/><Relationship Id="rId5" Type="http://schemas.openxmlformats.org/officeDocument/2006/relationships/hyperlink" Target="https://km.woa.com/articles/view/516530" TargetMode="External"/><Relationship Id="rId4" Type="http://schemas.openxmlformats.org/officeDocument/2006/relationships/hyperlink" Target="https://km.woa.com/articles/view/51653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213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6925" y="2726329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cs typeface="+mn-ea"/>
                <a:sym typeface="+mn-lt"/>
              </a:rPr>
              <a:t>实习总结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147464" y="1866213"/>
            <a:ext cx="3897072" cy="830997"/>
            <a:chOff x="4147464" y="1866213"/>
            <a:chExt cx="3897072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5133975" y="1866213"/>
              <a:ext cx="192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4C678E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2021</a:t>
              </a:r>
              <a:endParaRPr lang="zh-CN" altLang="en-US" sz="4800" dirty="0">
                <a:solidFill>
                  <a:srgbClr val="4C67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/>
              <p:cNvCxnSpPr/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/>
          <p:cNvSpPr txBox="1"/>
          <p:nvPr/>
        </p:nvSpPr>
        <p:spPr>
          <a:xfrm>
            <a:off x="4555787" y="4265632"/>
            <a:ext cx="3080426" cy="224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实习时间：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2021-5-11 – 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至今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0650085" y="51784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08/10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3953606" y="4908705"/>
            <a:ext cx="2028712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4C678E"/>
                </a:solidFill>
                <a:cs typeface="+mn-ea"/>
                <a:sym typeface="+mn-lt"/>
              </a:rPr>
              <a:t>主讲：</a:t>
            </a:r>
            <a:r>
              <a:rPr lang="en-US" altLang="zh-CN" sz="1400" dirty="0">
                <a:solidFill>
                  <a:srgbClr val="4C678E"/>
                </a:solidFill>
                <a:cs typeface="+mn-ea"/>
                <a:sym typeface="+mn-lt"/>
              </a:rPr>
              <a:t>shepijcanwu</a:t>
            </a:r>
            <a:endParaRPr lang="zh-CN" altLang="en-US" sz="14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209683" y="4899736"/>
            <a:ext cx="2028712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2021-08-10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63445" y="3819146"/>
            <a:ext cx="60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C678E"/>
                </a:solidFill>
                <a:cs typeface="+mn-ea"/>
                <a:sym typeface="+mn-lt"/>
              </a:rPr>
              <a:t>智慧零售战略合作部 </a:t>
            </a:r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/ To C</a:t>
            </a:r>
            <a:r>
              <a:rPr lang="zh-CN" altLang="en-US" dirty="0">
                <a:solidFill>
                  <a:srgbClr val="4C678E"/>
                </a:solidFill>
                <a:cs typeface="+mn-ea"/>
                <a:sym typeface="+mn-lt"/>
              </a:rPr>
              <a:t>研发中心 </a:t>
            </a:r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/ Web</a:t>
            </a:r>
            <a:r>
              <a:rPr lang="zh-CN" altLang="en-US" dirty="0">
                <a:solidFill>
                  <a:srgbClr val="4C678E"/>
                </a:solidFill>
                <a:cs typeface="+mn-ea"/>
                <a:sym typeface="+mn-lt"/>
              </a:rPr>
              <a:t>前端开发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600" dirty="0">
                <a:solidFill>
                  <a:srgbClr val="4C678E"/>
                </a:solidFill>
                <a:cs typeface="+mn-ea"/>
                <a:sym typeface="+mn-lt"/>
              </a:rPr>
              <a:t>CMS</a:t>
            </a:r>
            <a:endParaRPr lang="zh-CN" altLang="en-US" sz="40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658F8EA7-62B2-43F5-B507-145557CA7DF6}"/>
              </a:ext>
            </a:extLst>
          </p:cNvPr>
          <p:cNvSpPr/>
          <p:nvPr/>
        </p:nvSpPr>
        <p:spPr>
          <a:xfrm>
            <a:off x="1096477" y="2363536"/>
            <a:ext cx="9999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  CMS</a:t>
            </a:r>
            <a:r>
              <a:rPr lang="zh-CN" altLang="en-US" dirty="0">
                <a:latin typeface="Consolas" panose="020B0609020204030204" pitchFamily="49" charset="0"/>
              </a:rPr>
              <a:t>需求下，需要寻找能够支持表格的富文本编辑器，我也做了调研，发现调研其实是非常麻烦的事情，避坑：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E9531-FD8B-45FB-A3B0-6891E25B7807}"/>
              </a:ext>
            </a:extLst>
          </p:cNvPr>
          <p:cNvSpPr txBox="1"/>
          <p:nvPr/>
        </p:nvSpPr>
        <p:spPr>
          <a:xfrm>
            <a:off x="1538654" y="3291979"/>
            <a:ext cx="8669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考虑用户人数、大众口碑、是否仍然有人持续维护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开源协议是否友好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了解改富文本编辑器的特性和优点，是否能够满足当前需求需要的功能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API</a:t>
            </a:r>
            <a:r>
              <a:rPr lang="zh-CN" altLang="en-US" dirty="0"/>
              <a:t>简单易用，学习成本不能太高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高可拓展性、性能优越和打包体积小（全局最优）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是否存在安全隐患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调研结果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D6EF415-BF44-404D-BDB3-F34F7954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02184"/>
              </p:ext>
            </p:extLst>
          </p:nvPr>
        </p:nvGraphicFramePr>
        <p:xfrm>
          <a:off x="313765" y="1743992"/>
          <a:ext cx="11564469" cy="4572079"/>
        </p:xfrm>
        <a:graphic>
          <a:graphicData uri="http://schemas.openxmlformats.org/drawingml/2006/table">
            <a:tbl>
              <a:tblPr/>
              <a:tblGrid>
                <a:gridCol w="1927411">
                  <a:extLst>
                    <a:ext uri="{9D8B030D-6E8A-4147-A177-3AD203B41FA5}">
                      <a16:colId xmlns:a16="http://schemas.microsoft.com/office/drawing/2014/main" val="3555912056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2221174617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1862850354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2168710049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3796927043"/>
                    </a:ext>
                  </a:extLst>
                </a:gridCol>
                <a:gridCol w="963707">
                  <a:extLst>
                    <a:ext uri="{9D8B030D-6E8A-4147-A177-3AD203B41FA5}">
                      <a16:colId xmlns:a16="http://schemas.microsoft.com/office/drawing/2014/main" val="3818305342"/>
                    </a:ext>
                  </a:extLst>
                </a:gridCol>
                <a:gridCol w="963707">
                  <a:extLst>
                    <a:ext uri="{9D8B030D-6E8A-4147-A177-3AD203B41FA5}">
                      <a16:colId xmlns:a16="http://schemas.microsoft.com/office/drawing/2014/main" val="3471103997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富文本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quill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wangEditor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CKEditor</a:t>
                      </a:r>
                      <a:r>
                        <a:rPr lang="en-US" sz="1200" dirty="0">
                          <a:effectLst/>
                        </a:rPr>
                        <a:t> 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TinyMCE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braft-editor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30390"/>
                  </a:ext>
                </a:extLst>
              </a:tr>
              <a:tr h="4536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Github</a:t>
                      </a:r>
                      <a:r>
                        <a:rPr lang="zh-CN" altLang="en-US" sz="1200" dirty="0"/>
                        <a:t>社区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39k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11.9k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4.7K</a:t>
                      </a:r>
                      <a:r>
                        <a:rPr lang="zh-CN" altLang="en-US" sz="1200"/>
                        <a:t>（有条件的开源）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9.5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4K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4993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兼容</a:t>
                      </a:r>
                      <a:r>
                        <a:rPr lang="en-US" sz="1200" dirty="0"/>
                        <a:t>IE11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否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53652"/>
                  </a:ext>
                </a:extLst>
              </a:tr>
              <a:tr h="648139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支持表格 </a:t>
                      </a:r>
                      <a:r>
                        <a:rPr lang="en-US" altLang="zh-CN" sz="1200" dirty="0"/>
                        <a:t>/ </a:t>
                      </a:r>
                      <a:r>
                        <a:rPr lang="zh-CN" altLang="en-US" sz="1200" dirty="0"/>
                        <a:t>支持从</a:t>
                      </a:r>
                      <a:r>
                        <a:rPr lang="en-US" sz="1200" dirty="0"/>
                        <a:t>word</a:t>
                      </a:r>
                      <a:r>
                        <a:rPr lang="zh-CN" altLang="en-US" sz="1200" dirty="0"/>
                        <a:t>复制表格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支持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支持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支持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/>
                        <a:t>支持表格、偶尔有卡顿（对表格支持的好）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88938"/>
                  </a:ext>
                </a:extLst>
              </a:tr>
              <a:tr h="45369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图片上传 </a:t>
                      </a:r>
                      <a:r>
                        <a:rPr lang="en-US" altLang="zh-CN" sz="1200" dirty="0"/>
                        <a:t>/ </a:t>
                      </a:r>
                      <a:r>
                        <a:rPr lang="zh-CN" altLang="en-US" sz="1200" dirty="0"/>
                        <a:t>视频上传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44007"/>
                  </a:ext>
                </a:extLst>
              </a:tr>
              <a:tr h="46601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复制图片粘贴能够自动上传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63956"/>
                  </a:ext>
                </a:extLst>
              </a:tr>
              <a:tr h="648139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打包的大小（支持表格后） </a:t>
                      </a:r>
                      <a:r>
                        <a:rPr lang="en-US" altLang="zh-CN" sz="1200" dirty="0"/>
                        <a:t>/ </a:t>
                      </a:r>
                      <a:r>
                        <a:rPr lang="zh-CN" altLang="en-US" sz="1200" dirty="0"/>
                        <a:t>运行时的性能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600kb / </a:t>
                      </a:r>
                      <a:r>
                        <a:rPr lang="zh-CN" altLang="en-US" sz="1200"/>
                        <a:t>顺畅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256kb / </a:t>
                      </a:r>
                      <a:r>
                        <a:rPr lang="zh-CN" altLang="en-US" sz="1200"/>
                        <a:t>顺畅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 kb / </a:t>
                      </a:r>
                      <a:r>
                        <a:rPr lang="zh-CN" altLang="en-US" sz="1200" dirty="0"/>
                        <a:t>顺畅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400kb / </a:t>
                      </a:r>
                      <a:r>
                        <a:rPr lang="zh-CN" altLang="en-US" sz="1200" dirty="0"/>
                        <a:t>流畅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500kb / </a:t>
                      </a:r>
                      <a:r>
                        <a:rPr lang="zh-CN" altLang="en-US" sz="1200" dirty="0"/>
                        <a:t>不太顺畅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2593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自定义插件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否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63470"/>
                  </a:ext>
                </a:extLst>
              </a:tr>
              <a:tr h="648139">
                <a:tc>
                  <a:txBody>
                    <a:bodyPr/>
                    <a:lstStyle/>
                    <a:p>
                      <a:r>
                        <a:rPr lang="en-US" sz="1200" dirty="0" err="1"/>
                        <a:t>是否能集成框架</a:t>
                      </a:r>
                      <a:r>
                        <a:rPr lang="en-US" sz="1200" dirty="0"/>
                        <a:t> React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React-quill（</a:t>
                      </a:r>
                      <a:r>
                        <a:rPr lang="zh-CN" altLang="en-US" sz="1200"/>
                        <a:t>它无法使用表格）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wangEditor-for-react（</a:t>
                      </a:r>
                      <a:r>
                        <a:rPr lang="zh-CN" altLang="en-US" sz="1200"/>
                        <a:t>基本没人用）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tintmce-react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/>
                        <a:t>直接支持</a:t>
                      </a:r>
                      <a:r>
                        <a:rPr lang="en-US" sz="1200"/>
                        <a:t>react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13463"/>
                  </a:ext>
                </a:extLst>
              </a:tr>
              <a:tr h="45369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</a:rPr>
                        <a:t>文档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英文 </a:t>
                      </a:r>
                      <a:r>
                        <a:rPr lang="en-US" altLang="zh-CN" sz="1200">
                          <a:effectLst/>
                        </a:rPr>
                        <a:t>/ </a:t>
                      </a:r>
                      <a:r>
                        <a:rPr lang="zh-CN" altLang="en-US" sz="1200">
                          <a:effectLst/>
                        </a:rPr>
                        <a:t>中文，例子多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中文 </a:t>
                      </a:r>
                      <a:r>
                        <a:rPr lang="en-US" altLang="zh-CN" sz="1200">
                          <a:effectLst/>
                        </a:rPr>
                        <a:t>/ </a:t>
                      </a:r>
                      <a:r>
                        <a:rPr lang="zh-CN" altLang="en-US" sz="1200">
                          <a:effectLst/>
                        </a:rPr>
                        <a:t>例子多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</a:rPr>
                        <a:t>英文 </a:t>
                      </a:r>
                      <a:r>
                        <a:rPr lang="en-US" altLang="zh-CN" sz="1200" dirty="0">
                          <a:effectLst/>
                        </a:rPr>
                        <a:t>/ </a:t>
                      </a:r>
                      <a:r>
                        <a:rPr lang="zh-CN" altLang="en-US" sz="1200" dirty="0">
                          <a:effectLst/>
                        </a:rPr>
                        <a:t>例子少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</a:rPr>
                        <a:t>英文 </a:t>
                      </a:r>
                      <a:r>
                        <a:rPr lang="en-US" altLang="zh-CN" sz="1200">
                          <a:effectLst/>
                        </a:rPr>
                        <a:t>/ </a:t>
                      </a:r>
                      <a:r>
                        <a:rPr lang="zh-CN" altLang="en-US" sz="1200">
                          <a:effectLst/>
                        </a:rPr>
                        <a:t>例子多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</a:rPr>
                        <a:t>中文 </a:t>
                      </a:r>
                      <a:r>
                        <a:rPr lang="en-US" altLang="zh-CN" sz="1200" dirty="0">
                          <a:effectLst/>
                        </a:rPr>
                        <a:t>/ </a:t>
                      </a:r>
                      <a:r>
                        <a:rPr lang="zh-CN" altLang="en-US" sz="1200" dirty="0">
                          <a:effectLst/>
                        </a:rPr>
                        <a:t>例子少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25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成果展示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81102F1-0B52-4696-BAD1-84507C208DC3}"/>
              </a:ext>
            </a:extLst>
          </p:cNvPr>
          <p:cNvSpPr/>
          <p:nvPr/>
        </p:nvSpPr>
        <p:spPr>
          <a:xfrm>
            <a:off x="1198685" y="1457382"/>
            <a:ext cx="97946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综合情况考虑，我还是最终选择了</a:t>
            </a:r>
            <a:r>
              <a:rPr lang="en-US" altLang="zh-CN" dirty="0">
                <a:latin typeface="Consolas" panose="020B0609020204030204" pitchFamily="49" charset="0"/>
              </a:rPr>
              <a:t>Quill</a:t>
            </a:r>
            <a:r>
              <a:rPr lang="zh-CN" altLang="en-US" dirty="0">
                <a:latin typeface="Consolas" panose="020B0609020204030204" pitchFamily="49" charset="0"/>
              </a:rPr>
              <a:t>，但是还是踩坑了：</a:t>
            </a:r>
            <a:r>
              <a:rPr lang="en-US" altLang="zh-CN" dirty="0">
                <a:latin typeface="Consolas" panose="020B0609020204030204" pitchFamily="49" charset="0"/>
              </a:rPr>
              <a:t>Quill </a:t>
            </a:r>
            <a:r>
              <a:rPr lang="zh-CN" altLang="en-US" dirty="0">
                <a:latin typeface="Consolas" panose="020B0609020204030204" pitchFamily="49" charset="0"/>
              </a:rPr>
              <a:t>升级了</a:t>
            </a:r>
            <a:r>
              <a:rPr lang="en-US" altLang="zh-CN" dirty="0">
                <a:latin typeface="Consolas" panose="020B0609020204030204" pitchFamily="49" charset="0"/>
              </a:rPr>
              <a:t>2.0</a:t>
            </a:r>
            <a:r>
              <a:rPr lang="zh-CN" altLang="en-US" dirty="0">
                <a:latin typeface="Consolas" panose="020B0609020204030204" pitchFamily="49" charset="0"/>
              </a:rPr>
              <a:t>版本，但是社区未及时更上，很多插件还是使用的 </a:t>
            </a:r>
            <a:r>
              <a:rPr lang="en-US" altLang="zh-CN" dirty="0">
                <a:latin typeface="Consolas" panose="020B0609020204030204" pitchFamily="49" charset="0"/>
              </a:rPr>
              <a:t>1.x</a:t>
            </a:r>
            <a:r>
              <a:rPr lang="zh-CN" altLang="en-US" dirty="0">
                <a:latin typeface="Consolas" panose="020B0609020204030204" pitchFamily="49" charset="0"/>
              </a:rPr>
              <a:t>版本比如 </a:t>
            </a:r>
            <a:r>
              <a:rPr lang="en-US" altLang="zh-CN" dirty="0">
                <a:latin typeface="Consolas" panose="020B0609020204030204" pitchFamily="49" charset="0"/>
              </a:rPr>
              <a:t>quill-image-upload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/>
              <a:t>quill-image-resize-module</a:t>
            </a:r>
            <a:r>
              <a:rPr lang="zh-CN" altLang="en-US" dirty="0">
                <a:latin typeface="Consolas" panose="020B0609020204030204" pitchFamily="49" charset="0"/>
              </a:rPr>
              <a:t>，因此必须对其他的使用到的插件进行改造，通过阅读源码，直接自己支持生态，还好如期的完成需求，事实证明</a:t>
            </a:r>
            <a:r>
              <a:rPr lang="en-US" altLang="zh-CN" dirty="0">
                <a:latin typeface="Consolas" panose="020B0609020204030204" pitchFamily="49" charset="0"/>
              </a:rPr>
              <a:t>Quill</a:t>
            </a:r>
            <a:r>
              <a:rPr lang="zh-CN" altLang="en-US" dirty="0">
                <a:latin typeface="Consolas" panose="020B0609020204030204" pitchFamily="49" charset="0"/>
              </a:rPr>
              <a:t>还是非常的便于扩展的，还是比较顺畅的完成了插件的升级</a:t>
            </a:r>
            <a:endParaRPr lang="zh-CN" altLang="en-US" dirty="0"/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4" name="图片 13" descr="屏幕上有字&#10;&#10;描述已自动生成">
            <a:extLst>
              <a:ext uri="{FF2B5EF4-FFF2-40B4-BE49-F238E27FC236}">
                <a16:creationId xmlns:a16="http://schemas.microsoft.com/office/drawing/2014/main" id="{43DFA0C4-ECB1-48EB-939C-6D679870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6" y="2785606"/>
            <a:ext cx="1730335" cy="3949302"/>
          </a:xfrm>
          <a:prstGeom prst="rect">
            <a:avLst/>
          </a:prstGeom>
        </p:spPr>
      </p:pic>
      <p:pic>
        <p:nvPicPr>
          <p:cNvPr id="16" name="图片 15" descr="图片包含 图形用户界面&#10;&#10;描述已自动生成">
            <a:extLst>
              <a:ext uri="{FF2B5EF4-FFF2-40B4-BE49-F238E27FC236}">
                <a16:creationId xmlns:a16="http://schemas.microsoft.com/office/drawing/2014/main" id="{B5A6A027-490D-4C03-9A4B-D8E7E38B5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24" y="2785606"/>
            <a:ext cx="6264638" cy="39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收获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8E5B57D-F2B5-4205-A16B-DEA1C8F56A31}"/>
              </a:ext>
            </a:extLst>
          </p:cNvPr>
          <p:cNvSpPr txBox="1"/>
          <p:nvPr/>
        </p:nvSpPr>
        <p:spPr>
          <a:xfrm>
            <a:off x="1306433" y="3922660"/>
            <a:ext cx="9395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现代富文本编辑器一般都是以 </a:t>
            </a:r>
            <a:r>
              <a:rPr lang="en-US" altLang="zh-CN" dirty="0"/>
              <a:t>draggable </a:t>
            </a:r>
            <a:r>
              <a:rPr lang="zh-CN" altLang="en-US" dirty="0"/>
              <a:t>全局属性</a:t>
            </a:r>
            <a:r>
              <a:rPr lang="en-US" altLang="zh-CN" dirty="0"/>
              <a:t> + </a:t>
            </a:r>
            <a:r>
              <a:rPr lang="en-US" altLang="zh-CN" dirty="0" err="1"/>
              <a:t>exeCommand</a:t>
            </a:r>
            <a:r>
              <a:rPr lang="zh-CN" altLang="en-US" dirty="0"/>
              <a:t>（插入式命令）实现，但是 </a:t>
            </a:r>
            <a:r>
              <a:rPr lang="en-US" altLang="zh-CN" dirty="0"/>
              <a:t>Quill </a:t>
            </a:r>
            <a:r>
              <a:rPr lang="zh-CN" altLang="en-US" dirty="0"/>
              <a:t>通过 </a:t>
            </a:r>
            <a:r>
              <a:rPr lang="en-US" altLang="zh-CN" dirty="0" err="1"/>
              <a:t>MutationObserver</a:t>
            </a:r>
            <a:r>
              <a:rPr lang="en-US" altLang="zh-CN" dirty="0"/>
              <a:t> API </a:t>
            </a:r>
            <a:r>
              <a:rPr lang="zh-CN" altLang="en-US" dirty="0"/>
              <a:t>监听 </a:t>
            </a:r>
            <a:r>
              <a:rPr lang="en-US" altLang="zh-CN" dirty="0"/>
              <a:t>HTML</a:t>
            </a:r>
            <a:r>
              <a:rPr lang="zh-CN" altLang="en-US" dirty="0"/>
              <a:t>的变化，用 </a:t>
            </a:r>
            <a:r>
              <a:rPr lang="en-US" altLang="zh-CN" dirty="0"/>
              <a:t>DOM</a:t>
            </a:r>
            <a:r>
              <a:rPr lang="zh-CN" altLang="en-US" dirty="0"/>
              <a:t>的抽象类 </a:t>
            </a:r>
            <a:r>
              <a:rPr lang="en-US" altLang="zh-CN" dirty="0"/>
              <a:t>Blot </a:t>
            </a:r>
            <a:r>
              <a:rPr lang="zh-CN" altLang="en-US" dirty="0"/>
              <a:t>转换 新的</a:t>
            </a:r>
            <a:r>
              <a:rPr lang="en-US" altLang="zh-CN" dirty="0"/>
              <a:t>HTML </a:t>
            </a:r>
            <a:r>
              <a:rPr lang="zh-CN" altLang="en-US" dirty="0"/>
              <a:t>成数据源 </a:t>
            </a:r>
            <a:r>
              <a:rPr lang="en-US" altLang="zh-CN" dirty="0"/>
              <a:t>Delta</a:t>
            </a:r>
            <a:r>
              <a:rPr lang="zh-CN" altLang="en-US" dirty="0"/>
              <a:t>（</a:t>
            </a:r>
            <a:r>
              <a:rPr lang="en-US" altLang="zh-CN" dirty="0"/>
              <a:t>JSON</a:t>
            </a:r>
            <a:r>
              <a:rPr lang="zh-CN" altLang="en-US" dirty="0"/>
              <a:t>格式）</a:t>
            </a:r>
            <a:r>
              <a:rPr lang="en-US" altLang="zh-CN" dirty="0"/>
              <a:t> </a:t>
            </a:r>
            <a:r>
              <a:rPr lang="zh-CN" altLang="en-US" dirty="0"/>
              <a:t>，通过生命周期钩子分发对应的事件，开发人员可以注册对应的监听器完成自己想要的操作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上传图片如何规避</a:t>
            </a:r>
            <a:r>
              <a:rPr lang="en-US" altLang="zh-CN" dirty="0"/>
              <a:t>XSS</a:t>
            </a:r>
            <a:r>
              <a:rPr lang="zh-CN" altLang="en-US" dirty="0"/>
              <a:t>攻击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KM </a:t>
            </a:r>
            <a:r>
              <a:rPr lang="zh-CN" altLang="en-US" dirty="0"/>
              <a:t>两篇文章，</a:t>
            </a:r>
            <a:r>
              <a:rPr lang="en-US" altLang="zh-CN" dirty="0"/>
              <a:t>《</a:t>
            </a:r>
            <a:r>
              <a:rPr lang="en-US" altLang="zh-CN" dirty="0" err="1"/>
              <a:t>Github</a:t>
            </a:r>
            <a:r>
              <a:rPr lang="zh-CN" altLang="en-US" dirty="0"/>
              <a:t>热门富文本编辑器调研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《Quill</a:t>
            </a:r>
            <a:r>
              <a:rPr lang="zh-CN" altLang="en-US" dirty="0"/>
              <a:t>实践和总结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DB6404-580E-42DA-A327-57D7353EA58A}"/>
              </a:ext>
            </a:extLst>
          </p:cNvPr>
          <p:cNvSpPr txBox="1"/>
          <p:nvPr/>
        </p:nvSpPr>
        <p:spPr>
          <a:xfrm>
            <a:off x="637019" y="3500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个人方面：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4424F1-0B1A-411E-9FFF-1C4D64BAAED9}"/>
              </a:ext>
            </a:extLst>
          </p:cNvPr>
          <p:cNvSpPr txBox="1"/>
          <p:nvPr/>
        </p:nvSpPr>
        <p:spPr>
          <a:xfrm>
            <a:off x="637019" y="15621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项目方面：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BCEB05-F314-42D7-A0BC-7150EE1A08FB}"/>
              </a:ext>
            </a:extLst>
          </p:cNvPr>
          <p:cNvSpPr txBox="1"/>
          <p:nvPr/>
        </p:nvSpPr>
        <p:spPr>
          <a:xfrm>
            <a:off x="1306433" y="1969561"/>
            <a:ext cx="957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为前端同学减负，缩减人力成本，在</a:t>
            </a:r>
            <a:r>
              <a:rPr lang="en-US" altLang="zh-CN" dirty="0"/>
              <a:t>CMS</a:t>
            </a:r>
            <a:r>
              <a:rPr lang="zh-CN" altLang="en-US" dirty="0"/>
              <a:t>之前，运营同学每修改一次规则，就需要前端同学把</a:t>
            </a:r>
            <a:r>
              <a:rPr lang="en-US" altLang="zh-CN" dirty="0"/>
              <a:t>Word</a:t>
            </a:r>
            <a:r>
              <a:rPr lang="zh-CN" altLang="en-US" dirty="0"/>
              <a:t>转换成</a:t>
            </a:r>
            <a:r>
              <a:rPr lang="en-US" altLang="zh-CN" dirty="0"/>
              <a:t>HTML</a:t>
            </a:r>
            <a:r>
              <a:rPr lang="zh-CN" altLang="en-US" dirty="0"/>
              <a:t>，再作为静态页面整合到项目中展示，但是现在运行运营同学自由的编辑、删除，还可以暂存为草稿。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为项目封装高可复用的富文本编辑器</a:t>
            </a:r>
            <a:r>
              <a:rPr lang="en-US" altLang="zh-CN" dirty="0"/>
              <a:t>React</a:t>
            </a:r>
            <a:r>
              <a:rPr lang="zh-CN" altLang="en-US" dirty="0"/>
              <a:t>组件，并且实现高度可配置、数据双向绑定。</a:t>
            </a:r>
          </a:p>
        </p:txBody>
      </p:sp>
    </p:spTree>
    <p:extLst>
      <p:ext uri="{BB962C8B-B14F-4D97-AF65-F5344CB8AC3E}">
        <p14:creationId xmlns:p14="http://schemas.microsoft.com/office/powerpoint/2010/main" val="39850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91861" y="3285674"/>
            <a:ext cx="388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分享总结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04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C678E"/>
                </a:solidFill>
                <a:cs typeface="+mn-ea"/>
                <a:sym typeface="+mn-lt"/>
              </a:rPr>
              <a:t>分享总结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DE953F7-86EA-4D01-81F4-A2B4CE3C1CCC}"/>
              </a:ext>
            </a:extLst>
          </p:cNvPr>
          <p:cNvSpPr/>
          <p:nvPr/>
        </p:nvSpPr>
        <p:spPr>
          <a:xfrm>
            <a:off x="1768454" y="4083287"/>
            <a:ext cx="9126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学了很多新的技术栈，</a:t>
            </a:r>
            <a:r>
              <a:rPr lang="en-US" altLang="zh-CN" dirty="0">
                <a:latin typeface="Consolas" panose="020B0609020204030204" pitchFamily="49" charset="0"/>
              </a:rPr>
              <a:t>React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TS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ESlint</a:t>
            </a:r>
            <a:r>
              <a:rPr lang="zh-CN" altLang="en-US" dirty="0">
                <a:latin typeface="Consolas" panose="020B0609020204030204" pitchFamily="49" charset="0"/>
              </a:rPr>
              <a:t>和各种</a:t>
            </a:r>
            <a:r>
              <a:rPr lang="en-US" altLang="zh-CN" dirty="0">
                <a:latin typeface="Consolas" panose="020B0609020204030204" pitchFamily="49" charset="0"/>
              </a:rPr>
              <a:t>UI</a:t>
            </a:r>
            <a:r>
              <a:rPr lang="zh-CN" altLang="en-US" dirty="0">
                <a:latin typeface="Consolas" panose="020B0609020204030204" pitchFamily="49" charset="0"/>
              </a:rPr>
              <a:t>库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2. </a:t>
            </a:r>
            <a:r>
              <a:rPr lang="zh-CN" altLang="en-US" dirty="0">
                <a:latin typeface="Consolas" panose="020B0609020204030204" pitchFamily="49" charset="0"/>
              </a:rPr>
              <a:t>整理自己的技术栈并且画思维导图，找到自己的知识空白区，利用周末空闲时间提升自己，看书学习新技术，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F2FC5A-8881-41E2-B541-259F2EB6B6C8}"/>
              </a:ext>
            </a:extLst>
          </p:cNvPr>
          <p:cNvSpPr txBox="1"/>
          <p:nvPr/>
        </p:nvSpPr>
        <p:spPr>
          <a:xfrm>
            <a:off x="1160586" y="184952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KM</a:t>
            </a:r>
            <a:r>
              <a:rPr lang="zh-CN" altLang="en-US" dirty="0"/>
              <a:t>文章积累：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C5DEF6-7F6A-40A9-9D49-4C41A42F2FD7}"/>
              </a:ext>
            </a:extLst>
          </p:cNvPr>
          <p:cNvSpPr txBox="1"/>
          <p:nvPr/>
        </p:nvSpPr>
        <p:spPr>
          <a:xfrm>
            <a:off x="2015948" y="2309829"/>
            <a:ext cx="31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hlinkClick r:id="rId3" tooltip="长列表渲染 - 时间分片插入"/>
              </a:rPr>
              <a:t>长列表渲染 </a:t>
            </a:r>
            <a:r>
              <a:rPr lang="en-US" altLang="zh-CN" u="sng" dirty="0">
                <a:hlinkClick r:id="rId3" tooltip="长列表渲染 - 时间分片插入"/>
              </a:rPr>
              <a:t>- </a:t>
            </a:r>
            <a:r>
              <a:rPr lang="zh-CN" altLang="en-US" u="sng" dirty="0">
                <a:hlinkClick r:id="rId3" tooltip="长列表渲染 - 时间分片插入"/>
              </a:rPr>
              <a:t>时间分片插入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135636-762F-4B2B-913E-7FC0E469ED2D}"/>
              </a:ext>
            </a:extLst>
          </p:cNvPr>
          <p:cNvSpPr txBox="1"/>
          <p:nvPr/>
        </p:nvSpPr>
        <p:spPr>
          <a:xfrm>
            <a:off x="5621146" y="2309829"/>
            <a:ext cx="30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hlinkClick r:id="rId4" tooltip="长列表渲染 - 延时渲染"/>
              </a:rPr>
              <a:t>长列表渲染 </a:t>
            </a:r>
            <a:r>
              <a:rPr lang="en-US" altLang="zh-CN" u="sng" dirty="0">
                <a:hlinkClick r:id="rId4" tooltip="长列表渲染 - 延时渲染"/>
              </a:rPr>
              <a:t>- </a:t>
            </a:r>
            <a:r>
              <a:rPr lang="zh-CN" altLang="en-US" u="sng" dirty="0">
                <a:hlinkClick r:id="rId4" tooltip="长列表渲染 - 延时渲染"/>
              </a:rPr>
              <a:t>延时渲染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69DF0F-E012-48C8-9D02-403ED3CE924F}"/>
              </a:ext>
            </a:extLst>
          </p:cNvPr>
          <p:cNvSpPr txBox="1"/>
          <p:nvPr/>
        </p:nvSpPr>
        <p:spPr>
          <a:xfrm>
            <a:off x="2015948" y="2684748"/>
            <a:ext cx="31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linkClick r:id="rId5" tooltip="React的Context最佳实践"/>
              </a:rPr>
              <a:t>React</a:t>
            </a:r>
            <a:r>
              <a:rPr lang="zh-CN" altLang="en-US" dirty="0">
                <a:hlinkClick r:id="rId5" tooltip="React的Context最佳实践"/>
              </a:rPr>
              <a:t>的</a:t>
            </a:r>
            <a:r>
              <a:rPr lang="en-US" altLang="zh-CN" dirty="0">
                <a:hlinkClick r:id="rId5" tooltip="React的Context最佳实践"/>
              </a:rPr>
              <a:t>Context</a:t>
            </a:r>
            <a:r>
              <a:rPr lang="zh-CN" altLang="en-US" dirty="0">
                <a:hlinkClick r:id="rId5" tooltip="React的Context最佳实践"/>
              </a:rPr>
              <a:t>最佳实践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9F607C-0790-44EB-9E91-F2765FDECEC3}"/>
              </a:ext>
            </a:extLst>
          </p:cNvPr>
          <p:cNvSpPr txBox="1"/>
          <p:nvPr/>
        </p:nvSpPr>
        <p:spPr>
          <a:xfrm>
            <a:off x="5621146" y="2684748"/>
            <a:ext cx="31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linkClick r:id="rId6" tooltip="React函数式编程Hooks"/>
              </a:rPr>
              <a:t>React</a:t>
            </a:r>
            <a:r>
              <a:rPr lang="zh-CN" altLang="en-US" dirty="0">
                <a:hlinkClick r:id="rId6" tooltip="React函数式编程Hooks"/>
              </a:rPr>
              <a:t>函数式编程</a:t>
            </a:r>
            <a:r>
              <a:rPr lang="en-US" altLang="zh-CN" dirty="0">
                <a:hlinkClick r:id="rId6" tooltip="React函数式编程Hooks"/>
              </a:rPr>
              <a:t>Hooks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60B4EC-96F4-4BE0-97E7-53EAB788635F}"/>
              </a:ext>
            </a:extLst>
          </p:cNvPr>
          <p:cNvSpPr txBox="1"/>
          <p:nvPr/>
        </p:nvSpPr>
        <p:spPr>
          <a:xfrm>
            <a:off x="2015948" y="3051287"/>
            <a:ext cx="325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hlinkClick r:id="rId7" tooltip="Github热门富文本编辑器调研"/>
              </a:rPr>
              <a:t>Github</a:t>
            </a:r>
            <a:r>
              <a:rPr lang="zh-CN" altLang="en-US" dirty="0">
                <a:hlinkClick r:id="rId7" tooltip="Github热门富文本编辑器调研"/>
              </a:rPr>
              <a:t>热门富文本编辑器调研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2C37F0-3BD7-45BB-AC5B-368CAEEF3775}"/>
              </a:ext>
            </a:extLst>
          </p:cNvPr>
          <p:cNvSpPr txBox="1"/>
          <p:nvPr/>
        </p:nvSpPr>
        <p:spPr>
          <a:xfrm>
            <a:off x="5767578" y="3042905"/>
            <a:ext cx="31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linkClick r:id="rId8" tooltip="Quill实践和总结"/>
              </a:rPr>
              <a:t>Quill</a:t>
            </a:r>
            <a:r>
              <a:rPr lang="zh-CN" altLang="en-US" dirty="0">
                <a:hlinkClick r:id="rId8" tooltip="Quill实践和总结"/>
              </a:rPr>
              <a:t>实践和总结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43C2E8-1D04-4F8A-ACD0-F516B3098B3B}"/>
              </a:ext>
            </a:extLst>
          </p:cNvPr>
          <p:cNvSpPr txBox="1"/>
          <p:nvPr/>
        </p:nvSpPr>
        <p:spPr>
          <a:xfrm>
            <a:off x="1160586" y="38986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闲暇之余：</a:t>
            </a:r>
          </a:p>
        </p:txBody>
      </p:sp>
    </p:spTree>
    <p:extLst>
      <p:ext uri="{BB962C8B-B14F-4D97-AF65-F5344CB8AC3E}">
        <p14:creationId xmlns:p14="http://schemas.microsoft.com/office/powerpoint/2010/main" val="18880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C678E"/>
                </a:solidFill>
                <a:cs typeface="+mn-ea"/>
                <a:sym typeface="+mn-lt"/>
              </a:rPr>
              <a:t>未来规划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C1A5240-6E40-42E1-A5F6-5486D270914B}"/>
              </a:ext>
            </a:extLst>
          </p:cNvPr>
          <p:cNvSpPr txBox="1"/>
          <p:nvPr/>
        </p:nvSpPr>
        <p:spPr>
          <a:xfrm>
            <a:off x="1414301" y="2844215"/>
            <a:ext cx="936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希望能通过不断的学习提升技术，能够负责更难更复杂的需求和项目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对导师正在做的</a:t>
            </a:r>
            <a:r>
              <a:rPr lang="en-US" altLang="zh-CN" dirty="0" err="1"/>
              <a:t>LowCode</a:t>
            </a:r>
            <a:r>
              <a:rPr lang="zh-CN" altLang="en-US" dirty="0"/>
              <a:t>页面搭建工具特别感兴趣，希望以后能够参与其中，贡献自己的力量，逐渐成长为组内的中坚力量，能够独当一面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68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66925" y="2726329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cs typeface="+mn-ea"/>
                <a:sym typeface="+mn-lt"/>
              </a:rPr>
              <a:t>感谢您的欣赏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147464" y="1866213"/>
            <a:ext cx="3897072" cy="830997"/>
            <a:chOff x="4147464" y="1866213"/>
            <a:chExt cx="3897072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5133975" y="1866213"/>
              <a:ext cx="192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4C678E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2021</a:t>
              </a:r>
              <a:endParaRPr lang="zh-CN" altLang="en-US" sz="4800" dirty="0">
                <a:solidFill>
                  <a:srgbClr val="4C67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147464" y="2311239"/>
              <a:ext cx="3897072" cy="0"/>
              <a:chOff x="4257678" y="2482689"/>
              <a:chExt cx="3897072" cy="0"/>
            </a:xfrm>
          </p:grpSpPr>
          <p:cxnSp>
            <p:nvCxnSpPr>
              <p:cNvPr id="21" name="直接箭头连接符 25"/>
              <p:cNvCxnSpPr/>
              <p:nvPr/>
            </p:nvCxnSpPr>
            <p:spPr>
              <a:xfrm>
                <a:off x="4257678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7334253" y="2482689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: 圆角 26"/>
          <p:cNvSpPr/>
          <p:nvPr/>
        </p:nvSpPr>
        <p:spPr>
          <a:xfrm>
            <a:off x="10661515" y="592771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08/10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5072901" y="4955158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THNAK YOU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15661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E3D56B8-12B5-425B-B308-4E26A47749D6}"/>
              </a:ext>
            </a:extLst>
          </p:cNvPr>
          <p:cNvSpPr txBox="1"/>
          <p:nvPr/>
        </p:nvSpPr>
        <p:spPr>
          <a:xfrm>
            <a:off x="4555787" y="4265632"/>
            <a:ext cx="3080426" cy="224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hangingPunct="0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实习时间：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2021-5-11 – 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至今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368657-B2D5-4E3E-8439-0451A1EE3C73}"/>
              </a:ext>
            </a:extLst>
          </p:cNvPr>
          <p:cNvSpPr txBox="1"/>
          <p:nvPr/>
        </p:nvSpPr>
        <p:spPr>
          <a:xfrm>
            <a:off x="3063445" y="3819146"/>
            <a:ext cx="60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C678E"/>
                </a:solidFill>
                <a:cs typeface="+mn-ea"/>
                <a:sym typeface="+mn-lt"/>
              </a:rPr>
              <a:t>智慧零售战略合作部 </a:t>
            </a:r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/ To C</a:t>
            </a:r>
            <a:r>
              <a:rPr lang="zh-CN" altLang="en-US" dirty="0">
                <a:solidFill>
                  <a:srgbClr val="4C678E"/>
                </a:solidFill>
                <a:cs typeface="+mn-ea"/>
                <a:sym typeface="+mn-lt"/>
              </a:rPr>
              <a:t>研发中心 </a:t>
            </a:r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/ Web</a:t>
            </a:r>
            <a:r>
              <a:rPr lang="zh-CN" altLang="en-US" dirty="0">
                <a:solidFill>
                  <a:srgbClr val="4C678E"/>
                </a:solidFill>
                <a:cs typeface="+mn-ea"/>
                <a:sym typeface="+mn-lt"/>
              </a:rPr>
              <a:t>前端开发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" y="3894715"/>
            <a:ext cx="12193057" cy="307369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792239" y="2099707"/>
            <a:ext cx="2647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378953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77757" y="131662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rgbClr val="4C678E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ïşļíḋê"/>
          <p:cNvSpPr/>
          <p:nvPr/>
        </p:nvSpPr>
        <p:spPr>
          <a:xfrm>
            <a:off x="2096420" y="3350377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4" name="ïşļíḋê"/>
          <p:cNvSpPr/>
          <p:nvPr/>
        </p:nvSpPr>
        <p:spPr>
          <a:xfrm>
            <a:off x="4655563" y="3350377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7" name="ïşļíḋê"/>
          <p:cNvSpPr/>
          <p:nvPr/>
        </p:nvSpPr>
        <p:spPr>
          <a:xfrm>
            <a:off x="6933096" y="3350377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8" name="ïşļíḋê"/>
          <p:cNvSpPr/>
          <p:nvPr/>
        </p:nvSpPr>
        <p:spPr>
          <a:xfrm>
            <a:off x="9212383" y="3350377"/>
            <a:ext cx="683776" cy="683776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5823" y="0"/>
                  <a:pt x="548640" y="122817"/>
                  <a:pt x="548640" y="274320"/>
                </a:cubicBezTo>
                <a:cubicBezTo>
                  <a:pt x="548640" y="425823"/>
                  <a:pt x="425823" y="548640"/>
                  <a:pt x="274320" y="548640"/>
                </a:cubicBezTo>
                <a:cubicBezTo>
                  <a:pt x="122817" y="548640"/>
                  <a:pt x="0" y="425823"/>
                  <a:pt x="0" y="274320"/>
                </a:cubicBezTo>
                <a:cubicBezTo>
                  <a:pt x="0" y="122817"/>
                  <a:pt x="122817" y="0"/>
                  <a:pt x="274320" y="0"/>
                </a:cubicBezTo>
                <a:close/>
              </a:path>
            </a:pathLst>
          </a:custGeom>
          <a:solidFill>
            <a:srgbClr val="4C678E"/>
          </a:solidFill>
          <a:ln w="38100"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38100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1214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432800" y="3048000"/>
            <a:ext cx="0" cy="195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314357" y="416968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自我介绍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907366" y="416968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工作内容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218765" y="416968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问题</a:t>
            </a:r>
            <a:r>
              <a:rPr lang="en-US" altLang="zh-CN" sz="2800" dirty="0">
                <a:solidFill>
                  <a:srgbClr val="4C678E"/>
                </a:solidFill>
                <a:cs typeface="+mn-ea"/>
                <a:sym typeface="+mn-lt"/>
              </a:rPr>
              <a:t>&amp;</a:t>
            </a:r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解决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531920" y="416968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C678E"/>
                </a:solidFill>
                <a:cs typeface="+mn-ea"/>
                <a:sym typeface="+mn-lt"/>
              </a:rPr>
              <a:t>分享总结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11474779" y="1567543"/>
            <a:ext cx="101600" cy="825500"/>
            <a:chOff x="10833100" y="850900"/>
            <a:chExt cx="101600" cy="825500"/>
          </a:xfrm>
          <a:solidFill>
            <a:schemeClr val="bg1">
              <a:lumMod val="85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10833100" y="8509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833100" y="121285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3100" y="1574800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38851" y="3285674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自我介绍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350929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01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1EAE63-E16A-4349-8E23-77B3C8D21C31}"/>
              </a:ext>
            </a:extLst>
          </p:cNvPr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自我介绍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7772400" y="1689100"/>
            <a:ext cx="3302000" cy="2971800"/>
          </a:xfrm>
          <a:prstGeom prst="rect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8675" y="2251656"/>
            <a:ext cx="6275510" cy="2859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姓名：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吴灿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(shepijcanwu)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大学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/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江西师范大学，计算机科学与技术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导师：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张咏舒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en-US" altLang="zh-CN" dirty="0" err="1"/>
              <a:t>sueyzhang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algn="just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直接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Leader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dirty="0"/>
              <a:t>秦江</a:t>
            </a:r>
            <a:r>
              <a:rPr lang="en-US" altLang="zh-CN" dirty="0"/>
              <a:t> (jonyqin)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性格：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新时代奋青、师大劳模、爱交流、自律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爱好：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热衷于接触新的技术，并不断的实践应用，每次都能收获成就感，体现自己的价值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pic>
        <p:nvPicPr>
          <p:cNvPr id="11" name="图片 10" descr="home.shepiji.top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480" y="1991995"/>
            <a:ext cx="2783205" cy="4634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57266" y="3286309"/>
            <a:ext cx="31913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工作内容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02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项目简介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Google Shape;1373;p34"/>
          <p:cNvSpPr/>
          <p:nvPr/>
        </p:nvSpPr>
        <p:spPr>
          <a:xfrm>
            <a:off x="8664412" y="177914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cs typeface="+mn-ea"/>
                <a:sym typeface="+mn-lt"/>
              </a:rPr>
              <a:t>2</a:t>
            </a:r>
            <a:endParaRPr sz="2000">
              <a:cs typeface="+mn-ea"/>
              <a:sym typeface="+mn-lt"/>
            </a:endParaRPr>
          </a:p>
        </p:txBody>
      </p:sp>
      <p:sp>
        <p:nvSpPr>
          <p:cNvPr id="34" name="Google Shape;1376;p34"/>
          <p:cNvSpPr/>
          <p:nvPr/>
        </p:nvSpPr>
        <p:spPr>
          <a:xfrm>
            <a:off x="2681873" y="1779149"/>
            <a:ext cx="567812" cy="56781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cs typeface="+mn-ea"/>
                <a:sym typeface="+mn-lt"/>
              </a:rPr>
              <a:t>1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8400" y="2592167"/>
            <a:ext cx="4826000" cy="3452992"/>
            <a:chOff x="1047750" y="2763707"/>
            <a:chExt cx="4826000" cy="3452992"/>
          </a:xfrm>
        </p:grpSpPr>
        <p:sp>
          <p:nvSpPr>
            <p:cNvPr id="35" name="矩形 34"/>
            <p:cNvSpPr/>
            <p:nvPr/>
          </p:nvSpPr>
          <p:spPr>
            <a:xfrm>
              <a:off x="2584180" y="2763707"/>
              <a:ext cx="1621898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商家开放平台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50" y="3262044"/>
              <a:ext cx="4826000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惠聚入口小程序展示的各种商品来自于对应的商家，商家需要有一个平台能够发布、下架等管理自己的商品，商品平台实现了这一最基本的发布订阅模式，还需要关心购买之后如何发货的订单管理、用户需要退换货的退款管理、店家营业情况的财务版面和经营数据版面、客服中心、还有一些入驻惠聚平台的规则等等，总之商家平台就是为了帮助商家更好的管理自己的虚拟商店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747510" y="2592167"/>
            <a:ext cx="4857750" cy="1932233"/>
            <a:chOff x="1407063" y="2808574"/>
            <a:chExt cx="4800523" cy="2221716"/>
          </a:xfrm>
        </p:grpSpPr>
        <p:sp>
          <p:nvSpPr>
            <p:cNvPr id="39" name="矩形 38"/>
            <p:cNvSpPr/>
            <p:nvPr/>
          </p:nvSpPr>
          <p:spPr>
            <a:xfrm>
              <a:off x="3171975" y="2808574"/>
              <a:ext cx="808791" cy="4683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驾驶舱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407063" y="3381619"/>
              <a:ext cx="4800523" cy="1648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管理商家和用户的统筹全局的一个平台，一个偏内部使用的系统，因此可以不必考虑一些不必要的兼容（能够放开手脚去干），尝试新的API和一些浏览器功能，高效的解决各种问题。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096181" y="2277384"/>
            <a:ext cx="0" cy="3134058"/>
          </a:xfrm>
          <a:prstGeom prst="line">
            <a:avLst/>
          </a:pr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了解业务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694267" y="2258026"/>
            <a:ext cx="10803467" cy="3009907"/>
            <a:chOff x="694267" y="1788580"/>
            <a:chExt cx="10803467" cy="3009907"/>
          </a:xfrm>
        </p:grpSpPr>
        <p:sp>
          <p:nvSpPr>
            <p:cNvPr id="35" name="椭圆 34"/>
            <p:cNvSpPr/>
            <p:nvPr/>
          </p:nvSpPr>
          <p:spPr>
            <a:xfrm>
              <a:off x="4591047" y="1788580"/>
              <a:ext cx="3009907" cy="3009907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939822" y="1989666"/>
              <a:ext cx="4312356" cy="2607734"/>
              <a:chOff x="4131733" y="2099733"/>
              <a:chExt cx="4312356" cy="2607734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8229600" y="2099733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229600" y="4492978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131733" y="2099733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131733" y="4492978"/>
                <a:ext cx="214489" cy="214489"/>
              </a:xfrm>
              <a:prstGeom prst="ellipse">
                <a:avLst/>
              </a:prstGeom>
              <a:gradFill flip="none" rotWithShape="1">
                <a:gsLst>
                  <a:gs pos="0">
                    <a:srgbClr val="4C678E"/>
                  </a:gs>
                  <a:gs pos="100000">
                    <a:srgbClr val="4C678E">
                      <a:alpha val="97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94267" y="3462867"/>
              <a:ext cx="10803467" cy="0"/>
              <a:chOff x="767644" y="3465689"/>
              <a:chExt cx="10803467" cy="0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767644" y="3465689"/>
                <a:ext cx="299155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8579555" y="3465689"/>
                <a:ext cx="299155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矩形 45"/>
          <p:cNvSpPr/>
          <p:nvPr/>
        </p:nvSpPr>
        <p:spPr>
          <a:xfrm>
            <a:off x="1259205" y="2186305"/>
            <a:ext cx="169100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核心述求</a:t>
            </a:r>
          </a:p>
        </p:txBody>
      </p:sp>
      <p:sp>
        <p:nvSpPr>
          <p:cNvPr id="47" name="矩形 46"/>
          <p:cNvSpPr/>
          <p:nvPr/>
        </p:nvSpPr>
        <p:spPr>
          <a:xfrm>
            <a:off x="1259115" y="2656151"/>
            <a:ext cx="2485571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需求的产生背景（触及了什么痛点）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59115" y="4104145"/>
            <a:ext cx="1123274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风险预知</a:t>
            </a:r>
          </a:p>
        </p:txBody>
      </p:sp>
      <p:sp>
        <p:nvSpPr>
          <p:cNvPr id="49" name="矩形 48"/>
          <p:cNvSpPr/>
          <p:nvPr/>
        </p:nvSpPr>
        <p:spPr>
          <a:xfrm>
            <a:off x="1259115" y="4573851"/>
            <a:ext cx="2485571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在编写代码前考虑好需求是否合理，已经提出的解决方案是否存在风险</a:t>
            </a:r>
          </a:p>
        </p:txBody>
      </p:sp>
      <p:sp>
        <p:nvSpPr>
          <p:cNvPr id="51" name="矩形 50"/>
          <p:cNvSpPr/>
          <p:nvPr/>
        </p:nvSpPr>
        <p:spPr>
          <a:xfrm>
            <a:off x="8549005" y="2186305"/>
            <a:ext cx="199834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解决方案</a:t>
            </a:r>
          </a:p>
        </p:txBody>
      </p:sp>
      <p:sp>
        <p:nvSpPr>
          <p:cNvPr id="52" name="矩形 51"/>
          <p:cNvSpPr/>
          <p:nvPr/>
        </p:nvSpPr>
        <p:spPr>
          <a:xfrm>
            <a:off x="8548915" y="2656151"/>
            <a:ext cx="2485571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主动的思考，是否有更好的方案们能够更加高效解决问题</a:t>
            </a:r>
          </a:p>
        </p:txBody>
      </p:sp>
      <p:sp>
        <p:nvSpPr>
          <p:cNvPr id="53" name="矩形 52"/>
          <p:cNvSpPr/>
          <p:nvPr/>
        </p:nvSpPr>
        <p:spPr>
          <a:xfrm>
            <a:off x="8548915" y="4104145"/>
            <a:ext cx="1123274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cs typeface="+mn-ea"/>
                <a:sym typeface="+mn-lt"/>
              </a:rPr>
              <a:t>优化体验</a:t>
            </a:r>
          </a:p>
        </p:txBody>
      </p:sp>
      <p:sp>
        <p:nvSpPr>
          <p:cNvPr id="54" name="矩形 53"/>
          <p:cNvSpPr/>
          <p:nvPr/>
        </p:nvSpPr>
        <p:spPr>
          <a:xfrm>
            <a:off x="8548915" y="4573851"/>
            <a:ext cx="2485571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对前端而言，需求文档不可能面面俱到，工程师需要自己优化一些交互体验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488940" y="3302000"/>
            <a:ext cx="1213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跳脱代码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理解业务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掌控全局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cs typeface="+mn-ea"/>
                <a:sym typeface="+mn-lt"/>
              </a:rPr>
              <a:t>日常任务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24268" y="1851316"/>
            <a:ext cx="2978003" cy="1577685"/>
            <a:chOff x="1400629" y="3051859"/>
            <a:chExt cx="2298656" cy="1581279"/>
          </a:xfrm>
        </p:grpSpPr>
        <p:sp>
          <p:nvSpPr>
            <p:cNvPr id="30" name="矩形 29"/>
            <p:cNvSpPr/>
            <p:nvPr/>
          </p:nvSpPr>
          <p:spPr>
            <a:xfrm>
              <a:off x="2130763" y="3051859"/>
              <a:ext cx="1123274" cy="4626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商家平台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400629" y="3632897"/>
              <a:ext cx="2298656" cy="10002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【驾驶舱】惠聚客</a:t>
              </a:r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_</a:t>
              </a: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注册邀请码发送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【驾驶舱】惠聚客_搭建推广页面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【商家域】CMS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3279" y="4038257"/>
            <a:ext cx="3699511" cy="1868846"/>
            <a:chOff x="1697289" y="3042154"/>
            <a:chExt cx="2796678" cy="1880221"/>
          </a:xfrm>
        </p:grpSpPr>
        <p:sp>
          <p:nvSpPr>
            <p:cNvPr id="34" name="矩形 33"/>
            <p:cNvSpPr/>
            <p:nvPr/>
          </p:nvSpPr>
          <p:spPr>
            <a:xfrm>
              <a:off x="2397993" y="3042154"/>
              <a:ext cx="820180" cy="409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商品系列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697289" y="3569979"/>
              <a:ext cx="2796678" cy="13523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【商品】商品审核不通过返回具体原因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【商品】图书大类属性设置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【商品】品牌/类目/属性数据导出两项优化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【商品】商品列表导出上限提升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06164" y="1884251"/>
            <a:ext cx="3411855" cy="1935565"/>
            <a:chOff x="1400629" y="3084794"/>
            <a:chExt cx="3411855" cy="1935565"/>
          </a:xfrm>
        </p:grpSpPr>
        <p:sp>
          <p:nvSpPr>
            <p:cNvPr id="38" name="矩形 37"/>
            <p:cNvSpPr/>
            <p:nvPr/>
          </p:nvSpPr>
          <p:spPr>
            <a:xfrm>
              <a:off x="2192310" y="3084794"/>
              <a:ext cx="819879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驾驶舱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629" y="3635424"/>
              <a:ext cx="3411855" cy="1384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【客服1.4】驾驶舱分流查询小工具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【客服1.4】设置团队话术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【客服1.4】开场白与常见问题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【客服1.4】会话查询新增订单查询方式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41724" y="4038256"/>
            <a:ext cx="3376295" cy="1238457"/>
            <a:chOff x="1418409" y="2900729"/>
            <a:chExt cx="3376295" cy="1238457"/>
          </a:xfrm>
        </p:grpSpPr>
        <p:sp>
          <p:nvSpPr>
            <p:cNvPr id="41" name="矩形 40"/>
            <p:cNvSpPr/>
            <p:nvPr/>
          </p:nvSpPr>
          <p:spPr>
            <a:xfrm>
              <a:off x="2112983" y="2900729"/>
              <a:ext cx="1123274" cy="461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C678E"/>
                  </a:solidFill>
                  <a:cs typeface="+mn-ea"/>
                  <a:sym typeface="+mn-lt"/>
                </a:rPr>
                <a:t>另外任务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418409" y="3487469"/>
              <a:ext cx="3376295" cy="651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客服中心用户列表性能优化</a:t>
              </a:r>
            </a:p>
            <a:p>
              <a:pPr algn="just" hangingPunct="0">
                <a:lnSpc>
                  <a:spcPct val="150000"/>
                </a:lnSpc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CMS背景下对富文本编辑器的调研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542790" y="2304195"/>
            <a:ext cx="3124200" cy="3124200"/>
            <a:chOff x="901700" y="3111500"/>
            <a:chExt cx="2362200" cy="2362200"/>
          </a:xfrm>
        </p:grpSpPr>
        <p:sp>
          <p:nvSpPr>
            <p:cNvPr id="12" name="椭圆 11"/>
            <p:cNvSpPr/>
            <p:nvPr/>
          </p:nvSpPr>
          <p:spPr>
            <a:xfrm>
              <a:off x="901700" y="31115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rgbClr val="4C678E">
                    <a:alpha val="0"/>
                  </a:srgbClr>
                </a:gs>
                <a:gs pos="100000">
                  <a:srgbClr val="4C678E">
                    <a:alpha val="2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17011" y="3339775"/>
              <a:ext cx="1905366" cy="1905366"/>
            </a:xfrm>
            <a:prstGeom prst="ellipse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97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313680" y="3512600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8000+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0" t="39493" r="26084" b="24455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0" y="0"/>
            <a:ext cx="12192000" cy="3733800"/>
          </a:xfrm>
          <a:prstGeom prst="rect">
            <a:avLst/>
          </a:prstGeom>
          <a:gradFill flip="none" rotWithShape="1">
            <a:gsLst>
              <a:gs pos="27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379385" y="2045825"/>
            <a:ext cx="292388" cy="3212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00" spc="600" dirty="0">
                <a:solidFill>
                  <a:srgbClr val="4C678E"/>
                </a:solidFill>
                <a:cs typeface="+mn-ea"/>
                <a:sym typeface="+mn-lt"/>
              </a:rPr>
              <a:t>GRADUATION DEFENSE</a:t>
            </a:r>
            <a:endParaRPr lang="zh-CN" altLang="en-US" sz="700" spc="600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91861" y="3285674"/>
            <a:ext cx="388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问题</a:t>
            </a:r>
            <a:r>
              <a:rPr lang="en-US" altLang="zh-CN" sz="5400" dirty="0">
                <a:solidFill>
                  <a:srgbClr val="4C678E"/>
                </a:solidFill>
                <a:cs typeface="+mn-ea"/>
                <a:sym typeface="+mn-lt"/>
              </a:rPr>
              <a:t>&amp;</a:t>
            </a:r>
            <a:r>
              <a:rPr lang="zh-CN" altLang="en-US" sz="5400" dirty="0">
                <a:solidFill>
                  <a:srgbClr val="4C678E"/>
                </a:solidFill>
                <a:cs typeface="+mn-ea"/>
                <a:sym typeface="+mn-lt"/>
              </a:rPr>
              <a:t>解决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332514" y="2423344"/>
            <a:ext cx="29953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n>
                  <a:solidFill>
                    <a:schemeClr val="accent1">
                      <a:shade val="50000"/>
                    </a:schemeClr>
                  </a:solidFill>
                </a:ln>
                <a:noFill/>
                <a:cs typeface="+mn-ea"/>
                <a:sym typeface="+mn-lt"/>
              </a:rPr>
              <a:t>03</a:t>
            </a:r>
            <a:endParaRPr lang="zh-CN" altLang="en-US" sz="16600" dirty="0">
              <a:ln>
                <a:solidFill>
                  <a:schemeClr val="accent1">
                    <a:shade val="50000"/>
                  </a:schemeClr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576243" y="695685"/>
            <a:ext cx="1021404" cy="457816"/>
          </a:xfrm>
          <a:prstGeom prst="roundRect">
            <a:avLst/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C678E"/>
                </a:solidFill>
                <a:cs typeface="+mn-ea"/>
                <a:sym typeface="+mn-lt"/>
              </a:rPr>
              <a:t>PART</a:t>
            </a:r>
            <a:endParaRPr lang="zh-CN" altLang="en-US" dirty="0">
              <a:solidFill>
                <a:srgbClr val="4C678E"/>
              </a:solidFill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2087" y="5998029"/>
            <a:ext cx="482600" cy="7048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7692" y="508992"/>
            <a:ext cx="283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rgbClr val="4C678E"/>
                </a:solidFill>
                <a:cs typeface="+mn-ea"/>
                <a:sym typeface="+mn-lt"/>
              </a:rPr>
              <a:t>腾讯惠聚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" y="517521"/>
            <a:ext cx="453136" cy="4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jyor4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1291</Words>
  <Application>Microsoft Office PowerPoint</Application>
  <PresentationFormat>宽屏</PresentationFormat>
  <Paragraphs>212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方正细谭黑简体</vt:lpstr>
      <vt:lpstr>微软雅黑</vt:lpstr>
      <vt:lpstr>Arial</vt:lpstr>
      <vt:lpstr>Calibri</vt:lpstr>
      <vt:lpstr>Consolas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T191783</cp:lastModifiedBy>
  <cp:revision>282</cp:revision>
  <dcterms:created xsi:type="dcterms:W3CDTF">2018-04-18T06:17:00Z</dcterms:created>
  <dcterms:modified xsi:type="dcterms:W3CDTF">2021-08-11T11:30:49Z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3AEFFF9B7C1E4A218A6871A629A6FB51</vt:lpwstr>
  </property>
  <property fmtid="{D5CDD505-2E9C-101B-9397-08002B2CF9AE}" pid="3" name="KSOProductBuildVer">
    <vt:lpwstr>2052-11.1.0.10700</vt:lpwstr>
  </property>
</Properties>
</file>