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84" r:id="rId2"/>
    <p:sldId id="281" r:id="rId3"/>
    <p:sldId id="308" r:id="rId4"/>
    <p:sldId id="341" r:id="rId5"/>
    <p:sldId id="342" r:id="rId6"/>
    <p:sldId id="271" r:id="rId7"/>
    <p:sldId id="289" r:id="rId8"/>
    <p:sldId id="290" r:id="rId9"/>
    <p:sldId id="291" r:id="rId10"/>
    <p:sldId id="324" r:id="rId11"/>
    <p:sldId id="336" r:id="rId12"/>
    <p:sldId id="337" r:id="rId13"/>
    <p:sldId id="340" r:id="rId14"/>
    <p:sldId id="330" r:id="rId15"/>
    <p:sldId id="343" r:id="rId16"/>
    <p:sldId id="344" r:id="rId17"/>
    <p:sldId id="345" r:id="rId18"/>
    <p:sldId id="327" r:id="rId19"/>
    <p:sldId id="312" r:id="rId20"/>
    <p:sldId id="314" r:id="rId21"/>
    <p:sldId id="315" r:id="rId22"/>
    <p:sldId id="313" r:id="rId23"/>
    <p:sldId id="316" r:id="rId24"/>
    <p:sldId id="346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D44DE3-0AA9-4B74-80BD-0440FB95049C}">
          <p14:sldIdLst>
            <p14:sldId id="284"/>
            <p14:sldId id="281"/>
            <p14:sldId id="308"/>
            <p14:sldId id="341"/>
            <p14:sldId id="342"/>
            <p14:sldId id="271"/>
            <p14:sldId id="289"/>
            <p14:sldId id="290"/>
            <p14:sldId id="291"/>
            <p14:sldId id="324"/>
            <p14:sldId id="336"/>
            <p14:sldId id="337"/>
            <p14:sldId id="340"/>
            <p14:sldId id="330"/>
            <p14:sldId id="343"/>
            <p14:sldId id="344"/>
            <p14:sldId id="345"/>
            <p14:sldId id="327"/>
            <p14:sldId id="312"/>
            <p14:sldId id="314"/>
            <p14:sldId id="315"/>
            <p14:sldId id="313"/>
            <p14:sldId id="316"/>
          </p14:sldIdLst>
        </p14:section>
        <p14:section name="Appendix" id="{ADE6F368-A40D-4EBC-816D-47F6FF9A9940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789" autoAdjust="0"/>
  </p:normalViewPr>
  <p:slideViewPr>
    <p:cSldViewPr>
      <p:cViewPr varScale="1">
        <p:scale>
          <a:sx n="64" d="100"/>
          <a:sy n="64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6C5CA2-A772-42A4-9209-9D79F9E8F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4F237-82FC-1A47-92DC-263B45FE2AA6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C5CA2-A772-42A4-9209-9D79F9E8F90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87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EEEA66-1A08-4166-B215-763341DAEB45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693954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73EE822A-E1D1-2A93-64F9-3FDE129DE3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6D89398-42BB-CAFA-4DBC-590BF8935D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</a:rPr>
              <a:t>计算机图形学实验</a:t>
            </a:r>
            <a:r>
              <a:rPr lang="en-US" altLang="zh-CN" sz="1200" dirty="0">
                <a:solidFill>
                  <a:schemeClr val="bg1"/>
                </a:solidFill>
              </a:rPr>
              <a:t>》          </a:t>
            </a:r>
            <a:r>
              <a:rPr lang="zh-CN" altLang="en-US" sz="1200" dirty="0">
                <a:solidFill>
                  <a:schemeClr val="bg1"/>
                </a:solidFill>
              </a:rPr>
              <a:t>              </a:t>
            </a:r>
            <a:r>
              <a:rPr lang="en-US" altLang="zh-CN" sz="1200" dirty="0">
                <a:solidFill>
                  <a:schemeClr val="bg1"/>
                </a:solidFill>
              </a:rPr>
              <a:t>             </a:t>
            </a:r>
            <a:r>
              <a:rPr lang="zh-CN" altLang="en-US" sz="1200" dirty="0">
                <a:solidFill>
                  <a:schemeClr val="bg1"/>
                </a:solidFill>
              </a:rPr>
              <a:t>肖逸飞                                         </a:t>
            </a:r>
            <a:r>
              <a:rPr lang="en-US" altLang="zh-CN" sz="1200" dirty="0">
                <a:solidFill>
                  <a:schemeClr val="bg1"/>
                </a:solidFill>
              </a:rPr>
              <a:t>xyf1989@uestc.edu.cn</a:t>
            </a:r>
          </a:p>
        </p:txBody>
      </p:sp>
      <p:pic>
        <p:nvPicPr>
          <p:cNvPr id="17" name="图片 6">
            <a:extLst>
              <a:ext uri="{FF2B5EF4-FFF2-40B4-BE49-F238E27FC236}">
                <a16:creationId xmlns:a16="http://schemas.microsoft.com/office/drawing/2014/main" id="{732DC1C1-A3CF-9F47-F5D0-7A23C7DC76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0975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84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6680" y="1484784"/>
            <a:ext cx="1951038" cy="4719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3568" y="1484784"/>
            <a:ext cx="5700712" cy="4719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24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34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29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25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0080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70080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02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7250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59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50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1144587"/>
            <a:ext cx="5111750" cy="5272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144587"/>
            <a:ext cx="3008313" cy="5272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98A569C-FF34-ABF9-FBE2-692D280A5C4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27585" y="188640"/>
            <a:ext cx="6048672" cy="69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kern="0"/>
              <a:t>单击此处编辑母版标题样式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7811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00807"/>
            <a:ext cx="5486400" cy="30267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73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08C7580A-E59F-5585-3D2E-942305F050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304B0B8-8175-0C79-4E01-83E3F60D07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</a:rPr>
              <a:t>计算机图形学实验</a:t>
            </a:r>
            <a:r>
              <a:rPr lang="en-US" altLang="zh-CN" sz="1200" dirty="0">
                <a:solidFill>
                  <a:schemeClr val="bg1"/>
                </a:solidFill>
              </a:rPr>
              <a:t>》          </a:t>
            </a:r>
            <a:r>
              <a:rPr lang="zh-CN" altLang="en-US" sz="1200" dirty="0">
                <a:solidFill>
                  <a:schemeClr val="bg1"/>
                </a:solidFill>
              </a:rPr>
              <a:t>              </a:t>
            </a:r>
            <a:r>
              <a:rPr lang="en-US" altLang="zh-CN" sz="1200" dirty="0">
                <a:solidFill>
                  <a:schemeClr val="bg1"/>
                </a:solidFill>
              </a:rPr>
              <a:t>             </a:t>
            </a:r>
            <a:r>
              <a:rPr lang="zh-CN" altLang="en-US" sz="1200" dirty="0">
                <a:solidFill>
                  <a:schemeClr val="bg1"/>
                </a:solidFill>
              </a:rPr>
              <a:t>肖逸飞                                         </a:t>
            </a:r>
            <a:r>
              <a:rPr lang="en-US" altLang="zh-CN" sz="1200" dirty="0">
                <a:solidFill>
                  <a:schemeClr val="bg1"/>
                </a:solidFill>
              </a:rPr>
              <a:t>xyf1989@uestc.edu.cn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65C2B0AB-D0E2-1E42-E993-099383F14F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0975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138112"/>
            <a:ext cx="77930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hrono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-cn.readthedocs.io/zh/la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计算机图形学实验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339975" y="4149080"/>
            <a:ext cx="4464050" cy="792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肖逸飞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xyf1989@uestc.edu.cn/QQ/</a:t>
            </a:r>
            <a:r>
              <a:rPr lang="zh-CN" altLang="en-US" sz="2000" dirty="0"/>
              <a:t>飞书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005324-386C-4A97-8CE9-C8353F0D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A18B3A-8FB0-1EA6-2DF9-4D28C0275395}"/>
              </a:ext>
            </a:extLst>
          </p:cNvPr>
          <p:cNvSpPr txBox="1"/>
          <p:nvPr/>
        </p:nvSpPr>
        <p:spPr>
          <a:xfrm>
            <a:off x="2286000" y="5445224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800" dirty="0"/>
              <a:t>计算机实验中心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89F68E-821B-88B3-FB3A-631EEC98D77F}"/>
              </a:ext>
            </a:extLst>
          </p:cNvPr>
          <p:cNvSpPr txBox="1"/>
          <p:nvPr/>
        </p:nvSpPr>
        <p:spPr>
          <a:xfrm>
            <a:off x="0" y="1141836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/>
              <a:t>资料下载：</a:t>
            </a:r>
            <a:r>
              <a:rPr kumimoji="1" lang="en-US" altLang="zh-CN" sz="3200" dirty="0"/>
              <a:t>ftp://172.20.23.133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35" y="1304925"/>
            <a:ext cx="8352730" cy="42481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2800" b="1" dirty="0">
                <a:latin typeface="Microsoft Sans Serif" pitchFamily="34" charset="0"/>
              </a:rPr>
              <a:t>学时数：</a:t>
            </a:r>
            <a:r>
              <a:rPr lang="en-US" altLang="zh-CN" sz="2800" b="1" dirty="0">
                <a:latin typeface="Microsoft Sans Serif" pitchFamily="34" charset="0"/>
              </a:rPr>
              <a:t>10</a:t>
            </a:r>
            <a:r>
              <a:rPr lang="zh-CN" altLang="en-US" sz="2800" b="1" dirty="0">
                <a:latin typeface="Microsoft Sans Serif" pitchFamily="34" charset="0"/>
              </a:rPr>
              <a:t>学时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实验目的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1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图形绘制管线与编程模式；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2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</a:t>
            </a:r>
            <a:r>
              <a:rPr lang="zh-CN" altLang="en-US" sz="2400" b="1" dirty="0">
                <a:latin typeface="Microsoft Sans Serif" pitchFamily="34" charset="0"/>
              </a:rPr>
              <a:t>图元函数的使用；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3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几何变换函数，实现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图形的平移、旋转和缩放效果 ；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4</a:t>
            </a:r>
            <a:r>
              <a:rPr lang="zh-CN" altLang="en-US" sz="2400" b="1" dirty="0">
                <a:latin typeface="Microsoft Sans Serif" pitchFamily="34" charset="0"/>
              </a:rPr>
              <a:t>）熟悉</a:t>
            </a:r>
            <a:r>
              <a:rPr lang="en-US" altLang="zh-CN" sz="2400" b="1" dirty="0">
                <a:latin typeface="Microsoft Sans Serif" pitchFamily="34" charset="0"/>
              </a:rPr>
              <a:t>OpenGL </a:t>
            </a:r>
            <a:r>
              <a:rPr lang="zh-CN" altLang="en-US" sz="2400" b="1" dirty="0">
                <a:latin typeface="Microsoft Sans Serif" pitchFamily="34" charset="0"/>
              </a:rPr>
              <a:t>观察变换函数，生成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图形的不同视图。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40768"/>
            <a:ext cx="8064698" cy="475324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实验内容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1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物体建模。</a:t>
            </a:r>
            <a:r>
              <a:rPr lang="zh-CN" altLang="en-US" sz="2400" dirty="0">
                <a:latin typeface="Microsoft Sans Serif" pitchFamily="34" charset="0"/>
              </a:rPr>
              <a:t>设计一个三维场景，包含至少一个及以上的三维物体，生成正确的图像。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2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物体几何变换。</a:t>
            </a:r>
            <a:r>
              <a:rPr lang="zh-CN" altLang="en-US" sz="2400" dirty="0">
                <a:latin typeface="Microsoft Sans Serif" pitchFamily="34" charset="0"/>
              </a:rPr>
              <a:t>设计交互接口使得用户可对</a:t>
            </a:r>
            <a:r>
              <a:rPr lang="en-US" altLang="zh-CN" sz="2400" dirty="0">
                <a:latin typeface="Microsoft Sans Serif" pitchFamily="34" charset="0"/>
              </a:rPr>
              <a:t>3D</a:t>
            </a:r>
            <a:r>
              <a:rPr lang="zh-CN" altLang="en-US" sz="2400" dirty="0">
                <a:latin typeface="Microsoft Sans Serif" pitchFamily="34" charset="0"/>
              </a:rPr>
              <a:t>图形进行平移、旋转、缩放操作，生成图像。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3</a:t>
            </a:r>
            <a:r>
              <a:rPr lang="zh-CN" altLang="en-US" sz="2400" b="1" dirty="0">
                <a:latin typeface="Microsoft Sans Serif" pitchFamily="34" charset="0"/>
              </a:rPr>
              <a:t>）</a:t>
            </a:r>
            <a:r>
              <a:rPr lang="en-US" altLang="zh-CN" sz="2400" b="1" dirty="0">
                <a:latin typeface="Microsoft Sans Serif" pitchFamily="34" charset="0"/>
              </a:rPr>
              <a:t>3D</a:t>
            </a:r>
            <a:r>
              <a:rPr lang="zh-CN" altLang="en-US" sz="2400" b="1" dirty="0">
                <a:latin typeface="Microsoft Sans Serif" pitchFamily="34" charset="0"/>
              </a:rPr>
              <a:t>物体观察变换。</a:t>
            </a:r>
            <a:r>
              <a:rPr lang="zh-CN" altLang="en-US" sz="2400" dirty="0">
                <a:latin typeface="Microsoft Sans Serif" pitchFamily="34" charset="0"/>
              </a:rPr>
              <a:t>设计交互接口使得用户可调整相机位置和视线方向，生成不同的视图。</a:t>
            </a:r>
            <a:endParaRPr lang="en-US" altLang="zh-CN" sz="2400" dirty="0"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Microsoft Sans Serif" pitchFamily="34" charset="0"/>
              </a:rPr>
              <a:t>几何变换与观察变换可二选一</a:t>
            </a:r>
            <a:endParaRPr lang="en-US" altLang="zh-CN" sz="2400" b="1" dirty="0">
              <a:solidFill>
                <a:srgbClr val="FF0000"/>
              </a:solidFill>
              <a:latin typeface="Microsoft Sans Serif" pitchFamily="34" charset="0"/>
            </a:endParaRPr>
          </a:p>
          <a:p>
            <a:pPr marL="457200" lvl="1" indent="0" algn="just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1DCAE-A076-1000-E61C-529C2EB9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933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04925"/>
            <a:ext cx="8064698" cy="277214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实验要求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Microsoft Sans Serif" pitchFamily="34" charset="0"/>
              </a:rPr>
              <a:t>1</a:t>
            </a:r>
            <a:r>
              <a:rPr lang="zh-CN" altLang="en-US" sz="2000" b="1" dirty="0">
                <a:latin typeface="Microsoft Sans Serif" pitchFamily="34" charset="0"/>
              </a:rPr>
              <a:t>）三维场景绘制部分</a:t>
            </a:r>
            <a:endParaRPr lang="en-US" altLang="zh-CN" sz="20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完成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实验四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的立方体绘制，显示立方体一个以上的表面，或者展示不同方向观察到立方体的表面，得基准分；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实现的三维场景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包含多个三维物体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，加分；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通过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导入</a:t>
            </a:r>
            <a:r>
              <a:rPr lang="en-US" altLang="zh-CN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3D</a:t>
            </a:r>
            <a:r>
              <a:rPr lang="zh-CN" altLang="en-US" sz="20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模型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数据文件，绘制复杂</a:t>
            </a:r>
            <a:r>
              <a:rPr lang="en-US" altLang="zh-CN" sz="20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物体，加分。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000" b="1" dirty="0">
                <a:latin typeface="Microsoft Sans Serif" panose="020B0604020202020204" pitchFamily="34" charset="0"/>
              </a:rPr>
              <a:t>2</a:t>
            </a:r>
            <a:r>
              <a:rPr lang="zh-CN" altLang="en-US" sz="2000" b="1" dirty="0">
                <a:latin typeface="Microsoft Sans Serif" panose="020B0604020202020204" pitchFamily="34" charset="0"/>
              </a:rPr>
              <a:t>）</a:t>
            </a:r>
            <a:r>
              <a:rPr lang="en-US" altLang="zh-CN" sz="2000" b="1" dirty="0">
                <a:latin typeface="+mn-ea"/>
              </a:rPr>
              <a:t>3D</a:t>
            </a:r>
            <a:r>
              <a:rPr lang="zh-CN" altLang="en-US" sz="2000" b="1" dirty="0">
                <a:latin typeface="+mn-ea"/>
              </a:rPr>
              <a:t>物体观察变换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生成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正平行投影三视图（前、俯、左视图）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透视投影视图</a:t>
            </a:r>
            <a:r>
              <a:rPr lang="zh-CN" altLang="en-US" sz="2000" b="1" dirty="0">
                <a:latin typeface="+mn-ea"/>
              </a:rPr>
              <a:t>，得基准分；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相机漫游功能</a:t>
            </a:r>
            <a:r>
              <a:rPr lang="zh-CN" altLang="en-US" sz="2000" b="1" dirty="0">
                <a:latin typeface="+mn-ea"/>
              </a:rPr>
              <a:t>，加分；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生成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斜平行投影视图</a:t>
            </a:r>
            <a:r>
              <a:rPr lang="zh-CN" altLang="en-US" sz="2000" b="1" dirty="0">
                <a:latin typeface="+mn-ea"/>
              </a:rPr>
              <a:t>，加分；</a:t>
            </a:r>
            <a:endParaRPr lang="en-US" altLang="zh-CN" sz="2000" b="1" dirty="0">
              <a:latin typeface="+mn-ea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en-US" altLang="zh-CN" sz="20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0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D0C38-78AE-34D3-B8E2-2088BCB26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17F8E6-DC4D-7036-518E-8BF1C13F84B9}"/>
              </a:ext>
            </a:extLst>
          </p:cNvPr>
          <p:cNvSpPr txBox="1"/>
          <p:nvPr/>
        </p:nvSpPr>
        <p:spPr>
          <a:xfrm>
            <a:off x="504130" y="6194179"/>
            <a:ext cx="9144000" cy="41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zh-CN" altLang="en-US" sz="1800" b="1" dirty="0">
                <a:latin typeface="Microsoft Sans Serif" panose="020B0604020202020204" pitchFamily="34" charset="0"/>
              </a:rPr>
              <a:t>注：要求屏幕窗口变化，图形不变形，程序能正常退出。</a:t>
            </a:r>
            <a:endParaRPr lang="en-US" altLang="zh-CN" sz="1800" b="1" dirty="0"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51" y="1340768"/>
            <a:ext cx="8064698" cy="460923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实验参考</a:t>
            </a: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Microsoft Sans Serif" panose="020B0604020202020204" pitchFamily="34" charset="0"/>
              </a:rPr>
              <a:t>教材第四章、十三章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Microsoft Sans Serif" panose="020B0604020202020204" pitchFamily="34" charset="0"/>
              </a:rPr>
              <a:t>实验指导书</a:t>
            </a:r>
            <a:r>
              <a:rPr lang="zh-CN" altLang="en-US" sz="2400" b="1" dirty="0">
                <a:solidFill>
                  <a:srgbClr val="FF0000"/>
                </a:solidFill>
                <a:latin typeface="Microsoft Sans Serif" panose="020B0604020202020204" pitchFamily="34" charset="0"/>
              </a:rPr>
              <a:t>实验四、实验十、实验五、实验六、实验七</a:t>
            </a: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None/>
              <a:defRPr/>
            </a:pPr>
            <a:endParaRPr lang="zh-CN" altLang="zh-CN" sz="24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B14D4-72EE-7B81-729D-AFEED8D65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780" y="260648"/>
            <a:ext cx="76327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/>
              <a:t>实验一   三维图形绘制与变换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258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18" y="1412776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44FE70-5FB3-19D0-6530-254E6820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" y="3644276"/>
            <a:ext cx="5830416" cy="28866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C3DB98-BA16-D332-D948-5B8B060B84B7}"/>
              </a:ext>
            </a:extLst>
          </p:cNvPr>
          <p:cNvSpPr txBox="1"/>
          <p:nvPr/>
        </p:nvSpPr>
        <p:spPr>
          <a:xfrm>
            <a:off x="483035" y="2343860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实现的三维场景</a:t>
            </a:r>
            <a:r>
              <a:rPr lang="zh-CN" altLang="en-US" sz="1800" b="1" dirty="0">
                <a:solidFill>
                  <a:srgbClr val="C00000"/>
                </a:solidFill>
                <a:latin typeface="Microsoft Sans Serif" panose="020B0604020202020204" pitchFamily="34" charset="0"/>
              </a:rPr>
              <a:t>包含多个三维物体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9CE4AE-EE16-B2E3-38A9-64F1F3DC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62" y="1182828"/>
            <a:ext cx="369523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3725052" cy="27363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69" y="2723786"/>
            <a:ext cx="3683867" cy="293746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0C1782-88D6-95C6-31B5-6B8CC505E16A}"/>
              </a:ext>
            </a:extLst>
          </p:cNvPr>
          <p:cNvSpPr txBox="1"/>
          <p:nvPr/>
        </p:nvSpPr>
        <p:spPr>
          <a:xfrm>
            <a:off x="2281918" y="2135284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物体几何变换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30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0C1782-88D6-95C6-31B5-6B8CC505E16A}"/>
              </a:ext>
            </a:extLst>
          </p:cNvPr>
          <p:cNvSpPr txBox="1"/>
          <p:nvPr/>
        </p:nvSpPr>
        <p:spPr>
          <a:xfrm>
            <a:off x="-900608" y="2780928"/>
            <a:ext cx="458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Sans Serif" panose="020B0604020202020204" pitchFamily="34" charset="0"/>
              </a:rPr>
              <a:t>实现的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3D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物体观察变换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FA0B2-8B6F-EE7E-B418-CA73FF84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196752"/>
            <a:ext cx="6640123" cy="5208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6DFAF0-B12F-9C31-067A-ECD9BBD82FD6}"/>
              </a:ext>
            </a:extLst>
          </p:cNvPr>
          <p:cNvSpPr txBox="1"/>
          <p:nvPr/>
        </p:nvSpPr>
        <p:spPr>
          <a:xfrm>
            <a:off x="83133" y="3439749"/>
            <a:ext cx="2612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正平行投影三视图（前、俯、左视图）、透视投影视图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0E22A7-E2C4-EF80-71F5-CB0AA145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801083"/>
            <a:ext cx="3307759" cy="25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259" y="1484784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E89117-BAA4-3653-6F42-7E9C33C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6DFAF0-B12F-9C31-067A-ECD9BBD82FD6}"/>
              </a:ext>
            </a:extLst>
          </p:cNvPr>
          <p:cNvSpPr txBox="1"/>
          <p:nvPr/>
        </p:nvSpPr>
        <p:spPr>
          <a:xfrm>
            <a:off x="542259" y="2564904"/>
            <a:ext cx="26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斜平行投影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DCAA02-41EB-9F5E-7351-66F692C4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4" y="1914202"/>
            <a:ext cx="4368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18" y="1340768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80929"/>
            <a:ext cx="5270771" cy="2838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24" y="4640175"/>
            <a:ext cx="5112568" cy="1987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BCC64D3-8B3F-E0FE-5C67-40158BA0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</p:spTree>
    <p:extLst>
      <p:ext uri="{BB962C8B-B14F-4D97-AF65-F5344CB8AC3E}">
        <p14:creationId xmlns:p14="http://schemas.microsoft.com/office/powerpoint/2010/main" val="223749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5106"/>
            <a:ext cx="784860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学时数：</a:t>
            </a:r>
            <a:r>
              <a:rPr lang="en-US" altLang="zh-CN" sz="2800" b="1" dirty="0">
                <a:latin typeface="Microsoft Sans Serif" pitchFamily="34" charset="0"/>
              </a:rPr>
              <a:t>6 </a:t>
            </a:r>
            <a:r>
              <a:rPr lang="zh-CN" altLang="en-US" sz="2800" b="1" dirty="0">
                <a:latin typeface="Microsoft Sans Serif" pitchFamily="34" charset="0"/>
              </a:rPr>
              <a:t>学时</a:t>
            </a:r>
            <a:endParaRPr lang="en-US" altLang="zh-CN" sz="28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实验目的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Microsoft Sans Serif" pitchFamily="34" charset="0"/>
              </a:rPr>
              <a:t>     </a:t>
            </a:r>
            <a:r>
              <a:rPr lang="zh-CN" altLang="en-US" sz="2400" b="1" dirty="0">
                <a:latin typeface="Microsoft Sans Serif" pitchFamily="34" charset="0"/>
              </a:rPr>
              <a:t>巩固样条曲线</a:t>
            </a:r>
            <a:r>
              <a:rPr lang="en-US" altLang="zh-CN" sz="2400" b="1" dirty="0">
                <a:latin typeface="Microsoft Sans Serif" pitchFamily="34" charset="0"/>
              </a:rPr>
              <a:t>-</a:t>
            </a:r>
            <a:r>
              <a:rPr lang="zh-CN" altLang="en-US" sz="2400" b="1" dirty="0">
                <a:latin typeface="Microsoft Sans Serif" pitchFamily="34" charset="0"/>
              </a:rPr>
              <a:t>贝塞尔曲线构造原理，实现贝塞尔曲线的绘制。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实验内容</a:t>
            </a:r>
            <a:endParaRPr lang="en-US" altLang="zh-CN" sz="28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Microsoft Sans Serif" pitchFamily="34" charset="0"/>
              </a:rPr>
              <a:t>根据用户指定的控制点坐标，计算曲线函数系数，最终绘制出贝塞尔曲线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zh-CN" sz="2800" b="1" dirty="0">
              <a:latin typeface="Microsoft Sans Serif" pitchFamily="34" charset="0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594A4F35-8818-4907-EB6E-C3E55E4E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实验安排</a:t>
            </a:r>
            <a:endParaRPr lang="en-US" altLang="zh-CN" sz="3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468" y="1269207"/>
            <a:ext cx="7993063" cy="26638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学时数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: 16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类型：个人实验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两个实验：实验一 三维图形绘制与变换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70%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+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Microsoft Sans Serif" panose="020B0604020202020204" pitchFamily="34" charset="0"/>
              </a:rPr>
              <a:t>                        实验二 贝塞尔曲线 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30%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地点：基础实验大楼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 A508</a:t>
            </a:r>
            <a:endParaRPr lang="en-US" altLang="zh-CN" sz="2400" b="1" dirty="0">
              <a:solidFill>
                <a:srgbClr val="FF0000"/>
              </a:solidFill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时间：</a:t>
            </a:r>
            <a:r>
              <a:rPr lang="en-US" altLang="zh-CN" sz="2400" b="1" dirty="0"/>
              <a:t>	</a:t>
            </a:r>
            <a:endParaRPr lang="en-US" altLang="zh-CN" sz="2400" b="1" u="sng" dirty="0">
              <a:solidFill>
                <a:srgbClr val="0070C0"/>
              </a:solidFill>
              <a:latin typeface="Microsoft Sans Serif" panose="020B0604020202020204" pitchFamily="34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4F482-2752-9AC0-768A-8936FB2AD4EE}"/>
              </a:ext>
            </a:extLst>
          </p:cNvPr>
          <p:cNvSpPr txBox="1"/>
          <p:nvPr/>
        </p:nvSpPr>
        <p:spPr>
          <a:xfrm>
            <a:off x="1842781" y="4239434"/>
            <a:ext cx="64016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第9周，周日上午 8:30 – 11:30</a:t>
            </a:r>
          </a:p>
          <a:p>
            <a:r>
              <a:rPr lang="zh-CN" altLang="en-US" sz="2400" dirty="0"/>
              <a:t>第10周，周日上午 8:30 – 11:30</a:t>
            </a:r>
          </a:p>
          <a:p>
            <a:r>
              <a:rPr lang="zh-CN" altLang="en-US" sz="2400" dirty="0"/>
              <a:t>第13周，周日上午 8:30 – 11:30</a:t>
            </a:r>
          </a:p>
          <a:p>
            <a:r>
              <a:rPr lang="zh-CN" altLang="en-US" sz="2400" dirty="0"/>
              <a:t>第14周，周日上午 8:30 – 11:30（项目演示）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基本功能要求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允许用户指定控制点的个数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控制点坐标的输入可采用键盘输入或鼠标操作指定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显示控制点位置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程序能正常退出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完成基本功能，得基准分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BF88E8-D706-7271-BE70-E9235F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43" y="1304925"/>
            <a:ext cx="8208714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可选功能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生成多条贝塞尔曲线，加分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当生成一条贝塞尔曲线后，可用鼠标移动控制点位置，实时生成新的曲线，加分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程序自动变化控制点位置，实时生成新的贝塞尔曲线，实现贝塞尔曲线动画，加分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Microsoft Sans Serif" panose="020B0604020202020204" pitchFamily="34" charset="0"/>
              </a:rPr>
              <a:t>参考资料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教材第十四章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P323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实验八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68E631-7B1C-374C-4A7B-8FC988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51" y="1741208"/>
            <a:ext cx="7848600" cy="291192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学时数：</a:t>
            </a:r>
            <a:r>
              <a:rPr lang="en-US" altLang="zh-CN" sz="2400" b="1" dirty="0">
                <a:latin typeface="Microsoft Sans Serif" pitchFamily="34" charset="0"/>
              </a:rPr>
              <a:t>6 </a:t>
            </a:r>
            <a:r>
              <a:rPr lang="zh-CN" altLang="en-US" sz="2400" b="1" dirty="0">
                <a:latin typeface="Microsoft Sans Serif" pitchFamily="34" charset="0"/>
              </a:rPr>
              <a:t>学时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latin typeface="Microsoft Sans Serif" pitchFamily="34" charset="0"/>
              </a:rPr>
              <a:t>实验目的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Microsoft Sans Serif" pitchFamily="34" charset="0"/>
              </a:rPr>
              <a:t>     </a:t>
            </a:r>
            <a:r>
              <a:rPr lang="zh-CN" altLang="en-US" sz="2000" b="1" dirty="0">
                <a:latin typeface="Microsoft Sans Serif" pitchFamily="34" charset="0"/>
              </a:rPr>
              <a:t>学习各种分形图形构造方法，实现分形图形的绘制。 </a:t>
            </a:r>
            <a:endParaRPr lang="en-US" altLang="zh-CN" sz="20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Microsoft Sans Serif" pitchFamily="34" charset="0"/>
              </a:rPr>
              <a:t>实验内容</a:t>
            </a:r>
            <a:endParaRPr lang="en-US" altLang="zh-CN" sz="2400" b="1" dirty="0">
              <a:latin typeface="Microsoft Sans Serif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Microsoft Sans Serif" pitchFamily="34" charset="0"/>
              </a:rPr>
              <a:t>重点学习和理解一种分形图形构造方法（算法），绘制出分形图形。</a:t>
            </a:r>
            <a:endParaRPr lang="zh-CN" altLang="zh-CN" sz="2000" b="1" dirty="0">
              <a:latin typeface="Microsoft Sans Serif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049478-E1F7-3A6A-12DC-0B77B84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529332-C4C9-2568-9CA3-9FCE93FFC1E1}"/>
              </a:ext>
            </a:extLst>
          </p:cNvPr>
          <p:cNvSpPr txBox="1"/>
          <p:nvPr/>
        </p:nvSpPr>
        <p:spPr>
          <a:xfrm>
            <a:off x="543891" y="1185584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分形图形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FEB2BE-286B-5066-AEAF-0EE9731674D8}"/>
              </a:ext>
            </a:extLst>
          </p:cNvPr>
          <p:cNvSpPr txBox="1"/>
          <p:nvPr/>
        </p:nvSpPr>
        <p:spPr>
          <a:xfrm>
            <a:off x="0" y="5254738"/>
            <a:ext cx="8365851" cy="73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Microsoft Sans Serif" pitchFamily="34" charset="0"/>
              </a:rPr>
              <a:t>教材第二十三章</a:t>
            </a:r>
            <a:r>
              <a:rPr lang="en-US" altLang="zh-CN" sz="1600" b="1" dirty="0">
                <a:latin typeface="Microsoft Sans Serif" pitchFamily="34" charset="0"/>
              </a:rPr>
              <a:t>P.541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b="1" dirty="0">
                <a:latin typeface="Microsoft Sans Serif" pitchFamily="34" charset="0"/>
              </a:rPr>
              <a:t>《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18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1800" b="1" dirty="0">
                <a:latin typeface="Microsoft Sans Serif" panose="020B0604020202020204" pitchFamily="34" charset="0"/>
              </a:rPr>
              <a:t>实验九</a:t>
            </a:r>
            <a:endParaRPr lang="en-US" altLang="zh-CN" sz="1800" b="1" dirty="0">
              <a:latin typeface="Microsoft Sans Serif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66015B-076B-01D9-E0E5-C23255184E7F}"/>
              </a:ext>
            </a:extLst>
          </p:cNvPr>
          <p:cNvSpPr txBox="1"/>
          <p:nvPr/>
        </p:nvSpPr>
        <p:spPr>
          <a:xfrm>
            <a:off x="517251" y="479307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【</a:t>
            </a:r>
            <a:r>
              <a:rPr kumimoji="1" lang="zh-CN" altLang="en-US" sz="2400" b="1" dirty="0"/>
              <a:t>参考资料</a:t>
            </a:r>
            <a:r>
              <a:rPr kumimoji="1" lang="en-US" altLang="zh-CN" sz="2400" b="1" dirty="0"/>
              <a:t>】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8804"/>
            <a:ext cx="860425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基本功能要求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键盘输入算法参数，绘制迭代产生的分形图形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停止迭代绘制，正常退出程序，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基准分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可选功能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按一定的时间间隔刷新图形，显示不同迭代次数所生成的分形图形，实现动画效果，加分</a:t>
            </a:r>
            <a:endParaRPr lang="en-US" altLang="zh-CN" sz="2000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Microsoft Sans Serif" panose="020B0604020202020204" pitchFamily="34" charset="0"/>
              </a:rPr>
              <a:t>设置多个视口显示不同迭代次数所生成的分形图形，加分</a:t>
            </a:r>
            <a:endParaRPr lang="zh-CN" altLang="zh-CN" sz="2000" b="1" dirty="0">
              <a:latin typeface="Microsoft Sans Serif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DE5759-624E-94C6-118E-2CB14A19EE09}"/>
              </a:ext>
            </a:extLst>
          </p:cNvPr>
          <p:cNvSpPr txBox="1"/>
          <p:nvPr/>
        </p:nvSpPr>
        <p:spPr>
          <a:xfrm>
            <a:off x="543891" y="1185584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分形图形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EE3C36FC-B769-8CC5-9CC3-5348127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38112"/>
            <a:ext cx="7793037" cy="790575"/>
          </a:xfrm>
        </p:spPr>
        <p:txBody>
          <a:bodyPr/>
          <a:lstStyle/>
          <a:p>
            <a:r>
              <a:rPr kumimoji="1" lang="zh-CN" altLang="en-US" dirty="0"/>
              <a:t>实验二 贝塞尔曲线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08963" cy="446563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Microsoft Sans Serif" panose="020B0604020202020204" pitchFamily="34" charset="0"/>
              </a:rPr>
              <a:t>示例</a:t>
            </a:r>
            <a:endParaRPr lang="zh-CN" altLang="zh-CN" sz="2400" b="1" dirty="0">
              <a:latin typeface="Microsoft Sans Serif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36D250-5A87-66EF-AC79-B6A5B45E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4216400" cy="288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9FC33C-9F17-97B8-A89E-956A50DF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46" y="2108076"/>
            <a:ext cx="3473526" cy="3508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72BD0C-94DC-AFF2-68EF-C1DC1F7CB2DE}"/>
              </a:ext>
            </a:extLst>
          </p:cNvPr>
          <p:cNvSpPr txBox="1"/>
          <p:nvPr/>
        </p:nvSpPr>
        <p:spPr>
          <a:xfrm>
            <a:off x="2382982" y="206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贝塞尔曲线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8239AC-7BF9-F72E-29A5-3C178B524851}"/>
              </a:ext>
            </a:extLst>
          </p:cNvPr>
          <p:cNvSpPr txBox="1"/>
          <p:nvPr/>
        </p:nvSpPr>
        <p:spPr>
          <a:xfrm>
            <a:off x="6710411" y="1733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分形图形</a:t>
            </a:r>
          </a:p>
        </p:txBody>
      </p:sp>
    </p:spTree>
    <p:extLst>
      <p:ext uri="{BB962C8B-B14F-4D97-AF65-F5344CB8AC3E}">
        <p14:creationId xmlns:p14="http://schemas.microsoft.com/office/powerpoint/2010/main" val="36167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14312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实验要求</a:t>
            </a:r>
            <a:endParaRPr lang="en-US" altLang="zh-CN" sz="3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7DD9B7-C005-291A-9F3E-EE2E86022C09}"/>
              </a:ext>
            </a:extLst>
          </p:cNvPr>
          <p:cNvGrpSpPr/>
          <p:nvPr/>
        </p:nvGrpSpPr>
        <p:grpSpPr>
          <a:xfrm>
            <a:off x="539552" y="1484784"/>
            <a:ext cx="8136904" cy="1104663"/>
            <a:chOff x="762959" y="1310641"/>
            <a:chExt cx="5573376" cy="110466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E7E801-F88F-9C91-91EF-E282A82A48A8}"/>
                </a:ext>
              </a:extLst>
            </p:cNvPr>
            <p:cNvSpPr txBox="1"/>
            <p:nvPr/>
          </p:nvSpPr>
          <p:spPr>
            <a:xfrm>
              <a:off x="766417" y="1310641"/>
              <a:ext cx="3569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472C4"/>
                  </a:solidFill>
                  <a:latin typeface="+mn-ea"/>
                </a:rPr>
                <a:t>实验报告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6413B4-FF3C-D3FC-350B-3265293418F0}"/>
                </a:ext>
              </a:extLst>
            </p:cNvPr>
            <p:cNvSpPr/>
            <p:nvPr/>
          </p:nvSpPr>
          <p:spPr>
            <a:xfrm>
              <a:off x="762959" y="1768973"/>
              <a:ext cx="5573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+mn-ea"/>
                </a:rPr>
                <a:t>根据实验模板撰写一份实验报告（实验模板见参考资料）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D31657-8D5D-DA11-FCFD-F4E4B081A24E}"/>
              </a:ext>
            </a:extLst>
          </p:cNvPr>
          <p:cNvGrpSpPr/>
          <p:nvPr/>
        </p:nvGrpSpPr>
        <p:grpSpPr>
          <a:xfrm>
            <a:off x="539552" y="2607562"/>
            <a:ext cx="8136904" cy="3044985"/>
            <a:chOff x="778481" y="3262794"/>
            <a:chExt cx="5624029" cy="304498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93A888-1B62-F460-17B1-B79CD771425C}"/>
                </a:ext>
              </a:extLst>
            </p:cNvPr>
            <p:cNvSpPr txBox="1"/>
            <p:nvPr/>
          </p:nvSpPr>
          <p:spPr>
            <a:xfrm>
              <a:off x="778481" y="3262794"/>
              <a:ext cx="289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472C4"/>
                  </a:solidFill>
                  <a:latin typeface="+mn-ea"/>
                </a:rPr>
                <a:t>报告提交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1D855B-07B2-F11A-DF80-3CA8DFC18902}"/>
                </a:ext>
              </a:extLst>
            </p:cNvPr>
            <p:cNvSpPr/>
            <p:nvPr/>
          </p:nvSpPr>
          <p:spPr>
            <a:xfrm>
              <a:off x="778481" y="3722456"/>
              <a:ext cx="5624029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截止时间：</a:t>
              </a:r>
              <a:r>
                <a:rPr lang="en-US" altLang="zh-CN" b="1" dirty="0">
                  <a:latin typeface="+mn-ea"/>
                </a:rPr>
                <a:t>15</a:t>
              </a:r>
              <a:r>
                <a:rPr lang="zh-CN" altLang="en-US" b="1" dirty="0">
                  <a:latin typeface="+mn-ea"/>
                </a:rPr>
                <a:t>周周五（</a:t>
              </a:r>
              <a:r>
                <a:rPr lang="en-US" altLang="zh-CN" b="1" dirty="0">
                  <a:latin typeface="+mn-ea"/>
                </a:rPr>
                <a:t>2023-12-13 17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>
                  <a:latin typeface="+mn-ea"/>
                </a:rPr>
                <a:t>00</a:t>
              </a:r>
              <a:r>
                <a:rPr lang="zh-CN" altLang="en-US" b="1" dirty="0">
                  <a:latin typeface="+mn-ea"/>
                </a:rPr>
                <a:t>）</a:t>
              </a:r>
              <a:endParaRPr lang="en-US" altLang="zh-CN" b="1" dirty="0">
                <a:latin typeface="+mn-ea"/>
              </a:endParaRPr>
            </a:p>
            <a:p>
              <a:endParaRPr lang="en-US" altLang="zh-CN" b="1" dirty="0">
                <a:latin typeface="+mn-ea"/>
              </a:endParaRPr>
            </a:p>
            <a:p>
              <a:r>
                <a:rPr lang="zh-CN" altLang="en-US" b="1" dirty="0">
                  <a:latin typeface="+mn-ea"/>
                </a:rPr>
                <a:t>提交内容：</a:t>
              </a:r>
              <a:endParaRPr lang="en-US" altLang="zh-CN" b="1" dirty="0">
                <a:latin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latin typeface="+mn-ea"/>
                </a:rPr>
                <a:t>源代码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 typeface="+mj-lt"/>
                <a:buAutoNum type="circleNumDbPlain"/>
              </a:pPr>
              <a:r>
                <a:rPr lang="zh-CN" altLang="en-US" dirty="0">
                  <a:latin typeface="+mn-ea"/>
                </a:rPr>
                <a:t>可执行程序（包括</a:t>
              </a:r>
              <a:r>
                <a:rPr lang="en-US" altLang="zh-CN" dirty="0" err="1">
                  <a:latin typeface="+mn-ea"/>
                </a:rPr>
                <a:t>dll</a:t>
              </a:r>
              <a:r>
                <a:rPr lang="zh-CN" altLang="en-US" dirty="0">
                  <a:latin typeface="+mn-ea"/>
                </a:rPr>
                <a:t>文件）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 typeface="+mj-lt"/>
                <a:buAutoNum type="circleNumDbPlain"/>
              </a:pPr>
              <a:r>
                <a:rPr lang="zh-CN" altLang="en-US" dirty="0">
                  <a:latin typeface="+mn-ea"/>
                </a:rPr>
                <a:t>实验报告</a:t>
              </a:r>
              <a:r>
                <a:rPr lang="en-US" altLang="zh-CN" dirty="0">
                  <a:latin typeface="+mn-ea"/>
                </a:rPr>
                <a:t>.pdf(</a:t>
              </a:r>
              <a:r>
                <a:rPr lang="zh-CN" altLang="en-US" dirty="0">
                  <a:latin typeface="+mn-ea"/>
                </a:rPr>
                <a:t>实验一</a:t>
              </a:r>
              <a:r>
                <a:rPr lang="en-US" altLang="zh-CN" dirty="0">
                  <a:latin typeface="+mn-ea"/>
                </a:rPr>
                <a:t>+</a:t>
              </a:r>
              <a:r>
                <a:rPr lang="zh-CN" altLang="en-US" dirty="0">
                  <a:latin typeface="+mn-ea"/>
                </a:rPr>
                <a:t>实验二</a:t>
              </a:r>
              <a:r>
                <a:rPr lang="en-US" altLang="zh-CN" dirty="0">
                  <a:latin typeface="+mn-ea"/>
                </a:rPr>
                <a:t>)</a:t>
              </a:r>
            </a:p>
            <a:p>
              <a:pPr marL="342900" indent="-342900">
                <a:buFont typeface="+mj-lt"/>
                <a:buAutoNum type="circleNumDbPlain"/>
              </a:pPr>
              <a:endParaRPr lang="en-US" altLang="zh-CN" dirty="0">
                <a:latin typeface="+mn-ea"/>
              </a:endParaRPr>
            </a:p>
            <a:p>
              <a:r>
                <a:rPr lang="zh-CN" altLang="en-US" b="1" dirty="0">
                  <a:latin typeface="+mn-ea"/>
                </a:rPr>
                <a:t>提交方式：</a:t>
              </a:r>
              <a:endParaRPr lang="en-US" altLang="zh-CN" b="1" dirty="0"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>
                  <a:latin typeface="+mn-ea"/>
                </a:rPr>
                <a:t>①</a:t>
              </a:r>
              <a:r>
                <a:rPr lang="zh-CN" altLang="en-US" dirty="0">
                  <a:latin typeface="+mn-ea"/>
                </a:rPr>
                <a:t>、</a:t>
              </a:r>
              <a:r>
                <a:rPr lang="en-US" altLang="zh-CN" dirty="0">
                  <a:latin typeface="+mn-ea"/>
                </a:rPr>
                <a:t>②</a:t>
              </a:r>
              <a:r>
                <a:rPr lang="zh-CN" altLang="en-US" dirty="0">
                  <a:latin typeface="+mn-ea"/>
                </a:rPr>
                <a:t>、</a:t>
              </a:r>
              <a:r>
                <a:rPr lang="en-US" altLang="zh-CN" dirty="0">
                  <a:latin typeface="+mn-ea"/>
                </a:rPr>
                <a:t>③</a:t>
              </a:r>
              <a:r>
                <a:rPr lang="zh-CN" altLang="en-US" dirty="0">
                  <a:latin typeface="+mn-ea"/>
                </a:rPr>
                <a:t>提交到实验平台（只能到机房提交）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12B0AB-0A26-5AAB-57B8-2B74B0D4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99" y="1727255"/>
            <a:ext cx="8352928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" altLang="zh-CN" sz="2000" i="1" dirty="0">
                <a:latin typeface="Times New Roman" panose="02020603050405020304" pitchFamily="18" charset="0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Open</a:t>
            </a:r>
            <a:r>
              <a:rPr lang="en" altLang="zh-CN" sz="2000" i="1" dirty="0">
                <a:latin typeface="Times New Roman" panose="02020603050405020304" pitchFamily="18" charset="0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G</a:t>
            </a:r>
            <a:r>
              <a:rPr lang="en" altLang="zh-CN" sz="2000" i="1" dirty="0">
                <a:latin typeface="Times New Roman" panose="02020603050405020304" pitchFamily="18" charset="0"/>
              </a:rPr>
              <a:t>raphics </a:t>
            </a:r>
            <a:r>
              <a:rPr lang="en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" altLang="zh-CN" sz="2000" i="1" dirty="0">
                <a:latin typeface="Times New Roman" panose="02020603050405020304" pitchFamily="18" charset="0"/>
              </a:rPr>
              <a:t>ibrary </a:t>
            </a:r>
            <a:r>
              <a:rPr lang="zh-CN" altLang="en-US" sz="2000" dirty="0">
                <a:latin typeface="Times New Roman" panose="02020603050405020304" pitchFamily="18" charset="0"/>
              </a:rPr>
              <a:t>）本身并不是一个</a:t>
            </a:r>
            <a:r>
              <a:rPr lang="en" altLang="zh-CN" sz="2000" dirty="0">
                <a:latin typeface="Times New Roman" panose="02020603050405020304" pitchFamily="18" charset="0"/>
              </a:rPr>
              <a:t>API</a:t>
            </a:r>
            <a:r>
              <a:rPr lang="zh-CN" altLang="en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它仅仅是一个由</a:t>
            </a:r>
            <a:r>
              <a:rPr lang="en" altLang="zh-CN" sz="2000" dirty="0">
                <a:latin typeface="Times New Roman" panose="02020603050405020304" pitchFamily="18" charset="0"/>
                <a:hlinkClick r:id="rId2"/>
              </a:rPr>
              <a:t>Khronos</a:t>
            </a:r>
            <a:r>
              <a:rPr lang="zh-CN" altLang="en-US" sz="2000" dirty="0">
                <a:latin typeface="Times New Roman" panose="02020603050405020304" pitchFamily="18" charset="0"/>
                <a:hlinkClick r:id="rId2"/>
              </a:rPr>
              <a:t>组织</a:t>
            </a:r>
            <a:r>
              <a:rPr lang="zh-CN" altLang="en-US" sz="2000" dirty="0">
                <a:latin typeface="Times New Roman" panose="02020603050405020304" pitchFamily="18" charset="0"/>
              </a:rPr>
              <a:t>制定并维护的</a:t>
            </a:r>
            <a:r>
              <a:rPr lang="zh-CN" altLang="en-US" sz="2000" b="1" dirty="0">
                <a:latin typeface="Times New Roman" panose="02020603050405020304" pitchFamily="18" charset="0"/>
              </a:rPr>
              <a:t>规范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" altLang="zh-CN" sz="2000" b="1" dirty="0">
                <a:latin typeface="Times New Roman" panose="02020603050405020304" pitchFamily="18" charset="0"/>
              </a:rPr>
              <a:t>Specification)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规范严格规定了每个函数该如何执行，以及它们的输入输出值。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实际的</a:t>
            </a:r>
            <a:r>
              <a:rPr lang="en" altLang="zh-CN" sz="2000" dirty="0">
                <a:latin typeface="Times New Roman" panose="02020603050405020304" pitchFamily="18" charset="0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</a:rPr>
              <a:t>库的开发者通常是</a:t>
            </a:r>
            <a:r>
              <a:rPr lang="zh-CN" altLang="en-US" sz="2000" b="1" dirty="0">
                <a:latin typeface="Times New Roman" panose="02020603050405020304" pitchFamily="18" charset="0"/>
              </a:rPr>
              <a:t>显卡的生产商</a:t>
            </a:r>
            <a:r>
              <a:rPr lang="zh-CN" altLang="en-US" sz="2000" dirty="0">
                <a:latin typeface="Times New Roman" panose="02020603050405020304" pitchFamily="18" charset="0"/>
              </a:rPr>
              <a:t>，这些库包含了一系列可以操作图形、图像的函数。</a:t>
            </a:r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6" name="Picture 2" descr="miro.medium.com/max/880/1*3qV3Ut095uKGNnlT566ov...">
            <a:extLst>
              <a:ext uri="{FF2B5EF4-FFF2-40B4-BE49-F238E27FC236}">
                <a16:creationId xmlns:a16="http://schemas.microsoft.com/office/drawing/2014/main" id="{DBCB7E3D-1EF3-A087-4BB2-7760D907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51" y="4548894"/>
            <a:ext cx="431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5CEE93-2E83-E72A-1683-7DAAF8011F60}"/>
              </a:ext>
            </a:extLst>
          </p:cNvPr>
          <p:cNvSpPr/>
          <p:nvPr/>
        </p:nvSpPr>
        <p:spPr>
          <a:xfrm>
            <a:off x="524826" y="5884212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4"/>
              </a:rPr>
              <a:t>推荐学习站点：</a:t>
            </a:r>
            <a:r>
              <a:rPr lang="en-US" altLang="zh-CN" b="1" dirty="0">
                <a:hlinkClick r:id="rId4"/>
              </a:rPr>
              <a:t>LearnOpenGL-CN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9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759C597-426D-E8F7-1D09-BC0CCDEBB915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425"/>
            <a:ext cx="10515600" cy="68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400" kern="0" dirty="0">
                <a:solidFill>
                  <a:schemeClr val="tx1"/>
                </a:solidFill>
              </a:rPr>
              <a:t>OpenGL</a:t>
            </a:r>
            <a:r>
              <a:rPr kumimoji="1" lang="zh-CN" altLang="en-US" sz="2400" kern="0" dirty="0">
                <a:solidFill>
                  <a:schemeClr val="tx1"/>
                </a:solidFill>
              </a:rPr>
              <a:t>与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glut</a:t>
            </a:r>
            <a:endParaRPr kumimoji="1"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80A3911-7117-E35A-3A9A-41A2808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25070"/>
            <a:ext cx="835292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raphics </a:t>
            </a:r>
            <a:r>
              <a:rPr lang="en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ibrary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）可以进行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建模，制作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动画、游戏等。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跨平台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的，且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与操作系统隔离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，那么，与操作系统相关的操作，例如一个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窗口的创建、事件处理等自然就需要有人来处理，这个就是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glut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的作用。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glut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OpenGL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提供上下文环境和窗口。</a:t>
            </a:r>
          </a:p>
        </p:txBody>
      </p:sp>
    </p:spTree>
    <p:extLst>
      <p:ext uri="{BB962C8B-B14F-4D97-AF65-F5344CB8AC3E}">
        <p14:creationId xmlns:p14="http://schemas.microsoft.com/office/powerpoint/2010/main" val="38708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8C2D2CF-F21F-9341-BFD7-C79A095BE01A}"/>
              </a:ext>
            </a:extLst>
          </p:cNvPr>
          <p:cNvGrpSpPr/>
          <p:nvPr/>
        </p:nvGrpSpPr>
        <p:grpSpPr>
          <a:xfrm>
            <a:off x="6162032" y="2156975"/>
            <a:ext cx="2436395" cy="505327"/>
            <a:chOff x="8277726" y="3345040"/>
            <a:chExt cx="3248527" cy="67376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7C5A2F-067B-F14C-A949-D6E832421D42}"/>
                </a:ext>
              </a:extLst>
            </p:cNvPr>
            <p:cNvSpPr/>
            <p:nvPr/>
          </p:nvSpPr>
          <p:spPr>
            <a:xfrm>
              <a:off x="8277726" y="3345040"/>
              <a:ext cx="3248527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03866F-BD6F-DA4B-AE93-01ACF6AC0089}"/>
                </a:ext>
              </a:extLst>
            </p:cNvPr>
            <p:cNvSpPr/>
            <p:nvPr/>
          </p:nvSpPr>
          <p:spPr>
            <a:xfrm>
              <a:off x="9107905" y="3393167"/>
              <a:ext cx="1588168" cy="577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OpenGL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79CD3E2-7C67-4F4C-8346-2715D2A07D7E}"/>
              </a:ext>
            </a:extLst>
          </p:cNvPr>
          <p:cNvGrpSpPr/>
          <p:nvPr/>
        </p:nvGrpSpPr>
        <p:grpSpPr>
          <a:xfrm>
            <a:off x="6162032" y="3749038"/>
            <a:ext cx="2436395" cy="505327"/>
            <a:chOff x="8277726" y="4018809"/>
            <a:chExt cx="3248527" cy="67376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76768E-3565-DA4C-90B0-1B1B1A5311E5}"/>
                </a:ext>
              </a:extLst>
            </p:cNvPr>
            <p:cNvSpPr/>
            <p:nvPr/>
          </p:nvSpPr>
          <p:spPr>
            <a:xfrm>
              <a:off x="8277726" y="4018809"/>
              <a:ext cx="3248527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30F419-9C63-6649-9A47-D5970D28625A}"/>
                </a:ext>
              </a:extLst>
            </p:cNvPr>
            <p:cNvSpPr/>
            <p:nvPr/>
          </p:nvSpPr>
          <p:spPr>
            <a:xfrm>
              <a:off x="10444182" y="4070704"/>
              <a:ext cx="911623" cy="5543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GLUT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61E9635-37A2-CD46-930C-9C6BD7CE3858}"/>
              </a:ext>
            </a:extLst>
          </p:cNvPr>
          <p:cNvGrpSpPr/>
          <p:nvPr/>
        </p:nvGrpSpPr>
        <p:grpSpPr>
          <a:xfrm>
            <a:off x="6095495" y="5485676"/>
            <a:ext cx="2652969" cy="505327"/>
            <a:chOff x="8176984" y="4692578"/>
            <a:chExt cx="3537293" cy="6737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3F256E-43D9-5845-A9C5-D09E8430D451}"/>
                </a:ext>
              </a:extLst>
            </p:cNvPr>
            <p:cNvSpPr/>
            <p:nvPr/>
          </p:nvSpPr>
          <p:spPr>
            <a:xfrm>
              <a:off x="8176984" y="4692578"/>
              <a:ext cx="3537293" cy="673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AF9D2AE-765E-2E4F-9D8E-AD747806CFC2}"/>
                </a:ext>
              </a:extLst>
            </p:cNvPr>
            <p:cNvSpPr/>
            <p:nvPr/>
          </p:nvSpPr>
          <p:spPr>
            <a:xfrm>
              <a:off x="8313821" y="4740705"/>
              <a:ext cx="958940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Unix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86F3AE-E2F6-9542-8971-5447AE9F0013}"/>
                </a:ext>
              </a:extLst>
            </p:cNvPr>
            <p:cNvSpPr/>
            <p:nvPr/>
          </p:nvSpPr>
          <p:spPr>
            <a:xfrm>
              <a:off x="9355189" y="4736217"/>
              <a:ext cx="794084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Mac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9C5BEE-8156-F843-A6A7-4A0BC9BE54D1}"/>
                </a:ext>
              </a:extLst>
            </p:cNvPr>
            <p:cNvSpPr/>
            <p:nvPr/>
          </p:nvSpPr>
          <p:spPr>
            <a:xfrm>
              <a:off x="10231701" y="4739407"/>
              <a:ext cx="1330647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+mn-ea"/>
                </a:rPr>
                <a:t>Windows</a:t>
              </a:r>
            </a:p>
          </p:txBody>
        </p:sp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C7C6A5-5560-CE47-89C0-8F63FAA04CEB}"/>
              </a:ext>
            </a:extLst>
          </p:cNvPr>
          <p:cNvSpPr/>
          <p:nvPr/>
        </p:nvSpPr>
        <p:spPr>
          <a:xfrm>
            <a:off x="2189459" y="3543677"/>
            <a:ext cx="821156" cy="496303"/>
          </a:xfrm>
          <a:prstGeom prst="roundRect">
            <a:avLst/>
          </a:prstGeom>
          <a:solidFill>
            <a:srgbClr val="FE4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GLUT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81554B9-BED8-A44C-800E-23AD18826522}"/>
              </a:ext>
            </a:extLst>
          </p:cNvPr>
          <p:cNvSpPr/>
          <p:nvPr/>
        </p:nvSpPr>
        <p:spPr>
          <a:xfrm>
            <a:off x="2189459" y="1981803"/>
            <a:ext cx="821156" cy="4963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87A694D-5CCB-0E4E-834D-6E5FE0887430}"/>
              </a:ext>
            </a:extLst>
          </p:cNvPr>
          <p:cNvSpPr/>
          <p:nvPr/>
        </p:nvSpPr>
        <p:spPr>
          <a:xfrm>
            <a:off x="2189459" y="2661411"/>
            <a:ext cx="821156" cy="496303"/>
          </a:xfrm>
          <a:prstGeom prst="roundRect">
            <a:avLst/>
          </a:prstGeom>
          <a:solidFill>
            <a:srgbClr val="91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8192C7B-9F42-AA45-8955-B5FD4EAB5B7D}"/>
              </a:ext>
            </a:extLst>
          </p:cNvPr>
          <p:cNvSpPr/>
          <p:nvPr/>
        </p:nvSpPr>
        <p:spPr>
          <a:xfrm>
            <a:off x="3628217" y="3550517"/>
            <a:ext cx="1202458" cy="496303"/>
          </a:xfrm>
          <a:prstGeom prst="roundRect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FREEGLUT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35F976-EF1F-ED4D-ADF5-26B07F9E4290}"/>
              </a:ext>
            </a:extLst>
          </p:cNvPr>
          <p:cNvSpPr/>
          <p:nvPr/>
        </p:nvSpPr>
        <p:spPr>
          <a:xfrm>
            <a:off x="506053" y="344931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跨平台，但封闭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（</a:t>
            </a:r>
            <a:r>
              <a:rPr kumimoji="1" lang="en-US" altLang="zh-CN" dirty="0">
                <a:latin typeface="+mn-ea"/>
              </a:rPr>
              <a:t>2000</a:t>
            </a:r>
            <a:r>
              <a:rPr kumimoji="1" lang="zh-CN" altLang="en-US" dirty="0">
                <a:latin typeface="+mn-ea"/>
              </a:rPr>
              <a:t>年）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8B9C4D-4C49-CB4A-AA73-B00BB0A306B7}"/>
              </a:ext>
            </a:extLst>
          </p:cNvPr>
          <p:cNvSpPr/>
          <p:nvPr/>
        </p:nvSpPr>
        <p:spPr>
          <a:xfrm>
            <a:off x="3028910" y="34130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F3D2AB6-47AF-2F48-8715-6B40DA7C85A9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3010615" y="3791829"/>
            <a:ext cx="617602" cy="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F80411A-5C36-DD4E-8764-E7BB07F5D422}"/>
              </a:ext>
            </a:extLst>
          </p:cNvPr>
          <p:cNvSpPr/>
          <p:nvPr/>
        </p:nvSpPr>
        <p:spPr>
          <a:xfrm>
            <a:off x="3010615" y="2091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核心库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002BF-35A7-4344-8416-1E261B8A8E99}"/>
              </a:ext>
            </a:extLst>
          </p:cNvPr>
          <p:cNvSpPr/>
          <p:nvPr/>
        </p:nvSpPr>
        <p:spPr>
          <a:xfrm>
            <a:off x="3010616" y="277495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实用库（简化对</a:t>
            </a:r>
            <a:r>
              <a:rPr lang="en-US" altLang="zh-CN" dirty="0">
                <a:latin typeface="+mn-ea"/>
              </a:rPr>
              <a:t>GL</a:t>
            </a:r>
            <a:r>
              <a:rPr lang="zh-CN" altLang="en-US" dirty="0">
                <a:latin typeface="+mn-ea"/>
              </a:rPr>
              <a:t>的调用）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6F511B2-56A7-B94D-AB80-41989EF58CE8}"/>
              </a:ext>
            </a:extLst>
          </p:cNvPr>
          <p:cNvSpPr/>
          <p:nvPr/>
        </p:nvSpPr>
        <p:spPr>
          <a:xfrm>
            <a:off x="4420097" y="4337524"/>
            <a:ext cx="821156" cy="496303"/>
          </a:xfrm>
          <a:prstGeom prst="roundRect">
            <a:avLst/>
          </a:prstGeom>
          <a:solidFill>
            <a:srgbClr val="FC9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GLFW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C8BE986-97A1-8B44-B9E5-23765B366916}"/>
              </a:ext>
            </a:extLst>
          </p:cNvPr>
          <p:cNvSpPr/>
          <p:nvPr/>
        </p:nvSpPr>
        <p:spPr>
          <a:xfrm>
            <a:off x="778262" y="4373284"/>
            <a:ext cx="821156" cy="496303"/>
          </a:xfrm>
          <a:prstGeom prst="roundRect">
            <a:avLst/>
          </a:prstGeom>
          <a:solidFill>
            <a:srgbClr val="FF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b="1" dirty="0">
                <a:latin typeface="+mn-ea"/>
              </a:rPr>
              <a:t>GLEW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AE418F-EC8E-E047-AD70-36D112500FBF}"/>
              </a:ext>
            </a:extLst>
          </p:cNvPr>
          <p:cNvSpPr/>
          <p:nvPr/>
        </p:nvSpPr>
        <p:spPr>
          <a:xfrm>
            <a:off x="3552354" y="482057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跨平台轻量级的</a:t>
            </a:r>
            <a:r>
              <a:rPr lang="en" altLang="zh-CN" dirty="0">
                <a:solidFill>
                  <a:srgbClr val="333333"/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框架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01F62D-4E97-F94B-8530-3583349623C9}"/>
              </a:ext>
            </a:extLst>
          </p:cNvPr>
          <p:cNvSpPr/>
          <p:nvPr/>
        </p:nvSpPr>
        <p:spPr>
          <a:xfrm>
            <a:off x="242497" y="1373442"/>
            <a:ext cx="8581523" cy="4903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4AD9B5-7FA4-8F4B-B4ED-69F6502BE432}"/>
              </a:ext>
            </a:extLst>
          </p:cNvPr>
          <p:cNvSpPr/>
          <p:nvPr/>
        </p:nvSpPr>
        <p:spPr>
          <a:xfrm>
            <a:off x="282677" y="48510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支持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2.0</a:t>
            </a:r>
            <a:endParaRPr lang="zh-CN" altLang="en-US" dirty="0">
              <a:latin typeface="+mn-ea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5BC8C47-151E-1441-8401-8489D6DF4B72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H="1" flipV="1">
            <a:off x="4229446" y="4046820"/>
            <a:ext cx="601229" cy="290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F99B79-94EA-7D4F-BD15-D67C7D18D0E5}"/>
              </a:ext>
            </a:extLst>
          </p:cNvPr>
          <p:cNvSpPr/>
          <p:nvPr/>
        </p:nvSpPr>
        <p:spPr>
          <a:xfrm>
            <a:off x="4650357" y="40042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BDDDA74-78CB-934C-B598-43130CDE63C6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flipV="1">
            <a:off x="1188840" y="4039980"/>
            <a:ext cx="1411197" cy="33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0E032EF-08DB-924D-B90A-617135022867}"/>
              </a:ext>
            </a:extLst>
          </p:cNvPr>
          <p:cNvSpPr/>
          <p:nvPr/>
        </p:nvSpPr>
        <p:spPr>
          <a:xfrm>
            <a:off x="1712627" y="41703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D95E467-9DCC-3B4F-81E6-9FE4F7503ACB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2600037" y="3157713"/>
            <a:ext cx="0" cy="385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3179A7E-1604-C143-B4AE-9D89D0DBDD27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2600037" y="2478106"/>
            <a:ext cx="0" cy="18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FA71A284-15BF-9040-9D5C-39AC34BBC2F4}"/>
              </a:ext>
            </a:extLst>
          </p:cNvPr>
          <p:cNvCxnSpPr/>
          <p:nvPr/>
        </p:nvCxnSpPr>
        <p:spPr>
          <a:xfrm>
            <a:off x="242497" y="5199484"/>
            <a:ext cx="858152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56ABC957-F4DD-2444-9592-34E38D4C3CBB}"/>
              </a:ext>
            </a:extLst>
          </p:cNvPr>
          <p:cNvCxnSpPr/>
          <p:nvPr/>
        </p:nvCxnSpPr>
        <p:spPr>
          <a:xfrm>
            <a:off x="251520" y="3259392"/>
            <a:ext cx="858152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2470406-EB7B-DB4B-8558-E6FBE8A079F4}"/>
              </a:ext>
            </a:extLst>
          </p:cNvPr>
          <p:cNvSpPr/>
          <p:nvPr/>
        </p:nvSpPr>
        <p:spPr>
          <a:xfrm>
            <a:off x="6250117" y="4299389"/>
            <a:ext cx="2651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作用：窗口函数、响应鼠标、键盘事件</a:t>
            </a:r>
            <a:endParaRPr lang="zh-CN" altLang="en-US" dirty="0">
              <a:latin typeface="+mn-ea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7A300EC-F5C6-9C4F-AFAE-F7E6415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188" y="1366822"/>
            <a:ext cx="7886700" cy="541988"/>
          </a:xfrm>
        </p:spPr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glut</a:t>
            </a:r>
            <a:r>
              <a:rPr kumimoji="1"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有很多替代者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741647-95B3-604A-B5FD-CFC4E3CFDEC7}"/>
              </a:ext>
            </a:extLst>
          </p:cNvPr>
          <p:cNvSpPr/>
          <p:nvPr/>
        </p:nvSpPr>
        <p:spPr>
          <a:xfrm>
            <a:off x="4398714" y="32580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开源，但</a:t>
            </a:r>
            <a:r>
              <a:rPr kumimoji="1" lang="en-US" altLang="zh-CN" dirty="0">
                <a:latin typeface="+mn-ea"/>
              </a:rPr>
              <a:t>bug</a:t>
            </a:r>
            <a:r>
              <a:rPr kumimoji="1" lang="zh-CN" altLang="en-US" dirty="0">
                <a:latin typeface="+mn-ea"/>
              </a:rPr>
              <a:t>多</a:t>
            </a:r>
            <a:endParaRPr lang="zh-CN" altLang="en-US" dirty="0">
              <a:latin typeface="+mn-ea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D21C744-DD2C-814A-8B49-FF699B837D32}"/>
              </a:ext>
            </a:extLst>
          </p:cNvPr>
          <p:cNvSpPr/>
          <p:nvPr/>
        </p:nvSpPr>
        <p:spPr>
          <a:xfrm>
            <a:off x="2604889" y="4342367"/>
            <a:ext cx="821156" cy="496303"/>
          </a:xfrm>
          <a:prstGeom prst="roundRect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b="1" dirty="0">
                <a:latin typeface="+mn-ea"/>
              </a:rPr>
              <a:t>QT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3E320D5-DC87-F145-8517-AF24AE7FF3C7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flipH="1" flipV="1">
            <a:off x="2600037" y="4039980"/>
            <a:ext cx="415430" cy="30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E499693-B109-FC49-853F-2559FBA287E8}"/>
              </a:ext>
            </a:extLst>
          </p:cNvPr>
          <p:cNvSpPr/>
          <p:nvPr/>
        </p:nvSpPr>
        <p:spPr>
          <a:xfrm>
            <a:off x="2896724" y="40099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+mn-ea"/>
              </a:rPr>
              <a:t>替换</a:t>
            </a:r>
            <a:endParaRPr lang="zh-CN" altLang="en-US" dirty="0">
              <a:latin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69559B-1F12-1F47-A959-1C5178A53146}"/>
              </a:ext>
            </a:extLst>
          </p:cNvPr>
          <p:cNvSpPr/>
          <p:nvPr/>
        </p:nvSpPr>
        <p:spPr>
          <a:xfrm>
            <a:off x="2577440" y="48374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跨平台</a:t>
            </a:r>
            <a:endParaRPr lang="zh-CN" altLang="en-US" dirty="0">
              <a:latin typeface="+mn-ea"/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647F400A-70C9-7430-FBD3-40ADE48FC26E}"/>
              </a:ext>
            </a:extLst>
          </p:cNvPr>
          <p:cNvSpPr txBox="1">
            <a:spLocks/>
          </p:cNvSpPr>
          <p:nvPr/>
        </p:nvSpPr>
        <p:spPr bwMode="auto">
          <a:xfrm>
            <a:off x="940323" y="199121"/>
            <a:ext cx="10515600" cy="73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800" kern="0" dirty="0"/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3618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35400"/>
            <a:ext cx="536575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/>
              <a:t>实验环境</a:t>
            </a:r>
            <a:endParaRPr lang="en-US" altLang="zh-CN" sz="3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04925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Microsoft Sans Serif" panose="020B0604020202020204" pitchFamily="34" charset="0"/>
              </a:rPr>
              <a:t>IDE</a:t>
            </a:r>
            <a:r>
              <a:rPr lang="zh-CN" altLang="en-US" sz="2800" dirty="0">
                <a:latin typeface="Microsoft Sans Serif" panose="020B0604020202020204" pitchFamily="34" charset="0"/>
              </a:rPr>
              <a:t>：</a:t>
            </a:r>
            <a:r>
              <a:rPr lang="en-US" altLang="zh-CN" sz="2800" dirty="0">
                <a:solidFill>
                  <a:srgbClr val="C00000"/>
                </a:solidFill>
                <a:latin typeface="Microsoft Sans Serif" panose="020B0604020202020204" pitchFamily="34" charset="0"/>
              </a:rPr>
              <a:t>Visual Studio</a:t>
            </a:r>
            <a:r>
              <a:rPr lang="en-US" altLang="zh-CN" sz="2800" dirty="0">
                <a:latin typeface="Microsoft Sans Serif" panose="020B0604020202020204" pitchFamily="34" charset="0"/>
              </a:rPr>
              <a:t>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VSCode</a:t>
            </a:r>
            <a:r>
              <a:rPr lang="en-US" altLang="zh-CN" sz="2800" dirty="0">
                <a:latin typeface="Microsoft Sans Serif" panose="020B0604020202020204" pitchFamily="34" charset="0"/>
              </a:rPr>
              <a:t>/Qt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Microsoft Sans Serif" panose="020B0604020202020204" pitchFamily="34" charset="0"/>
              </a:rPr>
              <a:t>窗口及事件响应：</a:t>
            </a:r>
            <a:r>
              <a:rPr lang="en-US" altLang="zh-CN" sz="2800" dirty="0">
                <a:latin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Microsoft Sans Serif" panose="020B0604020202020204" pitchFamily="34" charset="0"/>
              </a:rPr>
              <a:t>glut</a:t>
            </a:r>
            <a:r>
              <a:rPr lang="en-US" altLang="zh-CN" sz="2800" dirty="0">
                <a:latin typeface="Microsoft Sans Serif" panose="020B0604020202020204" pitchFamily="34" charset="0"/>
              </a:rPr>
              <a:t>/Qt/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glew</a:t>
            </a:r>
            <a:r>
              <a:rPr lang="en-US" altLang="zh-CN" sz="2800" dirty="0">
                <a:latin typeface="Microsoft Sans Serif" panose="020B0604020202020204" pitchFamily="34" charset="0"/>
              </a:rPr>
              <a:t>/</a:t>
            </a:r>
            <a:r>
              <a:rPr lang="en-US" altLang="zh-CN" sz="2800" dirty="0" err="1">
                <a:latin typeface="Microsoft Sans Serif" panose="020B0604020202020204" pitchFamily="34" charset="0"/>
              </a:rPr>
              <a:t>freeglut</a:t>
            </a:r>
            <a:endParaRPr lang="en-US" altLang="zh-CN" sz="2800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Microsoft Sans Serif" panose="020B0604020202020204" pitchFamily="34" charset="0"/>
              </a:rPr>
              <a:t>图形绘制：</a:t>
            </a:r>
            <a:r>
              <a:rPr lang="en-US" altLang="zh-CN" sz="2800" dirty="0">
                <a:latin typeface="Microsoft Sans Serif" panose="020B0604020202020204" pitchFamily="34" charset="0"/>
              </a:rPr>
              <a:t>OpenGL</a:t>
            </a: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dirty="0">
              <a:latin typeface="Microsoft Sans Serif" panose="020B0604020202020204" pitchFamily="34" charset="0"/>
            </a:endParaRPr>
          </a:p>
        </p:txBody>
      </p:sp>
      <p:pic>
        <p:nvPicPr>
          <p:cNvPr id="3" name="Picture 2" descr="miro.medium.com/max/880/1*3qV3Ut095uKGNnlT566ov...">
            <a:extLst>
              <a:ext uri="{FF2B5EF4-FFF2-40B4-BE49-F238E27FC236}">
                <a16:creationId xmlns:a16="http://schemas.microsoft.com/office/drawing/2014/main" id="{F999E1C5-3418-B555-71E6-3E04C319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673475"/>
            <a:ext cx="431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2"/>
            <a:ext cx="65532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908" y="1556792"/>
            <a:ext cx="7848600" cy="4248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Microsoft Sans Serif" panose="020B0604020202020204" pitchFamily="34" charset="0"/>
              </a:rPr>
              <a:t>OpenGL related files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freeglut.dll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freeglut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.lib</a:t>
            </a:r>
            <a:endParaRPr lang="en-US" altLang="zh-CN" sz="28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zh-CN" altLang="zh-CN" sz="2800" b="1" dirty="0">
              <a:latin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28800"/>
            <a:ext cx="7848600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latin typeface="Microsoft Sans Serif" pitchFamily="34" charset="0"/>
              </a:rPr>
              <a:t>Visual Studio  </a:t>
            </a:r>
            <a:r>
              <a:rPr lang="zh-CN" altLang="en-US" sz="2800" b="1" dirty="0">
                <a:latin typeface="Microsoft Sans Serif" pitchFamily="34" charset="0"/>
              </a:rPr>
              <a:t>开发环境配置</a:t>
            </a:r>
            <a:endParaRPr lang="en-US" altLang="zh-CN" sz="28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Microsoft Sans Serif" pitchFamily="34" charset="0"/>
              </a:rPr>
              <a:t>实验环境配置</a:t>
            </a: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</a:t>
            </a:r>
            <a:r>
              <a:rPr lang="zh-CN" altLang="en-US" sz="2400" b="1" dirty="0">
                <a:latin typeface="Microsoft Sans Serif" pitchFamily="34" charset="0"/>
              </a:rPr>
              <a:t>第一章配置步骤</a:t>
            </a: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Microsoft Sans Serif" panose="020B0604020202020204" pitchFamily="34" charset="0"/>
              </a:rPr>
              <a:t>环境验证</a:t>
            </a:r>
            <a:endParaRPr lang="en-US" altLang="zh-CN" b="1" dirty="0">
              <a:latin typeface="Microsoft Sans Serif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Microsoft Sans Serif" panose="020B0604020202020204" pitchFamily="34" charset="0"/>
              </a:rPr>
              <a:t>《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计算机图形学实验指导书</a:t>
            </a:r>
            <a:r>
              <a:rPr lang="en-US" altLang="zh-CN" sz="2400" b="1" dirty="0">
                <a:latin typeface="Microsoft Sans Serif" panose="020B0604020202020204" pitchFamily="34" charset="0"/>
              </a:rPr>
              <a:t>v2.1》 </a:t>
            </a:r>
            <a:r>
              <a:rPr lang="zh-CN" altLang="en-US" sz="2400" b="1" dirty="0">
                <a:latin typeface="Microsoft Sans Serif" panose="020B0604020202020204" pitchFamily="34" charset="0"/>
              </a:rPr>
              <a:t>第一章环境验证</a:t>
            </a:r>
            <a:endParaRPr lang="en-US" altLang="zh-CN" sz="2400" b="1" dirty="0">
              <a:latin typeface="Microsoft Sans Serif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en-US" altLang="zh-CN" sz="28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endParaRPr lang="en-US" altLang="zh-CN" sz="2400" b="1" dirty="0">
              <a:latin typeface="Microsoft Sans Serif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zh-CN" sz="2800" b="1" dirty="0">
              <a:latin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5373A-2FC5-0218-572B-4DC2E5DA7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214312"/>
            <a:ext cx="6553200" cy="669925"/>
          </a:xfrm>
          <a:noFill/>
        </p:spPr>
        <p:txBody>
          <a:bodyPr/>
          <a:lstStyle/>
          <a:p>
            <a:pPr eaLnBrk="1" hangingPunct="1"/>
            <a:r>
              <a:rPr lang="zh-CN" altLang="en-US" sz="3800" dirty="0"/>
              <a:t>实验环境</a:t>
            </a:r>
            <a:endParaRPr lang="en-US" altLang="zh-CN" sz="3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6453</TotalTime>
  <Words>1177</Words>
  <Application>Microsoft Office PowerPoint</Application>
  <PresentationFormat>全屏显示(4:3)</PresentationFormat>
  <Paragraphs>187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Microsoft Sans Serif</vt:lpstr>
      <vt:lpstr>Tahoma</vt:lpstr>
      <vt:lpstr>Times New Roman</vt:lpstr>
      <vt:lpstr>Wingdings</vt:lpstr>
      <vt:lpstr>Blends</vt:lpstr>
      <vt:lpstr>计算机图形学实验</vt:lpstr>
      <vt:lpstr>实验安排</vt:lpstr>
      <vt:lpstr>实验要求</vt:lpstr>
      <vt:lpstr>实验环境</vt:lpstr>
      <vt:lpstr>实验环境</vt:lpstr>
      <vt:lpstr>glut有很多替代者</vt:lpstr>
      <vt:lpstr>实验环境</vt:lpstr>
      <vt:lpstr>实验环境</vt:lpstr>
      <vt:lpstr>实验环境</vt:lpstr>
      <vt:lpstr>实验一   三维图形绘制与变换</vt:lpstr>
      <vt:lpstr>实验一   三维图形绘制与变换</vt:lpstr>
      <vt:lpstr>实验一   三维图形绘制与变换</vt:lpstr>
      <vt:lpstr>实验一   三维图形绘制与变换</vt:lpstr>
      <vt:lpstr>实验一</vt:lpstr>
      <vt:lpstr>实验一</vt:lpstr>
      <vt:lpstr>实验一</vt:lpstr>
      <vt:lpstr>实验一</vt:lpstr>
      <vt:lpstr>实验一</vt:lpstr>
      <vt:lpstr>实验二 贝塞尔曲线</vt:lpstr>
      <vt:lpstr>实验二 贝塞尔曲线</vt:lpstr>
      <vt:lpstr>实验二 贝塞尔曲线</vt:lpstr>
      <vt:lpstr>实验二 贝塞尔曲线</vt:lpstr>
      <vt:lpstr>实验二 贝塞尔曲线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Hua Yan</dc:creator>
  <cp:lastModifiedBy>qwq happy</cp:lastModifiedBy>
  <cp:revision>429</cp:revision>
  <dcterms:created xsi:type="dcterms:W3CDTF">2008-02-19T06:25:54Z</dcterms:created>
  <dcterms:modified xsi:type="dcterms:W3CDTF">2024-11-09T14:03:59Z</dcterms:modified>
</cp:coreProperties>
</file>