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84" autoAdjust="0"/>
    <p:restoredTop sz="67564" autoAdjust="0"/>
  </p:normalViewPr>
  <p:slideViewPr>
    <p:cSldViewPr snapToGrid="0" snapToObjects="1">
      <p:cViewPr varScale="1">
        <p:scale>
          <a:sx n="88" d="100"/>
          <a:sy n="88" d="100"/>
        </p:scale>
        <p:origin x="-146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BE31F7-ED50-0C4F-AFA7-0A0F17774568}" type="datetimeFigureOut">
              <a:rPr lang="en-US" smtClean="0"/>
              <a:t>2/24/16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40FAD2-B504-804D-97F4-69BB9EC26929}" type="slidenum">
              <a:rPr lang="en-US" smtClean="0"/>
              <a:t>‹#›</a:t>
            </a:fld>
            <a:endParaRPr lang="en-US"/>
          </a:p>
        </p:txBody>
      </p:sp>
    </p:spTree>
    <p:extLst>
      <p:ext uri="{BB962C8B-B14F-4D97-AF65-F5344CB8AC3E}">
        <p14:creationId xmlns:p14="http://schemas.microsoft.com/office/powerpoint/2010/main" val="242616260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 Id="rId3" Type="http://schemas.openxmlformats.org/officeDocument/2006/relationships/hyperlink" Target="http://www.whatwg.org/specs/web-workers/current-work/"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 lot of things you can do but the goal is not to maintain 60fps all the</a:t>
            </a:r>
            <a:r>
              <a:rPr lang="en-US" baseline="0" dirty="0" smtClean="0"/>
              <a:t> time. Here is the list of threshold for common users.</a:t>
            </a:r>
          </a:p>
          <a:p>
            <a:endParaRPr lang="en-US" dirty="0"/>
          </a:p>
        </p:txBody>
      </p:sp>
      <p:sp>
        <p:nvSpPr>
          <p:cNvPr id="4" name="Slide Number Placeholder 3"/>
          <p:cNvSpPr>
            <a:spLocks noGrp="1"/>
          </p:cNvSpPr>
          <p:nvPr>
            <p:ph type="sldNum" sz="quarter" idx="10"/>
          </p:nvPr>
        </p:nvSpPr>
        <p:spPr/>
        <p:txBody>
          <a:bodyPr/>
          <a:lstStyle/>
          <a:p>
            <a:fld id="{DB40FAD2-B504-804D-97F4-69BB9EC26929}" type="slidenum">
              <a:rPr lang="en-US" smtClean="0"/>
              <a:t>12</a:t>
            </a:fld>
            <a:endParaRPr lang="en-US"/>
          </a:p>
        </p:txBody>
      </p:sp>
    </p:spTree>
    <p:extLst>
      <p:ext uri="{BB962C8B-B14F-4D97-AF65-F5344CB8AC3E}">
        <p14:creationId xmlns:p14="http://schemas.microsoft.com/office/powerpoint/2010/main" val="2824407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40FAD2-B504-804D-97F4-69BB9EC26929}" type="slidenum">
              <a:rPr lang="en-US" smtClean="0"/>
              <a:t>13</a:t>
            </a:fld>
            <a:endParaRPr lang="en-US"/>
          </a:p>
        </p:txBody>
      </p:sp>
    </p:spTree>
    <p:extLst>
      <p:ext uri="{BB962C8B-B14F-4D97-AF65-F5344CB8AC3E}">
        <p14:creationId xmlns:p14="http://schemas.microsoft.com/office/powerpoint/2010/main" val="3362947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The Problem: JavaScript Concurrency [order-independent]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a number of bottlenecks preventing interesting applications from being ported (say, from server-heavy implementations) to client-side JavaScript. Some of these include browser compatibility, static typing, accessibility, and performance. Fortunately, the latter is quickly becoming a thing of the past as browser vendors rapidly improve the speed of their JavaScript engines.</a:t>
            </a:r>
          </a:p>
          <a:p>
            <a:r>
              <a:rPr lang="en-US" sz="1200" b="1" kern="1200" dirty="0" smtClean="0">
                <a:solidFill>
                  <a:schemeClr val="tx1"/>
                </a:solidFill>
                <a:effectLst/>
                <a:latin typeface="+mn-lt"/>
                <a:ea typeface="+mn-ea"/>
                <a:cs typeface="+mn-cs"/>
              </a:rPr>
              <a:t>One thing that's remained a hindrance for JavaScript is actually the language itself. JavaScript is a single-threaded environment, meaning multiple scripts cannot run at the same time. </a:t>
            </a:r>
            <a:r>
              <a:rPr lang="en-US" sz="1200" kern="1200" dirty="0" smtClean="0">
                <a:solidFill>
                  <a:schemeClr val="tx1"/>
                </a:solidFill>
                <a:effectLst/>
                <a:latin typeface="+mn-lt"/>
                <a:ea typeface="+mn-ea"/>
                <a:cs typeface="+mn-cs"/>
              </a:rPr>
              <a:t>As an example</a:t>
            </a:r>
            <a:r>
              <a:rPr lang="en-US" sz="1200" b="1" kern="1200" dirty="0" smtClean="0">
                <a:solidFill>
                  <a:schemeClr val="tx1"/>
                </a:solidFill>
                <a:effectLst/>
                <a:latin typeface="+mn-lt"/>
                <a:ea typeface="+mn-ea"/>
                <a:cs typeface="+mn-cs"/>
              </a:rPr>
              <a:t>, imagine a site that needs to handle UI events, query and process large amounts of API data, and manipulate the DOM. </a:t>
            </a:r>
            <a:r>
              <a:rPr lang="en-US" sz="1200" kern="1200" dirty="0" smtClean="0">
                <a:solidFill>
                  <a:schemeClr val="tx1"/>
                </a:solidFill>
                <a:effectLst/>
                <a:latin typeface="+mn-lt"/>
                <a:ea typeface="+mn-ea"/>
                <a:cs typeface="+mn-cs"/>
              </a:rPr>
              <a:t>Pretty common, right? Unfortunately all of that can't be simultaneous due to limitations in browsers' JavaScript runtime. Script execution happens within a single thread.</a:t>
            </a:r>
          </a:p>
          <a:p>
            <a:r>
              <a:rPr lang="en-US" sz="1200" kern="1200" dirty="0" smtClean="0">
                <a:solidFill>
                  <a:schemeClr val="tx1"/>
                </a:solidFill>
                <a:effectLst/>
                <a:latin typeface="+mn-lt"/>
                <a:ea typeface="+mn-ea"/>
                <a:cs typeface="+mn-cs"/>
              </a:rPr>
              <a:t>Developers mimic 'concurrency' by using techniques like </a:t>
            </a:r>
            <a:r>
              <a:rPr lang="en-US" sz="1200" kern="1200" dirty="0" err="1" smtClean="0">
                <a:solidFill>
                  <a:schemeClr val="tx1"/>
                </a:solidFill>
                <a:effectLst/>
                <a:latin typeface="+mn-lt"/>
                <a:ea typeface="+mn-ea"/>
                <a:cs typeface="+mn-cs"/>
              </a:rPr>
              <a:t>setTimeout</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setInterval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XMLHttpRequest</a:t>
            </a:r>
            <a:r>
              <a:rPr lang="en-US" sz="1200" kern="1200" dirty="0" smtClean="0">
                <a:solidFill>
                  <a:schemeClr val="tx1"/>
                </a:solidFill>
                <a:effectLst/>
                <a:latin typeface="+mn-lt"/>
                <a:ea typeface="+mn-ea"/>
                <a:cs typeface="+mn-cs"/>
              </a:rPr>
              <a:t>, and event handlers. Yes, all of these features run asynchronously, but non-blocking doesn't necessarily mean concurrency. Asynchronous events are processed after the current executing script has yielded. The good news is that HTML5 gives us something better than these hacks!</a:t>
            </a:r>
          </a:p>
          <a:p>
            <a:r>
              <a:rPr lang="en-US" sz="1200" b="1" kern="1200" dirty="0" smtClean="0">
                <a:solidFill>
                  <a:schemeClr val="tx1"/>
                </a:solidFill>
                <a:effectLst/>
                <a:latin typeface="+mn-lt"/>
                <a:ea typeface="+mn-ea"/>
                <a:cs typeface="+mn-cs"/>
              </a:rPr>
              <a:t>Introducing Web Workers: Bring Threading to JavaScript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hlinkClick r:id="rId3"/>
              </a:rPr>
              <a:t>Web Workers</a:t>
            </a:r>
            <a:r>
              <a:rPr lang="en-US" sz="1200" kern="1200" dirty="0" smtClean="0">
                <a:solidFill>
                  <a:schemeClr val="tx1"/>
                </a:solidFill>
                <a:effectLst/>
                <a:latin typeface="+mn-lt"/>
                <a:ea typeface="+mn-ea"/>
                <a:cs typeface="+mn-cs"/>
              </a:rPr>
              <a:t> specification defines an API for spawning background scripts in your web application. Web Workers allow you to do things like fire up long-running scripts to handle computationally intensive tasks, but without blocking the UI or other scripts to handle user interactions. They're going to help put and end to that nasty 'unresponsive script' dialog that we've all come to love:</a:t>
            </a:r>
          </a:p>
          <a:p>
            <a:endParaRPr lang="en-US" dirty="0" smtClean="0"/>
          </a:p>
          <a:p>
            <a:r>
              <a:rPr lang="en-US" b="1" dirty="0" smtClean="0"/>
              <a:t>The goal is to stop Long</a:t>
            </a:r>
            <a:r>
              <a:rPr lang="en-US" b="1" baseline="0" dirty="0" smtClean="0"/>
              <a:t> </a:t>
            </a:r>
            <a:r>
              <a:rPr lang="en-US" b="1" baseline="0" dirty="0" smtClean="0"/>
              <a:t>running </a:t>
            </a:r>
            <a:r>
              <a:rPr lang="en-US" b="1" baseline="0" dirty="0" smtClean="0"/>
              <a:t>code from creating </a:t>
            </a:r>
            <a:r>
              <a:rPr lang="en-US" b="1" baseline="0" dirty="0" err="1" smtClean="0"/>
              <a:t>jank</a:t>
            </a:r>
            <a:r>
              <a:rPr lang="en-US" b="1" baseline="0" dirty="0" smtClean="0"/>
              <a:t> </a:t>
            </a:r>
            <a:r>
              <a:rPr lang="en-US" b="1" baseline="0" dirty="0" smtClean="0"/>
              <a:t>to the main thread</a:t>
            </a:r>
            <a:endParaRPr lang="en-US" b="1" dirty="0"/>
          </a:p>
        </p:txBody>
      </p:sp>
      <p:sp>
        <p:nvSpPr>
          <p:cNvPr id="4" name="Slide Number Placeholder 3"/>
          <p:cNvSpPr>
            <a:spLocks noGrp="1"/>
          </p:cNvSpPr>
          <p:nvPr>
            <p:ph type="sldNum" sz="quarter" idx="10"/>
          </p:nvPr>
        </p:nvSpPr>
        <p:spPr/>
        <p:txBody>
          <a:bodyPr/>
          <a:lstStyle/>
          <a:p>
            <a:fld id="{DB40FAD2-B504-804D-97F4-69BB9EC26929}" type="slidenum">
              <a:rPr lang="en-US" smtClean="0"/>
              <a:t>16</a:t>
            </a:fld>
            <a:endParaRPr lang="en-US"/>
          </a:p>
        </p:txBody>
      </p:sp>
    </p:spTree>
    <p:extLst>
      <p:ext uri="{BB962C8B-B14F-4D97-AF65-F5344CB8AC3E}">
        <p14:creationId xmlns:p14="http://schemas.microsoft.com/office/powerpoint/2010/main" val="2132618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092CCD-DFED-984F-BC64-F3955DBCBC7E}" type="datetimeFigureOut">
              <a:rPr lang="en-US" smtClean="0"/>
              <a:t>2/24/16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E9919-2841-024C-883C-64EEC7C0DC49}" type="slidenum">
              <a:rPr lang="en-US" smtClean="0"/>
              <a:t>‹#›</a:t>
            </a:fld>
            <a:endParaRPr lang="en-US"/>
          </a:p>
        </p:txBody>
      </p:sp>
    </p:spTree>
    <p:extLst>
      <p:ext uri="{BB962C8B-B14F-4D97-AF65-F5344CB8AC3E}">
        <p14:creationId xmlns:p14="http://schemas.microsoft.com/office/powerpoint/2010/main" val="3284696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92CCD-DFED-984F-BC64-F3955DBCBC7E}" type="datetimeFigureOut">
              <a:rPr lang="en-US" smtClean="0"/>
              <a:t>2/24/16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E9919-2841-024C-883C-64EEC7C0DC49}" type="slidenum">
              <a:rPr lang="en-US" smtClean="0"/>
              <a:t>‹#›</a:t>
            </a:fld>
            <a:endParaRPr lang="en-US"/>
          </a:p>
        </p:txBody>
      </p:sp>
    </p:spTree>
    <p:extLst>
      <p:ext uri="{BB962C8B-B14F-4D97-AF65-F5344CB8AC3E}">
        <p14:creationId xmlns:p14="http://schemas.microsoft.com/office/powerpoint/2010/main" val="3668623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92CCD-DFED-984F-BC64-F3955DBCBC7E}" type="datetimeFigureOut">
              <a:rPr lang="en-US" smtClean="0"/>
              <a:t>2/24/16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E9919-2841-024C-883C-64EEC7C0DC49}" type="slidenum">
              <a:rPr lang="en-US" smtClean="0"/>
              <a:t>‹#›</a:t>
            </a:fld>
            <a:endParaRPr lang="en-US"/>
          </a:p>
        </p:txBody>
      </p:sp>
    </p:spTree>
    <p:extLst>
      <p:ext uri="{BB962C8B-B14F-4D97-AF65-F5344CB8AC3E}">
        <p14:creationId xmlns:p14="http://schemas.microsoft.com/office/powerpoint/2010/main" val="524856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92CCD-DFED-984F-BC64-F3955DBCBC7E}" type="datetimeFigureOut">
              <a:rPr lang="en-US" smtClean="0"/>
              <a:t>2/24/16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E9919-2841-024C-883C-64EEC7C0DC49}" type="slidenum">
              <a:rPr lang="en-US" smtClean="0"/>
              <a:t>‹#›</a:t>
            </a:fld>
            <a:endParaRPr lang="en-US"/>
          </a:p>
        </p:txBody>
      </p:sp>
    </p:spTree>
    <p:extLst>
      <p:ext uri="{BB962C8B-B14F-4D97-AF65-F5344CB8AC3E}">
        <p14:creationId xmlns:p14="http://schemas.microsoft.com/office/powerpoint/2010/main" val="3510354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092CCD-DFED-984F-BC64-F3955DBCBC7E}" type="datetimeFigureOut">
              <a:rPr lang="en-US" smtClean="0"/>
              <a:t>2/24/16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E9919-2841-024C-883C-64EEC7C0DC49}" type="slidenum">
              <a:rPr lang="en-US" smtClean="0"/>
              <a:t>‹#›</a:t>
            </a:fld>
            <a:endParaRPr lang="en-US"/>
          </a:p>
        </p:txBody>
      </p:sp>
    </p:spTree>
    <p:extLst>
      <p:ext uri="{BB962C8B-B14F-4D97-AF65-F5344CB8AC3E}">
        <p14:creationId xmlns:p14="http://schemas.microsoft.com/office/powerpoint/2010/main" val="233123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092CCD-DFED-984F-BC64-F3955DBCBC7E}" type="datetimeFigureOut">
              <a:rPr lang="en-US" smtClean="0"/>
              <a:t>2/24/16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E9919-2841-024C-883C-64EEC7C0DC49}" type="slidenum">
              <a:rPr lang="en-US" smtClean="0"/>
              <a:t>‹#›</a:t>
            </a:fld>
            <a:endParaRPr lang="en-US"/>
          </a:p>
        </p:txBody>
      </p:sp>
    </p:spTree>
    <p:extLst>
      <p:ext uri="{BB962C8B-B14F-4D97-AF65-F5344CB8AC3E}">
        <p14:creationId xmlns:p14="http://schemas.microsoft.com/office/powerpoint/2010/main" val="2060946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092CCD-DFED-984F-BC64-F3955DBCBC7E}" type="datetimeFigureOut">
              <a:rPr lang="en-US" smtClean="0"/>
              <a:t>2/24/16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BE9919-2841-024C-883C-64EEC7C0DC49}" type="slidenum">
              <a:rPr lang="en-US" smtClean="0"/>
              <a:t>‹#›</a:t>
            </a:fld>
            <a:endParaRPr lang="en-US"/>
          </a:p>
        </p:txBody>
      </p:sp>
    </p:spTree>
    <p:extLst>
      <p:ext uri="{BB962C8B-B14F-4D97-AF65-F5344CB8AC3E}">
        <p14:creationId xmlns:p14="http://schemas.microsoft.com/office/powerpoint/2010/main" val="2709667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092CCD-DFED-984F-BC64-F3955DBCBC7E}" type="datetimeFigureOut">
              <a:rPr lang="en-US" smtClean="0"/>
              <a:t>2/24/16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BE9919-2841-024C-883C-64EEC7C0DC49}" type="slidenum">
              <a:rPr lang="en-US" smtClean="0"/>
              <a:t>‹#›</a:t>
            </a:fld>
            <a:endParaRPr lang="en-US"/>
          </a:p>
        </p:txBody>
      </p:sp>
    </p:spTree>
    <p:extLst>
      <p:ext uri="{BB962C8B-B14F-4D97-AF65-F5344CB8AC3E}">
        <p14:creationId xmlns:p14="http://schemas.microsoft.com/office/powerpoint/2010/main" val="1617993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92CCD-DFED-984F-BC64-F3955DBCBC7E}" type="datetimeFigureOut">
              <a:rPr lang="en-US" smtClean="0"/>
              <a:t>2/24/16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BE9919-2841-024C-883C-64EEC7C0DC49}" type="slidenum">
              <a:rPr lang="en-US" smtClean="0"/>
              <a:t>‹#›</a:t>
            </a:fld>
            <a:endParaRPr lang="en-US"/>
          </a:p>
        </p:txBody>
      </p:sp>
    </p:spTree>
    <p:extLst>
      <p:ext uri="{BB962C8B-B14F-4D97-AF65-F5344CB8AC3E}">
        <p14:creationId xmlns:p14="http://schemas.microsoft.com/office/powerpoint/2010/main" val="3372734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092CCD-DFED-984F-BC64-F3955DBCBC7E}" type="datetimeFigureOut">
              <a:rPr lang="en-US" smtClean="0"/>
              <a:t>2/24/16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E9919-2841-024C-883C-64EEC7C0DC49}" type="slidenum">
              <a:rPr lang="en-US" smtClean="0"/>
              <a:t>‹#›</a:t>
            </a:fld>
            <a:endParaRPr lang="en-US"/>
          </a:p>
        </p:txBody>
      </p:sp>
    </p:spTree>
    <p:extLst>
      <p:ext uri="{BB962C8B-B14F-4D97-AF65-F5344CB8AC3E}">
        <p14:creationId xmlns:p14="http://schemas.microsoft.com/office/powerpoint/2010/main" val="2229281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092CCD-DFED-984F-BC64-F3955DBCBC7E}" type="datetimeFigureOut">
              <a:rPr lang="en-US" smtClean="0"/>
              <a:t>2/24/16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E9919-2841-024C-883C-64EEC7C0DC49}" type="slidenum">
              <a:rPr lang="en-US" smtClean="0"/>
              <a:t>‹#›</a:t>
            </a:fld>
            <a:endParaRPr lang="en-US"/>
          </a:p>
        </p:txBody>
      </p:sp>
    </p:spTree>
    <p:extLst>
      <p:ext uri="{BB962C8B-B14F-4D97-AF65-F5344CB8AC3E}">
        <p14:creationId xmlns:p14="http://schemas.microsoft.com/office/powerpoint/2010/main" val="40869321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92CCD-DFED-984F-BC64-F3955DBCBC7E}" type="datetimeFigureOut">
              <a:rPr lang="en-US" smtClean="0"/>
              <a:t>2/24/16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BE9919-2841-024C-883C-64EEC7C0DC49}" type="slidenum">
              <a:rPr lang="en-US" smtClean="0"/>
              <a:t>‹#›</a:t>
            </a:fld>
            <a:endParaRPr lang="en-US"/>
          </a:p>
        </p:txBody>
      </p:sp>
    </p:spTree>
    <p:extLst>
      <p:ext uri="{BB962C8B-B14F-4D97-AF65-F5344CB8AC3E}">
        <p14:creationId xmlns:p14="http://schemas.microsoft.com/office/powerpoint/2010/main" val="3928607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s.google.com/web/fundamentals/design-and-ui/responsive/fundamental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Website Performance Optimization</a:t>
            </a:r>
            <a:endParaRPr lang="en-US" dirty="0"/>
          </a:p>
        </p:txBody>
      </p:sp>
      <p:sp>
        <p:nvSpPr>
          <p:cNvPr id="3" name="Subtitle 2"/>
          <p:cNvSpPr>
            <a:spLocks noGrp="1"/>
          </p:cNvSpPr>
          <p:nvPr>
            <p:ph type="subTitle" idx="1"/>
          </p:nvPr>
        </p:nvSpPr>
        <p:spPr/>
        <p:txBody>
          <a:bodyPr/>
          <a:lstStyle/>
          <a:p>
            <a:r>
              <a:rPr lang="en-US" dirty="0" smtClean="0"/>
              <a:t>Material is from </a:t>
            </a:r>
            <a:r>
              <a:rPr lang="en-US" dirty="0" err="1" smtClean="0"/>
              <a:t>Udacity</a:t>
            </a:r>
            <a:endParaRPr lang="en-US" dirty="0"/>
          </a:p>
        </p:txBody>
      </p:sp>
    </p:spTree>
    <p:extLst>
      <p:ext uri="{BB962C8B-B14F-4D97-AF65-F5344CB8AC3E}">
        <p14:creationId xmlns:p14="http://schemas.microsoft.com/office/powerpoint/2010/main" val="34665544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Browser Rendering Optimization</a:t>
            </a:r>
            <a:br>
              <a:rPr lang="en-US" b="1" dirty="0" smtClean="0"/>
            </a:br>
            <a:r>
              <a:rPr lang="en-US" b="1" dirty="0"/>
              <a:t> </a:t>
            </a:r>
            <a:r>
              <a:rPr lang="en-US" b="1" dirty="0" smtClean="0"/>
              <a:t>- lesson 1 The CRP</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Most devices refresh their screen 60 times per second, 60 frames per second 60 Hz, 60 </a:t>
            </a:r>
            <a:r>
              <a:rPr lang="en-US" dirty="0" smtClean="0"/>
              <a:t>fps</a:t>
            </a:r>
            <a:endParaRPr lang="en-US" dirty="0"/>
          </a:p>
          <a:p>
            <a:pPr lvl="1"/>
            <a:r>
              <a:rPr lang="en-US" dirty="0" smtClean="0"/>
              <a:t>16.67ms</a:t>
            </a:r>
            <a:r>
              <a:rPr lang="en-US" dirty="0" smtClean="0"/>
              <a:t>/frame, 10ms/frame to avoid browser’s housekeeping </a:t>
            </a:r>
            <a:r>
              <a:rPr lang="en-US" dirty="0" smtClean="0"/>
              <a:t>work</a:t>
            </a:r>
          </a:p>
          <a:p>
            <a:pPr lvl="1"/>
            <a:r>
              <a:rPr lang="en-US" b="1"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http://</a:t>
            </a:r>
            <a:r>
              <a:rPr lang="en-US" b="1" spc="100" dirty="0" err="1">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jakearchibald.github.io</a:t>
            </a:r>
            <a:r>
              <a:rPr lang="en-US" b="1"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a:t>
            </a:r>
            <a:r>
              <a:rPr lang="en-US" b="1" spc="100" dirty="0" err="1">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jank</a:t>
            </a:r>
            <a:r>
              <a:rPr lang="en-US" b="1"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-invaders/</a:t>
            </a:r>
            <a:endParaRPr lang="en-US" b="1"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a:p>
            <a:pPr marL="0" indent="0">
              <a:buNone/>
            </a:pPr>
            <a:r>
              <a:rPr lang="en-US" dirty="0" smtClean="0"/>
              <a:t>The browser makes a get request to the server.</a:t>
            </a:r>
          </a:p>
          <a:p>
            <a:r>
              <a:rPr lang="en-US" dirty="0" smtClean="0"/>
              <a:t>No </a:t>
            </a:r>
            <a:r>
              <a:rPr lang="en-US" dirty="0" err="1" smtClean="0"/>
              <a:t>jank</a:t>
            </a:r>
            <a:r>
              <a:rPr lang="en-US" dirty="0" smtClean="0"/>
              <a:t>, smooth </a:t>
            </a:r>
          </a:p>
          <a:p>
            <a:r>
              <a:rPr lang="en-US" dirty="0" smtClean="0"/>
              <a:t>What goes into one frame?</a:t>
            </a:r>
          </a:p>
          <a:p>
            <a:r>
              <a:rPr lang="en-US" dirty="0" smtClean="0"/>
              <a:t>Vector image being rasterized into : image decode</a:t>
            </a:r>
          </a:p>
          <a:p>
            <a:endParaRPr lang="en-US" dirty="0"/>
          </a:p>
        </p:txBody>
      </p:sp>
    </p:spTree>
    <p:extLst>
      <p:ext uri="{BB962C8B-B14F-4D97-AF65-F5344CB8AC3E}">
        <p14:creationId xmlns:p14="http://schemas.microsoft.com/office/powerpoint/2010/main" val="159528614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Three ways the pipeline normally plays out for given frame</a:t>
            </a:r>
            <a:endParaRPr lang="en-US" dirty="0"/>
          </a:p>
        </p:txBody>
      </p:sp>
      <p:sp>
        <p:nvSpPr>
          <p:cNvPr id="3" name="Content Placeholder 2"/>
          <p:cNvSpPr>
            <a:spLocks noGrp="1"/>
          </p:cNvSpPr>
          <p:nvPr>
            <p:ph idx="1"/>
          </p:nvPr>
        </p:nvSpPr>
        <p:spPr>
          <a:xfrm>
            <a:off x="457200" y="2494505"/>
            <a:ext cx="8229600" cy="3631658"/>
          </a:xfrm>
        </p:spPr>
        <p:txBody>
          <a:bodyPr>
            <a:normAutofit fontScale="92500" lnSpcReduction="20000"/>
          </a:bodyPr>
          <a:lstStyle/>
          <a:p>
            <a:pPr marL="514350" indent="-514350">
              <a:buAutoNum type="arabicPeriod"/>
            </a:pPr>
            <a:r>
              <a:rPr lang="en-US" dirty="0" smtClean="0"/>
              <a:t>Visual change in JS, Style, layout, Paint and composite</a:t>
            </a:r>
          </a:p>
          <a:p>
            <a:pPr marL="514350" indent="-514350">
              <a:buAutoNum type="arabicPeriod"/>
            </a:pPr>
            <a:r>
              <a:rPr lang="en-US" dirty="0" smtClean="0"/>
              <a:t>Paint-only: background </a:t>
            </a:r>
            <a:r>
              <a:rPr lang="en-US" dirty="0" err="1" smtClean="0"/>
              <a:t>img</a:t>
            </a:r>
            <a:r>
              <a:rPr lang="en-US" dirty="0" smtClean="0"/>
              <a:t>, color. JS, Style, Paint and composite</a:t>
            </a:r>
          </a:p>
          <a:p>
            <a:pPr marL="514350" indent="-514350">
              <a:buAutoNum type="arabicPeriod"/>
            </a:pPr>
            <a:r>
              <a:rPr lang="en-US" dirty="0" smtClean="0"/>
              <a:t>Just composite: </a:t>
            </a:r>
            <a:r>
              <a:rPr lang="en-US" dirty="0" err="1" smtClean="0"/>
              <a:t>Js</a:t>
            </a:r>
            <a:r>
              <a:rPr lang="en-US" dirty="0" smtClean="0"/>
              <a:t>, Style and Composite</a:t>
            </a:r>
          </a:p>
          <a:p>
            <a:pPr marL="0" indent="0">
              <a:buNone/>
            </a:pPr>
            <a:r>
              <a:rPr lang="en-US" dirty="0" smtClean="0"/>
              <a:t>A web reference – </a:t>
            </a:r>
            <a:r>
              <a:rPr lang="en-US" dirty="0" err="1" smtClean="0"/>
              <a:t>css</a:t>
            </a:r>
            <a:r>
              <a:rPr lang="en-US" dirty="0" smtClean="0"/>
              <a:t> change associate to which process in the pipeline</a:t>
            </a:r>
          </a:p>
          <a:p>
            <a:pPr marL="0" indent="0">
              <a:buNone/>
            </a:pPr>
            <a:r>
              <a:rPr lang="en-US" dirty="0"/>
              <a:t>http://</a:t>
            </a:r>
            <a:r>
              <a:rPr lang="en-US" dirty="0" err="1"/>
              <a:t>csstriggers.com</a:t>
            </a:r>
            <a:endParaRPr lang="en-US" dirty="0"/>
          </a:p>
        </p:txBody>
      </p:sp>
      <p:pic>
        <p:nvPicPr>
          <p:cNvPr id="4" name="Picture 3"/>
          <p:cNvPicPr>
            <a:picLocks noChangeAspect="1"/>
          </p:cNvPicPr>
          <p:nvPr/>
        </p:nvPicPr>
        <p:blipFill>
          <a:blip r:embed="rId2"/>
          <a:stretch>
            <a:fillRect/>
          </a:stretch>
        </p:blipFill>
        <p:spPr>
          <a:xfrm>
            <a:off x="3897446" y="1626962"/>
            <a:ext cx="5031279" cy="629290"/>
          </a:xfrm>
          <a:prstGeom prst="rect">
            <a:avLst/>
          </a:prstGeom>
        </p:spPr>
      </p:pic>
    </p:spTree>
    <p:extLst>
      <p:ext uri="{BB962C8B-B14F-4D97-AF65-F5344CB8AC3E}">
        <p14:creationId xmlns:p14="http://schemas.microsoft.com/office/powerpoint/2010/main" val="191676015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Is it necessary to maintain 60fps?  </a:t>
            </a:r>
            <a:r>
              <a:rPr lang="en-US" sz="2400" dirty="0"/>
              <a:t>RAIL &lt;-&gt; LAIR</a:t>
            </a:r>
          </a:p>
          <a:p>
            <a:pPr marL="0" indent="0">
              <a:buNone/>
            </a:pPr>
            <a:r>
              <a:rPr lang="en-US" sz="2400" dirty="0"/>
              <a:t>	</a:t>
            </a:r>
            <a:r>
              <a:rPr lang="en-US" sz="2400" dirty="0" smtClean="0"/>
              <a:t>Response[1s] </a:t>
            </a:r>
          </a:p>
          <a:p>
            <a:pPr marL="0" indent="0">
              <a:buNone/>
            </a:pPr>
            <a:r>
              <a:rPr lang="en-US" sz="2400" dirty="0"/>
              <a:t> </a:t>
            </a:r>
            <a:r>
              <a:rPr lang="en-US" sz="2400" dirty="0" smtClean="0"/>
              <a:t>      </a:t>
            </a:r>
            <a:r>
              <a:rPr lang="en-US" sz="2400" b="1" dirty="0" smtClean="0">
                <a:solidFill>
                  <a:schemeClr val="accent6">
                    <a:lumMod val="75000"/>
                  </a:schemeClr>
                </a:solidFill>
              </a:rPr>
              <a:t>Animate[10-12ms] </a:t>
            </a:r>
          </a:p>
          <a:p>
            <a:pPr marL="0" indent="0">
              <a:buNone/>
            </a:pPr>
            <a:r>
              <a:rPr lang="en-US" sz="2400" dirty="0"/>
              <a:t>	</a:t>
            </a:r>
            <a:r>
              <a:rPr lang="en-US" sz="2400" dirty="0" smtClean="0"/>
              <a:t> Idle [</a:t>
            </a:r>
            <a:r>
              <a:rPr lang="en-US" sz="2400" dirty="0"/>
              <a:t>50ms]</a:t>
            </a:r>
            <a:r>
              <a:rPr lang="en-US" sz="2400" dirty="0" smtClean="0"/>
              <a:t>   </a:t>
            </a:r>
          </a:p>
          <a:p>
            <a:pPr marL="0" indent="0">
              <a:buNone/>
            </a:pPr>
            <a:r>
              <a:rPr lang="en-US" sz="2400" dirty="0"/>
              <a:t> </a:t>
            </a:r>
            <a:r>
              <a:rPr lang="en-US" sz="2400" dirty="0" smtClean="0"/>
              <a:t>      Load[100ms]</a:t>
            </a:r>
          </a:p>
          <a:p>
            <a:pPr marL="0" indent="0">
              <a:buNone/>
            </a:pPr>
            <a:r>
              <a:rPr lang="en-US" sz="2400" dirty="0" smtClean="0"/>
              <a:t>How to take advantage of Idle time when users are reading the webpage? Which tasks should you handle during the post-load idle state? This is a great time to load any assets you think your users might access later. [ </a:t>
            </a:r>
            <a:r>
              <a:rPr lang="en-US" sz="2400" dirty="0" smtClean="0">
                <a:solidFill>
                  <a:schemeClr val="accent3">
                    <a:lumMod val="75000"/>
                  </a:schemeClr>
                </a:solidFill>
              </a:rPr>
              <a:t>Image Assets, Videos, Comments sections</a:t>
            </a:r>
            <a:r>
              <a:rPr lang="en-US" sz="2400" dirty="0" smtClean="0"/>
              <a:t>, rather than </a:t>
            </a:r>
            <a:r>
              <a:rPr lang="en-US" sz="2400" dirty="0" smtClean="0">
                <a:solidFill>
                  <a:srgbClr val="FF0000"/>
                </a:solidFill>
              </a:rPr>
              <a:t>News Texts and Basic, critical functionality</a:t>
            </a:r>
            <a:r>
              <a:rPr lang="en-US" sz="2400" dirty="0" smtClean="0"/>
              <a:t>]</a:t>
            </a:r>
            <a:endParaRPr lang="en-US" sz="2400" dirty="0"/>
          </a:p>
        </p:txBody>
      </p:sp>
      <p:sp>
        <p:nvSpPr>
          <p:cNvPr id="4" name="Title 1"/>
          <p:cNvSpPr>
            <a:spLocks noGrp="1"/>
          </p:cNvSpPr>
          <p:nvPr>
            <p:ph type="title"/>
          </p:nvPr>
        </p:nvSpPr>
        <p:spPr/>
        <p:txBody>
          <a:bodyPr>
            <a:normAutofit fontScale="90000"/>
          </a:bodyPr>
          <a:lstStyle/>
          <a:p>
            <a:r>
              <a:rPr lang="en-US" b="1" dirty="0" smtClean="0"/>
              <a:t>Browser Rendering Optimization</a:t>
            </a:r>
            <a:br>
              <a:rPr lang="en-US" b="1" dirty="0" smtClean="0"/>
            </a:br>
            <a:r>
              <a:rPr lang="en-US" b="1" dirty="0"/>
              <a:t> </a:t>
            </a:r>
            <a:r>
              <a:rPr lang="en-US" b="1" dirty="0" smtClean="0"/>
              <a:t>- lesson 2 App Lifecycles</a:t>
            </a:r>
            <a:endParaRPr lang="en-US" b="1" dirty="0"/>
          </a:p>
        </p:txBody>
      </p:sp>
    </p:spTree>
    <p:extLst>
      <p:ext uri="{BB962C8B-B14F-4D97-AF65-F5344CB8AC3E}">
        <p14:creationId xmlns:p14="http://schemas.microsoft.com/office/powerpoint/2010/main" val="183259154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a:t>
            </a:r>
            <a:r>
              <a:rPr lang="en-US" dirty="0" err="1" smtClean="0"/>
              <a:t>perfmatters</a:t>
            </a:r>
            <a:r>
              <a:rPr lang="en-US" dirty="0" smtClean="0"/>
              <a:t>!</a:t>
            </a:r>
            <a:endParaRPr lang="en-US" dirty="0"/>
          </a:p>
        </p:txBody>
      </p:sp>
      <p:sp>
        <p:nvSpPr>
          <p:cNvPr id="3" name="Content Placeholder 2"/>
          <p:cNvSpPr>
            <a:spLocks noGrp="1"/>
          </p:cNvSpPr>
          <p:nvPr>
            <p:ph idx="1"/>
          </p:nvPr>
        </p:nvSpPr>
        <p:spPr/>
        <p:txBody>
          <a:bodyPr/>
          <a:lstStyle/>
          <a:p>
            <a:r>
              <a:rPr lang="en-US" dirty="0" smtClean="0"/>
              <a:t>In the 50ms post-load idle phase, what tasks can you accomplish?</a:t>
            </a:r>
          </a:p>
          <a:p>
            <a:pPr lvl="1"/>
            <a:r>
              <a:rPr lang="en-US" dirty="0" smtClean="0"/>
              <a:t>FLIPING UI animations</a:t>
            </a:r>
          </a:p>
          <a:p>
            <a:pPr lvl="1"/>
            <a:r>
              <a:rPr lang="en-US" dirty="0" smtClean="0"/>
              <a:t>Starting below-the-fold </a:t>
            </a:r>
            <a:r>
              <a:rPr lang="en-US" dirty="0" err="1" smtClean="0"/>
              <a:t>async</a:t>
            </a:r>
            <a:r>
              <a:rPr lang="en-US" dirty="0" smtClean="0"/>
              <a:t> requests</a:t>
            </a:r>
          </a:p>
          <a:p>
            <a:pPr lvl="1"/>
            <a:r>
              <a:rPr lang="en-US" dirty="0" smtClean="0"/>
              <a:t>Fetching images for below-the-fold content</a:t>
            </a:r>
          </a:p>
        </p:txBody>
      </p:sp>
    </p:spTree>
    <p:extLst>
      <p:ext uri="{BB962C8B-B14F-4D97-AF65-F5344CB8AC3E}">
        <p14:creationId xmlns:p14="http://schemas.microsoft.com/office/powerpoint/2010/main" val="120964367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b="1" dirty="0" smtClean="0"/>
              <a:t>Chrome </a:t>
            </a:r>
            <a:r>
              <a:rPr lang="en-US" b="1" dirty="0" err="1" smtClean="0"/>
              <a:t>Dev</a:t>
            </a:r>
            <a:r>
              <a:rPr lang="en-US" b="1" dirty="0" smtClean="0"/>
              <a:t> Tool – Timeline</a:t>
            </a:r>
          </a:p>
          <a:p>
            <a:r>
              <a:rPr lang="en-US" dirty="0" smtClean="0"/>
              <a:t>Test on various devices</a:t>
            </a:r>
          </a:p>
          <a:p>
            <a:pPr marL="0" indent="0">
              <a:buNone/>
            </a:pPr>
            <a:endParaRPr lang="en-US" dirty="0" smtClean="0"/>
          </a:p>
          <a:p>
            <a:r>
              <a:rPr lang="en-US" dirty="0" smtClean="0"/>
              <a:t>Quit other apps</a:t>
            </a:r>
          </a:p>
          <a:p>
            <a:r>
              <a:rPr lang="en-US" dirty="0" smtClean="0"/>
              <a:t>Go incognito</a:t>
            </a:r>
          </a:p>
          <a:p>
            <a:r>
              <a:rPr lang="en-US" dirty="0" smtClean="0"/>
              <a:t>Focus on the cause of bottlenecks, not symptoms</a:t>
            </a:r>
          </a:p>
          <a:p>
            <a:r>
              <a:rPr lang="en-US" b="1" dirty="0" smtClean="0"/>
              <a:t>Measure first, then optimize</a:t>
            </a:r>
            <a:endParaRPr lang="en-US" b="1" dirty="0"/>
          </a:p>
        </p:txBody>
      </p:sp>
      <p:sp>
        <p:nvSpPr>
          <p:cNvPr id="4" name="Title 1"/>
          <p:cNvSpPr>
            <a:spLocks noGrp="1"/>
          </p:cNvSpPr>
          <p:nvPr>
            <p:ph type="title"/>
          </p:nvPr>
        </p:nvSpPr>
        <p:spPr/>
        <p:txBody>
          <a:bodyPr>
            <a:noAutofit/>
          </a:bodyPr>
          <a:lstStyle/>
          <a:p>
            <a:r>
              <a:rPr lang="en-US" sz="3600" b="1" dirty="0" smtClean="0"/>
              <a:t>Browser Rendering Optimization</a:t>
            </a:r>
            <a:br>
              <a:rPr lang="en-US" sz="3600" b="1" dirty="0" smtClean="0"/>
            </a:br>
            <a:r>
              <a:rPr lang="en-US" sz="3600" b="1" dirty="0"/>
              <a:t> </a:t>
            </a:r>
            <a:r>
              <a:rPr lang="en-US" sz="3600" b="1" dirty="0" smtClean="0"/>
              <a:t>- lesson 3 Weapons of </a:t>
            </a:r>
            <a:r>
              <a:rPr lang="en-US" sz="3600" b="1" dirty="0" err="1" smtClean="0"/>
              <a:t>Jank</a:t>
            </a:r>
            <a:r>
              <a:rPr lang="en-US" sz="3600" b="1" dirty="0" smtClean="0"/>
              <a:t> Destruction</a:t>
            </a:r>
            <a:endParaRPr lang="en-US" sz="3600" b="1" dirty="0"/>
          </a:p>
        </p:txBody>
      </p:sp>
    </p:spTree>
    <p:extLst>
      <p:ext uri="{BB962C8B-B14F-4D97-AF65-F5344CB8AC3E}">
        <p14:creationId xmlns:p14="http://schemas.microsoft.com/office/powerpoint/2010/main" val="216671033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err="1" smtClean="0"/>
              <a:t>Javascript</a:t>
            </a:r>
            <a:r>
              <a:rPr lang="en-US" dirty="0" smtClean="0"/>
              <a:t> Compiler: </a:t>
            </a:r>
            <a:endParaRPr lang="en-US" dirty="0" smtClean="0"/>
          </a:p>
          <a:p>
            <a:pPr lvl="1"/>
            <a:r>
              <a:rPr lang="en-US" dirty="0" smtClean="0"/>
              <a:t>The </a:t>
            </a:r>
            <a:r>
              <a:rPr lang="en-US" dirty="0" smtClean="0"/>
              <a:t>Code you wrote may not be the code runs</a:t>
            </a:r>
          </a:p>
          <a:p>
            <a:pPr lvl="1"/>
            <a:r>
              <a:rPr lang="en-US" dirty="0" smtClean="0"/>
              <a:t>Just In Time compiler (JIT) very complicated engine</a:t>
            </a:r>
            <a:r>
              <a:rPr lang="en-US" dirty="0"/>
              <a:t>  </a:t>
            </a:r>
            <a:r>
              <a:rPr lang="en-US" dirty="0" smtClean="0"/>
              <a:t>to make the code run fast</a:t>
            </a:r>
          </a:p>
          <a:p>
            <a:pPr lvl="1"/>
            <a:r>
              <a:rPr lang="en-US" dirty="0" smtClean="0"/>
              <a:t>Load </a:t>
            </a:r>
            <a:r>
              <a:rPr lang="en-US" dirty="0" err="1" smtClean="0"/>
              <a:t>js</a:t>
            </a:r>
            <a:r>
              <a:rPr lang="en-US" dirty="0" smtClean="0"/>
              <a:t> as early as possible for the calculation and paint etc.</a:t>
            </a:r>
            <a:endParaRPr lang="en-US" dirty="0"/>
          </a:p>
          <a:p>
            <a:r>
              <a:rPr lang="en-US" dirty="0" err="1" smtClean="0">
                <a:solidFill>
                  <a:srgbClr val="FF0000"/>
                </a:solidFill>
              </a:rPr>
              <a:t>requestAnimationFrame</a:t>
            </a:r>
            <a:r>
              <a:rPr lang="en-US" dirty="0">
                <a:solidFill>
                  <a:srgbClr val="FF0000"/>
                </a:solidFill>
              </a:rPr>
              <a:t> </a:t>
            </a:r>
            <a:r>
              <a:rPr lang="en-US" dirty="0" smtClean="0">
                <a:solidFill>
                  <a:srgbClr val="FF0000"/>
                </a:solidFill>
              </a:rPr>
              <a:t>[https</a:t>
            </a:r>
            <a:r>
              <a:rPr lang="en-US" dirty="0">
                <a:solidFill>
                  <a:srgbClr val="FF0000"/>
                </a:solidFill>
              </a:rPr>
              <a:t>://</a:t>
            </a:r>
            <a:r>
              <a:rPr lang="en-US" dirty="0" err="1">
                <a:solidFill>
                  <a:srgbClr val="FF0000"/>
                </a:solidFill>
              </a:rPr>
              <a:t>gist.github.com</a:t>
            </a:r>
            <a:r>
              <a:rPr lang="en-US" dirty="0">
                <a:solidFill>
                  <a:srgbClr val="FF0000"/>
                </a:solidFill>
              </a:rPr>
              <a:t>/</a:t>
            </a:r>
            <a:r>
              <a:rPr lang="en-US" dirty="0" err="1">
                <a:solidFill>
                  <a:srgbClr val="FF0000"/>
                </a:solidFill>
              </a:rPr>
              <a:t>paulirish</a:t>
            </a:r>
            <a:r>
              <a:rPr lang="en-US" dirty="0">
                <a:solidFill>
                  <a:srgbClr val="FF0000"/>
                </a:solidFill>
              </a:rPr>
              <a:t>/</a:t>
            </a:r>
            <a:r>
              <a:rPr lang="en-US" dirty="0" smtClean="0">
                <a:solidFill>
                  <a:srgbClr val="FF0000"/>
                </a:solidFill>
              </a:rPr>
              <a:t>1579671] allow you to load JS as early as possible 4.4 </a:t>
            </a:r>
            <a:r>
              <a:rPr lang="en-US" dirty="0" err="1" smtClean="0">
                <a:solidFill>
                  <a:srgbClr val="FF0000"/>
                </a:solidFill>
              </a:rPr>
              <a:t>PolyFill</a:t>
            </a:r>
            <a:r>
              <a:rPr lang="en-US" dirty="0" smtClean="0">
                <a:solidFill>
                  <a:srgbClr val="FF0000"/>
                </a:solidFill>
              </a:rPr>
              <a:t> for IE9</a:t>
            </a:r>
          </a:p>
          <a:p>
            <a:pPr lvl="1"/>
            <a:r>
              <a:rPr lang="en-US" dirty="0" smtClean="0"/>
              <a:t>Old time: </a:t>
            </a:r>
            <a:r>
              <a:rPr lang="en-US" dirty="0" err="1" smtClean="0"/>
              <a:t>setTimeout</a:t>
            </a:r>
            <a:r>
              <a:rPr lang="en-US" dirty="0" smtClean="0"/>
              <a:t>/</a:t>
            </a:r>
            <a:r>
              <a:rPr lang="en-US" dirty="0" err="1" smtClean="0"/>
              <a:t>setInterval</a:t>
            </a:r>
            <a:endParaRPr lang="en-US" dirty="0" smtClean="0"/>
          </a:p>
          <a:p>
            <a:endParaRPr lang="en-US" dirty="0" smtClean="0"/>
          </a:p>
          <a:p>
            <a:endParaRPr lang="en-US" dirty="0"/>
          </a:p>
        </p:txBody>
      </p:sp>
      <p:sp>
        <p:nvSpPr>
          <p:cNvPr id="4" name="Title 1"/>
          <p:cNvSpPr>
            <a:spLocks noGrp="1"/>
          </p:cNvSpPr>
          <p:nvPr>
            <p:ph type="title"/>
          </p:nvPr>
        </p:nvSpPr>
        <p:spPr/>
        <p:txBody>
          <a:bodyPr>
            <a:noAutofit/>
          </a:bodyPr>
          <a:lstStyle/>
          <a:p>
            <a:r>
              <a:rPr lang="en-US" sz="3600" b="1" dirty="0" smtClean="0"/>
              <a:t>Browser Rendering Optimization</a:t>
            </a:r>
            <a:br>
              <a:rPr lang="en-US" sz="3600" b="1" dirty="0" smtClean="0"/>
            </a:br>
            <a:r>
              <a:rPr lang="en-US" sz="3600" b="1" dirty="0"/>
              <a:t> </a:t>
            </a:r>
            <a:r>
              <a:rPr lang="en-US" sz="3600" b="1" dirty="0" smtClean="0"/>
              <a:t>- lesson 4 </a:t>
            </a:r>
            <a:r>
              <a:rPr lang="en-US" sz="3600" b="1" dirty="0" err="1" smtClean="0"/>
              <a:t>Javascript</a:t>
            </a:r>
            <a:endParaRPr lang="en-US" sz="3600" b="1" dirty="0"/>
          </a:p>
        </p:txBody>
      </p:sp>
    </p:spTree>
    <p:extLst>
      <p:ext uri="{BB962C8B-B14F-4D97-AF65-F5344CB8AC3E}">
        <p14:creationId xmlns:p14="http://schemas.microsoft.com/office/powerpoint/2010/main" val="149889419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Worker</a:t>
            </a:r>
            <a:endParaRPr lang="en-US" dirty="0"/>
          </a:p>
        </p:txBody>
      </p:sp>
      <p:sp>
        <p:nvSpPr>
          <p:cNvPr id="3" name="Content Placeholder 2"/>
          <p:cNvSpPr>
            <a:spLocks noGrp="1"/>
          </p:cNvSpPr>
          <p:nvPr>
            <p:ph idx="1"/>
          </p:nvPr>
        </p:nvSpPr>
        <p:spPr/>
        <p:txBody>
          <a:bodyPr>
            <a:normAutofit/>
          </a:bodyPr>
          <a:lstStyle/>
          <a:p>
            <a:r>
              <a:rPr lang="en-US" sz="2400" dirty="0" smtClean="0"/>
              <a:t>The Problem: JavaScript Concurrency</a:t>
            </a:r>
          </a:p>
          <a:p>
            <a:r>
              <a:rPr lang="en-US" sz="2400" dirty="0" smtClean="0"/>
              <a:t>Two types: Dedicated Workers and Shared Workers</a:t>
            </a:r>
          </a:p>
          <a:p>
            <a:r>
              <a:rPr lang="en-US" sz="2400" dirty="0" smtClean="0"/>
              <a:t>Interface to script to run in the background, different scope, different thread, won’t affect, or be affected by other thread</a:t>
            </a:r>
          </a:p>
          <a:p>
            <a:endParaRPr lang="en-US" sz="2400" dirty="0"/>
          </a:p>
        </p:txBody>
      </p:sp>
      <p:sp>
        <p:nvSpPr>
          <p:cNvPr id="4" name="Rectangle 3"/>
          <p:cNvSpPr/>
          <p:nvPr/>
        </p:nvSpPr>
        <p:spPr>
          <a:xfrm>
            <a:off x="558219" y="1230868"/>
            <a:ext cx="8229600" cy="369332"/>
          </a:xfrm>
          <a:prstGeom prst="rect">
            <a:avLst/>
          </a:prstGeom>
        </p:spPr>
        <p:txBody>
          <a:bodyPr wrap="square">
            <a:spAutoFit/>
          </a:bodyPr>
          <a:lstStyle/>
          <a:p>
            <a:r>
              <a:rPr lang="en-US" dirty="0">
                <a:solidFill>
                  <a:schemeClr val="tx1">
                    <a:lumMod val="65000"/>
                    <a:lumOff val="35000"/>
                  </a:schemeClr>
                </a:solidFill>
              </a:rPr>
              <a:t>http://www.html5rocks.com/en/tutorials/workers/basics/#</a:t>
            </a:r>
            <a:r>
              <a:rPr lang="en-US" dirty="0" err="1">
                <a:solidFill>
                  <a:schemeClr val="tx1">
                    <a:lumMod val="65000"/>
                    <a:lumOff val="35000"/>
                  </a:schemeClr>
                </a:solidFill>
              </a:rPr>
              <a:t>toc-inlineworkers</a:t>
            </a:r>
            <a:endParaRPr lang="en-US" dirty="0">
              <a:solidFill>
                <a:schemeClr val="tx1">
                  <a:lumMod val="65000"/>
                  <a:lumOff val="35000"/>
                </a:schemeClr>
              </a:solidFill>
            </a:endParaRPr>
          </a:p>
        </p:txBody>
      </p:sp>
      <p:pic>
        <p:nvPicPr>
          <p:cNvPr id="5" name="Picture 4"/>
          <p:cNvPicPr>
            <a:picLocks noChangeAspect="1"/>
          </p:cNvPicPr>
          <p:nvPr/>
        </p:nvPicPr>
        <p:blipFill rotWithShape="1">
          <a:blip r:embed="rId3"/>
          <a:srcRect l="8220" t="12901" r="7741" b="10690"/>
          <a:stretch/>
        </p:blipFill>
        <p:spPr>
          <a:xfrm>
            <a:off x="1736468" y="3370599"/>
            <a:ext cx="4626265" cy="2628936"/>
          </a:xfrm>
          <a:prstGeom prst="rect">
            <a:avLst/>
          </a:prstGeom>
        </p:spPr>
      </p:pic>
      <p:sp>
        <p:nvSpPr>
          <p:cNvPr id="6" name="Rectangle 5"/>
          <p:cNvSpPr/>
          <p:nvPr/>
        </p:nvSpPr>
        <p:spPr>
          <a:xfrm>
            <a:off x="558218" y="6126163"/>
            <a:ext cx="7465555" cy="369332"/>
          </a:xfrm>
          <a:prstGeom prst="rect">
            <a:avLst/>
          </a:prstGeom>
          <a:solidFill>
            <a:schemeClr val="accent3">
              <a:lumMod val="75000"/>
            </a:schemeClr>
          </a:solidFill>
        </p:spPr>
        <p:txBody>
          <a:bodyPr wrap="square">
            <a:spAutoFit/>
          </a:bodyPr>
          <a:lstStyle/>
          <a:p>
            <a:r>
              <a:rPr lang="en-US" dirty="0"/>
              <a:t>http://</a:t>
            </a:r>
            <a:r>
              <a:rPr lang="en-US" dirty="0" err="1"/>
              <a:t>canaantt.github.io</a:t>
            </a:r>
            <a:r>
              <a:rPr lang="en-US" dirty="0"/>
              <a:t>/web-workers-demo-master/</a:t>
            </a:r>
          </a:p>
        </p:txBody>
      </p:sp>
    </p:spTree>
    <p:extLst>
      <p:ext uri="{BB962C8B-B14F-4D97-AF65-F5344CB8AC3E}">
        <p14:creationId xmlns:p14="http://schemas.microsoft.com/office/powerpoint/2010/main" val="148587987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 is GC</a:t>
            </a:r>
            <a:endParaRPr lang="en-US" dirty="0"/>
          </a:p>
        </p:txBody>
      </p:sp>
      <p:sp>
        <p:nvSpPr>
          <p:cNvPr id="3" name="Content Placeholder 2"/>
          <p:cNvSpPr>
            <a:spLocks noGrp="1"/>
          </p:cNvSpPr>
          <p:nvPr>
            <p:ph idx="1"/>
          </p:nvPr>
        </p:nvSpPr>
        <p:spPr/>
        <p:txBody>
          <a:bodyPr/>
          <a:lstStyle/>
          <a:p>
            <a:r>
              <a:rPr lang="en-US" dirty="0" smtClean="0"/>
              <a:t>JavaScript is Garbage collected</a:t>
            </a:r>
          </a:p>
          <a:p>
            <a:r>
              <a:rPr lang="en-US" dirty="0" smtClean="0"/>
              <a:t>Once the GC is running, nothing is running</a:t>
            </a:r>
          </a:p>
          <a:p>
            <a:endParaRPr lang="en-US" dirty="0" smtClean="0"/>
          </a:p>
          <a:p>
            <a:endParaRPr lang="en-US" dirty="0"/>
          </a:p>
        </p:txBody>
      </p:sp>
    </p:spTree>
    <p:extLst>
      <p:ext uri="{BB962C8B-B14F-4D97-AF65-F5344CB8AC3E}">
        <p14:creationId xmlns:p14="http://schemas.microsoft.com/office/powerpoint/2010/main" val="3849552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Styles and Layout	</a:t>
            </a:r>
            <a:endParaRPr lang="en-US" dirty="0"/>
          </a:p>
        </p:txBody>
      </p:sp>
      <p:sp>
        <p:nvSpPr>
          <p:cNvPr id="3" name="Content Placeholder 2"/>
          <p:cNvSpPr>
            <a:spLocks noGrp="1"/>
          </p:cNvSpPr>
          <p:nvPr>
            <p:ph idx="1"/>
          </p:nvPr>
        </p:nvSpPr>
        <p:spPr/>
        <p:txBody>
          <a:bodyPr/>
          <a:lstStyle/>
          <a:p>
            <a:r>
              <a:rPr lang="en-US" dirty="0" smtClean="0"/>
              <a:t>Block Element Modifier (BEM) </a:t>
            </a:r>
          </a:p>
          <a:p>
            <a:pPr lvl="1"/>
            <a:r>
              <a:rPr lang="en-US" dirty="0" smtClean="0"/>
              <a:t>Single class name, </a:t>
            </a:r>
            <a:r>
              <a:rPr lang="en-US" dirty="0" err="1" smtClean="0"/>
              <a:t>modulize</a:t>
            </a:r>
            <a:r>
              <a:rPr lang="en-US" dirty="0" smtClean="0"/>
              <a:t>, keep the selector matching simple</a:t>
            </a:r>
            <a:endParaRPr lang="en-US" dirty="0"/>
          </a:p>
          <a:p>
            <a:pPr lvl="1"/>
            <a:endParaRPr lang="en-US" dirty="0" smtClean="0"/>
          </a:p>
          <a:p>
            <a:endParaRPr lang="en-US" dirty="0"/>
          </a:p>
        </p:txBody>
      </p:sp>
    </p:spTree>
    <p:extLst>
      <p:ext uri="{BB962C8B-B14F-4D97-AF65-F5344CB8AC3E}">
        <p14:creationId xmlns:p14="http://schemas.microsoft.com/office/powerpoint/2010/main" val="352149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Compositing and Painting</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518455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make website run fast?</a:t>
            </a:r>
            <a:endParaRPr lang="en-US" dirty="0"/>
          </a:p>
        </p:txBody>
      </p:sp>
      <p:sp>
        <p:nvSpPr>
          <p:cNvPr id="3" name="Content Placeholder 2"/>
          <p:cNvSpPr>
            <a:spLocks noGrp="1"/>
          </p:cNvSpPr>
          <p:nvPr>
            <p:ph idx="1"/>
          </p:nvPr>
        </p:nvSpPr>
        <p:spPr/>
        <p:txBody>
          <a:bodyPr/>
          <a:lstStyle/>
          <a:p>
            <a:r>
              <a:rPr lang="en-US" dirty="0" smtClean="0"/>
              <a:t>Critical Rendering Path</a:t>
            </a:r>
          </a:p>
          <a:p>
            <a:pPr lvl="1"/>
            <a:r>
              <a:rPr lang="en-US" dirty="0" smtClean="0"/>
              <a:t>The sequence of steps the browser go through to convert the html, </a:t>
            </a:r>
            <a:r>
              <a:rPr lang="en-US" dirty="0" err="1" smtClean="0"/>
              <a:t>css</a:t>
            </a:r>
            <a:r>
              <a:rPr lang="en-US" dirty="0" smtClean="0"/>
              <a:t> and </a:t>
            </a:r>
            <a:r>
              <a:rPr lang="en-US" dirty="0" err="1" smtClean="0"/>
              <a:t>js</a:t>
            </a:r>
            <a:r>
              <a:rPr lang="en-US" dirty="0" smtClean="0"/>
              <a:t> to actual pixels on the screen, where we can optimize to make the webpage run fast.</a:t>
            </a:r>
          </a:p>
          <a:p>
            <a:endParaRPr lang="en-US" dirty="0"/>
          </a:p>
        </p:txBody>
      </p:sp>
    </p:spTree>
    <p:extLst>
      <p:ext uri="{BB962C8B-B14F-4D97-AF65-F5344CB8AC3E}">
        <p14:creationId xmlns:p14="http://schemas.microsoft.com/office/powerpoint/2010/main" val="33252935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68454" y="613232"/>
            <a:ext cx="3021225" cy="1699439"/>
          </a:xfrm>
          <a:prstGeom prst="rect">
            <a:avLst/>
          </a:prstGeom>
        </p:spPr>
      </p:pic>
      <p:sp>
        <p:nvSpPr>
          <p:cNvPr id="5" name="TextBox 4"/>
          <p:cNvSpPr txBox="1"/>
          <p:nvPr/>
        </p:nvSpPr>
        <p:spPr>
          <a:xfrm>
            <a:off x="494851" y="2829847"/>
            <a:ext cx="3723708" cy="2031325"/>
          </a:xfrm>
          <a:prstGeom prst="rect">
            <a:avLst/>
          </a:prstGeom>
          <a:noFill/>
        </p:spPr>
        <p:txBody>
          <a:bodyPr wrap="square" rtlCol="0">
            <a:spAutoFit/>
          </a:bodyPr>
          <a:lstStyle/>
          <a:p>
            <a:r>
              <a:rPr lang="en-US" dirty="0" smtClean="0"/>
              <a:t>Look for patterns in the traces</a:t>
            </a:r>
          </a:p>
          <a:p>
            <a:pPr marL="285750" indent="-285750">
              <a:buFontTx/>
              <a:buChar char="-"/>
            </a:pPr>
            <a:r>
              <a:rPr lang="en-US" dirty="0" err="1" smtClean="0"/>
              <a:t>DOMTree</a:t>
            </a:r>
            <a:endParaRPr lang="en-US" dirty="0" smtClean="0"/>
          </a:p>
          <a:p>
            <a:pPr marL="285750" indent="-285750">
              <a:buFontTx/>
              <a:buChar char="-"/>
            </a:pPr>
            <a:r>
              <a:rPr lang="en-US" dirty="0" smtClean="0"/>
              <a:t>CSSOM: inheritance, the less specific, the less work from browser</a:t>
            </a:r>
          </a:p>
          <a:p>
            <a:pPr marL="285750" indent="-285750">
              <a:buFontTx/>
              <a:buChar char="-"/>
            </a:pPr>
            <a:r>
              <a:rPr lang="en-US" dirty="0" smtClean="0"/>
              <a:t>Layout</a:t>
            </a:r>
          </a:p>
          <a:p>
            <a:pPr marL="285750" indent="-285750">
              <a:buFontTx/>
              <a:buChar char="-"/>
            </a:pPr>
            <a:r>
              <a:rPr lang="en-US" dirty="0" smtClean="0"/>
              <a:t>Paint</a:t>
            </a:r>
          </a:p>
        </p:txBody>
      </p:sp>
      <p:pic>
        <p:nvPicPr>
          <p:cNvPr id="7" name="Picture 6"/>
          <p:cNvPicPr>
            <a:picLocks noChangeAspect="1"/>
          </p:cNvPicPr>
          <p:nvPr/>
        </p:nvPicPr>
        <p:blipFill>
          <a:blip r:embed="rId3"/>
          <a:stretch>
            <a:fillRect/>
          </a:stretch>
        </p:blipFill>
        <p:spPr>
          <a:xfrm>
            <a:off x="5538651" y="613232"/>
            <a:ext cx="3097349" cy="1742259"/>
          </a:xfrm>
          <a:prstGeom prst="rect">
            <a:avLst/>
          </a:prstGeom>
        </p:spPr>
      </p:pic>
      <p:pic>
        <p:nvPicPr>
          <p:cNvPr id="9" name="Picture 8"/>
          <p:cNvPicPr>
            <a:picLocks noChangeAspect="1"/>
          </p:cNvPicPr>
          <p:nvPr/>
        </p:nvPicPr>
        <p:blipFill>
          <a:blip r:embed="rId4"/>
          <a:stretch>
            <a:fillRect/>
          </a:stretch>
        </p:blipFill>
        <p:spPr>
          <a:xfrm>
            <a:off x="5538651" y="2812994"/>
            <a:ext cx="3097349" cy="1742258"/>
          </a:xfrm>
          <a:prstGeom prst="rect">
            <a:avLst/>
          </a:prstGeom>
        </p:spPr>
      </p:pic>
      <p:sp>
        <p:nvSpPr>
          <p:cNvPr id="10" name="TextBox 9"/>
          <p:cNvSpPr txBox="1"/>
          <p:nvPr/>
        </p:nvSpPr>
        <p:spPr>
          <a:xfrm>
            <a:off x="4315938" y="4953248"/>
            <a:ext cx="4320062" cy="1477328"/>
          </a:xfrm>
          <a:prstGeom prst="rect">
            <a:avLst/>
          </a:prstGeom>
          <a:noFill/>
        </p:spPr>
        <p:txBody>
          <a:bodyPr wrap="square" rtlCol="0">
            <a:spAutoFit/>
          </a:bodyPr>
          <a:lstStyle/>
          <a:p>
            <a:r>
              <a:rPr lang="en-US" dirty="0" smtClean="0"/>
              <a:t>&lt;meta name=“viewport” content=“width=device-width”&gt;</a:t>
            </a:r>
          </a:p>
          <a:p>
            <a:r>
              <a:rPr lang="en-US" dirty="0" smtClean="0"/>
              <a:t>Rotate your phone or resize the browser, “viewport” changes, every times it has to re-run layout </a:t>
            </a:r>
            <a:endParaRPr lang="en-US" dirty="0"/>
          </a:p>
        </p:txBody>
      </p:sp>
    </p:spTree>
    <p:extLst>
      <p:ext uri="{BB962C8B-B14F-4D97-AF65-F5344CB8AC3E}">
        <p14:creationId xmlns:p14="http://schemas.microsoft.com/office/powerpoint/2010/main" val="367170411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920240" y="1757680"/>
            <a:ext cx="4801314" cy="2031325"/>
          </a:xfrm>
          <a:prstGeom prst="rect">
            <a:avLst/>
          </a:prstGeom>
          <a:noFill/>
        </p:spPr>
        <p:txBody>
          <a:bodyPr wrap="none" rtlCol="0">
            <a:spAutoFit/>
          </a:bodyPr>
          <a:lstStyle/>
          <a:p>
            <a:pPr marL="342900" indent="-342900">
              <a:buFont typeface="+mj-lt"/>
              <a:buAutoNum type="arabicPeriod"/>
            </a:pPr>
            <a:r>
              <a:rPr lang="en-US" dirty="0" smtClean="0"/>
              <a:t>Begin constructing the DOM by parsing HTML</a:t>
            </a:r>
          </a:p>
          <a:p>
            <a:pPr marL="342900" indent="-342900">
              <a:buFont typeface="+mj-lt"/>
              <a:buAutoNum type="arabicPeriod"/>
            </a:pPr>
            <a:r>
              <a:rPr lang="en-US" dirty="0" smtClean="0"/>
              <a:t>Request CSS &amp; JS resources</a:t>
            </a:r>
          </a:p>
          <a:p>
            <a:pPr marL="342900" indent="-342900">
              <a:buFont typeface="+mj-lt"/>
              <a:buAutoNum type="arabicPeriod"/>
            </a:pPr>
            <a:r>
              <a:rPr lang="en-US" dirty="0" smtClean="0"/>
              <a:t>Parse CSS and construct the CSSOM tree</a:t>
            </a:r>
          </a:p>
          <a:p>
            <a:pPr marL="342900" indent="-342900">
              <a:buFont typeface="+mj-lt"/>
              <a:buAutoNum type="arabicPeriod"/>
            </a:pPr>
            <a:r>
              <a:rPr lang="en-US" dirty="0" smtClean="0"/>
              <a:t>Execute JS</a:t>
            </a:r>
          </a:p>
          <a:p>
            <a:pPr marL="342900" indent="-342900">
              <a:buFont typeface="+mj-lt"/>
              <a:buAutoNum type="arabicPeriod"/>
            </a:pPr>
            <a:r>
              <a:rPr lang="en-US" dirty="0" smtClean="0"/>
              <a:t>Merge DOM and CSSOM into the Render Tree</a:t>
            </a:r>
          </a:p>
          <a:p>
            <a:pPr marL="342900" indent="-342900">
              <a:buFont typeface="+mj-lt"/>
              <a:buAutoNum type="arabicPeriod"/>
            </a:pPr>
            <a:r>
              <a:rPr lang="en-US" dirty="0" smtClean="0"/>
              <a:t>Run Layout, paint</a:t>
            </a:r>
          </a:p>
          <a:p>
            <a:endParaRPr lang="en-US" dirty="0"/>
          </a:p>
        </p:txBody>
      </p:sp>
      <p:sp>
        <p:nvSpPr>
          <p:cNvPr id="12" name="TextBox 11"/>
          <p:cNvSpPr txBox="1"/>
          <p:nvPr/>
        </p:nvSpPr>
        <p:spPr>
          <a:xfrm>
            <a:off x="3271520" y="1290320"/>
            <a:ext cx="1582484" cy="369332"/>
          </a:xfrm>
          <a:prstGeom prst="rect">
            <a:avLst/>
          </a:prstGeom>
          <a:noFill/>
        </p:spPr>
        <p:txBody>
          <a:bodyPr wrap="none" rtlCol="0">
            <a:spAutoFit/>
          </a:bodyPr>
          <a:lstStyle/>
          <a:p>
            <a:r>
              <a:rPr lang="en-US" b="1" dirty="0" smtClean="0"/>
              <a:t>The procedure</a:t>
            </a:r>
          </a:p>
        </p:txBody>
      </p:sp>
    </p:spTree>
    <p:extLst>
      <p:ext uri="{BB962C8B-B14F-4D97-AF65-F5344CB8AC3E}">
        <p14:creationId xmlns:p14="http://schemas.microsoft.com/office/powerpoint/2010/main" val="393804380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9453" y="680466"/>
            <a:ext cx="6881091" cy="1661993"/>
          </a:xfrm>
          <a:prstGeom prst="rect">
            <a:avLst/>
          </a:prstGeom>
          <a:noFill/>
        </p:spPr>
        <p:txBody>
          <a:bodyPr wrap="square" rtlCol="0">
            <a:spAutoFit/>
          </a:bodyPr>
          <a:lstStyle/>
          <a:p>
            <a:pPr marL="342900" indent="-342900">
              <a:buAutoNum type="arabicPeriod"/>
            </a:pPr>
            <a:r>
              <a:rPr lang="en-US" dirty="0" smtClean="0"/>
              <a:t>Minify the html: remove the comments so it won’t ship to browser </a:t>
            </a:r>
            <a:r>
              <a:rPr lang="en-US" sz="1200" dirty="0" smtClean="0"/>
              <a:t>https://</a:t>
            </a:r>
            <a:r>
              <a:rPr lang="en-US" sz="1200" dirty="0" err="1" smtClean="0"/>
              <a:t>developers.google.com</a:t>
            </a:r>
            <a:r>
              <a:rPr lang="en-US" sz="1200" dirty="0" smtClean="0"/>
              <a:t>/web/fundamentals/performance/optimizing-content-efficiency/</a:t>
            </a:r>
            <a:r>
              <a:rPr lang="en-US" sz="1200" dirty="0" err="1" smtClean="0"/>
              <a:t>optimize-encoding-and-transfer#minification-preprocessing</a:t>
            </a:r>
            <a:r>
              <a:rPr lang="en-US" sz="1200" dirty="0" smtClean="0"/>
              <a:t>--context-specific-optimizations</a:t>
            </a:r>
          </a:p>
          <a:p>
            <a:pPr marL="342900" indent="-342900">
              <a:buAutoNum type="arabicPeriod"/>
            </a:pPr>
            <a:r>
              <a:rPr lang="en-US" dirty="0" smtClean="0"/>
              <a:t>Compress the file </a:t>
            </a:r>
            <a:r>
              <a:rPr lang="en-US" sz="1200" dirty="0" smtClean="0"/>
              <a:t>https://</a:t>
            </a:r>
            <a:r>
              <a:rPr lang="en-US" sz="1200" dirty="0" err="1" smtClean="0"/>
              <a:t>developers.google.com</a:t>
            </a:r>
            <a:r>
              <a:rPr lang="en-US" sz="1200" dirty="0" smtClean="0"/>
              <a:t>/web/fundamentals/performance/optimizing-content-efficiency/</a:t>
            </a:r>
            <a:r>
              <a:rPr lang="en-US" sz="1200" dirty="0" err="1" smtClean="0"/>
              <a:t>optimize-encoding-and-transfer#text-compression-with-gzip</a:t>
            </a:r>
            <a:endParaRPr lang="en-US" sz="1200" dirty="0" smtClean="0"/>
          </a:p>
          <a:p>
            <a:pPr marL="342900" indent="-342900">
              <a:buAutoNum type="arabicPeriod"/>
            </a:pPr>
            <a:r>
              <a:rPr lang="en-US" dirty="0" smtClean="0"/>
              <a:t>Cache </a:t>
            </a:r>
            <a:r>
              <a:rPr lang="en-US" sz="1200" dirty="0" smtClean="0"/>
              <a:t>https://</a:t>
            </a:r>
            <a:r>
              <a:rPr lang="en-US" sz="1200" dirty="0" err="1" smtClean="0"/>
              <a:t>developers.google.com</a:t>
            </a:r>
            <a:r>
              <a:rPr lang="en-US" sz="1200" dirty="0" smtClean="0"/>
              <a:t>/web/fundamentals/performance/optimizing-content-efficiency/http-caching</a:t>
            </a:r>
            <a:endParaRPr lang="en-US" sz="1100" dirty="0"/>
          </a:p>
        </p:txBody>
      </p:sp>
      <p:sp>
        <p:nvSpPr>
          <p:cNvPr id="8" name="TextBox 7"/>
          <p:cNvSpPr txBox="1"/>
          <p:nvPr/>
        </p:nvSpPr>
        <p:spPr>
          <a:xfrm>
            <a:off x="473364" y="3001818"/>
            <a:ext cx="6777180" cy="1661993"/>
          </a:xfrm>
          <a:prstGeom prst="rect">
            <a:avLst/>
          </a:prstGeom>
          <a:noFill/>
        </p:spPr>
        <p:txBody>
          <a:bodyPr wrap="square" rtlCol="0">
            <a:spAutoFit/>
          </a:bodyPr>
          <a:lstStyle/>
          <a:p>
            <a:r>
              <a:rPr lang="en-US" dirty="0" smtClean="0"/>
              <a:t>Unblocking CSS with Media Queries</a:t>
            </a:r>
          </a:p>
          <a:p>
            <a:pPr marL="285750" indent="-285750">
              <a:buFontTx/>
              <a:buChar char="-"/>
            </a:pPr>
            <a:r>
              <a:rPr lang="en-US" dirty="0" smtClean="0"/>
              <a:t>Media Queries: </a:t>
            </a:r>
            <a:r>
              <a:rPr lang="en-US" sz="1200" dirty="0" smtClean="0">
                <a:hlinkClick r:id="rId2"/>
              </a:rPr>
              <a:t>https://developers.google.com/web/fundamentals/design-and-ui/responsive/fundamentals/</a:t>
            </a:r>
            <a:endParaRPr lang="en-US" sz="1200" dirty="0" smtClean="0"/>
          </a:p>
          <a:p>
            <a:pPr marL="285750" indent="-285750">
              <a:buFontTx/>
              <a:buChar char="-"/>
            </a:pPr>
            <a:r>
              <a:rPr lang="en-US" dirty="0" smtClean="0"/>
              <a:t>Separate the </a:t>
            </a:r>
            <a:r>
              <a:rPr lang="en-US" dirty="0" err="1" smtClean="0"/>
              <a:t>css</a:t>
            </a:r>
            <a:r>
              <a:rPr lang="en-US" dirty="0" smtClean="0"/>
              <a:t> into multiple files to speed up the rendering tree build and then use Media Query to download specific subsets of files: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=“style-</a:t>
            </a:r>
            <a:r>
              <a:rPr lang="en-US" dirty="0" err="1" smtClean="0"/>
              <a:t>print.css</a:t>
            </a:r>
            <a:r>
              <a:rPr lang="en-US" dirty="0" smtClean="0"/>
              <a:t>” media=“print”&gt;</a:t>
            </a:r>
            <a:endParaRPr lang="en-US" dirty="0"/>
          </a:p>
        </p:txBody>
      </p:sp>
      <p:sp>
        <p:nvSpPr>
          <p:cNvPr id="11" name="TextBox 10"/>
          <p:cNvSpPr txBox="1"/>
          <p:nvPr/>
        </p:nvSpPr>
        <p:spPr>
          <a:xfrm>
            <a:off x="529210" y="311134"/>
            <a:ext cx="2249334" cy="369332"/>
          </a:xfrm>
          <a:prstGeom prst="rect">
            <a:avLst/>
          </a:prstGeom>
          <a:noFill/>
        </p:spPr>
        <p:txBody>
          <a:bodyPr wrap="none" rtlCol="0">
            <a:spAutoFit/>
          </a:bodyPr>
          <a:lstStyle/>
          <a:p>
            <a:r>
              <a:rPr lang="en-US" dirty="0" smtClean="0"/>
              <a:t>Optimization of HTML</a:t>
            </a:r>
            <a:endParaRPr lang="en-US" dirty="0"/>
          </a:p>
        </p:txBody>
      </p:sp>
    </p:spTree>
    <p:extLst>
      <p:ext uri="{BB962C8B-B14F-4D97-AF65-F5344CB8AC3E}">
        <p14:creationId xmlns:p14="http://schemas.microsoft.com/office/powerpoint/2010/main" val="141006414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and the CRP</a:t>
            </a:r>
            <a:endParaRPr lang="en-US" dirty="0"/>
          </a:p>
        </p:txBody>
      </p:sp>
      <p:sp>
        <p:nvSpPr>
          <p:cNvPr id="3" name="Content Placeholder 2"/>
          <p:cNvSpPr>
            <a:spLocks noGrp="1"/>
          </p:cNvSpPr>
          <p:nvPr>
            <p:ph idx="1"/>
          </p:nvPr>
        </p:nvSpPr>
        <p:spPr>
          <a:xfrm>
            <a:off x="457200" y="1600200"/>
            <a:ext cx="8229600" cy="5036696"/>
          </a:xfrm>
        </p:spPr>
        <p:txBody>
          <a:bodyPr>
            <a:normAutofit fontScale="92500" lnSpcReduction="20000"/>
          </a:bodyPr>
          <a:lstStyle/>
          <a:p>
            <a:r>
              <a:rPr lang="en-US" sz="2800" dirty="0" smtClean="0"/>
              <a:t>How to include the JS to the page?</a:t>
            </a:r>
          </a:p>
          <a:p>
            <a:r>
              <a:rPr lang="en-US" sz="2800" b="1" dirty="0" smtClean="0"/>
              <a:t>Parser blocking if it modifies the DOM because it blocks, DOM construction when we encounter the script tag, especially the </a:t>
            </a:r>
            <a:r>
              <a:rPr lang="en-US" sz="2800" b="1" dirty="0" err="1" smtClean="0"/>
              <a:t>js</a:t>
            </a:r>
            <a:r>
              <a:rPr lang="en-US" sz="2800" b="1" dirty="0" smtClean="0"/>
              <a:t> is an external file</a:t>
            </a:r>
          </a:p>
          <a:p>
            <a:r>
              <a:rPr lang="en-US" sz="2800" dirty="0" smtClean="0"/>
              <a:t>Sometimes </a:t>
            </a:r>
            <a:r>
              <a:rPr lang="en-US" sz="2800" dirty="0" err="1" smtClean="0"/>
              <a:t>css</a:t>
            </a:r>
            <a:r>
              <a:rPr lang="en-US" sz="2800" dirty="0" smtClean="0"/>
              <a:t> will block the rendering tree as well as the JS execution -&gt; optimize CSS is important</a:t>
            </a:r>
          </a:p>
          <a:p>
            <a:r>
              <a:rPr lang="en-US" sz="2800" dirty="0" smtClean="0"/>
              <a:t>For some JS scripts(such as </a:t>
            </a:r>
            <a:r>
              <a:rPr lang="en-US" sz="2800" dirty="0" err="1" smtClean="0"/>
              <a:t>analytics.js</a:t>
            </a:r>
            <a:r>
              <a:rPr lang="en-US" sz="2800" dirty="0"/>
              <a:t>)</a:t>
            </a:r>
            <a:r>
              <a:rPr lang="en-US" sz="2800" dirty="0" smtClean="0"/>
              <a:t> that do not modify the DOM, we can ask the browser to load it after by using </a:t>
            </a:r>
            <a:r>
              <a:rPr lang="en-US" sz="2800" dirty="0" err="1" smtClean="0"/>
              <a:t>window.load</a:t>
            </a:r>
            <a:r>
              <a:rPr lang="en-US" sz="2800" dirty="0" smtClean="0"/>
              <a:t>()  or by adding “</a:t>
            </a:r>
            <a:r>
              <a:rPr lang="en-US" sz="2800" dirty="0" err="1" smtClean="0"/>
              <a:t>async</a:t>
            </a:r>
            <a:r>
              <a:rPr lang="en-US" sz="2800" dirty="0" smtClean="0"/>
              <a:t>” tag</a:t>
            </a:r>
          </a:p>
          <a:p>
            <a:pPr lvl="1"/>
            <a:r>
              <a:rPr lang="en-US" sz="2400" dirty="0" smtClean="0"/>
              <a:t>This way the </a:t>
            </a:r>
            <a:r>
              <a:rPr lang="en-US" sz="2400" dirty="0" err="1" smtClean="0"/>
              <a:t>js</a:t>
            </a:r>
            <a:r>
              <a:rPr lang="en-US" sz="2400" dirty="0" smtClean="0"/>
              <a:t> doesn’t block the DOM construction, CSSOM build, CRP.</a:t>
            </a:r>
          </a:p>
          <a:p>
            <a:pPr lvl="1"/>
            <a:r>
              <a:rPr lang="en-US" sz="2400" dirty="0" smtClean="0"/>
              <a:t>Inline block always block the </a:t>
            </a:r>
            <a:r>
              <a:rPr lang="en-US" sz="2400" dirty="0" err="1" smtClean="0"/>
              <a:t>css</a:t>
            </a:r>
            <a:r>
              <a:rPr lang="en-US" sz="2400" dirty="0" smtClean="0"/>
              <a:t> object model. Usually you cannot use </a:t>
            </a:r>
            <a:r>
              <a:rPr lang="en-US" sz="2400" dirty="0" err="1" smtClean="0"/>
              <a:t>asyn</a:t>
            </a:r>
            <a:r>
              <a:rPr lang="en-US" sz="2400" dirty="0" smtClean="0"/>
              <a:t> on the inline script except for you put the </a:t>
            </a:r>
            <a:r>
              <a:rPr lang="en-US" sz="2400" dirty="0" err="1" smtClean="0"/>
              <a:t>js</a:t>
            </a:r>
            <a:r>
              <a:rPr lang="en-US" sz="2400" dirty="0" smtClean="0"/>
              <a:t> above the </a:t>
            </a:r>
            <a:r>
              <a:rPr lang="en-US" sz="2400" dirty="0" err="1" smtClean="0"/>
              <a:t>css</a:t>
            </a:r>
            <a:endParaRPr lang="en-US" sz="2400" dirty="0" smtClean="0"/>
          </a:p>
          <a:p>
            <a:pPr lvl="1"/>
            <a:endParaRPr lang="en-US" sz="2400" dirty="0" smtClean="0"/>
          </a:p>
          <a:p>
            <a:pPr lvl="1"/>
            <a:endParaRPr lang="en-US" sz="2400" dirty="0" smtClean="0"/>
          </a:p>
          <a:p>
            <a:endParaRPr lang="en-US" sz="2800" dirty="0" smtClean="0"/>
          </a:p>
          <a:p>
            <a:endParaRPr lang="en-US" sz="2800" dirty="0" smtClean="0"/>
          </a:p>
          <a:p>
            <a:endParaRPr lang="en-US" sz="2800" dirty="0" smtClean="0"/>
          </a:p>
          <a:p>
            <a:endParaRPr lang="en-US" sz="2800" dirty="0"/>
          </a:p>
        </p:txBody>
      </p:sp>
    </p:spTree>
    <p:extLst>
      <p:ext uri="{BB962C8B-B14F-4D97-AF65-F5344CB8AC3E}">
        <p14:creationId xmlns:p14="http://schemas.microsoft.com/office/powerpoint/2010/main" val="155337938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Minify, Compress, Cache (HTML, CSS, JS)</a:t>
            </a:r>
          </a:p>
          <a:p>
            <a:r>
              <a:rPr lang="en-US" dirty="0" smtClean="0"/>
              <a:t>Minimize </a:t>
            </a:r>
            <a:r>
              <a:rPr lang="en-US" dirty="0" smtClean="0"/>
              <a:t>use of render blocking resource(CSS)</a:t>
            </a:r>
          </a:p>
          <a:p>
            <a:pPr lvl="1"/>
            <a:r>
              <a:rPr lang="en-US" dirty="0" smtClean="0"/>
              <a:t>Use media queries on &lt;link&gt; to unblock rendering</a:t>
            </a:r>
          </a:p>
          <a:p>
            <a:pPr lvl="1"/>
            <a:r>
              <a:rPr lang="en-US" dirty="0" smtClean="0"/>
              <a:t>Inline </a:t>
            </a:r>
            <a:r>
              <a:rPr lang="en-US" dirty="0" err="1" smtClean="0"/>
              <a:t>css</a:t>
            </a:r>
            <a:r>
              <a:rPr lang="en-US" dirty="0" smtClean="0"/>
              <a:t> </a:t>
            </a:r>
          </a:p>
          <a:p>
            <a:r>
              <a:rPr lang="en-US" dirty="0" smtClean="0"/>
              <a:t>Minimize use of parser blocking resource(JS)</a:t>
            </a:r>
          </a:p>
          <a:p>
            <a:pPr lvl="1"/>
            <a:r>
              <a:rPr lang="en-US" dirty="0" smtClean="0"/>
              <a:t>Defer JS execution</a:t>
            </a:r>
          </a:p>
          <a:p>
            <a:pPr lvl="1"/>
            <a:r>
              <a:rPr lang="en-US" dirty="0" smtClean="0"/>
              <a:t>Use </a:t>
            </a:r>
            <a:r>
              <a:rPr lang="en-US" dirty="0" err="1" smtClean="0"/>
              <a:t>async</a:t>
            </a:r>
            <a:r>
              <a:rPr lang="en-US" dirty="0" smtClean="0"/>
              <a:t> attribute on &lt;script&gt;</a:t>
            </a:r>
            <a:endParaRPr lang="en-US" dirty="0"/>
          </a:p>
        </p:txBody>
      </p:sp>
      <p:sp>
        <p:nvSpPr>
          <p:cNvPr id="5" name="TextBox 4"/>
          <p:cNvSpPr txBox="1"/>
          <p:nvPr/>
        </p:nvSpPr>
        <p:spPr>
          <a:xfrm>
            <a:off x="619932" y="5664498"/>
            <a:ext cx="5428187" cy="923330"/>
          </a:xfrm>
          <a:prstGeom prst="rect">
            <a:avLst/>
          </a:prstGeom>
          <a:noFill/>
        </p:spPr>
        <p:txBody>
          <a:bodyPr wrap="square" rtlCol="0">
            <a:spAutoFit/>
          </a:bodyPr>
          <a:lstStyle/>
          <a:p>
            <a:r>
              <a:rPr lang="en-US" dirty="0" smtClean="0"/>
              <a:t>https://</a:t>
            </a:r>
            <a:r>
              <a:rPr lang="en-US" dirty="0" err="1" smtClean="0"/>
              <a:t>developers.google.com</a:t>
            </a:r>
            <a:r>
              <a:rPr lang="en-US" dirty="0" smtClean="0"/>
              <a:t>/web/fundamentals/performance/critical-rendering-path/optimizing-critical-rendering-path</a:t>
            </a:r>
            <a:endParaRPr lang="en-US" dirty="0"/>
          </a:p>
        </p:txBody>
      </p:sp>
    </p:spTree>
    <p:extLst>
      <p:ext uri="{BB962C8B-B14F-4D97-AF65-F5344CB8AC3E}">
        <p14:creationId xmlns:p14="http://schemas.microsoft.com/office/powerpoint/2010/main" val="125316171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solidFill>
                  <a:schemeClr val="bg1">
                    <a:lumMod val="50000"/>
                  </a:schemeClr>
                </a:solidFill>
              </a:rPr>
              <a:t>Need for pre-load feature from browser</a:t>
            </a:r>
            <a:endParaRPr lang="en-US" sz="3600" dirty="0">
              <a:solidFill>
                <a:schemeClr val="bg1">
                  <a:lumMod val="50000"/>
                </a:schemeClr>
              </a:solidFill>
            </a:endParaRPr>
          </a:p>
        </p:txBody>
      </p:sp>
      <p:sp>
        <p:nvSpPr>
          <p:cNvPr id="3" name="Content Placeholder 2"/>
          <p:cNvSpPr>
            <a:spLocks noGrp="1"/>
          </p:cNvSpPr>
          <p:nvPr>
            <p:ph idx="1"/>
          </p:nvPr>
        </p:nvSpPr>
        <p:spPr/>
        <p:txBody>
          <a:bodyPr/>
          <a:lstStyle/>
          <a:p>
            <a:r>
              <a:rPr lang="en-US" dirty="0" smtClean="0"/>
              <a:t>http://</a:t>
            </a:r>
            <a:r>
              <a:rPr lang="en-US" dirty="0" err="1" smtClean="0"/>
              <a:t>andydavies.me</a:t>
            </a:r>
            <a:r>
              <a:rPr lang="en-US" dirty="0" smtClean="0"/>
              <a:t>/blog/2013/10/22/how-the-browser-pre-loader-makes-pages-load-faster/</a:t>
            </a:r>
            <a:endParaRPr lang="en-US" dirty="0"/>
          </a:p>
        </p:txBody>
      </p:sp>
    </p:spTree>
    <p:extLst>
      <p:ext uri="{BB962C8B-B14F-4D97-AF65-F5344CB8AC3E}">
        <p14:creationId xmlns:p14="http://schemas.microsoft.com/office/powerpoint/2010/main" val="228997544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https://</a:t>
            </a:r>
            <a:r>
              <a:rPr lang="en-US" dirty="0" err="1" smtClean="0"/>
              <a:t>www.udacity.com</a:t>
            </a:r>
            <a:r>
              <a:rPr lang="en-US" dirty="0" smtClean="0"/>
              <a:t>/wiki/ud884</a:t>
            </a:r>
            <a:endParaRPr lang="en-US" dirty="0"/>
          </a:p>
        </p:txBody>
      </p:sp>
      <p:pic>
        <p:nvPicPr>
          <p:cNvPr id="6" name="Content Placeholder 5"/>
          <p:cNvPicPr>
            <a:picLocks noGrp="1" noChangeAspect="1"/>
          </p:cNvPicPr>
          <p:nvPr>
            <p:ph idx="1"/>
          </p:nvPr>
        </p:nvPicPr>
        <p:blipFill>
          <a:blip r:embed="rId2"/>
          <a:srcRect t="-18707" b="-18707"/>
          <a:stretch>
            <a:fillRect/>
          </a:stretch>
        </p:blipFill>
        <p:spPr/>
      </p:pic>
    </p:spTree>
    <p:extLst>
      <p:ext uri="{BB962C8B-B14F-4D97-AF65-F5344CB8AC3E}">
        <p14:creationId xmlns:p14="http://schemas.microsoft.com/office/powerpoint/2010/main" val="3316406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444</TotalTime>
  <Words>1209</Words>
  <Application>Microsoft Macintosh PowerPoint</Application>
  <PresentationFormat>On-screen Show (4:3)</PresentationFormat>
  <Paragraphs>114</Paragraphs>
  <Slides>19</Slides>
  <Notes>3</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Website Performance Optimization</vt:lpstr>
      <vt:lpstr>How to make website run fast?</vt:lpstr>
      <vt:lpstr>PowerPoint Presentation</vt:lpstr>
      <vt:lpstr>PowerPoint Presentation</vt:lpstr>
      <vt:lpstr>PowerPoint Presentation</vt:lpstr>
      <vt:lpstr>Javascript and the CRP</vt:lpstr>
      <vt:lpstr>PowerPoint Presentation</vt:lpstr>
      <vt:lpstr>Need for pre-load feature from browser</vt:lpstr>
      <vt:lpstr>https://www.udacity.com/wiki/ud884</vt:lpstr>
      <vt:lpstr>Browser Rendering Optimization  - lesson 1 The CRP</vt:lpstr>
      <vt:lpstr>Three ways the pipeline normally plays out for given frame</vt:lpstr>
      <vt:lpstr>Browser Rendering Optimization  - lesson 2 App Lifecycles</vt:lpstr>
      <vt:lpstr>Thinking #perfmatters!</vt:lpstr>
      <vt:lpstr>Browser Rendering Optimization  - lesson 3 Weapons of Jank Destruction</vt:lpstr>
      <vt:lpstr>Browser Rendering Optimization  - lesson 4 Javascript</vt:lpstr>
      <vt:lpstr>Web Worker</vt:lpstr>
      <vt:lpstr>JS is GC</vt:lpstr>
      <vt:lpstr>Styles and Layout </vt:lpstr>
      <vt:lpstr>Compositing and Painting</vt:lpstr>
    </vt:vector>
  </TitlesOfParts>
  <Company>MSKCC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Performance Optimization</dc:title>
  <dc:creator>Zhang, Jianan/Sloan-Kettering Institute</dc:creator>
  <cp:lastModifiedBy>Zhang, Jianan/Sloan-Kettering Institute</cp:lastModifiedBy>
  <cp:revision>137</cp:revision>
  <dcterms:created xsi:type="dcterms:W3CDTF">2016-02-18T00:32:14Z</dcterms:created>
  <dcterms:modified xsi:type="dcterms:W3CDTF">2016-02-24T22:37:47Z</dcterms:modified>
</cp:coreProperties>
</file>