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72" r:id="rId3"/>
    <p:sldId id="257" r:id="rId4"/>
    <p:sldId id="261" r:id="rId5"/>
    <p:sldId id="267" r:id="rId6"/>
    <p:sldId id="268" r:id="rId7"/>
    <p:sldId id="281" r:id="rId8"/>
    <p:sldId id="270" r:id="rId9"/>
    <p:sldId id="271" r:id="rId10"/>
    <p:sldId id="282" r:id="rId11"/>
    <p:sldId id="283" r:id="rId12"/>
    <p:sldId id="287" r:id="rId13"/>
    <p:sldId id="284" r:id="rId14"/>
    <p:sldId id="285" r:id="rId15"/>
    <p:sldId id="286" r:id="rId16"/>
    <p:sldId id="288" r:id="rId17"/>
    <p:sldId id="289" r:id="rId18"/>
    <p:sldId id="290" r:id="rId19"/>
    <p:sldId id="291" r:id="rId20"/>
    <p:sldId id="292" r:id="rId21"/>
    <p:sldId id="293" r:id="rId22"/>
    <p:sldId id="274" r:id="rId23"/>
    <p:sldId id="276" r:id="rId24"/>
    <p:sldId id="277" r:id="rId25"/>
    <p:sldId id="278" r:id="rId26"/>
    <p:sldId id="279" r:id="rId27"/>
    <p:sldId id="280"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FD1E802-79D2-4341-B288-C1B9925170CE}" type="datetimeFigureOut">
              <a:rPr lang="tr-TR" smtClean="0"/>
              <a:t>8.01.2022</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311120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FD1E802-79D2-4341-B288-C1B9925170CE}" type="datetimeFigureOut">
              <a:rPr lang="tr-TR" smtClean="0"/>
              <a:t>8.01.2022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68769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FD1E802-79D2-4341-B288-C1B9925170CE}" type="datetimeFigureOut">
              <a:rPr lang="tr-TR" smtClean="0"/>
              <a:t>8.01.2022</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7033DA-0713-4E2C-AAE1-3EF61994B6E0}"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7446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CFD1E802-79D2-4341-B288-C1B9925170CE}" type="datetimeFigureOut">
              <a:rPr lang="tr-TR" smtClean="0"/>
              <a:t>8.01.2022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3509763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CFD1E802-79D2-4341-B288-C1B9925170CE}" type="datetimeFigureOut">
              <a:rPr lang="tr-TR" smtClean="0"/>
              <a:t>8.01.2022</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7033DA-0713-4E2C-AAE1-3EF61994B6E0}"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689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CFD1E802-79D2-4341-B288-C1B9925170CE}" type="datetimeFigureOut">
              <a:rPr lang="tr-TR" smtClean="0"/>
              <a:t>8.01.2022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202239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D1E802-79D2-4341-B288-C1B9925170CE}" type="datetimeFigureOut">
              <a:rPr lang="tr-TR" smtClean="0"/>
              <a:t>8.01.2022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2798005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D1E802-79D2-4341-B288-C1B9925170CE}" type="datetimeFigureOut">
              <a:rPr lang="tr-TR" smtClean="0"/>
              <a:t>8.01.2022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208593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FD1E802-79D2-4341-B288-C1B9925170CE}" type="datetimeFigureOut">
              <a:rPr lang="tr-TR" smtClean="0"/>
              <a:t>8.01.2022</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1422637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FD1E802-79D2-4341-B288-C1B9925170CE}" type="datetimeFigureOut">
              <a:rPr lang="tr-TR" smtClean="0"/>
              <a:t>8.01.2022</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57181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FD1E802-79D2-4341-B288-C1B9925170CE}" type="datetimeFigureOut">
              <a:rPr lang="tr-TR" smtClean="0"/>
              <a:t>8.01.2022</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2130152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FD1E802-79D2-4341-B288-C1B9925170CE}" type="datetimeFigureOut">
              <a:rPr lang="tr-TR" smtClean="0"/>
              <a:t>8.01.2022</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17883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FD1E802-79D2-4341-B288-C1B9925170CE}" type="datetimeFigureOut">
              <a:rPr lang="tr-TR" smtClean="0"/>
              <a:t>8.01.2022</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164042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1E802-79D2-4341-B288-C1B9925170CE}" type="datetimeFigureOut">
              <a:rPr lang="tr-TR" smtClean="0"/>
              <a:t>8.01.2022</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95955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FD1E802-79D2-4341-B288-C1B9925170CE}" type="datetimeFigureOut">
              <a:rPr lang="tr-TR" smtClean="0"/>
              <a:t>8.01.2022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35679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FD1E802-79D2-4341-B288-C1B9925170CE}" type="datetimeFigureOut">
              <a:rPr lang="tr-TR" smtClean="0"/>
              <a:t>8.01.2022</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7033DA-0713-4E2C-AAE1-3EF61994B6E0}" type="slidenum">
              <a:rPr lang="tr-TR" smtClean="0"/>
              <a:t>‹#›</a:t>
            </a:fld>
            <a:endParaRPr lang="tr-TR"/>
          </a:p>
        </p:txBody>
      </p:sp>
    </p:spTree>
    <p:extLst>
      <p:ext uri="{BB962C8B-B14F-4D97-AF65-F5344CB8AC3E}">
        <p14:creationId xmlns:p14="http://schemas.microsoft.com/office/powerpoint/2010/main" val="2364419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D1E802-79D2-4341-B288-C1B9925170CE}" type="datetimeFigureOut">
              <a:rPr lang="tr-TR" smtClean="0"/>
              <a:t>8.01.2022</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7033DA-0713-4E2C-AAE1-3EF61994B6E0}" type="slidenum">
              <a:rPr lang="tr-TR" smtClean="0"/>
              <a:t>‹#›</a:t>
            </a:fld>
            <a:endParaRPr lang="tr-TR"/>
          </a:p>
        </p:txBody>
      </p:sp>
    </p:spTree>
    <p:extLst>
      <p:ext uri="{BB962C8B-B14F-4D97-AF65-F5344CB8AC3E}">
        <p14:creationId xmlns:p14="http://schemas.microsoft.com/office/powerpoint/2010/main" val="366499667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1CB637-369B-4BD9-9AAE-34E3D26CD447}"/>
              </a:ext>
            </a:extLst>
          </p:cNvPr>
          <p:cNvSpPr>
            <a:spLocks noGrp="1"/>
          </p:cNvSpPr>
          <p:nvPr>
            <p:ph type="ctrTitle"/>
          </p:nvPr>
        </p:nvSpPr>
        <p:spPr>
          <a:xfrm>
            <a:off x="687389" y="578840"/>
            <a:ext cx="10817224" cy="2525087"/>
          </a:xfrm>
        </p:spPr>
        <p:txBody>
          <a:bodyPr>
            <a:normAutofit fontScale="90000"/>
          </a:bodyPr>
          <a:lstStyle/>
          <a:p>
            <a:r>
              <a:rPr lang="tr-TR" sz="5400" dirty="0"/>
              <a:t>EEE481 COMPUTER ARCHITECTURE</a:t>
            </a:r>
            <a:br>
              <a:rPr lang="tr-TR" sz="5400" dirty="0"/>
            </a:br>
            <a:r>
              <a:rPr lang="tr-TR" sz="5400" dirty="0"/>
              <a:t>WALLACE TREE</a:t>
            </a:r>
            <a:br>
              <a:rPr lang="tr-TR" dirty="0"/>
            </a:br>
            <a:endParaRPr lang="tr-TR" sz="5300" dirty="0"/>
          </a:p>
        </p:txBody>
      </p:sp>
      <p:sp>
        <p:nvSpPr>
          <p:cNvPr id="3" name="Alt Başlık 2">
            <a:extLst>
              <a:ext uri="{FF2B5EF4-FFF2-40B4-BE49-F238E27FC236}">
                <a16:creationId xmlns:a16="http://schemas.microsoft.com/office/drawing/2014/main" id="{163F74BD-A2BF-4DE8-B02E-478985B3E415}"/>
              </a:ext>
            </a:extLst>
          </p:cNvPr>
          <p:cNvSpPr>
            <a:spLocks noGrp="1"/>
          </p:cNvSpPr>
          <p:nvPr>
            <p:ph type="subTitle" idx="1"/>
          </p:nvPr>
        </p:nvSpPr>
        <p:spPr/>
        <p:txBody>
          <a:bodyPr/>
          <a:lstStyle/>
          <a:p>
            <a:pPr algn="r"/>
            <a:r>
              <a:rPr lang="tr-TR" dirty="0"/>
              <a:t>	171110001</a:t>
            </a:r>
          </a:p>
          <a:p>
            <a:pPr algn="r"/>
            <a:r>
              <a:rPr lang="tr-TR" dirty="0"/>
              <a:t>CAN AHMET ACAR</a:t>
            </a:r>
          </a:p>
        </p:txBody>
      </p:sp>
    </p:spTree>
    <p:extLst>
      <p:ext uri="{BB962C8B-B14F-4D97-AF65-F5344CB8AC3E}">
        <p14:creationId xmlns:p14="http://schemas.microsoft.com/office/powerpoint/2010/main" val="224387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D97CBDBE-A90B-468D-A995-CE4B719E6A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3143" y="1728687"/>
            <a:ext cx="9145713" cy="3213643"/>
          </a:xfrm>
        </p:spPr>
      </p:pic>
    </p:spTree>
    <p:extLst>
      <p:ext uri="{BB962C8B-B14F-4D97-AF65-F5344CB8AC3E}">
        <p14:creationId xmlns:p14="http://schemas.microsoft.com/office/powerpoint/2010/main" val="119653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çerik Yer Tutucusu 8">
            <a:extLst>
              <a:ext uri="{FF2B5EF4-FFF2-40B4-BE49-F238E27FC236}">
                <a16:creationId xmlns:a16="http://schemas.microsoft.com/office/drawing/2014/main" id="{0349479A-4DCA-4F40-B22F-258BB039D4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4712" y="1395056"/>
            <a:ext cx="8173591" cy="3639058"/>
          </a:xfrm>
        </p:spPr>
      </p:pic>
    </p:spTree>
    <p:extLst>
      <p:ext uri="{BB962C8B-B14F-4D97-AF65-F5344CB8AC3E}">
        <p14:creationId xmlns:p14="http://schemas.microsoft.com/office/powerpoint/2010/main" val="100303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23D8B4-EC06-40CF-9A6E-AF11E501D347}"/>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01A152D9-0B79-4AC7-8B10-12DE28AC9C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1607" y="278296"/>
            <a:ext cx="8352650" cy="6109252"/>
          </a:xfrm>
        </p:spPr>
      </p:pic>
    </p:spTree>
    <p:extLst>
      <p:ext uri="{BB962C8B-B14F-4D97-AF65-F5344CB8AC3E}">
        <p14:creationId xmlns:p14="http://schemas.microsoft.com/office/powerpoint/2010/main" val="38411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7286116-E3F3-46B6-AA97-7083A6CAAC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8450" y="373684"/>
            <a:ext cx="6845220" cy="5832958"/>
          </a:xfrm>
        </p:spPr>
      </p:pic>
    </p:spTree>
    <p:extLst>
      <p:ext uri="{BB962C8B-B14F-4D97-AF65-F5344CB8AC3E}">
        <p14:creationId xmlns:p14="http://schemas.microsoft.com/office/powerpoint/2010/main" val="1154099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4953A13-CBBC-4CBB-8364-887D5E43DF18}"/>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E4A5421C-405B-4615-BB3B-68FC826A3C0C}"/>
              </a:ext>
            </a:extLst>
          </p:cNvPr>
          <p:cNvSpPr>
            <a:spLocks noGrp="1"/>
          </p:cNvSpPr>
          <p:nvPr>
            <p:ph idx="1"/>
          </p:nvPr>
        </p:nvSpPr>
        <p:spPr/>
        <p:txBody>
          <a:bodyPr/>
          <a:lstStyle/>
          <a:p>
            <a:r>
              <a:rPr lang="tr-TR" dirty="0"/>
              <a:t>… 300 satırdan sonra</a:t>
            </a:r>
          </a:p>
          <a:p>
            <a:endParaRPr lang="tr-TR" dirty="0"/>
          </a:p>
        </p:txBody>
      </p:sp>
    </p:spTree>
    <p:extLst>
      <p:ext uri="{BB962C8B-B14F-4D97-AF65-F5344CB8AC3E}">
        <p14:creationId xmlns:p14="http://schemas.microsoft.com/office/powerpoint/2010/main" val="288204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6B9B68E-9180-4B16-BE7C-D7BAC51B41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2013" y="433776"/>
            <a:ext cx="6642632" cy="5990447"/>
          </a:xfrm>
        </p:spPr>
      </p:pic>
    </p:spTree>
    <p:extLst>
      <p:ext uri="{BB962C8B-B14F-4D97-AF65-F5344CB8AC3E}">
        <p14:creationId xmlns:p14="http://schemas.microsoft.com/office/powerpoint/2010/main" val="412565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221072-0EC2-4B08-BB3D-75EA1694DA0F}"/>
              </a:ext>
            </a:extLst>
          </p:cNvPr>
          <p:cNvSpPr>
            <a:spLocks noGrp="1"/>
          </p:cNvSpPr>
          <p:nvPr>
            <p:ph type="title"/>
          </p:nvPr>
        </p:nvSpPr>
        <p:spPr>
          <a:xfrm>
            <a:off x="2592925" y="624109"/>
            <a:ext cx="8911687" cy="6070305"/>
          </a:xfrm>
        </p:spPr>
        <p:txBody>
          <a:bodyPr/>
          <a:lstStyle/>
          <a:p>
            <a:br>
              <a:rPr lang="tr-TR" dirty="0"/>
            </a:br>
            <a:br>
              <a:rPr lang="tr-TR" dirty="0"/>
            </a:br>
            <a:br>
              <a:rPr lang="tr-TR" dirty="0"/>
            </a:br>
            <a:br>
              <a:rPr lang="tr-TR" dirty="0"/>
            </a:br>
            <a:br>
              <a:rPr lang="tr-TR" dirty="0"/>
            </a:br>
            <a:br>
              <a:rPr lang="tr-TR" dirty="0"/>
            </a:br>
            <a:endParaRPr lang="tr-TR" dirty="0"/>
          </a:p>
        </p:txBody>
      </p:sp>
      <p:pic>
        <p:nvPicPr>
          <p:cNvPr id="5" name="İçerik Yer Tutucusu 4">
            <a:extLst>
              <a:ext uri="{FF2B5EF4-FFF2-40B4-BE49-F238E27FC236}">
                <a16:creationId xmlns:a16="http://schemas.microsoft.com/office/drawing/2014/main" id="{766F685C-5D36-408E-A20A-91E69A2CEB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812" y="690559"/>
            <a:ext cx="7697274" cy="3238952"/>
          </a:xfrm>
        </p:spPr>
      </p:pic>
    </p:spTree>
    <p:extLst>
      <p:ext uri="{BB962C8B-B14F-4D97-AF65-F5344CB8AC3E}">
        <p14:creationId xmlns:p14="http://schemas.microsoft.com/office/powerpoint/2010/main" val="271860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3B5D72-970E-4A9E-8D86-4D234075F6DD}"/>
              </a:ext>
            </a:extLst>
          </p:cNvPr>
          <p:cNvSpPr>
            <a:spLocks noGrp="1"/>
          </p:cNvSpPr>
          <p:nvPr>
            <p:ph type="title"/>
          </p:nvPr>
        </p:nvSpPr>
        <p:spPr/>
        <p:txBody>
          <a:bodyPr/>
          <a:lstStyle/>
          <a:p>
            <a:r>
              <a:rPr lang="tr-TR" dirty="0" err="1"/>
              <a:t>Csa</a:t>
            </a:r>
            <a:r>
              <a:rPr lang="tr-TR" dirty="0"/>
              <a:t> </a:t>
            </a:r>
            <a:r>
              <a:rPr lang="tr-TR" dirty="0" err="1"/>
              <a:t>blogu</a:t>
            </a:r>
            <a:endParaRPr lang="tr-TR" dirty="0"/>
          </a:p>
        </p:txBody>
      </p:sp>
      <p:pic>
        <p:nvPicPr>
          <p:cNvPr id="5" name="İçerik Yer Tutucusu 4">
            <a:extLst>
              <a:ext uri="{FF2B5EF4-FFF2-40B4-BE49-F238E27FC236}">
                <a16:creationId xmlns:a16="http://schemas.microsoft.com/office/drawing/2014/main" id="{19068891-745B-47C4-AD4B-990E680FEF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563" y="1608245"/>
            <a:ext cx="11603917" cy="2006285"/>
          </a:xfrm>
        </p:spPr>
      </p:pic>
    </p:spTree>
    <p:extLst>
      <p:ext uri="{BB962C8B-B14F-4D97-AF65-F5344CB8AC3E}">
        <p14:creationId xmlns:p14="http://schemas.microsoft.com/office/powerpoint/2010/main" val="134591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7526DAAF-E36F-46C5-9179-5402BA7B1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2795" y="725985"/>
            <a:ext cx="3503778" cy="5926146"/>
          </a:xfrm>
        </p:spPr>
      </p:pic>
    </p:spTree>
    <p:extLst>
      <p:ext uri="{BB962C8B-B14F-4D97-AF65-F5344CB8AC3E}">
        <p14:creationId xmlns:p14="http://schemas.microsoft.com/office/powerpoint/2010/main" val="1313708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B997DE-5C49-40FB-8736-66B83C1FA0B6}"/>
              </a:ext>
            </a:extLst>
          </p:cNvPr>
          <p:cNvSpPr>
            <a:spLocks noGrp="1"/>
          </p:cNvSpPr>
          <p:nvPr>
            <p:ph type="title"/>
          </p:nvPr>
        </p:nvSpPr>
        <p:spPr/>
        <p:txBody>
          <a:bodyPr/>
          <a:lstStyle/>
          <a:p>
            <a:r>
              <a:rPr lang="tr-TR" dirty="0"/>
              <a:t>WAVEFORM</a:t>
            </a:r>
            <a:br>
              <a:rPr lang="tr-TR" dirty="0"/>
            </a:br>
            <a:r>
              <a:rPr lang="tr-TR" dirty="0"/>
              <a:t>0-10ns</a:t>
            </a:r>
          </a:p>
        </p:txBody>
      </p:sp>
      <p:pic>
        <p:nvPicPr>
          <p:cNvPr id="5" name="İçerik Yer Tutucusu 4">
            <a:extLst>
              <a:ext uri="{FF2B5EF4-FFF2-40B4-BE49-F238E27FC236}">
                <a16:creationId xmlns:a16="http://schemas.microsoft.com/office/drawing/2014/main" id="{7D0DC0BA-E5A1-4916-A598-78F840DDE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8915400" cy="2630009"/>
          </a:xfrm>
        </p:spPr>
      </p:pic>
    </p:spTree>
    <p:extLst>
      <p:ext uri="{BB962C8B-B14F-4D97-AF65-F5344CB8AC3E}">
        <p14:creationId xmlns:p14="http://schemas.microsoft.com/office/powerpoint/2010/main" val="363513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E240864E-DB82-4E19-AF11-BEE763053CAF}"/>
              </a:ext>
            </a:extLst>
          </p:cNvPr>
          <p:cNvSpPr>
            <a:spLocks noGrp="1"/>
          </p:cNvSpPr>
          <p:nvPr>
            <p:ph idx="1"/>
          </p:nvPr>
        </p:nvSpPr>
        <p:spPr>
          <a:xfrm>
            <a:off x="838200" y="457200"/>
            <a:ext cx="10515600" cy="5719763"/>
          </a:xfrm>
        </p:spPr>
        <p:txBody>
          <a:bodyPr/>
          <a:lstStyle/>
          <a:p>
            <a:endParaRPr lang="tr-TR" dirty="0"/>
          </a:p>
          <a:p>
            <a:endParaRPr lang="tr-TR" dirty="0"/>
          </a:p>
          <a:p>
            <a:r>
              <a:rPr lang="tr-TR" dirty="0"/>
              <a:t>Bilgisayarda gerçekleştirilen aritmetik işlemlerin temelinde toplama işlemi vardır. Şifreleme, şifre çözme algoritmaları ve sinyal işleme gibi birçok bilimsel uygulamanın temeli olan çarpma işlemi de temelde kaydırma ve toplama işlemi esasına göre gerçekleştirilmektedir.</a:t>
            </a:r>
          </a:p>
          <a:p>
            <a:r>
              <a:rPr lang="tr-TR" dirty="0"/>
              <a:t>Çarpma işlemi algoritmalarının yapısı, özellikle bilimsel programlarda yüksek kapasiteli veriler ile çalışıldığı zaman, bilgisayarın performansını etkileyen en önemli etkendir. </a:t>
            </a:r>
          </a:p>
          <a:p>
            <a:r>
              <a:rPr lang="tr-TR" dirty="0"/>
              <a:t>Bir bilimsel programın yaklaşık %9'u çarpma işleminden oluşur [1]. Bu sebepten dolayı bilgisayar teknolojisindeki gelişmeleri takip eden yıllar içerisinde çok çeşitli çarpma algoritmaları geliştirilmiştir.</a:t>
            </a:r>
          </a:p>
          <a:p>
            <a:r>
              <a:rPr lang="tr-TR" dirty="0"/>
              <a:t>Verinin boyutuna ve işleneceği algoritmanın uygunluğuna göre seçilecek olan çarpma algoritması bilgisayarın işlemci performansı arttırılmadan işlem hızını arttırabilir.</a:t>
            </a:r>
          </a:p>
          <a:p>
            <a:endParaRPr lang="tr-TR" dirty="0"/>
          </a:p>
          <a:p>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885194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AFF532-1261-4A08-AED4-7CCA0A5FD700}"/>
              </a:ext>
            </a:extLst>
          </p:cNvPr>
          <p:cNvSpPr>
            <a:spLocks noGrp="1"/>
          </p:cNvSpPr>
          <p:nvPr>
            <p:ph type="title"/>
          </p:nvPr>
        </p:nvSpPr>
        <p:spPr/>
        <p:txBody>
          <a:bodyPr/>
          <a:lstStyle/>
          <a:p>
            <a:r>
              <a:rPr lang="tr-TR" dirty="0"/>
              <a:t>10 – 20ns</a:t>
            </a:r>
          </a:p>
        </p:txBody>
      </p:sp>
      <p:pic>
        <p:nvPicPr>
          <p:cNvPr id="5" name="İçerik Yer Tutucusu 4">
            <a:extLst>
              <a:ext uri="{FF2B5EF4-FFF2-40B4-BE49-F238E27FC236}">
                <a16:creationId xmlns:a16="http://schemas.microsoft.com/office/drawing/2014/main" id="{78B27A16-CF6C-412F-B495-5B1E32317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77489"/>
            <a:ext cx="8915400" cy="2190553"/>
          </a:xfrm>
        </p:spPr>
      </p:pic>
    </p:spTree>
    <p:extLst>
      <p:ext uri="{BB962C8B-B14F-4D97-AF65-F5344CB8AC3E}">
        <p14:creationId xmlns:p14="http://schemas.microsoft.com/office/powerpoint/2010/main" val="1055069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2A2FD4-28C4-4E19-BA7D-1F7D61B43C2B}"/>
              </a:ext>
            </a:extLst>
          </p:cNvPr>
          <p:cNvSpPr>
            <a:spLocks noGrp="1"/>
          </p:cNvSpPr>
          <p:nvPr>
            <p:ph type="title"/>
          </p:nvPr>
        </p:nvSpPr>
        <p:spPr>
          <a:xfrm>
            <a:off x="2592925" y="624109"/>
            <a:ext cx="8911687" cy="5701189"/>
          </a:xfrm>
        </p:spPr>
        <p:txBody>
          <a:bodyPr/>
          <a:lstStyle/>
          <a:p>
            <a:r>
              <a:rPr lang="tr-TR" dirty="0"/>
              <a:t>20 – 30ns</a:t>
            </a:r>
          </a:p>
        </p:txBody>
      </p:sp>
      <p:sp>
        <p:nvSpPr>
          <p:cNvPr id="9" name="İçerik Yer Tutucusu 8">
            <a:extLst>
              <a:ext uri="{FF2B5EF4-FFF2-40B4-BE49-F238E27FC236}">
                <a16:creationId xmlns:a16="http://schemas.microsoft.com/office/drawing/2014/main" id="{5AF22CB8-D53E-4DFF-A5A5-259636A39C59}"/>
              </a:ext>
            </a:extLst>
          </p:cNvPr>
          <p:cNvSpPr>
            <a:spLocks noGrp="1"/>
          </p:cNvSpPr>
          <p:nvPr>
            <p:ph idx="1"/>
          </p:nvPr>
        </p:nvSpPr>
        <p:spPr>
          <a:xfrm>
            <a:off x="2589212" y="1275127"/>
            <a:ext cx="8915400" cy="4636095"/>
          </a:xfrm>
        </p:spPr>
        <p:txBody>
          <a:bodyPr>
            <a:normAutofit lnSpcReduction="10000"/>
          </a:bodyPr>
          <a:lstStyle/>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Sonuçlar hesap makinesi ile karşılaştırılmıştır ve doğrulu test edilmiştir.</a:t>
            </a:r>
          </a:p>
        </p:txBody>
      </p:sp>
      <p:pic>
        <p:nvPicPr>
          <p:cNvPr id="11" name="Resim 10">
            <a:extLst>
              <a:ext uri="{FF2B5EF4-FFF2-40B4-BE49-F238E27FC236}">
                <a16:creationId xmlns:a16="http://schemas.microsoft.com/office/drawing/2014/main" id="{67A8EC02-34B2-4595-A996-95F730CBB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1383823"/>
            <a:ext cx="8915400" cy="3569643"/>
          </a:xfrm>
          <a:prstGeom prst="rect">
            <a:avLst/>
          </a:prstGeom>
        </p:spPr>
      </p:pic>
    </p:spTree>
    <p:extLst>
      <p:ext uri="{BB962C8B-B14F-4D97-AF65-F5344CB8AC3E}">
        <p14:creationId xmlns:p14="http://schemas.microsoft.com/office/powerpoint/2010/main" val="95145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CCFA0AD-F09A-4351-B524-E4D12029514A}"/>
              </a:ext>
            </a:extLst>
          </p:cNvPr>
          <p:cNvSpPr>
            <a:spLocks noGrp="1"/>
          </p:cNvSpPr>
          <p:nvPr>
            <p:ph idx="1"/>
          </p:nvPr>
        </p:nvSpPr>
        <p:spPr>
          <a:xfrm>
            <a:off x="838200" y="666750"/>
            <a:ext cx="10515600" cy="5510213"/>
          </a:xfrm>
        </p:spPr>
        <p:txBody>
          <a:bodyPr>
            <a:normAutofit lnSpcReduction="10000"/>
          </a:bodyPr>
          <a:lstStyle/>
          <a:p>
            <a:endParaRPr lang="tr-TR" dirty="0"/>
          </a:p>
          <a:p>
            <a:r>
              <a:rPr lang="tr-TR" dirty="0"/>
              <a:t> 		FARKLI ÇARPICI ALGORİTMALARI</a:t>
            </a:r>
          </a:p>
          <a:p>
            <a:r>
              <a:rPr lang="tr-TR" dirty="0" err="1"/>
              <a:t>Booth</a:t>
            </a:r>
            <a:r>
              <a:rPr lang="tr-TR" dirty="0"/>
              <a:t> çarpma algoritması işaretli sayıların çarpımında çok etkili olan bir algoritmadır. </a:t>
            </a:r>
            <a:r>
              <a:rPr lang="tr-TR" dirty="0" err="1"/>
              <a:t>Booth</a:t>
            </a:r>
            <a:r>
              <a:rPr lang="tr-TR" dirty="0"/>
              <a:t> algoritmasının temeli, belirli bir aralıkta sunulan çarpılan sayıyı daha yüksek tabanlı bir sayıya çevrilip basamak sayısının azaltılmasına dayanmaktadır. Bu durumda, k bitlik bir sayı k/2 basamak olarak 4’lük tabanda bir sayı, k/3 basamak olarak 8’lik tabanda bir sayı gibi yorumlanabilmektedir. Böylece yüksek tabanlı çarpma işlemi yaparak </a:t>
            </a:r>
            <a:r>
              <a:rPr lang="tr-TR" dirty="0" err="1"/>
              <a:t>herbir</a:t>
            </a:r>
            <a:r>
              <a:rPr lang="tr-TR" dirty="0"/>
              <a:t> çevrimde birden fazla çarpan ile işlem yapmak avantajı sağlanır</a:t>
            </a:r>
          </a:p>
          <a:p>
            <a:r>
              <a:rPr lang="tr-TR" dirty="0" err="1"/>
              <a:t>Booth</a:t>
            </a:r>
            <a:r>
              <a:rPr lang="tr-TR" dirty="0"/>
              <a:t> algoritmasında, m ve r değerlerine göre önceden tanımlanmış A ve S değerlerinin tekrar eden işaretsiz toplama işlemi ile P sonucuna ulaşılır. "x" ve "y" çarpan ve çarpılan sayıların bit uzunlukları olarak tanımlanır ve çarpma işlemini gerçekleştirmek için şu adımlar izlenir; A ve S değerleri ile P'nin başlangıç değerleri tanımlanır. Bu sayıların bit uzunlukları x+y+1 kadar olmalıdır. </a:t>
            </a:r>
          </a:p>
          <a:p>
            <a:r>
              <a:rPr lang="tr-TR" dirty="0"/>
              <a:t>A değeri için; en yüksek </a:t>
            </a:r>
            <a:r>
              <a:rPr lang="tr-TR" dirty="0" err="1"/>
              <a:t>değerlikli</a:t>
            </a:r>
            <a:r>
              <a:rPr lang="tr-TR" dirty="0"/>
              <a:t> bitten başlanarak m sayısı ile doldurulur, geri kalan bitler "0" değeri alır. S değeri için; en yüksek </a:t>
            </a:r>
            <a:r>
              <a:rPr lang="tr-TR" dirty="0" err="1"/>
              <a:t>değerlikli</a:t>
            </a:r>
            <a:r>
              <a:rPr lang="tr-TR" dirty="0"/>
              <a:t> bitten başlanarak m sayısına 2'nin tersi işlemi uygulanarak elde edilen sayı değeri ile doldurulur. Geri kalan bütün bitler "0" değeri alır. P başlangıç değeri için; en yüksek </a:t>
            </a:r>
            <a:r>
              <a:rPr lang="tr-TR" dirty="0" err="1"/>
              <a:t>değerlikli</a:t>
            </a:r>
            <a:r>
              <a:rPr lang="tr-TR" dirty="0"/>
              <a:t> bitten başlanarak, sayıların toplam bit uzunluklarının yarısı kadar olan bit uzunluğu "0" değeri alır. Diğer yarısı r değeri ile doldurulur, geriye kalan bir bit ise "0" değeri alır.</a:t>
            </a:r>
          </a:p>
        </p:txBody>
      </p:sp>
    </p:spTree>
    <p:extLst>
      <p:ext uri="{BB962C8B-B14F-4D97-AF65-F5344CB8AC3E}">
        <p14:creationId xmlns:p14="http://schemas.microsoft.com/office/powerpoint/2010/main" val="3425800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C9CB08D-E1EA-4F10-9612-42250A6DDB75}"/>
              </a:ext>
            </a:extLst>
          </p:cNvPr>
          <p:cNvSpPr>
            <a:spLocks noGrp="1"/>
          </p:cNvSpPr>
          <p:nvPr>
            <p:ph idx="1"/>
          </p:nvPr>
        </p:nvSpPr>
        <p:spPr>
          <a:xfrm>
            <a:off x="1619074" y="285226"/>
            <a:ext cx="9885537" cy="6266576"/>
          </a:xfrm>
        </p:spPr>
        <p:txBody>
          <a:bodyPr/>
          <a:lstStyle/>
          <a:p>
            <a:r>
              <a:rPr lang="tr-TR" dirty="0"/>
              <a:t>P sayısının son iki bitine bakılarak şu işlemler gerçekleştirilir; </a:t>
            </a:r>
          </a:p>
          <a:p>
            <a:r>
              <a:rPr lang="tr-TR" dirty="0"/>
              <a:t>1. 00 ise; P değerini bir bit sağa kaydır </a:t>
            </a:r>
          </a:p>
          <a:p>
            <a:r>
              <a:rPr lang="tr-TR" dirty="0"/>
              <a:t>2. 11 ise; P değerini bir bit sağa kaydır</a:t>
            </a:r>
          </a:p>
          <a:p>
            <a:r>
              <a:rPr lang="tr-TR" dirty="0"/>
              <a:t> 3. 01 ise; P=P+A, P değerini bir bit sağa kaydır. (toplamda taşma değeri önemsenmez) </a:t>
            </a:r>
          </a:p>
          <a:p>
            <a:r>
              <a:rPr lang="tr-TR" dirty="0"/>
              <a:t>4. 10 ise; P=P+S, P değerini bir bit sağa kaydır. (toplamda taşma değeri önemsenmez.) Bu işlemler y kadar tekrar eder. Döngü sonucunda elde edilen değerin en düşük </a:t>
            </a:r>
            <a:r>
              <a:rPr lang="tr-TR" dirty="0" err="1"/>
              <a:t>değerlikli</a:t>
            </a:r>
            <a:r>
              <a:rPr lang="tr-TR" dirty="0"/>
              <a:t> biti silinir ve sonuç elde edilir </a:t>
            </a:r>
          </a:p>
          <a:p>
            <a:r>
              <a:rPr lang="tr-TR" dirty="0"/>
              <a:t>m = 3, r = -6 ---------------- m= 0011 , r = 1010, m’ = 1101</a:t>
            </a:r>
          </a:p>
          <a:p>
            <a:r>
              <a:rPr lang="tr-TR" dirty="0"/>
              <a:t>A = 0011 0000 0, S = 1101 0000 0, P = 0000 1010 0</a:t>
            </a:r>
          </a:p>
          <a:p>
            <a:r>
              <a:rPr lang="tr-TR" dirty="0"/>
              <a:t>P sayısının başlangıç değerinden başlayarak, en önemsiz son iki bitine y döngüsü kadar bakılarak toplama ve kaydırma işlemleri yapılır.</a:t>
            </a:r>
          </a:p>
          <a:p>
            <a:r>
              <a:rPr lang="tr-TR" dirty="0"/>
              <a:t>0000 101</a:t>
            </a:r>
            <a:r>
              <a:rPr lang="tr-TR" b="1" i="1" dirty="0"/>
              <a:t>0 0</a:t>
            </a:r>
            <a:r>
              <a:rPr lang="tr-TR" dirty="0"/>
              <a:t> → P'nin sonraki döngü değeri için bir bit sağa kaydırılır. </a:t>
            </a:r>
          </a:p>
          <a:p>
            <a:r>
              <a:rPr lang="tr-TR" dirty="0"/>
              <a:t>0000 010</a:t>
            </a:r>
            <a:r>
              <a:rPr lang="tr-TR" b="1" i="1" dirty="0"/>
              <a:t>1</a:t>
            </a:r>
            <a:r>
              <a:rPr lang="tr-TR" dirty="0"/>
              <a:t> </a:t>
            </a:r>
            <a:r>
              <a:rPr lang="tr-TR" b="1" i="1" dirty="0"/>
              <a:t>0</a:t>
            </a:r>
            <a:r>
              <a:rPr lang="tr-TR" dirty="0"/>
              <a:t> → P'nin sonraki döngü değeri için P+S işlemi yapılır ve bir bit sağa kaydırılır. (bir bit sağa kaydırılır. </a:t>
            </a:r>
          </a:p>
          <a:p>
            <a:pPr lvl="1"/>
            <a:r>
              <a:rPr lang="tr-TR" dirty="0"/>
              <a:t>P + S = 1101 0101 0 ----- KAYDIRMA 1110 1010 1 </a:t>
            </a:r>
          </a:p>
          <a:p>
            <a:endParaRPr lang="tr-TR" dirty="0"/>
          </a:p>
        </p:txBody>
      </p:sp>
    </p:spTree>
    <p:extLst>
      <p:ext uri="{BB962C8B-B14F-4D97-AF65-F5344CB8AC3E}">
        <p14:creationId xmlns:p14="http://schemas.microsoft.com/office/powerpoint/2010/main" val="406860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7AE71B87-9208-4993-9EB8-E873C37FEFE8}"/>
              </a:ext>
            </a:extLst>
          </p:cNvPr>
          <p:cNvSpPr>
            <a:spLocks noGrp="1"/>
          </p:cNvSpPr>
          <p:nvPr>
            <p:ph idx="1"/>
          </p:nvPr>
        </p:nvSpPr>
        <p:spPr>
          <a:xfrm>
            <a:off x="1693863" y="369888"/>
            <a:ext cx="9810750" cy="5541962"/>
          </a:xfrm>
        </p:spPr>
        <p:txBody>
          <a:bodyPr/>
          <a:lstStyle/>
          <a:p>
            <a:r>
              <a:rPr lang="tr-TR" dirty="0"/>
              <a:t>1110 101</a:t>
            </a:r>
            <a:r>
              <a:rPr lang="tr-TR" b="1" dirty="0"/>
              <a:t>0</a:t>
            </a:r>
            <a:r>
              <a:rPr lang="tr-TR" dirty="0"/>
              <a:t> </a:t>
            </a:r>
            <a:r>
              <a:rPr lang="tr-TR" b="1" dirty="0"/>
              <a:t>1</a:t>
            </a:r>
            <a:r>
              <a:rPr lang="tr-TR" dirty="0"/>
              <a:t> → P'nin sonraki döngü değeri için P+A işlemi yapılır ve bir bit sağa kaydırılır.</a:t>
            </a:r>
          </a:p>
          <a:p>
            <a:pPr lvl="2"/>
            <a:r>
              <a:rPr lang="tr-TR" dirty="0"/>
              <a:t>P + A = 0001 1010 1 ------- KAYDIRMA 0000 1101 0</a:t>
            </a:r>
          </a:p>
          <a:p>
            <a:r>
              <a:rPr lang="tr-TR" dirty="0"/>
              <a:t>0000 110</a:t>
            </a:r>
            <a:r>
              <a:rPr lang="tr-TR" b="1" dirty="0"/>
              <a:t>1</a:t>
            </a:r>
            <a:r>
              <a:rPr lang="tr-TR" dirty="0"/>
              <a:t> </a:t>
            </a:r>
            <a:r>
              <a:rPr lang="tr-TR" b="1" dirty="0"/>
              <a:t>0</a:t>
            </a:r>
            <a:r>
              <a:rPr lang="tr-TR" dirty="0"/>
              <a:t> → P'nin sonraki döngü değeri için P+S işlemi yapılır ve bir bit sağa kaydırılır. </a:t>
            </a:r>
          </a:p>
          <a:p>
            <a:pPr lvl="2"/>
            <a:r>
              <a:rPr lang="tr-TR" dirty="0"/>
              <a:t>P + S = 1101 1101 0 -------- KAYDIRMA 1111 1110  1	</a:t>
            </a:r>
          </a:p>
          <a:p>
            <a:pPr lvl="2"/>
            <a:r>
              <a:rPr lang="tr-TR" dirty="0"/>
              <a:t>En düşük </a:t>
            </a:r>
            <a:r>
              <a:rPr lang="tr-TR" dirty="0" err="1"/>
              <a:t>değerlikli</a:t>
            </a:r>
            <a:r>
              <a:rPr lang="tr-TR" dirty="0"/>
              <a:t> bit silinir ve işlem sonucu olarak 1110 1110 değeri elde edilir. </a:t>
            </a:r>
          </a:p>
          <a:p>
            <a:pPr lvl="2"/>
            <a:endParaRPr lang="tr-TR" dirty="0"/>
          </a:p>
        </p:txBody>
      </p:sp>
    </p:spTree>
    <p:extLst>
      <p:ext uri="{BB962C8B-B14F-4D97-AF65-F5344CB8AC3E}">
        <p14:creationId xmlns:p14="http://schemas.microsoft.com/office/powerpoint/2010/main" val="3328189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89FA5BC-6C32-42E0-88E6-DD5584A44639}"/>
              </a:ext>
            </a:extLst>
          </p:cNvPr>
          <p:cNvSpPr>
            <a:spLocks noGrp="1"/>
          </p:cNvSpPr>
          <p:nvPr>
            <p:ph idx="1"/>
          </p:nvPr>
        </p:nvSpPr>
        <p:spPr>
          <a:xfrm>
            <a:off x="1619075" y="595618"/>
            <a:ext cx="9885537" cy="5315604"/>
          </a:xfrm>
        </p:spPr>
        <p:txBody>
          <a:bodyPr>
            <a:normAutofit fontScale="77500" lnSpcReduction="20000"/>
          </a:bodyPr>
          <a:lstStyle/>
          <a:p>
            <a:r>
              <a:rPr lang="tr-TR" dirty="0" err="1"/>
              <a:t>Karatsuba</a:t>
            </a:r>
            <a:r>
              <a:rPr lang="tr-TR" dirty="0"/>
              <a:t> Çarpma Algoritması; Yüksek boyutta iki sayının çarpımı için kullanılan etkili bir çarpma yöntemidir. Çarpılacak olan sayılar alt gruplara bölünür. Bu alt grupların çarpım sonuçlarının toplanması ile sonuç elde edilir.</a:t>
            </a:r>
          </a:p>
          <a:p>
            <a:r>
              <a:rPr lang="tr-TR" dirty="0"/>
              <a:t>n bit uzunluğunda a ve b sayıları n&gt;m olmak üzere şu şekilde ifade edilebilir.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a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m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baseline="-25000" dirty="0">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b =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m </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tr-TR" dirty="0"/>
              <a:t>denklemlerinde, B herhangi bir taban, m ise bu tabanın herhangi bir üssüdür. Bu denklemler kullanılarak ab çarpım sonucu şu şekilde yazılabilir</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ab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m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m </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ab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2m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B</a:t>
            </a:r>
            <a:r>
              <a:rPr lang="tr-TR" sz="1800" baseline="30000" dirty="0" err="1">
                <a:effectLst/>
                <a:latin typeface="Calibri" panose="020F0502020204030204" pitchFamily="34" charset="0"/>
                <a:ea typeface="Calibri" panose="020F0502020204030204" pitchFamily="34" charset="0"/>
                <a:cs typeface="Times New Roman" panose="02020603050405020304" pitchFamily="18" charset="0"/>
              </a:rPr>
              <a:t>m</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x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z=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xB</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2m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Yb</a:t>
            </a:r>
            <a:r>
              <a:rPr lang="tr-TR" sz="1800" baseline="30000" dirty="0" err="1">
                <a:effectLst/>
                <a:latin typeface="Calibri" panose="020F0502020204030204" pitchFamily="34" charset="0"/>
                <a:ea typeface="Calibri" panose="020F0502020204030204" pitchFamily="34" charset="0"/>
                <a:cs typeface="Times New Roman" panose="02020603050405020304" pitchFamily="18" charset="0"/>
              </a:rPr>
              <a:t>m</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tr-TR" sz="1800" dirty="0">
                <a:effectLst/>
                <a:latin typeface="Calibri" panose="020F0502020204030204" pitchFamily="34" charset="0"/>
                <a:ea typeface="Calibri" panose="020F0502020204030204" pitchFamily="34" charset="0"/>
                <a:cs typeface="Times New Roman" panose="02020603050405020304" pitchFamily="18" charset="0"/>
              </a:rPr>
              <a:t>+ z  </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Denklemin sade hali;</a:t>
            </a: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 – </a:t>
            </a:r>
            <a:r>
              <a:rPr lang="tr-TR" sz="1800" dirty="0">
                <a:effectLst/>
                <a:latin typeface="Calibri" panose="020F0502020204030204" pitchFamily="34" charset="0"/>
                <a:ea typeface="Calibri" panose="020F0502020204030204" pitchFamily="34" charset="0"/>
                <a:cs typeface="Times New Roman" panose="02020603050405020304" pitchFamily="18" charset="0"/>
              </a:rPr>
              <a:t>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1800" dirty="0">
                <a:effectLst/>
                <a:latin typeface="Calibri" panose="020F0502020204030204" pitchFamily="34" charset="0"/>
                <a:ea typeface="Calibri" panose="020F0502020204030204" pitchFamily="34" charset="0"/>
                <a:cs typeface="Times New Roman" panose="02020603050405020304" pitchFamily="18" charset="0"/>
              </a:rPr>
              <a:t>y =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tr-TR" sz="1800" dirty="0">
                <a:effectLst/>
                <a:latin typeface="Calibri" panose="020F0502020204030204" pitchFamily="34" charset="0"/>
                <a:ea typeface="Calibri" panose="020F0502020204030204" pitchFamily="34" charset="0"/>
                <a:cs typeface="Times New Roman" panose="02020603050405020304" pitchFamily="18" charset="0"/>
              </a:rPr>
              <a:t>+ a</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1 </a:t>
            </a:r>
            <a:r>
              <a:rPr lang="tr-TR" sz="1800" dirty="0">
                <a:effectLst/>
                <a:latin typeface="Calibri" panose="020F0502020204030204" pitchFamily="34" charset="0"/>
                <a:ea typeface="Calibri" panose="020F0502020204030204" pitchFamily="34" charset="0"/>
                <a:cs typeface="Times New Roman" panose="02020603050405020304" pitchFamily="18" charset="0"/>
              </a:rPr>
              <a:t>+ b</a:t>
            </a:r>
            <a:r>
              <a:rPr lang="tr-TR" sz="1800" baseline="-25000" dirty="0">
                <a:effectLst/>
                <a:latin typeface="Calibri" panose="020F0502020204030204" pitchFamily="34" charset="0"/>
                <a:ea typeface="Calibri" panose="020F0502020204030204" pitchFamily="34" charset="0"/>
                <a:cs typeface="Times New Roman" panose="02020603050405020304" pitchFamily="18" charset="0"/>
              </a:rPr>
              <a:t>0</a:t>
            </a:r>
            <a:r>
              <a:rPr lang="tr-TR" sz="1800" dirty="0">
                <a:effectLst/>
                <a:latin typeface="Calibri" panose="020F0502020204030204" pitchFamily="34" charset="0"/>
                <a:ea typeface="Calibri" panose="020F0502020204030204" pitchFamily="34" charset="0"/>
                <a:cs typeface="Times New Roman" panose="02020603050405020304" pitchFamily="18" charset="0"/>
              </a:rPr>
              <a:t>) – x- y</a:t>
            </a:r>
          </a:p>
          <a:p>
            <a:pPr>
              <a:lnSpc>
                <a:spcPct val="107000"/>
              </a:lnSpc>
              <a:spcAft>
                <a:spcPts val="80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475178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B7643940-249E-4519-A891-53810CB95A7F}"/>
              </a:ext>
            </a:extLst>
          </p:cNvPr>
          <p:cNvSpPr>
            <a:spLocks noGrp="1"/>
          </p:cNvSpPr>
          <p:nvPr>
            <p:ph idx="1"/>
          </p:nvPr>
        </p:nvSpPr>
        <p:spPr>
          <a:xfrm>
            <a:off x="1744910" y="478172"/>
            <a:ext cx="9759702" cy="5433050"/>
          </a:xfrm>
        </p:spPr>
        <p:txBody>
          <a:bodyPr/>
          <a:lstStyle/>
          <a:p>
            <a:r>
              <a:rPr lang="tr-TR" dirty="0"/>
              <a:t> Alt bölümlere ayrılan iki sayının çarpma işlemini hızlandırmak için, sayının uzunluğuna göre </a:t>
            </a:r>
            <a:r>
              <a:rPr lang="tr-TR" dirty="0" err="1"/>
              <a:t>x,y,z</a:t>
            </a:r>
            <a:r>
              <a:rPr lang="tr-TR" dirty="0"/>
              <a:t> denklemlerindeki ayrılarak hızlandırma amaçlanmıştır. Yüksek uzunluktaki rakamlara göre oldukça hızlı sonuç verir. </a:t>
            </a:r>
          </a:p>
          <a:p>
            <a:r>
              <a:rPr lang="tr-TR" dirty="0"/>
              <a:t>Geleneksel çarpma yöntemi ile O(n2 ) olan işlem uzunluğu </a:t>
            </a:r>
            <a:r>
              <a:rPr lang="tr-TR" dirty="0" err="1"/>
              <a:t>Karatsuba</a:t>
            </a:r>
            <a:r>
              <a:rPr lang="tr-TR" dirty="0"/>
              <a:t> yöntemi ile O(</a:t>
            </a:r>
            <a:r>
              <a:rPr lang="tr-TR" sz="1800" dirty="0" err="1">
                <a:effectLst/>
                <a:latin typeface="Calibri" panose="020F0502020204030204" pitchFamily="34" charset="0"/>
                <a:ea typeface="Calibri" panose="020F0502020204030204" pitchFamily="34" charset="0"/>
                <a:cs typeface="Times New Roman" panose="02020603050405020304" pitchFamily="18" charset="0"/>
              </a:rPr>
              <a:t>n</a:t>
            </a:r>
            <a:r>
              <a:rPr lang="tr-TR" sz="1800" baseline="30000" dirty="0" err="1">
                <a:effectLst/>
                <a:latin typeface="Calibri" panose="020F0502020204030204" pitchFamily="34" charset="0"/>
                <a:ea typeface="Calibri" panose="020F0502020204030204" pitchFamily="34" charset="0"/>
                <a:cs typeface="Times New Roman" panose="02020603050405020304" pitchFamily="18" charset="0"/>
              </a:rPr>
              <a:t>log</a:t>
            </a:r>
            <a:r>
              <a:rPr lang="tr-TR" sz="1800" baseline="30000" dirty="0">
                <a:effectLst/>
                <a:latin typeface="Calibri" panose="020F0502020204030204" pitchFamily="34" charset="0"/>
                <a:ea typeface="Calibri" panose="020F0502020204030204" pitchFamily="34" charset="0"/>
                <a:cs typeface="Times New Roman" panose="02020603050405020304" pitchFamily="18" charset="0"/>
              </a:rPr>
              <a:t>(2)3</a:t>
            </a:r>
            <a:r>
              <a:rPr lang="tr-TR" dirty="0"/>
              <a:t>) olmaktadır [2]. Şekil de geleneksel çarpma yöntemi ile </a:t>
            </a:r>
            <a:r>
              <a:rPr lang="tr-TR" dirty="0" err="1"/>
              <a:t>Karatsuba</a:t>
            </a:r>
            <a:r>
              <a:rPr lang="tr-TR" dirty="0"/>
              <a:t> çarpma yönteminin karşılaştırılması görülmektedir. Burada n sayı uzunluğunu f(n) ise n basamaklı iki sayının çarpımı için işlem uzunluğunu ifade etmektedir.</a:t>
            </a:r>
          </a:p>
          <a:p>
            <a:endParaRPr lang="tr-TR" dirty="0"/>
          </a:p>
        </p:txBody>
      </p:sp>
      <p:pic>
        <p:nvPicPr>
          <p:cNvPr id="5" name="Resim 4">
            <a:extLst>
              <a:ext uri="{FF2B5EF4-FFF2-40B4-BE49-F238E27FC236}">
                <a16:creationId xmlns:a16="http://schemas.microsoft.com/office/drawing/2014/main" id="{E1F37991-3CFA-4467-A9F3-3F9BE7E142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5379" y="2679701"/>
            <a:ext cx="5712164" cy="3996212"/>
          </a:xfrm>
          <a:prstGeom prst="rect">
            <a:avLst/>
          </a:prstGeom>
        </p:spPr>
      </p:pic>
    </p:spTree>
    <p:extLst>
      <p:ext uri="{BB962C8B-B14F-4D97-AF65-F5344CB8AC3E}">
        <p14:creationId xmlns:p14="http://schemas.microsoft.com/office/powerpoint/2010/main" val="3614102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AD0821AE-07B6-4910-A007-1D2C5BC86312}"/>
              </a:ext>
            </a:extLst>
          </p:cNvPr>
          <p:cNvSpPr>
            <a:spLocks noGrp="1"/>
          </p:cNvSpPr>
          <p:nvPr>
            <p:ph idx="1"/>
          </p:nvPr>
        </p:nvSpPr>
        <p:spPr>
          <a:xfrm>
            <a:off x="1770077" y="276837"/>
            <a:ext cx="9734535" cy="5634385"/>
          </a:xfrm>
        </p:spPr>
        <p:txBody>
          <a:bodyPr/>
          <a:lstStyle/>
          <a:p>
            <a:r>
              <a:rPr lang="tr-TR" sz="1600" dirty="0"/>
              <a:t>Güçlü hafıza birimlerinin bulunduğu donanım yapılarında kullanıma uygun, etkili ve hızlı bir çarpma yöntemidir. Temel olarak </a:t>
            </a:r>
            <a:r>
              <a:rPr lang="tr-TR" sz="1600" dirty="0" err="1"/>
              <a:t>look-up</a:t>
            </a:r>
            <a:r>
              <a:rPr lang="tr-TR" sz="1600" dirty="0"/>
              <a:t> tablosu çarpıcıları, giriş birimlerinin ihtimalleri kadar çarpım sonucu içeren blok hafıza birimleri kullanarak çarpma işleminin sonucu elde edilir. Bu yöntem ile gerçek anlamda bir çarpma işlemi yapılmadığından, çok daha kısa bir süre içinde sonuca ulaşılır. Fakat bu yöntemin en büyük dezavantajı, işlem yapılan sayının boyutu arttıkça </a:t>
            </a:r>
            <a:r>
              <a:rPr lang="tr-TR" sz="1600" dirty="0" err="1"/>
              <a:t>look-up</a:t>
            </a:r>
            <a:r>
              <a:rPr lang="tr-TR" sz="1600" dirty="0"/>
              <a:t> tablosunun boyutu da katlanarak artmasıdır. Hafıza birimi içerisinde bütün çarpım ihtimalleri bulunduğundan hiç kullanılmama durumuna rağmen bazı veriler hafızada yer kaplayabilmektedir. Fakat şifreleme, şifre çözme veya görüntü işleme gibi sürekli ve değişken bir sinyal akışının bulunduğu durumlarda gerçek zamanlı çarpma performansı oldukça yüksektir. </a:t>
            </a:r>
          </a:p>
          <a:p>
            <a:endParaRPr lang="tr-TR" dirty="0"/>
          </a:p>
        </p:txBody>
      </p:sp>
      <p:pic>
        <p:nvPicPr>
          <p:cNvPr id="5" name="Resim 4">
            <a:extLst>
              <a:ext uri="{FF2B5EF4-FFF2-40B4-BE49-F238E27FC236}">
                <a16:creationId xmlns:a16="http://schemas.microsoft.com/office/drawing/2014/main" id="{DE8DCB90-CA9B-42D2-937D-A7DF542B6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0430" y="2865965"/>
            <a:ext cx="6050707" cy="3222660"/>
          </a:xfrm>
          <a:prstGeom prst="rect">
            <a:avLst/>
          </a:prstGeom>
        </p:spPr>
      </p:pic>
    </p:spTree>
    <p:extLst>
      <p:ext uri="{BB962C8B-B14F-4D97-AF65-F5344CB8AC3E}">
        <p14:creationId xmlns:p14="http://schemas.microsoft.com/office/powerpoint/2010/main" val="2853525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F9A08A-AFA1-47CD-88A3-32C34D17719F}"/>
              </a:ext>
            </a:extLst>
          </p:cNvPr>
          <p:cNvSpPr>
            <a:spLocks noGrp="1"/>
          </p:cNvSpPr>
          <p:nvPr>
            <p:ph type="title"/>
          </p:nvPr>
        </p:nvSpPr>
        <p:spPr/>
        <p:txBody>
          <a:bodyPr/>
          <a:lstStyle/>
          <a:p>
            <a:pPr algn="ctr"/>
            <a:r>
              <a:rPr lang="tr-TR" dirty="0"/>
              <a:t>KAYNAKÇA</a:t>
            </a:r>
          </a:p>
        </p:txBody>
      </p:sp>
      <p:sp>
        <p:nvSpPr>
          <p:cNvPr id="3" name="İçerik Yer Tutucusu 2">
            <a:extLst>
              <a:ext uri="{FF2B5EF4-FFF2-40B4-BE49-F238E27FC236}">
                <a16:creationId xmlns:a16="http://schemas.microsoft.com/office/drawing/2014/main" id="{8E65665B-A5D4-445F-94C0-0961212D1CFF}"/>
              </a:ext>
            </a:extLst>
          </p:cNvPr>
          <p:cNvSpPr>
            <a:spLocks noGrp="1"/>
          </p:cNvSpPr>
          <p:nvPr>
            <p:ph idx="1"/>
          </p:nvPr>
        </p:nvSpPr>
        <p:spPr/>
        <p:txBody>
          <a:bodyPr/>
          <a:lstStyle/>
          <a:p>
            <a:r>
              <a:rPr lang="tr-TR" dirty="0"/>
              <a:t>[1] </a:t>
            </a:r>
            <a:r>
              <a:rPr lang="en-US" dirty="0"/>
              <a:t>ÖZBEY R. S., SERTBAŞ A., </a:t>
            </a:r>
            <a:r>
              <a:rPr lang="en-US" dirty="0" err="1"/>
              <a:t>Klasik</a:t>
            </a:r>
            <a:r>
              <a:rPr lang="en-US" dirty="0"/>
              <a:t> </a:t>
            </a:r>
            <a:r>
              <a:rPr lang="en-US" dirty="0" err="1"/>
              <a:t>Çarpma</a:t>
            </a:r>
            <a:r>
              <a:rPr lang="en-US" dirty="0"/>
              <a:t> </a:t>
            </a:r>
            <a:r>
              <a:rPr lang="en-US" dirty="0" err="1"/>
              <a:t>Algoritmalarının</a:t>
            </a:r>
            <a:r>
              <a:rPr lang="en-US" dirty="0"/>
              <a:t> </a:t>
            </a:r>
            <a:r>
              <a:rPr lang="en-US" dirty="0" err="1"/>
              <a:t>Donanımsal</a:t>
            </a:r>
            <a:r>
              <a:rPr lang="en-US" dirty="0"/>
              <a:t> </a:t>
            </a:r>
            <a:r>
              <a:rPr lang="en-US" dirty="0" err="1"/>
              <a:t>Simülasyonları</a:t>
            </a:r>
            <a:r>
              <a:rPr lang="en-US" dirty="0"/>
              <a:t> </a:t>
            </a:r>
            <a:r>
              <a:rPr lang="en-US" dirty="0" err="1"/>
              <a:t>ve</a:t>
            </a:r>
            <a:r>
              <a:rPr lang="en-US" dirty="0"/>
              <a:t> </a:t>
            </a:r>
            <a:r>
              <a:rPr lang="en-US" dirty="0" err="1"/>
              <a:t>Performans</a:t>
            </a:r>
            <a:r>
              <a:rPr lang="en-US" dirty="0"/>
              <a:t> </a:t>
            </a:r>
            <a:r>
              <a:rPr lang="en-US" dirty="0" err="1"/>
              <a:t>Değerlendirimi</a:t>
            </a:r>
            <a:r>
              <a:rPr lang="en-US" dirty="0"/>
              <a:t>, ELECO 2004 (Inter. Conf. on Electrical and Electronics Engineering), Bursa, 2004</a:t>
            </a:r>
            <a:endParaRPr lang="tr-TR" dirty="0"/>
          </a:p>
          <a:p>
            <a:r>
              <a:rPr lang="tr-TR" dirty="0"/>
              <a:t>[2] </a:t>
            </a:r>
            <a:r>
              <a:rPr lang="en-US" dirty="0"/>
              <a:t>KNEUSEL R. T., Numbers and Computers, Springer, USA, 2015</a:t>
            </a:r>
            <a:endParaRPr lang="tr-TR" dirty="0"/>
          </a:p>
        </p:txBody>
      </p:sp>
    </p:spTree>
    <p:extLst>
      <p:ext uri="{BB962C8B-B14F-4D97-AF65-F5344CB8AC3E}">
        <p14:creationId xmlns:p14="http://schemas.microsoft.com/office/powerpoint/2010/main" val="52404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B1B6B6-0BF6-4E8D-9250-15DE3F5FD679}"/>
              </a:ext>
            </a:extLst>
          </p:cNvPr>
          <p:cNvSpPr>
            <a:spLocks noGrp="1"/>
          </p:cNvSpPr>
          <p:nvPr>
            <p:ph type="title"/>
          </p:nvPr>
        </p:nvSpPr>
        <p:spPr/>
        <p:txBody>
          <a:bodyPr/>
          <a:lstStyle/>
          <a:p>
            <a:r>
              <a:rPr lang="tr-TR" dirty="0"/>
              <a:t>WALLACE TREE NEDİR ?</a:t>
            </a:r>
          </a:p>
        </p:txBody>
      </p:sp>
      <p:sp>
        <p:nvSpPr>
          <p:cNvPr id="3" name="İçerik Yer Tutucusu 2">
            <a:extLst>
              <a:ext uri="{FF2B5EF4-FFF2-40B4-BE49-F238E27FC236}">
                <a16:creationId xmlns:a16="http://schemas.microsoft.com/office/drawing/2014/main" id="{DF3CF8E9-A590-4F9F-8619-4169C62C0FBE}"/>
              </a:ext>
            </a:extLst>
          </p:cNvPr>
          <p:cNvSpPr>
            <a:spLocks noGrp="1"/>
          </p:cNvSpPr>
          <p:nvPr>
            <p:ph idx="1"/>
          </p:nvPr>
        </p:nvSpPr>
        <p:spPr/>
        <p:txBody>
          <a:bodyPr/>
          <a:lstStyle/>
          <a:p>
            <a:r>
              <a:rPr lang="tr-TR" dirty="0"/>
              <a:t>Donanım üzerinde verimli biçimde yüksek hızla çarpma işlemi yapabilmek için tasarlanmış bir çarpıcı mimarisidir.</a:t>
            </a:r>
          </a:p>
          <a:p>
            <a:r>
              <a:rPr lang="tr-TR" dirty="0"/>
              <a:t>Klasik çarpma işleminin donanım üzerinde yarattığı verimsizliği ortadan kaldırmak için kullanılır.</a:t>
            </a:r>
          </a:p>
          <a:p>
            <a:pPr marL="0" indent="0">
              <a:buNone/>
            </a:pPr>
            <a:endParaRPr lang="tr-TR" dirty="0"/>
          </a:p>
        </p:txBody>
      </p:sp>
    </p:spTree>
    <p:extLst>
      <p:ext uri="{BB962C8B-B14F-4D97-AF65-F5344CB8AC3E}">
        <p14:creationId xmlns:p14="http://schemas.microsoft.com/office/powerpoint/2010/main" val="10402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71AC130-DA2B-4061-A78D-D8CF69609935}"/>
              </a:ext>
            </a:extLst>
          </p:cNvPr>
          <p:cNvSpPr>
            <a:spLocks noGrp="1"/>
          </p:cNvSpPr>
          <p:nvPr>
            <p:ph idx="1"/>
          </p:nvPr>
        </p:nvSpPr>
        <p:spPr>
          <a:xfrm>
            <a:off x="838200" y="234892"/>
            <a:ext cx="10515600" cy="5942071"/>
          </a:xfrm>
        </p:spPr>
        <p:txBody>
          <a:bodyPr/>
          <a:lstStyle/>
          <a:p>
            <a:endParaRPr lang="tr-TR" dirty="0"/>
          </a:p>
          <a:p>
            <a:endParaRPr lang="tr-TR" dirty="0"/>
          </a:p>
          <a:p>
            <a:endParaRPr lang="tr-TR" dirty="0"/>
          </a:p>
          <a:p>
            <a:endParaRPr lang="tr-TR" dirty="0"/>
          </a:p>
          <a:p>
            <a:endParaRPr lang="tr-TR" dirty="0"/>
          </a:p>
          <a:p>
            <a:pPr marL="0" indent="0">
              <a:buNone/>
            </a:pPr>
            <a:r>
              <a:rPr lang="tr-TR" dirty="0">
                <a:solidFill>
                  <a:srgbClr val="FF0000"/>
                </a:solidFill>
              </a:rPr>
              <a:t>                                                 			</a:t>
            </a:r>
          </a:p>
          <a:p>
            <a:pPr marL="0" indent="0">
              <a:buNone/>
            </a:pPr>
            <a:r>
              <a:rPr lang="tr-TR" dirty="0">
                <a:solidFill>
                  <a:srgbClr val="FF0000"/>
                </a:solidFill>
              </a:rPr>
              <a:t>									MİMARİ TASARIMI</a:t>
            </a:r>
          </a:p>
        </p:txBody>
      </p:sp>
    </p:spTree>
    <p:extLst>
      <p:ext uri="{BB962C8B-B14F-4D97-AF65-F5344CB8AC3E}">
        <p14:creationId xmlns:p14="http://schemas.microsoft.com/office/powerpoint/2010/main" val="272564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DD4CE49-B934-4DE8-A423-9067BC7DBA7B}"/>
              </a:ext>
            </a:extLst>
          </p:cNvPr>
          <p:cNvSpPr>
            <a:spLocks noGrp="1"/>
          </p:cNvSpPr>
          <p:nvPr>
            <p:ph idx="1"/>
          </p:nvPr>
        </p:nvSpPr>
        <p:spPr>
          <a:xfrm>
            <a:off x="838200" y="444617"/>
            <a:ext cx="10515600" cy="5732346"/>
          </a:xfrm>
        </p:spPr>
        <p:txBody>
          <a:bodyPr/>
          <a:lstStyle/>
          <a:p>
            <a:endParaRPr lang="tr-TR" dirty="0"/>
          </a:p>
          <a:p>
            <a:endParaRPr lang="tr-TR" dirty="0"/>
          </a:p>
          <a:p>
            <a:endParaRPr lang="tr-TR" dirty="0"/>
          </a:p>
          <a:p>
            <a:pPr marL="0" indent="0">
              <a:buNone/>
            </a:pPr>
            <a:r>
              <a:rPr lang="tr-TR" dirty="0"/>
              <a:t>Wallace </a:t>
            </a:r>
            <a:r>
              <a:rPr lang="tr-TR" dirty="0" err="1"/>
              <a:t>tree</a:t>
            </a:r>
            <a:r>
              <a:rPr lang="tr-TR" dirty="0"/>
              <a:t> 3 bölümden oluşur: </a:t>
            </a:r>
          </a:p>
          <a:p>
            <a:r>
              <a:rPr lang="tr-TR" dirty="0"/>
              <a:t>1-) Sistemin </a:t>
            </a:r>
            <a:r>
              <a:rPr lang="tr-TR" dirty="0" err="1"/>
              <a:t>inputlarının</a:t>
            </a:r>
            <a:r>
              <a:rPr lang="tr-TR" dirty="0"/>
              <a:t> çarpımı için bir </a:t>
            </a:r>
            <a:r>
              <a:rPr lang="tr-TR" dirty="0" err="1"/>
              <a:t>and</a:t>
            </a:r>
            <a:r>
              <a:rPr lang="tr-TR" dirty="0"/>
              <a:t> dizisi.</a:t>
            </a:r>
          </a:p>
          <a:p>
            <a:r>
              <a:rPr lang="tr-TR" dirty="0"/>
              <a:t>2-) </a:t>
            </a:r>
            <a:r>
              <a:rPr lang="tr-TR" dirty="0" err="1"/>
              <a:t>And</a:t>
            </a:r>
            <a:r>
              <a:rPr lang="tr-TR" dirty="0"/>
              <a:t> kapılarından sonra çıkan değerlerin toplanması için CSA dizisi kullanılır.</a:t>
            </a:r>
          </a:p>
          <a:p>
            <a:r>
              <a:rPr lang="tr-TR" dirty="0"/>
              <a:t>3-) Sonuç kısmında ise iki sayıyı toplayan bir taşıma-yayılma toplayıcısı bulunur.</a:t>
            </a:r>
          </a:p>
          <a:p>
            <a:endParaRPr lang="tr-TR" dirty="0"/>
          </a:p>
          <a:p>
            <a:endParaRPr lang="tr-TR" dirty="0"/>
          </a:p>
          <a:p>
            <a:endParaRPr lang="tr-TR" dirty="0"/>
          </a:p>
          <a:p>
            <a:endParaRPr lang="tr-TR" dirty="0"/>
          </a:p>
          <a:p>
            <a:pPr marL="0" indent="0">
              <a:buNone/>
            </a:pPr>
            <a:endParaRPr lang="tr-TR" dirty="0"/>
          </a:p>
        </p:txBody>
      </p:sp>
    </p:spTree>
    <p:extLst>
      <p:ext uri="{BB962C8B-B14F-4D97-AF65-F5344CB8AC3E}">
        <p14:creationId xmlns:p14="http://schemas.microsoft.com/office/powerpoint/2010/main" val="65549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236D41F-FA3A-42B6-A8ED-3C5FC474B941}"/>
              </a:ext>
            </a:extLst>
          </p:cNvPr>
          <p:cNvSpPr>
            <a:spLocks noGrp="1"/>
          </p:cNvSpPr>
          <p:nvPr>
            <p:ph idx="1"/>
          </p:nvPr>
        </p:nvSpPr>
        <p:spPr>
          <a:xfrm>
            <a:off x="838200" y="360727"/>
            <a:ext cx="10515600" cy="5816236"/>
          </a:xfrm>
        </p:spPr>
        <p:txBody>
          <a:bodyPr>
            <a:normAutofit/>
          </a:bodyPr>
          <a:lstStyle/>
          <a:p>
            <a:endParaRPr lang="tr-TR" dirty="0"/>
          </a:p>
          <a:p>
            <a:endParaRPr lang="tr-TR" dirty="0"/>
          </a:p>
          <a:p>
            <a:endParaRPr lang="tr-TR" dirty="0"/>
          </a:p>
          <a:p>
            <a:pPr marL="0" indent="0">
              <a:buNone/>
            </a:pPr>
            <a:r>
              <a:rPr lang="tr-TR" dirty="0"/>
              <a:t>CSA NEDİR? </a:t>
            </a:r>
          </a:p>
          <a:p>
            <a:r>
              <a:rPr lang="tr-TR" dirty="0"/>
              <a:t>CSA </a:t>
            </a:r>
            <a:r>
              <a:rPr lang="tr-TR" dirty="0" err="1"/>
              <a:t>carry</a:t>
            </a:r>
            <a:r>
              <a:rPr lang="tr-TR" dirty="0"/>
              <a:t> bitini bir sonraki </a:t>
            </a:r>
            <a:r>
              <a:rPr lang="tr-TR" dirty="0" err="1"/>
              <a:t>stage</a:t>
            </a:r>
            <a:r>
              <a:rPr lang="tr-TR" dirty="0"/>
              <a:t> e aktarılmak yerine saklar amaç aslında </a:t>
            </a:r>
            <a:r>
              <a:rPr lang="tr-TR" dirty="0" err="1"/>
              <a:t>carry</a:t>
            </a:r>
            <a:r>
              <a:rPr lang="tr-TR" dirty="0"/>
              <a:t> bitinin aktarılmasından doğan gecikmeyi </a:t>
            </a:r>
            <a:r>
              <a:rPr lang="tr-TR" dirty="0" err="1"/>
              <a:t>minimalize</a:t>
            </a:r>
            <a:r>
              <a:rPr lang="tr-TR" dirty="0"/>
              <a:t> </a:t>
            </a:r>
            <a:r>
              <a:rPr lang="tr-TR" dirty="0" err="1"/>
              <a:t>etmekir</a:t>
            </a:r>
            <a:r>
              <a:rPr lang="tr-TR" dirty="0"/>
              <a:t>. </a:t>
            </a:r>
          </a:p>
          <a:p>
            <a:r>
              <a:rPr lang="tr-TR" dirty="0"/>
              <a:t>Aslında </a:t>
            </a:r>
            <a:r>
              <a:rPr lang="tr-TR" dirty="0" err="1"/>
              <a:t>minimilize</a:t>
            </a:r>
            <a:r>
              <a:rPr lang="tr-TR" dirty="0"/>
              <a:t> edilen devre bir önceki </a:t>
            </a:r>
            <a:r>
              <a:rPr lang="tr-TR" dirty="0" err="1"/>
              <a:t>stageden</a:t>
            </a:r>
            <a:r>
              <a:rPr lang="tr-TR" dirty="0"/>
              <a:t> gelen </a:t>
            </a:r>
            <a:r>
              <a:rPr lang="tr-TR" dirty="0" err="1"/>
              <a:t>carry</a:t>
            </a:r>
            <a:r>
              <a:rPr lang="tr-TR" dirty="0"/>
              <a:t> </a:t>
            </a:r>
            <a:r>
              <a:rPr lang="tr-TR" dirty="0" err="1"/>
              <a:t>bitni</a:t>
            </a:r>
            <a:r>
              <a:rPr lang="tr-TR" dirty="0"/>
              <a:t> </a:t>
            </a:r>
            <a:r>
              <a:rPr lang="tr-TR" dirty="0" err="1"/>
              <a:t>beklemedigi</a:t>
            </a:r>
            <a:r>
              <a:rPr lang="tr-TR" dirty="0"/>
              <a:t> için paralel çalışma imkanına da sahip oluyor.</a:t>
            </a:r>
          </a:p>
          <a:p>
            <a:r>
              <a:rPr lang="tr-TR" dirty="0"/>
              <a:t>Bağlantıların </a:t>
            </a:r>
            <a:r>
              <a:rPr lang="tr-TR" dirty="0" err="1"/>
              <a:t>saglayabilmek</a:t>
            </a:r>
            <a:r>
              <a:rPr lang="tr-TR" dirty="0"/>
              <a:t> için </a:t>
            </a:r>
            <a:r>
              <a:rPr lang="tr-TR" dirty="0" err="1"/>
              <a:t>sum</a:t>
            </a:r>
            <a:r>
              <a:rPr lang="tr-TR" dirty="0"/>
              <a:t> ve </a:t>
            </a:r>
            <a:r>
              <a:rPr lang="tr-TR" dirty="0" err="1"/>
              <a:t>carrylere</a:t>
            </a:r>
            <a:r>
              <a:rPr lang="tr-TR" dirty="0"/>
              <a:t> </a:t>
            </a:r>
            <a:r>
              <a:rPr lang="tr-TR" dirty="0" err="1"/>
              <a:t>wire</a:t>
            </a:r>
            <a:r>
              <a:rPr lang="tr-TR" dirty="0"/>
              <a:t> </a:t>
            </a:r>
            <a:r>
              <a:rPr lang="tr-TR" dirty="0" err="1"/>
              <a:t>tanınlanması</a:t>
            </a:r>
            <a:r>
              <a:rPr lang="tr-TR" dirty="0"/>
              <a:t> ile tanımlanır. </a:t>
            </a:r>
          </a:p>
          <a:p>
            <a:r>
              <a:rPr lang="tr-TR" dirty="0" err="1"/>
              <a:t>Products</a:t>
            </a:r>
            <a:r>
              <a:rPr lang="tr-TR" dirty="0"/>
              <a:t> of </a:t>
            </a:r>
            <a:r>
              <a:rPr lang="tr-TR" dirty="0" err="1"/>
              <a:t>partials</a:t>
            </a:r>
            <a:r>
              <a:rPr lang="tr-TR" dirty="0"/>
              <a:t> soldan taranarak bakılır; 3 girişli toplam ifadeler için </a:t>
            </a:r>
            <a:r>
              <a:rPr lang="tr-TR" dirty="0" err="1"/>
              <a:t>csa</a:t>
            </a:r>
            <a:r>
              <a:rPr lang="tr-TR" dirty="0"/>
              <a:t> kullanacağız 2 giriş için </a:t>
            </a:r>
            <a:r>
              <a:rPr lang="tr-TR" dirty="0" err="1"/>
              <a:t>half</a:t>
            </a:r>
            <a:r>
              <a:rPr lang="tr-TR" dirty="0"/>
              <a:t> </a:t>
            </a:r>
            <a:r>
              <a:rPr lang="tr-TR" dirty="0" err="1"/>
              <a:t>adder</a:t>
            </a:r>
            <a:r>
              <a:rPr lang="tr-TR" dirty="0"/>
              <a:t> kullanabiliriz.</a:t>
            </a:r>
          </a:p>
          <a:p>
            <a:r>
              <a:rPr lang="tr-TR" dirty="0"/>
              <a:t>1 tel kalırsa, bağlamak için bir sonraki </a:t>
            </a:r>
            <a:r>
              <a:rPr lang="tr-TR" dirty="0" err="1"/>
              <a:t>stage</a:t>
            </a:r>
            <a:r>
              <a:rPr lang="tr-TR" dirty="0"/>
              <a:t> e gideriz.</a:t>
            </a:r>
          </a:p>
          <a:p>
            <a:r>
              <a:rPr lang="tr-TR" dirty="0" err="1"/>
              <a:t>Wallece</a:t>
            </a:r>
            <a:r>
              <a:rPr lang="tr-TR" dirty="0"/>
              <a:t> </a:t>
            </a:r>
            <a:r>
              <a:rPr lang="tr-TR" dirty="0" err="1"/>
              <a:t>tree</a:t>
            </a:r>
            <a:r>
              <a:rPr lang="tr-TR" dirty="0"/>
              <a:t> de kullanılan CSA </a:t>
            </a:r>
            <a:r>
              <a:rPr lang="tr-TR" dirty="0" err="1"/>
              <a:t>lardan</a:t>
            </a:r>
            <a:r>
              <a:rPr lang="tr-TR" dirty="0"/>
              <a:t> kaynaklı her bir </a:t>
            </a:r>
            <a:r>
              <a:rPr lang="tr-TR" dirty="0" err="1"/>
              <a:t>stage</a:t>
            </a:r>
            <a:r>
              <a:rPr lang="tr-TR" dirty="0"/>
              <a:t> de giriş 2/3 oranında azalarak ilerler.</a:t>
            </a:r>
          </a:p>
          <a:p>
            <a:pPr marL="0" indent="0">
              <a:buNone/>
            </a:pPr>
            <a:endParaRPr lang="tr-TR" dirty="0"/>
          </a:p>
          <a:p>
            <a:endParaRPr lang="tr-TR" dirty="0"/>
          </a:p>
          <a:p>
            <a:endParaRPr lang="tr-TR" dirty="0"/>
          </a:p>
          <a:p>
            <a:endParaRPr lang="tr-TR" dirty="0"/>
          </a:p>
        </p:txBody>
      </p:sp>
    </p:spTree>
    <p:extLst>
      <p:ext uri="{BB962C8B-B14F-4D97-AF65-F5344CB8AC3E}">
        <p14:creationId xmlns:p14="http://schemas.microsoft.com/office/powerpoint/2010/main" val="396205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ock diagram of Wallace tree multiplier.">
            <a:extLst>
              <a:ext uri="{FF2B5EF4-FFF2-40B4-BE49-F238E27FC236}">
                <a16:creationId xmlns:a16="http://schemas.microsoft.com/office/drawing/2014/main" id="{58329915-446E-4D9F-817D-9D7040189F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29651" y="456032"/>
            <a:ext cx="2932697" cy="594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60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9C8B2558-4925-4CA7-B46E-4DE84BED705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7439" b="8669"/>
          <a:stretch/>
        </p:blipFill>
        <p:spPr>
          <a:xfrm rot="5400000">
            <a:off x="3270910" y="-1428226"/>
            <a:ext cx="6528229" cy="9714452"/>
          </a:xfrm>
        </p:spPr>
      </p:pic>
    </p:spTree>
    <p:extLst>
      <p:ext uri="{BB962C8B-B14F-4D97-AF65-F5344CB8AC3E}">
        <p14:creationId xmlns:p14="http://schemas.microsoft.com/office/powerpoint/2010/main" val="4041951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çerik Yer Tutucusu 9">
            <a:extLst>
              <a:ext uri="{FF2B5EF4-FFF2-40B4-BE49-F238E27FC236}">
                <a16:creationId xmlns:a16="http://schemas.microsoft.com/office/drawing/2014/main" id="{C8D770AF-0658-4233-B9CD-3F386DC64B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230" t="2767" r="4904" b="42094"/>
          <a:stretch/>
        </p:blipFill>
        <p:spPr>
          <a:xfrm>
            <a:off x="699852" y="1235279"/>
            <a:ext cx="10949839" cy="4353886"/>
          </a:xfrm>
        </p:spPr>
      </p:pic>
    </p:spTree>
    <p:extLst>
      <p:ext uri="{BB962C8B-B14F-4D97-AF65-F5344CB8AC3E}">
        <p14:creationId xmlns:p14="http://schemas.microsoft.com/office/powerpoint/2010/main" val="997380271"/>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1854</TotalTime>
  <Words>1305</Words>
  <Application>Microsoft Office PowerPoint</Application>
  <PresentationFormat>Geniş ekran</PresentationFormat>
  <Paragraphs>100</Paragraphs>
  <Slides>28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Calibri</vt:lpstr>
      <vt:lpstr>Century Gothic</vt:lpstr>
      <vt:lpstr>Wingdings 3</vt:lpstr>
      <vt:lpstr>Duman</vt:lpstr>
      <vt:lpstr>EEE481 COMPUTER ARCHITECTURE WALLACE TREE </vt:lpstr>
      <vt:lpstr>PowerPoint Sunusu</vt:lpstr>
      <vt:lpstr>WALLACE TREE NEDİR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vt:lpstr>
      <vt:lpstr>Csa blogu</vt:lpstr>
      <vt:lpstr>PowerPoint Sunusu</vt:lpstr>
      <vt:lpstr>WAVEFORM 0-10ns</vt:lpstr>
      <vt:lpstr>10 – 20ns</vt:lpstr>
      <vt:lpstr>20 – 30ns</vt:lpstr>
      <vt:lpstr>PowerPoint Sunusu</vt:lpstr>
      <vt:lpstr>PowerPoint Sunusu</vt:lpstr>
      <vt:lpstr>PowerPoint Sunusu</vt:lpstr>
      <vt:lpstr>PowerPoint Sunusu</vt:lpstr>
      <vt:lpstr>PowerPoint Sunusu</vt:lpstr>
      <vt:lpstr>PowerPoint Sunusu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WALLACE TREE</dc:title>
  <dc:creator>Can Ahmet Acar</dc:creator>
  <cp:lastModifiedBy>Can Ahmet Acar</cp:lastModifiedBy>
  <cp:revision>9</cp:revision>
  <dcterms:created xsi:type="dcterms:W3CDTF">2021-12-09T18:13:26Z</dcterms:created>
  <dcterms:modified xsi:type="dcterms:W3CDTF">2022-01-08T10:34:48Z</dcterms:modified>
</cp:coreProperties>
</file>