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8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5" r:id="rId2"/>
    <p:sldMasterId id="2147483696" r:id="rId3"/>
    <p:sldMasterId id="2147483709" r:id="rId4"/>
    <p:sldMasterId id="2147483712" r:id="rId5"/>
    <p:sldMasterId id="2147483824" r:id="rId6"/>
    <p:sldMasterId id="2147483894" r:id="rId7"/>
    <p:sldMasterId id="2147484066" r:id="rId8"/>
    <p:sldMasterId id="2147484100" r:id="rId9"/>
  </p:sldMasterIdLst>
  <p:notesMasterIdLst>
    <p:notesMasterId r:id="rId51"/>
  </p:notesMasterIdLst>
  <p:sldIdLst>
    <p:sldId id="585" r:id="rId10"/>
    <p:sldId id="824" r:id="rId11"/>
    <p:sldId id="825" r:id="rId12"/>
    <p:sldId id="826" r:id="rId13"/>
    <p:sldId id="827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27" r:id="rId24"/>
    <p:sldId id="838" r:id="rId25"/>
    <p:sldId id="839" r:id="rId26"/>
    <p:sldId id="940" r:id="rId27"/>
    <p:sldId id="831" r:id="rId28"/>
    <p:sldId id="922" r:id="rId29"/>
    <p:sldId id="840" r:id="rId30"/>
    <p:sldId id="923" r:id="rId31"/>
    <p:sldId id="924" r:id="rId32"/>
    <p:sldId id="925" r:id="rId33"/>
    <p:sldId id="926" r:id="rId34"/>
    <p:sldId id="927" r:id="rId35"/>
    <p:sldId id="928" r:id="rId36"/>
    <p:sldId id="929" r:id="rId37"/>
    <p:sldId id="930" r:id="rId38"/>
    <p:sldId id="931" r:id="rId39"/>
    <p:sldId id="932" r:id="rId40"/>
    <p:sldId id="933" r:id="rId41"/>
    <p:sldId id="934" r:id="rId42"/>
    <p:sldId id="935" r:id="rId43"/>
    <p:sldId id="936" r:id="rId44"/>
    <p:sldId id="937" r:id="rId45"/>
    <p:sldId id="464" r:id="rId46"/>
    <p:sldId id="475" r:id="rId47"/>
    <p:sldId id="938" r:id="rId48"/>
    <p:sldId id="939" r:id="rId49"/>
    <p:sldId id="941" r:id="rId50"/>
  </p:sldIdLst>
  <p:sldSz cx="9144000" cy="5143500" type="screen16x9"/>
  <p:notesSz cx="6858000" cy="9144000"/>
  <p:custDataLst>
    <p:tags r:id="rId5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orient="horz" pos="2163">
          <p15:clr>
            <a:srgbClr val="A4A3A4"/>
          </p15:clr>
        </p15:guide>
        <p15:guide id="3" orient="horz" pos="28" userDrawn="1">
          <p15:clr>
            <a:srgbClr val="A4A3A4"/>
          </p15:clr>
        </p15:guide>
        <p15:guide id="4" orient="horz" pos="1824">
          <p15:clr>
            <a:srgbClr val="A4A3A4"/>
          </p15:clr>
        </p15:guide>
        <p15:guide id="6" pos="5455">
          <p15:clr>
            <a:srgbClr val="A4A3A4"/>
          </p15:clr>
        </p15:guide>
        <p15:guide id="7" pos="5463">
          <p15:clr>
            <a:srgbClr val="A4A3A4"/>
          </p15:clr>
        </p15:guide>
        <p15:guide id="9" pos="5183">
          <p15:clr>
            <a:srgbClr val="A4A3A4"/>
          </p15:clr>
        </p15:guide>
        <p15:guide id="10" pos="3039">
          <p15:clr>
            <a:srgbClr val="A4A3A4"/>
          </p15:clr>
        </p15:guide>
        <p15:guide id="11" pos="1066" userDrawn="1">
          <p15:clr>
            <a:srgbClr val="A4A3A4"/>
          </p15:clr>
        </p15:guide>
        <p15:guide id="12" orient="horz" pos="2777">
          <p15:clr>
            <a:srgbClr val="A4A3A4"/>
          </p15:clr>
        </p15:guide>
        <p15:guide id="13" orient="horz" pos="1622">
          <p15:clr>
            <a:srgbClr val="A4A3A4"/>
          </p15:clr>
        </p15:guide>
        <p15:guide id="14" orient="horz" pos="21">
          <p15:clr>
            <a:srgbClr val="A4A3A4"/>
          </p15:clr>
        </p15:guide>
        <p15:guide id="15" orient="horz" pos="1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BAA"/>
    <a:srgbClr val="000000"/>
    <a:srgbClr val="0078A9"/>
    <a:srgbClr val="BBE0E3"/>
    <a:srgbClr val="69949B"/>
    <a:srgbClr val="C6D0BC"/>
    <a:srgbClr val="D1D6D8"/>
    <a:srgbClr val="175992"/>
    <a:srgbClr val="B8BCC5"/>
    <a:srgbClr val="F3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34580" autoAdjust="0"/>
    <p:restoredTop sz="86410" autoAdjust="0"/>
  </p:normalViewPr>
  <p:slideViewPr>
    <p:cSldViewPr snapToGrid="0" snapToObjects="1">
      <p:cViewPr varScale="1">
        <p:scale>
          <a:sx n="133" d="100"/>
          <a:sy n="133" d="100"/>
        </p:scale>
        <p:origin x="606" y="96"/>
      </p:cViewPr>
      <p:guideLst>
        <p:guide orient="horz" pos="3702"/>
        <p:guide orient="horz" pos="2163"/>
        <p:guide orient="horz" pos="28"/>
        <p:guide orient="horz" pos="1824"/>
        <p:guide pos="5455"/>
        <p:guide pos="5463"/>
        <p:guide pos="5183"/>
        <p:guide pos="3039"/>
        <p:guide pos="1066"/>
        <p:guide orient="horz" pos="2777"/>
        <p:guide orient="horz" pos="1622"/>
        <p:guide orient="horz" pos="21"/>
        <p:guide orient="horz" pos="1368"/>
      </p:guideLst>
    </p:cSldViewPr>
  </p:slideViewPr>
  <p:outlineViewPr>
    <p:cViewPr>
      <p:scale>
        <a:sx n="33" d="100"/>
        <a:sy n="33" d="100"/>
      </p:scale>
      <p:origin x="0" y="-23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72"/>
    </p:cViewPr>
  </p:sorterViewPr>
  <p:notesViewPr>
    <p:cSldViewPr snapToGrid="0" snapToObjects="1">
      <p:cViewPr varScale="1">
        <p:scale>
          <a:sx n="83" d="100"/>
          <a:sy n="83" d="100"/>
        </p:scale>
        <p:origin x="-303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Sheet1!$B$2:$B$8</c:f>
              <c:numCache>
                <c:formatCode>0.0%</c:formatCode>
                <c:ptCount val="7"/>
                <c:pt idx="0">
                  <c:v>6.8000000000000005E-2</c:v>
                </c:pt>
                <c:pt idx="1">
                  <c:v>6.4000000000000001E-2</c:v>
                </c:pt>
                <c:pt idx="2">
                  <c:v>4.7E-2</c:v>
                </c:pt>
                <c:pt idx="3">
                  <c:v>4.2000000000000003E-2</c:v>
                </c:pt>
                <c:pt idx="4">
                  <c:v>0.04</c:v>
                </c:pt>
                <c:pt idx="5">
                  <c:v>3.5000000000000003E-2</c:v>
                </c:pt>
                <c:pt idx="6">
                  <c:v>2.3E-2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91-49F5-A38F-901CB2AB265C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17 or younger</c:v>
                      </c:pt>
                      <c:pt idx="1">
                        <c:v>18 to 24</c:v>
                      </c:pt>
                      <c:pt idx="2">
                        <c:v>25 to 34</c:v>
                      </c:pt>
                      <c:pt idx="3">
                        <c:v>35 to 44</c:v>
                      </c:pt>
                      <c:pt idx="4">
                        <c:v>45 to 54</c:v>
                      </c:pt>
                      <c:pt idx="5">
                        <c:v>55 to 64</c:v>
                      </c:pt>
                      <c:pt idx="6">
                        <c:v>65 to 74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083848"/>
        <c:axId val="645086984"/>
      </c:lineChart>
      <c:catAx>
        <c:axId val="645083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086984"/>
        <c:crosses val="autoZero"/>
        <c:auto val="1"/>
        <c:lblAlgn val="ctr"/>
        <c:lblOffset val="100"/>
        <c:noMultiLvlLbl val="0"/>
      </c:catAx>
      <c:valAx>
        <c:axId val="645086984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083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Sheet1!$B$2:$B$8</c:f>
              <c:numCache>
                <c:formatCode>0.0%</c:formatCode>
                <c:ptCount val="7"/>
                <c:pt idx="0">
                  <c:v>5.5E-2</c:v>
                </c:pt>
                <c:pt idx="1">
                  <c:v>0.04</c:v>
                </c:pt>
                <c:pt idx="2">
                  <c:v>3.3000000000000002E-2</c:v>
                </c:pt>
                <c:pt idx="3">
                  <c:v>3.2000000000000001E-2</c:v>
                </c:pt>
                <c:pt idx="4">
                  <c:v>2.7E-2</c:v>
                </c:pt>
                <c:pt idx="5">
                  <c:v>1.7999999999999999E-2</c:v>
                </c:pt>
                <c:pt idx="6">
                  <c:v>1.0999999999999999E-2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91-49F5-A38F-901CB2AB265C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17 or younger</c:v>
                      </c:pt>
                      <c:pt idx="1">
                        <c:v>18 to 24</c:v>
                      </c:pt>
                      <c:pt idx="2">
                        <c:v>25 to 34</c:v>
                      </c:pt>
                      <c:pt idx="3">
                        <c:v>35 to 44</c:v>
                      </c:pt>
                      <c:pt idx="4">
                        <c:v>45 to 54</c:v>
                      </c:pt>
                      <c:pt idx="5">
                        <c:v>55 to 64</c:v>
                      </c:pt>
                      <c:pt idx="6">
                        <c:v>65 to 74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1187184"/>
        <c:axId val="645090904"/>
      </c:lineChart>
      <c:catAx>
        <c:axId val="60118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090904"/>
        <c:crosses val="autoZero"/>
        <c:auto val="1"/>
        <c:lblAlgn val="ctr"/>
        <c:lblOffset val="100"/>
        <c:noMultiLvlLbl val="0"/>
      </c:catAx>
      <c:valAx>
        <c:axId val="645090904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18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Sheet1!$B$2:$B$8</c:f>
              <c:numCache>
                <c:formatCode>0.0%</c:formatCode>
                <c:ptCount val="7"/>
                <c:pt idx="0">
                  <c:v>1.4E-2</c:v>
                </c:pt>
                <c:pt idx="1">
                  <c:v>1.4999999999999999E-2</c:v>
                </c:pt>
                <c:pt idx="2">
                  <c:v>1.7000000000000001E-2</c:v>
                </c:pt>
                <c:pt idx="3">
                  <c:v>2.5000000000000001E-2</c:v>
                </c:pt>
                <c:pt idx="4">
                  <c:v>2.5999999999999999E-2</c:v>
                </c:pt>
                <c:pt idx="5">
                  <c:v>2.5000000000000001E-2</c:v>
                </c:pt>
                <c:pt idx="6">
                  <c:v>5.0999999999999997E-2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91-49F5-A38F-901CB2AB265C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17 or younger</c:v>
                      </c:pt>
                      <c:pt idx="1">
                        <c:v>18 to 24</c:v>
                      </c:pt>
                      <c:pt idx="2">
                        <c:v>25 to 34</c:v>
                      </c:pt>
                      <c:pt idx="3">
                        <c:v>35 to 44</c:v>
                      </c:pt>
                      <c:pt idx="4">
                        <c:v>45 to 54</c:v>
                      </c:pt>
                      <c:pt idx="5">
                        <c:v>55 to 64</c:v>
                      </c:pt>
                      <c:pt idx="6">
                        <c:v>65 to 74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083456"/>
        <c:axId val="598508840"/>
      </c:lineChart>
      <c:catAx>
        <c:axId val="64508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508840"/>
        <c:crosses val="autoZero"/>
        <c:auto val="1"/>
        <c:lblAlgn val="ctr"/>
        <c:lblOffset val="100"/>
        <c:noMultiLvlLbl val="0"/>
      </c:catAx>
      <c:valAx>
        <c:axId val="598508840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08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Sheet1!$B$2:$B$8</c:f>
              <c:numCache>
                <c:formatCode>0.0%</c:formatCode>
                <c:ptCount val="7"/>
                <c:pt idx="0">
                  <c:v>1.4E-2</c:v>
                </c:pt>
                <c:pt idx="1">
                  <c:v>1.4999999999999999E-2</c:v>
                </c:pt>
                <c:pt idx="2">
                  <c:v>1.7000000000000001E-2</c:v>
                </c:pt>
                <c:pt idx="3">
                  <c:v>2.5000000000000001E-2</c:v>
                </c:pt>
                <c:pt idx="4">
                  <c:v>2.5999999999999999E-2</c:v>
                </c:pt>
                <c:pt idx="5">
                  <c:v>2.5000000000000001E-2</c:v>
                </c:pt>
                <c:pt idx="6">
                  <c:v>5.0999999999999997E-2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91-49F5-A38F-901CB2AB265C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17 or younger</c:v>
                      </c:pt>
                      <c:pt idx="1">
                        <c:v>18 to 24</c:v>
                      </c:pt>
                      <c:pt idx="2">
                        <c:v>25 to 34</c:v>
                      </c:pt>
                      <c:pt idx="3">
                        <c:v>35 to 44</c:v>
                      </c:pt>
                      <c:pt idx="4">
                        <c:v>45 to 54</c:v>
                      </c:pt>
                      <c:pt idx="5">
                        <c:v>55 to 64</c:v>
                      </c:pt>
                      <c:pt idx="6">
                        <c:v>65 to 74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4255944"/>
        <c:axId val="644257120"/>
      </c:lineChart>
      <c:catAx>
        <c:axId val="644255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257120"/>
        <c:crosses val="autoZero"/>
        <c:auto val="1"/>
        <c:lblAlgn val="ctr"/>
        <c:lblOffset val="100"/>
        <c:noMultiLvlLbl val="0"/>
      </c:catAx>
      <c:valAx>
        <c:axId val="644257120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25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Sheet1!$B$2:$B$8</c:f>
              <c:numCache>
                <c:formatCode>0.0%</c:formatCode>
                <c:ptCount val="7"/>
                <c:pt idx="0">
                  <c:v>4.1000000000000002E-2</c:v>
                </c:pt>
                <c:pt idx="1">
                  <c:v>1.0999999999999999E-2</c:v>
                </c:pt>
                <c:pt idx="2">
                  <c:v>1.4999999999999999E-2</c:v>
                </c:pt>
                <c:pt idx="3">
                  <c:v>1.4E-2</c:v>
                </c:pt>
                <c:pt idx="4">
                  <c:v>1.0999999999999999E-2</c:v>
                </c:pt>
                <c:pt idx="5">
                  <c:v>1.7000000000000001E-2</c:v>
                </c:pt>
                <c:pt idx="6">
                  <c:v>0.03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91-49F5-A38F-901CB2AB265C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17 or younger</c:v>
                      </c:pt>
                      <c:pt idx="1">
                        <c:v>18 to 24</c:v>
                      </c:pt>
                      <c:pt idx="2">
                        <c:v>25 to 34</c:v>
                      </c:pt>
                      <c:pt idx="3">
                        <c:v>35 to 44</c:v>
                      </c:pt>
                      <c:pt idx="4">
                        <c:v>45 to 54</c:v>
                      </c:pt>
                      <c:pt idx="5">
                        <c:v>55 to 64</c:v>
                      </c:pt>
                      <c:pt idx="6">
                        <c:v>65 to 74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9786256"/>
        <c:axId val="645084240"/>
      </c:lineChart>
      <c:catAx>
        <c:axId val="47978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084240"/>
        <c:crosses val="autoZero"/>
        <c:auto val="1"/>
        <c:lblAlgn val="ctr"/>
        <c:lblOffset val="100"/>
        <c:noMultiLvlLbl val="0"/>
      </c:catAx>
      <c:valAx>
        <c:axId val="645084240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78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688B1-8DB1-45C3-BAEC-FEC085A2678A}" type="datetimeFigureOut">
              <a:rPr lang="en-IE" smtClean="0"/>
              <a:t>20/02/2018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C5937-E943-49D0-9675-6A0FC48079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0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5937-E943-49D0-9675-6A0FC48079C4}" type="slidenum">
              <a:rPr lang="en-IE" smtClean="0">
                <a:solidFill>
                  <a:prstClr val="black"/>
                </a:solidFill>
              </a:rPr>
              <a:pPr/>
              <a:t>1</a:t>
            </a:fld>
            <a:endParaRPr lang="en-I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2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6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13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6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54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3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1CC422-EE66-4A3D-9A0D-046D7CCBE2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50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5937-E943-49D0-9675-6A0FC48079C4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5197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5937-E943-49D0-9675-6A0FC48079C4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767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5937-E943-49D0-9675-6A0FC48079C4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5925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5937-E943-49D0-9675-6A0FC48079C4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9542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5937-E943-49D0-9675-6A0FC48079C4}" type="slidenum">
              <a:rPr lang="en-IE" smtClean="0">
                <a:solidFill>
                  <a:prstClr val="black"/>
                </a:solidFill>
              </a:rPr>
              <a:pPr/>
              <a:t>41</a:t>
            </a:fld>
            <a:endParaRPr lang="en-I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7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6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8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6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6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6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4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6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6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6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4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6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69"/>
            <a:ext cx="7772400" cy="1102519"/>
          </a:xfrm>
        </p:spPr>
        <p:txBody>
          <a:bodyPr anchor="ctr"/>
          <a:lstStyle>
            <a:lvl1pPr algn="ctr">
              <a:defRPr spc="-4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4000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4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0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971367" y="1181726"/>
            <a:ext cx="89280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+mj-lt"/>
                <a:cs typeface="Helvetica Light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59447" y="1181726"/>
            <a:ext cx="89280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2" y="2545060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7004677" y="1181726"/>
            <a:ext cx="89280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69008" y="-6595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237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8" y="-1"/>
            <a:ext cx="7427670" cy="729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8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+mj-lt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>
                <a:latin typeface="+mj-lt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>
                <a:latin typeface="+mj-lt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1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+mj-lt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>
                <a:latin typeface="+mj-lt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>
                <a:latin typeface="+mj-lt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8780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69"/>
            <a:ext cx="7772400" cy="1102519"/>
          </a:xfrm>
        </p:spPr>
        <p:txBody>
          <a:bodyPr anchor="ctr"/>
          <a:lstStyle>
            <a:lvl1pPr algn="ctr">
              <a:defRPr spc="-4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4000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4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69"/>
            <a:ext cx="7772400" cy="1102519"/>
          </a:xfrm>
        </p:spPr>
        <p:txBody>
          <a:bodyPr anchor="ctr"/>
          <a:lstStyle>
            <a:lvl1pPr algn="ctr">
              <a:defRPr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3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3000" smtClean="0">
                <a:solidFill>
                  <a:prstClr val="white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3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04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211263"/>
            <a:ext cx="6659880" cy="1102519"/>
          </a:xfrm>
        </p:spPr>
        <p:txBody>
          <a:bodyPr anchor="b" anchorCtr="0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364581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47400" y="10"/>
            <a:ext cx="1219200" cy="2316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47400" y="1982788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2025" smtClean="0">
                <a:solidFill>
                  <a:prstClr val="white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2025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2" y="165306"/>
            <a:ext cx="800343" cy="4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24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231431" y="1543050"/>
            <a:ext cx="2683219" cy="36004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951" y="1543050"/>
            <a:ext cx="5483013" cy="768143"/>
          </a:xfrm>
        </p:spPr>
        <p:txBody>
          <a:bodyPr anchor="b" anchorCtr="0"/>
          <a:lstStyle>
            <a:lvl1pPr algn="l">
              <a:defRPr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title of your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5951" y="2380000"/>
            <a:ext cx="5483013" cy="630371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 spc="-3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This is the subtitle of your cover 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31431" y="0"/>
            <a:ext cx="2683219" cy="8062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40" y="4117971"/>
            <a:ext cx="5481637" cy="736600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450"/>
              </a:spcBef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6" y="4117971"/>
            <a:ext cx="2209800" cy="736600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450"/>
              </a:spcBef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the Date</a:t>
            </a:r>
          </a:p>
        </p:txBody>
      </p: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5" y="956308"/>
            <a:ext cx="2626935" cy="3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30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3852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88" y="-1"/>
            <a:ext cx="7428153" cy="6672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59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211263"/>
            <a:ext cx="6659880" cy="1102519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364581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47400" y="10"/>
            <a:ext cx="1219200" cy="2316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47400" y="1982788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700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7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2" y="165306"/>
            <a:ext cx="609600" cy="4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58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350" b="1" i="0" spc="0" baseline="0">
                <a:solidFill>
                  <a:schemeClr val="tx1"/>
                </a:solidFill>
                <a:latin typeface="+mj-lt"/>
                <a:cs typeface="Helvetica"/>
              </a:defRPr>
            </a:lvl1pPr>
            <a:lvl2pPr marL="0" indent="0">
              <a:buFont typeface="Arial"/>
              <a:buNone/>
              <a:defRPr spc="0" baseline="0">
                <a:solidFill>
                  <a:schemeClr val="tx1"/>
                </a:solidFill>
                <a:latin typeface="+mj-lt"/>
              </a:defRPr>
            </a:lvl2pPr>
            <a:lvl3pPr marL="127397" indent="-127397">
              <a:defRPr spc="0" baseline="0">
                <a:solidFill>
                  <a:schemeClr val="tx1"/>
                </a:solidFill>
                <a:latin typeface="+mj-lt"/>
              </a:defRPr>
            </a:lvl3pPr>
            <a:lvl4pPr marL="300038" indent="-172641">
              <a:defRPr spc="0" baseline="0">
                <a:solidFill>
                  <a:schemeClr val="tx1"/>
                </a:solidFill>
                <a:latin typeface="+mj-lt"/>
              </a:defRPr>
            </a:lvl4pPr>
            <a:lvl5pPr marL="473869" indent="-173831">
              <a:defRPr spc="0" baseline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825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15" y="-13189"/>
            <a:ext cx="7428154" cy="729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3640" y="1001714"/>
            <a:ext cx="3582361" cy="35448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2" y="1001714"/>
            <a:ext cx="3582361" cy="35448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985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0" y="151667"/>
            <a:ext cx="7428153" cy="729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261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000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91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79991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+mj-lt"/>
                <a:cs typeface="Helvetica Light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450"/>
              </a:spcBef>
              <a:buFontTx/>
              <a:buNone/>
              <a:defRPr sz="105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32609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2" y="2545060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5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685227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450"/>
              </a:spcBef>
              <a:buFontTx/>
              <a:buNone/>
              <a:defRPr sz="105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69008" y="-6595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16629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8" y="-1"/>
            <a:ext cx="7427670" cy="729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8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50"/>
              </a:spcBef>
              <a:buNone/>
              <a:defRPr sz="1350" b="1" i="0">
                <a:solidFill>
                  <a:schemeClr val="accent2"/>
                </a:solidFill>
                <a:latin typeface="+mj-lt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750"/>
              </a:spcBef>
              <a:buNone/>
              <a:defRPr sz="1350">
                <a:latin typeface="+mj-lt"/>
              </a:defRPr>
            </a:lvl2pPr>
            <a:lvl3pPr marL="127397" indent="-127397">
              <a:lnSpc>
                <a:spcPct val="104000"/>
              </a:lnSpc>
              <a:spcBef>
                <a:spcPts val="750"/>
              </a:spcBef>
              <a:defRPr sz="1350">
                <a:latin typeface="+mj-lt"/>
              </a:defRPr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2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50"/>
              </a:spcBef>
              <a:buNone/>
              <a:defRPr sz="1350" b="1" i="0">
                <a:solidFill>
                  <a:schemeClr val="accent2"/>
                </a:solidFill>
                <a:latin typeface="+mj-lt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750"/>
              </a:spcBef>
              <a:buNone/>
              <a:defRPr sz="1350">
                <a:latin typeface="+mj-lt"/>
              </a:defRPr>
            </a:lvl2pPr>
            <a:lvl3pPr marL="127397" indent="-127397">
              <a:lnSpc>
                <a:spcPct val="104000"/>
              </a:lnSpc>
              <a:spcBef>
                <a:spcPts val="750"/>
              </a:spcBef>
              <a:defRPr sz="1350">
                <a:latin typeface="+mj-lt"/>
              </a:defRPr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2194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69"/>
            <a:ext cx="7772400" cy="1102519"/>
          </a:xfrm>
        </p:spPr>
        <p:txBody>
          <a:bodyPr anchor="ctr"/>
          <a:lstStyle>
            <a:lvl1pPr algn="ctr">
              <a:defRPr spc="-3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3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3000" smtClean="0">
                <a:solidFill>
                  <a:prstClr val="white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3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78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76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" y="735807"/>
            <a:ext cx="9180513" cy="4407694"/>
          </a:xfrm>
          <a:prstGeom prst="rect">
            <a:avLst/>
          </a:prstGeom>
          <a:solidFill>
            <a:srgbClr val="0F5494"/>
          </a:solidFill>
          <a:ln w="25400">
            <a:solidFill>
              <a:srgbClr val="0F5494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 dirty="0">
              <a:solidFill>
                <a:srgbClr val="FFFFFF"/>
              </a:solidFill>
              <a:ea typeface="ＭＳ Ｐゴシック" charset="0"/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9" y="194073"/>
            <a:ext cx="1436687" cy="74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95738" y="1924051"/>
            <a:ext cx="5040312" cy="592931"/>
          </a:xfrm>
        </p:spPr>
        <p:txBody>
          <a:bodyPr/>
          <a:lstStyle>
            <a:lvl1pPr marL="2381">
              <a:defRPr sz="5700">
                <a:solidFill>
                  <a:srgbClr val="FFD624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787254"/>
            <a:ext cx="8532812" cy="1296590"/>
          </a:xfrm>
        </p:spPr>
        <p:txBody>
          <a:bodyPr/>
          <a:lstStyle>
            <a:lvl1pPr marL="0" indent="0">
              <a:buFontTx/>
              <a:buNone/>
              <a:defRPr sz="225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27388" y="4245769"/>
            <a:ext cx="2895600" cy="3571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333E6B2-FDFB-41C9-8B6C-F11662D8E0F3}" type="slidenum">
              <a:rPr lang="en-GB" altLang="nl-B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 altLang="nl-B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4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231430" y="1543050"/>
            <a:ext cx="2683219" cy="36004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951" y="1543050"/>
            <a:ext cx="5483013" cy="768143"/>
          </a:xfrm>
        </p:spPr>
        <p:txBody>
          <a:bodyPr anchor="b" anchorCtr="0"/>
          <a:lstStyle>
            <a:lvl1pPr algn="l">
              <a:defRPr spc="-4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title of your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5951" y="2380000"/>
            <a:ext cx="5483013" cy="630371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spc="-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This is the subtitle of your cover 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31430" y="0"/>
            <a:ext cx="2683219" cy="8062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40" y="4117971"/>
            <a:ext cx="5481637" cy="736600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60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6" y="4117971"/>
            <a:ext cx="2209800" cy="736600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the Date</a:t>
            </a:r>
          </a:p>
        </p:txBody>
      </p: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0" y="918208"/>
            <a:ext cx="2522161" cy="49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9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>
                <a:solidFill>
                  <a:srgbClr val="000000"/>
                </a:solidFill>
              </a:rPr>
              <a:t>13/06/2013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4354116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F6A8-8F12-4778-86D1-0BAC43A62CAF}" type="slidenum">
              <a:rPr lang="en-GB" altLang="nl-B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nl-B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84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44E9-0630-410B-AF1F-E328A68C7C3B}" type="slidenum">
              <a:rPr lang="en-GB" altLang="nl-B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nl-B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120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9282"/>
            <a:ext cx="4038600" cy="264676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9282"/>
            <a:ext cx="4038600" cy="264676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D1B43-EE5B-4B63-B943-942FE733DD9D}" type="slidenum">
              <a:rPr lang="en-GB" altLang="nl-B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nl-B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68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7F1E1-A551-4FE4-9A3A-79924288BC3D}" type="slidenum">
              <a:rPr lang="en-GB" altLang="nl-B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nl-B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463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4677966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0AC51-3E6B-4E85-B08C-A089FFCACF65}" type="slidenum">
              <a:rPr lang="en-GB" altLang="nl-B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nl-B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812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B29F3-FEDA-4222-BF16-51E60F0C5743}" type="slidenum">
              <a:rPr lang="en-GB" altLang="nl-B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nl-B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681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7D5AA-0F3F-446C-9A95-0750308FF85D}" type="slidenum">
              <a:rPr lang="en-GB" altLang="nl-B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nl-B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1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4E372-0E66-4716-93CB-0A5490A479CD}" type="slidenum">
              <a:rPr lang="en-GB" altLang="nl-B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nl-B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116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491B3-0D95-471A-A432-2C6B977747DE}" type="slidenum">
              <a:rPr lang="en-GB" altLang="nl-B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nl-B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20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4" y="1004887"/>
            <a:ext cx="2071687" cy="35111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9" y="1004887"/>
            <a:ext cx="6067425" cy="35111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A80B-252D-42C4-9C40-9A2466809A2E}" type="slidenum">
              <a:rPr lang="en-GB" altLang="nl-B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nl-B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9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60461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69"/>
            <a:ext cx="7772400" cy="1102519"/>
          </a:xfrm>
        </p:spPr>
        <p:txBody>
          <a:bodyPr anchor="ctr"/>
          <a:lstStyle>
            <a:lvl1pPr algn="ctr">
              <a:defRPr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3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3000" smtClean="0">
                <a:solidFill>
                  <a:prstClr val="white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3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563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211263"/>
            <a:ext cx="6659880" cy="1102519"/>
          </a:xfrm>
        </p:spPr>
        <p:txBody>
          <a:bodyPr anchor="b" anchorCtr="0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364581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47400" y="10"/>
            <a:ext cx="1219200" cy="2316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47400" y="1982788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2025" smtClean="0">
                <a:solidFill>
                  <a:prstClr val="white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2025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2" y="165306"/>
            <a:ext cx="800343" cy="4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01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231431" y="1543050"/>
            <a:ext cx="2683219" cy="36004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951" y="1543050"/>
            <a:ext cx="5483013" cy="768143"/>
          </a:xfrm>
        </p:spPr>
        <p:txBody>
          <a:bodyPr anchor="b" anchorCtr="0"/>
          <a:lstStyle>
            <a:lvl1pPr algn="l">
              <a:defRPr spc="-3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title of your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5951" y="2380000"/>
            <a:ext cx="5483013" cy="630371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 spc="-3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This is the subtitle of your cover 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31431" y="0"/>
            <a:ext cx="2683219" cy="8062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40" y="4117971"/>
            <a:ext cx="5481637" cy="736600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450"/>
              </a:spcBef>
              <a:buNone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6" y="4117971"/>
            <a:ext cx="2209800" cy="736600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450"/>
              </a:spcBef>
              <a:buNone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Enter the Date</a:t>
            </a:r>
          </a:p>
        </p:txBody>
      </p: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5" y="956308"/>
            <a:ext cx="2626935" cy="3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50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48018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88" y="-1"/>
            <a:ext cx="7428153" cy="6672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182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350" b="1" i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/>
              <a:buNone/>
              <a:defRPr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7397" indent="-127397">
              <a:defRPr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00038" indent="-172641">
              <a:defRPr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73869" indent="-173831">
              <a:defRPr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1552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15" y="-13189"/>
            <a:ext cx="7428154" cy="72967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3640" y="1001714"/>
            <a:ext cx="3582361" cy="3544887"/>
          </a:xfrm>
        </p:spPr>
        <p:txBody>
          <a:bodyPr>
            <a:normAutofit/>
          </a:bodyPr>
          <a:lstStyle>
            <a:lvl1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2" y="1001714"/>
            <a:ext cx="3582361" cy="3544887"/>
          </a:xfrm>
        </p:spPr>
        <p:txBody>
          <a:bodyPr>
            <a:normAutofit/>
          </a:bodyPr>
          <a:lstStyle>
            <a:lvl1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7188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0" y="151667"/>
            <a:ext cx="7428153" cy="7296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1147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8590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9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87" y="0"/>
            <a:ext cx="7428153" cy="6672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74951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79991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450"/>
              </a:spcBef>
              <a:buFontTx/>
              <a:buNone/>
              <a:defRPr sz="105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32609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2" y="2545060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5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685227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450"/>
              </a:spcBef>
              <a:buFontTx/>
              <a:buNone/>
              <a:defRPr sz="105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69008" y="-6595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37948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8" y="-1"/>
            <a:ext cx="7427670" cy="72967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8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50"/>
              </a:spcBef>
              <a:buNone/>
              <a:defRPr sz="135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750"/>
              </a:spcBef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7397" indent="-127397">
              <a:lnSpc>
                <a:spcPct val="104000"/>
              </a:lnSpc>
              <a:spcBef>
                <a:spcPts val="75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2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50"/>
              </a:spcBef>
              <a:buNone/>
              <a:defRPr sz="135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750"/>
              </a:spcBef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7397" indent="-127397">
              <a:lnSpc>
                <a:spcPct val="104000"/>
              </a:lnSpc>
              <a:spcBef>
                <a:spcPts val="75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07248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orde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00150"/>
            <a:ext cx="45720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2743200"/>
            <a:ext cx="3465513" cy="28575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4400" y="1771650"/>
            <a:ext cx="3962400" cy="85725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186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4960144"/>
            <a:ext cx="1905000" cy="183356"/>
          </a:xfrm>
          <a:prstGeom prst="rect">
            <a:avLst/>
          </a:prstGeom>
        </p:spPr>
        <p:txBody>
          <a:bodyPr/>
          <a:lstStyle/>
          <a:p>
            <a:fld id="{F27DE18F-9EA8-4EE2-96C2-4D44C31FE96F}" type="datetimeFigureOut">
              <a:rPr lang="en-IE" smtClean="0">
                <a:solidFill>
                  <a:srgbClr val="015D8B"/>
                </a:solidFill>
              </a:rPr>
              <a:pPr/>
              <a:t>20/02/2018</a:t>
            </a:fld>
            <a:endParaRPr lang="en-IE" dirty="0">
              <a:solidFill>
                <a:srgbClr val="015D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6238" y="4960144"/>
            <a:ext cx="2951162" cy="183356"/>
          </a:xfrm>
          <a:prstGeom prst="rect">
            <a:avLst/>
          </a:prstGeom>
        </p:spPr>
        <p:txBody>
          <a:bodyPr/>
          <a:lstStyle/>
          <a:p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9C0F-092A-4ECE-B9C7-AA8DF573ADE5}" type="slidenum">
              <a:rPr lang="en-IE" smtClean="0">
                <a:solidFill>
                  <a:srgbClr val="015D8B"/>
                </a:solidFill>
              </a:rPr>
              <a:pPr/>
              <a:t>‹#›</a:t>
            </a:fld>
            <a:endParaRPr lang="en-IE" dirty="0">
              <a:solidFill>
                <a:srgbClr val="015D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851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el en objec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7800" y="85876"/>
            <a:ext cx="8788400" cy="4971752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342900" indent="0">
              <a:buNone/>
              <a:defRPr sz="2700">
                <a:solidFill>
                  <a:schemeClr val="bg1"/>
                </a:solidFill>
              </a:defRPr>
            </a:lvl2pPr>
            <a:lvl3pPr marL="685800" indent="0">
              <a:buNone/>
              <a:defRPr sz="2400">
                <a:solidFill>
                  <a:schemeClr val="bg1"/>
                </a:solidFill>
              </a:defRPr>
            </a:lvl3pPr>
            <a:lvl4pPr marL="1028700" indent="0">
              <a:buNone/>
              <a:defRPr sz="2100">
                <a:solidFill>
                  <a:schemeClr val="bg1"/>
                </a:solidFill>
              </a:defRPr>
            </a:lvl4pPr>
            <a:lvl5pPr marL="1371600" indent="0">
              <a:buNone/>
              <a:defRPr sz="2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44693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05980"/>
            <a:ext cx="8229600" cy="4388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F5FBD-85C8-45F8-8CB9-2E247077E564}" type="slidenum">
              <a:rPr lang="en-US">
                <a:solidFill>
                  <a:srgbClr val="282828">
                    <a:tint val="75000"/>
                  </a:srgbClr>
                </a:solidFill>
              </a:rPr>
              <a:pPr>
                <a:defRPr/>
              </a:pPr>
              <a:t>‹#›</a:t>
            </a:fld>
            <a:fld id="{2F0EA3EE-5407-4CAA-AB1B-B29359F849B0}" type="slidenum">
              <a:rPr lang="en-US">
                <a:solidFill>
                  <a:srgbClr val="282828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8282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091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231431" y="1543050"/>
            <a:ext cx="2683219" cy="36004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951" y="1543050"/>
            <a:ext cx="5483013" cy="768143"/>
          </a:xfrm>
        </p:spPr>
        <p:txBody>
          <a:bodyPr anchor="b" anchorCtr="0"/>
          <a:lstStyle>
            <a:lvl1pPr algn="l">
              <a:defRPr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title of your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5951" y="2380000"/>
            <a:ext cx="5483013" cy="630371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 spc="-3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This is the subtitle of your cover 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31431" y="0"/>
            <a:ext cx="2683219" cy="8062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40" y="4117971"/>
            <a:ext cx="5481637" cy="736600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450"/>
              </a:spcBef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6" y="4117971"/>
            <a:ext cx="2209800" cy="736600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450"/>
              </a:spcBef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the Date</a:t>
            </a:r>
          </a:p>
        </p:txBody>
      </p: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5" y="956308"/>
            <a:ext cx="2626935" cy="3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048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19852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79991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+mj-lt"/>
                <a:cs typeface="Helvetica Light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450"/>
              </a:spcBef>
              <a:buFontTx/>
              <a:buNone/>
              <a:defRPr sz="105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32609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2" y="2545060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5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685227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450"/>
              </a:spcBef>
              <a:buFontTx/>
              <a:buNone/>
              <a:defRPr sz="105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69008" y="-6595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5357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8" y="-1"/>
            <a:ext cx="7427670" cy="729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8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50"/>
              </a:spcBef>
              <a:buNone/>
              <a:defRPr sz="1350" b="1" i="0">
                <a:solidFill>
                  <a:schemeClr val="accent2"/>
                </a:solidFill>
                <a:latin typeface="+mj-lt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750"/>
              </a:spcBef>
              <a:buNone/>
              <a:defRPr sz="1350">
                <a:latin typeface="+mj-lt"/>
              </a:defRPr>
            </a:lvl2pPr>
            <a:lvl3pPr marL="127397" indent="-127397">
              <a:lnSpc>
                <a:spcPct val="104000"/>
              </a:lnSpc>
              <a:spcBef>
                <a:spcPts val="750"/>
              </a:spcBef>
              <a:defRPr sz="1350">
                <a:latin typeface="+mj-lt"/>
              </a:defRPr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2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50"/>
              </a:spcBef>
              <a:buNone/>
              <a:defRPr sz="1350" b="1" i="0">
                <a:solidFill>
                  <a:schemeClr val="accent2"/>
                </a:solidFill>
                <a:latin typeface="+mj-lt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750"/>
              </a:spcBef>
              <a:buNone/>
              <a:defRPr sz="1350">
                <a:latin typeface="+mj-lt"/>
              </a:defRPr>
            </a:lvl2pPr>
            <a:lvl3pPr marL="127397" indent="-127397">
              <a:lnSpc>
                <a:spcPct val="104000"/>
              </a:lnSpc>
              <a:spcBef>
                <a:spcPts val="750"/>
              </a:spcBef>
              <a:defRPr sz="1350">
                <a:latin typeface="+mj-lt"/>
              </a:defRPr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90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1" i="0" spc="0" baseline="0">
                <a:solidFill>
                  <a:schemeClr val="tx1"/>
                </a:solidFill>
                <a:latin typeface="+mj-lt"/>
                <a:cs typeface="Helvetica"/>
              </a:defRPr>
            </a:lvl1pPr>
            <a:lvl2pPr marL="0" indent="0">
              <a:buFont typeface="Arial"/>
              <a:buNone/>
              <a:defRPr spc="0" baseline="0">
                <a:solidFill>
                  <a:schemeClr val="tx1"/>
                </a:solidFill>
                <a:latin typeface="+mj-lt"/>
              </a:defRPr>
            </a:lvl2pPr>
            <a:lvl3pPr marL="169863" indent="-169863">
              <a:defRPr spc="0" baseline="0">
                <a:solidFill>
                  <a:schemeClr val="tx1"/>
                </a:solidFill>
                <a:latin typeface="+mj-lt"/>
              </a:defRPr>
            </a:lvl3pPr>
            <a:lvl4pPr marL="400050" indent="-230188">
              <a:defRPr spc="0" baseline="0">
                <a:solidFill>
                  <a:schemeClr val="tx1"/>
                </a:solidFill>
                <a:latin typeface="+mj-lt"/>
              </a:defRPr>
            </a:lvl4pPr>
            <a:lvl5pPr marL="631825" indent="-231775">
              <a:defRPr spc="0" baseline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9333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70"/>
            <a:ext cx="7772400" cy="1102519"/>
          </a:xfrm>
        </p:spPr>
        <p:txBody>
          <a:bodyPr anchor="ctr"/>
          <a:lstStyle>
            <a:lvl1pPr algn="ctr">
              <a:defRPr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3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7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3000" smtClean="0">
                <a:solidFill>
                  <a:prstClr val="white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3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047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272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31432" y="1543051"/>
            <a:ext cx="2683219" cy="36004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799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105952" y="1543051"/>
            <a:ext cx="5483013" cy="1252457"/>
          </a:xfrm>
        </p:spPr>
        <p:txBody>
          <a:bodyPr anchor="t" anchorCtr="0">
            <a:normAutofit/>
          </a:bodyPr>
          <a:lstStyle>
            <a:lvl1pPr algn="l">
              <a:defRPr sz="3224" spc="-4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title of your presentation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231432" y="1"/>
            <a:ext cx="2683219" cy="8062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799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41" y="4117971"/>
            <a:ext cx="5481638" cy="73660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600"/>
              </a:spcBef>
              <a:buNone/>
              <a:defRPr sz="1424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7" y="4117971"/>
            <a:ext cx="2209800" cy="736601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600"/>
              </a:spcBef>
              <a:buNone/>
              <a:defRPr sz="142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the Date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6" y="956309"/>
            <a:ext cx="2626935" cy="3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83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17399" y="1002030"/>
            <a:ext cx="6400800" cy="1314450"/>
          </a:xfrm>
        </p:spPr>
        <p:txBody>
          <a:bodyPr anchor="b">
            <a:normAutofit/>
          </a:bodyPr>
          <a:lstStyle>
            <a:lvl1pPr marL="0" indent="0" algn="l">
              <a:buNone/>
              <a:defRPr sz="3974" baseline="0">
                <a:solidFill>
                  <a:schemeClr val="tx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Arial 40 </a:t>
            </a:r>
            <a:r>
              <a:rPr lang="en-US" dirty="0" err="1"/>
              <a:t>pt</a:t>
            </a:r>
            <a:r>
              <a:rPr lang="en-US" dirty="0"/>
              <a:t> Bottom aligned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47400" y="10"/>
            <a:ext cx="1219200" cy="2316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799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47400" y="1982788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699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699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3" y="165307"/>
            <a:ext cx="800343" cy="4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737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789" y="190501"/>
            <a:ext cx="7428153" cy="592119"/>
          </a:xfrm>
        </p:spPr>
        <p:txBody>
          <a:bodyPr>
            <a:normAutofit/>
          </a:bodyPr>
          <a:lstStyle>
            <a:lvl1pPr>
              <a:defRPr sz="2699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86" y="1012552"/>
            <a:ext cx="8600502" cy="35191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1124" indent="-282547">
              <a:lnSpc>
                <a:spcPct val="1500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005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789" y="190501"/>
            <a:ext cx="7428153" cy="600188"/>
          </a:xfrm>
        </p:spPr>
        <p:txBody>
          <a:bodyPr>
            <a:normAutofit/>
          </a:bodyPr>
          <a:lstStyle>
            <a:lvl1pPr>
              <a:defRPr sz="2699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86" y="1012552"/>
            <a:ext cx="8600502" cy="3519194"/>
          </a:xfrm>
        </p:spPr>
        <p:txBody>
          <a:bodyPr>
            <a:normAutofit/>
          </a:bodyPr>
          <a:lstStyle>
            <a:lvl1pPr marL="0" indent="0">
              <a:buNone/>
              <a:defRPr sz="1424">
                <a:solidFill>
                  <a:schemeClr val="tx1"/>
                </a:solidFill>
              </a:defRPr>
            </a:lvl1pPr>
            <a:lvl2pPr marL="228578" indent="0">
              <a:lnSpc>
                <a:spcPct val="150000"/>
              </a:lnSpc>
              <a:buFont typeface="Arial" panose="020B0604020202020204" pitchFamily="34" charset="0"/>
              <a:buNone/>
              <a:defRPr sz="1424">
                <a:solidFill>
                  <a:schemeClr val="tx1"/>
                </a:solidFill>
              </a:defRPr>
            </a:lvl2pPr>
            <a:lvl3pPr marL="511124" indent="0">
              <a:buNone/>
              <a:defRPr sz="1424">
                <a:solidFill>
                  <a:schemeClr val="tx1"/>
                </a:solidFill>
              </a:defRPr>
            </a:lvl3pPr>
            <a:lvl4pPr marL="741287" indent="0">
              <a:buNone/>
              <a:defRPr sz="1424">
                <a:solidFill>
                  <a:schemeClr val="tx1"/>
                </a:solidFill>
              </a:defRPr>
            </a:lvl4pPr>
            <a:lvl5pPr marL="1031772" indent="0">
              <a:buNone/>
              <a:defRPr sz="1424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8087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215" y="187362"/>
            <a:ext cx="7428155" cy="600188"/>
          </a:xfrm>
        </p:spPr>
        <p:txBody>
          <a:bodyPr>
            <a:normAutofit/>
          </a:bodyPr>
          <a:lstStyle>
            <a:lvl1pPr>
              <a:defRPr sz="2699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3641" y="1001715"/>
            <a:ext cx="3582361" cy="3544887"/>
          </a:xfrm>
        </p:spPr>
        <p:txBody>
          <a:bodyPr>
            <a:normAutofit/>
          </a:bodyPr>
          <a:lstStyle>
            <a:lvl1pPr>
              <a:defRPr sz="2024"/>
            </a:lvl1pPr>
            <a:lvl2pPr>
              <a:defRPr sz="1799"/>
            </a:lvl2pPr>
            <a:lvl3pPr>
              <a:defRPr sz="1574"/>
            </a:lvl3pPr>
            <a:lvl4pPr>
              <a:defRPr sz="1424"/>
            </a:lvl4pPr>
            <a:lvl5pPr>
              <a:defRPr sz="1424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4" y="1001715"/>
            <a:ext cx="3582361" cy="3544887"/>
          </a:xfrm>
        </p:spPr>
        <p:txBody>
          <a:bodyPr>
            <a:normAutofit/>
          </a:bodyPr>
          <a:lstStyle>
            <a:lvl1pPr>
              <a:defRPr sz="2024"/>
            </a:lvl1pPr>
            <a:lvl2pPr>
              <a:defRPr sz="1799"/>
            </a:lvl2pPr>
            <a:lvl3pPr>
              <a:defRPr sz="1574"/>
            </a:lvl3pPr>
            <a:lvl4pPr>
              <a:defRPr sz="1424"/>
            </a:lvl4pPr>
            <a:lvl5pPr>
              <a:defRPr sz="1424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428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181" y="190500"/>
            <a:ext cx="7428153" cy="575982"/>
          </a:xfrm>
        </p:spPr>
        <p:txBody>
          <a:bodyPr>
            <a:normAutofit/>
          </a:bodyPr>
          <a:lstStyle>
            <a:lvl1pPr>
              <a:defRPr sz="2699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</p:spTree>
    <p:extLst>
      <p:ext uri="{BB962C8B-B14F-4D97-AF65-F5344CB8AC3E}">
        <p14:creationId xmlns:p14="http://schemas.microsoft.com/office/powerpoint/2010/main" val="18166541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79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7881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799"/>
          </a:p>
        </p:txBody>
      </p:sp>
      <p:sp>
        <p:nvSpPr>
          <p:cNvPr id="3" name="Rectangle 2"/>
          <p:cNvSpPr/>
          <p:nvPr userDrawn="1"/>
        </p:nvSpPr>
        <p:spPr>
          <a:xfrm>
            <a:off x="-5538" y="-1001"/>
            <a:ext cx="9149539" cy="2444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4" tIns="45717" rIns="91434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4" name="Rectangle 3"/>
          <p:cNvSpPr/>
          <p:nvPr userDrawn="1"/>
        </p:nvSpPr>
        <p:spPr>
          <a:xfrm>
            <a:off x="5614431" y="3426240"/>
            <a:ext cx="1914837" cy="276993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r>
              <a:rPr lang="en-IE" sz="1200" dirty="0">
                <a:latin typeface="Calibri Light" panose="020F0302020204030204" pitchFamily="34" charset="0"/>
                <a:cs typeface="Helvetica" panose="020B0604020202020204" pitchFamily="34" charset="0"/>
              </a:rPr>
              <a:t>+353 87 238 6136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Calibri Light" panose="020F030202020403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947400" y="3334630"/>
            <a:ext cx="574757" cy="433655"/>
            <a:chOff x="5958418" y="3997855"/>
            <a:chExt cx="741890" cy="741890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958418" y="3997855"/>
              <a:ext cx="741890" cy="74189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4" dirty="0"/>
            </a:p>
          </p:txBody>
        </p:sp>
        <p:sp>
          <p:nvSpPr>
            <p:cNvPr id="7" name="Freeform 93"/>
            <p:cNvSpPr>
              <a:spLocks/>
            </p:cNvSpPr>
            <p:nvPr/>
          </p:nvSpPr>
          <p:spPr bwMode="auto">
            <a:xfrm>
              <a:off x="6130926" y="4160838"/>
              <a:ext cx="319088" cy="477838"/>
            </a:xfrm>
            <a:custGeom>
              <a:avLst/>
              <a:gdLst>
                <a:gd name="T0" fmla="*/ 66 w 160"/>
                <a:gd name="T1" fmla="*/ 62 h 239"/>
                <a:gd name="T2" fmla="*/ 124 w 160"/>
                <a:gd name="T3" fmla="*/ 162 h 239"/>
                <a:gd name="T4" fmla="*/ 160 w 160"/>
                <a:gd name="T5" fmla="*/ 224 h 239"/>
                <a:gd name="T6" fmla="*/ 111 w 160"/>
                <a:gd name="T7" fmla="*/ 228 h 239"/>
                <a:gd name="T8" fmla="*/ 2 w 160"/>
                <a:gd name="T9" fmla="*/ 38 h 239"/>
                <a:gd name="T10" fmla="*/ 31 w 160"/>
                <a:gd name="T11" fmla="*/ 0 h 239"/>
                <a:gd name="T12" fmla="*/ 66 w 160"/>
                <a:gd name="T13" fmla="*/ 6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39">
                  <a:moveTo>
                    <a:pt x="66" y="62"/>
                  </a:moveTo>
                  <a:cubicBezTo>
                    <a:pt x="31" y="83"/>
                    <a:pt x="85" y="184"/>
                    <a:pt x="124" y="162"/>
                  </a:cubicBezTo>
                  <a:cubicBezTo>
                    <a:pt x="131" y="173"/>
                    <a:pt x="153" y="212"/>
                    <a:pt x="160" y="224"/>
                  </a:cubicBezTo>
                  <a:cubicBezTo>
                    <a:pt x="143" y="233"/>
                    <a:pt x="130" y="239"/>
                    <a:pt x="111" y="228"/>
                  </a:cubicBezTo>
                  <a:cubicBezTo>
                    <a:pt x="58" y="198"/>
                    <a:pt x="0" y="98"/>
                    <a:pt x="2" y="38"/>
                  </a:cubicBezTo>
                  <a:cubicBezTo>
                    <a:pt x="2" y="17"/>
                    <a:pt x="15" y="9"/>
                    <a:pt x="31" y="0"/>
                  </a:cubicBezTo>
                  <a:cubicBezTo>
                    <a:pt x="37" y="12"/>
                    <a:pt x="60" y="50"/>
                    <a:pt x="66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4"/>
            </a:p>
          </p:txBody>
        </p:sp>
        <p:sp>
          <p:nvSpPr>
            <p:cNvPr id="8" name="Freeform 94"/>
            <p:cNvSpPr>
              <a:spLocks/>
            </p:cNvSpPr>
            <p:nvPr/>
          </p:nvSpPr>
          <p:spPr bwMode="auto">
            <a:xfrm>
              <a:off x="6199188" y="4111625"/>
              <a:ext cx="139700" cy="176213"/>
            </a:xfrm>
            <a:custGeom>
              <a:avLst/>
              <a:gdLst>
                <a:gd name="T0" fmla="*/ 47 w 70"/>
                <a:gd name="T1" fmla="*/ 85 h 88"/>
                <a:gd name="T2" fmla="*/ 36 w 70"/>
                <a:gd name="T3" fmla="*/ 83 h 88"/>
                <a:gd name="T4" fmla="*/ 3 w 70"/>
                <a:gd name="T5" fmla="*/ 24 h 88"/>
                <a:gd name="T6" fmla="*/ 5 w 70"/>
                <a:gd name="T7" fmla="*/ 13 h 88"/>
                <a:gd name="T8" fmla="*/ 23 w 70"/>
                <a:gd name="T9" fmla="*/ 3 h 88"/>
                <a:gd name="T10" fmla="*/ 34 w 70"/>
                <a:gd name="T11" fmla="*/ 6 h 88"/>
                <a:gd name="T12" fmla="*/ 68 w 70"/>
                <a:gd name="T13" fmla="*/ 64 h 88"/>
                <a:gd name="T14" fmla="*/ 65 w 70"/>
                <a:gd name="T15" fmla="*/ 75 h 88"/>
                <a:gd name="T16" fmla="*/ 47 w 70"/>
                <a:gd name="T17" fmla="*/ 8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8">
                  <a:moveTo>
                    <a:pt x="47" y="85"/>
                  </a:moveTo>
                  <a:cubicBezTo>
                    <a:pt x="44" y="88"/>
                    <a:pt x="39" y="86"/>
                    <a:pt x="36" y="8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20"/>
                    <a:pt x="2" y="15"/>
                    <a:pt x="5" y="1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7" y="0"/>
                    <a:pt x="32" y="2"/>
                    <a:pt x="34" y="6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0" y="68"/>
                    <a:pt x="69" y="73"/>
                    <a:pt x="65" y="75"/>
                  </a:cubicBezTo>
                  <a:cubicBezTo>
                    <a:pt x="47" y="85"/>
                    <a:pt x="47" y="85"/>
                    <a:pt x="47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4"/>
            </a:p>
          </p:txBody>
        </p:sp>
        <p:sp>
          <p:nvSpPr>
            <p:cNvPr id="9" name="Freeform 95"/>
            <p:cNvSpPr>
              <a:spLocks/>
            </p:cNvSpPr>
            <p:nvPr/>
          </p:nvSpPr>
          <p:spPr bwMode="auto">
            <a:xfrm>
              <a:off x="6384926" y="4432300"/>
              <a:ext cx="139700" cy="174625"/>
            </a:xfrm>
            <a:custGeom>
              <a:avLst/>
              <a:gdLst>
                <a:gd name="T0" fmla="*/ 47 w 70"/>
                <a:gd name="T1" fmla="*/ 85 h 87"/>
                <a:gd name="T2" fmla="*/ 36 w 70"/>
                <a:gd name="T3" fmla="*/ 82 h 87"/>
                <a:gd name="T4" fmla="*/ 2 w 70"/>
                <a:gd name="T5" fmla="*/ 23 h 87"/>
                <a:gd name="T6" fmla="*/ 5 w 70"/>
                <a:gd name="T7" fmla="*/ 12 h 87"/>
                <a:gd name="T8" fmla="*/ 23 w 70"/>
                <a:gd name="T9" fmla="*/ 2 h 87"/>
                <a:gd name="T10" fmla="*/ 34 w 70"/>
                <a:gd name="T11" fmla="*/ 5 h 87"/>
                <a:gd name="T12" fmla="*/ 68 w 70"/>
                <a:gd name="T13" fmla="*/ 63 h 87"/>
                <a:gd name="T14" fmla="*/ 65 w 70"/>
                <a:gd name="T15" fmla="*/ 74 h 87"/>
                <a:gd name="T16" fmla="*/ 47 w 70"/>
                <a:gd name="T17" fmla="*/ 8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7">
                  <a:moveTo>
                    <a:pt x="47" y="85"/>
                  </a:moveTo>
                  <a:cubicBezTo>
                    <a:pt x="43" y="87"/>
                    <a:pt x="38" y="86"/>
                    <a:pt x="36" y="8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19"/>
                    <a:pt x="1" y="14"/>
                    <a:pt x="5" y="1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7" y="0"/>
                    <a:pt x="32" y="1"/>
                    <a:pt x="34" y="5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70" y="67"/>
                    <a:pt x="69" y="72"/>
                    <a:pt x="65" y="74"/>
                  </a:cubicBezTo>
                  <a:cubicBezTo>
                    <a:pt x="47" y="85"/>
                    <a:pt x="47" y="85"/>
                    <a:pt x="47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4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5611630" y="3984812"/>
            <a:ext cx="1657628" cy="276993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@</a:t>
            </a:r>
            <a:r>
              <a:rPr lang="en-US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gerrymcgovern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Calibri Light" panose="020F030202020403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947400" y="3880342"/>
            <a:ext cx="574757" cy="433655"/>
            <a:chOff x="6665976" y="2876550"/>
            <a:chExt cx="464756" cy="465910"/>
          </a:xfrm>
        </p:grpSpPr>
        <p:sp>
          <p:nvSpPr>
            <p:cNvPr id="12" name="Freeform 104"/>
            <p:cNvSpPr>
              <a:spLocks/>
            </p:cNvSpPr>
            <p:nvPr/>
          </p:nvSpPr>
          <p:spPr bwMode="auto">
            <a:xfrm>
              <a:off x="6665976" y="2876550"/>
              <a:ext cx="464756" cy="465910"/>
            </a:xfrm>
            <a:custGeom>
              <a:avLst/>
              <a:gdLst>
                <a:gd name="T0" fmla="*/ 47 w 320"/>
                <a:gd name="T1" fmla="*/ 273 h 320"/>
                <a:gd name="T2" fmla="*/ 160 w 320"/>
                <a:gd name="T3" fmla="*/ 320 h 320"/>
                <a:gd name="T4" fmla="*/ 273 w 320"/>
                <a:gd name="T5" fmla="*/ 273 h 320"/>
                <a:gd name="T6" fmla="*/ 320 w 320"/>
                <a:gd name="T7" fmla="*/ 160 h 320"/>
                <a:gd name="T8" fmla="*/ 273 w 320"/>
                <a:gd name="T9" fmla="*/ 47 h 320"/>
                <a:gd name="T10" fmla="*/ 160 w 320"/>
                <a:gd name="T11" fmla="*/ 0 h 320"/>
                <a:gd name="T12" fmla="*/ 47 w 320"/>
                <a:gd name="T13" fmla="*/ 47 h 320"/>
                <a:gd name="T14" fmla="*/ 0 w 320"/>
                <a:gd name="T15" fmla="*/ 160 h 320"/>
                <a:gd name="T16" fmla="*/ 47 w 320"/>
                <a:gd name="T17" fmla="*/ 2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320">
                  <a:moveTo>
                    <a:pt x="47" y="273"/>
                  </a:moveTo>
                  <a:cubicBezTo>
                    <a:pt x="77" y="303"/>
                    <a:pt x="117" y="320"/>
                    <a:pt x="160" y="320"/>
                  </a:cubicBezTo>
                  <a:cubicBezTo>
                    <a:pt x="202" y="320"/>
                    <a:pt x="243" y="303"/>
                    <a:pt x="273" y="273"/>
                  </a:cubicBezTo>
                  <a:cubicBezTo>
                    <a:pt x="303" y="243"/>
                    <a:pt x="320" y="203"/>
                    <a:pt x="320" y="160"/>
                  </a:cubicBezTo>
                  <a:cubicBezTo>
                    <a:pt x="320" y="117"/>
                    <a:pt x="303" y="77"/>
                    <a:pt x="273" y="47"/>
                  </a:cubicBezTo>
                  <a:cubicBezTo>
                    <a:pt x="243" y="17"/>
                    <a:pt x="202" y="0"/>
                    <a:pt x="160" y="0"/>
                  </a:cubicBezTo>
                  <a:cubicBezTo>
                    <a:pt x="117" y="0"/>
                    <a:pt x="77" y="17"/>
                    <a:pt x="47" y="47"/>
                  </a:cubicBezTo>
                  <a:cubicBezTo>
                    <a:pt x="16" y="77"/>
                    <a:pt x="0" y="117"/>
                    <a:pt x="0" y="160"/>
                  </a:cubicBezTo>
                  <a:cubicBezTo>
                    <a:pt x="0" y="203"/>
                    <a:pt x="16" y="243"/>
                    <a:pt x="47" y="273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4" dirty="0"/>
            </a:p>
          </p:txBody>
        </p:sp>
        <p:sp>
          <p:nvSpPr>
            <p:cNvPr id="13" name="Freeform 103"/>
            <p:cNvSpPr>
              <a:spLocks/>
            </p:cNvSpPr>
            <p:nvPr/>
          </p:nvSpPr>
          <p:spPr bwMode="auto">
            <a:xfrm>
              <a:off x="6762670" y="2999174"/>
              <a:ext cx="271368" cy="220662"/>
            </a:xfrm>
            <a:custGeom>
              <a:avLst/>
              <a:gdLst>
                <a:gd name="T0" fmla="*/ 230 w 230"/>
                <a:gd name="T1" fmla="*/ 22 h 187"/>
                <a:gd name="T2" fmla="*/ 203 w 230"/>
                <a:gd name="T3" fmla="*/ 30 h 187"/>
                <a:gd name="T4" fmla="*/ 224 w 230"/>
                <a:gd name="T5" fmla="*/ 4 h 187"/>
                <a:gd name="T6" fmla="*/ 194 w 230"/>
                <a:gd name="T7" fmla="*/ 15 h 187"/>
                <a:gd name="T8" fmla="*/ 159 w 230"/>
                <a:gd name="T9" fmla="*/ 0 h 187"/>
                <a:gd name="T10" fmla="*/ 112 w 230"/>
                <a:gd name="T11" fmla="*/ 48 h 187"/>
                <a:gd name="T12" fmla="*/ 113 w 230"/>
                <a:gd name="T13" fmla="*/ 58 h 187"/>
                <a:gd name="T14" fmla="*/ 16 w 230"/>
                <a:gd name="T15" fmla="*/ 9 h 187"/>
                <a:gd name="T16" fmla="*/ 10 w 230"/>
                <a:gd name="T17" fmla="*/ 33 h 187"/>
                <a:gd name="T18" fmla="*/ 31 w 230"/>
                <a:gd name="T19" fmla="*/ 72 h 187"/>
                <a:gd name="T20" fmla="*/ 9 w 230"/>
                <a:gd name="T21" fmla="*/ 66 h 187"/>
                <a:gd name="T22" fmla="*/ 9 w 230"/>
                <a:gd name="T23" fmla="*/ 67 h 187"/>
                <a:gd name="T24" fmla="*/ 47 w 230"/>
                <a:gd name="T25" fmla="*/ 113 h 187"/>
                <a:gd name="T26" fmla="*/ 35 w 230"/>
                <a:gd name="T27" fmla="*/ 115 h 187"/>
                <a:gd name="T28" fmla="*/ 26 w 230"/>
                <a:gd name="T29" fmla="*/ 114 h 187"/>
                <a:gd name="T30" fmla="*/ 70 w 230"/>
                <a:gd name="T31" fmla="*/ 147 h 187"/>
                <a:gd name="T32" fmla="*/ 11 w 230"/>
                <a:gd name="T33" fmla="*/ 167 h 187"/>
                <a:gd name="T34" fmla="*/ 0 w 230"/>
                <a:gd name="T35" fmla="*/ 166 h 187"/>
                <a:gd name="T36" fmla="*/ 72 w 230"/>
                <a:gd name="T37" fmla="*/ 187 h 187"/>
                <a:gd name="T38" fmla="*/ 207 w 230"/>
                <a:gd name="T39" fmla="*/ 53 h 187"/>
                <a:gd name="T40" fmla="*/ 207 w 230"/>
                <a:gd name="T41" fmla="*/ 47 h 187"/>
                <a:gd name="T42" fmla="*/ 230 w 230"/>
                <a:gd name="T43" fmla="*/ 2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0" h="187">
                  <a:moveTo>
                    <a:pt x="230" y="22"/>
                  </a:moveTo>
                  <a:cubicBezTo>
                    <a:pt x="222" y="26"/>
                    <a:pt x="213" y="29"/>
                    <a:pt x="203" y="30"/>
                  </a:cubicBezTo>
                  <a:cubicBezTo>
                    <a:pt x="213" y="24"/>
                    <a:pt x="220" y="15"/>
                    <a:pt x="224" y="4"/>
                  </a:cubicBezTo>
                  <a:cubicBezTo>
                    <a:pt x="215" y="9"/>
                    <a:pt x="205" y="13"/>
                    <a:pt x="194" y="15"/>
                  </a:cubicBezTo>
                  <a:cubicBezTo>
                    <a:pt x="185" y="6"/>
                    <a:pt x="173" y="0"/>
                    <a:pt x="159" y="0"/>
                  </a:cubicBezTo>
                  <a:cubicBezTo>
                    <a:pt x="133" y="0"/>
                    <a:pt x="112" y="21"/>
                    <a:pt x="112" y="48"/>
                  </a:cubicBezTo>
                  <a:cubicBezTo>
                    <a:pt x="112" y="51"/>
                    <a:pt x="113" y="55"/>
                    <a:pt x="113" y="58"/>
                  </a:cubicBezTo>
                  <a:cubicBezTo>
                    <a:pt x="74" y="56"/>
                    <a:pt x="39" y="38"/>
                    <a:pt x="16" y="9"/>
                  </a:cubicBezTo>
                  <a:cubicBezTo>
                    <a:pt x="12" y="16"/>
                    <a:pt x="10" y="24"/>
                    <a:pt x="10" y="33"/>
                  </a:cubicBezTo>
                  <a:cubicBezTo>
                    <a:pt x="10" y="49"/>
                    <a:pt x="18" y="64"/>
                    <a:pt x="31" y="72"/>
                  </a:cubicBezTo>
                  <a:cubicBezTo>
                    <a:pt x="23" y="72"/>
                    <a:pt x="16" y="70"/>
                    <a:pt x="9" y="66"/>
                  </a:cubicBezTo>
                  <a:cubicBezTo>
                    <a:pt x="9" y="66"/>
                    <a:pt x="9" y="66"/>
                    <a:pt x="9" y="67"/>
                  </a:cubicBezTo>
                  <a:cubicBezTo>
                    <a:pt x="9" y="90"/>
                    <a:pt x="26" y="109"/>
                    <a:pt x="47" y="113"/>
                  </a:cubicBezTo>
                  <a:cubicBezTo>
                    <a:pt x="43" y="114"/>
                    <a:pt x="39" y="115"/>
                    <a:pt x="35" y="115"/>
                  </a:cubicBezTo>
                  <a:cubicBezTo>
                    <a:pt x="32" y="115"/>
                    <a:pt x="29" y="114"/>
                    <a:pt x="26" y="114"/>
                  </a:cubicBezTo>
                  <a:cubicBezTo>
                    <a:pt x="32" y="133"/>
                    <a:pt x="49" y="146"/>
                    <a:pt x="70" y="147"/>
                  </a:cubicBezTo>
                  <a:cubicBezTo>
                    <a:pt x="54" y="159"/>
                    <a:pt x="33" y="167"/>
                    <a:pt x="11" y="167"/>
                  </a:cubicBezTo>
                  <a:cubicBezTo>
                    <a:pt x="8" y="167"/>
                    <a:pt x="4" y="167"/>
                    <a:pt x="0" y="166"/>
                  </a:cubicBezTo>
                  <a:cubicBezTo>
                    <a:pt x="21" y="180"/>
                    <a:pt x="46" y="187"/>
                    <a:pt x="72" y="187"/>
                  </a:cubicBezTo>
                  <a:cubicBezTo>
                    <a:pt x="159" y="187"/>
                    <a:pt x="207" y="115"/>
                    <a:pt x="207" y="53"/>
                  </a:cubicBezTo>
                  <a:cubicBezTo>
                    <a:pt x="207" y="51"/>
                    <a:pt x="207" y="49"/>
                    <a:pt x="207" y="47"/>
                  </a:cubicBezTo>
                  <a:cubicBezTo>
                    <a:pt x="216" y="40"/>
                    <a:pt x="224" y="32"/>
                    <a:pt x="230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4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5611631" y="2907052"/>
            <a:ext cx="2922220" cy="276993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gerry@customercarewords.com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957441" y="2802580"/>
            <a:ext cx="574757" cy="433655"/>
            <a:chOff x="3465149" y="1128560"/>
            <a:chExt cx="527482" cy="528790"/>
          </a:xfrm>
        </p:grpSpPr>
        <p:sp>
          <p:nvSpPr>
            <p:cNvPr id="16" name="Freeform 104"/>
            <p:cNvSpPr>
              <a:spLocks/>
            </p:cNvSpPr>
            <p:nvPr/>
          </p:nvSpPr>
          <p:spPr bwMode="auto">
            <a:xfrm>
              <a:off x="3465149" y="1128560"/>
              <a:ext cx="527482" cy="528790"/>
            </a:xfrm>
            <a:custGeom>
              <a:avLst/>
              <a:gdLst>
                <a:gd name="T0" fmla="*/ 47 w 320"/>
                <a:gd name="T1" fmla="*/ 273 h 320"/>
                <a:gd name="T2" fmla="*/ 160 w 320"/>
                <a:gd name="T3" fmla="*/ 320 h 320"/>
                <a:gd name="T4" fmla="*/ 273 w 320"/>
                <a:gd name="T5" fmla="*/ 273 h 320"/>
                <a:gd name="T6" fmla="*/ 320 w 320"/>
                <a:gd name="T7" fmla="*/ 160 h 320"/>
                <a:gd name="T8" fmla="*/ 273 w 320"/>
                <a:gd name="T9" fmla="*/ 47 h 320"/>
                <a:gd name="T10" fmla="*/ 160 w 320"/>
                <a:gd name="T11" fmla="*/ 0 h 320"/>
                <a:gd name="T12" fmla="*/ 47 w 320"/>
                <a:gd name="T13" fmla="*/ 47 h 320"/>
                <a:gd name="T14" fmla="*/ 0 w 320"/>
                <a:gd name="T15" fmla="*/ 160 h 320"/>
                <a:gd name="T16" fmla="*/ 47 w 320"/>
                <a:gd name="T17" fmla="*/ 2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320">
                  <a:moveTo>
                    <a:pt x="47" y="273"/>
                  </a:moveTo>
                  <a:cubicBezTo>
                    <a:pt x="77" y="303"/>
                    <a:pt x="117" y="320"/>
                    <a:pt x="160" y="320"/>
                  </a:cubicBezTo>
                  <a:cubicBezTo>
                    <a:pt x="202" y="320"/>
                    <a:pt x="243" y="303"/>
                    <a:pt x="273" y="273"/>
                  </a:cubicBezTo>
                  <a:cubicBezTo>
                    <a:pt x="303" y="243"/>
                    <a:pt x="320" y="203"/>
                    <a:pt x="320" y="160"/>
                  </a:cubicBezTo>
                  <a:cubicBezTo>
                    <a:pt x="320" y="117"/>
                    <a:pt x="303" y="77"/>
                    <a:pt x="273" y="47"/>
                  </a:cubicBezTo>
                  <a:cubicBezTo>
                    <a:pt x="243" y="17"/>
                    <a:pt x="202" y="0"/>
                    <a:pt x="160" y="0"/>
                  </a:cubicBezTo>
                  <a:cubicBezTo>
                    <a:pt x="117" y="0"/>
                    <a:pt x="77" y="17"/>
                    <a:pt x="47" y="47"/>
                  </a:cubicBezTo>
                  <a:cubicBezTo>
                    <a:pt x="16" y="77"/>
                    <a:pt x="0" y="117"/>
                    <a:pt x="0" y="160"/>
                  </a:cubicBezTo>
                  <a:cubicBezTo>
                    <a:pt x="0" y="203"/>
                    <a:pt x="16" y="243"/>
                    <a:pt x="47" y="273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4" dirty="0"/>
            </a:p>
          </p:txBody>
        </p:sp>
        <p:grpSp>
          <p:nvGrpSpPr>
            <p:cNvPr id="17" name="Group 11"/>
            <p:cNvGrpSpPr>
              <a:grpSpLocks noChangeAspect="1"/>
            </p:cNvGrpSpPr>
            <p:nvPr/>
          </p:nvGrpSpPr>
          <p:grpSpPr bwMode="auto">
            <a:xfrm>
              <a:off x="3571581" y="1246159"/>
              <a:ext cx="314620" cy="293592"/>
              <a:chOff x="2678" y="1431"/>
              <a:chExt cx="404" cy="377"/>
            </a:xfrm>
            <a:solidFill>
              <a:schemeClr val="tx1"/>
            </a:solidFill>
          </p:grpSpPr>
          <p:sp>
            <p:nvSpPr>
              <p:cNvPr id="18" name="Freeform 12"/>
              <p:cNvSpPr>
                <a:spLocks noEditPoints="1"/>
              </p:cNvSpPr>
              <p:nvPr/>
            </p:nvSpPr>
            <p:spPr bwMode="auto">
              <a:xfrm>
                <a:off x="2796" y="1482"/>
                <a:ext cx="168" cy="173"/>
              </a:xfrm>
              <a:custGeom>
                <a:avLst/>
                <a:gdLst>
                  <a:gd name="T0" fmla="*/ 32 w 70"/>
                  <a:gd name="T1" fmla="*/ 72 h 72"/>
                  <a:gd name="T2" fmla="*/ 0 w 70"/>
                  <a:gd name="T3" fmla="*/ 40 h 72"/>
                  <a:gd name="T4" fmla="*/ 39 w 70"/>
                  <a:gd name="T5" fmla="*/ 0 h 72"/>
                  <a:gd name="T6" fmla="*/ 70 w 70"/>
                  <a:gd name="T7" fmla="*/ 30 h 72"/>
                  <a:gd name="T8" fmla="*/ 50 w 70"/>
                  <a:gd name="T9" fmla="*/ 55 h 72"/>
                  <a:gd name="T10" fmla="*/ 41 w 70"/>
                  <a:gd name="T11" fmla="*/ 49 h 72"/>
                  <a:gd name="T12" fmla="*/ 28 w 70"/>
                  <a:gd name="T13" fmla="*/ 55 h 72"/>
                  <a:gd name="T14" fmla="*/ 16 w 70"/>
                  <a:gd name="T15" fmla="*/ 41 h 72"/>
                  <a:gd name="T16" fmla="*/ 40 w 70"/>
                  <a:gd name="T17" fmla="*/ 16 h 72"/>
                  <a:gd name="T18" fmla="*/ 53 w 70"/>
                  <a:gd name="T19" fmla="*/ 19 h 72"/>
                  <a:gd name="T20" fmla="*/ 54 w 70"/>
                  <a:gd name="T21" fmla="*/ 19 h 72"/>
                  <a:gd name="T22" fmla="*/ 50 w 70"/>
                  <a:gd name="T23" fmla="*/ 39 h 72"/>
                  <a:gd name="T24" fmla="*/ 51 w 70"/>
                  <a:gd name="T25" fmla="*/ 46 h 72"/>
                  <a:gd name="T26" fmla="*/ 52 w 70"/>
                  <a:gd name="T27" fmla="*/ 46 h 72"/>
                  <a:gd name="T28" fmla="*/ 52 w 70"/>
                  <a:gd name="T29" fmla="*/ 46 h 72"/>
                  <a:gd name="T30" fmla="*/ 60 w 70"/>
                  <a:gd name="T31" fmla="*/ 31 h 72"/>
                  <a:gd name="T32" fmla="*/ 38 w 70"/>
                  <a:gd name="T33" fmla="*/ 8 h 72"/>
                  <a:gd name="T34" fmla="*/ 10 w 70"/>
                  <a:gd name="T35" fmla="*/ 39 h 72"/>
                  <a:gd name="T36" fmla="*/ 34 w 70"/>
                  <a:gd name="T37" fmla="*/ 64 h 72"/>
                  <a:gd name="T38" fmla="*/ 49 w 70"/>
                  <a:gd name="T39" fmla="*/ 61 h 72"/>
                  <a:gd name="T40" fmla="*/ 50 w 70"/>
                  <a:gd name="T41" fmla="*/ 60 h 72"/>
                  <a:gd name="T42" fmla="*/ 52 w 70"/>
                  <a:gd name="T43" fmla="*/ 68 h 72"/>
                  <a:gd name="T44" fmla="*/ 51 w 70"/>
                  <a:gd name="T45" fmla="*/ 69 h 72"/>
                  <a:gd name="T46" fmla="*/ 32 w 70"/>
                  <a:gd name="T47" fmla="*/ 72 h 72"/>
                  <a:gd name="T48" fmla="*/ 39 w 70"/>
                  <a:gd name="T49" fmla="*/ 27 h 72"/>
                  <a:gd name="T50" fmla="*/ 28 w 70"/>
                  <a:gd name="T51" fmla="*/ 40 h 72"/>
                  <a:gd name="T52" fmla="*/ 32 w 70"/>
                  <a:gd name="T53" fmla="*/ 45 h 72"/>
                  <a:gd name="T54" fmla="*/ 39 w 70"/>
                  <a:gd name="T55" fmla="*/ 35 h 72"/>
                  <a:gd name="T56" fmla="*/ 41 w 70"/>
                  <a:gd name="T57" fmla="*/ 27 h 72"/>
                  <a:gd name="T58" fmla="*/ 39 w 70"/>
                  <a:gd name="T5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" h="72">
                    <a:moveTo>
                      <a:pt x="32" y="72"/>
                    </a:moveTo>
                    <a:cubicBezTo>
                      <a:pt x="16" y="72"/>
                      <a:pt x="0" y="61"/>
                      <a:pt x="0" y="40"/>
                    </a:cubicBezTo>
                    <a:cubicBezTo>
                      <a:pt x="0" y="17"/>
                      <a:pt x="16" y="0"/>
                      <a:pt x="39" y="0"/>
                    </a:cubicBezTo>
                    <a:cubicBezTo>
                      <a:pt x="57" y="0"/>
                      <a:pt x="70" y="13"/>
                      <a:pt x="70" y="30"/>
                    </a:cubicBezTo>
                    <a:cubicBezTo>
                      <a:pt x="70" y="45"/>
                      <a:pt x="62" y="55"/>
                      <a:pt x="50" y="55"/>
                    </a:cubicBezTo>
                    <a:cubicBezTo>
                      <a:pt x="45" y="55"/>
                      <a:pt x="42" y="53"/>
                      <a:pt x="41" y="49"/>
                    </a:cubicBezTo>
                    <a:cubicBezTo>
                      <a:pt x="37" y="53"/>
                      <a:pt x="33" y="55"/>
                      <a:pt x="28" y="55"/>
                    </a:cubicBezTo>
                    <a:cubicBezTo>
                      <a:pt x="21" y="55"/>
                      <a:pt x="16" y="50"/>
                      <a:pt x="16" y="41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45" y="16"/>
                      <a:pt x="50" y="18"/>
                      <a:pt x="53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43"/>
                      <a:pt x="50" y="45"/>
                      <a:pt x="51" y="46"/>
                    </a:cubicBezTo>
                    <a:cubicBezTo>
                      <a:pt x="51" y="46"/>
                      <a:pt x="51" y="46"/>
                      <a:pt x="52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6" y="46"/>
                      <a:pt x="60" y="42"/>
                      <a:pt x="60" y="31"/>
                    </a:cubicBezTo>
                    <a:cubicBezTo>
                      <a:pt x="60" y="17"/>
                      <a:pt x="51" y="8"/>
                      <a:pt x="38" y="8"/>
                    </a:cubicBezTo>
                    <a:cubicBezTo>
                      <a:pt x="24" y="8"/>
                      <a:pt x="10" y="19"/>
                      <a:pt x="10" y="39"/>
                    </a:cubicBezTo>
                    <a:cubicBezTo>
                      <a:pt x="10" y="54"/>
                      <a:pt x="19" y="64"/>
                      <a:pt x="34" y="64"/>
                    </a:cubicBezTo>
                    <a:cubicBezTo>
                      <a:pt x="39" y="64"/>
                      <a:pt x="45" y="63"/>
                      <a:pt x="49" y="61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45" y="71"/>
                      <a:pt x="40" y="72"/>
                      <a:pt x="32" y="72"/>
                    </a:cubicBezTo>
                    <a:close/>
                    <a:moveTo>
                      <a:pt x="39" y="27"/>
                    </a:moveTo>
                    <a:cubicBezTo>
                      <a:pt x="33" y="27"/>
                      <a:pt x="28" y="33"/>
                      <a:pt x="28" y="40"/>
                    </a:cubicBezTo>
                    <a:cubicBezTo>
                      <a:pt x="28" y="42"/>
                      <a:pt x="29" y="45"/>
                      <a:pt x="32" y="45"/>
                    </a:cubicBezTo>
                    <a:cubicBezTo>
                      <a:pt x="35" y="45"/>
                      <a:pt x="39" y="41"/>
                      <a:pt x="39" y="35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7"/>
                      <a:pt x="39" y="27"/>
                      <a:pt x="3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74"/>
              </a:p>
            </p:txBody>
          </p:sp>
          <p:sp>
            <p:nvSpPr>
              <p:cNvPr id="19" name="Freeform 13"/>
              <p:cNvSpPr>
                <a:spLocks noEditPoints="1"/>
              </p:cNvSpPr>
              <p:nvPr/>
            </p:nvSpPr>
            <p:spPr bwMode="auto">
              <a:xfrm>
                <a:off x="2678" y="1431"/>
                <a:ext cx="404" cy="377"/>
              </a:xfrm>
              <a:custGeom>
                <a:avLst/>
                <a:gdLst>
                  <a:gd name="T0" fmla="*/ 4 w 168"/>
                  <a:gd name="T1" fmla="*/ 157 h 157"/>
                  <a:gd name="T2" fmla="*/ 0 w 168"/>
                  <a:gd name="T3" fmla="*/ 153 h 157"/>
                  <a:gd name="T4" fmla="*/ 0 w 168"/>
                  <a:gd name="T5" fmla="*/ 51 h 157"/>
                  <a:gd name="T6" fmla="*/ 2 w 168"/>
                  <a:gd name="T7" fmla="*/ 47 h 157"/>
                  <a:gd name="T8" fmla="*/ 17 w 168"/>
                  <a:gd name="T9" fmla="*/ 37 h 157"/>
                  <a:gd name="T10" fmla="*/ 17 w 168"/>
                  <a:gd name="T11" fmla="*/ 14 h 157"/>
                  <a:gd name="T12" fmla="*/ 21 w 168"/>
                  <a:gd name="T13" fmla="*/ 10 h 157"/>
                  <a:gd name="T14" fmla="*/ 59 w 168"/>
                  <a:gd name="T15" fmla="*/ 10 h 157"/>
                  <a:gd name="T16" fmla="*/ 73 w 168"/>
                  <a:gd name="T17" fmla="*/ 2 h 157"/>
                  <a:gd name="T18" fmla="*/ 84 w 168"/>
                  <a:gd name="T19" fmla="*/ 0 h 157"/>
                  <a:gd name="T20" fmla="*/ 94 w 168"/>
                  <a:gd name="T21" fmla="*/ 2 h 157"/>
                  <a:gd name="T22" fmla="*/ 109 w 168"/>
                  <a:gd name="T23" fmla="*/ 10 h 157"/>
                  <a:gd name="T24" fmla="*/ 147 w 168"/>
                  <a:gd name="T25" fmla="*/ 10 h 157"/>
                  <a:gd name="T26" fmla="*/ 151 w 168"/>
                  <a:gd name="T27" fmla="*/ 14 h 157"/>
                  <a:gd name="T28" fmla="*/ 151 w 168"/>
                  <a:gd name="T29" fmla="*/ 37 h 157"/>
                  <a:gd name="T30" fmla="*/ 166 w 168"/>
                  <a:gd name="T31" fmla="*/ 47 h 157"/>
                  <a:gd name="T32" fmla="*/ 168 w 168"/>
                  <a:gd name="T33" fmla="*/ 51 h 157"/>
                  <a:gd name="T34" fmla="*/ 168 w 168"/>
                  <a:gd name="T35" fmla="*/ 153 h 157"/>
                  <a:gd name="T36" fmla="*/ 164 w 168"/>
                  <a:gd name="T37" fmla="*/ 157 h 157"/>
                  <a:gd name="T38" fmla="*/ 4 w 168"/>
                  <a:gd name="T39" fmla="*/ 157 h 157"/>
                  <a:gd name="T40" fmla="*/ 154 w 168"/>
                  <a:gd name="T41" fmla="*/ 148 h 157"/>
                  <a:gd name="T42" fmla="*/ 107 w 168"/>
                  <a:gd name="T43" fmla="*/ 106 h 157"/>
                  <a:gd name="T44" fmla="*/ 60 w 168"/>
                  <a:gd name="T45" fmla="*/ 106 h 157"/>
                  <a:gd name="T46" fmla="*/ 13 w 168"/>
                  <a:gd name="T47" fmla="*/ 148 h 157"/>
                  <a:gd name="T48" fmla="*/ 154 w 168"/>
                  <a:gd name="T49" fmla="*/ 148 h 157"/>
                  <a:gd name="T50" fmla="*/ 8 w 168"/>
                  <a:gd name="T51" fmla="*/ 142 h 157"/>
                  <a:gd name="T52" fmla="*/ 45 w 168"/>
                  <a:gd name="T53" fmla="*/ 105 h 157"/>
                  <a:gd name="T54" fmla="*/ 8 w 168"/>
                  <a:gd name="T55" fmla="*/ 62 h 157"/>
                  <a:gd name="T56" fmla="*/ 8 w 168"/>
                  <a:gd name="T57" fmla="*/ 142 h 157"/>
                  <a:gd name="T58" fmla="*/ 122 w 168"/>
                  <a:gd name="T59" fmla="*/ 105 h 157"/>
                  <a:gd name="T60" fmla="*/ 160 w 168"/>
                  <a:gd name="T61" fmla="*/ 142 h 157"/>
                  <a:gd name="T62" fmla="*/ 160 w 168"/>
                  <a:gd name="T63" fmla="*/ 62 h 157"/>
                  <a:gd name="T64" fmla="*/ 122 w 168"/>
                  <a:gd name="T65" fmla="*/ 105 h 157"/>
                  <a:gd name="T66" fmla="*/ 52 w 168"/>
                  <a:gd name="T67" fmla="*/ 100 h 157"/>
                  <a:gd name="T68" fmla="*/ 60 w 168"/>
                  <a:gd name="T69" fmla="*/ 97 h 157"/>
                  <a:gd name="T70" fmla="*/ 107 w 168"/>
                  <a:gd name="T71" fmla="*/ 97 h 157"/>
                  <a:gd name="T72" fmla="*/ 116 w 168"/>
                  <a:gd name="T73" fmla="*/ 100 h 157"/>
                  <a:gd name="T74" fmla="*/ 143 w 168"/>
                  <a:gd name="T75" fmla="*/ 69 h 157"/>
                  <a:gd name="T76" fmla="*/ 143 w 168"/>
                  <a:gd name="T77" fmla="*/ 19 h 157"/>
                  <a:gd name="T78" fmla="*/ 25 w 168"/>
                  <a:gd name="T79" fmla="*/ 19 h 157"/>
                  <a:gd name="T80" fmla="*/ 25 w 168"/>
                  <a:gd name="T81" fmla="*/ 69 h 157"/>
                  <a:gd name="T82" fmla="*/ 52 w 168"/>
                  <a:gd name="T83" fmla="*/ 100 h 157"/>
                  <a:gd name="T84" fmla="*/ 151 w 168"/>
                  <a:gd name="T85" fmla="*/ 59 h 157"/>
                  <a:gd name="T86" fmla="*/ 157 w 168"/>
                  <a:gd name="T87" fmla="*/ 51 h 157"/>
                  <a:gd name="T88" fmla="*/ 151 w 168"/>
                  <a:gd name="T89" fmla="*/ 47 h 157"/>
                  <a:gd name="T90" fmla="*/ 151 w 168"/>
                  <a:gd name="T91" fmla="*/ 59 h 157"/>
                  <a:gd name="T92" fmla="*/ 17 w 168"/>
                  <a:gd name="T93" fmla="*/ 59 h 157"/>
                  <a:gd name="T94" fmla="*/ 17 w 168"/>
                  <a:gd name="T95" fmla="*/ 47 h 157"/>
                  <a:gd name="T96" fmla="*/ 10 w 168"/>
                  <a:gd name="T97" fmla="*/ 51 h 157"/>
                  <a:gd name="T98" fmla="*/ 17 w 168"/>
                  <a:gd name="T99" fmla="*/ 59 h 157"/>
                  <a:gd name="T100" fmla="*/ 93 w 168"/>
                  <a:gd name="T101" fmla="*/ 10 h 157"/>
                  <a:gd name="T102" fmla="*/ 91 w 168"/>
                  <a:gd name="T103" fmla="*/ 10 h 157"/>
                  <a:gd name="T104" fmla="*/ 84 w 168"/>
                  <a:gd name="T105" fmla="*/ 8 h 157"/>
                  <a:gd name="T106" fmla="*/ 76 w 168"/>
                  <a:gd name="T107" fmla="*/ 10 h 157"/>
                  <a:gd name="T108" fmla="*/ 75 w 168"/>
                  <a:gd name="T109" fmla="*/ 10 h 157"/>
                  <a:gd name="T110" fmla="*/ 93 w 168"/>
                  <a:gd name="T111" fmla="*/ 1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8" h="157">
                    <a:moveTo>
                      <a:pt x="4" y="157"/>
                    </a:moveTo>
                    <a:cubicBezTo>
                      <a:pt x="1" y="157"/>
                      <a:pt x="0" y="154"/>
                      <a:pt x="0" y="15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48"/>
                      <a:pt x="2" y="47"/>
                      <a:pt x="2" y="47"/>
                    </a:cubicBezTo>
                    <a:cubicBezTo>
                      <a:pt x="4" y="46"/>
                      <a:pt x="9" y="42"/>
                      <a:pt x="17" y="37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2"/>
                      <a:pt x="19" y="10"/>
                      <a:pt x="21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7" y="5"/>
                      <a:pt x="72" y="2"/>
                      <a:pt x="73" y="2"/>
                    </a:cubicBezTo>
                    <a:cubicBezTo>
                      <a:pt x="76" y="1"/>
                      <a:pt x="80" y="0"/>
                      <a:pt x="84" y="0"/>
                    </a:cubicBezTo>
                    <a:cubicBezTo>
                      <a:pt x="88" y="0"/>
                      <a:pt x="92" y="1"/>
                      <a:pt x="94" y="2"/>
                    </a:cubicBezTo>
                    <a:cubicBezTo>
                      <a:pt x="96" y="2"/>
                      <a:pt x="101" y="5"/>
                      <a:pt x="109" y="10"/>
                    </a:cubicBezTo>
                    <a:cubicBezTo>
                      <a:pt x="147" y="10"/>
                      <a:pt x="147" y="10"/>
                      <a:pt x="147" y="10"/>
                    </a:cubicBezTo>
                    <a:cubicBezTo>
                      <a:pt x="149" y="10"/>
                      <a:pt x="151" y="12"/>
                      <a:pt x="151" y="14"/>
                    </a:cubicBezTo>
                    <a:cubicBezTo>
                      <a:pt x="151" y="37"/>
                      <a:pt x="151" y="37"/>
                      <a:pt x="151" y="37"/>
                    </a:cubicBezTo>
                    <a:cubicBezTo>
                      <a:pt x="158" y="42"/>
                      <a:pt x="164" y="46"/>
                      <a:pt x="166" y="47"/>
                    </a:cubicBezTo>
                    <a:cubicBezTo>
                      <a:pt x="166" y="47"/>
                      <a:pt x="168" y="49"/>
                      <a:pt x="168" y="51"/>
                    </a:cubicBezTo>
                    <a:cubicBezTo>
                      <a:pt x="168" y="153"/>
                      <a:pt x="168" y="153"/>
                      <a:pt x="168" y="153"/>
                    </a:cubicBezTo>
                    <a:cubicBezTo>
                      <a:pt x="168" y="155"/>
                      <a:pt x="166" y="157"/>
                      <a:pt x="164" y="157"/>
                    </a:cubicBezTo>
                    <a:lnTo>
                      <a:pt x="4" y="157"/>
                    </a:lnTo>
                    <a:close/>
                    <a:moveTo>
                      <a:pt x="154" y="148"/>
                    </a:moveTo>
                    <a:cubicBezTo>
                      <a:pt x="132" y="124"/>
                      <a:pt x="112" y="106"/>
                      <a:pt x="107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56" y="106"/>
                      <a:pt x="35" y="124"/>
                      <a:pt x="13" y="148"/>
                    </a:cubicBezTo>
                    <a:lnTo>
                      <a:pt x="154" y="148"/>
                    </a:lnTo>
                    <a:close/>
                    <a:moveTo>
                      <a:pt x="8" y="142"/>
                    </a:moveTo>
                    <a:cubicBezTo>
                      <a:pt x="18" y="131"/>
                      <a:pt x="33" y="115"/>
                      <a:pt x="45" y="105"/>
                    </a:cubicBezTo>
                    <a:cubicBezTo>
                      <a:pt x="8" y="62"/>
                      <a:pt x="8" y="62"/>
                      <a:pt x="8" y="62"/>
                    </a:cubicBezTo>
                    <a:lnTo>
                      <a:pt x="8" y="142"/>
                    </a:lnTo>
                    <a:close/>
                    <a:moveTo>
                      <a:pt x="122" y="105"/>
                    </a:moveTo>
                    <a:cubicBezTo>
                      <a:pt x="135" y="115"/>
                      <a:pt x="150" y="131"/>
                      <a:pt x="160" y="142"/>
                    </a:cubicBezTo>
                    <a:cubicBezTo>
                      <a:pt x="160" y="62"/>
                      <a:pt x="160" y="62"/>
                      <a:pt x="160" y="62"/>
                    </a:cubicBezTo>
                    <a:lnTo>
                      <a:pt x="122" y="105"/>
                    </a:lnTo>
                    <a:close/>
                    <a:moveTo>
                      <a:pt x="52" y="100"/>
                    </a:moveTo>
                    <a:cubicBezTo>
                      <a:pt x="56" y="98"/>
                      <a:pt x="58" y="97"/>
                      <a:pt x="60" y="97"/>
                    </a:cubicBezTo>
                    <a:cubicBezTo>
                      <a:pt x="107" y="97"/>
                      <a:pt x="107" y="97"/>
                      <a:pt x="107" y="97"/>
                    </a:cubicBezTo>
                    <a:cubicBezTo>
                      <a:pt x="109" y="97"/>
                      <a:pt x="112" y="98"/>
                      <a:pt x="116" y="100"/>
                    </a:cubicBezTo>
                    <a:cubicBezTo>
                      <a:pt x="143" y="69"/>
                      <a:pt x="143" y="69"/>
                      <a:pt x="143" y="69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69"/>
                      <a:pt x="25" y="69"/>
                      <a:pt x="25" y="69"/>
                    </a:cubicBezTo>
                    <a:lnTo>
                      <a:pt x="52" y="100"/>
                    </a:lnTo>
                    <a:close/>
                    <a:moveTo>
                      <a:pt x="151" y="59"/>
                    </a:moveTo>
                    <a:cubicBezTo>
                      <a:pt x="157" y="51"/>
                      <a:pt x="157" y="51"/>
                      <a:pt x="157" y="51"/>
                    </a:cubicBezTo>
                    <a:cubicBezTo>
                      <a:pt x="151" y="47"/>
                      <a:pt x="151" y="47"/>
                      <a:pt x="151" y="47"/>
                    </a:cubicBezTo>
                    <a:lnTo>
                      <a:pt x="151" y="59"/>
                    </a:lnTo>
                    <a:close/>
                    <a:moveTo>
                      <a:pt x="17" y="59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0" y="51"/>
                      <a:pt x="10" y="51"/>
                      <a:pt x="10" y="51"/>
                    </a:cubicBezTo>
                    <a:lnTo>
                      <a:pt x="17" y="59"/>
                    </a:lnTo>
                    <a:close/>
                    <a:moveTo>
                      <a:pt x="93" y="10"/>
                    </a:moveTo>
                    <a:cubicBezTo>
                      <a:pt x="92" y="10"/>
                      <a:pt x="92" y="10"/>
                      <a:pt x="91" y="10"/>
                    </a:cubicBezTo>
                    <a:cubicBezTo>
                      <a:pt x="90" y="9"/>
                      <a:pt x="87" y="8"/>
                      <a:pt x="84" y="8"/>
                    </a:cubicBezTo>
                    <a:cubicBezTo>
                      <a:pt x="81" y="8"/>
                      <a:pt x="78" y="9"/>
                      <a:pt x="76" y="10"/>
                    </a:cubicBezTo>
                    <a:cubicBezTo>
                      <a:pt x="76" y="10"/>
                      <a:pt x="76" y="10"/>
                      <a:pt x="75" y="10"/>
                    </a:cubicBezTo>
                    <a:lnTo>
                      <a:pt x="93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74"/>
              </a:p>
            </p:txBody>
          </p:sp>
        </p:grpSp>
      </p:grpSp>
      <p:sp>
        <p:nvSpPr>
          <p:cNvPr id="20" name="TextBox 19"/>
          <p:cNvSpPr txBox="1"/>
          <p:nvPr userDrawn="1"/>
        </p:nvSpPr>
        <p:spPr>
          <a:xfrm>
            <a:off x="849628" y="1278830"/>
            <a:ext cx="2884172" cy="216027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1"/>
            </a:solidFill>
          </a:ln>
        </p:spPr>
        <p:txBody>
          <a:bodyPr wrap="none" lIns="91434" tIns="0" rIns="91434" bIns="45717" rtlCol="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599" b="1" kern="0" dirty="0">
                <a:solidFill>
                  <a:schemeClr val="bg1"/>
                </a:solidFill>
                <a:latin typeface="Calibri Light" panose="020F0302020204030204" pitchFamily="34" charset="0"/>
                <a:cs typeface="Helvetica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024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accel="16667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0" dur="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1" dur="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accel="16667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7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8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16667" fill="hold" nodeType="withEffect" p14:presetBounceEnd="66667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4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5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4" grpId="0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accel="1666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accel="16667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16667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4" grpId="0"/>
          <p:bldP spid="20" grpId="0" animBg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15" y="-13189"/>
            <a:ext cx="7428154" cy="729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3640" y="1001714"/>
            <a:ext cx="3582361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1" y="1001714"/>
            <a:ext cx="3582361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34553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ile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9008" y="121025"/>
            <a:ext cx="7428155" cy="5970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 sz="26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19" name="Oval 18"/>
          <p:cNvSpPr/>
          <p:nvPr userDrawn="1"/>
        </p:nvSpPr>
        <p:spPr>
          <a:xfrm>
            <a:off x="1550255" y="1633846"/>
            <a:ext cx="891000" cy="891540"/>
          </a:xfrm>
          <a:prstGeom prst="ellipse">
            <a:avLst/>
          </a:prstGeom>
          <a:solidFill>
            <a:srgbClr val="FFFF99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IE" sz="1799">
              <a:latin typeface="Calibri Light" panose="020F0302020204030204" pitchFamily="34" charset="0"/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4135490" y="1633846"/>
            <a:ext cx="891000" cy="891540"/>
          </a:xfrm>
          <a:prstGeom prst="ellipse">
            <a:avLst/>
          </a:prstGeom>
          <a:solidFill>
            <a:srgbClr val="C4D79B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IE" sz="1799">
              <a:latin typeface="Calibri Light" panose="020F0302020204030204" pitchFamily="34" charset="0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6693755" y="1633846"/>
            <a:ext cx="891000" cy="891540"/>
          </a:xfrm>
          <a:prstGeom prst="ellipse">
            <a:avLst/>
          </a:prstGeom>
          <a:solidFill>
            <a:srgbClr val="B8E1FA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IE" sz="1799">
              <a:latin typeface="Calibri Light" panose="020F0302020204030204" pitchFamily="34" charset="0"/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955497" y="2836092"/>
            <a:ext cx="2080517" cy="361739"/>
          </a:xfr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2399" cap="none">
                <a:solidFill>
                  <a:schemeClr val="accent5">
                    <a:lumMod val="25000"/>
                  </a:schemeClr>
                </a:solidFill>
              </a:rPr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52290" y="2836092"/>
            <a:ext cx="2057400" cy="361739"/>
          </a:xfr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2399">
                <a:solidFill>
                  <a:schemeClr val="accent5">
                    <a:lumMod val="25000"/>
                  </a:schemeClr>
                </a:solidFill>
              </a:rPr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125967" y="2836092"/>
            <a:ext cx="2026577" cy="361739"/>
          </a:xfr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2399">
                <a:solidFill>
                  <a:schemeClr val="bg2">
                    <a:lumMod val="75000"/>
                  </a:schemeClr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37376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0838" y="137160"/>
            <a:ext cx="7427670" cy="571500"/>
          </a:xfrm>
        </p:spPr>
        <p:txBody>
          <a:bodyPr>
            <a:normAutofit/>
          </a:bodyPr>
          <a:lstStyle>
            <a:lvl1pPr>
              <a:defRPr sz="2699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9" y="1009652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9846" indent="-169846">
              <a:lnSpc>
                <a:spcPct val="104000"/>
              </a:lnSpc>
              <a:spcBef>
                <a:spcPts val="1001"/>
              </a:spcBef>
              <a:defRPr sz="1799">
                <a:latin typeface="+mj-lt"/>
              </a:defRPr>
            </a:lvl3pPr>
            <a:lvl4pPr>
              <a:defRPr sz="1424"/>
            </a:lvl4pPr>
            <a:lvl5pPr>
              <a:defRPr sz="1424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3" y="1009652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9846" indent="-169846">
              <a:lnSpc>
                <a:spcPct val="104000"/>
              </a:lnSpc>
              <a:spcBef>
                <a:spcPts val="1001"/>
              </a:spcBef>
              <a:defRPr sz="1799">
                <a:latin typeface="+mj-lt"/>
              </a:defRPr>
            </a:lvl3pPr>
            <a:lvl4pPr>
              <a:defRPr sz="1424"/>
            </a:lvl4pPr>
            <a:lvl5pPr>
              <a:defRPr sz="1424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86170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2114550"/>
            <a:ext cx="4724400" cy="10287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rgbClr val="D8231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4889584"/>
            <a:ext cx="1905000" cy="253916"/>
          </a:xfrm>
        </p:spPr>
        <p:txBody>
          <a:bodyPr/>
          <a:lstStyle>
            <a:lvl1pPr>
              <a:defRPr sz="1050" b="0">
                <a:solidFill>
                  <a:schemeClr val="bg1"/>
                </a:solidFill>
              </a:defRPr>
            </a:lvl1pPr>
          </a:lstStyle>
          <a:p>
            <a:fld id="{B23F6D09-5D52-4D07-9CAC-81A0B77E493E}" type="datetimeFigureOut">
              <a:rPr lang="en-US">
                <a:solidFill>
                  <a:srgbClr val="FFFFFF"/>
                </a:solidFill>
              </a:rPr>
              <a:pPr/>
              <a:t>2/20/2018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9" y="4889584"/>
            <a:ext cx="3279775" cy="253916"/>
          </a:xfrm>
        </p:spPr>
        <p:txBody>
          <a:bodyPr/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6" y="4769644"/>
            <a:ext cx="587375" cy="366713"/>
          </a:xfrm>
          <a:prstGeom prst="rect">
            <a:avLst/>
          </a:prstGeom>
        </p:spPr>
        <p:txBody>
          <a:bodyPr anchorCtr="0"/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fld id="{771AB7CA-329D-4B72-969E-6F9BDAC1C8A7}" type="slidenum">
              <a:rPr lang="en-US">
                <a:solidFill>
                  <a:srgbClr val="FFFFFF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1524001" y="1200150"/>
            <a:ext cx="7185025" cy="857250"/>
          </a:xfrm>
        </p:spPr>
        <p:txBody>
          <a:bodyPr anchor="ctr"/>
          <a:lstStyle>
            <a:lvl1pPr>
              <a:defRPr>
                <a:solidFill>
                  <a:srgbClr val="0064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787901" y="4889584"/>
            <a:ext cx="368776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r"/>
            <a:r>
              <a:rPr lang="en-US" sz="1050" b="1" dirty="0">
                <a:solidFill>
                  <a:srgbClr val="FFFFFF"/>
                </a:solidFill>
                <a:cs typeface="Arial" charset="0"/>
              </a:rPr>
              <a:t>Copyright © Customer Carewords Ltd.</a:t>
            </a:r>
          </a:p>
        </p:txBody>
      </p:sp>
    </p:spTree>
    <p:extLst>
      <p:ext uri="{BB962C8B-B14F-4D97-AF65-F5344CB8AC3E}">
        <p14:creationId xmlns:p14="http://schemas.microsoft.com/office/powerpoint/2010/main" val="16080671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487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637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657350"/>
            <a:ext cx="3467100" cy="2914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57350"/>
            <a:ext cx="3467100" cy="2914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018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222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249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064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3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79" y="151667"/>
            <a:ext cx="7428153" cy="729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78943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592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8235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571500"/>
            <a:ext cx="2019300" cy="4000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71500"/>
            <a:ext cx="5905500" cy="4000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9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07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6" y="1012552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0" y="4868666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200" smtClean="0">
                <a:solidFill>
                  <a:schemeClr val="bg1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200" dirty="0">
              <a:solidFill>
                <a:schemeClr val="bg1"/>
              </a:solidFill>
              <a:latin typeface="Calibri Light" panose="020F0302020204030204" pitchFamily="34" charset="0"/>
              <a:cs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92896"/>
            <a:ext cx="9144000" cy="2506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9332" y="4942656"/>
            <a:ext cx="507706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+mj-lt"/>
                <a:cs typeface="Helvetica Light"/>
              </a:rPr>
              <a:t>© Customer</a:t>
            </a:r>
            <a:r>
              <a:rPr lang="en-US" sz="1200" b="0" i="0" baseline="0" dirty="0">
                <a:solidFill>
                  <a:schemeClr val="bg1"/>
                </a:solidFill>
                <a:latin typeface="+mj-lt"/>
                <a:cs typeface="Helvetica Light"/>
              </a:rPr>
              <a:t> </a:t>
            </a:r>
            <a:r>
              <a:rPr lang="en-US" sz="1200" b="0" i="0" baseline="0" dirty="0" err="1">
                <a:solidFill>
                  <a:schemeClr val="bg1"/>
                </a:solidFill>
                <a:latin typeface="+mj-lt"/>
                <a:cs typeface="Helvetica Light"/>
              </a:rPr>
              <a:t>Carewords</a:t>
            </a:r>
            <a:r>
              <a:rPr lang="en-US" sz="1200" b="0" i="0" baseline="0" dirty="0">
                <a:solidFill>
                  <a:schemeClr val="bg1"/>
                </a:solidFill>
                <a:latin typeface="+mj-lt"/>
                <a:cs typeface="Helvetica Light"/>
              </a:rPr>
              <a:t>  Ltd.  </a:t>
            </a:r>
            <a:r>
              <a:rPr lang="en-US" sz="1200" b="1" i="0" baseline="0" dirty="0">
                <a:solidFill>
                  <a:schemeClr val="bg1"/>
                </a:solidFill>
                <a:latin typeface="+mj-lt"/>
                <a:cs typeface="Helvetica"/>
              </a:rPr>
              <a:t>customercarewords.com</a:t>
            </a:r>
            <a:endParaRPr lang="en-US" sz="1200" b="1" i="0" dirty="0">
              <a:solidFill>
                <a:schemeClr val="bg1"/>
              </a:solidFill>
              <a:latin typeface="+mj-lt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4416" y="488495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070B-A92B-4A05-B5FC-1733EEB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82" r:id="rId3"/>
    <p:sldLayoutId id="2147483684" r:id="rId4"/>
    <p:sldLayoutId id="2147483650" r:id="rId5"/>
    <p:sldLayoutId id="2147483675" r:id="rId6"/>
    <p:sldLayoutId id="2147483652" r:id="rId7"/>
    <p:sldLayoutId id="2147483654" r:id="rId8"/>
    <p:sldLayoutId id="2147483655" r:id="rId9"/>
    <p:sldLayoutId id="2147483665" r:id="rId10"/>
    <p:sldLayoutId id="2147483669" r:id="rId11"/>
    <p:sldLayoutId id="2147483677" r:id="rId1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0" i="0" kern="1200" spc="-40" baseline="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6" y="1012552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0" y="4868666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200" smtClean="0">
                <a:solidFill>
                  <a:schemeClr val="bg1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200" dirty="0">
              <a:solidFill>
                <a:schemeClr val="bg1"/>
              </a:solidFill>
              <a:latin typeface="Calibri Light" panose="020F0302020204030204" pitchFamily="34" charset="0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140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5" r:id="rId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0" i="0" kern="1200" spc="-40" baseline="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7" y="1012552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0" y="4868666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1650" smtClean="0">
                <a:solidFill>
                  <a:prstClr val="white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1650" dirty="0">
              <a:solidFill>
                <a:prstClr val="white"/>
              </a:solidFill>
              <a:latin typeface="Calibri Light" panose="020F0302020204030204" pitchFamily="34" charset="0"/>
              <a:cs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92896"/>
            <a:ext cx="9144000" cy="2506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332" y="4942657"/>
            <a:ext cx="5077068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900" dirty="0">
                <a:solidFill>
                  <a:prstClr val="white"/>
                </a:solidFill>
                <a:latin typeface="Calibri Light"/>
                <a:cs typeface="Helvetica Light"/>
              </a:rPr>
              <a:t>© Customer </a:t>
            </a:r>
            <a:r>
              <a:rPr lang="en-US" sz="900" dirty="0" err="1">
                <a:solidFill>
                  <a:prstClr val="white"/>
                </a:solidFill>
                <a:latin typeface="Calibri Light"/>
                <a:cs typeface="Helvetica Light"/>
              </a:rPr>
              <a:t>Carewords</a:t>
            </a:r>
            <a:r>
              <a:rPr lang="en-US" sz="900" dirty="0">
                <a:solidFill>
                  <a:prstClr val="white"/>
                </a:solidFill>
                <a:latin typeface="Calibri Light"/>
                <a:cs typeface="Helvetica Light"/>
              </a:rPr>
              <a:t>  Ltd.  </a:t>
            </a:r>
            <a:r>
              <a:rPr lang="en-US" sz="900" b="1" dirty="0">
                <a:solidFill>
                  <a:prstClr val="white"/>
                </a:solidFill>
                <a:latin typeface="Calibri Light"/>
                <a:cs typeface="Helvetica"/>
              </a:rPr>
              <a:t>customercarewords.com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4416" y="488495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070B-A92B-4A05-B5FC-1733EEB6C2CE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8282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0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dt="0"/>
  <p:txStyles>
    <p:titleStyle>
      <a:lvl1pPr algn="l" defTabSz="342900" rtl="0" eaLnBrk="1" latinLnBrk="0" hangingPunct="1">
        <a:lnSpc>
          <a:spcPct val="90000"/>
        </a:lnSpc>
        <a:spcBef>
          <a:spcPts val="0"/>
        </a:spcBef>
        <a:buNone/>
        <a:defRPr sz="2025" b="0" i="0" kern="1200" spc="-30" baseline="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171450" indent="-171450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83381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56022" indent="-17264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773906" indent="-21788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985838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7" y="1012552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0" y="4868666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1650" smtClean="0">
                <a:solidFill>
                  <a:prstClr val="white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1650" dirty="0">
              <a:solidFill>
                <a:prstClr val="white"/>
              </a:solidFill>
              <a:latin typeface="Calibri Light" panose="020F0302020204030204" pitchFamily="34" charset="0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753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dt="0"/>
  <p:txStyles>
    <p:titleStyle>
      <a:lvl1pPr algn="l" defTabSz="342900" rtl="0" eaLnBrk="1" latinLnBrk="0" hangingPunct="1">
        <a:lnSpc>
          <a:spcPct val="90000"/>
        </a:lnSpc>
        <a:spcBef>
          <a:spcPts val="0"/>
        </a:spcBef>
        <a:buNone/>
        <a:defRPr sz="2025" b="0" i="0" kern="1200" spc="-3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50" b="0" i="0" kern="1200" spc="-3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3381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56022" indent="-17264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350" b="0" i="0" kern="1200" spc="-3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73906" indent="-21788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85838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350" b="0" i="0" kern="1200" spc="-3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004888"/>
            <a:ext cx="8229600" cy="70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BE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69282"/>
            <a:ext cx="8229600" cy="26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nl-BE"/>
              <a:t>Second level</a:t>
            </a:r>
            <a:endParaRPr lang="en-GB" altLang="nl-BE"/>
          </a:p>
          <a:p>
            <a:pPr lvl="1"/>
            <a:r>
              <a:rPr lang="en-GB" altLang="nl-BE"/>
              <a:t>Third level</a:t>
            </a:r>
          </a:p>
          <a:p>
            <a:pPr lvl="2"/>
            <a:r>
              <a:rPr lang="en-GB" altLang="nl-BE"/>
              <a:t>- Fourth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83094759-9034-47D6-ABF5-4F1FC6392F29}" type="slidenum">
              <a:rPr lang="en-GB" altLang="nl-BE" smtClean="0">
                <a:solidFill>
                  <a:srgbClr val="000000"/>
                </a:solidFill>
                <a:ea typeface="MS PGothic" panose="020B0600070205080204" pitchFamily="34" charset="-128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nl-BE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17947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</a:endParaRPr>
          </a:p>
        </p:txBody>
      </p:sp>
      <p:pic>
        <p:nvPicPr>
          <p:cNvPr id="1032" name="Picture 17" descr="LOGO CE_Vertical_EN_NEG_quadri_H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9" y="194073"/>
            <a:ext cx="1436687" cy="75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76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marL="269081" indent="-269081" algn="l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0F5494"/>
          </a:solidFill>
          <a:latin typeface="+mj-lt"/>
          <a:ea typeface="MS PGothic" pitchFamily="34" charset="-128"/>
          <a:cs typeface="ＭＳ Ｐゴシック" charset="0"/>
        </a:defRPr>
      </a:lvl1pPr>
      <a:lvl2pPr marL="269081" indent="-269081" algn="l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0F5494"/>
          </a:solidFill>
          <a:latin typeface="Verdana" pitchFamily="34" charset="0"/>
          <a:ea typeface="MS PGothic" pitchFamily="34" charset="-128"/>
          <a:cs typeface="ＭＳ Ｐゴシック" charset="0"/>
        </a:defRPr>
      </a:lvl2pPr>
      <a:lvl3pPr marL="269081" indent="-269081" algn="l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0F5494"/>
          </a:solidFill>
          <a:latin typeface="Verdana" pitchFamily="34" charset="0"/>
          <a:ea typeface="MS PGothic" pitchFamily="34" charset="-128"/>
          <a:cs typeface="ＭＳ Ｐゴシック" charset="0"/>
        </a:defRPr>
      </a:lvl3pPr>
      <a:lvl4pPr marL="269081" indent="-269081" algn="l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0F5494"/>
          </a:solidFill>
          <a:latin typeface="Verdana" pitchFamily="34" charset="0"/>
          <a:ea typeface="MS PGothic" pitchFamily="34" charset="-128"/>
          <a:cs typeface="ＭＳ Ｐゴシック" charset="0"/>
        </a:defRPr>
      </a:lvl4pPr>
      <a:lvl5pPr marL="269081" indent="-269081" algn="l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0F5494"/>
          </a:solidFill>
          <a:latin typeface="Verdana" pitchFamily="34" charset="0"/>
          <a:ea typeface="MS PGothic" pitchFamily="34" charset="-128"/>
          <a:cs typeface="ＭＳ Ｐゴシック" charset="0"/>
        </a:defRPr>
      </a:lvl5pPr>
      <a:lvl6pPr marL="611981" algn="l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0F5494"/>
          </a:solidFill>
          <a:latin typeface="Verdana" pitchFamily="34" charset="0"/>
        </a:defRPr>
      </a:lvl6pPr>
      <a:lvl7pPr marL="954881" algn="l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0F5494"/>
          </a:solidFill>
          <a:latin typeface="Verdana" pitchFamily="34" charset="0"/>
        </a:defRPr>
      </a:lvl7pPr>
      <a:lvl8pPr marL="1297781" algn="l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0F5494"/>
          </a:solidFill>
          <a:latin typeface="Verdana" pitchFamily="34" charset="0"/>
        </a:defRPr>
      </a:lvl8pPr>
      <a:lvl9pPr marL="1640681" algn="l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0F5494"/>
          </a:solidFill>
          <a:latin typeface="Verdana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1800" i="1">
          <a:solidFill>
            <a:srgbClr val="0F5494"/>
          </a:solidFill>
          <a:latin typeface="+mn-lt"/>
          <a:ea typeface="MS PGothic" pitchFamily="34" charset="-128"/>
          <a:cs typeface="ＭＳ Ｐゴシック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009FBA"/>
        </a:buClr>
        <a:buChar char="•"/>
        <a:defRPr sz="1500" b="1">
          <a:solidFill>
            <a:srgbClr val="0F5494"/>
          </a:solidFill>
          <a:latin typeface="+mn-lt"/>
          <a:ea typeface="MS PGothic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defRPr sz="1050">
          <a:solidFill>
            <a:srgbClr val="0F5494"/>
          </a:solidFill>
          <a:latin typeface="+mn-lt"/>
          <a:ea typeface="MS PGothic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Arial" charset="0"/>
          <a:ea typeface="MS PGothic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  <a:ea typeface="MS PGothic" pitchFamily="34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7" y="1012552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0" y="4868666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1650" smtClean="0">
                <a:solidFill>
                  <a:prstClr val="white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1650" dirty="0">
              <a:solidFill>
                <a:prstClr val="white"/>
              </a:solidFill>
              <a:latin typeface="Calibri Light" panose="020F0302020204030204" pitchFamily="34" charset="0"/>
              <a:cs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92896"/>
            <a:ext cx="9144000" cy="2506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332" y="4942657"/>
            <a:ext cx="5077068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900" dirty="0">
                <a:solidFill>
                  <a:prstClr val="white"/>
                </a:solidFill>
                <a:latin typeface="Calibri Light"/>
                <a:cs typeface="Helvetica Light"/>
              </a:rPr>
              <a:t>© Customer </a:t>
            </a:r>
            <a:r>
              <a:rPr lang="en-US" sz="900" dirty="0" err="1">
                <a:solidFill>
                  <a:prstClr val="white"/>
                </a:solidFill>
                <a:latin typeface="Calibri Light"/>
                <a:cs typeface="Helvetica Light"/>
              </a:rPr>
              <a:t>Carewords</a:t>
            </a:r>
            <a:r>
              <a:rPr lang="en-US" sz="900" dirty="0">
                <a:solidFill>
                  <a:prstClr val="white"/>
                </a:solidFill>
                <a:latin typeface="Calibri Light"/>
                <a:cs typeface="Helvetica Light"/>
              </a:rPr>
              <a:t>  Ltd.  </a:t>
            </a:r>
            <a:r>
              <a:rPr lang="en-US" sz="900" b="1" dirty="0">
                <a:solidFill>
                  <a:prstClr val="white"/>
                </a:solidFill>
                <a:latin typeface="Calibri Light"/>
                <a:cs typeface="Helvetica"/>
              </a:rPr>
              <a:t>customercarewords.com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4416" y="488495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070B-A92B-4A05-B5FC-1733EEB6C2CE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8282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9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844" r:id="rId20"/>
  </p:sldLayoutIdLst>
  <p:hf hdr="0" dt="0"/>
  <p:txStyles>
    <p:titleStyle>
      <a:lvl1pPr algn="l" defTabSz="342900" rtl="0" eaLnBrk="1" latinLnBrk="0" hangingPunct="1">
        <a:lnSpc>
          <a:spcPct val="90000"/>
        </a:lnSpc>
        <a:spcBef>
          <a:spcPts val="0"/>
        </a:spcBef>
        <a:buNone/>
        <a:defRPr sz="2025" b="0" i="0" kern="1200" spc="-30" baseline="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171450" indent="-171450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83381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56022" indent="-17264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773906" indent="-21788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985838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6" y="1012553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1" y="4868667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1650" smtClean="0">
                <a:solidFill>
                  <a:prstClr val="white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1650" dirty="0">
              <a:solidFill>
                <a:prstClr val="white"/>
              </a:solidFill>
              <a:latin typeface="Calibri Light" panose="020F0302020204030204" pitchFamily="34" charset="0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966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</p:sldLayoutIdLst>
  <p:hf hdr="0" dt="0"/>
  <p:txStyles>
    <p:titleStyle>
      <a:lvl1pPr algn="l" defTabSz="342900" rtl="0" eaLnBrk="1" latinLnBrk="0" hangingPunct="1">
        <a:lnSpc>
          <a:spcPct val="90000"/>
        </a:lnSpc>
        <a:spcBef>
          <a:spcPts val="0"/>
        </a:spcBef>
        <a:buNone/>
        <a:defRPr sz="2025" b="0" i="0" kern="1200" spc="-30" baseline="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171450" indent="-171450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83381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56022" indent="-17264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773906" indent="-21788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985838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7" y="190501"/>
            <a:ext cx="7428153" cy="53564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8" y="1012552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1" y="4868667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174" smtClean="0">
                <a:solidFill>
                  <a:schemeClr val="bg1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174" dirty="0">
              <a:solidFill>
                <a:schemeClr val="bg1"/>
              </a:solidFill>
              <a:latin typeface="Calibri Light" panose="020F0302020204030204" pitchFamily="34" charset="0"/>
              <a:cs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92896"/>
            <a:ext cx="9144000" cy="2506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799"/>
          </a:p>
        </p:txBody>
      </p:sp>
      <p:sp>
        <p:nvSpPr>
          <p:cNvPr id="12" name="Rectangle 11"/>
          <p:cNvSpPr/>
          <p:nvPr/>
        </p:nvSpPr>
        <p:spPr>
          <a:xfrm>
            <a:off x="409332" y="4942656"/>
            <a:ext cx="507706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+mj-lt"/>
                <a:cs typeface="Helvetica Light"/>
              </a:rPr>
              <a:t>© Customer</a:t>
            </a:r>
            <a:r>
              <a:rPr lang="en-US" sz="1200" b="0" i="0" baseline="0" dirty="0">
                <a:solidFill>
                  <a:schemeClr val="bg1"/>
                </a:solidFill>
                <a:latin typeface="+mj-lt"/>
                <a:cs typeface="Helvetica Light"/>
              </a:rPr>
              <a:t> </a:t>
            </a:r>
            <a:r>
              <a:rPr lang="en-US" sz="1200" b="0" i="0" baseline="0" dirty="0" err="1">
                <a:solidFill>
                  <a:schemeClr val="bg1"/>
                </a:solidFill>
                <a:latin typeface="+mj-lt"/>
                <a:cs typeface="Helvetica Light"/>
              </a:rPr>
              <a:t>Carewords</a:t>
            </a:r>
            <a:r>
              <a:rPr lang="en-US" sz="1200" b="0" i="0" baseline="0" dirty="0">
                <a:solidFill>
                  <a:schemeClr val="bg1"/>
                </a:solidFill>
                <a:latin typeface="+mj-lt"/>
                <a:cs typeface="Helvetica Light"/>
              </a:rPr>
              <a:t>  Ltd.  </a:t>
            </a:r>
            <a:r>
              <a:rPr lang="en-US" sz="1200" b="1" i="0" baseline="0" dirty="0">
                <a:solidFill>
                  <a:schemeClr val="bg1"/>
                </a:solidFill>
                <a:latin typeface="+mj-lt"/>
                <a:cs typeface="Helvetica"/>
              </a:rPr>
              <a:t>customercarewords.com</a:t>
            </a:r>
            <a:endParaRPr lang="en-US" sz="1200" b="1" i="0" dirty="0">
              <a:solidFill>
                <a:schemeClr val="bg1"/>
              </a:solidFill>
              <a:latin typeface="+mj-lt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4416" y="4884960"/>
            <a:ext cx="2057400" cy="273844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070B-A92B-4A05-B5FC-1733EEB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</p:sldLayoutIdLst>
  <p:hf hdr="0" dt="0"/>
  <p:txStyles>
    <p:titleStyle>
      <a:lvl1pPr algn="l" defTabSz="457154" rtl="0" eaLnBrk="1" latinLnBrk="0" hangingPunct="1">
        <a:lnSpc>
          <a:spcPct val="90000"/>
        </a:lnSpc>
        <a:spcBef>
          <a:spcPts val="0"/>
        </a:spcBef>
        <a:buNone/>
        <a:defRPr sz="2399" b="0" i="0" kern="1200" spc="-4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78" indent="-228578" algn="l" defTabSz="457154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174" b="0" i="0" kern="1200" spc="-4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1124" indent="-282547" algn="l" defTabSz="457154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799" b="0" i="0" kern="1200" spc="-4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1289" indent="-230165" algn="l" defTabSz="457154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799" b="0" i="0" kern="1200" spc="-4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1772" indent="-290484" algn="l" defTabSz="457154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799" b="0" i="0" kern="1200" spc="-4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14319" indent="-282547" algn="l" defTabSz="457154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799" b="0" i="0" kern="1200" spc="-4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349" indent="-228578" algn="l" defTabSz="457154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2" indent="-228578" algn="l" defTabSz="457154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8" algn="l" defTabSz="457154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8" algn="l" defTabSz="457154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762000" y="571500"/>
            <a:ext cx="5105400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1350" dirty="0">
              <a:solidFill>
                <a:srgbClr val="015D8B"/>
              </a:solidFill>
              <a:cs typeface="Arial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1500"/>
            <a:ext cx="8077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657350"/>
            <a:ext cx="70866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4935752"/>
            <a:ext cx="19050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50" b="1"/>
            </a:lvl1pPr>
          </a:lstStyle>
          <a:p>
            <a:fld id="{B23F6D09-5D52-4D07-9CAC-81A0B77E493E}" type="datetimeFigureOut">
              <a:rPr lang="en-US" smtClean="0">
                <a:solidFill>
                  <a:srgbClr val="015D8B"/>
                </a:solidFill>
                <a:cs typeface="Arial" charset="0"/>
              </a:rPr>
              <a:pPr/>
              <a:t>2/20/2018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4935752"/>
            <a:ext cx="2951162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750" b="1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5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100">
          <a:solidFill>
            <a:srgbClr val="006496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1800">
          <a:solidFill>
            <a:srgbClr val="006496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1500">
          <a:solidFill>
            <a:srgbClr val="006496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6496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6496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6496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6496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6496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6496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2.wmf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4.wmf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17.png"/><Relationship Id="rId5" Type="http://schemas.openxmlformats.org/officeDocument/2006/relationships/tags" Target="../tags/tag30.xml"/><Relationship Id="rId10" Type="http://schemas.openxmlformats.org/officeDocument/2006/relationships/image" Target="../media/image16.emf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19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20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6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6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2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6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22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6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6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6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6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6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6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6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6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image" Target="../media/image31.png"/><Relationship Id="rId4" Type="http://schemas.openxmlformats.org/officeDocument/2006/relationships/tags" Target="../tags/tag84.xml"/><Relationship Id="rId9" Type="http://schemas.openxmlformats.org/officeDocument/2006/relationships/image" Target="../media/image3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notesSlide" Target="../notesSlides/notesSlide18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slideLayout" Target="../slideLayouts/slideLayout68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105364" y="1655876"/>
            <a:ext cx="6038636" cy="2083611"/>
          </a:xfrm>
        </p:spPr>
        <p:txBody>
          <a:bodyPr>
            <a:noAutofit/>
          </a:bodyPr>
          <a:lstStyle/>
          <a:p>
            <a:r>
              <a:rPr lang="fr-CA" sz="5600" dirty="0">
                <a:latin typeface="Arial" panose="020B0604020202020204" pitchFamily="34" charset="0"/>
                <a:cs typeface="Arial" panose="020B0604020202020204" pitchFamily="34" charset="0"/>
              </a:rPr>
              <a:t>Améliorer l’expérience du client avec </a:t>
            </a:r>
            <a:r>
              <a:rPr lang="fr-CA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les tâches principales</a:t>
            </a:r>
            <a:br>
              <a:rPr lang="fr-CA" sz="5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Partie 2</a:t>
            </a:r>
            <a:endParaRPr lang="fr-C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noProof="0" dirty="0">
                <a:latin typeface="+mj-lt"/>
                <a:cs typeface="Helvetica"/>
              </a:rPr>
              <a:t>Gerry McGovern</a:t>
            </a:r>
          </a:p>
          <a:p>
            <a:r>
              <a:rPr lang="fr-CA" noProof="0" dirty="0">
                <a:latin typeface="+mj-lt"/>
              </a:rPr>
              <a:t>customercarewords.com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noProof="0" dirty="0">
                <a:latin typeface="+mj-lt"/>
              </a:rPr>
              <a:t>13 février 2018</a:t>
            </a:r>
          </a:p>
        </p:txBody>
      </p:sp>
    </p:spTree>
    <p:extLst>
      <p:ext uri="{BB962C8B-B14F-4D97-AF65-F5344CB8AC3E}">
        <p14:creationId xmlns:p14="http://schemas.microsoft.com/office/powerpoint/2010/main" val="175614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3836" y="642966"/>
            <a:ext cx="8568159" cy="3427861"/>
          </a:xfrm>
        </p:spPr>
        <p:txBody>
          <a:bodyPr wrap="square">
            <a:spAutoFit/>
          </a:bodyPr>
          <a:lstStyle/>
          <a:p>
            <a:pPr algn="ctr" eaLnBrk="0" hangingPunct="0"/>
            <a:r>
              <a:rPr lang="fr-CA" sz="8250" b="1" noProof="0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50 pages/fichiers les plus visités</a:t>
            </a:r>
            <a:br>
              <a:rPr lang="fr-CA" sz="8250" b="1" noProof="0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</a:br>
            <a:r>
              <a:rPr lang="fr-CA" sz="8250" b="1" noProof="0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(par année)</a:t>
            </a:r>
          </a:p>
        </p:txBody>
      </p:sp>
    </p:spTree>
    <p:extLst>
      <p:ext uri="{BB962C8B-B14F-4D97-AF65-F5344CB8AC3E}">
        <p14:creationId xmlns:p14="http://schemas.microsoft.com/office/powerpoint/2010/main" val="163962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7920" y="347587"/>
            <a:ext cx="8568159" cy="3739485"/>
          </a:xfrm>
        </p:spPr>
        <p:txBody>
          <a:bodyPr wrap="square">
            <a:spAutoFit/>
          </a:bodyPr>
          <a:lstStyle/>
          <a:p>
            <a:pPr algn="ctr" eaLnBrk="0" hangingPunct="0"/>
            <a:r>
              <a:rPr lang="fr-CA" sz="9000" b="1" noProof="0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Médias traditionnels</a:t>
            </a:r>
            <a:r>
              <a:rPr lang="fr-CA" sz="9000" b="1" noProof="0" dirty="0" smtClean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/</a:t>
            </a:r>
            <a:br>
              <a:rPr lang="fr-CA" sz="9000" b="1" noProof="0" dirty="0" smtClean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</a:br>
            <a:r>
              <a:rPr lang="fr-CA" sz="9000" b="1" noProof="0" dirty="0" smtClean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sociaux</a:t>
            </a:r>
            <a:endParaRPr lang="fr-CA" sz="9000" b="1" noProof="0" dirty="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96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42059" y="1245878"/>
            <a:ext cx="7228631" cy="2492990"/>
          </a:xfrm>
        </p:spPr>
        <p:txBody>
          <a:bodyPr wrap="square">
            <a:spAutoFit/>
          </a:bodyPr>
          <a:lstStyle/>
          <a:p>
            <a:pPr algn="ctr" eaLnBrk="0" hangingPunct="0"/>
            <a:r>
              <a:rPr lang="fr-CA" sz="9000" b="1" noProof="0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Site Web </a:t>
            </a:r>
            <a:r>
              <a:rPr lang="fr-CA" sz="9000" b="1" noProof="0" dirty="0" smtClean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actuel</a:t>
            </a:r>
            <a:endParaRPr lang="fr-CA" sz="9000" b="1" noProof="0" dirty="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9111" y="759530"/>
            <a:ext cx="8568159" cy="3427861"/>
          </a:xfrm>
        </p:spPr>
        <p:txBody>
          <a:bodyPr wrap="square">
            <a:spAutoFit/>
          </a:bodyPr>
          <a:lstStyle/>
          <a:p>
            <a:pPr algn="ctr" eaLnBrk="0" hangingPunct="0"/>
            <a:r>
              <a:rPr lang="fr-CA" sz="8250" b="1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Sites Web compétiteurs et de </a:t>
            </a:r>
            <a:r>
              <a:rPr lang="fr-CA" sz="8250" b="1" dirty="0" smtClean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pairs </a:t>
            </a:r>
            <a:endParaRPr lang="fr-CA" sz="8250" b="1" dirty="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1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463754"/>
            <a:ext cx="9143999" cy="2215991"/>
          </a:xfrm>
        </p:spPr>
        <p:txBody>
          <a:bodyPr wrap="square">
            <a:spAutoFit/>
          </a:bodyPr>
          <a:lstStyle/>
          <a:p>
            <a:pPr algn="ctr" eaLnBrk="0" hangingPunct="0"/>
            <a:r>
              <a:rPr lang="fr-CA" sz="8000" b="1" noProof="0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Stratégie organisationnelle</a:t>
            </a:r>
          </a:p>
        </p:txBody>
      </p:sp>
    </p:spTree>
    <p:extLst>
      <p:ext uri="{BB962C8B-B14F-4D97-AF65-F5344CB8AC3E}">
        <p14:creationId xmlns:p14="http://schemas.microsoft.com/office/powerpoint/2010/main" val="304639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6473" y="1317708"/>
            <a:ext cx="8568159" cy="2285241"/>
          </a:xfrm>
        </p:spPr>
        <p:txBody>
          <a:bodyPr wrap="square">
            <a:spAutoFit/>
          </a:bodyPr>
          <a:lstStyle/>
          <a:p>
            <a:pPr algn="ctr" eaLnBrk="0" hangingPunct="0"/>
            <a:r>
              <a:rPr lang="fr-CA" sz="8250" b="1" noProof="0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Évaluations des </a:t>
            </a:r>
            <a:r>
              <a:rPr lang="fr-CA" sz="8250" b="1" noProof="0" dirty="0" smtClean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intervenants</a:t>
            </a:r>
            <a:endParaRPr lang="fr-CA" sz="8250" b="1" noProof="0" dirty="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5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screen"/>
          <a:srcRect t="16665"/>
          <a:stretch>
            <a:fillRect/>
          </a:stretch>
        </p:blipFill>
        <p:spPr bwMode="auto">
          <a:xfrm>
            <a:off x="53788" y="34006"/>
            <a:ext cx="9093529" cy="542810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7" name="Rectangle 6"/>
          <p:cNvSpPr/>
          <p:nvPr>
            <p:custDataLst>
              <p:tags r:id="rId2"/>
            </p:custDataLst>
          </p:nvPr>
        </p:nvSpPr>
        <p:spPr bwMode="auto">
          <a:xfrm>
            <a:off x="4512385" y="854639"/>
            <a:ext cx="3488615" cy="339981"/>
          </a:xfrm>
          <a:prstGeom prst="rect">
            <a:avLst/>
          </a:prstGeom>
          <a:noFill/>
          <a:ln w="508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15D8B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908485" y="68927"/>
            <a:ext cx="1112030" cy="52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3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07224" y="237408"/>
            <a:ext cx="7797437" cy="453939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6" name="Rectangle 5"/>
          <p:cNvSpPr/>
          <p:nvPr>
            <p:custDataLst>
              <p:tags r:id="rId2"/>
            </p:custDataLst>
          </p:nvPr>
        </p:nvSpPr>
        <p:spPr bwMode="auto">
          <a:xfrm>
            <a:off x="507224" y="728860"/>
            <a:ext cx="3488615" cy="339981"/>
          </a:xfrm>
          <a:prstGeom prst="rect">
            <a:avLst/>
          </a:prstGeom>
          <a:noFill/>
          <a:ln w="508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15D8B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5191" y="353146"/>
            <a:ext cx="7567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 smtClean="0">
                <a:latin typeface="Helvetica Light"/>
                <a:cs typeface="Helvetica Light"/>
              </a:rPr>
              <a:t>Tâches</a:t>
            </a:r>
            <a:endParaRPr lang="en-CA" sz="1200" dirty="0" smtClean="0"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8181" y="353145"/>
            <a:ext cx="7567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Helvetica Light"/>
                <a:cs typeface="Helvetica Light"/>
              </a:rPr>
              <a:t>Votes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0797" y="315437"/>
            <a:ext cx="98389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Helvetica Light"/>
                <a:cs typeface="Helvetica Light"/>
              </a:rPr>
              <a:t>% du total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9095" y="317659"/>
            <a:ext cx="9057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 smtClean="0">
                <a:latin typeface="Helvetica Light"/>
                <a:cs typeface="Helvetica Light"/>
              </a:rPr>
              <a:t>Cumulatif</a:t>
            </a:r>
            <a:endParaRPr lang="en-CA" sz="1200" dirty="0" smtClean="0"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9149" y="323837"/>
            <a:ext cx="12279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Helvetica Light"/>
                <a:cs typeface="Helvetica Light"/>
              </a:rPr>
              <a:t>« </a:t>
            </a:r>
            <a:r>
              <a:rPr lang="en-CA" sz="1200" dirty="0" err="1" smtClean="0">
                <a:latin typeface="Helvetica Light"/>
                <a:cs typeface="Helvetica Light"/>
              </a:rPr>
              <a:t>Carewords</a:t>
            </a:r>
            <a:r>
              <a:rPr lang="en-CA" sz="1200" dirty="0" smtClean="0">
                <a:latin typeface="Helvetica Light"/>
                <a:cs typeface="Helvetica Light"/>
              </a:rPr>
              <a:t> »</a:t>
            </a:r>
          </a:p>
        </p:txBody>
      </p:sp>
    </p:spTree>
    <p:extLst>
      <p:ext uri="{BB962C8B-B14F-4D97-AF65-F5344CB8AC3E}">
        <p14:creationId xmlns:p14="http://schemas.microsoft.com/office/powerpoint/2010/main" val="153537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FA3B46A-5CB4-48B1-A985-980455FC7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5361" y="0"/>
            <a:ext cx="112347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25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158834"/>
            <a:ext cx="8667750" cy="290849"/>
          </a:xfrm>
        </p:spPr>
        <p:txBody>
          <a:bodyPr wrap="square">
            <a:spAutoFit/>
          </a:bodyPr>
          <a:lstStyle/>
          <a:p>
            <a:r>
              <a:rPr lang="fr-CA" sz="2100" dirty="0"/>
              <a:t>Lorsqu’il est question de santé, qu’est-ce qui vous IMPORTE LE PLUS?</a:t>
            </a:r>
            <a:endParaRPr lang="fr-CA" sz="2100" noProof="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930929"/>
            <a:ext cx="6773411" cy="3810000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3611589" y="1883429"/>
            <a:ext cx="407484" cy="230832"/>
          </a:xfrm>
          <a:prstGeom prst="rect">
            <a:avLst/>
          </a:prstGeom>
          <a:solidFill>
            <a:srgbClr val="FFFFFF"/>
          </a:solidFill>
        </p:spPr>
        <p:txBody>
          <a:bodyPr vert="horz" wrap="none" rtlCol="0">
            <a:spAutoFit/>
          </a:bodyPr>
          <a:lstStyle/>
          <a:p>
            <a:pPr algn="ctr" defTabSz="457154"/>
            <a:r>
              <a:rPr lang="en-US" sz="900" dirty="0">
                <a:solidFill>
                  <a:srgbClr val="000000"/>
                </a:solidFill>
                <a:latin typeface="Helvetica Light"/>
                <a:cs typeface="Helvetica Light"/>
              </a:rPr>
              <a:t>TOP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3500981" y="3597929"/>
            <a:ext cx="628698" cy="230832"/>
          </a:xfrm>
          <a:prstGeom prst="rect">
            <a:avLst/>
          </a:prstGeom>
          <a:solidFill>
            <a:srgbClr val="FFFFFF"/>
          </a:solidFill>
        </p:spPr>
        <p:txBody>
          <a:bodyPr vert="horz" wrap="none" rtlCol="0">
            <a:spAutoFit/>
          </a:bodyPr>
          <a:lstStyle/>
          <a:p>
            <a:pPr algn="ctr" defTabSz="457154"/>
            <a:r>
              <a:rPr lang="en-US" sz="900" dirty="0">
                <a:solidFill>
                  <a:srgbClr val="000000"/>
                </a:solidFill>
                <a:latin typeface="Helvetica Light"/>
                <a:cs typeface="Helvetica Light"/>
              </a:rPr>
              <a:t>MEDIUM</a:t>
            </a: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2684608" y="3597929"/>
            <a:ext cx="546946" cy="230832"/>
          </a:xfrm>
          <a:prstGeom prst="rect">
            <a:avLst/>
          </a:prstGeom>
          <a:solidFill>
            <a:srgbClr val="FFFFFF"/>
          </a:solidFill>
        </p:spPr>
        <p:txBody>
          <a:bodyPr vert="horz" wrap="none" rtlCol="0">
            <a:spAutoFit/>
          </a:bodyPr>
          <a:lstStyle/>
          <a:p>
            <a:pPr algn="ctr" defTabSz="457154"/>
            <a:r>
              <a:rPr lang="en-US" sz="900">
                <a:solidFill>
                  <a:srgbClr val="000000"/>
                </a:solidFill>
                <a:latin typeface="Helvetica Light"/>
                <a:cs typeface="Helvetica Light"/>
              </a:rPr>
              <a:t>SMALL</a:t>
            </a:r>
            <a:endParaRPr lang="en-US" sz="9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2745523" y="1883429"/>
            <a:ext cx="425116" cy="230832"/>
          </a:xfrm>
          <a:prstGeom prst="rect">
            <a:avLst/>
          </a:prstGeom>
          <a:solidFill>
            <a:srgbClr val="FFFFFF"/>
          </a:solidFill>
        </p:spPr>
        <p:txBody>
          <a:bodyPr vert="horz" wrap="none" rtlCol="0">
            <a:spAutoFit/>
          </a:bodyPr>
          <a:lstStyle/>
          <a:p>
            <a:pPr algn="ctr" defTabSz="457154"/>
            <a:r>
              <a:rPr lang="en-US" sz="900">
                <a:solidFill>
                  <a:srgbClr val="000000"/>
                </a:solidFill>
                <a:latin typeface="Helvetica Light"/>
                <a:cs typeface="Helvetica Light"/>
              </a:rPr>
              <a:t>TINY</a:t>
            </a:r>
            <a:endParaRPr lang="en-US" sz="9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952500" y="612000"/>
            <a:ext cx="7620000" cy="3000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457154"/>
            <a:r>
              <a:rPr lang="fr-CA" sz="1350" dirty="0">
                <a:solidFill>
                  <a:srgbClr val="000000"/>
                </a:solidFill>
                <a:latin typeface="Arial" panose="020B0604020202020204" pitchFamily="34" charset="0"/>
                <a:cs typeface="Helvetica Light"/>
              </a:rPr>
              <a:t>La première tâche a obtenu autant de votes que les 14 dernières.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09660" y="1352428"/>
            <a:ext cx="3060457" cy="28044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12511" y="1864955"/>
            <a:ext cx="8155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Tâches</a:t>
            </a:r>
            <a:r>
              <a:rPr lang="en-CA" sz="1000" dirty="0" smtClean="0">
                <a:latin typeface="Helvetica Light"/>
                <a:cs typeface="Helvetica Light"/>
              </a:rPr>
              <a:t> </a:t>
            </a:r>
            <a:r>
              <a:rPr lang="en-CA" sz="1000" dirty="0" err="1" smtClean="0">
                <a:latin typeface="Helvetica Light"/>
                <a:cs typeface="Helvetica Light"/>
              </a:rPr>
              <a:t>principales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6053" y="3436474"/>
            <a:ext cx="8155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Tâches</a:t>
            </a:r>
            <a:r>
              <a:rPr lang="en-CA" sz="1000" dirty="0" smtClean="0">
                <a:latin typeface="Helvetica Light"/>
                <a:cs typeface="Helvetica Light"/>
              </a:rPr>
              <a:t> </a:t>
            </a:r>
            <a:r>
              <a:rPr lang="en-CA" sz="1000" dirty="0" err="1" smtClean="0">
                <a:latin typeface="Helvetica Light"/>
                <a:cs typeface="Helvetica Light"/>
              </a:rPr>
              <a:t>moyennes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5842" y="3432372"/>
            <a:ext cx="8155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Tâches</a:t>
            </a:r>
            <a:r>
              <a:rPr lang="en-CA" sz="1000" dirty="0" smtClean="0">
                <a:latin typeface="Helvetica Light"/>
                <a:cs typeface="Helvetica Light"/>
              </a:rPr>
              <a:t> petites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44800" y="1883483"/>
            <a:ext cx="8155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Tâches</a:t>
            </a:r>
            <a:r>
              <a:rPr lang="en-CA" sz="1000" dirty="0" smtClean="0">
                <a:latin typeface="Helvetica Light"/>
                <a:cs typeface="Helvetica Light"/>
              </a:rPr>
              <a:t> </a:t>
            </a:r>
            <a:r>
              <a:rPr lang="en-CA" sz="1000" dirty="0" err="1" smtClean="0">
                <a:latin typeface="Helvetica Light"/>
                <a:cs typeface="Helvetica Light"/>
              </a:rPr>
              <a:t>miniscules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544" y="45211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614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100013" y="854586"/>
            <a:ext cx="88653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80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RECENSEMENT DES TÂCHES PRINCIPALES</a:t>
            </a:r>
            <a:endParaRPr kumimoji="0" lang="en-IE" sz="8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23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392629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Total</a:t>
            </a:r>
          </a:p>
        </p:txBody>
      </p:sp>
      <p:pic>
        <p:nvPicPr>
          <p:cNvPr id="4" name="ColourQuartilesVerticalPicture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29030" y="1905000"/>
            <a:ext cx="571500" cy="1998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50069" y="1263207"/>
            <a:ext cx="7443861" cy="28165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1423" y="1158383"/>
            <a:ext cx="711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>
                <a:latin typeface="Helvetica Light"/>
                <a:cs typeface="Helvetica Light"/>
              </a:rPr>
              <a:t>17 </a:t>
            </a:r>
            <a:r>
              <a:rPr lang="en-CA" sz="900" dirty="0" err="1" smtClean="0">
                <a:latin typeface="Helvetica Light"/>
                <a:cs typeface="Helvetica Light"/>
              </a:rPr>
              <a:t>ans</a:t>
            </a:r>
            <a:r>
              <a:rPr lang="en-CA" sz="900" dirty="0" smtClean="0">
                <a:latin typeface="Helvetica Light"/>
                <a:cs typeface="Helvetica Light"/>
              </a:rPr>
              <a:t> </a:t>
            </a:r>
            <a:r>
              <a:rPr lang="en-CA" sz="900" dirty="0" err="1" smtClean="0">
                <a:latin typeface="Helvetica Light"/>
                <a:cs typeface="Helvetica Light"/>
              </a:rPr>
              <a:t>ou</a:t>
            </a:r>
            <a:r>
              <a:rPr lang="en-CA" sz="900" dirty="0" smtClean="0">
                <a:latin typeface="Helvetica Light"/>
                <a:cs typeface="Helvetica Light"/>
              </a:rPr>
              <a:t> </a:t>
            </a:r>
            <a:r>
              <a:rPr lang="en-CA" sz="900" dirty="0" err="1" smtClean="0">
                <a:latin typeface="Helvetica Light"/>
                <a:cs typeface="Helvetica Light"/>
              </a:rPr>
              <a:t>moins</a:t>
            </a:r>
            <a:endParaRPr lang="en-CA" sz="900" dirty="0" smtClean="0">
              <a:latin typeface="Helvetica Light"/>
              <a:cs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3982" y="1267536"/>
            <a:ext cx="756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Tâches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544" y="45211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1201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392629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17 ans ou moins</a:t>
            </a:r>
          </a:p>
        </p:txBody>
      </p:sp>
      <p:pic>
        <p:nvPicPr>
          <p:cNvPr id="4" name="ColourQuartilesVerticalPicture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29030" y="1905000"/>
            <a:ext cx="571500" cy="1998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50069" y="1625371"/>
            <a:ext cx="7443861" cy="2591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1423" y="1529083"/>
            <a:ext cx="7119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>
                <a:solidFill>
                  <a:schemeClr val="bg1"/>
                </a:solidFill>
                <a:latin typeface="Helvetica Light"/>
                <a:cs typeface="Helvetica Light"/>
              </a:rPr>
              <a:t>17 </a:t>
            </a:r>
            <a:r>
              <a:rPr lang="en-CA" sz="9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ans</a:t>
            </a:r>
            <a:r>
              <a:rPr lang="en-CA" sz="900" dirty="0" smtClean="0">
                <a:solidFill>
                  <a:schemeClr val="bg1"/>
                </a:solidFill>
                <a:latin typeface="Helvetica Light"/>
                <a:cs typeface="Helvetica Light"/>
              </a:rPr>
              <a:t> </a:t>
            </a:r>
            <a:r>
              <a:rPr lang="en-CA" sz="9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ou</a:t>
            </a:r>
            <a:r>
              <a:rPr lang="en-CA" sz="900" dirty="0" smtClean="0">
                <a:solidFill>
                  <a:schemeClr val="bg1"/>
                </a:solidFill>
                <a:latin typeface="Helvetica Light"/>
                <a:cs typeface="Helvetica Light"/>
              </a:rPr>
              <a:t> </a:t>
            </a:r>
            <a:r>
              <a:rPr lang="en-CA" sz="9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moins</a:t>
            </a:r>
            <a:endParaRPr lang="en-CA" sz="900" dirty="0" smtClean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9270" y="1638236"/>
            <a:ext cx="756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Tâches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544" y="45211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0595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276621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Bien-être mental : par âge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36096D69-FD55-4214-BCEA-BC6BA770E6F8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178181" y="751293"/>
          <a:ext cx="8787637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552690B-B6BE-42E5-9DE1-FD389AF6DC8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endParaRPr lang="en-CA" sz="16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276621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Vérifier les symptômes : par âge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36096D69-FD55-4214-BCEA-BC6BA770E6F8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178181" y="751293"/>
          <a:ext cx="8787637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6669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392629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65-74 ans</a:t>
            </a:r>
          </a:p>
        </p:txBody>
      </p:sp>
      <p:pic>
        <p:nvPicPr>
          <p:cNvPr id="4" name="ColourQuartilesVerticalPicture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29030" y="1905000"/>
            <a:ext cx="571500" cy="1998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50069" y="1163452"/>
            <a:ext cx="7443861" cy="28165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1423" y="1053349"/>
            <a:ext cx="711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>
                <a:latin typeface="Helvetica Light"/>
                <a:cs typeface="Helvetica Light"/>
              </a:rPr>
              <a:t>17 </a:t>
            </a:r>
            <a:r>
              <a:rPr lang="en-CA" sz="900" dirty="0" err="1" smtClean="0">
                <a:latin typeface="Helvetica Light"/>
                <a:cs typeface="Helvetica Light"/>
              </a:rPr>
              <a:t>ans</a:t>
            </a:r>
            <a:r>
              <a:rPr lang="en-CA" sz="900" dirty="0" smtClean="0">
                <a:latin typeface="Helvetica Light"/>
                <a:cs typeface="Helvetica Light"/>
              </a:rPr>
              <a:t> </a:t>
            </a:r>
            <a:r>
              <a:rPr lang="en-CA" sz="900" dirty="0" err="1" smtClean="0">
                <a:latin typeface="Helvetica Light"/>
                <a:cs typeface="Helvetica Light"/>
              </a:rPr>
              <a:t>ou</a:t>
            </a:r>
            <a:r>
              <a:rPr lang="en-CA" sz="900" dirty="0" smtClean="0">
                <a:latin typeface="Helvetica Light"/>
                <a:cs typeface="Helvetica Light"/>
              </a:rPr>
              <a:t> </a:t>
            </a:r>
            <a:r>
              <a:rPr lang="en-CA" sz="900" dirty="0" err="1" smtClean="0">
                <a:latin typeface="Helvetica Light"/>
                <a:cs typeface="Helvetica Light"/>
              </a:rPr>
              <a:t>moins</a:t>
            </a:r>
            <a:endParaRPr lang="en-CA" sz="900" dirty="0" smtClean="0"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3982" y="1162502"/>
            <a:ext cx="756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Tâches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544" y="45355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8668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276654"/>
            <a:ext cx="8667750" cy="373820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Comment utiliser les services de santé : par âge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36096D69-FD55-4214-BCEA-BC6BA770E6F8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178181" y="751293"/>
          <a:ext cx="8787637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8696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276654"/>
            <a:ext cx="8667750" cy="373820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Gravité d’une condition : par âge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36096D69-FD55-4214-BCEA-BC6BA770E6F8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178181" y="751293"/>
          <a:ext cx="8787637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863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276621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Exercice : par </a:t>
            </a:r>
            <a:r>
              <a:rPr lang="fr-CA" dirty="0"/>
              <a:t>âge</a:t>
            </a:r>
            <a:endParaRPr lang="fr-CA" noProof="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36096D69-FD55-4214-BCEA-BC6BA770E6F8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178181" y="751293"/>
          <a:ext cx="8787637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999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392629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Fréquence d’utilisation</a:t>
            </a:r>
          </a:p>
        </p:txBody>
      </p:sp>
      <p:pic>
        <p:nvPicPr>
          <p:cNvPr id="4" name="ColourQuartilesVerticalPicture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29030" y="1905000"/>
            <a:ext cx="571500" cy="1998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50069" y="1197521"/>
            <a:ext cx="7443861" cy="3164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7092" y="1240225"/>
            <a:ext cx="71190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900" dirty="0" err="1" smtClean="0">
                <a:latin typeface="Helvetica Light"/>
                <a:cs typeface="Helvetica Light"/>
              </a:rPr>
              <a:t>Quotidien</a:t>
            </a:r>
            <a:endParaRPr lang="en-CA" sz="900" dirty="0" smtClean="0"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1370" y="1230470"/>
            <a:ext cx="756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Tâches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2866" y="1240225"/>
            <a:ext cx="71190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>
                <a:latin typeface="Helvetica Light"/>
                <a:cs typeface="Helvetica Light"/>
              </a:rPr>
              <a:t>Hebdo.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6029" y="1240225"/>
            <a:ext cx="64782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900" dirty="0" err="1" smtClean="0">
                <a:latin typeface="Helvetica Light"/>
                <a:cs typeface="Helvetica Light"/>
              </a:rPr>
              <a:t>Mensuel</a:t>
            </a:r>
            <a:endParaRPr lang="en-CA" sz="900" dirty="0" smtClean="0">
              <a:latin typeface="Helvetica Light"/>
              <a:cs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9456" y="1240225"/>
            <a:ext cx="6993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900" dirty="0" err="1" smtClean="0">
                <a:latin typeface="Helvetica Light"/>
                <a:cs typeface="Helvetica Light"/>
              </a:rPr>
              <a:t>Rarement</a:t>
            </a:r>
            <a:endParaRPr lang="en-CA" sz="900" dirty="0" smtClean="0"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5229" y="1240225"/>
            <a:ext cx="68695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>
                <a:latin typeface="Helvetica Light"/>
                <a:cs typeface="Helvetica Light"/>
              </a:rPr>
              <a:t>1ère </a:t>
            </a:r>
            <a:r>
              <a:rPr lang="en-CA" sz="900" dirty="0" err="1" smtClean="0">
                <a:latin typeface="Helvetica Light"/>
                <a:cs typeface="Helvetica Light"/>
              </a:rPr>
              <a:t>fois</a:t>
            </a:r>
            <a:endParaRPr lang="en-CA" sz="900" dirty="0" smtClean="0">
              <a:latin typeface="Helvetica Light"/>
              <a:cs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8675" y="1240225"/>
            <a:ext cx="59633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900" dirty="0" err="1" smtClean="0">
                <a:latin typeface="Helvetica Light"/>
                <a:cs typeface="Helvetica Light"/>
              </a:rPr>
              <a:t>Jamais</a:t>
            </a:r>
            <a:endParaRPr lang="en-CA" sz="900" dirty="0" smtClean="0">
              <a:latin typeface="Helvetica Light"/>
              <a:cs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544" y="45211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77123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392629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Publics ou professionnels</a:t>
            </a:r>
          </a:p>
        </p:txBody>
      </p:sp>
      <p:pic>
        <p:nvPicPr>
          <p:cNvPr id="4" name="ColourQuartilesVerticalPicture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72255" y="1905000"/>
            <a:ext cx="571500" cy="1998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64548" y="736781"/>
            <a:ext cx="5614903" cy="3731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55833" y="1113080"/>
            <a:ext cx="756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Tâches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5386" y="816343"/>
            <a:ext cx="6942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Membre</a:t>
            </a:r>
            <a:r>
              <a:rPr lang="en-CA" sz="1000" dirty="0" smtClean="0">
                <a:latin typeface="Helvetica Light"/>
                <a:cs typeface="Helvetica Light"/>
              </a:rPr>
              <a:t> du public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1483" y="511549"/>
            <a:ext cx="69421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Profes-sionnels</a:t>
            </a:r>
            <a:r>
              <a:rPr lang="en-CA" sz="1000" dirty="0" smtClean="0">
                <a:latin typeface="Helvetica Light"/>
                <a:cs typeface="Helvetica Light"/>
              </a:rPr>
              <a:t> de la santé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544" y="45211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947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139303" y="1264017"/>
            <a:ext cx="886539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2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SANTÉ</a:t>
            </a:r>
          </a:p>
        </p:txBody>
      </p:sp>
    </p:spTree>
    <p:extLst>
      <p:ext uri="{BB962C8B-B14F-4D97-AF65-F5344CB8AC3E}">
        <p14:creationId xmlns:p14="http://schemas.microsoft.com/office/powerpoint/2010/main" val="761987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392629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Sexe</a:t>
            </a:r>
          </a:p>
        </p:txBody>
      </p:sp>
      <p:pic>
        <p:nvPicPr>
          <p:cNvPr id="4" name="ColourQuartilesVerticalPicture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72255" y="1905000"/>
            <a:ext cx="571500" cy="1998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64548" y="706212"/>
            <a:ext cx="5614903" cy="3731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5833" y="933906"/>
            <a:ext cx="756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Tâches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7742" y="932815"/>
            <a:ext cx="6694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Mâle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774" y="932814"/>
            <a:ext cx="6694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Femelle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544" y="45211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924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392629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Personne à charge</a:t>
            </a:r>
          </a:p>
        </p:txBody>
      </p:sp>
      <p:pic>
        <p:nvPicPr>
          <p:cNvPr id="4" name="ColourQuartilesVerticalPicture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027194" y="1905000"/>
            <a:ext cx="571500" cy="1998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54811" y="954769"/>
            <a:ext cx="5834378" cy="3566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5833" y="1038932"/>
            <a:ext cx="756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Tâches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7742" y="1037841"/>
            <a:ext cx="6694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Oui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8774" y="1037840"/>
            <a:ext cx="6694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smtClean="0">
                <a:latin typeface="Helvetica Light"/>
                <a:cs typeface="Helvetica Light"/>
              </a:rPr>
              <a:t>Non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544" y="45211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6174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392629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Type de condition</a:t>
            </a:r>
          </a:p>
        </p:txBody>
      </p:sp>
      <p:pic>
        <p:nvPicPr>
          <p:cNvPr id="4" name="ColourQuartilesVerticalPicture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242240" y="1905000"/>
            <a:ext cx="571500" cy="1998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28054" y="950056"/>
            <a:ext cx="6687892" cy="36091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00923" y="1341662"/>
            <a:ext cx="756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Tâches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4736" y="1030682"/>
            <a:ext cx="75674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Maladie</a:t>
            </a:r>
            <a:r>
              <a:rPr lang="en-CA" sz="1000" dirty="0" smtClean="0">
                <a:latin typeface="Helvetica Light"/>
                <a:cs typeface="Helvetica Light"/>
              </a:rPr>
              <a:t> à long </a:t>
            </a:r>
            <a:r>
              <a:rPr lang="en-CA" sz="1000" dirty="0" err="1" smtClean="0">
                <a:latin typeface="Helvetica Light"/>
                <a:cs typeface="Helvetica Light"/>
              </a:rPr>
              <a:t>terme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5167" y="1028620"/>
            <a:ext cx="75674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Maladie</a:t>
            </a:r>
            <a:r>
              <a:rPr lang="en-CA" sz="1000" dirty="0" smtClean="0">
                <a:latin typeface="Helvetica Light"/>
                <a:cs typeface="Helvetica Light"/>
              </a:rPr>
              <a:t> à court </a:t>
            </a:r>
            <a:r>
              <a:rPr lang="en-CA" sz="1000" dirty="0" err="1" smtClean="0">
                <a:latin typeface="Helvetica Light"/>
                <a:cs typeface="Helvetica Light"/>
              </a:rPr>
              <a:t>terme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9367" y="1349894"/>
            <a:ext cx="8074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Incapacité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2730" y="1026558"/>
            <a:ext cx="75674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Aucune</a:t>
            </a:r>
            <a:r>
              <a:rPr lang="en-CA" sz="1000" dirty="0" smtClean="0">
                <a:latin typeface="Helvetica Light"/>
                <a:cs typeface="Helvetica Light"/>
              </a:rPr>
              <a:t> de </a:t>
            </a:r>
            <a:r>
              <a:rPr lang="en-CA" sz="1000" dirty="0" err="1" smtClean="0">
                <a:latin typeface="Helvetica Light"/>
                <a:cs typeface="Helvetica Light"/>
              </a:rPr>
              <a:t>ces</a:t>
            </a:r>
            <a:r>
              <a:rPr lang="en-CA" sz="1000" dirty="0" smtClean="0">
                <a:latin typeface="Helvetica Light"/>
                <a:cs typeface="Helvetica Light"/>
              </a:rPr>
              <a:t> </a:t>
            </a:r>
            <a:r>
              <a:rPr lang="en-CA" sz="1000" dirty="0" err="1" smtClean="0">
                <a:latin typeface="Helvetica Light"/>
                <a:cs typeface="Helvetica Light"/>
              </a:rPr>
              <a:t>réponses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544" y="45499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4425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392629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J’ai un handicap</a:t>
            </a:r>
          </a:p>
        </p:txBody>
      </p:sp>
      <p:pic>
        <p:nvPicPr>
          <p:cNvPr id="4" name="ColourQuartilesVerticalPicture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82017" y="1905000"/>
            <a:ext cx="571500" cy="1998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43888" y="970562"/>
            <a:ext cx="6456224" cy="3584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0923" y="1310772"/>
            <a:ext cx="756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Tâches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4736" y="1030682"/>
            <a:ext cx="75674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Maladie</a:t>
            </a:r>
            <a:r>
              <a:rPr lang="en-CA" sz="1000" dirty="0" smtClean="0">
                <a:latin typeface="Helvetica Light"/>
                <a:cs typeface="Helvetica Light"/>
              </a:rPr>
              <a:t> à long </a:t>
            </a:r>
            <a:r>
              <a:rPr lang="en-CA" sz="1000" dirty="0" err="1" smtClean="0">
                <a:latin typeface="Helvetica Light"/>
                <a:cs typeface="Helvetica Light"/>
              </a:rPr>
              <a:t>terme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5167" y="1028620"/>
            <a:ext cx="75674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Maladie</a:t>
            </a:r>
            <a:r>
              <a:rPr lang="en-CA" sz="1000" dirty="0" smtClean="0">
                <a:latin typeface="Helvetica Light"/>
                <a:cs typeface="Helvetica Light"/>
              </a:rPr>
              <a:t> à court </a:t>
            </a:r>
            <a:r>
              <a:rPr lang="en-CA" sz="1000" dirty="0" err="1" smtClean="0">
                <a:latin typeface="Helvetica Light"/>
                <a:cs typeface="Helvetica Light"/>
              </a:rPr>
              <a:t>terme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2730" y="1026558"/>
            <a:ext cx="75674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Aucune</a:t>
            </a:r>
            <a:r>
              <a:rPr lang="en-CA" sz="1000" dirty="0" smtClean="0">
                <a:latin typeface="Helvetica Light"/>
                <a:cs typeface="Helvetica Light"/>
              </a:rPr>
              <a:t> de </a:t>
            </a:r>
            <a:r>
              <a:rPr lang="en-CA" sz="1000" dirty="0" err="1" smtClean="0">
                <a:latin typeface="Helvetica Light"/>
                <a:cs typeface="Helvetica Light"/>
              </a:rPr>
              <a:t>ces</a:t>
            </a:r>
            <a:r>
              <a:rPr lang="en-CA" sz="1000" dirty="0" smtClean="0">
                <a:latin typeface="Helvetica Light"/>
                <a:cs typeface="Helvetica Light"/>
              </a:rPr>
              <a:t> </a:t>
            </a:r>
            <a:r>
              <a:rPr lang="en-CA" sz="1000" dirty="0" err="1" smtClean="0">
                <a:latin typeface="Helvetica Light"/>
                <a:cs typeface="Helvetica Light"/>
              </a:rPr>
              <a:t>réponses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0640" y="1325182"/>
            <a:ext cx="765369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Incapacité</a:t>
            </a:r>
            <a:endParaRPr lang="en-CA" sz="1000" dirty="0" smtClean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544" y="45355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029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392629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Condition ou maladie</a:t>
            </a:r>
          </a:p>
        </p:txBody>
      </p:sp>
      <p:pic>
        <p:nvPicPr>
          <p:cNvPr id="4" name="ColourQuartilesVerticalPicture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429030" y="1905000"/>
            <a:ext cx="571500" cy="1998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8222" y="1314744"/>
            <a:ext cx="8023031" cy="2780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3653" y="1646463"/>
            <a:ext cx="756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 smtClean="0">
                <a:latin typeface="Helvetica Light"/>
                <a:cs typeface="Helvetica Light"/>
              </a:rPr>
              <a:t>Tâches</a:t>
            </a:r>
            <a:endParaRPr lang="en-CA" sz="1000" dirty="0" smtClean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3513" y="1703020"/>
            <a:ext cx="451022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Diabète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6872" y="1614468"/>
            <a:ext cx="5395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Maladie</a:t>
            </a:r>
            <a:r>
              <a:rPr lang="en-CA" sz="600" dirty="0" smtClean="0">
                <a:latin typeface="Helvetica Light"/>
                <a:cs typeface="Helvetica Light"/>
              </a:rPr>
              <a:t> </a:t>
            </a:r>
            <a:r>
              <a:rPr lang="en-CA" sz="600" dirty="0" err="1" smtClean="0">
                <a:latin typeface="Helvetica Light"/>
                <a:cs typeface="Helvetica Light"/>
              </a:rPr>
              <a:t>cardiaque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0470" y="1711071"/>
            <a:ext cx="496336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Blessure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5612" y="1616340"/>
            <a:ext cx="4963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Dépen</a:t>
            </a:r>
            <a:r>
              <a:rPr lang="en-CA" sz="600" dirty="0" smtClean="0">
                <a:latin typeface="Helvetica Light"/>
                <a:cs typeface="Helvetica Light"/>
              </a:rPr>
              <a:t>-dance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61919" y="1709011"/>
            <a:ext cx="496336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Invalidité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7061" y="1706953"/>
            <a:ext cx="496336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Asthme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5135" y="1241521"/>
            <a:ext cx="5455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Maladie</a:t>
            </a:r>
            <a:r>
              <a:rPr lang="en-CA" sz="600" dirty="0" smtClean="0">
                <a:latin typeface="Helvetica Light"/>
                <a:cs typeface="Helvetica Light"/>
              </a:rPr>
              <a:t> </a:t>
            </a:r>
            <a:r>
              <a:rPr lang="en-CA" sz="600" dirty="0" err="1" smtClean="0">
                <a:latin typeface="Helvetica Light"/>
                <a:cs typeface="Helvetica Light"/>
              </a:rPr>
              <a:t>pulmo-naire</a:t>
            </a:r>
            <a:r>
              <a:rPr lang="en-CA" sz="600" dirty="0" smtClean="0">
                <a:latin typeface="Helvetica Light"/>
                <a:cs typeface="Helvetica Light"/>
              </a:rPr>
              <a:t> obstruct-</a:t>
            </a:r>
            <a:r>
              <a:rPr lang="en-CA" sz="600" dirty="0" err="1" smtClean="0">
                <a:latin typeface="Helvetica Light"/>
                <a:cs typeface="Helvetica Light"/>
              </a:rPr>
              <a:t>tive</a:t>
            </a:r>
            <a:r>
              <a:rPr lang="en-CA" sz="600" dirty="0" smtClean="0">
                <a:latin typeface="Helvetica Light"/>
                <a:cs typeface="Helvetica Light"/>
              </a:rPr>
              <a:t> </a:t>
            </a:r>
            <a:r>
              <a:rPr lang="en-CA" sz="600" dirty="0" err="1" smtClean="0">
                <a:latin typeface="Helvetica Light"/>
                <a:cs typeface="Helvetica Light"/>
              </a:rPr>
              <a:t>chronique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85416" y="1612989"/>
            <a:ext cx="5071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smtClean="0">
                <a:latin typeface="Helvetica Light"/>
                <a:cs typeface="Helvetica Light"/>
              </a:rPr>
              <a:t>Santé </a:t>
            </a:r>
            <a:r>
              <a:rPr lang="en-CA" sz="600" dirty="0" err="1" smtClean="0">
                <a:latin typeface="Helvetica Light"/>
                <a:cs typeface="Helvetica Light"/>
              </a:rPr>
              <a:t>sexuelle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9664" y="1518253"/>
            <a:ext cx="5545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Infos</a:t>
            </a:r>
            <a:r>
              <a:rPr lang="en-CA" sz="600" dirty="0" smtClean="0">
                <a:latin typeface="Helvetica Light"/>
                <a:cs typeface="Helvetica Light"/>
              </a:rPr>
              <a:t> </a:t>
            </a:r>
            <a:r>
              <a:rPr lang="en-CA" sz="600" dirty="0" err="1" smtClean="0">
                <a:latin typeface="Helvetica Light"/>
                <a:cs typeface="Helvetica Light"/>
              </a:rPr>
              <a:t>liées</a:t>
            </a:r>
            <a:r>
              <a:rPr lang="en-CA" sz="600" dirty="0" smtClean="0">
                <a:latin typeface="Helvetica Light"/>
                <a:cs typeface="Helvetica Light"/>
              </a:rPr>
              <a:t> à la </a:t>
            </a:r>
            <a:r>
              <a:rPr lang="en-CA" sz="600" dirty="0" err="1" smtClean="0">
                <a:latin typeface="Helvetica Light"/>
                <a:cs typeface="Helvetica Light"/>
              </a:rPr>
              <a:t>grossesse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9515" y="1615043"/>
            <a:ext cx="4886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smtClean="0">
                <a:latin typeface="Helvetica Light"/>
                <a:cs typeface="Helvetica Light"/>
              </a:rPr>
              <a:t>Santé </a:t>
            </a:r>
            <a:r>
              <a:rPr lang="en-CA" sz="600" dirty="0" err="1" smtClean="0">
                <a:latin typeface="Helvetica Light"/>
                <a:cs typeface="Helvetica Light"/>
              </a:rPr>
              <a:t>mentale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3764" y="1705663"/>
            <a:ext cx="533923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Démence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7544" y="45211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704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392629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Santé sexuelle</a:t>
            </a:r>
          </a:p>
        </p:txBody>
      </p:sp>
      <p:pic>
        <p:nvPicPr>
          <p:cNvPr id="4" name="ColourQuartilesVerticalPicture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429030" y="1905000"/>
            <a:ext cx="571500" cy="1998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9529" y="1129921"/>
            <a:ext cx="8126672" cy="2883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7654" y="1542392"/>
            <a:ext cx="451022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Diabète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1013" y="1453840"/>
            <a:ext cx="5395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Maladie</a:t>
            </a:r>
            <a:r>
              <a:rPr lang="en-CA" sz="600" dirty="0" smtClean="0">
                <a:latin typeface="Helvetica Light"/>
                <a:cs typeface="Helvetica Light"/>
              </a:rPr>
              <a:t> </a:t>
            </a:r>
            <a:r>
              <a:rPr lang="en-CA" sz="600" dirty="0" err="1" smtClean="0">
                <a:latin typeface="Helvetica Light"/>
                <a:cs typeface="Helvetica Light"/>
              </a:rPr>
              <a:t>cardiaque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4611" y="1550443"/>
            <a:ext cx="496336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Blessure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9753" y="1455712"/>
            <a:ext cx="4963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Dépen</a:t>
            </a:r>
            <a:r>
              <a:rPr lang="en-CA" sz="600" dirty="0" smtClean="0">
                <a:latin typeface="Helvetica Light"/>
                <a:cs typeface="Helvetica Light"/>
              </a:rPr>
              <a:t>-dance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2238" y="1548383"/>
            <a:ext cx="496336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Invalidité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5914" y="1546325"/>
            <a:ext cx="496336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Asthme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21632" y="1080893"/>
            <a:ext cx="5455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Maladie</a:t>
            </a:r>
            <a:r>
              <a:rPr lang="en-CA" sz="600" dirty="0" smtClean="0">
                <a:latin typeface="Helvetica Light"/>
                <a:cs typeface="Helvetica Light"/>
              </a:rPr>
              <a:t> </a:t>
            </a:r>
            <a:r>
              <a:rPr lang="en-CA" sz="600" dirty="0" err="1" smtClean="0">
                <a:latin typeface="Helvetica Light"/>
                <a:cs typeface="Helvetica Light"/>
              </a:rPr>
              <a:t>pulmo-naire</a:t>
            </a:r>
            <a:r>
              <a:rPr lang="en-CA" sz="600" dirty="0" smtClean="0">
                <a:latin typeface="Helvetica Light"/>
                <a:cs typeface="Helvetica Light"/>
              </a:rPr>
              <a:t> obstruct-</a:t>
            </a:r>
            <a:r>
              <a:rPr lang="en-CA" sz="600" dirty="0" err="1" smtClean="0">
                <a:latin typeface="Helvetica Light"/>
                <a:cs typeface="Helvetica Light"/>
              </a:rPr>
              <a:t>tive</a:t>
            </a:r>
            <a:r>
              <a:rPr lang="en-CA" sz="600" dirty="0" smtClean="0">
                <a:latin typeface="Helvetica Light"/>
                <a:cs typeface="Helvetica Light"/>
              </a:rPr>
              <a:t> </a:t>
            </a:r>
            <a:r>
              <a:rPr lang="en-CA" sz="600" dirty="0" err="1" smtClean="0">
                <a:latin typeface="Helvetica Light"/>
                <a:cs typeface="Helvetica Light"/>
              </a:rPr>
              <a:t>chronique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8982" y="1452361"/>
            <a:ext cx="48221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smtClean="0">
                <a:solidFill>
                  <a:schemeClr val="bg1"/>
                </a:solidFill>
                <a:latin typeface="Helvetica Light"/>
                <a:cs typeface="Helvetica Light"/>
              </a:rPr>
              <a:t>Santé </a:t>
            </a:r>
            <a:r>
              <a:rPr lang="en-CA" sz="6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sexuelle</a:t>
            </a:r>
            <a:endParaRPr lang="en-CA" sz="600" dirty="0" smtClean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9627" y="1357625"/>
            <a:ext cx="529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Infos</a:t>
            </a:r>
            <a:r>
              <a:rPr lang="en-CA" sz="600" dirty="0" smtClean="0">
                <a:latin typeface="Helvetica Light"/>
                <a:cs typeface="Helvetica Light"/>
              </a:rPr>
              <a:t> </a:t>
            </a:r>
            <a:r>
              <a:rPr lang="en-CA" sz="600" dirty="0" err="1" smtClean="0">
                <a:latin typeface="Helvetica Light"/>
                <a:cs typeface="Helvetica Light"/>
              </a:rPr>
              <a:t>liées</a:t>
            </a:r>
            <a:r>
              <a:rPr lang="en-CA" sz="600" dirty="0" smtClean="0">
                <a:latin typeface="Helvetica Light"/>
                <a:cs typeface="Helvetica Light"/>
              </a:rPr>
              <a:t> à la </a:t>
            </a:r>
            <a:r>
              <a:rPr lang="en-CA" sz="600" dirty="0" err="1" smtClean="0">
                <a:latin typeface="Helvetica Light"/>
                <a:cs typeface="Helvetica Light"/>
              </a:rPr>
              <a:t>gros-sesse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3080" y="1454415"/>
            <a:ext cx="4886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smtClean="0">
                <a:latin typeface="Helvetica Light"/>
                <a:cs typeface="Helvetica Light"/>
              </a:rPr>
              <a:t>Santé </a:t>
            </a:r>
            <a:r>
              <a:rPr lang="en-CA" sz="600" dirty="0" err="1" smtClean="0">
                <a:latin typeface="Helvetica Light"/>
                <a:cs typeface="Helvetica Light"/>
              </a:rPr>
              <a:t>mentale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7333" y="1545035"/>
            <a:ext cx="533923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Démence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544" y="45211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645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392629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Dépendance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858442" y="1660510"/>
          <a:ext cx="7427121" cy="2350846"/>
        </p:xfrm>
        <a:graphic>
          <a:graphicData uri="http://schemas.openxmlformats.org/drawingml/2006/table">
            <a:tbl>
              <a:tblPr/>
              <a:tblGrid>
                <a:gridCol w="1029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71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17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17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17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1171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1171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117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1171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1171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1171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117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117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117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117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481869"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Tasks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Cancer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Diabetes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Heart disease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Injury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Addiction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Disability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Asthma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 Obstructive Pulmonary Diseas…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Sexual health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Pregnancy-related information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Mental health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Dementia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Mental wellbeing (stress reduction, mindfulness, positive thinking)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Harmful habit reduction, quitting (smoking, alcohol, drugs)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times (hospitals, clinics, other health services)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Living / coping with my condition / disease (support, counselling)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Exercise (benefits, type, fitness goals)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Costs and fees (treatment, drugs, consultant visits, care)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625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Hospital, clinic, health centre opening times, contact details, parking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Confidentiality, privacy, data protection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 place to go for help (GP, hospital, pharmacist)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625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Self-management of a condition / disease (tools, self-monitoring, medicines)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 (managing, obesity, risk)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Risks associated with a lifestyle / behaviour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Screening (breastcheck, retinal, bowel, cervical)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Treatment outcome (immediate, long-term)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Risks of being in hospital (hygiene, infections, bugs)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625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Entitlements, allowances (medical card, GP card, European Health Insurance Card)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How to use health services (getting the care you need)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Drug effectiveness, side effects, interactions, dosage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Detailed information about condition / disease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812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Post-treatment recovery, rehabilitation</a:t>
                      </a:r>
                    </a:p>
                  </a:txBody>
                  <a:tcPr marL="28575" marR="0" marT="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0" marR="146267" marT="0" marB="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4" name="ColourQuartilesVerticalPicture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429030" y="1905000"/>
            <a:ext cx="571500" cy="1998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0136" y="1937796"/>
            <a:ext cx="451022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Diabète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495" y="1849244"/>
            <a:ext cx="5395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Maladie</a:t>
            </a:r>
            <a:r>
              <a:rPr lang="en-CA" sz="600" dirty="0" smtClean="0">
                <a:latin typeface="Helvetica Light"/>
                <a:cs typeface="Helvetica Light"/>
              </a:rPr>
              <a:t> </a:t>
            </a:r>
            <a:r>
              <a:rPr lang="en-CA" sz="600" dirty="0" err="1" smtClean="0">
                <a:latin typeface="Helvetica Light"/>
                <a:cs typeface="Helvetica Light"/>
              </a:rPr>
              <a:t>cardiaque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1491" y="1945847"/>
            <a:ext cx="491252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Blessure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8099" y="1857294"/>
            <a:ext cx="43923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Dépen</a:t>
            </a:r>
            <a:r>
              <a:rPr lang="en-CA" sz="600" dirty="0" smtClean="0">
                <a:solidFill>
                  <a:schemeClr val="bg1"/>
                </a:solidFill>
                <a:latin typeface="Helvetica Light"/>
                <a:cs typeface="Helvetica Light"/>
              </a:rPr>
              <a:t>-dance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75868" y="1943787"/>
            <a:ext cx="489053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Invalidité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88394" y="1937695"/>
            <a:ext cx="454404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Asthme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2590" y="1482475"/>
            <a:ext cx="5455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Maladie</a:t>
            </a:r>
            <a:r>
              <a:rPr lang="en-CA" sz="600" dirty="0" smtClean="0">
                <a:latin typeface="Helvetica Light"/>
                <a:cs typeface="Helvetica Light"/>
              </a:rPr>
              <a:t> </a:t>
            </a:r>
            <a:r>
              <a:rPr lang="en-CA" sz="600" dirty="0" err="1" smtClean="0">
                <a:latin typeface="Helvetica Light"/>
                <a:cs typeface="Helvetica Light"/>
              </a:rPr>
              <a:t>pulmo-naire</a:t>
            </a:r>
            <a:r>
              <a:rPr lang="en-CA" sz="600" dirty="0" smtClean="0">
                <a:latin typeface="Helvetica Light"/>
                <a:cs typeface="Helvetica Light"/>
              </a:rPr>
              <a:t> obstruct-</a:t>
            </a:r>
            <a:r>
              <a:rPr lang="en-CA" sz="600" dirty="0" err="1" smtClean="0">
                <a:latin typeface="Helvetica Light"/>
                <a:cs typeface="Helvetica Light"/>
              </a:rPr>
              <a:t>tive</a:t>
            </a:r>
            <a:r>
              <a:rPr lang="en-CA" sz="600" dirty="0" smtClean="0">
                <a:latin typeface="Helvetica Light"/>
                <a:cs typeface="Helvetica Light"/>
              </a:rPr>
              <a:t> </a:t>
            </a:r>
            <a:r>
              <a:rPr lang="en-CA" sz="600" dirty="0" err="1" smtClean="0">
                <a:latin typeface="Helvetica Light"/>
                <a:cs typeface="Helvetica Light"/>
              </a:rPr>
              <a:t>chronique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0509" y="1847765"/>
            <a:ext cx="5071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smtClean="0">
                <a:latin typeface="Helvetica Light"/>
                <a:cs typeface="Helvetica Light"/>
              </a:rPr>
              <a:t>Santé </a:t>
            </a:r>
            <a:r>
              <a:rPr lang="en-CA" sz="600" dirty="0" err="1" smtClean="0">
                <a:latin typeface="Helvetica Light"/>
                <a:cs typeface="Helvetica Light"/>
              </a:rPr>
              <a:t>sexuelle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4757" y="1666531"/>
            <a:ext cx="4386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Infos</a:t>
            </a:r>
            <a:r>
              <a:rPr lang="en-CA" sz="600" dirty="0" smtClean="0">
                <a:latin typeface="Helvetica Light"/>
                <a:cs typeface="Helvetica Light"/>
              </a:rPr>
              <a:t> </a:t>
            </a:r>
            <a:r>
              <a:rPr lang="en-CA" sz="600" dirty="0" err="1" smtClean="0">
                <a:latin typeface="Helvetica Light"/>
                <a:cs typeface="Helvetica Light"/>
              </a:rPr>
              <a:t>liées</a:t>
            </a:r>
            <a:r>
              <a:rPr lang="en-CA" sz="600" dirty="0" smtClean="0">
                <a:latin typeface="Helvetica Light"/>
                <a:cs typeface="Helvetica Light"/>
              </a:rPr>
              <a:t> à la </a:t>
            </a:r>
            <a:r>
              <a:rPr lang="en-CA" sz="600" dirty="0" err="1" smtClean="0">
                <a:latin typeface="Helvetica Light"/>
                <a:cs typeface="Helvetica Light"/>
              </a:rPr>
              <a:t>gros-sesse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4292" y="1849819"/>
            <a:ext cx="4886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smtClean="0">
                <a:latin typeface="Helvetica Light"/>
                <a:cs typeface="Helvetica Light"/>
              </a:rPr>
              <a:t>Santé </a:t>
            </a:r>
            <a:r>
              <a:rPr lang="en-CA" sz="600" dirty="0" err="1" smtClean="0">
                <a:latin typeface="Helvetica Light"/>
                <a:cs typeface="Helvetica Light"/>
              </a:rPr>
              <a:t>mentale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0003" y="1940439"/>
            <a:ext cx="533923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00" dirty="0" err="1" smtClean="0">
                <a:latin typeface="Helvetica Light"/>
                <a:cs typeface="Helvetica Light"/>
              </a:rPr>
              <a:t>Démence</a:t>
            </a:r>
            <a:endParaRPr lang="en-CA" sz="600" dirty="0" smtClean="0">
              <a:latin typeface="Helvetica Light"/>
              <a:cs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544" y="45211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6986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9" r="12817"/>
          <a:stretch>
            <a:fillRect/>
          </a:stretch>
        </p:blipFill>
        <p:spPr bwMode="auto">
          <a:xfrm>
            <a:off x="1385888" y="1707357"/>
            <a:ext cx="3294460" cy="342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3122903" y="3816784"/>
            <a:ext cx="982516" cy="306467"/>
          </a:xfrm>
          <a:prstGeom prst="flowChartAlternateProcess">
            <a:avLst/>
          </a:prstGeom>
          <a:solidFill>
            <a:srgbClr val="CCFF99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sz="1200" dirty="0" smtClean="0">
                <a:solidFill>
                  <a:srgbClr val="0F5494"/>
                </a:solidFill>
                <a:ea typeface="MS PGothic" panose="020B0600070205080204" pitchFamily="34" charset="-128"/>
              </a:rPr>
              <a:t>Moyennes</a:t>
            </a:r>
            <a:endParaRPr lang="nl-BE" sz="1200" dirty="0">
              <a:solidFill>
                <a:srgbClr val="0F5494"/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2020758" y="3813889"/>
            <a:ext cx="727346" cy="306467"/>
          </a:xfrm>
          <a:prstGeom prst="flowChartAlternateProcess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sz="1200" dirty="0" err="1" smtClean="0">
                <a:solidFill>
                  <a:srgbClr val="0F5494"/>
                </a:solidFill>
                <a:ea typeface="MS PGothic" panose="020B0600070205080204" pitchFamily="34" charset="-128"/>
              </a:rPr>
              <a:t>Petites</a:t>
            </a:r>
            <a:endParaRPr lang="nl-BE" sz="1200" dirty="0">
              <a:solidFill>
                <a:srgbClr val="0F5494"/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1891841" y="2672116"/>
            <a:ext cx="994985" cy="306467"/>
          </a:xfrm>
          <a:prstGeom prst="flowChartAlternateProcess">
            <a:avLst/>
          </a:prstGeom>
          <a:solidFill>
            <a:srgbClr val="F8F8F8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sz="1200" dirty="0" err="1" smtClean="0">
                <a:solidFill>
                  <a:srgbClr val="0F5494"/>
                </a:solidFill>
                <a:ea typeface="MS PGothic" panose="020B0600070205080204" pitchFamily="34" charset="-128"/>
              </a:rPr>
              <a:t>Miniscules</a:t>
            </a:r>
            <a:endParaRPr lang="nl-BE" sz="1200" dirty="0">
              <a:solidFill>
                <a:srgbClr val="0F5494"/>
              </a:solidFill>
              <a:ea typeface="MS PGothic" panose="020B0600070205080204" pitchFamily="34" charset="-128"/>
            </a:endParaRPr>
          </a:p>
        </p:txBody>
      </p:sp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3088122" y="2672117"/>
            <a:ext cx="1036224" cy="306467"/>
          </a:xfrm>
          <a:prstGeom prst="flowChartAlternateProcess">
            <a:avLst/>
          </a:prstGeom>
          <a:solidFill>
            <a:srgbClr val="FFFF99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sz="1200" dirty="0" err="1" smtClean="0">
                <a:solidFill>
                  <a:srgbClr val="0F5494"/>
                </a:solidFill>
                <a:ea typeface="MS PGothic" panose="020B0600070205080204" pitchFamily="34" charset="-128"/>
              </a:rPr>
              <a:t>Principales</a:t>
            </a:r>
            <a:endParaRPr lang="nl-BE" sz="1200" dirty="0">
              <a:solidFill>
                <a:srgbClr val="0F5494"/>
              </a:solidFill>
              <a:ea typeface="MS PGothic" panose="020B0600070205080204" pitchFamily="34" charset="-128"/>
            </a:endParaRPr>
          </a:p>
        </p:txBody>
      </p:sp>
      <p:sp>
        <p:nvSpPr>
          <p:cNvPr id="30738" name="Title 2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fr-CA" altLang="nl-BE" sz="1800" dirty="0"/>
              <a:t>77 tâches – 107,000 votants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391613" y="1977931"/>
            <a:ext cx="2975106" cy="16948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7995" y="2069753"/>
            <a:ext cx="19029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6 </a:t>
            </a:r>
            <a:r>
              <a:rPr lang="en-CA" sz="1200" b="1" dirty="0" err="1" smtClean="0"/>
              <a:t>tâches</a:t>
            </a:r>
            <a:r>
              <a:rPr lang="en-CA" sz="1200" b="1" dirty="0" smtClean="0"/>
              <a:t> </a:t>
            </a:r>
            <a:r>
              <a:rPr lang="en-CA" sz="1200" b="1" dirty="0" err="1" smtClean="0"/>
              <a:t>principales</a:t>
            </a:r>
            <a:endParaRPr lang="en-CA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14827" y="4496164"/>
            <a:ext cx="439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Commission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européene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7376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39466" y="1004888"/>
            <a:ext cx="6561534" cy="702469"/>
          </a:xfrm>
        </p:spPr>
        <p:txBody>
          <a:bodyPr/>
          <a:lstStyle/>
          <a:p>
            <a:r>
              <a:rPr lang="fr-CA" altLang="nl-BE" sz="1800" noProof="0" dirty="0"/>
              <a:t>Uniformité par « pays de résidence »</a:t>
            </a:r>
            <a:endParaRPr lang="fr-CA" altLang="nl-BE" sz="1800" noProof="0" dirty="0">
              <a:solidFill>
                <a:srgbClr val="FF0000"/>
              </a:solidFill>
            </a:endParaRPr>
          </a:p>
        </p:txBody>
      </p:sp>
      <p:pic>
        <p:nvPicPr>
          <p:cNvPr id="58371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" y="1775329"/>
            <a:ext cx="8807520" cy="239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042" y="2143896"/>
            <a:ext cx="61165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800" dirty="0" err="1" smtClean="0"/>
              <a:t>Tâches</a:t>
            </a:r>
            <a:endParaRPr lang="en-CA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614827" y="4496164"/>
            <a:ext cx="439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Commission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européene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0686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184785"/>
            <a:ext cx="8667750" cy="581698"/>
          </a:xfrm>
        </p:spPr>
        <p:txBody>
          <a:bodyPr wrap="square">
            <a:spAutoFit/>
          </a:bodyPr>
          <a:lstStyle/>
          <a:p>
            <a:r>
              <a:rPr lang="fr-CA" sz="2100" noProof="0" dirty="0"/>
              <a:t>Tâche principale 11 : régime alimentaire, aliments, nutrition (alimentation saine, intolérances, poids)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EB8600C-5A98-435B-BF2E-9886181473D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0252" y="1154642"/>
            <a:ext cx="8079920" cy="30761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1883" y="1446688"/>
            <a:ext cx="8033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err="1" smtClean="0">
                <a:latin typeface="Helvetica Light"/>
                <a:cs typeface="Helvetica Light"/>
              </a:rPr>
              <a:t>Tâches</a:t>
            </a:r>
            <a:endParaRPr lang="en-CA" sz="1400" b="1" dirty="0" smtClean="0">
              <a:latin typeface="Helvetica Light"/>
              <a:cs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8441" y="1446688"/>
            <a:ext cx="8033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latin typeface="Helvetica Light"/>
                <a:cs typeface="Helvetica Light"/>
              </a:rPr>
              <a:t>Rang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7025" y="1234560"/>
            <a:ext cx="88875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latin typeface="Helvetica Light"/>
                <a:cs typeface="Helvetica Light"/>
              </a:rPr>
              <a:t>Position </a:t>
            </a:r>
            <a:r>
              <a:rPr lang="en-CA" sz="1400" b="1" dirty="0" err="1" smtClean="0">
                <a:latin typeface="Helvetica Light"/>
                <a:cs typeface="Helvetica Light"/>
              </a:rPr>
              <a:t>initiale</a:t>
            </a:r>
            <a:endParaRPr lang="en-CA" sz="1400" b="1" dirty="0" smtClean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544" y="45211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24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0838" y="417812"/>
            <a:ext cx="8667750" cy="290849"/>
          </a:xfrm>
        </p:spPr>
        <p:txBody>
          <a:bodyPr wrap="square">
            <a:spAutoFit/>
          </a:bodyPr>
          <a:lstStyle/>
          <a:p>
            <a:r>
              <a:rPr lang="fr-CA" sz="2100" dirty="0"/>
              <a:t>Lorsqu’il est question de santé, qu’est-ce qui vous IMPORTE LE PLUS?</a:t>
            </a:r>
            <a:endParaRPr lang="fr-CA" sz="2100" noProof="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5172" y="824537"/>
            <a:ext cx="3682303" cy="3627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204" y="835217"/>
            <a:ext cx="3651821" cy="362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544" y="45211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8509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8181" y="392629"/>
            <a:ext cx="8667750" cy="373853"/>
          </a:xfrm>
        </p:spPr>
        <p:txBody>
          <a:bodyPr wrap="square">
            <a:spAutoFit/>
          </a:bodyPr>
          <a:lstStyle/>
          <a:p>
            <a:r>
              <a:rPr lang="fr-CA" noProof="0" dirty="0"/>
              <a:t>Tâches principales du client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11952" y="104726"/>
            <a:ext cx="3694496" cy="4109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15059" y="231447"/>
            <a:ext cx="61165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800" dirty="0" err="1" smtClean="0"/>
              <a:t>Tâches</a:t>
            </a:r>
            <a:endParaRPr lang="en-CA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6884600" y="173772"/>
            <a:ext cx="6116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600" dirty="0" smtClean="0"/>
              <a:t>% du vote des clients</a:t>
            </a:r>
            <a:endParaRPr lang="en-CA" sz="600" dirty="0"/>
          </a:p>
        </p:txBody>
      </p:sp>
      <p:sp>
        <p:nvSpPr>
          <p:cNvPr id="8" name="TextBox 7"/>
          <p:cNvSpPr txBox="1"/>
          <p:nvPr/>
        </p:nvSpPr>
        <p:spPr>
          <a:xfrm>
            <a:off x="7496259" y="85222"/>
            <a:ext cx="4530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600" dirty="0" smtClean="0"/>
              <a:t>% du vote de </a:t>
            </a:r>
            <a:r>
              <a:rPr lang="en-CA" sz="600" dirty="0" err="1" smtClean="0"/>
              <a:t>l’équipe</a:t>
            </a:r>
            <a:endParaRPr lang="en-CA" sz="600" dirty="0"/>
          </a:p>
        </p:txBody>
      </p:sp>
      <p:sp>
        <p:nvSpPr>
          <p:cNvPr id="9" name="TextBox 8"/>
          <p:cNvSpPr txBox="1"/>
          <p:nvPr/>
        </p:nvSpPr>
        <p:spPr>
          <a:xfrm>
            <a:off x="7945216" y="268512"/>
            <a:ext cx="535459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600" b="1" dirty="0" err="1" smtClean="0"/>
              <a:t>Empathie</a:t>
            </a:r>
            <a:endParaRPr lang="en-CA" sz="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7544" y="45211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731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>
            <p:custDataLst>
              <p:tags r:id="rId1"/>
            </p:custDataLst>
          </p:nvPr>
        </p:nvSpPr>
        <p:spPr>
          <a:xfrm>
            <a:off x="-5538" y="-25276"/>
            <a:ext cx="9149539" cy="2444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4" name="Rectangle 33"/>
          <p:cNvSpPr/>
          <p:nvPr>
            <p:custDataLst>
              <p:tags r:id="rId2"/>
            </p:custDataLst>
          </p:nvPr>
        </p:nvSpPr>
        <p:spPr>
          <a:xfrm>
            <a:off x="5614430" y="3802518"/>
            <a:ext cx="1914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rgbClr val="282828"/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+353 87 238 6136</a:t>
            </a:r>
            <a:endParaRPr lang="en-US" sz="1200" dirty="0">
              <a:solidFill>
                <a:srgbClr val="282828">
                  <a:lumMod val="90000"/>
                  <a:lumOff val="10000"/>
                </a:srgbClr>
              </a:solidFill>
              <a:latin typeface="Calibri Light" panose="020F030202020403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5" name="Group 34"/>
          <p:cNvGrpSpPr/>
          <p:nvPr>
            <p:custDataLst>
              <p:tags r:id="rId3"/>
            </p:custDataLst>
          </p:nvPr>
        </p:nvGrpSpPr>
        <p:grpSpPr>
          <a:xfrm>
            <a:off x="5131549" y="3710906"/>
            <a:ext cx="435600" cy="433655"/>
            <a:chOff x="5958418" y="3997855"/>
            <a:chExt cx="741890" cy="741890"/>
          </a:xfrm>
        </p:grpSpPr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5958418" y="3997855"/>
              <a:ext cx="741890" cy="74189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282828"/>
                </a:solidFill>
              </a:endParaRPr>
            </a:p>
          </p:txBody>
        </p:sp>
        <p:sp>
          <p:nvSpPr>
            <p:cNvPr id="37" name="Freeform 93"/>
            <p:cNvSpPr>
              <a:spLocks/>
            </p:cNvSpPr>
            <p:nvPr/>
          </p:nvSpPr>
          <p:spPr bwMode="auto">
            <a:xfrm>
              <a:off x="6130926" y="4160838"/>
              <a:ext cx="319088" cy="477838"/>
            </a:xfrm>
            <a:custGeom>
              <a:avLst/>
              <a:gdLst>
                <a:gd name="T0" fmla="*/ 66 w 160"/>
                <a:gd name="T1" fmla="*/ 62 h 239"/>
                <a:gd name="T2" fmla="*/ 124 w 160"/>
                <a:gd name="T3" fmla="*/ 162 h 239"/>
                <a:gd name="T4" fmla="*/ 160 w 160"/>
                <a:gd name="T5" fmla="*/ 224 h 239"/>
                <a:gd name="T6" fmla="*/ 111 w 160"/>
                <a:gd name="T7" fmla="*/ 228 h 239"/>
                <a:gd name="T8" fmla="*/ 2 w 160"/>
                <a:gd name="T9" fmla="*/ 38 h 239"/>
                <a:gd name="T10" fmla="*/ 31 w 160"/>
                <a:gd name="T11" fmla="*/ 0 h 239"/>
                <a:gd name="T12" fmla="*/ 66 w 160"/>
                <a:gd name="T13" fmla="*/ 6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39">
                  <a:moveTo>
                    <a:pt x="66" y="62"/>
                  </a:moveTo>
                  <a:cubicBezTo>
                    <a:pt x="31" y="83"/>
                    <a:pt x="85" y="184"/>
                    <a:pt x="124" y="162"/>
                  </a:cubicBezTo>
                  <a:cubicBezTo>
                    <a:pt x="131" y="173"/>
                    <a:pt x="153" y="212"/>
                    <a:pt x="160" y="224"/>
                  </a:cubicBezTo>
                  <a:cubicBezTo>
                    <a:pt x="143" y="233"/>
                    <a:pt x="130" y="239"/>
                    <a:pt x="111" y="228"/>
                  </a:cubicBezTo>
                  <a:cubicBezTo>
                    <a:pt x="58" y="198"/>
                    <a:pt x="0" y="98"/>
                    <a:pt x="2" y="38"/>
                  </a:cubicBezTo>
                  <a:cubicBezTo>
                    <a:pt x="2" y="17"/>
                    <a:pt x="15" y="9"/>
                    <a:pt x="31" y="0"/>
                  </a:cubicBezTo>
                  <a:cubicBezTo>
                    <a:pt x="37" y="12"/>
                    <a:pt x="60" y="50"/>
                    <a:pt x="66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282828"/>
                </a:solidFill>
              </a:endParaRPr>
            </a:p>
          </p:txBody>
        </p:sp>
        <p:sp>
          <p:nvSpPr>
            <p:cNvPr id="38" name="Freeform 94"/>
            <p:cNvSpPr>
              <a:spLocks/>
            </p:cNvSpPr>
            <p:nvPr/>
          </p:nvSpPr>
          <p:spPr bwMode="auto">
            <a:xfrm>
              <a:off x="6199188" y="4111625"/>
              <a:ext cx="139700" cy="176213"/>
            </a:xfrm>
            <a:custGeom>
              <a:avLst/>
              <a:gdLst>
                <a:gd name="T0" fmla="*/ 47 w 70"/>
                <a:gd name="T1" fmla="*/ 85 h 88"/>
                <a:gd name="T2" fmla="*/ 36 w 70"/>
                <a:gd name="T3" fmla="*/ 83 h 88"/>
                <a:gd name="T4" fmla="*/ 3 w 70"/>
                <a:gd name="T5" fmla="*/ 24 h 88"/>
                <a:gd name="T6" fmla="*/ 5 w 70"/>
                <a:gd name="T7" fmla="*/ 13 h 88"/>
                <a:gd name="T8" fmla="*/ 23 w 70"/>
                <a:gd name="T9" fmla="*/ 3 h 88"/>
                <a:gd name="T10" fmla="*/ 34 w 70"/>
                <a:gd name="T11" fmla="*/ 6 h 88"/>
                <a:gd name="T12" fmla="*/ 68 w 70"/>
                <a:gd name="T13" fmla="*/ 64 h 88"/>
                <a:gd name="T14" fmla="*/ 65 w 70"/>
                <a:gd name="T15" fmla="*/ 75 h 88"/>
                <a:gd name="T16" fmla="*/ 47 w 70"/>
                <a:gd name="T17" fmla="*/ 8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8">
                  <a:moveTo>
                    <a:pt x="47" y="85"/>
                  </a:moveTo>
                  <a:cubicBezTo>
                    <a:pt x="44" y="88"/>
                    <a:pt x="39" y="86"/>
                    <a:pt x="36" y="8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20"/>
                    <a:pt x="2" y="15"/>
                    <a:pt x="5" y="1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7" y="0"/>
                    <a:pt x="32" y="2"/>
                    <a:pt x="34" y="6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0" y="68"/>
                    <a:pt x="69" y="73"/>
                    <a:pt x="65" y="75"/>
                  </a:cubicBezTo>
                  <a:cubicBezTo>
                    <a:pt x="47" y="85"/>
                    <a:pt x="47" y="85"/>
                    <a:pt x="47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282828"/>
                </a:solidFill>
              </a:endParaRPr>
            </a:p>
          </p:txBody>
        </p:sp>
        <p:sp>
          <p:nvSpPr>
            <p:cNvPr id="39" name="Freeform 95"/>
            <p:cNvSpPr>
              <a:spLocks/>
            </p:cNvSpPr>
            <p:nvPr/>
          </p:nvSpPr>
          <p:spPr bwMode="auto">
            <a:xfrm>
              <a:off x="6384926" y="4432300"/>
              <a:ext cx="139700" cy="174625"/>
            </a:xfrm>
            <a:custGeom>
              <a:avLst/>
              <a:gdLst>
                <a:gd name="T0" fmla="*/ 47 w 70"/>
                <a:gd name="T1" fmla="*/ 85 h 87"/>
                <a:gd name="T2" fmla="*/ 36 w 70"/>
                <a:gd name="T3" fmla="*/ 82 h 87"/>
                <a:gd name="T4" fmla="*/ 2 w 70"/>
                <a:gd name="T5" fmla="*/ 23 h 87"/>
                <a:gd name="T6" fmla="*/ 5 w 70"/>
                <a:gd name="T7" fmla="*/ 12 h 87"/>
                <a:gd name="T8" fmla="*/ 23 w 70"/>
                <a:gd name="T9" fmla="*/ 2 h 87"/>
                <a:gd name="T10" fmla="*/ 34 w 70"/>
                <a:gd name="T11" fmla="*/ 5 h 87"/>
                <a:gd name="T12" fmla="*/ 68 w 70"/>
                <a:gd name="T13" fmla="*/ 63 h 87"/>
                <a:gd name="T14" fmla="*/ 65 w 70"/>
                <a:gd name="T15" fmla="*/ 74 h 87"/>
                <a:gd name="T16" fmla="*/ 47 w 70"/>
                <a:gd name="T17" fmla="*/ 8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7">
                  <a:moveTo>
                    <a:pt x="47" y="85"/>
                  </a:moveTo>
                  <a:cubicBezTo>
                    <a:pt x="43" y="87"/>
                    <a:pt x="38" y="86"/>
                    <a:pt x="36" y="8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19"/>
                    <a:pt x="1" y="14"/>
                    <a:pt x="5" y="1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7" y="0"/>
                    <a:pt x="32" y="1"/>
                    <a:pt x="34" y="5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70" y="67"/>
                    <a:pt x="69" y="72"/>
                    <a:pt x="65" y="74"/>
                  </a:cubicBezTo>
                  <a:cubicBezTo>
                    <a:pt x="47" y="85"/>
                    <a:pt x="47" y="85"/>
                    <a:pt x="47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282828"/>
                </a:solidFill>
              </a:endParaRPr>
            </a:p>
          </p:txBody>
        </p:sp>
      </p:grpSp>
      <p:sp>
        <p:nvSpPr>
          <p:cNvPr id="46" name="Rectangle 45"/>
          <p:cNvSpPr/>
          <p:nvPr>
            <p:custDataLst>
              <p:tags r:id="rId4"/>
            </p:custDataLst>
          </p:nvPr>
        </p:nvSpPr>
        <p:spPr>
          <a:xfrm>
            <a:off x="5611630" y="4367159"/>
            <a:ext cx="16576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82828">
                    <a:lumMod val="90000"/>
                    <a:lumOff val="10000"/>
                  </a:srgb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@</a:t>
            </a:r>
            <a:r>
              <a:rPr lang="en-US" sz="1200" dirty="0" err="1">
                <a:solidFill>
                  <a:srgbClr val="282828">
                    <a:lumMod val="90000"/>
                    <a:lumOff val="10000"/>
                  </a:srgb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gerrymcgovern</a:t>
            </a:r>
            <a:endParaRPr lang="en-US" sz="1200" dirty="0">
              <a:solidFill>
                <a:srgbClr val="282828">
                  <a:lumMod val="90000"/>
                  <a:lumOff val="10000"/>
                </a:srgbClr>
              </a:solidFill>
              <a:latin typeface="Calibri Light" panose="020F030202020403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7" name="Group 46"/>
          <p:cNvGrpSpPr/>
          <p:nvPr>
            <p:custDataLst>
              <p:tags r:id="rId5"/>
            </p:custDataLst>
          </p:nvPr>
        </p:nvGrpSpPr>
        <p:grpSpPr>
          <a:xfrm>
            <a:off x="5131550" y="4262688"/>
            <a:ext cx="435600" cy="433655"/>
            <a:chOff x="6665976" y="2876550"/>
            <a:chExt cx="464756" cy="465910"/>
          </a:xfrm>
        </p:grpSpPr>
        <p:sp>
          <p:nvSpPr>
            <p:cNvPr id="48" name="Freeform 104"/>
            <p:cNvSpPr>
              <a:spLocks/>
            </p:cNvSpPr>
            <p:nvPr/>
          </p:nvSpPr>
          <p:spPr bwMode="auto">
            <a:xfrm>
              <a:off x="6665976" y="2876550"/>
              <a:ext cx="464756" cy="465910"/>
            </a:xfrm>
            <a:custGeom>
              <a:avLst/>
              <a:gdLst>
                <a:gd name="T0" fmla="*/ 47 w 320"/>
                <a:gd name="T1" fmla="*/ 273 h 320"/>
                <a:gd name="T2" fmla="*/ 160 w 320"/>
                <a:gd name="T3" fmla="*/ 320 h 320"/>
                <a:gd name="T4" fmla="*/ 273 w 320"/>
                <a:gd name="T5" fmla="*/ 273 h 320"/>
                <a:gd name="T6" fmla="*/ 320 w 320"/>
                <a:gd name="T7" fmla="*/ 160 h 320"/>
                <a:gd name="T8" fmla="*/ 273 w 320"/>
                <a:gd name="T9" fmla="*/ 47 h 320"/>
                <a:gd name="T10" fmla="*/ 160 w 320"/>
                <a:gd name="T11" fmla="*/ 0 h 320"/>
                <a:gd name="T12" fmla="*/ 47 w 320"/>
                <a:gd name="T13" fmla="*/ 47 h 320"/>
                <a:gd name="T14" fmla="*/ 0 w 320"/>
                <a:gd name="T15" fmla="*/ 160 h 320"/>
                <a:gd name="T16" fmla="*/ 47 w 320"/>
                <a:gd name="T17" fmla="*/ 2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320">
                  <a:moveTo>
                    <a:pt x="47" y="273"/>
                  </a:moveTo>
                  <a:cubicBezTo>
                    <a:pt x="77" y="303"/>
                    <a:pt x="117" y="320"/>
                    <a:pt x="160" y="320"/>
                  </a:cubicBezTo>
                  <a:cubicBezTo>
                    <a:pt x="202" y="320"/>
                    <a:pt x="243" y="303"/>
                    <a:pt x="273" y="273"/>
                  </a:cubicBezTo>
                  <a:cubicBezTo>
                    <a:pt x="303" y="243"/>
                    <a:pt x="320" y="203"/>
                    <a:pt x="320" y="160"/>
                  </a:cubicBezTo>
                  <a:cubicBezTo>
                    <a:pt x="320" y="117"/>
                    <a:pt x="303" y="77"/>
                    <a:pt x="273" y="47"/>
                  </a:cubicBezTo>
                  <a:cubicBezTo>
                    <a:pt x="243" y="17"/>
                    <a:pt x="202" y="0"/>
                    <a:pt x="160" y="0"/>
                  </a:cubicBezTo>
                  <a:cubicBezTo>
                    <a:pt x="117" y="0"/>
                    <a:pt x="77" y="17"/>
                    <a:pt x="47" y="47"/>
                  </a:cubicBezTo>
                  <a:cubicBezTo>
                    <a:pt x="16" y="77"/>
                    <a:pt x="0" y="117"/>
                    <a:pt x="0" y="160"/>
                  </a:cubicBezTo>
                  <a:cubicBezTo>
                    <a:pt x="0" y="203"/>
                    <a:pt x="16" y="243"/>
                    <a:pt x="47" y="273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282828"/>
                </a:solidFill>
              </a:endParaRPr>
            </a:p>
          </p:txBody>
        </p:sp>
        <p:sp>
          <p:nvSpPr>
            <p:cNvPr id="49" name="Freeform 103"/>
            <p:cNvSpPr>
              <a:spLocks/>
            </p:cNvSpPr>
            <p:nvPr/>
          </p:nvSpPr>
          <p:spPr bwMode="auto">
            <a:xfrm>
              <a:off x="6762670" y="2999174"/>
              <a:ext cx="271368" cy="220662"/>
            </a:xfrm>
            <a:custGeom>
              <a:avLst/>
              <a:gdLst>
                <a:gd name="T0" fmla="*/ 230 w 230"/>
                <a:gd name="T1" fmla="*/ 22 h 187"/>
                <a:gd name="T2" fmla="*/ 203 w 230"/>
                <a:gd name="T3" fmla="*/ 30 h 187"/>
                <a:gd name="T4" fmla="*/ 224 w 230"/>
                <a:gd name="T5" fmla="*/ 4 h 187"/>
                <a:gd name="T6" fmla="*/ 194 w 230"/>
                <a:gd name="T7" fmla="*/ 15 h 187"/>
                <a:gd name="T8" fmla="*/ 159 w 230"/>
                <a:gd name="T9" fmla="*/ 0 h 187"/>
                <a:gd name="T10" fmla="*/ 112 w 230"/>
                <a:gd name="T11" fmla="*/ 48 h 187"/>
                <a:gd name="T12" fmla="*/ 113 w 230"/>
                <a:gd name="T13" fmla="*/ 58 h 187"/>
                <a:gd name="T14" fmla="*/ 16 w 230"/>
                <a:gd name="T15" fmla="*/ 9 h 187"/>
                <a:gd name="T16" fmla="*/ 10 w 230"/>
                <a:gd name="T17" fmla="*/ 33 h 187"/>
                <a:gd name="T18" fmla="*/ 31 w 230"/>
                <a:gd name="T19" fmla="*/ 72 h 187"/>
                <a:gd name="T20" fmla="*/ 9 w 230"/>
                <a:gd name="T21" fmla="*/ 66 h 187"/>
                <a:gd name="T22" fmla="*/ 9 w 230"/>
                <a:gd name="T23" fmla="*/ 67 h 187"/>
                <a:gd name="T24" fmla="*/ 47 w 230"/>
                <a:gd name="T25" fmla="*/ 113 h 187"/>
                <a:gd name="T26" fmla="*/ 35 w 230"/>
                <a:gd name="T27" fmla="*/ 115 h 187"/>
                <a:gd name="T28" fmla="*/ 26 w 230"/>
                <a:gd name="T29" fmla="*/ 114 h 187"/>
                <a:gd name="T30" fmla="*/ 70 w 230"/>
                <a:gd name="T31" fmla="*/ 147 h 187"/>
                <a:gd name="T32" fmla="*/ 11 w 230"/>
                <a:gd name="T33" fmla="*/ 167 h 187"/>
                <a:gd name="T34" fmla="*/ 0 w 230"/>
                <a:gd name="T35" fmla="*/ 166 h 187"/>
                <a:gd name="T36" fmla="*/ 72 w 230"/>
                <a:gd name="T37" fmla="*/ 187 h 187"/>
                <a:gd name="T38" fmla="*/ 207 w 230"/>
                <a:gd name="T39" fmla="*/ 53 h 187"/>
                <a:gd name="T40" fmla="*/ 207 w 230"/>
                <a:gd name="T41" fmla="*/ 47 h 187"/>
                <a:gd name="T42" fmla="*/ 230 w 230"/>
                <a:gd name="T43" fmla="*/ 2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0" h="187">
                  <a:moveTo>
                    <a:pt x="230" y="22"/>
                  </a:moveTo>
                  <a:cubicBezTo>
                    <a:pt x="222" y="26"/>
                    <a:pt x="213" y="29"/>
                    <a:pt x="203" y="30"/>
                  </a:cubicBezTo>
                  <a:cubicBezTo>
                    <a:pt x="213" y="24"/>
                    <a:pt x="220" y="15"/>
                    <a:pt x="224" y="4"/>
                  </a:cubicBezTo>
                  <a:cubicBezTo>
                    <a:pt x="215" y="9"/>
                    <a:pt x="205" y="13"/>
                    <a:pt x="194" y="15"/>
                  </a:cubicBezTo>
                  <a:cubicBezTo>
                    <a:pt x="185" y="6"/>
                    <a:pt x="173" y="0"/>
                    <a:pt x="159" y="0"/>
                  </a:cubicBezTo>
                  <a:cubicBezTo>
                    <a:pt x="133" y="0"/>
                    <a:pt x="112" y="21"/>
                    <a:pt x="112" y="48"/>
                  </a:cubicBezTo>
                  <a:cubicBezTo>
                    <a:pt x="112" y="51"/>
                    <a:pt x="113" y="55"/>
                    <a:pt x="113" y="58"/>
                  </a:cubicBezTo>
                  <a:cubicBezTo>
                    <a:pt x="74" y="56"/>
                    <a:pt x="39" y="38"/>
                    <a:pt x="16" y="9"/>
                  </a:cubicBezTo>
                  <a:cubicBezTo>
                    <a:pt x="12" y="16"/>
                    <a:pt x="10" y="24"/>
                    <a:pt x="10" y="33"/>
                  </a:cubicBezTo>
                  <a:cubicBezTo>
                    <a:pt x="10" y="49"/>
                    <a:pt x="18" y="64"/>
                    <a:pt x="31" y="72"/>
                  </a:cubicBezTo>
                  <a:cubicBezTo>
                    <a:pt x="23" y="72"/>
                    <a:pt x="16" y="70"/>
                    <a:pt x="9" y="66"/>
                  </a:cubicBezTo>
                  <a:cubicBezTo>
                    <a:pt x="9" y="66"/>
                    <a:pt x="9" y="66"/>
                    <a:pt x="9" y="67"/>
                  </a:cubicBezTo>
                  <a:cubicBezTo>
                    <a:pt x="9" y="90"/>
                    <a:pt x="26" y="109"/>
                    <a:pt x="47" y="113"/>
                  </a:cubicBezTo>
                  <a:cubicBezTo>
                    <a:pt x="43" y="114"/>
                    <a:pt x="39" y="115"/>
                    <a:pt x="35" y="115"/>
                  </a:cubicBezTo>
                  <a:cubicBezTo>
                    <a:pt x="32" y="115"/>
                    <a:pt x="29" y="114"/>
                    <a:pt x="26" y="114"/>
                  </a:cubicBezTo>
                  <a:cubicBezTo>
                    <a:pt x="32" y="133"/>
                    <a:pt x="49" y="146"/>
                    <a:pt x="70" y="147"/>
                  </a:cubicBezTo>
                  <a:cubicBezTo>
                    <a:pt x="54" y="159"/>
                    <a:pt x="33" y="167"/>
                    <a:pt x="11" y="167"/>
                  </a:cubicBezTo>
                  <a:cubicBezTo>
                    <a:pt x="8" y="167"/>
                    <a:pt x="4" y="167"/>
                    <a:pt x="0" y="166"/>
                  </a:cubicBezTo>
                  <a:cubicBezTo>
                    <a:pt x="21" y="180"/>
                    <a:pt x="46" y="187"/>
                    <a:pt x="72" y="187"/>
                  </a:cubicBezTo>
                  <a:cubicBezTo>
                    <a:pt x="159" y="187"/>
                    <a:pt x="207" y="115"/>
                    <a:pt x="207" y="53"/>
                  </a:cubicBezTo>
                  <a:cubicBezTo>
                    <a:pt x="207" y="51"/>
                    <a:pt x="207" y="49"/>
                    <a:pt x="207" y="47"/>
                  </a:cubicBezTo>
                  <a:cubicBezTo>
                    <a:pt x="216" y="40"/>
                    <a:pt x="224" y="32"/>
                    <a:pt x="230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282828"/>
                </a:solidFill>
              </a:endParaRPr>
            </a:p>
          </p:txBody>
        </p:sp>
      </p:grpSp>
      <p:sp>
        <p:nvSpPr>
          <p:cNvPr id="51" name="Rectangle 50"/>
          <p:cNvSpPr/>
          <p:nvPr>
            <p:custDataLst>
              <p:tags r:id="rId6"/>
            </p:custDataLst>
          </p:nvPr>
        </p:nvSpPr>
        <p:spPr>
          <a:xfrm>
            <a:off x="5611630" y="3259053"/>
            <a:ext cx="2922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82828">
                    <a:lumMod val="90000"/>
                    <a:lumOff val="10000"/>
                  </a:srgb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gerry@customercarewords.com</a:t>
            </a:r>
          </a:p>
        </p:txBody>
      </p:sp>
      <p:grpSp>
        <p:nvGrpSpPr>
          <p:cNvPr id="52" name="Group 51"/>
          <p:cNvGrpSpPr/>
          <p:nvPr>
            <p:custDataLst>
              <p:tags r:id="rId7"/>
            </p:custDataLst>
          </p:nvPr>
        </p:nvGrpSpPr>
        <p:grpSpPr>
          <a:xfrm>
            <a:off x="5135241" y="3154581"/>
            <a:ext cx="435600" cy="433655"/>
            <a:chOff x="3465149" y="1128560"/>
            <a:chExt cx="527482" cy="528790"/>
          </a:xfrm>
        </p:grpSpPr>
        <p:sp>
          <p:nvSpPr>
            <p:cNvPr id="53" name="Freeform 104"/>
            <p:cNvSpPr>
              <a:spLocks/>
            </p:cNvSpPr>
            <p:nvPr/>
          </p:nvSpPr>
          <p:spPr bwMode="auto">
            <a:xfrm>
              <a:off x="3465149" y="1128560"/>
              <a:ext cx="527482" cy="528790"/>
            </a:xfrm>
            <a:custGeom>
              <a:avLst/>
              <a:gdLst>
                <a:gd name="T0" fmla="*/ 47 w 320"/>
                <a:gd name="T1" fmla="*/ 273 h 320"/>
                <a:gd name="T2" fmla="*/ 160 w 320"/>
                <a:gd name="T3" fmla="*/ 320 h 320"/>
                <a:gd name="T4" fmla="*/ 273 w 320"/>
                <a:gd name="T5" fmla="*/ 273 h 320"/>
                <a:gd name="T6" fmla="*/ 320 w 320"/>
                <a:gd name="T7" fmla="*/ 160 h 320"/>
                <a:gd name="T8" fmla="*/ 273 w 320"/>
                <a:gd name="T9" fmla="*/ 47 h 320"/>
                <a:gd name="T10" fmla="*/ 160 w 320"/>
                <a:gd name="T11" fmla="*/ 0 h 320"/>
                <a:gd name="T12" fmla="*/ 47 w 320"/>
                <a:gd name="T13" fmla="*/ 47 h 320"/>
                <a:gd name="T14" fmla="*/ 0 w 320"/>
                <a:gd name="T15" fmla="*/ 160 h 320"/>
                <a:gd name="T16" fmla="*/ 47 w 320"/>
                <a:gd name="T17" fmla="*/ 2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320">
                  <a:moveTo>
                    <a:pt x="47" y="273"/>
                  </a:moveTo>
                  <a:cubicBezTo>
                    <a:pt x="77" y="303"/>
                    <a:pt x="117" y="320"/>
                    <a:pt x="160" y="320"/>
                  </a:cubicBezTo>
                  <a:cubicBezTo>
                    <a:pt x="202" y="320"/>
                    <a:pt x="243" y="303"/>
                    <a:pt x="273" y="273"/>
                  </a:cubicBezTo>
                  <a:cubicBezTo>
                    <a:pt x="303" y="243"/>
                    <a:pt x="320" y="203"/>
                    <a:pt x="320" y="160"/>
                  </a:cubicBezTo>
                  <a:cubicBezTo>
                    <a:pt x="320" y="117"/>
                    <a:pt x="303" y="77"/>
                    <a:pt x="273" y="47"/>
                  </a:cubicBezTo>
                  <a:cubicBezTo>
                    <a:pt x="243" y="17"/>
                    <a:pt x="202" y="0"/>
                    <a:pt x="160" y="0"/>
                  </a:cubicBezTo>
                  <a:cubicBezTo>
                    <a:pt x="117" y="0"/>
                    <a:pt x="77" y="17"/>
                    <a:pt x="47" y="47"/>
                  </a:cubicBezTo>
                  <a:cubicBezTo>
                    <a:pt x="16" y="77"/>
                    <a:pt x="0" y="117"/>
                    <a:pt x="0" y="160"/>
                  </a:cubicBezTo>
                  <a:cubicBezTo>
                    <a:pt x="0" y="203"/>
                    <a:pt x="16" y="243"/>
                    <a:pt x="47" y="273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82828"/>
                </a:solidFill>
              </a:endParaRPr>
            </a:p>
          </p:txBody>
        </p:sp>
        <p:grpSp>
          <p:nvGrpSpPr>
            <p:cNvPr id="54" name="Group 11"/>
            <p:cNvGrpSpPr>
              <a:grpSpLocks noChangeAspect="1"/>
            </p:cNvGrpSpPr>
            <p:nvPr/>
          </p:nvGrpSpPr>
          <p:grpSpPr bwMode="auto">
            <a:xfrm>
              <a:off x="3571581" y="1246159"/>
              <a:ext cx="314620" cy="293592"/>
              <a:chOff x="2678" y="1431"/>
              <a:chExt cx="404" cy="377"/>
            </a:xfrm>
            <a:solidFill>
              <a:schemeClr val="tx1"/>
            </a:solidFill>
          </p:grpSpPr>
          <p:sp>
            <p:nvSpPr>
              <p:cNvPr id="55" name="Freeform 12"/>
              <p:cNvSpPr>
                <a:spLocks noEditPoints="1"/>
              </p:cNvSpPr>
              <p:nvPr/>
            </p:nvSpPr>
            <p:spPr bwMode="auto">
              <a:xfrm>
                <a:off x="2796" y="1482"/>
                <a:ext cx="168" cy="173"/>
              </a:xfrm>
              <a:custGeom>
                <a:avLst/>
                <a:gdLst>
                  <a:gd name="T0" fmla="*/ 32 w 70"/>
                  <a:gd name="T1" fmla="*/ 72 h 72"/>
                  <a:gd name="T2" fmla="*/ 0 w 70"/>
                  <a:gd name="T3" fmla="*/ 40 h 72"/>
                  <a:gd name="T4" fmla="*/ 39 w 70"/>
                  <a:gd name="T5" fmla="*/ 0 h 72"/>
                  <a:gd name="T6" fmla="*/ 70 w 70"/>
                  <a:gd name="T7" fmla="*/ 30 h 72"/>
                  <a:gd name="T8" fmla="*/ 50 w 70"/>
                  <a:gd name="T9" fmla="*/ 55 h 72"/>
                  <a:gd name="T10" fmla="*/ 41 w 70"/>
                  <a:gd name="T11" fmla="*/ 49 h 72"/>
                  <a:gd name="T12" fmla="*/ 28 w 70"/>
                  <a:gd name="T13" fmla="*/ 55 h 72"/>
                  <a:gd name="T14" fmla="*/ 16 w 70"/>
                  <a:gd name="T15" fmla="*/ 41 h 72"/>
                  <a:gd name="T16" fmla="*/ 40 w 70"/>
                  <a:gd name="T17" fmla="*/ 16 h 72"/>
                  <a:gd name="T18" fmla="*/ 53 w 70"/>
                  <a:gd name="T19" fmla="*/ 19 h 72"/>
                  <a:gd name="T20" fmla="*/ 54 w 70"/>
                  <a:gd name="T21" fmla="*/ 19 h 72"/>
                  <a:gd name="T22" fmla="*/ 50 w 70"/>
                  <a:gd name="T23" fmla="*/ 39 h 72"/>
                  <a:gd name="T24" fmla="*/ 51 w 70"/>
                  <a:gd name="T25" fmla="*/ 46 h 72"/>
                  <a:gd name="T26" fmla="*/ 52 w 70"/>
                  <a:gd name="T27" fmla="*/ 46 h 72"/>
                  <a:gd name="T28" fmla="*/ 52 w 70"/>
                  <a:gd name="T29" fmla="*/ 46 h 72"/>
                  <a:gd name="T30" fmla="*/ 60 w 70"/>
                  <a:gd name="T31" fmla="*/ 31 h 72"/>
                  <a:gd name="T32" fmla="*/ 38 w 70"/>
                  <a:gd name="T33" fmla="*/ 8 h 72"/>
                  <a:gd name="T34" fmla="*/ 10 w 70"/>
                  <a:gd name="T35" fmla="*/ 39 h 72"/>
                  <a:gd name="T36" fmla="*/ 34 w 70"/>
                  <a:gd name="T37" fmla="*/ 64 h 72"/>
                  <a:gd name="T38" fmla="*/ 49 w 70"/>
                  <a:gd name="T39" fmla="*/ 61 h 72"/>
                  <a:gd name="T40" fmla="*/ 50 w 70"/>
                  <a:gd name="T41" fmla="*/ 60 h 72"/>
                  <a:gd name="T42" fmla="*/ 52 w 70"/>
                  <a:gd name="T43" fmla="*/ 68 h 72"/>
                  <a:gd name="T44" fmla="*/ 51 w 70"/>
                  <a:gd name="T45" fmla="*/ 69 h 72"/>
                  <a:gd name="T46" fmla="*/ 32 w 70"/>
                  <a:gd name="T47" fmla="*/ 72 h 72"/>
                  <a:gd name="T48" fmla="*/ 39 w 70"/>
                  <a:gd name="T49" fmla="*/ 27 h 72"/>
                  <a:gd name="T50" fmla="*/ 28 w 70"/>
                  <a:gd name="T51" fmla="*/ 40 h 72"/>
                  <a:gd name="T52" fmla="*/ 32 w 70"/>
                  <a:gd name="T53" fmla="*/ 45 h 72"/>
                  <a:gd name="T54" fmla="*/ 39 w 70"/>
                  <a:gd name="T55" fmla="*/ 35 h 72"/>
                  <a:gd name="T56" fmla="*/ 41 w 70"/>
                  <a:gd name="T57" fmla="*/ 27 h 72"/>
                  <a:gd name="T58" fmla="*/ 39 w 70"/>
                  <a:gd name="T5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" h="72">
                    <a:moveTo>
                      <a:pt x="32" y="72"/>
                    </a:moveTo>
                    <a:cubicBezTo>
                      <a:pt x="16" y="72"/>
                      <a:pt x="0" y="61"/>
                      <a:pt x="0" y="40"/>
                    </a:cubicBezTo>
                    <a:cubicBezTo>
                      <a:pt x="0" y="17"/>
                      <a:pt x="16" y="0"/>
                      <a:pt x="39" y="0"/>
                    </a:cubicBezTo>
                    <a:cubicBezTo>
                      <a:pt x="57" y="0"/>
                      <a:pt x="70" y="13"/>
                      <a:pt x="70" y="30"/>
                    </a:cubicBezTo>
                    <a:cubicBezTo>
                      <a:pt x="70" y="45"/>
                      <a:pt x="62" y="55"/>
                      <a:pt x="50" y="55"/>
                    </a:cubicBezTo>
                    <a:cubicBezTo>
                      <a:pt x="45" y="55"/>
                      <a:pt x="42" y="53"/>
                      <a:pt x="41" y="49"/>
                    </a:cubicBezTo>
                    <a:cubicBezTo>
                      <a:pt x="37" y="53"/>
                      <a:pt x="33" y="55"/>
                      <a:pt x="28" y="55"/>
                    </a:cubicBezTo>
                    <a:cubicBezTo>
                      <a:pt x="21" y="55"/>
                      <a:pt x="16" y="50"/>
                      <a:pt x="16" y="41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45" y="16"/>
                      <a:pt x="50" y="18"/>
                      <a:pt x="53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43"/>
                      <a:pt x="50" y="45"/>
                      <a:pt x="51" y="46"/>
                    </a:cubicBezTo>
                    <a:cubicBezTo>
                      <a:pt x="51" y="46"/>
                      <a:pt x="51" y="46"/>
                      <a:pt x="52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6" y="46"/>
                      <a:pt x="60" y="42"/>
                      <a:pt x="60" y="31"/>
                    </a:cubicBezTo>
                    <a:cubicBezTo>
                      <a:pt x="60" y="17"/>
                      <a:pt x="51" y="8"/>
                      <a:pt x="38" y="8"/>
                    </a:cubicBezTo>
                    <a:cubicBezTo>
                      <a:pt x="24" y="8"/>
                      <a:pt x="10" y="19"/>
                      <a:pt x="10" y="39"/>
                    </a:cubicBezTo>
                    <a:cubicBezTo>
                      <a:pt x="10" y="54"/>
                      <a:pt x="19" y="64"/>
                      <a:pt x="34" y="64"/>
                    </a:cubicBezTo>
                    <a:cubicBezTo>
                      <a:pt x="39" y="64"/>
                      <a:pt x="45" y="63"/>
                      <a:pt x="49" y="61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45" y="71"/>
                      <a:pt x="40" y="72"/>
                      <a:pt x="32" y="72"/>
                    </a:cubicBezTo>
                    <a:close/>
                    <a:moveTo>
                      <a:pt x="39" y="27"/>
                    </a:moveTo>
                    <a:cubicBezTo>
                      <a:pt x="33" y="27"/>
                      <a:pt x="28" y="33"/>
                      <a:pt x="28" y="40"/>
                    </a:cubicBezTo>
                    <a:cubicBezTo>
                      <a:pt x="28" y="42"/>
                      <a:pt x="29" y="45"/>
                      <a:pt x="32" y="45"/>
                    </a:cubicBezTo>
                    <a:cubicBezTo>
                      <a:pt x="35" y="45"/>
                      <a:pt x="39" y="41"/>
                      <a:pt x="39" y="35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7"/>
                      <a:pt x="39" y="27"/>
                      <a:pt x="3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828"/>
                  </a:solidFill>
                </a:endParaRPr>
              </a:p>
            </p:txBody>
          </p:sp>
          <p:sp>
            <p:nvSpPr>
              <p:cNvPr id="56" name="Freeform 13"/>
              <p:cNvSpPr>
                <a:spLocks noEditPoints="1"/>
              </p:cNvSpPr>
              <p:nvPr/>
            </p:nvSpPr>
            <p:spPr bwMode="auto">
              <a:xfrm>
                <a:off x="2678" y="1431"/>
                <a:ext cx="404" cy="377"/>
              </a:xfrm>
              <a:custGeom>
                <a:avLst/>
                <a:gdLst>
                  <a:gd name="T0" fmla="*/ 4 w 168"/>
                  <a:gd name="T1" fmla="*/ 157 h 157"/>
                  <a:gd name="T2" fmla="*/ 0 w 168"/>
                  <a:gd name="T3" fmla="*/ 153 h 157"/>
                  <a:gd name="T4" fmla="*/ 0 w 168"/>
                  <a:gd name="T5" fmla="*/ 51 h 157"/>
                  <a:gd name="T6" fmla="*/ 2 w 168"/>
                  <a:gd name="T7" fmla="*/ 47 h 157"/>
                  <a:gd name="T8" fmla="*/ 17 w 168"/>
                  <a:gd name="T9" fmla="*/ 37 h 157"/>
                  <a:gd name="T10" fmla="*/ 17 w 168"/>
                  <a:gd name="T11" fmla="*/ 14 h 157"/>
                  <a:gd name="T12" fmla="*/ 21 w 168"/>
                  <a:gd name="T13" fmla="*/ 10 h 157"/>
                  <a:gd name="T14" fmla="*/ 59 w 168"/>
                  <a:gd name="T15" fmla="*/ 10 h 157"/>
                  <a:gd name="T16" fmla="*/ 73 w 168"/>
                  <a:gd name="T17" fmla="*/ 2 h 157"/>
                  <a:gd name="T18" fmla="*/ 84 w 168"/>
                  <a:gd name="T19" fmla="*/ 0 h 157"/>
                  <a:gd name="T20" fmla="*/ 94 w 168"/>
                  <a:gd name="T21" fmla="*/ 2 h 157"/>
                  <a:gd name="T22" fmla="*/ 109 w 168"/>
                  <a:gd name="T23" fmla="*/ 10 h 157"/>
                  <a:gd name="T24" fmla="*/ 147 w 168"/>
                  <a:gd name="T25" fmla="*/ 10 h 157"/>
                  <a:gd name="T26" fmla="*/ 151 w 168"/>
                  <a:gd name="T27" fmla="*/ 14 h 157"/>
                  <a:gd name="T28" fmla="*/ 151 w 168"/>
                  <a:gd name="T29" fmla="*/ 37 h 157"/>
                  <a:gd name="T30" fmla="*/ 166 w 168"/>
                  <a:gd name="T31" fmla="*/ 47 h 157"/>
                  <a:gd name="T32" fmla="*/ 168 w 168"/>
                  <a:gd name="T33" fmla="*/ 51 h 157"/>
                  <a:gd name="T34" fmla="*/ 168 w 168"/>
                  <a:gd name="T35" fmla="*/ 153 h 157"/>
                  <a:gd name="T36" fmla="*/ 164 w 168"/>
                  <a:gd name="T37" fmla="*/ 157 h 157"/>
                  <a:gd name="T38" fmla="*/ 4 w 168"/>
                  <a:gd name="T39" fmla="*/ 157 h 157"/>
                  <a:gd name="T40" fmla="*/ 154 w 168"/>
                  <a:gd name="T41" fmla="*/ 148 h 157"/>
                  <a:gd name="T42" fmla="*/ 107 w 168"/>
                  <a:gd name="T43" fmla="*/ 106 h 157"/>
                  <a:gd name="T44" fmla="*/ 60 w 168"/>
                  <a:gd name="T45" fmla="*/ 106 h 157"/>
                  <a:gd name="T46" fmla="*/ 13 w 168"/>
                  <a:gd name="T47" fmla="*/ 148 h 157"/>
                  <a:gd name="T48" fmla="*/ 154 w 168"/>
                  <a:gd name="T49" fmla="*/ 148 h 157"/>
                  <a:gd name="T50" fmla="*/ 8 w 168"/>
                  <a:gd name="T51" fmla="*/ 142 h 157"/>
                  <a:gd name="T52" fmla="*/ 45 w 168"/>
                  <a:gd name="T53" fmla="*/ 105 h 157"/>
                  <a:gd name="T54" fmla="*/ 8 w 168"/>
                  <a:gd name="T55" fmla="*/ 62 h 157"/>
                  <a:gd name="T56" fmla="*/ 8 w 168"/>
                  <a:gd name="T57" fmla="*/ 142 h 157"/>
                  <a:gd name="T58" fmla="*/ 122 w 168"/>
                  <a:gd name="T59" fmla="*/ 105 h 157"/>
                  <a:gd name="T60" fmla="*/ 160 w 168"/>
                  <a:gd name="T61" fmla="*/ 142 h 157"/>
                  <a:gd name="T62" fmla="*/ 160 w 168"/>
                  <a:gd name="T63" fmla="*/ 62 h 157"/>
                  <a:gd name="T64" fmla="*/ 122 w 168"/>
                  <a:gd name="T65" fmla="*/ 105 h 157"/>
                  <a:gd name="T66" fmla="*/ 52 w 168"/>
                  <a:gd name="T67" fmla="*/ 100 h 157"/>
                  <a:gd name="T68" fmla="*/ 60 w 168"/>
                  <a:gd name="T69" fmla="*/ 97 h 157"/>
                  <a:gd name="T70" fmla="*/ 107 w 168"/>
                  <a:gd name="T71" fmla="*/ 97 h 157"/>
                  <a:gd name="T72" fmla="*/ 116 w 168"/>
                  <a:gd name="T73" fmla="*/ 100 h 157"/>
                  <a:gd name="T74" fmla="*/ 143 w 168"/>
                  <a:gd name="T75" fmla="*/ 69 h 157"/>
                  <a:gd name="T76" fmla="*/ 143 w 168"/>
                  <a:gd name="T77" fmla="*/ 19 h 157"/>
                  <a:gd name="T78" fmla="*/ 25 w 168"/>
                  <a:gd name="T79" fmla="*/ 19 h 157"/>
                  <a:gd name="T80" fmla="*/ 25 w 168"/>
                  <a:gd name="T81" fmla="*/ 69 h 157"/>
                  <a:gd name="T82" fmla="*/ 52 w 168"/>
                  <a:gd name="T83" fmla="*/ 100 h 157"/>
                  <a:gd name="T84" fmla="*/ 151 w 168"/>
                  <a:gd name="T85" fmla="*/ 59 h 157"/>
                  <a:gd name="T86" fmla="*/ 157 w 168"/>
                  <a:gd name="T87" fmla="*/ 51 h 157"/>
                  <a:gd name="T88" fmla="*/ 151 w 168"/>
                  <a:gd name="T89" fmla="*/ 47 h 157"/>
                  <a:gd name="T90" fmla="*/ 151 w 168"/>
                  <a:gd name="T91" fmla="*/ 59 h 157"/>
                  <a:gd name="T92" fmla="*/ 17 w 168"/>
                  <a:gd name="T93" fmla="*/ 59 h 157"/>
                  <a:gd name="T94" fmla="*/ 17 w 168"/>
                  <a:gd name="T95" fmla="*/ 47 h 157"/>
                  <a:gd name="T96" fmla="*/ 10 w 168"/>
                  <a:gd name="T97" fmla="*/ 51 h 157"/>
                  <a:gd name="T98" fmla="*/ 17 w 168"/>
                  <a:gd name="T99" fmla="*/ 59 h 157"/>
                  <a:gd name="T100" fmla="*/ 93 w 168"/>
                  <a:gd name="T101" fmla="*/ 10 h 157"/>
                  <a:gd name="T102" fmla="*/ 91 w 168"/>
                  <a:gd name="T103" fmla="*/ 10 h 157"/>
                  <a:gd name="T104" fmla="*/ 84 w 168"/>
                  <a:gd name="T105" fmla="*/ 8 h 157"/>
                  <a:gd name="T106" fmla="*/ 76 w 168"/>
                  <a:gd name="T107" fmla="*/ 10 h 157"/>
                  <a:gd name="T108" fmla="*/ 75 w 168"/>
                  <a:gd name="T109" fmla="*/ 10 h 157"/>
                  <a:gd name="T110" fmla="*/ 93 w 168"/>
                  <a:gd name="T111" fmla="*/ 1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8" h="157">
                    <a:moveTo>
                      <a:pt x="4" y="157"/>
                    </a:moveTo>
                    <a:cubicBezTo>
                      <a:pt x="1" y="157"/>
                      <a:pt x="0" y="154"/>
                      <a:pt x="0" y="15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48"/>
                      <a:pt x="2" y="47"/>
                      <a:pt x="2" y="47"/>
                    </a:cubicBezTo>
                    <a:cubicBezTo>
                      <a:pt x="4" y="46"/>
                      <a:pt x="9" y="42"/>
                      <a:pt x="17" y="37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2"/>
                      <a:pt x="19" y="10"/>
                      <a:pt x="21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7" y="5"/>
                      <a:pt x="72" y="2"/>
                      <a:pt x="73" y="2"/>
                    </a:cubicBezTo>
                    <a:cubicBezTo>
                      <a:pt x="76" y="1"/>
                      <a:pt x="80" y="0"/>
                      <a:pt x="84" y="0"/>
                    </a:cubicBezTo>
                    <a:cubicBezTo>
                      <a:pt x="88" y="0"/>
                      <a:pt x="92" y="1"/>
                      <a:pt x="94" y="2"/>
                    </a:cubicBezTo>
                    <a:cubicBezTo>
                      <a:pt x="96" y="2"/>
                      <a:pt x="101" y="5"/>
                      <a:pt x="109" y="10"/>
                    </a:cubicBezTo>
                    <a:cubicBezTo>
                      <a:pt x="147" y="10"/>
                      <a:pt x="147" y="10"/>
                      <a:pt x="147" y="10"/>
                    </a:cubicBezTo>
                    <a:cubicBezTo>
                      <a:pt x="149" y="10"/>
                      <a:pt x="151" y="12"/>
                      <a:pt x="151" y="14"/>
                    </a:cubicBezTo>
                    <a:cubicBezTo>
                      <a:pt x="151" y="37"/>
                      <a:pt x="151" y="37"/>
                      <a:pt x="151" y="37"/>
                    </a:cubicBezTo>
                    <a:cubicBezTo>
                      <a:pt x="158" y="42"/>
                      <a:pt x="164" y="46"/>
                      <a:pt x="166" y="47"/>
                    </a:cubicBezTo>
                    <a:cubicBezTo>
                      <a:pt x="166" y="47"/>
                      <a:pt x="168" y="49"/>
                      <a:pt x="168" y="51"/>
                    </a:cubicBezTo>
                    <a:cubicBezTo>
                      <a:pt x="168" y="153"/>
                      <a:pt x="168" y="153"/>
                      <a:pt x="168" y="153"/>
                    </a:cubicBezTo>
                    <a:cubicBezTo>
                      <a:pt x="168" y="155"/>
                      <a:pt x="166" y="157"/>
                      <a:pt x="164" y="157"/>
                    </a:cubicBezTo>
                    <a:lnTo>
                      <a:pt x="4" y="157"/>
                    </a:lnTo>
                    <a:close/>
                    <a:moveTo>
                      <a:pt x="154" y="148"/>
                    </a:moveTo>
                    <a:cubicBezTo>
                      <a:pt x="132" y="124"/>
                      <a:pt x="112" y="106"/>
                      <a:pt x="107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56" y="106"/>
                      <a:pt x="35" y="124"/>
                      <a:pt x="13" y="148"/>
                    </a:cubicBezTo>
                    <a:lnTo>
                      <a:pt x="154" y="148"/>
                    </a:lnTo>
                    <a:close/>
                    <a:moveTo>
                      <a:pt x="8" y="142"/>
                    </a:moveTo>
                    <a:cubicBezTo>
                      <a:pt x="18" y="131"/>
                      <a:pt x="33" y="115"/>
                      <a:pt x="45" y="105"/>
                    </a:cubicBezTo>
                    <a:cubicBezTo>
                      <a:pt x="8" y="62"/>
                      <a:pt x="8" y="62"/>
                      <a:pt x="8" y="62"/>
                    </a:cubicBezTo>
                    <a:lnTo>
                      <a:pt x="8" y="142"/>
                    </a:lnTo>
                    <a:close/>
                    <a:moveTo>
                      <a:pt x="122" y="105"/>
                    </a:moveTo>
                    <a:cubicBezTo>
                      <a:pt x="135" y="115"/>
                      <a:pt x="150" y="131"/>
                      <a:pt x="160" y="142"/>
                    </a:cubicBezTo>
                    <a:cubicBezTo>
                      <a:pt x="160" y="62"/>
                      <a:pt x="160" y="62"/>
                      <a:pt x="160" y="62"/>
                    </a:cubicBezTo>
                    <a:lnTo>
                      <a:pt x="122" y="105"/>
                    </a:lnTo>
                    <a:close/>
                    <a:moveTo>
                      <a:pt x="52" y="100"/>
                    </a:moveTo>
                    <a:cubicBezTo>
                      <a:pt x="56" y="98"/>
                      <a:pt x="58" y="97"/>
                      <a:pt x="60" y="97"/>
                    </a:cubicBezTo>
                    <a:cubicBezTo>
                      <a:pt x="107" y="97"/>
                      <a:pt x="107" y="97"/>
                      <a:pt x="107" y="97"/>
                    </a:cubicBezTo>
                    <a:cubicBezTo>
                      <a:pt x="109" y="97"/>
                      <a:pt x="112" y="98"/>
                      <a:pt x="116" y="100"/>
                    </a:cubicBezTo>
                    <a:cubicBezTo>
                      <a:pt x="143" y="69"/>
                      <a:pt x="143" y="69"/>
                      <a:pt x="143" y="69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69"/>
                      <a:pt x="25" y="69"/>
                      <a:pt x="25" y="69"/>
                    </a:cubicBezTo>
                    <a:lnTo>
                      <a:pt x="52" y="100"/>
                    </a:lnTo>
                    <a:close/>
                    <a:moveTo>
                      <a:pt x="151" y="59"/>
                    </a:moveTo>
                    <a:cubicBezTo>
                      <a:pt x="157" y="51"/>
                      <a:pt x="157" y="51"/>
                      <a:pt x="157" y="51"/>
                    </a:cubicBezTo>
                    <a:cubicBezTo>
                      <a:pt x="151" y="47"/>
                      <a:pt x="151" y="47"/>
                      <a:pt x="151" y="47"/>
                    </a:cubicBezTo>
                    <a:lnTo>
                      <a:pt x="151" y="59"/>
                    </a:lnTo>
                    <a:close/>
                    <a:moveTo>
                      <a:pt x="17" y="59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0" y="51"/>
                      <a:pt x="10" y="51"/>
                      <a:pt x="10" y="51"/>
                    </a:cubicBezTo>
                    <a:lnTo>
                      <a:pt x="17" y="59"/>
                    </a:lnTo>
                    <a:close/>
                    <a:moveTo>
                      <a:pt x="93" y="10"/>
                    </a:moveTo>
                    <a:cubicBezTo>
                      <a:pt x="92" y="10"/>
                      <a:pt x="92" y="10"/>
                      <a:pt x="91" y="10"/>
                    </a:cubicBezTo>
                    <a:cubicBezTo>
                      <a:pt x="90" y="9"/>
                      <a:pt x="87" y="8"/>
                      <a:pt x="84" y="8"/>
                    </a:cubicBezTo>
                    <a:cubicBezTo>
                      <a:pt x="81" y="8"/>
                      <a:pt x="78" y="9"/>
                      <a:pt x="76" y="10"/>
                    </a:cubicBezTo>
                    <a:cubicBezTo>
                      <a:pt x="76" y="10"/>
                      <a:pt x="76" y="10"/>
                      <a:pt x="75" y="10"/>
                    </a:cubicBezTo>
                    <a:lnTo>
                      <a:pt x="93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828"/>
                  </a:solidFill>
                </a:endParaRPr>
              </a:p>
            </p:txBody>
          </p:sp>
        </p:grpSp>
      </p:grpSp>
      <p:sp>
        <p:nvSpPr>
          <p:cNvPr id="13" name="TextBox 12"/>
          <p:cNvSpPr txBox="1"/>
          <p:nvPr>
            <p:custDataLst>
              <p:tags r:id="rId8"/>
            </p:custDataLst>
          </p:nvPr>
        </p:nvSpPr>
        <p:spPr>
          <a:xfrm>
            <a:off x="1135378" y="1259779"/>
            <a:ext cx="2160000" cy="216027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1"/>
            </a:solidFill>
          </a:ln>
        </p:spPr>
        <p:txBody>
          <a:bodyPr wrap="none" tIns="0" bIns="45720" rtlCol="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600" b="1" kern="0" dirty="0">
                <a:solidFill>
                  <a:prstClr val="white"/>
                </a:solidFill>
                <a:latin typeface="Calibri Light" panose="020F0302020204030204" pitchFamily="34" charset="0"/>
                <a:cs typeface="Helvetica Light"/>
              </a:rPr>
              <a:t>Merci</a:t>
            </a:r>
          </a:p>
        </p:txBody>
      </p:sp>
      <p:sp>
        <p:nvSpPr>
          <p:cNvPr id="25" name="Freeform 10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132577" y="2604424"/>
            <a:ext cx="435600" cy="433655"/>
          </a:xfrm>
          <a:custGeom>
            <a:avLst/>
            <a:gdLst>
              <a:gd name="T0" fmla="*/ 47 w 320"/>
              <a:gd name="T1" fmla="*/ 273 h 320"/>
              <a:gd name="T2" fmla="*/ 160 w 320"/>
              <a:gd name="T3" fmla="*/ 320 h 320"/>
              <a:gd name="T4" fmla="*/ 273 w 320"/>
              <a:gd name="T5" fmla="*/ 273 h 320"/>
              <a:gd name="T6" fmla="*/ 320 w 320"/>
              <a:gd name="T7" fmla="*/ 160 h 320"/>
              <a:gd name="T8" fmla="*/ 273 w 320"/>
              <a:gd name="T9" fmla="*/ 47 h 320"/>
              <a:gd name="T10" fmla="*/ 160 w 320"/>
              <a:gd name="T11" fmla="*/ 0 h 320"/>
              <a:gd name="T12" fmla="*/ 47 w 320"/>
              <a:gd name="T13" fmla="*/ 47 h 320"/>
              <a:gd name="T14" fmla="*/ 0 w 320"/>
              <a:gd name="T15" fmla="*/ 160 h 320"/>
              <a:gd name="T16" fmla="*/ 47 w 320"/>
              <a:gd name="T17" fmla="*/ 273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320">
                <a:moveTo>
                  <a:pt x="47" y="273"/>
                </a:moveTo>
                <a:cubicBezTo>
                  <a:pt x="77" y="303"/>
                  <a:pt x="117" y="320"/>
                  <a:pt x="160" y="320"/>
                </a:cubicBezTo>
                <a:cubicBezTo>
                  <a:pt x="202" y="320"/>
                  <a:pt x="243" y="303"/>
                  <a:pt x="273" y="273"/>
                </a:cubicBezTo>
                <a:cubicBezTo>
                  <a:pt x="303" y="243"/>
                  <a:pt x="320" y="203"/>
                  <a:pt x="320" y="160"/>
                </a:cubicBezTo>
                <a:cubicBezTo>
                  <a:pt x="320" y="117"/>
                  <a:pt x="303" y="77"/>
                  <a:pt x="273" y="47"/>
                </a:cubicBezTo>
                <a:cubicBezTo>
                  <a:pt x="243" y="17"/>
                  <a:pt x="202" y="0"/>
                  <a:pt x="160" y="0"/>
                </a:cubicBezTo>
                <a:cubicBezTo>
                  <a:pt x="117" y="0"/>
                  <a:pt x="77" y="17"/>
                  <a:pt x="47" y="47"/>
                </a:cubicBezTo>
                <a:cubicBezTo>
                  <a:pt x="16" y="77"/>
                  <a:pt x="0" y="117"/>
                  <a:pt x="0" y="160"/>
                </a:cubicBezTo>
                <a:cubicBezTo>
                  <a:pt x="0" y="203"/>
                  <a:pt x="16" y="243"/>
                  <a:pt x="47" y="273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solidFill>
                <a:srgbClr val="282828"/>
              </a:solidFill>
            </a:endParaRPr>
          </a:p>
        </p:txBody>
      </p:sp>
      <p:sp>
        <p:nvSpPr>
          <p:cNvPr id="32" name="Rectangle 31"/>
          <p:cNvSpPr/>
          <p:nvPr>
            <p:custDataLst>
              <p:tags r:id="rId10"/>
            </p:custDataLst>
          </p:nvPr>
        </p:nvSpPr>
        <p:spPr>
          <a:xfrm>
            <a:off x="5611630" y="2704162"/>
            <a:ext cx="2922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82828">
                    <a:lumMod val="90000"/>
                    <a:lumOff val="10000"/>
                  </a:srgb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customercarewords.com</a:t>
            </a:r>
          </a:p>
        </p:txBody>
      </p:sp>
      <p:sp>
        <p:nvSpPr>
          <p:cNvPr id="40" name="Rectangle 39"/>
          <p:cNvSpPr/>
          <p:nvPr>
            <p:custDataLst>
              <p:tags r:id="rId11"/>
            </p:custDataLst>
          </p:nvPr>
        </p:nvSpPr>
        <p:spPr>
          <a:xfrm>
            <a:off x="5080748" y="2710828"/>
            <a:ext cx="5644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prstClr val="white"/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WWW.</a:t>
            </a:r>
          </a:p>
        </p:txBody>
      </p:sp>
    </p:spTree>
    <p:extLst>
      <p:ext uri="{BB962C8B-B14F-4D97-AF65-F5344CB8AC3E}">
        <p14:creationId xmlns:p14="http://schemas.microsoft.com/office/powerpoint/2010/main" val="413703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accel="16667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0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1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accel="16667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7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8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16667" fill="hold" nodeType="withEffect" p14:presetBounceEnd="66667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4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5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46" grpId="0"/>
          <p:bldP spid="51" grpId="0"/>
          <p:bldP spid="13" grpId="0" animBg="1"/>
          <p:bldP spid="32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accel="1666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accel="16667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16667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46" grpId="0"/>
          <p:bldP spid="51" grpId="0"/>
          <p:bldP spid="13" grpId="0" animBg="1"/>
          <p:bldP spid="32" grpId="0"/>
          <p:bldP spid="4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0838" y="417812"/>
            <a:ext cx="8667750" cy="290849"/>
          </a:xfrm>
        </p:spPr>
        <p:txBody>
          <a:bodyPr wrap="square">
            <a:spAutoFit/>
          </a:bodyPr>
          <a:lstStyle/>
          <a:p>
            <a:r>
              <a:rPr lang="fr-CA" sz="2100" dirty="0"/>
              <a:t>Lorsqu’il est question de santé, qu’est-ce qui vous IMPORTE LE PLUS?</a:t>
            </a:r>
            <a:endParaRPr lang="fr-CA" sz="2100" noProof="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6796" y="927105"/>
            <a:ext cx="3657917" cy="3627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625" y="894201"/>
            <a:ext cx="3657917" cy="3664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544" y="4521198"/>
            <a:ext cx="71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Source :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projet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d’identification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des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tâches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principales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Ministère</a:t>
            </a:r>
            <a:r>
              <a:rPr lang="en-C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de la santé </a:t>
            </a:r>
            <a:r>
              <a:rPr lang="en-C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d’Irlande</a:t>
            </a:r>
            <a:endParaRPr lang="en-CA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960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0646" y="624416"/>
            <a:ext cx="8018585" cy="3739485"/>
          </a:xfrm>
        </p:spPr>
        <p:txBody>
          <a:bodyPr wrap="square">
            <a:spAutoFit/>
          </a:bodyPr>
          <a:lstStyle/>
          <a:p>
            <a:pPr algn="ctr" eaLnBrk="0" hangingPunct="0"/>
            <a:r>
              <a:rPr lang="fr-CA" sz="9000" b="1" noProof="0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SOURCES</a:t>
            </a:r>
            <a:br>
              <a:rPr lang="fr-CA" sz="9000" b="1" noProof="0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</a:br>
            <a:r>
              <a:rPr lang="fr-CA" sz="9000" b="1" noProof="0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DE LA LISTE DES TÂCHES</a:t>
            </a:r>
          </a:p>
        </p:txBody>
      </p:sp>
    </p:spTree>
    <p:extLst>
      <p:ext uri="{BB962C8B-B14F-4D97-AF65-F5344CB8AC3E}">
        <p14:creationId xmlns:p14="http://schemas.microsoft.com/office/powerpoint/2010/main" val="191296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77146" y="676502"/>
            <a:ext cx="6667500" cy="3739485"/>
          </a:xfrm>
        </p:spPr>
        <p:txBody>
          <a:bodyPr>
            <a:spAutoFit/>
          </a:bodyPr>
          <a:lstStyle/>
          <a:p>
            <a:pPr algn="ctr" eaLnBrk="0" hangingPunct="0"/>
            <a:r>
              <a:rPr lang="fr-CA" sz="9000" b="1" noProof="0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Sondage de collecte de tâches</a:t>
            </a:r>
          </a:p>
        </p:txBody>
      </p:sp>
    </p:spTree>
    <p:extLst>
      <p:ext uri="{BB962C8B-B14F-4D97-AF65-F5344CB8AC3E}">
        <p14:creationId xmlns:p14="http://schemas.microsoft.com/office/powerpoint/2010/main" val="354028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9111" y="494199"/>
            <a:ext cx="8568159" cy="3739485"/>
          </a:xfrm>
        </p:spPr>
        <p:txBody>
          <a:bodyPr wrap="square">
            <a:spAutoFit/>
          </a:bodyPr>
          <a:lstStyle/>
          <a:p>
            <a:pPr algn="ctr" eaLnBrk="0" hangingPunct="0"/>
            <a:r>
              <a:rPr lang="fr-CA" sz="9000" b="1" noProof="0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Rétroaction de la clientèle, recherche</a:t>
            </a:r>
          </a:p>
        </p:txBody>
      </p:sp>
    </p:spTree>
    <p:extLst>
      <p:ext uri="{BB962C8B-B14F-4D97-AF65-F5344CB8AC3E}">
        <p14:creationId xmlns:p14="http://schemas.microsoft.com/office/powerpoint/2010/main" val="340909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3836" y="86495"/>
            <a:ext cx="8568159" cy="4570482"/>
          </a:xfrm>
        </p:spPr>
        <p:txBody>
          <a:bodyPr wrap="square">
            <a:spAutoFit/>
          </a:bodyPr>
          <a:lstStyle/>
          <a:p>
            <a:pPr algn="ctr" eaLnBrk="0" hangingPunct="0"/>
            <a:r>
              <a:rPr lang="fr-CA" sz="8250" b="1" noProof="0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50 premières recherches (annuelle : interne, externe)</a:t>
            </a:r>
          </a:p>
        </p:txBody>
      </p:sp>
    </p:spTree>
    <p:extLst>
      <p:ext uri="{BB962C8B-B14F-4D97-AF65-F5344CB8AC3E}">
        <p14:creationId xmlns:p14="http://schemas.microsoft.com/office/powerpoint/2010/main" val="20939185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a8cd0e83532311da8a40ef7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blank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rgbClr val="0F5494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rgbClr val="0F5494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9_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2_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rgbClr val="FF0000"/>
          </a:solidFill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solidFill>
          <a:srgbClr val="FFFFFF"/>
        </a:solidFill>
        <a:ln w="38100">
          <a:solidFill>
            <a:srgbClr val="FF0000"/>
          </a:solidFill>
        </a:ln>
      </a:spPr>
      <a:bodyPr wrap="square" rtlCol="0">
        <a:spAutoFit/>
      </a:bodyPr>
      <a:lstStyle>
        <a:defPPr algn="ctr" defTabSz="914400" fontAlgn="base">
          <a:spcBef>
            <a:spcPct val="0"/>
          </a:spcBef>
          <a:spcAft>
            <a:spcPct val="0"/>
          </a:spcAft>
          <a:defRPr sz="2800" b="1" kern="0" dirty="0" smtClean="0">
            <a:solidFill>
              <a:srgbClr val="015D8B"/>
            </a:solidFill>
            <a:latin typeface="+mj-lt"/>
            <a:cs typeface="Arial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7_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C_Template_Widescreen.potx" id="{74160655-A0D0-42A2-87D2-3FA72BDFBB6B}" vid="{2D379A06-F904-4E16-936F-CF6CC23C5393}"/>
    </a:ext>
  </a:extLst>
</a:theme>
</file>

<file path=ppt/theme/theme9.xml><?xml version="1.0" encoding="utf-8"?>
<a:theme xmlns:a="http://schemas.openxmlformats.org/drawingml/2006/main" name="4_CC Template">
  <a:themeElements>
    <a:clrScheme name="">
      <a:dk1>
        <a:srgbClr val="015D8B"/>
      </a:dk1>
      <a:lt1>
        <a:srgbClr val="FFFFFF"/>
      </a:lt1>
      <a:dk2>
        <a:srgbClr val="014B65"/>
      </a:dk2>
      <a:lt2>
        <a:srgbClr val="5F5F5F"/>
      </a:lt2>
      <a:accent1>
        <a:srgbClr val="FF461B"/>
      </a:accent1>
      <a:accent2>
        <a:srgbClr val="87E02E"/>
      </a:accent2>
      <a:accent3>
        <a:srgbClr val="FFFFFF"/>
      </a:accent3>
      <a:accent4>
        <a:srgbClr val="014E76"/>
      </a:accent4>
      <a:accent5>
        <a:srgbClr val="FFB0AB"/>
      </a:accent5>
      <a:accent6>
        <a:srgbClr val="7ACB29"/>
      </a:accent6>
      <a:hlink>
        <a:srgbClr val="0066FF"/>
      </a:hlink>
      <a:folHlink>
        <a:srgbClr val="D6009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1377</Words>
  <Application>Microsoft Office PowerPoint</Application>
  <PresentationFormat>On-screen Show (16:9)</PresentationFormat>
  <Paragraphs>481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41</vt:i4>
      </vt:variant>
    </vt:vector>
  </HeadingPairs>
  <TitlesOfParts>
    <vt:vector size="60" baseType="lpstr">
      <vt:lpstr>MS PGothic</vt:lpstr>
      <vt:lpstr>MS PGothic</vt:lpstr>
      <vt:lpstr>Arial</vt:lpstr>
      <vt:lpstr>Calibri</vt:lpstr>
      <vt:lpstr>Calibri Light</vt:lpstr>
      <vt:lpstr>Helvetica</vt:lpstr>
      <vt:lpstr>Helvetica Light</vt:lpstr>
      <vt:lpstr>Times New Roman</vt:lpstr>
      <vt:lpstr>Verdana</vt:lpstr>
      <vt:lpstr>Wingdings</vt:lpstr>
      <vt:lpstr>Office Theme</vt:lpstr>
      <vt:lpstr>1_Office Theme</vt:lpstr>
      <vt:lpstr>2_Office Theme</vt:lpstr>
      <vt:lpstr>3_Office Theme</vt:lpstr>
      <vt:lpstr>blank</vt:lpstr>
      <vt:lpstr>9_Office Theme</vt:lpstr>
      <vt:lpstr>12_Office Theme</vt:lpstr>
      <vt:lpstr>17_Office Theme</vt:lpstr>
      <vt:lpstr>4_CC Template</vt:lpstr>
      <vt:lpstr>Améliorer l’expérience du client avec les tâches principales Partie 2</vt:lpstr>
      <vt:lpstr>PowerPoint Presentation</vt:lpstr>
      <vt:lpstr>PowerPoint Presentation</vt:lpstr>
      <vt:lpstr>Lorsqu’il est question de santé, qu’est-ce qui vous IMPORTE LE PLUS?</vt:lpstr>
      <vt:lpstr>Lorsqu’il est question de santé, qu’est-ce qui vous IMPORTE LE PLUS?</vt:lpstr>
      <vt:lpstr>SOURCES DE LA LISTE DES TÂCHES</vt:lpstr>
      <vt:lpstr>Sondage de collecte de tâches</vt:lpstr>
      <vt:lpstr>Rétroaction de la clientèle, recherche</vt:lpstr>
      <vt:lpstr>50 premières recherches (annuelle : interne, externe)</vt:lpstr>
      <vt:lpstr>50 pages/fichiers les plus visités (par année)</vt:lpstr>
      <vt:lpstr>Médias traditionnels/ sociaux</vt:lpstr>
      <vt:lpstr>Site Web actuel</vt:lpstr>
      <vt:lpstr>Sites Web compétiteurs et de pairs </vt:lpstr>
      <vt:lpstr>Stratégie organisationnelle</vt:lpstr>
      <vt:lpstr>Évaluations des intervenants</vt:lpstr>
      <vt:lpstr>PowerPoint Presentation</vt:lpstr>
      <vt:lpstr>PowerPoint Presentation</vt:lpstr>
      <vt:lpstr>PowerPoint Presentation</vt:lpstr>
      <vt:lpstr>Lorsqu’il est question de santé, qu’est-ce qui vous IMPORTE LE PLUS?</vt:lpstr>
      <vt:lpstr>Total</vt:lpstr>
      <vt:lpstr>17 ans ou moins</vt:lpstr>
      <vt:lpstr>Bien-être mental : par âge</vt:lpstr>
      <vt:lpstr>Vérifier les symptômes : par âge</vt:lpstr>
      <vt:lpstr>65-74 ans</vt:lpstr>
      <vt:lpstr>Comment utiliser les services de santé : par âge</vt:lpstr>
      <vt:lpstr>Gravité d’une condition : par âge</vt:lpstr>
      <vt:lpstr>Exercice : par âge</vt:lpstr>
      <vt:lpstr>Fréquence d’utilisation</vt:lpstr>
      <vt:lpstr>Publics ou professionnels</vt:lpstr>
      <vt:lpstr>Sexe</vt:lpstr>
      <vt:lpstr>Personne à charge</vt:lpstr>
      <vt:lpstr>Type de condition</vt:lpstr>
      <vt:lpstr>J’ai un handicap</vt:lpstr>
      <vt:lpstr>Condition ou maladie</vt:lpstr>
      <vt:lpstr>Santé sexuelle</vt:lpstr>
      <vt:lpstr>Dépendance</vt:lpstr>
      <vt:lpstr>77 tâches – 107,000 votants</vt:lpstr>
      <vt:lpstr>Uniformité par « pays de résidence »</vt:lpstr>
      <vt:lpstr>Tâche principale 11 : régime alimentaire, aliments, nutrition (alimentation saine, intolérances, poids)</vt:lpstr>
      <vt:lpstr>Tâches principales du client</vt:lpstr>
      <vt:lpstr>PowerPoint Presentation</vt:lpstr>
    </vt:vector>
  </TitlesOfParts>
  <Company>TBS-SCT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Customer Experience with Top Tasks</dc:title>
  <dc:creator>Smith, Peter</dc:creator>
  <cp:lastModifiedBy>Smith, Peter</cp:lastModifiedBy>
  <cp:revision>117</cp:revision>
  <dcterms:created xsi:type="dcterms:W3CDTF">2018-02-09T21:09:35Z</dcterms:created>
  <dcterms:modified xsi:type="dcterms:W3CDTF">2018-02-21T01:52:40Z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924fb90f-456e-4a7a-9aa8-dfbb34f7faf0</vt:lpwstr>
  </property>
  <property fmtid="{D5CDD505-2E9C-101B-9397-08002B2CF9AE}" pid="3" name="TBSSCTCLASSIFICATION">
    <vt:lpwstr>No Classification Selected</vt:lpwstr>
  </property>
  <property fmtid="{D5CDD505-2E9C-101B-9397-08002B2CF9AE}" pid="4" name="SECCLASS">
    <vt:lpwstr>CLASSN</vt:lpwstr>
  </property>
</Properties>
</file>