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4.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5.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6.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7.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8.xml" ContentType="application/vnd.openxmlformats-officedocument.theme+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85" r:id="rId2"/>
    <p:sldMasterId id="2147483696" r:id="rId3"/>
    <p:sldMasterId id="2147483709" r:id="rId4"/>
    <p:sldMasterId id="2147483824" r:id="rId5"/>
    <p:sldMasterId id="2147483894" r:id="rId6"/>
    <p:sldMasterId id="2147484066" r:id="rId7"/>
    <p:sldMasterId id="2147484100" r:id="rId8"/>
    <p:sldMasterId id="2147484181" r:id="rId9"/>
  </p:sldMasterIdLst>
  <p:notesMasterIdLst>
    <p:notesMasterId r:id="rId51"/>
  </p:notesMasterIdLst>
  <p:sldIdLst>
    <p:sldId id="585" r:id="rId10"/>
    <p:sldId id="824" r:id="rId11"/>
    <p:sldId id="970" r:id="rId12"/>
    <p:sldId id="826" r:id="rId13"/>
    <p:sldId id="827" r:id="rId14"/>
    <p:sldId id="618" r:id="rId15"/>
    <p:sldId id="619" r:id="rId16"/>
    <p:sldId id="620" r:id="rId17"/>
    <p:sldId id="621" r:id="rId18"/>
    <p:sldId id="622" r:id="rId19"/>
    <p:sldId id="623" r:id="rId20"/>
    <p:sldId id="624" r:id="rId21"/>
    <p:sldId id="625" r:id="rId22"/>
    <p:sldId id="626" r:id="rId23"/>
    <p:sldId id="627" r:id="rId24"/>
    <p:sldId id="838" r:id="rId25"/>
    <p:sldId id="839" r:id="rId26"/>
    <p:sldId id="967" r:id="rId27"/>
    <p:sldId id="831" r:id="rId28"/>
    <p:sldId id="959" r:id="rId29"/>
    <p:sldId id="960" r:id="rId30"/>
    <p:sldId id="961" r:id="rId31"/>
    <p:sldId id="962" r:id="rId32"/>
    <p:sldId id="963" r:id="rId33"/>
    <p:sldId id="964" r:id="rId34"/>
    <p:sldId id="965" r:id="rId35"/>
    <p:sldId id="966" r:id="rId36"/>
    <p:sldId id="844" r:id="rId37"/>
    <p:sldId id="848" r:id="rId38"/>
    <p:sldId id="851" r:id="rId39"/>
    <p:sldId id="856" r:id="rId40"/>
    <p:sldId id="886" r:id="rId41"/>
    <p:sldId id="887" r:id="rId42"/>
    <p:sldId id="899" r:id="rId43"/>
    <p:sldId id="900" r:id="rId44"/>
    <p:sldId id="901" r:id="rId45"/>
    <p:sldId id="968" r:id="rId46"/>
    <p:sldId id="969" r:id="rId47"/>
    <p:sldId id="895" r:id="rId48"/>
    <p:sldId id="837" r:id="rId49"/>
    <p:sldId id="971" r:id="rId50"/>
  </p:sldIdLst>
  <p:sldSz cx="9144000" cy="5143500" type="screen16x9"/>
  <p:notesSz cx="6858000" cy="9144000"/>
  <p:custDataLst>
    <p:tags r:id="rId52"/>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02" userDrawn="1">
          <p15:clr>
            <a:srgbClr val="A4A3A4"/>
          </p15:clr>
        </p15:guide>
        <p15:guide id="2" orient="horz" pos="2163">
          <p15:clr>
            <a:srgbClr val="A4A3A4"/>
          </p15:clr>
        </p15:guide>
        <p15:guide id="3" orient="horz" pos="28" userDrawn="1">
          <p15:clr>
            <a:srgbClr val="A4A3A4"/>
          </p15:clr>
        </p15:guide>
        <p15:guide id="4" orient="horz" pos="1824">
          <p15:clr>
            <a:srgbClr val="A4A3A4"/>
          </p15:clr>
        </p15:guide>
        <p15:guide id="6" pos="5455">
          <p15:clr>
            <a:srgbClr val="A4A3A4"/>
          </p15:clr>
        </p15:guide>
        <p15:guide id="7" pos="5463">
          <p15:clr>
            <a:srgbClr val="A4A3A4"/>
          </p15:clr>
        </p15:guide>
        <p15:guide id="9" pos="5183">
          <p15:clr>
            <a:srgbClr val="A4A3A4"/>
          </p15:clr>
        </p15:guide>
        <p15:guide id="10" pos="3039">
          <p15:clr>
            <a:srgbClr val="A4A3A4"/>
          </p15:clr>
        </p15:guide>
        <p15:guide id="11" pos="1066" userDrawn="1">
          <p15:clr>
            <a:srgbClr val="A4A3A4"/>
          </p15:clr>
        </p15:guide>
        <p15:guide id="12" orient="horz" pos="2777">
          <p15:clr>
            <a:srgbClr val="A4A3A4"/>
          </p15:clr>
        </p15:guide>
        <p15:guide id="13" orient="horz" pos="1622">
          <p15:clr>
            <a:srgbClr val="A4A3A4"/>
          </p15:clr>
        </p15:guide>
        <p15:guide id="14" orient="horz" pos="21">
          <p15:clr>
            <a:srgbClr val="A4A3A4"/>
          </p15:clr>
        </p15:guide>
        <p15:guide id="15" orient="horz" pos="136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78A9"/>
    <a:srgbClr val="BBE0E3"/>
    <a:srgbClr val="356BAA"/>
    <a:srgbClr val="69949B"/>
    <a:srgbClr val="C6D0BC"/>
    <a:srgbClr val="D1D6D8"/>
    <a:srgbClr val="175992"/>
    <a:srgbClr val="B8BCC5"/>
    <a:srgbClr val="F3F4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780" autoAdjust="0"/>
    <p:restoredTop sz="85809" autoAdjust="0"/>
  </p:normalViewPr>
  <p:slideViewPr>
    <p:cSldViewPr snapToGrid="0" snapToObjects="1">
      <p:cViewPr varScale="1">
        <p:scale>
          <a:sx n="132" d="100"/>
          <a:sy n="132" d="100"/>
        </p:scale>
        <p:origin x="636" y="96"/>
      </p:cViewPr>
      <p:guideLst>
        <p:guide orient="horz" pos="3702"/>
        <p:guide orient="horz" pos="2163"/>
        <p:guide orient="horz" pos="28"/>
        <p:guide orient="horz" pos="1824"/>
        <p:guide pos="5455"/>
        <p:guide pos="5463"/>
        <p:guide pos="5183"/>
        <p:guide pos="3039"/>
        <p:guide pos="1066"/>
        <p:guide orient="horz" pos="2777"/>
        <p:guide orient="horz" pos="1622"/>
        <p:guide orient="horz" pos="21"/>
        <p:guide orient="horz" pos="1368"/>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napToObjects="1">
      <p:cViewPr varScale="1">
        <p:scale>
          <a:sx n="83" d="100"/>
          <a:sy n="83" d="100"/>
        </p:scale>
        <p:origin x="-3030"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slide" Target="slides/slide41.xml"/><Relationship Id="rId55"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slide" Target="slides/slide32.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tags" Target="tags/tag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tableStyles" Target="tableStyles.xml"/><Relationship Id="rId8" Type="http://schemas.openxmlformats.org/officeDocument/2006/relationships/slideMaster" Target="slideMasters/slideMaster8.xml"/><Relationship Id="rId51" Type="http://schemas.openxmlformats.org/officeDocument/2006/relationships/notesMaster" Target="notesMasters/notesMaster1.xml"/><Relationship Id="rId3" Type="http://schemas.openxmlformats.org/officeDocument/2006/relationships/slideMaster" Target="slideMasters/slideMaster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none"/>
          </c:marker>
          <c:cat>
            <c:strRef>
              <c:f>Sheet1!$A$2:$A$8</c:f>
              <c:strCache>
                <c:ptCount val="7"/>
                <c:pt idx="0">
                  <c:v>17 or younger</c:v>
                </c:pt>
                <c:pt idx="1">
                  <c:v>18 to 24</c:v>
                </c:pt>
                <c:pt idx="2">
                  <c:v>25 to 34</c:v>
                </c:pt>
                <c:pt idx="3">
                  <c:v>35 to 44</c:v>
                </c:pt>
                <c:pt idx="4">
                  <c:v>45 to 54</c:v>
                </c:pt>
                <c:pt idx="5">
                  <c:v>55 to 64</c:v>
                </c:pt>
                <c:pt idx="6">
                  <c:v>65 to 74</c:v>
                </c:pt>
              </c:strCache>
            </c:strRef>
          </c:cat>
          <c:val>
            <c:numRef>
              <c:f>Sheet1!$B$2:$B$8</c:f>
              <c:numCache>
                <c:formatCode>0.0%</c:formatCode>
                <c:ptCount val="7"/>
                <c:pt idx="0">
                  <c:v>6.8000000000000005E-2</c:v>
                </c:pt>
                <c:pt idx="1">
                  <c:v>6.4000000000000001E-2</c:v>
                </c:pt>
                <c:pt idx="2">
                  <c:v>4.7E-2</c:v>
                </c:pt>
                <c:pt idx="3">
                  <c:v>4.2000000000000003E-2</c:v>
                </c:pt>
                <c:pt idx="4">
                  <c:v>0.04</c:v>
                </c:pt>
                <c:pt idx="5">
                  <c:v>3.5000000000000003E-2</c:v>
                </c:pt>
                <c:pt idx="6">
                  <c:v>2.3E-2</c:v>
                </c:pt>
              </c:numCache>
            </c:numRef>
          </c:val>
          <c:smooth val="0"/>
          <c:extLst xmlns:c16r2="http://schemas.microsoft.com/office/drawing/2015/06/chart">
            <c:ext xmlns:c16="http://schemas.microsoft.com/office/drawing/2014/chart" uri="{C3380CC4-5D6E-409C-BE32-E72D297353CC}">
              <c16:uniqueId val="{00000000-A591-49F5-A38F-901CB2AB265C}"/>
            </c:ext>
          </c:extLst>
        </c:ser>
        <c:dLbls>
          <c:showLegendKey val="0"/>
          <c:showVal val="0"/>
          <c:showCatName val="0"/>
          <c:showSerName val="0"/>
          <c:showPercent val="0"/>
          <c:showBubbleSize val="0"/>
        </c:dLbls>
        <c:smooth val="0"/>
        <c:axId val="598971184"/>
        <c:axId val="598964520"/>
      </c:lineChart>
      <c:catAx>
        <c:axId val="5989711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rgbClr val="000000"/>
                </a:solidFill>
                <a:latin typeface="+mn-lt"/>
                <a:ea typeface="+mn-ea"/>
                <a:cs typeface="+mn-cs"/>
              </a:defRPr>
            </a:pPr>
            <a:endParaRPr lang="en-US"/>
          </a:p>
        </c:txPr>
        <c:crossAx val="598964520"/>
        <c:crosses val="autoZero"/>
        <c:auto val="1"/>
        <c:lblAlgn val="ctr"/>
        <c:lblOffset val="100"/>
        <c:noMultiLvlLbl val="0"/>
      </c:catAx>
      <c:valAx>
        <c:axId val="598964520"/>
        <c:scaling>
          <c:orientation val="minMax"/>
        </c:scaling>
        <c:delete val="0"/>
        <c:axPos val="l"/>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rgbClr val="000000"/>
                </a:solidFill>
                <a:latin typeface="+mn-lt"/>
                <a:ea typeface="+mn-ea"/>
                <a:cs typeface="+mn-cs"/>
              </a:defRPr>
            </a:pPr>
            <a:endParaRPr lang="en-US"/>
          </a:p>
        </c:txPr>
        <c:crossAx val="598971184"/>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none"/>
          </c:marker>
          <c:cat>
            <c:strRef>
              <c:f>Sheet1!$A$2:$A$8</c:f>
              <c:strCache>
                <c:ptCount val="7"/>
                <c:pt idx="0">
                  <c:v>17 or younger</c:v>
                </c:pt>
                <c:pt idx="1">
                  <c:v>18 to 24</c:v>
                </c:pt>
                <c:pt idx="2">
                  <c:v>25 to 34</c:v>
                </c:pt>
                <c:pt idx="3">
                  <c:v>35 to 44</c:v>
                </c:pt>
                <c:pt idx="4">
                  <c:v>45 to 54</c:v>
                </c:pt>
                <c:pt idx="5">
                  <c:v>55 to 64</c:v>
                </c:pt>
                <c:pt idx="6">
                  <c:v>65 to 74</c:v>
                </c:pt>
              </c:strCache>
            </c:strRef>
          </c:cat>
          <c:val>
            <c:numRef>
              <c:f>Sheet1!$B$2:$B$8</c:f>
              <c:numCache>
                <c:formatCode>0.0%</c:formatCode>
                <c:ptCount val="7"/>
                <c:pt idx="0">
                  <c:v>5.5E-2</c:v>
                </c:pt>
                <c:pt idx="1">
                  <c:v>0.04</c:v>
                </c:pt>
                <c:pt idx="2">
                  <c:v>3.3000000000000002E-2</c:v>
                </c:pt>
                <c:pt idx="3">
                  <c:v>3.2000000000000001E-2</c:v>
                </c:pt>
                <c:pt idx="4">
                  <c:v>2.7E-2</c:v>
                </c:pt>
                <c:pt idx="5">
                  <c:v>1.7999999999999999E-2</c:v>
                </c:pt>
                <c:pt idx="6">
                  <c:v>1.0999999999999999E-2</c:v>
                </c:pt>
              </c:numCache>
            </c:numRef>
          </c:val>
          <c:smooth val="0"/>
          <c:extLst xmlns:c16r2="http://schemas.microsoft.com/office/drawing/2015/06/chart">
            <c:ext xmlns:c16="http://schemas.microsoft.com/office/drawing/2014/chart" uri="{C3380CC4-5D6E-409C-BE32-E72D297353CC}">
              <c16:uniqueId val="{00000000-A591-49F5-A38F-901CB2AB265C}"/>
            </c:ext>
          </c:extLst>
        </c:ser>
        <c:dLbls>
          <c:showLegendKey val="0"/>
          <c:showVal val="0"/>
          <c:showCatName val="0"/>
          <c:showSerName val="0"/>
          <c:showPercent val="0"/>
          <c:showBubbleSize val="0"/>
        </c:dLbls>
        <c:smooth val="0"/>
        <c:axId val="598971576"/>
        <c:axId val="598964128"/>
      </c:lineChart>
      <c:catAx>
        <c:axId val="5989715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rgbClr val="000000"/>
                </a:solidFill>
                <a:latin typeface="+mn-lt"/>
                <a:ea typeface="+mn-ea"/>
                <a:cs typeface="+mn-cs"/>
              </a:defRPr>
            </a:pPr>
            <a:endParaRPr lang="en-US"/>
          </a:p>
        </c:txPr>
        <c:crossAx val="598964128"/>
        <c:crosses val="autoZero"/>
        <c:auto val="1"/>
        <c:lblAlgn val="ctr"/>
        <c:lblOffset val="100"/>
        <c:noMultiLvlLbl val="0"/>
      </c:catAx>
      <c:valAx>
        <c:axId val="598964128"/>
        <c:scaling>
          <c:orientation val="minMax"/>
        </c:scaling>
        <c:delete val="0"/>
        <c:axPos val="l"/>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rgbClr val="000000"/>
                </a:solidFill>
                <a:latin typeface="+mn-lt"/>
                <a:ea typeface="+mn-ea"/>
                <a:cs typeface="+mn-cs"/>
              </a:defRPr>
            </a:pPr>
            <a:endParaRPr lang="en-US"/>
          </a:p>
        </c:txPr>
        <c:crossAx val="598971576"/>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none"/>
          </c:marker>
          <c:cat>
            <c:strRef>
              <c:f>Sheet1!$A$2:$A$8</c:f>
              <c:strCache>
                <c:ptCount val="7"/>
                <c:pt idx="0">
                  <c:v>17 or younger</c:v>
                </c:pt>
                <c:pt idx="1">
                  <c:v>18 to 24</c:v>
                </c:pt>
                <c:pt idx="2">
                  <c:v>25 to 34</c:v>
                </c:pt>
                <c:pt idx="3">
                  <c:v>35 to 44</c:v>
                </c:pt>
                <c:pt idx="4">
                  <c:v>45 to 54</c:v>
                </c:pt>
                <c:pt idx="5">
                  <c:v>55 to 64</c:v>
                </c:pt>
                <c:pt idx="6">
                  <c:v>65 to 74</c:v>
                </c:pt>
              </c:strCache>
            </c:strRef>
          </c:cat>
          <c:val>
            <c:numRef>
              <c:f>Sheet1!$B$2:$B$8</c:f>
              <c:numCache>
                <c:formatCode>0.0%</c:formatCode>
                <c:ptCount val="7"/>
                <c:pt idx="0">
                  <c:v>1.4E-2</c:v>
                </c:pt>
                <c:pt idx="1">
                  <c:v>1.4999999999999999E-2</c:v>
                </c:pt>
                <c:pt idx="2">
                  <c:v>1.7000000000000001E-2</c:v>
                </c:pt>
                <c:pt idx="3">
                  <c:v>2.5000000000000001E-2</c:v>
                </c:pt>
                <c:pt idx="4">
                  <c:v>2.5999999999999999E-2</c:v>
                </c:pt>
                <c:pt idx="5">
                  <c:v>2.5000000000000001E-2</c:v>
                </c:pt>
                <c:pt idx="6">
                  <c:v>5.0999999999999997E-2</c:v>
                </c:pt>
              </c:numCache>
            </c:numRef>
          </c:val>
          <c:smooth val="0"/>
          <c:extLst xmlns:c16r2="http://schemas.microsoft.com/office/drawing/2015/06/chart">
            <c:ext xmlns:c16="http://schemas.microsoft.com/office/drawing/2014/chart" uri="{C3380CC4-5D6E-409C-BE32-E72D297353CC}">
              <c16:uniqueId val="{00000000-A591-49F5-A38F-901CB2AB265C}"/>
            </c:ext>
          </c:extLst>
        </c:ser>
        <c:dLbls>
          <c:showLegendKey val="0"/>
          <c:showVal val="0"/>
          <c:showCatName val="0"/>
          <c:showSerName val="0"/>
          <c:showPercent val="0"/>
          <c:showBubbleSize val="0"/>
        </c:dLbls>
        <c:smooth val="0"/>
        <c:axId val="598970400"/>
        <c:axId val="598969224"/>
      </c:lineChart>
      <c:catAx>
        <c:axId val="5989704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rgbClr val="000000"/>
                </a:solidFill>
                <a:latin typeface="+mn-lt"/>
                <a:ea typeface="+mn-ea"/>
                <a:cs typeface="+mn-cs"/>
              </a:defRPr>
            </a:pPr>
            <a:endParaRPr lang="en-US"/>
          </a:p>
        </c:txPr>
        <c:crossAx val="598969224"/>
        <c:crosses val="autoZero"/>
        <c:auto val="1"/>
        <c:lblAlgn val="ctr"/>
        <c:lblOffset val="100"/>
        <c:noMultiLvlLbl val="0"/>
      </c:catAx>
      <c:valAx>
        <c:axId val="598969224"/>
        <c:scaling>
          <c:orientation val="minMax"/>
        </c:scaling>
        <c:delete val="0"/>
        <c:axPos val="l"/>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rgbClr val="000000"/>
                </a:solidFill>
                <a:latin typeface="+mn-lt"/>
                <a:ea typeface="+mn-ea"/>
                <a:cs typeface="+mn-cs"/>
              </a:defRPr>
            </a:pPr>
            <a:endParaRPr lang="en-US"/>
          </a:p>
        </c:txPr>
        <c:crossAx val="598970400"/>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none"/>
          </c:marker>
          <c:cat>
            <c:strRef>
              <c:f>Sheet1!$A$2:$A$8</c:f>
              <c:strCache>
                <c:ptCount val="7"/>
                <c:pt idx="0">
                  <c:v>17 or younger</c:v>
                </c:pt>
                <c:pt idx="1">
                  <c:v>18 to 24</c:v>
                </c:pt>
                <c:pt idx="2">
                  <c:v>25 to 34</c:v>
                </c:pt>
                <c:pt idx="3">
                  <c:v>35 to 44</c:v>
                </c:pt>
                <c:pt idx="4">
                  <c:v>45 to 54</c:v>
                </c:pt>
                <c:pt idx="5">
                  <c:v>55 to 64</c:v>
                </c:pt>
                <c:pt idx="6">
                  <c:v>65 to 74</c:v>
                </c:pt>
              </c:strCache>
            </c:strRef>
          </c:cat>
          <c:val>
            <c:numRef>
              <c:f>Sheet1!$B$2:$B$8</c:f>
              <c:numCache>
                <c:formatCode>0.0%</c:formatCode>
                <c:ptCount val="7"/>
                <c:pt idx="0">
                  <c:v>1.4E-2</c:v>
                </c:pt>
                <c:pt idx="1">
                  <c:v>1.4999999999999999E-2</c:v>
                </c:pt>
                <c:pt idx="2">
                  <c:v>1.4999999999999999E-2</c:v>
                </c:pt>
                <c:pt idx="3">
                  <c:v>1.4E-2</c:v>
                </c:pt>
                <c:pt idx="4">
                  <c:v>1.7000000000000001E-2</c:v>
                </c:pt>
                <c:pt idx="5">
                  <c:v>1.9E-2</c:v>
                </c:pt>
                <c:pt idx="6">
                  <c:v>3.4000000000000002E-2</c:v>
                </c:pt>
              </c:numCache>
            </c:numRef>
          </c:val>
          <c:smooth val="0"/>
          <c:extLst xmlns:c16r2="http://schemas.microsoft.com/office/drawing/2015/06/chart">
            <c:ext xmlns:c16="http://schemas.microsoft.com/office/drawing/2014/chart" uri="{C3380CC4-5D6E-409C-BE32-E72D297353CC}">
              <c16:uniqueId val="{00000000-A591-49F5-A38F-901CB2AB265C}"/>
            </c:ext>
          </c:extLst>
        </c:ser>
        <c:dLbls>
          <c:showLegendKey val="0"/>
          <c:showVal val="0"/>
          <c:showCatName val="0"/>
          <c:showSerName val="0"/>
          <c:showPercent val="0"/>
          <c:showBubbleSize val="0"/>
        </c:dLbls>
        <c:smooth val="0"/>
        <c:axId val="598965696"/>
        <c:axId val="598967656"/>
      </c:lineChart>
      <c:catAx>
        <c:axId val="5989656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rgbClr val="000000"/>
                </a:solidFill>
                <a:latin typeface="+mn-lt"/>
                <a:ea typeface="+mn-ea"/>
                <a:cs typeface="+mn-cs"/>
              </a:defRPr>
            </a:pPr>
            <a:endParaRPr lang="en-US"/>
          </a:p>
        </c:txPr>
        <c:crossAx val="598967656"/>
        <c:crosses val="autoZero"/>
        <c:auto val="1"/>
        <c:lblAlgn val="ctr"/>
        <c:lblOffset val="100"/>
        <c:noMultiLvlLbl val="0"/>
      </c:catAx>
      <c:valAx>
        <c:axId val="598967656"/>
        <c:scaling>
          <c:orientation val="minMax"/>
        </c:scaling>
        <c:delete val="0"/>
        <c:axPos val="l"/>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rgbClr val="000000"/>
                </a:solidFill>
                <a:latin typeface="+mn-lt"/>
                <a:ea typeface="+mn-ea"/>
                <a:cs typeface="+mn-cs"/>
              </a:defRPr>
            </a:pPr>
            <a:endParaRPr lang="en-US"/>
          </a:p>
        </c:txPr>
        <c:crossAx val="598965696"/>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none"/>
          </c:marker>
          <c:cat>
            <c:strRef>
              <c:f>Sheet1!$A$2:$A$8</c:f>
              <c:strCache>
                <c:ptCount val="7"/>
                <c:pt idx="0">
                  <c:v>17 or younger</c:v>
                </c:pt>
                <c:pt idx="1">
                  <c:v>18 to 24</c:v>
                </c:pt>
                <c:pt idx="2">
                  <c:v>25 to 34</c:v>
                </c:pt>
                <c:pt idx="3">
                  <c:v>35 to 44</c:v>
                </c:pt>
                <c:pt idx="4">
                  <c:v>45 to 54</c:v>
                </c:pt>
                <c:pt idx="5">
                  <c:v>55 to 64</c:v>
                </c:pt>
                <c:pt idx="6">
                  <c:v>65 to 74</c:v>
                </c:pt>
              </c:strCache>
            </c:strRef>
          </c:cat>
          <c:val>
            <c:numRef>
              <c:f>Sheet1!$B$2:$B$8</c:f>
              <c:numCache>
                <c:formatCode>0.0%</c:formatCode>
                <c:ptCount val="7"/>
                <c:pt idx="0">
                  <c:v>4.1000000000000002E-2</c:v>
                </c:pt>
                <c:pt idx="1">
                  <c:v>1.0999999999999999E-2</c:v>
                </c:pt>
                <c:pt idx="2">
                  <c:v>1.4999999999999999E-2</c:v>
                </c:pt>
                <c:pt idx="3">
                  <c:v>1.4E-2</c:v>
                </c:pt>
                <c:pt idx="4">
                  <c:v>1.0999999999999999E-2</c:v>
                </c:pt>
                <c:pt idx="5">
                  <c:v>1.7000000000000001E-2</c:v>
                </c:pt>
                <c:pt idx="6">
                  <c:v>0.03</c:v>
                </c:pt>
              </c:numCache>
            </c:numRef>
          </c:val>
          <c:smooth val="0"/>
          <c:extLst xmlns:c16r2="http://schemas.microsoft.com/office/drawing/2015/06/chart">
            <c:ext xmlns:c16="http://schemas.microsoft.com/office/drawing/2014/chart" uri="{C3380CC4-5D6E-409C-BE32-E72D297353CC}">
              <c16:uniqueId val="{00000000-A591-49F5-A38F-901CB2AB265C}"/>
            </c:ext>
          </c:extLst>
        </c:ser>
        <c:dLbls>
          <c:showLegendKey val="0"/>
          <c:showVal val="0"/>
          <c:showCatName val="0"/>
          <c:showSerName val="0"/>
          <c:showPercent val="0"/>
          <c:showBubbleSize val="0"/>
        </c:dLbls>
        <c:smooth val="0"/>
        <c:axId val="479490856"/>
        <c:axId val="479491640"/>
      </c:lineChart>
      <c:catAx>
        <c:axId val="4794908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rgbClr val="000000"/>
                </a:solidFill>
                <a:latin typeface="+mn-lt"/>
                <a:ea typeface="+mn-ea"/>
                <a:cs typeface="+mn-cs"/>
              </a:defRPr>
            </a:pPr>
            <a:endParaRPr lang="en-US"/>
          </a:p>
        </c:txPr>
        <c:crossAx val="479491640"/>
        <c:crosses val="autoZero"/>
        <c:auto val="1"/>
        <c:lblAlgn val="ctr"/>
        <c:lblOffset val="100"/>
        <c:noMultiLvlLbl val="0"/>
      </c:catAx>
      <c:valAx>
        <c:axId val="479491640"/>
        <c:scaling>
          <c:orientation val="minMax"/>
        </c:scaling>
        <c:delete val="0"/>
        <c:axPos val="l"/>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rgbClr val="000000"/>
                </a:solidFill>
                <a:latin typeface="+mn-lt"/>
                <a:ea typeface="+mn-ea"/>
                <a:cs typeface="+mn-cs"/>
              </a:defRPr>
            </a:pPr>
            <a:endParaRPr lang="en-US"/>
          </a:p>
        </c:txPr>
        <c:crossAx val="479490856"/>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94688B1-8DB1-45C3-BAEC-FEC085A2678A}" type="datetimeFigureOut">
              <a:rPr lang="en-IE" smtClean="0"/>
              <a:t>20/02/2018</a:t>
            </a:fld>
            <a:endParaRPr lang="en-IE"/>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BC5937-E943-49D0-9675-6A0FC48079C4}" type="slidenum">
              <a:rPr lang="en-IE" smtClean="0"/>
              <a:t>‹#›</a:t>
            </a:fld>
            <a:endParaRPr lang="en-IE"/>
          </a:p>
        </p:txBody>
      </p:sp>
    </p:spTree>
    <p:extLst>
      <p:ext uri="{BB962C8B-B14F-4D97-AF65-F5344CB8AC3E}">
        <p14:creationId xmlns:p14="http://schemas.microsoft.com/office/powerpoint/2010/main" val="46018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54BC5937-E943-49D0-9675-6A0FC48079C4}" type="slidenum">
              <a:rPr lang="en-IE" smtClean="0">
                <a:solidFill>
                  <a:prstClr val="black"/>
                </a:solidFill>
              </a:rPr>
              <a:pPr/>
              <a:t>1</a:t>
            </a:fld>
            <a:endParaRPr lang="en-IE">
              <a:solidFill>
                <a:prstClr val="black"/>
              </a:solidFill>
            </a:endParaRPr>
          </a:p>
        </p:txBody>
      </p:sp>
    </p:spTree>
    <p:extLst>
      <p:ext uri="{BB962C8B-B14F-4D97-AF65-F5344CB8AC3E}">
        <p14:creationId xmlns:p14="http://schemas.microsoft.com/office/powerpoint/2010/main" val="11111292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Slide Image Placeholder 1"/>
          <p:cNvSpPr>
            <a:spLocks noGrp="1" noRot="1" noChangeAspect="1" noTextEdit="1"/>
          </p:cNvSpPr>
          <p:nvPr>
            <p:ph type="sldImg"/>
          </p:nvPr>
        </p:nvSpPr>
        <p:spPr>
          <a:xfrm>
            <a:off x="381000" y="685800"/>
            <a:ext cx="6096000" cy="3429000"/>
          </a:xfrm>
          <a:ln/>
        </p:spPr>
      </p:sp>
      <p:sp>
        <p:nvSpPr>
          <p:cNvPr id="416771" name="Notes Placeholder 2"/>
          <p:cNvSpPr>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42947131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Slide Image Placeholder 1"/>
          <p:cNvSpPr>
            <a:spLocks noGrp="1" noRot="1" noChangeAspect="1" noTextEdit="1"/>
          </p:cNvSpPr>
          <p:nvPr>
            <p:ph type="sldImg"/>
          </p:nvPr>
        </p:nvSpPr>
        <p:spPr>
          <a:xfrm>
            <a:off x="381000" y="685800"/>
            <a:ext cx="6096000" cy="3429000"/>
          </a:xfrm>
          <a:ln/>
        </p:spPr>
      </p:sp>
      <p:sp>
        <p:nvSpPr>
          <p:cNvPr id="416771" name="Notes Placeholder 2"/>
          <p:cNvSpPr>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9046545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Slide Image Placeholder 1"/>
          <p:cNvSpPr>
            <a:spLocks noGrp="1" noRot="1" noChangeAspect="1" noTextEdit="1"/>
          </p:cNvSpPr>
          <p:nvPr>
            <p:ph type="sldImg"/>
          </p:nvPr>
        </p:nvSpPr>
        <p:spPr>
          <a:xfrm>
            <a:off x="381000" y="685800"/>
            <a:ext cx="6096000" cy="3429000"/>
          </a:xfrm>
          <a:ln/>
        </p:spPr>
      </p:sp>
      <p:sp>
        <p:nvSpPr>
          <p:cNvPr id="424963" name="Notes Placeholder 2"/>
          <p:cNvSpPr>
            <a:spLocks noGrp="1"/>
          </p:cNvSpPr>
          <p:nvPr>
            <p:ph type="body" idx="1"/>
          </p:nvPr>
        </p:nvSpPr>
        <p:spPr>
          <a:noFill/>
          <a:ln/>
        </p:spPr>
        <p:txBody>
          <a:bodyPr/>
          <a:lstStyle/>
          <a:p>
            <a:endParaRPr lang="en-US" dirty="0">
              <a:latin typeface="Arial" pitchFamily="34" charset="0"/>
              <a:cs typeface="Arial" pitchFamily="34" charset="0"/>
            </a:endParaRPr>
          </a:p>
        </p:txBody>
      </p:sp>
    </p:spTree>
    <p:extLst>
      <p:ext uri="{BB962C8B-B14F-4D97-AF65-F5344CB8AC3E}">
        <p14:creationId xmlns:p14="http://schemas.microsoft.com/office/powerpoint/2010/main" val="20523372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61CC422-EE66-4A3D-9A0D-046D7CCBE27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105020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54BC5937-E943-49D0-9675-6A0FC48079C4}" type="slidenum">
              <a:rPr lang="en-IE" smtClean="0"/>
              <a:t>30</a:t>
            </a:fld>
            <a:endParaRPr lang="en-IE"/>
          </a:p>
        </p:txBody>
      </p:sp>
    </p:spTree>
    <p:extLst>
      <p:ext uri="{BB962C8B-B14F-4D97-AF65-F5344CB8AC3E}">
        <p14:creationId xmlns:p14="http://schemas.microsoft.com/office/powerpoint/2010/main" val="23263527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54BC5937-E943-49D0-9675-6A0FC48079C4}" type="slidenum">
              <a:rPr lang="en-IE" smtClean="0"/>
              <a:t>31</a:t>
            </a:fld>
            <a:endParaRPr lang="en-IE"/>
          </a:p>
        </p:txBody>
      </p:sp>
    </p:spTree>
    <p:extLst>
      <p:ext uri="{BB962C8B-B14F-4D97-AF65-F5344CB8AC3E}">
        <p14:creationId xmlns:p14="http://schemas.microsoft.com/office/powerpoint/2010/main" val="16360923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54BC5937-E943-49D0-9675-6A0FC48079C4}" type="slidenum">
              <a:rPr lang="en-IE" smtClean="0"/>
              <a:t>32</a:t>
            </a:fld>
            <a:endParaRPr lang="en-IE"/>
          </a:p>
        </p:txBody>
      </p:sp>
    </p:spTree>
    <p:extLst>
      <p:ext uri="{BB962C8B-B14F-4D97-AF65-F5344CB8AC3E}">
        <p14:creationId xmlns:p14="http://schemas.microsoft.com/office/powerpoint/2010/main" val="11667529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54BC5937-E943-49D0-9675-6A0FC48079C4}" type="slidenum">
              <a:rPr lang="en-IE" smtClean="0"/>
              <a:t>33</a:t>
            </a:fld>
            <a:endParaRPr lang="en-IE"/>
          </a:p>
        </p:txBody>
      </p:sp>
    </p:spTree>
    <p:extLst>
      <p:ext uri="{BB962C8B-B14F-4D97-AF65-F5344CB8AC3E}">
        <p14:creationId xmlns:p14="http://schemas.microsoft.com/office/powerpoint/2010/main" val="19436449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4BC5937-E943-49D0-9675-6A0FC48079C4}" type="slidenum">
              <a:rPr lang="en-IE" smtClean="0">
                <a:solidFill>
                  <a:prstClr val="black"/>
                </a:solidFill>
              </a:rPr>
              <a:pPr/>
              <a:t>41</a:t>
            </a:fld>
            <a:endParaRPr lang="en-IE">
              <a:solidFill>
                <a:prstClr val="black"/>
              </a:solidFill>
            </a:endParaRPr>
          </a:p>
        </p:txBody>
      </p:sp>
    </p:spTree>
    <p:extLst>
      <p:ext uri="{BB962C8B-B14F-4D97-AF65-F5344CB8AC3E}">
        <p14:creationId xmlns:p14="http://schemas.microsoft.com/office/powerpoint/2010/main" val="738834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Slide Image Placeholder 1"/>
          <p:cNvSpPr>
            <a:spLocks noGrp="1" noRot="1" noChangeAspect="1" noTextEdit="1"/>
          </p:cNvSpPr>
          <p:nvPr>
            <p:ph type="sldImg"/>
          </p:nvPr>
        </p:nvSpPr>
        <p:spPr>
          <a:xfrm>
            <a:off x="381000" y="685800"/>
            <a:ext cx="6096000" cy="3429000"/>
          </a:xfrm>
          <a:ln/>
        </p:spPr>
      </p:sp>
      <p:sp>
        <p:nvSpPr>
          <p:cNvPr id="416771" name="Notes Placeholder 2"/>
          <p:cNvSpPr>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2373480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Slide Image Placeholder 1"/>
          <p:cNvSpPr>
            <a:spLocks noGrp="1" noRot="1" noChangeAspect="1" noTextEdit="1"/>
          </p:cNvSpPr>
          <p:nvPr>
            <p:ph type="sldImg"/>
          </p:nvPr>
        </p:nvSpPr>
        <p:spPr>
          <a:xfrm>
            <a:off x="381000" y="685800"/>
            <a:ext cx="6096000" cy="3429000"/>
          </a:xfrm>
          <a:ln/>
        </p:spPr>
      </p:sp>
      <p:sp>
        <p:nvSpPr>
          <p:cNvPr id="416771" name="Notes Placeholder 2"/>
          <p:cNvSpPr>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1414961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Slide Image Placeholder 1"/>
          <p:cNvSpPr>
            <a:spLocks noGrp="1" noRot="1" noChangeAspect="1" noTextEdit="1"/>
          </p:cNvSpPr>
          <p:nvPr>
            <p:ph type="sldImg"/>
          </p:nvPr>
        </p:nvSpPr>
        <p:spPr>
          <a:xfrm>
            <a:off x="381000" y="685800"/>
            <a:ext cx="6096000" cy="3429000"/>
          </a:xfrm>
          <a:ln/>
        </p:spPr>
      </p:sp>
      <p:sp>
        <p:nvSpPr>
          <p:cNvPr id="416771" name="Notes Placeholder 2"/>
          <p:cNvSpPr>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3254895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Slide Image Placeholder 1"/>
          <p:cNvSpPr>
            <a:spLocks noGrp="1" noRot="1" noChangeAspect="1" noTextEdit="1"/>
          </p:cNvSpPr>
          <p:nvPr>
            <p:ph type="sldImg"/>
          </p:nvPr>
        </p:nvSpPr>
        <p:spPr>
          <a:xfrm>
            <a:off x="381000" y="685800"/>
            <a:ext cx="6096000" cy="3429000"/>
          </a:xfrm>
          <a:ln/>
        </p:spPr>
      </p:sp>
      <p:sp>
        <p:nvSpPr>
          <p:cNvPr id="416771" name="Notes Placeholder 2"/>
          <p:cNvSpPr>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25640498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Slide Image Placeholder 1"/>
          <p:cNvSpPr>
            <a:spLocks noGrp="1" noRot="1" noChangeAspect="1" noTextEdit="1"/>
          </p:cNvSpPr>
          <p:nvPr>
            <p:ph type="sldImg"/>
          </p:nvPr>
        </p:nvSpPr>
        <p:spPr>
          <a:xfrm>
            <a:off x="381000" y="685800"/>
            <a:ext cx="6096000" cy="3429000"/>
          </a:xfrm>
          <a:ln/>
        </p:spPr>
      </p:sp>
      <p:sp>
        <p:nvSpPr>
          <p:cNvPr id="416771" name="Notes Placeholder 2"/>
          <p:cNvSpPr>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4085670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Slide Image Placeholder 1"/>
          <p:cNvSpPr>
            <a:spLocks noGrp="1" noRot="1" noChangeAspect="1" noTextEdit="1"/>
          </p:cNvSpPr>
          <p:nvPr>
            <p:ph type="sldImg"/>
          </p:nvPr>
        </p:nvSpPr>
        <p:spPr>
          <a:xfrm>
            <a:off x="381000" y="685800"/>
            <a:ext cx="6096000" cy="3429000"/>
          </a:xfrm>
          <a:ln/>
        </p:spPr>
      </p:sp>
      <p:sp>
        <p:nvSpPr>
          <p:cNvPr id="416771" name="Notes Placeholder 2"/>
          <p:cNvSpPr>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26094384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Slide Image Placeholder 1"/>
          <p:cNvSpPr>
            <a:spLocks noGrp="1" noRot="1" noChangeAspect="1" noTextEdit="1"/>
          </p:cNvSpPr>
          <p:nvPr>
            <p:ph type="sldImg"/>
          </p:nvPr>
        </p:nvSpPr>
        <p:spPr>
          <a:xfrm>
            <a:off x="381000" y="685800"/>
            <a:ext cx="6096000" cy="3429000"/>
          </a:xfrm>
          <a:ln/>
        </p:spPr>
      </p:sp>
      <p:sp>
        <p:nvSpPr>
          <p:cNvPr id="416771" name="Notes Placeholder 2"/>
          <p:cNvSpPr>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30936441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Slide Image Placeholder 1"/>
          <p:cNvSpPr>
            <a:spLocks noGrp="1" noRot="1" noChangeAspect="1" noTextEdit="1"/>
          </p:cNvSpPr>
          <p:nvPr>
            <p:ph type="sldImg"/>
          </p:nvPr>
        </p:nvSpPr>
        <p:spPr>
          <a:xfrm>
            <a:off x="381000" y="685800"/>
            <a:ext cx="6096000" cy="3429000"/>
          </a:xfrm>
          <a:ln/>
        </p:spPr>
      </p:sp>
      <p:sp>
        <p:nvSpPr>
          <p:cNvPr id="416771" name="Notes Placeholder 2"/>
          <p:cNvSpPr>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23348391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8.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9.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0169"/>
            <a:ext cx="7772400" cy="1102519"/>
          </a:xfrm>
        </p:spPr>
        <p:txBody>
          <a:bodyPr anchor="ctr"/>
          <a:lstStyle>
            <a:lvl1pPr algn="ctr">
              <a:defRPr spc="-40" baseline="0">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2969071"/>
            <a:ext cx="6400800" cy="1314450"/>
          </a:xfrm>
        </p:spPr>
        <p:txBody>
          <a:bodyPr/>
          <a:lstStyle>
            <a:lvl1pPr marL="0" indent="0" algn="ctr">
              <a:buNone/>
              <a:defRPr spc="-4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8" name="Slide Number Placeholder 5"/>
          <p:cNvSpPr txBox="1">
            <a:spLocks/>
          </p:cNvSpPr>
          <p:nvPr userDrawn="1"/>
        </p:nvSpPr>
        <p:spPr>
          <a:xfrm>
            <a:off x="3962400" y="1170626"/>
            <a:ext cx="1219200" cy="273844"/>
          </a:xfrm>
          <a:prstGeom prst="rect">
            <a:avLst/>
          </a:prstGeom>
        </p:spPr>
        <p:txBody>
          <a:bodyPr vert="horz" lIns="0" tIns="0" rIns="0" bIns="0" rtlCol="0" anchor="b" anchorCtr="0"/>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90000"/>
              </a:lnSpc>
              <a:spcBef>
                <a:spcPts val="0"/>
              </a:spcBef>
            </a:pPr>
            <a:fld id="{ED38AA95-462B-3543-A864-6C49272CDC35}" type="slidenum">
              <a:rPr lang="en-US" sz="4000" smtClean="0">
                <a:solidFill>
                  <a:schemeClr val="bg1"/>
                </a:solidFill>
                <a:latin typeface="Helvetica Light"/>
                <a:cs typeface="Helvetica Light"/>
              </a:rPr>
              <a:pPr algn="ctr">
                <a:lnSpc>
                  <a:spcPct val="90000"/>
                </a:lnSpc>
                <a:spcBef>
                  <a:spcPts val="0"/>
                </a:spcBef>
              </a:pPr>
              <a:t>‹#›</a:t>
            </a:fld>
            <a:endParaRPr lang="en-US" sz="4000" dirty="0">
              <a:solidFill>
                <a:schemeClr val="bg1"/>
              </a:solidFill>
              <a:latin typeface="Helvetica Light"/>
              <a:cs typeface="Helvetica Light"/>
            </a:endParaRPr>
          </a:p>
        </p:txBody>
      </p:sp>
      <p:sp>
        <p:nvSpPr>
          <p:cNvPr id="9" name="Rectangle 8"/>
          <p:cNvSpPr/>
          <p:nvPr userDrawn="1"/>
        </p:nvSpPr>
        <p:spPr>
          <a:xfrm>
            <a:off x="0" y="1"/>
            <a:ext cx="1371600" cy="107042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2608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3_Blank">
    <p:spTree>
      <p:nvGrpSpPr>
        <p:cNvPr id="1" name=""/>
        <p:cNvGrpSpPr/>
        <p:nvPr/>
      </p:nvGrpSpPr>
      <p:grpSpPr>
        <a:xfrm>
          <a:off x="0" y="0"/>
          <a:ext cx="0" cy="0"/>
          <a:chOff x="0" y="0"/>
          <a:chExt cx="0" cy="0"/>
        </a:xfrm>
      </p:grpSpPr>
      <p:sp>
        <p:nvSpPr>
          <p:cNvPr id="2" name="Rectangle 1"/>
          <p:cNvSpPr/>
          <p:nvPr userDrawn="1"/>
        </p:nvSpPr>
        <p:spPr>
          <a:xfrm>
            <a:off x="0" y="1"/>
            <a:ext cx="1371600" cy="107042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2307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Pictures Light">
    <p:spTree>
      <p:nvGrpSpPr>
        <p:cNvPr id="1" name=""/>
        <p:cNvGrpSpPr/>
        <p:nvPr/>
      </p:nvGrpSpPr>
      <p:grpSpPr>
        <a:xfrm>
          <a:off x="0" y="0"/>
          <a:ext cx="0" cy="0"/>
          <a:chOff x="0" y="0"/>
          <a:chExt cx="0" cy="0"/>
        </a:xfrm>
      </p:grpSpPr>
      <p:sp>
        <p:nvSpPr>
          <p:cNvPr id="9" name="Picture Placeholder 8"/>
          <p:cNvSpPr>
            <a:spLocks noGrp="1"/>
          </p:cNvSpPr>
          <p:nvPr>
            <p:ph type="pic" sz="quarter" idx="14" hasCustomPrompt="1"/>
          </p:nvPr>
        </p:nvSpPr>
        <p:spPr>
          <a:xfrm>
            <a:off x="1971367" y="1181726"/>
            <a:ext cx="892800" cy="891540"/>
          </a:xfrm>
          <a:prstGeom prst="ellipse">
            <a:avLst/>
          </a:prstGeom>
          <a:solidFill>
            <a:schemeClr val="accent2"/>
          </a:solidFill>
          <a:ln w="28575">
            <a:solidFill>
              <a:schemeClr val="accent1"/>
            </a:solidFill>
          </a:ln>
          <a:extLst/>
        </p:spPr>
        <p:txBody>
          <a:bodyPr wrap="none" anchor="ctr" anchorCtr="0">
            <a:normAutofit/>
          </a:bodyPr>
          <a:lstStyle>
            <a:lvl1pPr marL="0" indent="0" algn="ctr">
              <a:buFontTx/>
              <a:buNone/>
              <a:defRPr sz="1600">
                <a:solidFill>
                  <a:srgbClr val="FFFFFF"/>
                </a:solidFill>
              </a:defRPr>
            </a:lvl1pPr>
          </a:lstStyle>
          <a:p>
            <a:r>
              <a:rPr lang="en-US" dirty="0"/>
              <a:t>Picture</a:t>
            </a:r>
          </a:p>
        </p:txBody>
      </p:sp>
      <p:sp>
        <p:nvSpPr>
          <p:cNvPr id="11" name="Text Placeholder 10"/>
          <p:cNvSpPr>
            <a:spLocks noGrp="1"/>
          </p:cNvSpPr>
          <p:nvPr>
            <p:ph type="body" sz="quarter" idx="15" hasCustomPrompt="1"/>
          </p:nvPr>
        </p:nvSpPr>
        <p:spPr>
          <a:xfrm>
            <a:off x="1206502" y="2271502"/>
            <a:ext cx="2375553" cy="246888"/>
          </a:xfrm>
        </p:spPr>
        <p:txBody>
          <a:bodyPr anchor="ctr" anchorCtr="0">
            <a:noAutofit/>
          </a:bodyPr>
          <a:lstStyle>
            <a:lvl1pPr marL="0" indent="0" algn="ctr">
              <a:lnSpc>
                <a:spcPct val="100000"/>
              </a:lnSpc>
              <a:buFontTx/>
              <a:buNone/>
              <a:defRPr sz="1700" cap="all" baseline="0">
                <a:solidFill>
                  <a:schemeClr val="tx2"/>
                </a:solidFill>
                <a:latin typeface="+mj-lt"/>
                <a:cs typeface="Helvetica Light"/>
              </a:defRPr>
            </a:lvl1pPr>
          </a:lstStyle>
          <a:p>
            <a:pPr lvl="0"/>
            <a:r>
              <a:rPr lang="en-US" dirty="0"/>
              <a:t>LOREM IPSUM</a:t>
            </a:r>
          </a:p>
        </p:txBody>
      </p:sp>
      <p:sp>
        <p:nvSpPr>
          <p:cNvPr id="12" name="Text Placeholder 10"/>
          <p:cNvSpPr>
            <a:spLocks noGrp="1"/>
          </p:cNvSpPr>
          <p:nvPr>
            <p:ph type="body" sz="quarter" idx="16" hasCustomPrompt="1"/>
          </p:nvPr>
        </p:nvSpPr>
        <p:spPr>
          <a:xfrm>
            <a:off x="1206502" y="2545060"/>
            <a:ext cx="2375553" cy="1643634"/>
          </a:xfrm>
        </p:spPr>
        <p:txBody>
          <a:bodyPr anchor="t" anchorCtr="0">
            <a:normAutofit/>
          </a:bodyPr>
          <a:lstStyle>
            <a:lvl1pPr marL="0" indent="0" algn="ctr">
              <a:lnSpc>
                <a:spcPct val="95000"/>
              </a:lnSpc>
              <a:spcBef>
                <a:spcPts val="600"/>
              </a:spcBef>
              <a:buFontTx/>
              <a:buNone/>
              <a:defRPr sz="1400" cap="none" baseline="0">
                <a:solidFill>
                  <a:schemeClr val="tx2"/>
                </a:solidFill>
                <a:latin typeface="Calibri Light" panose="020F0302020204030204" pitchFamily="34" charset="0"/>
                <a:cs typeface="Calibri Light" panose="020F0302020204030204" pitchFamily="34" charset="0"/>
              </a:defRPr>
            </a:lvl1pPr>
          </a:lstStyle>
          <a:p>
            <a:pPr lvl="0"/>
            <a:r>
              <a:rPr lang="en-US" dirty="0"/>
              <a:t>Body copy goes here</a:t>
            </a:r>
          </a:p>
        </p:txBody>
      </p:sp>
      <p:sp>
        <p:nvSpPr>
          <p:cNvPr id="13" name="Picture Placeholder 8"/>
          <p:cNvSpPr>
            <a:spLocks noGrp="1"/>
          </p:cNvSpPr>
          <p:nvPr>
            <p:ph type="pic" sz="quarter" idx="17" hasCustomPrompt="1"/>
          </p:nvPr>
        </p:nvSpPr>
        <p:spPr>
          <a:xfrm>
            <a:off x="4459447" y="1181726"/>
            <a:ext cx="892800" cy="891540"/>
          </a:xfrm>
          <a:prstGeom prst="ellipse">
            <a:avLst/>
          </a:prstGeom>
          <a:solidFill>
            <a:schemeClr val="accent2"/>
          </a:solidFill>
          <a:ln w="28575">
            <a:solidFill>
              <a:schemeClr val="accent1"/>
            </a:solidFill>
          </a:ln>
          <a:extLst/>
        </p:spPr>
        <p:txBody>
          <a:bodyPr wrap="none" anchor="ctr" anchorCtr="0">
            <a:normAutofit/>
          </a:bodyPr>
          <a:lstStyle>
            <a:lvl1pPr marL="0" indent="0" algn="ctr">
              <a:buFontTx/>
              <a:buNone/>
              <a:defRPr sz="1600">
                <a:solidFill>
                  <a:srgbClr val="FFFFFF"/>
                </a:solidFill>
              </a:defRPr>
            </a:lvl1pPr>
          </a:lstStyle>
          <a:p>
            <a:r>
              <a:rPr lang="en-US" dirty="0"/>
              <a:t>Picture</a:t>
            </a:r>
          </a:p>
        </p:txBody>
      </p:sp>
      <p:sp>
        <p:nvSpPr>
          <p:cNvPr id="14" name="Text Placeholder 10"/>
          <p:cNvSpPr>
            <a:spLocks noGrp="1"/>
          </p:cNvSpPr>
          <p:nvPr>
            <p:ph type="body" sz="quarter" idx="18" hasCustomPrompt="1"/>
          </p:nvPr>
        </p:nvSpPr>
        <p:spPr>
          <a:xfrm>
            <a:off x="3732682" y="2271502"/>
            <a:ext cx="2375553" cy="246888"/>
          </a:xfrm>
        </p:spPr>
        <p:txBody>
          <a:bodyPr anchor="ctr" anchorCtr="0">
            <a:noAutofit/>
          </a:bodyPr>
          <a:lstStyle>
            <a:lvl1pPr marL="0" indent="0" algn="ctr">
              <a:lnSpc>
                <a:spcPct val="100000"/>
              </a:lnSpc>
              <a:buFontTx/>
              <a:buNone/>
              <a:defRPr sz="1700" cap="all" baseline="0">
                <a:solidFill>
                  <a:schemeClr val="tx2"/>
                </a:solidFill>
                <a:latin typeface="Calibri Light" panose="020F0302020204030204" pitchFamily="34" charset="0"/>
                <a:cs typeface="Calibri Light" panose="020F0302020204030204" pitchFamily="34" charset="0"/>
              </a:defRPr>
            </a:lvl1pPr>
          </a:lstStyle>
          <a:p>
            <a:pPr lvl="0"/>
            <a:r>
              <a:rPr lang="en-US" dirty="0"/>
              <a:t>LOREM IPSUM</a:t>
            </a:r>
          </a:p>
        </p:txBody>
      </p:sp>
      <p:sp>
        <p:nvSpPr>
          <p:cNvPr id="15" name="Text Placeholder 10"/>
          <p:cNvSpPr>
            <a:spLocks noGrp="1"/>
          </p:cNvSpPr>
          <p:nvPr>
            <p:ph type="body" sz="quarter" idx="19" hasCustomPrompt="1"/>
          </p:nvPr>
        </p:nvSpPr>
        <p:spPr>
          <a:xfrm>
            <a:off x="3732682" y="2545060"/>
            <a:ext cx="2375553" cy="1643634"/>
          </a:xfrm>
        </p:spPr>
        <p:txBody>
          <a:bodyPr anchor="t" anchorCtr="0">
            <a:normAutofit/>
          </a:bodyPr>
          <a:lstStyle>
            <a:lvl1pPr marL="0" marR="0" indent="0" algn="ctr" defTabSz="914400" rtl="0" eaLnBrk="1" fontAlgn="auto" latinLnBrk="0" hangingPunct="1">
              <a:lnSpc>
                <a:spcPct val="95000"/>
              </a:lnSpc>
              <a:spcBef>
                <a:spcPts val="600"/>
              </a:spcBef>
              <a:spcAft>
                <a:spcPts val="0"/>
              </a:spcAft>
              <a:buClr>
                <a:schemeClr val="accent1"/>
              </a:buClr>
              <a:buSzTx/>
              <a:buFontTx/>
              <a:buNone/>
              <a:tabLst/>
              <a:defRPr sz="1400" cap="none" baseline="0">
                <a:solidFill>
                  <a:schemeClr val="tx2"/>
                </a:solidFill>
                <a:latin typeface="Calibri Light" panose="020F0302020204030204" pitchFamily="34" charset="0"/>
                <a:cs typeface="Calibri Light" panose="020F0302020204030204" pitchFamily="34" charset="0"/>
              </a:defRPr>
            </a:lvl1pPr>
          </a:lstStyle>
          <a:p>
            <a:pPr lvl="0"/>
            <a:r>
              <a:rPr lang="en-US" dirty="0"/>
              <a:t>Body copy goes here</a:t>
            </a:r>
          </a:p>
        </p:txBody>
      </p:sp>
      <p:sp>
        <p:nvSpPr>
          <p:cNvPr id="16" name="Picture Placeholder 8"/>
          <p:cNvSpPr>
            <a:spLocks noGrp="1"/>
          </p:cNvSpPr>
          <p:nvPr>
            <p:ph type="pic" sz="quarter" idx="20" hasCustomPrompt="1"/>
          </p:nvPr>
        </p:nvSpPr>
        <p:spPr>
          <a:xfrm>
            <a:off x="7004677" y="1181726"/>
            <a:ext cx="892800" cy="891540"/>
          </a:xfrm>
          <a:prstGeom prst="ellipse">
            <a:avLst/>
          </a:prstGeom>
          <a:solidFill>
            <a:schemeClr val="accent2"/>
          </a:solidFill>
          <a:ln w="28575">
            <a:solidFill>
              <a:schemeClr val="accent1"/>
            </a:solidFill>
          </a:ln>
          <a:extLst/>
        </p:spPr>
        <p:txBody>
          <a:bodyPr wrap="none" anchor="ctr" anchorCtr="0">
            <a:normAutofit/>
          </a:bodyPr>
          <a:lstStyle>
            <a:lvl1pPr marL="0" indent="0" algn="ctr">
              <a:buFontTx/>
              <a:buNone/>
              <a:defRPr sz="1600">
                <a:solidFill>
                  <a:srgbClr val="FFFFFF"/>
                </a:solidFill>
              </a:defRPr>
            </a:lvl1pPr>
          </a:lstStyle>
          <a:p>
            <a:r>
              <a:rPr lang="en-US" dirty="0"/>
              <a:t>Picture</a:t>
            </a:r>
          </a:p>
        </p:txBody>
      </p:sp>
      <p:sp>
        <p:nvSpPr>
          <p:cNvPr id="17" name="Text Placeholder 10"/>
          <p:cNvSpPr>
            <a:spLocks noGrp="1"/>
          </p:cNvSpPr>
          <p:nvPr>
            <p:ph type="body" sz="quarter" idx="21" hasCustomPrompt="1"/>
          </p:nvPr>
        </p:nvSpPr>
        <p:spPr>
          <a:xfrm>
            <a:off x="6258862" y="2271502"/>
            <a:ext cx="2375553" cy="246888"/>
          </a:xfrm>
        </p:spPr>
        <p:txBody>
          <a:bodyPr anchor="ctr" anchorCtr="0">
            <a:noAutofit/>
          </a:bodyPr>
          <a:lstStyle>
            <a:lvl1pPr marL="0" indent="0" algn="ctr">
              <a:lnSpc>
                <a:spcPct val="100000"/>
              </a:lnSpc>
              <a:buFontTx/>
              <a:buNone/>
              <a:defRPr sz="1700" cap="all" baseline="0">
                <a:solidFill>
                  <a:schemeClr val="tx2"/>
                </a:solidFill>
                <a:latin typeface="Calibri Light" panose="020F0302020204030204" pitchFamily="34" charset="0"/>
                <a:cs typeface="Calibri Light" panose="020F0302020204030204" pitchFamily="34" charset="0"/>
              </a:defRPr>
            </a:lvl1pPr>
          </a:lstStyle>
          <a:p>
            <a:pPr lvl="0"/>
            <a:r>
              <a:rPr lang="en-US" dirty="0" err="1"/>
              <a:t>Lorem</a:t>
            </a:r>
            <a:r>
              <a:rPr lang="en-US" dirty="0"/>
              <a:t> </a:t>
            </a:r>
            <a:r>
              <a:rPr lang="en-US" dirty="0" err="1"/>
              <a:t>ipsum</a:t>
            </a:r>
            <a:endParaRPr lang="en-US" dirty="0"/>
          </a:p>
        </p:txBody>
      </p:sp>
      <p:sp>
        <p:nvSpPr>
          <p:cNvPr id="18" name="Text Placeholder 10"/>
          <p:cNvSpPr>
            <a:spLocks noGrp="1"/>
          </p:cNvSpPr>
          <p:nvPr>
            <p:ph type="body" sz="quarter" idx="22" hasCustomPrompt="1"/>
          </p:nvPr>
        </p:nvSpPr>
        <p:spPr>
          <a:xfrm>
            <a:off x="6258862" y="2545060"/>
            <a:ext cx="2375553" cy="1643634"/>
          </a:xfrm>
        </p:spPr>
        <p:txBody>
          <a:bodyPr anchor="t" anchorCtr="0">
            <a:normAutofit/>
          </a:bodyPr>
          <a:lstStyle>
            <a:lvl1pPr marL="0" indent="0" algn="ctr">
              <a:lnSpc>
                <a:spcPct val="95000"/>
              </a:lnSpc>
              <a:spcBef>
                <a:spcPts val="600"/>
              </a:spcBef>
              <a:buFontTx/>
              <a:buNone/>
              <a:defRPr sz="1400" cap="none" baseline="0">
                <a:solidFill>
                  <a:schemeClr val="tx2"/>
                </a:solidFill>
                <a:latin typeface="Calibri Light" panose="020F0302020204030204" pitchFamily="34" charset="0"/>
                <a:cs typeface="Calibri Light" panose="020F0302020204030204" pitchFamily="34" charset="0"/>
              </a:defRPr>
            </a:lvl1pPr>
          </a:lstStyle>
          <a:p>
            <a:pPr lvl="0"/>
            <a:r>
              <a:rPr lang="en-US" dirty="0"/>
              <a:t>Body copy goes here</a:t>
            </a:r>
          </a:p>
        </p:txBody>
      </p:sp>
      <p:sp>
        <p:nvSpPr>
          <p:cNvPr id="22" name="Title Placeholder 1"/>
          <p:cNvSpPr>
            <a:spLocks noGrp="1"/>
          </p:cNvSpPr>
          <p:nvPr>
            <p:ph type="title"/>
          </p:nvPr>
        </p:nvSpPr>
        <p:spPr>
          <a:xfrm>
            <a:off x="169008" y="-6595"/>
            <a:ext cx="7428154" cy="729675"/>
          </a:xfrm>
          <a:prstGeom prst="rect">
            <a:avLst/>
          </a:prstGeom>
        </p:spPr>
        <p:txBody>
          <a:bodyPr vert="horz" lIns="0" tIns="0" rIns="0" bIns="0" rtlCol="0" anchor="b" anchorCtr="0">
            <a:normAutofit/>
          </a:bodyPr>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082370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Plain Text Light">
    <p:spTree>
      <p:nvGrpSpPr>
        <p:cNvPr id="1" name=""/>
        <p:cNvGrpSpPr/>
        <p:nvPr/>
      </p:nvGrpSpPr>
      <p:grpSpPr>
        <a:xfrm>
          <a:off x="0" y="0"/>
          <a:ext cx="0" cy="0"/>
          <a:chOff x="0" y="0"/>
          <a:chExt cx="0" cy="0"/>
        </a:xfrm>
      </p:grpSpPr>
      <p:sp>
        <p:nvSpPr>
          <p:cNvPr id="2" name="Title 1"/>
          <p:cNvSpPr>
            <a:spLocks noGrp="1"/>
          </p:cNvSpPr>
          <p:nvPr>
            <p:ph type="title"/>
          </p:nvPr>
        </p:nvSpPr>
        <p:spPr>
          <a:xfrm>
            <a:off x="170838" y="-1"/>
            <a:ext cx="7427670" cy="729675"/>
          </a:xfrm>
        </p:spPr>
        <p:txBody>
          <a:bodyPr/>
          <a:lstStyle/>
          <a:p>
            <a:r>
              <a:rPr lang="en-US" dirty="0"/>
              <a:t>Click to edit Master title style</a:t>
            </a:r>
          </a:p>
        </p:txBody>
      </p:sp>
      <p:sp>
        <p:nvSpPr>
          <p:cNvPr id="3" name="Content Placeholder 2"/>
          <p:cNvSpPr>
            <a:spLocks noGrp="1"/>
          </p:cNvSpPr>
          <p:nvPr>
            <p:ph sz="half" idx="1"/>
          </p:nvPr>
        </p:nvSpPr>
        <p:spPr>
          <a:xfrm>
            <a:off x="5067258" y="1009651"/>
            <a:ext cx="3568743" cy="3544887"/>
          </a:xfrm>
        </p:spPr>
        <p:txBody>
          <a:bodyPr>
            <a:normAutofit/>
          </a:bodyPr>
          <a:lstStyle>
            <a:lvl1pPr marL="0" indent="0">
              <a:lnSpc>
                <a:spcPct val="90000"/>
              </a:lnSpc>
              <a:spcBef>
                <a:spcPts val="1000"/>
              </a:spcBef>
              <a:buNone/>
              <a:defRPr sz="1800" b="1" i="0">
                <a:solidFill>
                  <a:schemeClr val="accent2"/>
                </a:solidFill>
                <a:latin typeface="+mj-lt"/>
                <a:cs typeface="Helvetica"/>
              </a:defRPr>
            </a:lvl1pPr>
            <a:lvl2pPr marL="0" indent="0">
              <a:lnSpc>
                <a:spcPct val="104000"/>
              </a:lnSpc>
              <a:spcBef>
                <a:spcPts val="1000"/>
              </a:spcBef>
              <a:buNone/>
              <a:defRPr sz="1800">
                <a:latin typeface="+mj-lt"/>
              </a:defRPr>
            </a:lvl2pPr>
            <a:lvl3pPr marL="169863" indent="-169863">
              <a:lnSpc>
                <a:spcPct val="104000"/>
              </a:lnSpc>
              <a:spcBef>
                <a:spcPts val="1000"/>
              </a:spcBef>
              <a:defRPr sz="1800">
                <a:latin typeface="+mj-lt"/>
              </a:defRPr>
            </a:lvl3pPr>
            <a:lvl4pPr>
              <a:defRPr sz="14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p:nvPr>
        </p:nvSpPr>
        <p:spPr>
          <a:xfrm>
            <a:off x="1208331" y="1009651"/>
            <a:ext cx="3568743" cy="3544887"/>
          </a:xfrm>
        </p:spPr>
        <p:txBody>
          <a:bodyPr>
            <a:normAutofit/>
          </a:bodyPr>
          <a:lstStyle>
            <a:lvl1pPr marL="0" indent="0">
              <a:lnSpc>
                <a:spcPct val="90000"/>
              </a:lnSpc>
              <a:spcBef>
                <a:spcPts val="1000"/>
              </a:spcBef>
              <a:buNone/>
              <a:defRPr sz="1800" b="1" i="0">
                <a:solidFill>
                  <a:schemeClr val="accent2"/>
                </a:solidFill>
                <a:latin typeface="+mj-lt"/>
                <a:cs typeface="Helvetica"/>
              </a:defRPr>
            </a:lvl1pPr>
            <a:lvl2pPr marL="0" indent="0">
              <a:lnSpc>
                <a:spcPct val="104000"/>
              </a:lnSpc>
              <a:spcBef>
                <a:spcPts val="1000"/>
              </a:spcBef>
              <a:buNone/>
              <a:defRPr sz="1800">
                <a:latin typeface="+mj-lt"/>
              </a:defRPr>
            </a:lvl2pPr>
            <a:lvl3pPr marL="169863" indent="-169863">
              <a:lnSpc>
                <a:spcPct val="104000"/>
              </a:lnSpc>
              <a:spcBef>
                <a:spcPts val="1000"/>
              </a:spcBef>
              <a:defRPr sz="1800">
                <a:latin typeface="+mj-lt"/>
              </a:defRPr>
            </a:lvl3pPr>
            <a:lvl4pPr>
              <a:defRPr sz="14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0887807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0169"/>
            <a:ext cx="7772400" cy="1102519"/>
          </a:xfrm>
        </p:spPr>
        <p:txBody>
          <a:bodyPr anchor="ctr"/>
          <a:lstStyle>
            <a:lvl1pPr algn="ctr">
              <a:defRPr spc="-40" baseline="0">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2969071"/>
            <a:ext cx="6400800" cy="1314450"/>
          </a:xfrm>
        </p:spPr>
        <p:txBody>
          <a:bodyPr/>
          <a:lstStyle>
            <a:lvl1pPr marL="0" indent="0" algn="ctr">
              <a:buNone/>
              <a:defRPr spc="-4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8" name="Slide Number Placeholder 5"/>
          <p:cNvSpPr txBox="1">
            <a:spLocks/>
          </p:cNvSpPr>
          <p:nvPr userDrawn="1"/>
        </p:nvSpPr>
        <p:spPr>
          <a:xfrm>
            <a:off x="3962400" y="1170626"/>
            <a:ext cx="1219200" cy="273844"/>
          </a:xfrm>
          <a:prstGeom prst="rect">
            <a:avLst/>
          </a:prstGeom>
        </p:spPr>
        <p:txBody>
          <a:bodyPr vert="horz" lIns="0" tIns="0" rIns="0" bIns="0" rtlCol="0" anchor="b" anchorCtr="0"/>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90000"/>
              </a:lnSpc>
              <a:spcBef>
                <a:spcPts val="0"/>
              </a:spcBef>
            </a:pPr>
            <a:fld id="{ED38AA95-462B-3543-A864-6C49272CDC35}" type="slidenum">
              <a:rPr lang="en-US" sz="4000" smtClean="0">
                <a:solidFill>
                  <a:schemeClr val="bg1"/>
                </a:solidFill>
                <a:latin typeface="Helvetica Light"/>
                <a:cs typeface="Helvetica Light"/>
              </a:rPr>
              <a:pPr algn="ctr">
                <a:lnSpc>
                  <a:spcPct val="90000"/>
                </a:lnSpc>
                <a:spcBef>
                  <a:spcPts val="0"/>
                </a:spcBef>
              </a:pPr>
              <a:t>‹#›</a:t>
            </a:fld>
            <a:endParaRPr lang="en-US" sz="4000" dirty="0">
              <a:solidFill>
                <a:schemeClr val="bg1"/>
              </a:solidFill>
              <a:latin typeface="Helvetica Light"/>
              <a:cs typeface="Helvetica Light"/>
            </a:endParaRPr>
          </a:p>
        </p:txBody>
      </p:sp>
      <p:sp>
        <p:nvSpPr>
          <p:cNvPr id="9" name="Rectangle 8"/>
          <p:cNvSpPr/>
          <p:nvPr userDrawn="1"/>
        </p:nvSpPr>
        <p:spPr>
          <a:xfrm>
            <a:off x="0" y="1"/>
            <a:ext cx="1371600" cy="107042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6599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3_Blank">
    <p:spTree>
      <p:nvGrpSpPr>
        <p:cNvPr id="1" name=""/>
        <p:cNvGrpSpPr/>
        <p:nvPr/>
      </p:nvGrpSpPr>
      <p:grpSpPr>
        <a:xfrm>
          <a:off x="0" y="0"/>
          <a:ext cx="0" cy="0"/>
          <a:chOff x="0" y="0"/>
          <a:chExt cx="0" cy="0"/>
        </a:xfrm>
      </p:grpSpPr>
      <p:sp>
        <p:nvSpPr>
          <p:cNvPr id="2" name="Rectangle 1"/>
          <p:cNvSpPr/>
          <p:nvPr userDrawn="1"/>
        </p:nvSpPr>
        <p:spPr>
          <a:xfrm>
            <a:off x="0" y="1"/>
            <a:ext cx="1371600" cy="107042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5140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0169"/>
            <a:ext cx="7772400" cy="1102519"/>
          </a:xfrm>
        </p:spPr>
        <p:txBody>
          <a:bodyPr anchor="ctr"/>
          <a:lstStyle>
            <a:lvl1pPr algn="ctr">
              <a:defRPr spc="-30" baseline="0">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2969071"/>
            <a:ext cx="6400800" cy="1314450"/>
          </a:xfrm>
        </p:spPr>
        <p:txBody>
          <a:bodyPr/>
          <a:lstStyle>
            <a:lvl1pPr marL="0" indent="0" algn="ctr">
              <a:buNone/>
              <a:defRPr spc="-30" baseline="0">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
        <p:nvSpPr>
          <p:cNvPr id="8" name="Slide Number Placeholder 5"/>
          <p:cNvSpPr txBox="1">
            <a:spLocks/>
          </p:cNvSpPr>
          <p:nvPr userDrawn="1"/>
        </p:nvSpPr>
        <p:spPr>
          <a:xfrm>
            <a:off x="3962400" y="1170626"/>
            <a:ext cx="1219200" cy="273844"/>
          </a:xfrm>
          <a:prstGeom prst="rect">
            <a:avLst/>
          </a:prstGeom>
        </p:spPr>
        <p:txBody>
          <a:bodyPr vert="horz" lIns="0" tIns="0" rIns="0" bIns="0" rtlCol="0" anchor="b" anchorCtr="0"/>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90000"/>
              </a:lnSpc>
            </a:pPr>
            <a:fld id="{ED38AA95-462B-3543-A864-6C49272CDC35}" type="slidenum">
              <a:rPr lang="en-US" sz="3000" smtClean="0">
                <a:solidFill>
                  <a:prstClr val="white"/>
                </a:solidFill>
                <a:latin typeface="Helvetica Light"/>
                <a:cs typeface="Helvetica Light"/>
              </a:rPr>
              <a:pPr algn="ctr">
                <a:lnSpc>
                  <a:spcPct val="90000"/>
                </a:lnSpc>
              </a:pPr>
              <a:t>‹#›</a:t>
            </a:fld>
            <a:endParaRPr lang="en-US" sz="3000" dirty="0">
              <a:solidFill>
                <a:prstClr val="white"/>
              </a:solidFill>
              <a:latin typeface="Helvetica Light"/>
              <a:cs typeface="Helvetica Light"/>
            </a:endParaRPr>
          </a:p>
        </p:txBody>
      </p:sp>
      <p:sp>
        <p:nvSpPr>
          <p:cNvPr id="9" name="Rectangle 8"/>
          <p:cNvSpPr/>
          <p:nvPr userDrawn="1"/>
        </p:nvSpPr>
        <p:spPr>
          <a:xfrm>
            <a:off x="0" y="1"/>
            <a:ext cx="1371600" cy="107042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spTree>
    <p:extLst>
      <p:ext uri="{BB962C8B-B14F-4D97-AF65-F5344CB8AC3E}">
        <p14:creationId xmlns:p14="http://schemas.microsoft.com/office/powerpoint/2010/main" val="26044046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98320" y="1211263"/>
            <a:ext cx="6659880" cy="1102519"/>
          </a:xfrm>
        </p:spPr>
        <p:txBody>
          <a:bodyPr anchor="b" anchorCtr="0">
            <a:normAutofit/>
          </a:bodyPr>
          <a:lstStyle>
            <a:lvl1pPr algn="l">
              <a:defRPr sz="3000">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798320" y="2364581"/>
            <a:ext cx="6400800" cy="1314450"/>
          </a:xfrm>
        </p:spPr>
        <p:txBody>
          <a:bodyPr/>
          <a:lstStyle>
            <a:lvl1pPr marL="0" indent="0" algn="l">
              <a:buNone/>
              <a:defRPr>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
        <p:nvSpPr>
          <p:cNvPr id="7" name="Rectangle 6"/>
          <p:cNvSpPr/>
          <p:nvPr userDrawn="1"/>
        </p:nvSpPr>
        <p:spPr>
          <a:xfrm>
            <a:off x="247400" y="10"/>
            <a:ext cx="1219200" cy="231647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sp>
        <p:nvSpPr>
          <p:cNvPr id="8" name="Slide Number Placeholder 5"/>
          <p:cNvSpPr txBox="1">
            <a:spLocks/>
          </p:cNvSpPr>
          <p:nvPr userDrawn="1"/>
        </p:nvSpPr>
        <p:spPr>
          <a:xfrm>
            <a:off x="247400" y="1982788"/>
            <a:ext cx="1219200" cy="273844"/>
          </a:xfrm>
          <a:prstGeom prst="rect">
            <a:avLst/>
          </a:prstGeom>
        </p:spPr>
        <p:txBody>
          <a:bodyPr vert="horz" lIns="0" tIns="0" rIns="0" bIns="0" rtlCol="0" anchor="b" anchorCtr="0"/>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90000"/>
              </a:lnSpc>
            </a:pPr>
            <a:fld id="{ED38AA95-462B-3543-A864-6C49272CDC35}" type="slidenum">
              <a:rPr lang="en-US" sz="2025" smtClean="0">
                <a:solidFill>
                  <a:prstClr val="white"/>
                </a:solidFill>
                <a:latin typeface="Helvetica Light"/>
                <a:cs typeface="Helvetica Light"/>
              </a:rPr>
              <a:pPr algn="ctr">
                <a:lnSpc>
                  <a:spcPct val="90000"/>
                </a:lnSpc>
              </a:pPr>
              <a:t>‹#›</a:t>
            </a:fld>
            <a:endParaRPr lang="en-US" sz="2025" dirty="0">
              <a:solidFill>
                <a:prstClr val="white"/>
              </a:solidFill>
              <a:latin typeface="Helvetica Light"/>
              <a:cs typeface="Helvetica Light"/>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6482" y="165306"/>
            <a:ext cx="800343" cy="489209"/>
          </a:xfrm>
          <a:prstGeom prst="rect">
            <a:avLst/>
          </a:prstGeom>
        </p:spPr>
      </p:pic>
    </p:spTree>
    <p:extLst>
      <p:ext uri="{BB962C8B-B14F-4D97-AF65-F5344CB8AC3E}">
        <p14:creationId xmlns:p14="http://schemas.microsoft.com/office/powerpoint/2010/main" val="7112240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4_Title Slide">
    <p:spTree>
      <p:nvGrpSpPr>
        <p:cNvPr id="1" name=""/>
        <p:cNvGrpSpPr/>
        <p:nvPr/>
      </p:nvGrpSpPr>
      <p:grpSpPr>
        <a:xfrm>
          <a:off x="0" y="0"/>
          <a:ext cx="0" cy="0"/>
          <a:chOff x="0" y="0"/>
          <a:chExt cx="0" cy="0"/>
        </a:xfrm>
      </p:grpSpPr>
      <p:sp>
        <p:nvSpPr>
          <p:cNvPr id="72" name="Rectangle 71"/>
          <p:cNvSpPr/>
          <p:nvPr userDrawn="1"/>
        </p:nvSpPr>
        <p:spPr>
          <a:xfrm>
            <a:off x="231431" y="1543050"/>
            <a:ext cx="2683219" cy="360045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solidFill>
                <a:prstClr val="white"/>
              </a:solidFill>
            </a:endParaRPr>
          </a:p>
        </p:txBody>
      </p:sp>
      <p:sp>
        <p:nvSpPr>
          <p:cNvPr id="2" name="Title 1"/>
          <p:cNvSpPr>
            <a:spLocks noGrp="1"/>
          </p:cNvSpPr>
          <p:nvPr>
            <p:ph type="ctrTitle" hasCustomPrompt="1"/>
          </p:nvPr>
        </p:nvSpPr>
        <p:spPr>
          <a:xfrm>
            <a:off x="3105951" y="1543050"/>
            <a:ext cx="5483013" cy="768143"/>
          </a:xfrm>
        </p:spPr>
        <p:txBody>
          <a:bodyPr anchor="b" anchorCtr="0"/>
          <a:lstStyle>
            <a:lvl1pPr algn="l">
              <a:defRPr spc="-30" baseline="0">
                <a:solidFill>
                  <a:schemeClr val="tx1"/>
                </a:solidFill>
              </a:defRPr>
            </a:lvl1pPr>
          </a:lstStyle>
          <a:p>
            <a:r>
              <a:rPr lang="en-US" dirty="0"/>
              <a:t>This is the title of your presentation</a:t>
            </a:r>
          </a:p>
        </p:txBody>
      </p:sp>
      <p:sp>
        <p:nvSpPr>
          <p:cNvPr id="3" name="Subtitle 2"/>
          <p:cNvSpPr>
            <a:spLocks noGrp="1"/>
          </p:cNvSpPr>
          <p:nvPr>
            <p:ph type="subTitle" idx="1" hasCustomPrompt="1"/>
          </p:nvPr>
        </p:nvSpPr>
        <p:spPr>
          <a:xfrm>
            <a:off x="3105951" y="2380000"/>
            <a:ext cx="5483013" cy="630371"/>
          </a:xfrm>
        </p:spPr>
        <p:txBody>
          <a:bodyPr>
            <a:normAutofit/>
          </a:bodyPr>
          <a:lstStyle>
            <a:lvl1pPr marL="0" indent="0" algn="l">
              <a:lnSpc>
                <a:spcPct val="90000"/>
              </a:lnSpc>
              <a:spcBef>
                <a:spcPts val="0"/>
              </a:spcBef>
              <a:buNone/>
              <a:defRPr sz="1500" spc="-30" baseline="0">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This is the subtitle of your cover page</a:t>
            </a:r>
          </a:p>
        </p:txBody>
      </p:sp>
      <p:sp>
        <p:nvSpPr>
          <p:cNvPr id="7" name="Rectangle 6"/>
          <p:cNvSpPr/>
          <p:nvPr userDrawn="1"/>
        </p:nvSpPr>
        <p:spPr>
          <a:xfrm>
            <a:off x="231431" y="0"/>
            <a:ext cx="2683219" cy="80622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sp>
        <p:nvSpPr>
          <p:cNvPr id="5" name="Text Placeholder 4"/>
          <p:cNvSpPr>
            <a:spLocks noGrp="1"/>
          </p:cNvSpPr>
          <p:nvPr>
            <p:ph type="body" sz="quarter" idx="10"/>
          </p:nvPr>
        </p:nvSpPr>
        <p:spPr>
          <a:xfrm>
            <a:off x="3106740" y="4117971"/>
            <a:ext cx="5481637" cy="736600"/>
          </a:xfrm>
        </p:spPr>
        <p:txBody>
          <a:bodyPr anchor="b" anchorCtr="0">
            <a:normAutofit/>
          </a:bodyPr>
          <a:lstStyle>
            <a:lvl1pPr marL="0" indent="0" algn="l">
              <a:lnSpc>
                <a:spcPct val="92000"/>
              </a:lnSpc>
              <a:spcBef>
                <a:spcPts val="450"/>
              </a:spcBef>
              <a:buNone/>
              <a:defRPr sz="1050">
                <a:solidFill>
                  <a:schemeClr val="tx1"/>
                </a:solidFill>
              </a:defRPr>
            </a:lvl1pPr>
          </a:lstStyle>
          <a:p>
            <a:pPr lvl="0"/>
            <a:r>
              <a:rPr lang="en-US" dirty="0"/>
              <a:t>Click to edit Master text styles</a:t>
            </a:r>
          </a:p>
        </p:txBody>
      </p:sp>
      <p:sp>
        <p:nvSpPr>
          <p:cNvPr id="13" name="Text Placeholder 4"/>
          <p:cNvSpPr>
            <a:spLocks noGrp="1"/>
          </p:cNvSpPr>
          <p:nvPr>
            <p:ph type="body" sz="quarter" idx="11" hasCustomPrompt="1"/>
          </p:nvPr>
        </p:nvSpPr>
        <p:spPr>
          <a:xfrm>
            <a:off x="600076" y="4117971"/>
            <a:ext cx="2209800" cy="736600"/>
          </a:xfrm>
        </p:spPr>
        <p:txBody>
          <a:bodyPr anchor="b" anchorCtr="0">
            <a:normAutofit/>
          </a:bodyPr>
          <a:lstStyle>
            <a:lvl1pPr marL="0" indent="0" algn="r">
              <a:lnSpc>
                <a:spcPct val="92000"/>
              </a:lnSpc>
              <a:spcBef>
                <a:spcPts val="450"/>
              </a:spcBef>
              <a:buNone/>
              <a:defRPr sz="1050">
                <a:solidFill>
                  <a:schemeClr val="bg1"/>
                </a:solidFill>
              </a:defRPr>
            </a:lvl1pPr>
          </a:lstStyle>
          <a:p>
            <a:pPr lvl="0"/>
            <a:r>
              <a:rPr lang="en-US" dirty="0"/>
              <a:t>Enter the Date</a:t>
            </a:r>
          </a:p>
        </p:txBody>
      </p:sp>
      <p:pic>
        <p:nvPicPr>
          <p:cNvPr id="71" name="Picture 7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7715" y="956308"/>
            <a:ext cx="2626935" cy="386159"/>
          </a:xfrm>
          <a:prstGeom prst="rect">
            <a:avLst/>
          </a:prstGeom>
        </p:spPr>
      </p:pic>
    </p:spTree>
    <p:extLst>
      <p:ext uri="{BB962C8B-B14F-4D97-AF65-F5344CB8AC3E}">
        <p14:creationId xmlns:p14="http://schemas.microsoft.com/office/powerpoint/2010/main" val="12492307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Tree>
    <p:extLst>
      <p:ext uri="{BB962C8B-B14F-4D97-AF65-F5344CB8AC3E}">
        <p14:creationId xmlns:p14="http://schemas.microsoft.com/office/powerpoint/2010/main" val="26838529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788" y="-1"/>
            <a:ext cx="7428153" cy="667276"/>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04591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98320" y="1211263"/>
            <a:ext cx="6659880" cy="1102519"/>
          </a:xfrm>
        </p:spPr>
        <p:txBody>
          <a:bodyPr anchor="b" anchorCtr="0">
            <a:normAutofit/>
          </a:bodyPr>
          <a:lstStyle>
            <a:lvl1pPr algn="l">
              <a:defRPr sz="4000">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798320" y="2364581"/>
            <a:ext cx="6400800" cy="131445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7" name="Rectangle 6"/>
          <p:cNvSpPr/>
          <p:nvPr userDrawn="1"/>
        </p:nvSpPr>
        <p:spPr>
          <a:xfrm>
            <a:off x="247400" y="10"/>
            <a:ext cx="1219200" cy="231647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Slide Number Placeholder 5"/>
          <p:cNvSpPr txBox="1">
            <a:spLocks/>
          </p:cNvSpPr>
          <p:nvPr userDrawn="1"/>
        </p:nvSpPr>
        <p:spPr>
          <a:xfrm>
            <a:off x="247400" y="1982788"/>
            <a:ext cx="1219200" cy="273844"/>
          </a:xfrm>
          <a:prstGeom prst="rect">
            <a:avLst/>
          </a:prstGeom>
        </p:spPr>
        <p:txBody>
          <a:bodyPr vert="horz" lIns="0" tIns="0" rIns="0" bIns="0" rtlCol="0" anchor="b" anchorCtr="0"/>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90000"/>
              </a:lnSpc>
              <a:spcBef>
                <a:spcPts val="0"/>
              </a:spcBef>
            </a:pPr>
            <a:fld id="{ED38AA95-462B-3543-A864-6C49272CDC35}" type="slidenum">
              <a:rPr lang="en-US" sz="2700" smtClean="0">
                <a:solidFill>
                  <a:schemeClr val="bg1"/>
                </a:solidFill>
                <a:latin typeface="Helvetica Light"/>
                <a:cs typeface="Helvetica Light"/>
              </a:rPr>
              <a:pPr algn="ctr">
                <a:lnSpc>
                  <a:spcPct val="90000"/>
                </a:lnSpc>
                <a:spcBef>
                  <a:spcPts val="0"/>
                </a:spcBef>
              </a:pPr>
              <a:t>‹#›</a:t>
            </a:fld>
            <a:endParaRPr lang="en-US" sz="2700" dirty="0">
              <a:solidFill>
                <a:schemeClr val="bg1"/>
              </a:solidFill>
              <a:latin typeface="Helvetica Light"/>
              <a:cs typeface="Helvetica Light"/>
            </a:endParaRPr>
          </a:p>
        </p:txBody>
      </p:sp>
      <p:pic>
        <p:nvPicPr>
          <p:cNvPr id="6" name="Picture 5"/>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561732" y="165306"/>
            <a:ext cx="609600" cy="496824"/>
          </a:xfrm>
          <a:prstGeom prst="rect">
            <a:avLst/>
          </a:prstGeom>
        </p:spPr>
      </p:pic>
    </p:spTree>
    <p:extLst>
      <p:ext uri="{BB962C8B-B14F-4D97-AF65-F5344CB8AC3E}">
        <p14:creationId xmlns:p14="http://schemas.microsoft.com/office/powerpoint/2010/main" val="19842587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lvl1pPr marL="0" indent="0">
              <a:buNone/>
              <a:defRPr sz="1350" b="1" i="0" spc="0" baseline="0">
                <a:solidFill>
                  <a:schemeClr val="tx1"/>
                </a:solidFill>
                <a:latin typeface="+mj-lt"/>
                <a:cs typeface="Helvetica"/>
              </a:defRPr>
            </a:lvl1pPr>
            <a:lvl2pPr marL="0" indent="0">
              <a:buFont typeface="Arial"/>
              <a:buNone/>
              <a:defRPr spc="0" baseline="0">
                <a:solidFill>
                  <a:schemeClr val="tx1"/>
                </a:solidFill>
                <a:latin typeface="+mj-lt"/>
              </a:defRPr>
            </a:lvl2pPr>
            <a:lvl3pPr marL="127397" indent="-127397">
              <a:defRPr spc="0" baseline="0">
                <a:solidFill>
                  <a:schemeClr val="tx1"/>
                </a:solidFill>
                <a:latin typeface="+mj-lt"/>
              </a:defRPr>
            </a:lvl3pPr>
            <a:lvl4pPr marL="300038" indent="-172641">
              <a:defRPr spc="0" baseline="0">
                <a:solidFill>
                  <a:schemeClr val="tx1"/>
                </a:solidFill>
                <a:latin typeface="+mj-lt"/>
              </a:defRPr>
            </a:lvl4pPr>
            <a:lvl5pPr marL="473869" indent="-173831">
              <a:defRPr spc="0" baseline="0">
                <a:solidFill>
                  <a:schemeClr val="tx1"/>
                </a:solidFill>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058254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0215" y="-13189"/>
            <a:ext cx="7428154" cy="729675"/>
          </a:xfrm>
        </p:spPr>
        <p:txBody>
          <a:bodyPr/>
          <a:lstStyle/>
          <a:p>
            <a:r>
              <a:rPr lang="en-US" dirty="0"/>
              <a:t>Click to edit Master title style</a:t>
            </a:r>
          </a:p>
        </p:txBody>
      </p:sp>
      <p:sp>
        <p:nvSpPr>
          <p:cNvPr id="3" name="Content Placeholder 2"/>
          <p:cNvSpPr>
            <a:spLocks noGrp="1"/>
          </p:cNvSpPr>
          <p:nvPr>
            <p:ph sz="half" idx="1"/>
          </p:nvPr>
        </p:nvSpPr>
        <p:spPr>
          <a:xfrm>
            <a:off x="5053640" y="1001714"/>
            <a:ext cx="3582361" cy="3544887"/>
          </a:xfrm>
        </p:spPr>
        <p:txBody>
          <a:bodyPr>
            <a:normAutofit/>
          </a:bodyPr>
          <a:lstStyle>
            <a:lvl1pPr>
              <a:defRPr sz="1500"/>
            </a:lvl1pPr>
            <a:lvl2pPr>
              <a:defRPr sz="1350"/>
            </a:lvl2pPr>
            <a:lvl3pPr>
              <a:defRPr sz="12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1206502" y="1001714"/>
            <a:ext cx="3582361" cy="3544887"/>
          </a:xfrm>
        </p:spPr>
        <p:txBody>
          <a:bodyPr>
            <a:normAutofit/>
          </a:bodyPr>
          <a:lstStyle>
            <a:lvl1pPr>
              <a:defRPr sz="1500"/>
            </a:lvl1pPr>
            <a:lvl2pPr>
              <a:defRPr sz="1350"/>
            </a:lvl2pPr>
            <a:lvl3pPr>
              <a:defRPr sz="12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479856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78180" y="151667"/>
            <a:ext cx="7428153" cy="729675"/>
          </a:xfrm>
        </p:spPr>
        <p:txBody>
          <a:bodyPr/>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1490261971"/>
      </p:ext>
    </p:extLst>
  </p:cSld>
  <p:clrMapOvr>
    <a:masterClrMapping/>
  </p:clrMapOvr>
  <p:extLst mod="1">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400012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3_Blank">
    <p:spTree>
      <p:nvGrpSpPr>
        <p:cNvPr id="1" name=""/>
        <p:cNvGrpSpPr/>
        <p:nvPr/>
      </p:nvGrpSpPr>
      <p:grpSpPr>
        <a:xfrm>
          <a:off x="0" y="0"/>
          <a:ext cx="0" cy="0"/>
          <a:chOff x="0" y="0"/>
          <a:chExt cx="0" cy="0"/>
        </a:xfrm>
      </p:grpSpPr>
      <p:sp>
        <p:nvSpPr>
          <p:cNvPr id="2" name="Rectangle 1"/>
          <p:cNvSpPr/>
          <p:nvPr userDrawn="1"/>
        </p:nvSpPr>
        <p:spPr>
          <a:xfrm>
            <a:off x="0" y="1"/>
            <a:ext cx="1371600" cy="107042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spTree>
    <p:extLst>
      <p:ext uri="{BB962C8B-B14F-4D97-AF65-F5344CB8AC3E}">
        <p14:creationId xmlns:p14="http://schemas.microsoft.com/office/powerpoint/2010/main" val="14840910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Pictures Light">
    <p:spTree>
      <p:nvGrpSpPr>
        <p:cNvPr id="1" name=""/>
        <p:cNvGrpSpPr/>
        <p:nvPr/>
      </p:nvGrpSpPr>
      <p:grpSpPr>
        <a:xfrm>
          <a:off x="0" y="0"/>
          <a:ext cx="0" cy="0"/>
          <a:chOff x="0" y="0"/>
          <a:chExt cx="0" cy="0"/>
        </a:xfrm>
      </p:grpSpPr>
      <p:sp>
        <p:nvSpPr>
          <p:cNvPr id="9" name="Picture Placeholder 8"/>
          <p:cNvSpPr>
            <a:spLocks noGrp="1"/>
          </p:cNvSpPr>
          <p:nvPr>
            <p:ph type="pic" sz="quarter" idx="14" hasCustomPrompt="1"/>
          </p:nvPr>
        </p:nvSpPr>
        <p:spPr>
          <a:xfrm>
            <a:off x="1799917" y="1181726"/>
            <a:ext cx="1188720" cy="891540"/>
          </a:xfrm>
          <a:prstGeom prst="ellipse">
            <a:avLst/>
          </a:prstGeom>
          <a:solidFill>
            <a:schemeClr val="accent2"/>
          </a:solidFill>
          <a:ln w="28575">
            <a:solidFill>
              <a:schemeClr val="accent1"/>
            </a:solidFill>
          </a:ln>
          <a:extLst/>
        </p:spPr>
        <p:txBody>
          <a:bodyPr wrap="none" anchor="ctr" anchorCtr="0">
            <a:normAutofit/>
          </a:bodyPr>
          <a:lstStyle>
            <a:lvl1pPr marL="0" indent="0" algn="ctr">
              <a:buFontTx/>
              <a:buNone/>
              <a:defRPr sz="1200">
                <a:solidFill>
                  <a:srgbClr val="FFFFFF"/>
                </a:solidFill>
              </a:defRPr>
            </a:lvl1pPr>
          </a:lstStyle>
          <a:p>
            <a:r>
              <a:rPr lang="en-US" dirty="0"/>
              <a:t>Picture</a:t>
            </a:r>
          </a:p>
        </p:txBody>
      </p:sp>
      <p:sp>
        <p:nvSpPr>
          <p:cNvPr id="11" name="Text Placeholder 10"/>
          <p:cNvSpPr>
            <a:spLocks noGrp="1"/>
          </p:cNvSpPr>
          <p:nvPr>
            <p:ph type="body" sz="quarter" idx="15" hasCustomPrompt="1"/>
          </p:nvPr>
        </p:nvSpPr>
        <p:spPr>
          <a:xfrm>
            <a:off x="1206502" y="2271502"/>
            <a:ext cx="2375553" cy="246888"/>
          </a:xfrm>
        </p:spPr>
        <p:txBody>
          <a:bodyPr anchor="ctr" anchorCtr="0">
            <a:noAutofit/>
          </a:bodyPr>
          <a:lstStyle>
            <a:lvl1pPr marL="0" indent="0" algn="ctr">
              <a:lnSpc>
                <a:spcPct val="100000"/>
              </a:lnSpc>
              <a:buFontTx/>
              <a:buNone/>
              <a:defRPr sz="1275" cap="all" baseline="0">
                <a:solidFill>
                  <a:schemeClr val="tx2"/>
                </a:solidFill>
                <a:latin typeface="+mj-lt"/>
                <a:cs typeface="Helvetica Light"/>
              </a:defRPr>
            </a:lvl1pPr>
          </a:lstStyle>
          <a:p>
            <a:pPr lvl="0"/>
            <a:r>
              <a:rPr lang="en-US" dirty="0"/>
              <a:t>LOREM IPSUM</a:t>
            </a:r>
          </a:p>
        </p:txBody>
      </p:sp>
      <p:sp>
        <p:nvSpPr>
          <p:cNvPr id="12" name="Text Placeholder 10"/>
          <p:cNvSpPr>
            <a:spLocks noGrp="1"/>
          </p:cNvSpPr>
          <p:nvPr>
            <p:ph type="body" sz="quarter" idx="16" hasCustomPrompt="1"/>
          </p:nvPr>
        </p:nvSpPr>
        <p:spPr>
          <a:xfrm>
            <a:off x="1206502" y="2545060"/>
            <a:ext cx="2375553" cy="1643634"/>
          </a:xfrm>
        </p:spPr>
        <p:txBody>
          <a:bodyPr anchor="t" anchorCtr="0">
            <a:normAutofit/>
          </a:bodyPr>
          <a:lstStyle>
            <a:lvl1pPr marL="0" indent="0" algn="ctr">
              <a:lnSpc>
                <a:spcPct val="95000"/>
              </a:lnSpc>
              <a:spcBef>
                <a:spcPts val="450"/>
              </a:spcBef>
              <a:buFontTx/>
              <a:buNone/>
              <a:defRPr sz="1050" cap="none" baseline="0">
                <a:solidFill>
                  <a:schemeClr val="tx2"/>
                </a:solidFill>
                <a:latin typeface="Calibri Light" panose="020F0302020204030204" pitchFamily="34" charset="0"/>
                <a:cs typeface="Calibri Light" panose="020F0302020204030204" pitchFamily="34" charset="0"/>
              </a:defRPr>
            </a:lvl1pPr>
          </a:lstStyle>
          <a:p>
            <a:pPr lvl="0"/>
            <a:r>
              <a:rPr lang="en-US" dirty="0"/>
              <a:t>Body copy goes here</a:t>
            </a:r>
          </a:p>
        </p:txBody>
      </p:sp>
      <p:sp>
        <p:nvSpPr>
          <p:cNvPr id="13" name="Picture Placeholder 8"/>
          <p:cNvSpPr>
            <a:spLocks noGrp="1"/>
          </p:cNvSpPr>
          <p:nvPr>
            <p:ph type="pic" sz="quarter" idx="17" hasCustomPrompt="1"/>
          </p:nvPr>
        </p:nvSpPr>
        <p:spPr>
          <a:xfrm>
            <a:off x="4326097" y="1181726"/>
            <a:ext cx="1188720" cy="891540"/>
          </a:xfrm>
          <a:prstGeom prst="ellipse">
            <a:avLst/>
          </a:prstGeom>
          <a:solidFill>
            <a:schemeClr val="accent2"/>
          </a:solidFill>
          <a:ln w="28575">
            <a:solidFill>
              <a:schemeClr val="accent1"/>
            </a:solidFill>
          </a:ln>
          <a:extLst/>
        </p:spPr>
        <p:txBody>
          <a:bodyPr wrap="none" anchor="ctr" anchorCtr="0">
            <a:normAutofit/>
          </a:bodyPr>
          <a:lstStyle>
            <a:lvl1pPr marL="0" indent="0" algn="ctr">
              <a:buFontTx/>
              <a:buNone/>
              <a:defRPr sz="1200">
                <a:solidFill>
                  <a:srgbClr val="FFFFFF"/>
                </a:solidFill>
              </a:defRPr>
            </a:lvl1pPr>
          </a:lstStyle>
          <a:p>
            <a:r>
              <a:rPr lang="en-US" dirty="0"/>
              <a:t>Picture</a:t>
            </a:r>
          </a:p>
        </p:txBody>
      </p:sp>
      <p:sp>
        <p:nvSpPr>
          <p:cNvPr id="14" name="Text Placeholder 10"/>
          <p:cNvSpPr>
            <a:spLocks noGrp="1"/>
          </p:cNvSpPr>
          <p:nvPr>
            <p:ph type="body" sz="quarter" idx="18" hasCustomPrompt="1"/>
          </p:nvPr>
        </p:nvSpPr>
        <p:spPr>
          <a:xfrm>
            <a:off x="3732682" y="2271502"/>
            <a:ext cx="2375553" cy="246888"/>
          </a:xfrm>
        </p:spPr>
        <p:txBody>
          <a:bodyPr anchor="ctr" anchorCtr="0">
            <a:noAutofit/>
          </a:bodyPr>
          <a:lstStyle>
            <a:lvl1pPr marL="0" indent="0" algn="ctr">
              <a:lnSpc>
                <a:spcPct val="100000"/>
              </a:lnSpc>
              <a:buFontTx/>
              <a:buNone/>
              <a:defRPr sz="1275" cap="all" baseline="0">
                <a:solidFill>
                  <a:schemeClr val="tx2"/>
                </a:solidFill>
                <a:latin typeface="Calibri Light" panose="020F0302020204030204" pitchFamily="34" charset="0"/>
                <a:cs typeface="Calibri Light" panose="020F0302020204030204" pitchFamily="34" charset="0"/>
              </a:defRPr>
            </a:lvl1pPr>
          </a:lstStyle>
          <a:p>
            <a:pPr lvl="0"/>
            <a:r>
              <a:rPr lang="en-US" dirty="0"/>
              <a:t>LOREM IPSUM</a:t>
            </a:r>
          </a:p>
        </p:txBody>
      </p:sp>
      <p:sp>
        <p:nvSpPr>
          <p:cNvPr id="15" name="Text Placeholder 10"/>
          <p:cNvSpPr>
            <a:spLocks noGrp="1"/>
          </p:cNvSpPr>
          <p:nvPr>
            <p:ph type="body" sz="quarter" idx="19" hasCustomPrompt="1"/>
          </p:nvPr>
        </p:nvSpPr>
        <p:spPr>
          <a:xfrm>
            <a:off x="3732682" y="2545060"/>
            <a:ext cx="2375553" cy="1643634"/>
          </a:xfrm>
        </p:spPr>
        <p:txBody>
          <a:bodyPr anchor="t" anchorCtr="0">
            <a:normAutofit/>
          </a:bodyPr>
          <a:lstStyle>
            <a:lvl1pPr marL="0" marR="0" indent="0" algn="ctr" defTabSz="685800" rtl="0" eaLnBrk="1" fontAlgn="auto" latinLnBrk="0" hangingPunct="1">
              <a:lnSpc>
                <a:spcPct val="95000"/>
              </a:lnSpc>
              <a:spcBef>
                <a:spcPts val="450"/>
              </a:spcBef>
              <a:spcAft>
                <a:spcPts val="0"/>
              </a:spcAft>
              <a:buClr>
                <a:schemeClr val="accent1"/>
              </a:buClr>
              <a:buSzTx/>
              <a:buFontTx/>
              <a:buNone/>
              <a:tabLst/>
              <a:defRPr sz="1050" cap="none" baseline="0">
                <a:solidFill>
                  <a:schemeClr val="tx2"/>
                </a:solidFill>
                <a:latin typeface="Calibri Light" panose="020F0302020204030204" pitchFamily="34" charset="0"/>
                <a:cs typeface="Calibri Light" panose="020F0302020204030204" pitchFamily="34" charset="0"/>
              </a:defRPr>
            </a:lvl1pPr>
          </a:lstStyle>
          <a:p>
            <a:pPr lvl="0"/>
            <a:r>
              <a:rPr lang="en-US" dirty="0"/>
              <a:t>Body copy goes here</a:t>
            </a:r>
          </a:p>
        </p:txBody>
      </p:sp>
      <p:sp>
        <p:nvSpPr>
          <p:cNvPr id="16" name="Picture Placeholder 8"/>
          <p:cNvSpPr>
            <a:spLocks noGrp="1"/>
          </p:cNvSpPr>
          <p:nvPr>
            <p:ph type="pic" sz="quarter" idx="20" hasCustomPrompt="1"/>
          </p:nvPr>
        </p:nvSpPr>
        <p:spPr>
          <a:xfrm>
            <a:off x="6852277" y="1181726"/>
            <a:ext cx="1188720" cy="891540"/>
          </a:xfrm>
          <a:prstGeom prst="ellipse">
            <a:avLst/>
          </a:prstGeom>
          <a:solidFill>
            <a:schemeClr val="accent2"/>
          </a:solidFill>
          <a:ln w="28575">
            <a:solidFill>
              <a:schemeClr val="accent1"/>
            </a:solidFill>
          </a:ln>
          <a:extLst/>
        </p:spPr>
        <p:txBody>
          <a:bodyPr wrap="none" anchor="ctr" anchorCtr="0">
            <a:normAutofit/>
          </a:bodyPr>
          <a:lstStyle>
            <a:lvl1pPr marL="0" indent="0" algn="ctr">
              <a:buFontTx/>
              <a:buNone/>
              <a:defRPr sz="1200">
                <a:solidFill>
                  <a:srgbClr val="FFFFFF"/>
                </a:solidFill>
              </a:defRPr>
            </a:lvl1pPr>
          </a:lstStyle>
          <a:p>
            <a:r>
              <a:rPr lang="en-US" dirty="0"/>
              <a:t>Picture</a:t>
            </a:r>
          </a:p>
        </p:txBody>
      </p:sp>
      <p:sp>
        <p:nvSpPr>
          <p:cNvPr id="17" name="Text Placeholder 10"/>
          <p:cNvSpPr>
            <a:spLocks noGrp="1"/>
          </p:cNvSpPr>
          <p:nvPr>
            <p:ph type="body" sz="quarter" idx="21" hasCustomPrompt="1"/>
          </p:nvPr>
        </p:nvSpPr>
        <p:spPr>
          <a:xfrm>
            <a:off x="6258862" y="2271502"/>
            <a:ext cx="2375553" cy="246888"/>
          </a:xfrm>
        </p:spPr>
        <p:txBody>
          <a:bodyPr anchor="ctr" anchorCtr="0">
            <a:noAutofit/>
          </a:bodyPr>
          <a:lstStyle>
            <a:lvl1pPr marL="0" indent="0" algn="ctr">
              <a:lnSpc>
                <a:spcPct val="100000"/>
              </a:lnSpc>
              <a:buFontTx/>
              <a:buNone/>
              <a:defRPr sz="1275" cap="all" baseline="0">
                <a:solidFill>
                  <a:schemeClr val="tx2"/>
                </a:solidFill>
                <a:latin typeface="Calibri Light" panose="020F0302020204030204" pitchFamily="34" charset="0"/>
                <a:cs typeface="Calibri Light" panose="020F0302020204030204" pitchFamily="34" charset="0"/>
              </a:defRPr>
            </a:lvl1pPr>
          </a:lstStyle>
          <a:p>
            <a:pPr lvl="0"/>
            <a:r>
              <a:rPr lang="en-US" dirty="0" err="1"/>
              <a:t>Lorem</a:t>
            </a:r>
            <a:r>
              <a:rPr lang="en-US" dirty="0"/>
              <a:t> </a:t>
            </a:r>
            <a:r>
              <a:rPr lang="en-US" dirty="0" err="1"/>
              <a:t>ipsum</a:t>
            </a:r>
            <a:endParaRPr lang="en-US" dirty="0"/>
          </a:p>
        </p:txBody>
      </p:sp>
      <p:sp>
        <p:nvSpPr>
          <p:cNvPr id="18" name="Text Placeholder 10"/>
          <p:cNvSpPr>
            <a:spLocks noGrp="1"/>
          </p:cNvSpPr>
          <p:nvPr>
            <p:ph type="body" sz="quarter" idx="22" hasCustomPrompt="1"/>
          </p:nvPr>
        </p:nvSpPr>
        <p:spPr>
          <a:xfrm>
            <a:off x="6258862" y="2545060"/>
            <a:ext cx="2375553" cy="1643634"/>
          </a:xfrm>
        </p:spPr>
        <p:txBody>
          <a:bodyPr anchor="t" anchorCtr="0">
            <a:normAutofit/>
          </a:bodyPr>
          <a:lstStyle>
            <a:lvl1pPr marL="0" indent="0" algn="ctr">
              <a:lnSpc>
                <a:spcPct val="95000"/>
              </a:lnSpc>
              <a:spcBef>
                <a:spcPts val="450"/>
              </a:spcBef>
              <a:buFontTx/>
              <a:buNone/>
              <a:defRPr sz="1050" cap="none" baseline="0">
                <a:solidFill>
                  <a:schemeClr val="tx2"/>
                </a:solidFill>
                <a:latin typeface="Calibri Light" panose="020F0302020204030204" pitchFamily="34" charset="0"/>
                <a:cs typeface="Calibri Light" panose="020F0302020204030204" pitchFamily="34" charset="0"/>
              </a:defRPr>
            </a:lvl1pPr>
          </a:lstStyle>
          <a:p>
            <a:pPr lvl="0"/>
            <a:r>
              <a:rPr lang="en-US" dirty="0"/>
              <a:t>Body copy goes here</a:t>
            </a:r>
          </a:p>
        </p:txBody>
      </p:sp>
      <p:sp>
        <p:nvSpPr>
          <p:cNvPr id="22" name="Title Placeholder 1"/>
          <p:cNvSpPr>
            <a:spLocks noGrp="1"/>
          </p:cNvSpPr>
          <p:nvPr>
            <p:ph type="title"/>
          </p:nvPr>
        </p:nvSpPr>
        <p:spPr>
          <a:xfrm>
            <a:off x="169008" y="-6595"/>
            <a:ext cx="7428154" cy="729675"/>
          </a:xfrm>
          <a:prstGeom prst="rect">
            <a:avLst/>
          </a:prstGeom>
        </p:spPr>
        <p:txBody>
          <a:bodyPr vert="horz" lIns="0" tIns="0" rIns="0" bIns="0" rtlCol="0" anchor="b" anchorCtr="0">
            <a:normAutofit/>
          </a:bodyPr>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1416629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Plain Text Light">
    <p:spTree>
      <p:nvGrpSpPr>
        <p:cNvPr id="1" name=""/>
        <p:cNvGrpSpPr/>
        <p:nvPr/>
      </p:nvGrpSpPr>
      <p:grpSpPr>
        <a:xfrm>
          <a:off x="0" y="0"/>
          <a:ext cx="0" cy="0"/>
          <a:chOff x="0" y="0"/>
          <a:chExt cx="0" cy="0"/>
        </a:xfrm>
      </p:grpSpPr>
      <p:sp>
        <p:nvSpPr>
          <p:cNvPr id="2" name="Title 1"/>
          <p:cNvSpPr>
            <a:spLocks noGrp="1"/>
          </p:cNvSpPr>
          <p:nvPr>
            <p:ph type="title"/>
          </p:nvPr>
        </p:nvSpPr>
        <p:spPr>
          <a:xfrm>
            <a:off x="170838" y="-1"/>
            <a:ext cx="7427670" cy="729675"/>
          </a:xfrm>
        </p:spPr>
        <p:txBody>
          <a:bodyPr/>
          <a:lstStyle/>
          <a:p>
            <a:r>
              <a:rPr lang="en-US" dirty="0"/>
              <a:t>Click to edit Master title style</a:t>
            </a:r>
          </a:p>
        </p:txBody>
      </p:sp>
      <p:sp>
        <p:nvSpPr>
          <p:cNvPr id="3" name="Content Placeholder 2"/>
          <p:cNvSpPr>
            <a:spLocks noGrp="1"/>
          </p:cNvSpPr>
          <p:nvPr>
            <p:ph sz="half" idx="1"/>
          </p:nvPr>
        </p:nvSpPr>
        <p:spPr>
          <a:xfrm>
            <a:off x="5067258" y="1009651"/>
            <a:ext cx="3568743" cy="3544887"/>
          </a:xfrm>
        </p:spPr>
        <p:txBody>
          <a:bodyPr>
            <a:normAutofit/>
          </a:bodyPr>
          <a:lstStyle>
            <a:lvl1pPr marL="0" indent="0">
              <a:lnSpc>
                <a:spcPct val="90000"/>
              </a:lnSpc>
              <a:spcBef>
                <a:spcPts val="750"/>
              </a:spcBef>
              <a:buNone/>
              <a:defRPr sz="1350" b="1" i="0">
                <a:solidFill>
                  <a:schemeClr val="accent2"/>
                </a:solidFill>
                <a:latin typeface="+mj-lt"/>
                <a:cs typeface="Helvetica"/>
              </a:defRPr>
            </a:lvl1pPr>
            <a:lvl2pPr marL="0" indent="0">
              <a:lnSpc>
                <a:spcPct val="104000"/>
              </a:lnSpc>
              <a:spcBef>
                <a:spcPts val="750"/>
              </a:spcBef>
              <a:buNone/>
              <a:defRPr sz="1350">
                <a:latin typeface="+mj-lt"/>
              </a:defRPr>
            </a:lvl2pPr>
            <a:lvl3pPr marL="127397" indent="-127397">
              <a:lnSpc>
                <a:spcPct val="104000"/>
              </a:lnSpc>
              <a:spcBef>
                <a:spcPts val="750"/>
              </a:spcBef>
              <a:defRPr sz="1350">
                <a:latin typeface="+mj-lt"/>
              </a:defRPr>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p:nvPr>
        </p:nvSpPr>
        <p:spPr>
          <a:xfrm>
            <a:off x="1208332" y="1009651"/>
            <a:ext cx="3568743" cy="3544887"/>
          </a:xfrm>
        </p:spPr>
        <p:txBody>
          <a:bodyPr>
            <a:normAutofit/>
          </a:bodyPr>
          <a:lstStyle>
            <a:lvl1pPr marL="0" indent="0">
              <a:lnSpc>
                <a:spcPct val="90000"/>
              </a:lnSpc>
              <a:spcBef>
                <a:spcPts val="750"/>
              </a:spcBef>
              <a:buNone/>
              <a:defRPr sz="1350" b="1" i="0">
                <a:solidFill>
                  <a:schemeClr val="accent2"/>
                </a:solidFill>
                <a:latin typeface="+mj-lt"/>
                <a:cs typeface="Helvetica"/>
              </a:defRPr>
            </a:lvl1pPr>
            <a:lvl2pPr marL="0" indent="0">
              <a:lnSpc>
                <a:spcPct val="104000"/>
              </a:lnSpc>
              <a:spcBef>
                <a:spcPts val="750"/>
              </a:spcBef>
              <a:buNone/>
              <a:defRPr sz="1350">
                <a:latin typeface="+mj-lt"/>
              </a:defRPr>
            </a:lvl2pPr>
            <a:lvl3pPr marL="127397" indent="-127397">
              <a:lnSpc>
                <a:spcPct val="104000"/>
              </a:lnSpc>
              <a:spcBef>
                <a:spcPts val="750"/>
              </a:spcBef>
              <a:defRPr sz="1350">
                <a:latin typeface="+mj-lt"/>
              </a:defRPr>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3521945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0169"/>
            <a:ext cx="7772400" cy="1102519"/>
          </a:xfrm>
        </p:spPr>
        <p:txBody>
          <a:bodyPr anchor="ctr"/>
          <a:lstStyle>
            <a:lvl1pPr algn="ctr">
              <a:defRPr spc="-30" baseline="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69071"/>
            <a:ext cx="6400800" cy="1314450"/>
          </a:xfrm>
        </p:spPr>
        <p:txBody>
          <a:bodyPr/>
          <a:lstStyle>
            <a:lvl1pPr marL="0" indent="0" algn="ctr">
              <a:buNone/>
              <a:defRPr spc="-30" baseline="0">
                <a:solidFill>
                  <a:schemeClr val="tx1"/>
                </a:solidFill>
                <a:latin typeface="Arial" panose="020B0604020202020204" pitchFamily="34" charset="0"/>
                <a:cs typeface="Arial"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
        <p:nvSpPr>
          <p:cNvPr id="8" name="Slide Number Placeholder 5"/>
          <p:cNvSpPr txBox="1">
            <a:spLocks/>
          </p:cNvSpPr>
          <p:nvPr userDrawn="1"/>
        </p:nvSpPr>
        <p:spPr>
          <a:xfrm>
            <a:off x="3962400" y="1170626"/>
            <a:ext cx="1219200" cy="273844"/>
          </a:xfrm>
          <a:prstGeom prst="rect">
            <a:avLst/>
          </a:prstGeom>
        </p:spPr>
        <p:txBody>
          <a:bodyPr vert="horz" lIns="0" tIns="0" rIns="0" bIns="0" rtlCol="0" anchor="b" anchorCtr="0"/>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90000"/>
              </a:lnSpc>
            </a:pPr>
            <a:fld id="{ED38AA95-462B-3543-A864-6C49272CDC35}" type="slidenum">
              <a:rPr lang="en-US" sz="3000" smtClean="0">
                <a:solidFill>
                  <a:prstClr val="white"/>
                </a:solidFill>
                <a:latin typeface="Helvetica Light"/>
                <a:cs typeface="Helvetica Light"/>
              </a:rPr>
              <a:pPr algn="ctr">
                <a:lnSpc>
                  <a:spcPct val="90000"/>
                </a:lnSpc>
              </a:pPr>
              <a:t>‹#›</a:t>
            </a:fld>
            <a:endParaRPr lang="en-US" sz="3000" dirty="0">
              <a:solidFill>
                <a:prstClr val="white"/>
              </a:solidFill>
              <a:latin typeface="Helvetica Light"/>
              <a:cs typeface="Helvetica Light"/>
            </a:endParaRPr>
          </a:p>
        </p:txBody>
      </p:sp>
      <p:sp>
        <p:nvSpPr>
          <p:cNvPr id="9" name="Rectangle 8"/>
          <p:cNvSpPr/>
          <p:nvPr userDrawn="1"/>
        </p:nvSpPr>
        <p:spPr>
          <a:xfrm>
            <a:off x="0" y="1"/>
            <a:ext cx="1371600" cy="107042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solidFill>
                <a:prstClr val="white"/>
              </a:solidFill>
            </a:endParaRPr>
          </a:p>
        </p:txBody>
      </p:sp>
    </p:spTree>
    <p:extLst>
      <p:ext uri="{BB962C8B-B14F-4D97-AF65-F5344CB8AC3E}">
        <p14:creationId xmlns:p14="http://schemas.microsoft.com/office/powerpoint/2010/main" val="22840783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3_Blank">
    <p:spTree>
      <p:nvGrpSpPr>
        <p:cNvPr id="1" name=""/>
        <p:cNvGrpSpPr/>
        <p:nvPr/>
      </p:nvGrpSpPr>
      <p:grpSpPr>
        <a:xfrm>
          <a:off x="0" y="0"/>
          <a:ext cx="0" cy="0"/>
          <a:chOff x="0" y="0"/>
          <a:chExt cx="0" cy="0"/>
        </a:xfrm>
      </p:grpSpPr>
      <p:sp>
        <p:nvSpPr>
          <p:cNvPr id="2" name="Rectangle 1"/>
          <p:cNvSpPr/>
          <p:nvPr userDrawn="1"/>
        </p:nvSpPr>
        <p:spPr>
          <a:xfrm>
            <a:off x="0" y="1"/>
            <a:ext cx="1371600" cy="107042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solidFill>
                <a:prstClr val="white"/>
              </a:solidFill>
            </a:endParaRPr>
          </a:p>
        </p:txBody>
      </p:sp>
    </p:spTree>
    <p:extLst>
      <p:ext uri="{BB962C8B-B14F-4D97-AF65-F5344CB8AC3E}">
        <p14:creationId xmlns:p14="http://schemas.microsoft.com/office/powerpoint/2010/main" val="23118762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0169"/>
            <a:ext cx="7772400" cy="1102519"/>
          </a:xfrm>
        </p:spPr>
        <p:txBody>
          <a:bodyPr anchor="ctr"/>
          <a:lstStyle>
            <a:lvl1pPr algn="ctr">
              <a:defRPr spc="-30" baseline="0">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2969071"/>
            <a:ext cx="6400800" cy="1314450"/>
          </a:xfrm>
        </p:spPr>
        <p:txBody>
          <a:bodyPr/>
          <a:lstStyle>
            <a:lvl1pPr marL="0" indent="0" algn="ctr">
              <a:buNone/>
              <a:defRPr spc="-30" baseline="0">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
        <p:nvSpPr>
          <p:cNvPr id="8" name="Slide Number Placeholder 5"/>
          <p:cNvSpPr txBox="1">
            <a:spLocks/>
          </p:cNvSpPr>
          <p:nvPr userDrawn="1"/>
        </p:nvSpPr>
        <p:spPr>
          <a:xfrm>
            <a:off x="3962400" y="1170626"/>
            <a:ext cx="1219200" cy="273844"/>
          </a:xfrm>
          <a:prstGeom prst="rect">
            <a:avLst/>
          </a:prstGeom>
        </p:spPr>
        <p:txBody>
          <a:bodyPr vert="horz" lIns="0" tIns="0" rIns="0" bIns="0" rtlCol="0" anchor="b" anchorCtr="0"/>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90000"/>
              </a:lnSpc>
            </a:pPr>
            <a:fld id="{ED38AA95-462B-3543-A864-6C49272CDC35}" type="slidenum">
              <a:rPr lang="en-US" sz="3000" smtClean="0">
                <a:solidFill>
                  <a:prstClr val="white"/>
                </a:solidFill>
                <a:latin typeface="Helvetica Light"/>
                <a:cs typeface="Helvetica Light"/>
              </a:rPr>
              <a:pPr algn="ctr">
                <a:lnSpc>
                  <a:spcPct val="90000"/>
                </a:lnSpc>
              </a:pPr>
              <a:t>‹#›</a:t>
            </a:fld>
            <a:endParaRPr lang="en-US" sz="3000" dirty="0">
              <a:solidFill>
                <a:prstClr val="white"/>
              </a:solidFill>
              <a:latin typeface="Helvetica Light"/>
              <a:cs typeface="Helvetica Light"/>
            </a:endParaRPr>
          </a:p>
        </p:txBody>
      </p:sp>
      <p:sp>
        <p:nvSpPr>
          <p:cNvPr id="9" name="Rectangle 8"/>
          <p:cNvSpPr/>
          <p:nvPr userDrawn="1"/>
        </p:nvSpPr>
        <p:spPr>
          <a:xfrm>
            <a:off x="0" y="1"/>
            <a:ext cx="1371600" cy="107042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spTree>
    <p:extLst>
      <p:ext uri="{BB962C8B-B14F-4D97-AF65-F5344CB8AC3E}">
        <p14:creationId xmlns:p14="http://schemas.microsoft.com/office/powerpoint/2010/main" val="1137356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4_Title Slide">
    <p:spTree>
      <p:nvGrpSpPr>
        <p:cNvPr id="1" name=""/>
        <p:cNvGrpSpPr/>
        <p:nvPr/>
      </p:nvGrpSpPr>
      <p:grpSpPr>
        <a:xfrm>
          <a:off x="0" y="0"/>
          <a:ext cx="0" cy="0"/>
          <a:chOff x="0" y="0"/>
          <a:chExt cx="0" cy="0"/>
        </a:xfrm>
      </p:grpSpPr>
      <p:sp>
        <p:nvSpPr>
          <p:cNvPr id="72" name="Rectangle 71"/>
          <p:cNvSpPr/>
          <p:nvPr userDrawn="1"/>
        </p:nvSpPr>
        <p:spPr>
          <a:xfrm>
            <a:off x="231430" y="1543050"/>
            <a:ext cx="2683219" cy="360045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hasCustomPrompt="1"/>
          </p:nvPr>
        </p:nvSpPr>
        <p:spPr>
          <a:xfrm>
            <a:off x="3105951" y="1543050"/>
            <a:ext cx="5483013" cy="768143"/>
          </a:xfrm>
        </p:spPr>
        <p:txBody>
          <a:bodyPr anchor="b" anchorCtr="0"/>
          <a:lstStyle>
            <a:lvl1pPr algn="l">
              <a:defRPr spc="-40" baseline="0">
                <a:solidFill>
                  <a:schemeClr val="tx1"/>
                </a:solidFill>
              </a:defRPr>
            </a:lvl1pPr>
          </a:lstStyle>
          <a:p>
            <a:r>
              <a:rPr lang="en-US" dirty="0"/>
              <a:t>This is the title of your presentation</a:t>
            </a:r>
          </a:p>
        </p:txBody>
      </p:sp>
      <p:sp>
        <p:nvSpPr>
          <p:cNvPr id="3" name="Subtitle 2"/>
          <p:cNvSpPr>
            <a:spLocks noGrp="1"/>
          </p:cNvSpPr>
          <p:nvPr>
            <p:ph type="subTitle" idx="1" hasCustomPrompt="1"/>
          </p:nvPr>
        </p:nvSpPr>
        <p:spPr>
          <a:xfrm>
            <a:off x="3105951" y="2380000"/>
            <a:ext cx="5483013" cy="630371"/>
          </a:xfrm>
        </p:spPr>
        <p:txBody>
          <a:bodyPr>
            <a:normAutofit/>
          </a:bodyPr>
          <a:lstStyle>
            <a:lvl1pPr marL="0" indent="0" algn="l">
              <a:lnSpc>
                <a:spcPct val="90000"/>
              </a:lnSpc>
              <a:spcBef>
                <a:spcPts val="0"/>
              </a:spcBef>
              <a:buNone/>
              <a:defRPr sz="2000" spc="-4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This is the subtitle of your cover page</a:t>
            </a:r>
          </a:p>
        </p:txBody>
      </p:sp>
      <p:sp>
        <p:nvSpPr>
          <p:cNvPr id="7" name="Rectangle 6"/>
          <p:cNvSpPr/>
          <p:nvPr userDrawn="1"/>
        </p:nvSpPr>
        <p:spPr>
          <a:xfrm>
            <a:off x="231430" y="0"/>
            <a:ext cx="2683219" cy="80622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 Placeholder 4"/>
          <p:cNvSpPr>
            <a:spLocks noGrp="1"/>
          </p:cNvSpPr>
          <p:nvPr>
            <p:ph type="body" sz="quarter" idx="10"/>
          </p:nvPr>
        </p:nvSpPr>
        <p:spPr>
          <a:xfrm>
            <a:off x="3106740" y="4117971"/>
            <a:ext cx="5481637" cy="736600"/>
          </a:xfrm>
        </p:spPr>
        <p:txBody>
          <a:bodyPr anchor="b" anchorCtr="0">
            <a:normAutofit/>
          </a:bodyPr>
          <a:lstStyle>
            <a:lvl1pPr marL="0" indent="0" algn="l">
              <a:lnSpc>
                <a:spcPct val="92000"/>
              </a:lnSpc>
              <a:spcBef>
                <a:spcPts val="600"/>
              </a:spcBef>
              <a:buNone/>
              <a:defRPr sz="1400">
                <a:solidFill>
                  <a:schemeClr val="tx1"/>
                </a:solidFill>
              </a:defRPr>
            </a:lvl1pPr>
          </a:lstStyle>
          <a:p>
            <a:pPr lvl="0"/>
            <a:r>
              <a:rPr lang="en-US" dirty="0"/>
              <a:t>Click to edit Master text styles</a:t>
            </a:r>
          </a:p>
        </p:txBody>
      </p:sp>
      <p:sp>
        <p:nvSpPr>
          <p:cNvPr id="13" name="Text Placeholder 4"/>
          <p:cNvSpPr>
            <a:spLocks noGrp="1"/>
          </p:cNvSpPr>
          <p:nvPr>
            <p:ph type="body" sz="quarter" idx="11" hasCustomPrompt="1"/>
          </p:nvPr>
        </p:nvSpPr>
        <p:spPr>
          <a:xfrm>
            <a:off x="600076" y="4117971"/>
            <a:ext cx="2209800" cy="736600"/>
          </a:xfrm>
        </p:spPr>
        <p:txBody>
          <a:bodyPr anchor="b" anchorCtr="0">
            <a:normAutofit/>
          </a:bodyPr>
          <a:lstStyle>
            <a:lvl1pPr marL="0" indent="0" algn="r">
              <a:lnSpc>
                <a:spcPct val="92000"/>
              </a:lnSpc>
              <a:spcBef>
                <a:spcPts val="600"/>
              </a:spcBef>
              <a:buNone/>
              <a:defRPr sz="1400">
                <a:solidFill>
                  <a:schemeClr val="bg1"/>
                </a:solidFill>
              </a:defRPr>
            </a:lvl1pPr>
          </a:lstStyle>
          <a:p>
            <a:pPr lvl="0"/>
            <a:r>
              <a:rPr lang="en-US" dirty="0"/>
              <a:t>Enter the Date</a:t>
            </a:r>
          </a:p>
        </p:txBody>
      </p:sp>
      <p:pic>
        <p:nvPicPr>
          <p:cNvPr id="71" name="Picture 7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6290" y="918208"/>
            <a:ext cx="2522161" cy="494343"/>
          </a:xfrm>
          <a:prstGeom prst="rect">
            <a:avLst/>
          </a:prstGeom>
        </p:spPr>
      </p:pic>
    </p:spTree>
    <p:extLst>
      <p:ext uri="{BB962C8B-B14F-4D97-AF65-F5344CB8AC3E}">
        <p14:creationId xmlns:p14="http://schemas.microsoft.com/office/powerpoint/2010/main" val="332051942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98320" y="1211263"/>
            <a:ext cx="6659880" cy="1102519"/>
          </a:xfrm>
        </p:spPr>
        <p:txBody>
          <a:bodyPr anchor="b" anchorCtr="0">
            <a:normAutofit/>
          </a:bodyPr>
          <a:lstStyle>
            <a:lvl1pPr algn="l">
              <a:defRPr sz="3000">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798320" y="2364581"/>
            <a:ext cx="6400800" cy="1314450"/>
          </a:xfrm>
        </p:spPr>
        <p:txBody>
          <a:bodyPr/>
          <a:lstStyle>
            <a:lvl1pPr marL="0" indent="0" algn="l">
              <a:buNone/>
              <a:defRPr>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
        <p:nvSpPr>
          <p:cNvPr id="7" name="Rectangle 6"/>
          <p:cNvSpPr/>
          <p:nvPr userDrawn="1"/>
        </p:nvSpPr>
        <p:spPr>
          <a:xfrm>
            <a:off x="247400" y="10"/>
            <a:ext cx="1219200" cy="231647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sp>
        <p:nvSpPr>
          <p:cNvPr id="8" name="Slide Number Placeholder 5"/>
          <p:cNvSpPr txBox="1">
            <a:spLocks/>
          </p:cNvSpPr>
          <p:nvPr userDrawn="1"/>
        </p:nvSpPr>
        <p:spPr>
          <a:xfrm>
            <a:off x="247400" y="1982788"/>
            <a:ext cx="1219200" cy="273844"/>
          </a:xfrm>
          <a:prstGeom prst="rect">
            <a:avLst/>
          </a:prstGeom>
        </p:spPr>
        <p:txBody>
          <a:bodyPr vert="horz" lIns="0" tIns="0" rIns="0" bIns="0" rtlCol="0" anchor="b" anchorCtr="0"/>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90000"/>
              </a:lnSpc>
            </a:pPr>
            <a:fld id="{ED38AA95-462B-3543-A864-6C49272CDC35}" type="slidenum">
              <a:rPr lang="en-US" sz="2025" smtClean="0">
                <a:solidFill>
                  <a:prstClr val="white"/>
                </a:solidFill>
                <a:latin typeface="Helvetica Light"/>
                <a:cs typeface="Helvetica Light"/>
              </a:rPr>
              <a:pPr algn="ctr">
                <a:lnSpc>
                  <a:spcPct val="90000"/>
                </a:lnSpc>
              </a:pPr>
              <a:t>‹#›</a:t>
            </a:fld>
            <a:endParaRPr lang="en-US" sz="2025" dirty="0">
              <a:solidFill>
                <a:prstClr val="white"/>
              </a:solidFill>
              <a:latin typeface="Helvetica Light"/>
              <a:cs typeface="Helvetica Light"/>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6482" y="165306"/>
            <a:ext cx="800343" cy="489209"/>
          </a:xfrm>
          <a:prstGeom prst="rect">
            <a:avLst/>
          </a:prstGeom>
        </p:spPr>
      </p:pic>
    </p:spTree>
    <p:extLst>
      <p:ext uri="{BB962C8B-B14F-4D97-AF65-F5344CB8AC3E}">
        <p14:creationId xmlns:p14="http://schemas.microsoft.com/office/powerpoint/2010/main" val="391760186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4_Title Slide">
    <p:spTree>
      <p:nvGrpSpPr>
        <p:cNvPr id="1" name=""/>
        <p:cNvGrpSpPr/>
        <p:nvPr/>
      </p:nvGrpSpPr>
      <p:grpSpPr>
        <a:xfrm>
          <a:off x="0" y="0"/>
          <a:ext cx="0" cy="0"/>
          <a:chOff x="0" y="0"/>
          <a:chExt cx="0" cy="0"/>
        </a:xfrm>
      </p:grpSpPr>
      <p:sp>
        <p:nvSpPr>
          <p:cNvPr id="72" name="Rectangle 71"/>
          <p:cNvSpPr/>
          <p:nvPr userDrawn="1"/>
        </p:nvSpPr>
        <p:spPr>
          <a:xfrm>
            <a:off x="231431" y="1543050"/>
            <a:ext cx="2683219" cy="360045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solidFill>
                <a:srgbClr val="282828"/>
              </a:solidFill>
              <a:latin typeface="Arial" panose="020B0604020202020204" pitchFamily="34" charset="0"/>
              <a:cs typeface="Arial" panose="020B0604020202020204" pitchFamily="34" charset="0"/>
            </a:endParaRPr>
          </a:p>
        </p:txBody>
      </p:sp>
      <p:sp>
        <p:nvSpPr>
          <p:cNvPr id="2" name="Title 1"/>
          <p:cNvSpPr>
            <a:spLocks noGrp="1"/>
          </p:cNvSpPr>
          <p:nvPr>
            <p:ph type="ctrTitle" hasCustomPrompt="1"/>
          </p:nvPr>
        </p:nvSpPr>
        <p:spPr>
          <a:xfrm>
            <a:off x="3105951" y="1543050"/>
            <a:ext cx="5483013" cy="768143"/>
          </a:xfrm>
        </p:spPr>
        <p:txBody>
          <a:bodyPr anchor="b" anchorCtr="0"/>
          <a:lstStyle>
            <a:lvl1pPr algn="l">
              <a:defRPr spc="-30" baseline="0">
                <a:solidFill>
                  <a:schemeClr val="tx1"/>
                </a:solidFill>
                <a:latin typeface="Arial" panose="020B0604020202020204" pitchFamily="34" charset="0"/>
                <a:cs typeface="Arial" panose="020B0604020202020204" pitchFamily="34" charset="0"/>
              </a:defRPr>
            </a:lvl1pPr>
          </a:lstStyle>
          <a:p>
            <a:r>
              <a:rPr lang="en-US" dirty="0"/>
              <a:t>This is the title of your presentation</a:t>
            </a:r>
          </a:p>
        </p:txBody>
      </p:sp>
      <p:sp>
        <p:nvSpPr>
          <p:cNvPr id="3" name="Subtitle 2"/>
          <p:cNvSpPr>
            <a:spLocks noGrp="1"/>
          </p:cNvSpPr>
          <p:nvPr>
            <p:ph type="subTitle" idx="1" hasCustomPrompt="1"/>
          </p:nvPr>
        </p:nvSpPr>
        <p:spPr>
          <a:xfrm>
            <a:off x="3105951" y="2380000"/>
            <a:ext cx="5483013" cy="630371"/>
          </a:xfrm>
        </p:spPr>
        <p:txBody>
          <a:bodyPr>
            <a:normAutofit/>
          </a:bodyPr>
          <a:lstStyle>
            <a:lvl1pPr marL="0" indent="0" algn="l">
              <a:lnSpc>
                <a:spcPct val="90000"/>
              </a:lnSpc>
              <a:spcBef>
                <a:spcPts val="0"/>
              </a:spcBef>
              <a:buNone/>
              <a:defRPr sz="1500" spc="-30" baseline="0">
                <a:solidFill>
                  <a:schemeClr val="tx1"/>
                </a:solidFill>
                <a:latin typeface="Arial" panose="020B0604020202020204" pitchFamily="34" charset="0"/>
                <a:cs typeface="Arial"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This is the subtitle of your cover page</a:t>
            </a:r>
          </a:p>
        </p:txBody>
      </p:sp>
      <p:sp>
        <p:nvSpPr>
          <p:cNvPr id="7" name="Rectangle 6"/>
          <p:cNvSpPr/>
          <p:nvPr userDrawn="1"/>
        </p:nvSpPr>
        <p:spPr>
          <a:xfrm>
            <a:off x="231431" y="0"/>
            <a:ext cx="2683219" cy="80622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srgbClr val="282828"/>
              </a:solidFill>
              <a:latin typeface="Arial" panose="020B0604020202020204" pitchFamily="34" charset="0"/>
              <a:cs typeface="Arial" panose="020B0604020202020204" pitchFamily="34" charset="0"/>
            </a:endParaRPr>
          </a:p>
        </p:txBody>
      </p:sp>
      <p:sp>
        <p:nvSpPr>
          <p:cNvPr id="5" name="Text Placeholder 4"/>
          <p:cNvSpPr>
            <a:spLocks noGrp="1"/>
          </p:cNvSpPr>
          <p:nvPr>
            <p:ph type="body" sz="quarter" idx="10"/>
          </p:nvPr>
        </p:nvSpPr>
        <p:spPr>
          <a:xfrm>
            <a:off x="3106740" y="4117971"/>
            <a:ext cx="5481637" cy="736600"/>
          </a:xfrm>
        </p:spPr>
        <p:txBody>
          <a:bodyPr anchor="b" anchorCtr="0">
            <a:normAutofit/>
          </a:bodyPr>
          <a:lstStyle>
            <a:lvl1pPr marL="0" indent="0" algn="l">
              <a:lnSpc>
                <a:spcPct val="92000"/>
              </a:lnSpc>
              <a:spcBef>
                <a:spcPts val="450"/>
              </a:spcBef>
              <a:buNone/>
              <a:defRPr sz="1050">
                <a:solidFill>
                  <a:schemeClr val="tx1"/>
                </a:solidFill>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13" name="Text Placeholder 4"/>
          <p:cNvSpPr>
            <a:spLocks noGrp="1"/>
          </p:cNvSpPr>
          <p:nvPr>
            <p:ph type="body" sz="quarter" idx="11" hasCustomPrompt="1"/>
          </p:nvPr>
        </p:nvSpPr>
        <p:spPr>
          <a:xfrm>
            <a:off x="600076" y="4117971"/>
            <a:ext cx="2209800" cy="736600"/>
          </a:xfrm>
        </p:spPr>
        <p:txBody>
          <a:bodyPr anchor="b" anchorCtr="0">
            <a:normAutofit/>
          </a:bodyPr>
          <a:lstStyle>
            <a:lvl1pPr marL="0" indent="0" algn="r">
              <a:lnSpc>
                <a:spcPct val="92000"/>
              </a:lnSpc>
              <a:spcBef>
                <a:spcPts val="450"/>
              </a:spcBef>
              <a:buNone/>
              <a:defRPr sz="1050">
                <a:solidFill>
                  <a:schemeClr val="tx1"/>
                </a:solidFill>
                <a:latin typeface="Arial" panose="020B0604020202020204" pitchFamily="34" charset="0"/>
                <a:cs typeface="Arial" panose="020B0604020202020204" pitchFamily="34" charset="0"/>
              </a:defRPr>
            </a:lvl1pPr>
          </a:lstStyle>
          <a:p>
            <a:pPr lvl="0"/>
            <a:r>
              <a:rPr lang="en-US" dirty="0"/>
              <a:t>Enter the Date</a:t>
            </a:r>
          </a:p>
        </p:txBody>
      </p:sp>
      <p:pic>
        <p:nvPicPr>
          <p:cNvPr id="71" name="Picture 7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7715" y="956308"/>
            <a:ext cx="2626935" cy="386159"/>
          </a:xfrm>
          <a:prstGeom prst="rect">
            <a:avLst/>
          </a:prstGeom>
        </p:spPr>
      </p:pic>
    </p:spTree>
    <p:extLst>
      <p:ext uri="{BB962C8B-B14F-4D97-AF65-F5344CB8AC3E}">
        <p14:creationId xmlns:p14="http://schemas.microsoft.com/office/powerpoint/2010/main" val="118902506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a:t>Click to edit Master title style</a:t>
            </a:r>
            <a:endParaRPr lang="en-IE"/>
          </a:p>
        </p:txBody>
      </p:sp>
    </p:spTree>
    <p:extLst>
      <p:ext uri="{BB962C8B-B14F-4D97-AF65-F5344CB8AC3E}">
        <p14:creationId xmlns:p14="http://schemas.microsoft.com/office/powerpoint/2010/main" val="332480180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788" y="-1"/>
            <a:ext cx="7428153" cy="667276"/>
          </a:xfrm>
        </p:spPr>
        <p:txBody>
          <a:bodyPr/>
          <a:lstStyle>
            <a:lvl1pPr>
              <a:defRPr>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241824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marL="0" indent="0">
              <a:buNone/>
              <a:defRPr sz="1350" b="1" i="0" spc="0" baseline="0">
                <a:solidFill>
                  <a:schemeClr val="tx1"/>
                </a:solidFill>
                <a:latin typeface="Arial" panose="020B0604020202020204" pitchFamily="34" charset="0"/>
                <a:cs typeface="Arial" panose="020B0604020202020204" pitchFamily="34" charset="0"/>
              </a:defRPr>
            </a:lvl1pPr>
            <a:lvl2pPr marL="0" indent="0">
              <a:buFont typeface="Arial"/>
              <a:buNone/>
              <a:defRPr spc="0" baseline="0">
                <a:solidFill>
                  <a:schemeClr val="tx1"/>
                </a:solidFill>
                <a:latin typeface="Arial" panose="020B0604020202020204" pitchFamily="34" charset="0"/>
                <a:cs typeface="Arial" panose="020B0604020202020204" pitchFamily="34" charset="0"/>
              </a:defRPr>
            </a:lvl2pPr>
            <a:lvl3pPr marL="127397" indent="-127397">
              <a:defRPr spc="0" baseline="0">
                <a:solidFill>
                  <a:schemeClr val="tx1"/>
                </a:solidFill>
                <a:latin typeface="Arial" panose="020B0604020202020204" pitchFamily="34" charset="0"/>
                <a:cs typeface="Arial" panose="020B0604020202020204" pitchFamily="34" charset="0"/>
              </a:defRPr>
            </a:lvl3pPr>
            <a:lvl4pPr marL="300038" indent="-172641">
              <a:defRPr spc="0" baseline="0">
                <a:solidFill>
                  <a:schemeClr val="tx1"/>
                </a:solidFill>
                <a:latin typeface="Arial" panose="020B0604020202020204" pitchFamily="34" charset="0"/>
                <a:cs typeface="Arial" panose="020B0604020202020204" pitchFamily="34" charset="0"/>
              </a:defRPr>
            </a:lvl4pPr>
            <a:lvl5pPr marL="473869" indent="-173831">
              <a:defRPr spc="0" baseline="0">
                <a:solidFill>
                  <a:schemeClr val="tx1"/>
                </a:solidFill>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401552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0215" y="-13189"/>
            <a:ext cx="7428154" cy="729675"/>
          </a:xfrm>
        </p:spPr>
        <p:txBody>
          <a:bodyPr/>
          <a:lstStyle>
            <a:lvl1pPr>
              <a:defRPr>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sz="half" idx="1"/>
          </p:nvPr>
        </p:nvSpPr>
        <p:spPr>
          <a:xfrm>
            <a:off x="5053640" y="1001714"/>
            <a:ext cx="3582361" cy="3544887"/>
          </a:xfrm>
        </p:spPr>
        <p:txBody>
          <a:bodyPr>
            <a:normAutofit/>
          </a:bodyPr>
          <a:lstStyle>
            <a:lvl1pPr>
              <a:defRPr sz="1500">
                <a:latin typeface="Arial" panose="020B0604020202020204" pitchFamily="34" charset="0"/>
                <a:cs typeface="Arial" panose="020B0604020202020204" pitchFamily="34" charset="0"/>
              </a:defRPr>
            </a:lvl1pPr>
            <a:lvl2pPr>
              <a:defRPr sz="1350">
                <a:latin typeface="Arial" panose="020B0604020202020204" pitchFamily="34" charset="0"/>
                <a:cs typeface="Arial" panose="020B0604020202020204" pitchFamily="34" charset="0"/>
              </a:defRPr>
            </a:lvl2pPr>
            <a:lvl3pPr>
              <a:defRPr sz="12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1206502" y="1001714"/>
            <a:ext cx="3582361" cy="3544887"/>
          </a:xfrm>
        </p:spPr>
        <p:txBody>
          <a:bodyPr>
            <a:normAutofit/>
          </a:bodyPr>
          <a:lstStyle>
            <a:lvl1pPr>
              <a:defRPr sz="1500">
                <a:latin typeface="Arial" panose="020B0604020202020204" pitchFamily="34" charset="0"/>
                <a:cs typeface="Arial" panose="020B0604020202020204" pitchFamily="34" charset="0"/>
              </a:defRPr>
            </a:lvl1pPr>
            <a:lvl2pPr>
              <a:defRPr sz="1350">
                <a:latin typeface="Arial" panose="020B0604020202020204" pitchFamily="34" charset="0"/>
                <a:cs typeface="Arial" panose="020B0604020202020204" pitchFamily="34" charset="0"/>
              </a:defRPr>
            </a:lvl2pPr>
            <a:lvl3pPr>
              <a:defRPr sz="12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271881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78180" y="151667"/>
            <a:ext cx="7428153" cy="729675"/>
          </a:xfrm>
        </p:spPr>
        <p:txBody>
          <a:bodyPr/>
          <a:lstStyle>
            <a:lvl1pPr>
              <a:defRPr>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762114707"/>
      </p:ext>
    </p:extLst>
  </p:cSld>
  <p:clrMapOvr>
    <a:masterClrMapping/>
  </p:clrMapOvr>
  <p:extLst mod="1">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185908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3_Blank">
    <p:spTree>
      <p:nvGrpSpPr>
        <p:cNvPr id="1" name=""/>
        <p:cNvGrpSpPr/>
        <p:nvPr/>
      </p:nvGrpSpPr>
      <p:grpSpPr>
        <a:xfrm>
          <a:off x="0" y="0"/>
          <a:ext cx="0" cy="0"/>
          <a:chOff x="0" y="0"/>
          <a:chExt cx="0" cy="0"/>
        </a:xfrm>
      </p:grpSpPr>
      <p:sp>
        <p:nvSpPr>
          <p:cNvPr id="2" name="Rectangle 1"/>
          <p:cNvSpPr/>
          <p:nvPr userDrawn="1"/>
        </p:nvSpPr>
        <p:spPr>
          <a:xfrm>
            <a:off x="0" y="1"/>
            <a:ext cx="1371600" cy="107042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spTree>
    <p:extLst>
      <p:ext uri="{BB962C8B-B14F-4D97-AF65-F5344CB8AC3E}">
        <p14:creationId xmlns:p14="http://schemas.microsoft.com/office/powerpoint/2010/main" val="53039131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hree Pictures Light">
    <p:spTree>
      <p:nvGrpSpPr>
        <p:cNvPr id="1" name=""/>
        <p:cNvGrpSpPr/>
        <p:nvPr/>
      </p:nvGrpSpPr>
      <p:grpSpPr>
        <a:xfrm>
          <a:off x="0" y="0"/>
          <a:ext cx="0" cy="0"/>
          <a:chOff x="0" y="0"/>
          <a:chExt cx="0" cy="0"/>
        </a:xfrm>
      </p:grpSpPr>
      <p:sp>
        <p:nvSpPr>
          <p:cNvPr id="9" name="Picture Placeholder 8"/>
          <p:cNvSpPr>
            <a:spLocks noGrp="1"/>
          </p:cNvSpPr>
          <p:nvPr>
            <p:ph type="pic" sz="quarter" idx="14" hasCustomPrompt="1"/>
          </p:nvPr>
        </p:nvSpPr>
        <p:spPr>
          <a:xfrm>
            <a:off x="1799917" y="1181726"/>
            <a:ext cx="1188720" cy="891540"/>
          </a:xfrm>
          <a:prstGeom prst="ellipse">
            <a:avLst/>
          </a:prstGeom>
          <a:solidFill>
            <a:schemeClr val="accent2"/>
          </a:solidFill>
          <a:ln w="28575">
            <a:solidFill>
              <a:schemeClr val="accent1"/>
            </a:solidFill>
          </a:ln>
          <a:extLst/>
        </p:spPr>
        <p:txBody>
          <a:bodyPr wrap="none" anchor="ctr" anchorCtr="0">
            <a:normAutofit/>
          </a:bodyPr>
          <a:lstStyle>
            <a:lvl1pPr marL="0" indent="0" algn="ctr">
              <a:buFontTx/>
              <a:buNone/>
              <a:defRPr sz="1200">
                <a:solidFill>
                  <a:srgbClr val="FFFFFF"/>
                </a:solidFill>
                <a:latin typeface="Arial" panose="020B0604020202020204" pitchFamily="34" charset="0"/>
                <a:cs typeface="Arial" panose="020B0604020202020204" pitchFamily="34" charset="0"/>
              </a:defRPr>
            </a:lvl1pPr>
          </a:lstStyle>
          <a:p>
            <a:r>
              <a:rPr lang="en-US" dirty="0"/>
              <a:t>Picture</a:t>
            </a:r>
          </a:p>
        </p:txBody>
      </p:sp>
      <p:sp>
        <p:nvSpPr>
          <p:cNvPr id="11" name="Text Placeholder 10"/>
          <p:cNvSpPr>
            <a:spLocks noGrp="1"/>
          </p:cNvSpPr>
          <p:nvPr>
            <p:ph type="body" sz="quarter" idx="15" hasCustomPrompt="1"/>
          </p:nvPr>
        </p:nvSpPr>
        <p:spPr>
          <a:xfrm>
            <a:off x="1206502" y="2271502"/>
            <a:ext cx="2375553" cy="246888"/>
          </a:xfrm>
        </p:spPr>
        <p:txBody>
          <a:bodyPr anchor="ctr" anchorCtr="0">
            <a:noAutofit/>
          </a:bodyPr>
          <a:lstStyle>
            <a:lvl1pPr marL="0" indent="0" algn="ctr">
              <a:lnSpc>
                <a:spcPct val="100000"/>
              </a:lnSpc>
              <a:buFontTx/>
              <a:buNone/>
              <a:defRPr sz="1275" cap="all" baseline="0">
                <a:solidFill>
                  <a:schemeClr val="tx2"/>
                </a:solidFill>
                <a:latin typeface="Arial" panose="020B0604020202020204" pitchFamily="34" charset="0"/>
                <a:cs typeface="Arial" panose="020B0604020202020204" pitchFamily="34" charset="0"/>
              </a:defRPr>
            </a:lvl1pPr>
          </a:lstStyle>
          <a:p>
            <a:pPr lvl="0"/>
            <a:r>
              <a:rPr lang="en-US" dirty="0"/>
              <a:t>LOREM IPSUM</a:t>
            </a:r>
          </a:p>
        </p:txBody>
      </p:sp>
      <p:sp>
        <p:nvSpPr>
          <p:cNvPr id="12" name="Text Placeholder 10"/>
          <p:cNvSpPr>
            <a:spLocks noGrp="1"/>
          </p:cNvSpPr>
          <p:nvPr>
            <p:ph type="body" sz="quarter" idx="16" hasCustomPrompt="1"/>
          </p:nvPr>
        </p:nvSpPr>
        <p:spPr>
          <a:xfrm>
            <a:off x="1206502" y="2545060"/>
            <a:ext cx="2375553" cy="1643634"/>
          </a:xfrm>
        </p:spPr>
        <p:txBody>
          <a:bodyPr anchor="t" anchorCtr="0">
            <a:normAutofit/>
          </a:bodyPr>
          <a:lstStyle>
            <a:lvl1pPr marL="0" indent="0" algn="ctr">
              <a:lnSpc>
                <a:spcPct val="95000"/>
              </a:lnSpc>
              <a:spcBef>
                <a:spcPts val="450"/>
              </a:spcBef>
              <a:buFontTx/>
              <a:buNone/>
              <a:defRPr sz="1050" cap="none" baseline="0">
                <a:solidFill>
                  <a:schemeClr val="tx2"/>
                </a:solidFill>
                <a:latin typeface="Arial" panose="020B0604020202020204" pitchFamily="34" charset="0"/>
                <a:cs typeface="Arial" panose="020B0604020202020204" pitchFamily="34" charset="0"/>
              </a:defRPr>
            </a:lvl1pPr>
          </a:lstStyle>
          <a:p>
            <a:pPr lvl="0"/>
            <a:r>
              <a:rPr lang="en-US" dirty="0"/>
              <a:t>Body copy goes here</a:t>
            </a:r>
          </a:p>
        </p:txBody>
      </p:sp>
      <p:sp>
        <p:nvSpPr>
          <p:cNvPr id="13" name="Picture Placeholder 8"/>
          <p:cNvSpPr>
            <a:spLocks noGrp="1"/>
          </p:cNvSpPr>
          <p:nvPr>
            <p:ph type="pic" sz="quarter" idx="17" hasCustomPrompt="1"/>
          </p:nvPr>
        </p:nvSpPr>
        <p:spPr>
          <a:xfrm>
            <a:off x="4326097" y="1181726"/>
            <a:ext cx="1188720" cy="891540"/>
          </a:xfrm>
          <a:prstGeom prst="ellipse">
            <a:avLst/>
          </a:prstGeom>
          <a:solidFill>
            <a:schemeClr val="accent2"/>
          </a:solidFill>
          <a:ln w="28575">
            <a:solidFill>
              <a:schemeClr val="accent1"/>
            </a:solidFill>
          </a:ln>
          <a:extLst/>
        </p:spPr>
        <p:txBody>
          <a:bodyPr wrap="none" anchor="ctr" anchorCtr="0">
            <a:normAutofit/>
          </a:bodyPr>
          <a:lstStyle>
            <a:lvl1pPr marL="0" indent="0" algn="ctr">
              <a:buFontTx/>
              <a:buNone/>
              <a:defRPr sz="1200">
                <a:solidFill>
                  <a:srgbClr val="FFFFFF"/>
                </a:solidFill>
                <a:latin typeface="Arial" panose="020B0604020202020204" pitchFamily="34" charset="0"/>
                <a:cs typeface="Arial" panose="020B0604020202020204" pitchFamily="34" charset="0"/>
              </a:defRPr>
            </a:lvl1pPr>
          </a:lstStyle>
          <a:p>
            <a:r>
              <a:rPr lang="en-US" dirty="0"/>
              <a:t>Picture</a:t>
            </a:r>
          </a:p>
        </p:txBody>
      </p:sp>
      <p:sp>
        <p:nvSpPr>
          <p:cNvPr id="14" name="Text Placeholder 10"/>
          <p:cNvSpPr>
            <a:spLocks noGrp="1"/>
          </p:cNvSpPr>
          <p:nvPr>
            <p:ph type="body" sz="quarter" idx="18" hasCustomPrompt="1"/>
          </p:nvPr>
        </p:nvSpPr>
        <p:spPr>
          <a:xfrm>
            <a:off x="3732682" y="2271502"/>
            <a:ext cx="2375553" cy="246888"/>
          </a:xfrm>
        </p:spPr>
        <p:txBody>
          <a:bodyPr anchor="ctr" anchorCtr="0">
            <a:noAutofit/>
          </a:bodyPr>
          <a:lstStyle>
            <a:lvl1pPr marL="0" indent="0" algn="ctr">
              <a:lnSpc>
                <a:spcPct val="100000"/>
              </a:lnSpc>
              <a:buFontTx/>
              <a:buNone/>
              <a:defRPr sz="1275" cap="all" baseline="0">
                <a:solidFill>
                  <a:schemeClr val="tx2"/>
                </a:solidFill>
                <a:latin typeface="Arial" panose="020B0604020202020204" pitchFamily="34" charset="0"/>
                <a:cs typeface="Arial" panose="020B0604020202020204" pitchFamily="34" charset="0"/>
              </a:defRPr>
            </a:lvl1pPr>
          </a:lstStyle>
          <a:p>
            <a:pPr lvl="0"/>
            <a:r>
              <a:rPr lang="en-US" dirty="0"/>
              <a:t>LOREM IPSUM</a:t>
            </a:r>
          </a:p>
        </p:txBody>
      </p:sp>
      <p:sp>
        <p:nvSpPr>
          <p:cNvPr id="15" name="Text Placeholder 10"/>
          <p:cNvSpPr>
            <a:spLocks noGrp="1"/>
          </p:cNvSpPr>
          <p:nvPr>
            <p:ph type="body" sz="quarter" idx="19" hasCustomPrompt="1"/>
          </p:nvPr>
        </p:nvSpPr>
        <p:spPr>
          <a:xfrm>
            <a:off x="3732682" y="2545060"/>
            <a:ext cx="2375553" cy="1643634"/>
          </a:xfrm>
        </p:spPr>
        <p:txBody>
          <a:bodyPr anchor="t" anchorCtr="0">
            <a:normAutofit/>
          </a:bodyPr>
          <a:lstStyle>
            <a:lvl1pPr marL="0" marR="0" indent="0" algn="ctr" defTabSz="685800" rtl="0" eaLnBrk="1" fontAlgn="auto" latinLnBrk="0" hangingPunct="1">
              <a:lnSpc>
                <a:spcPct val="95000"/>
              </a:lnSpc>
              <a:spcBef>
                <a:spcPts val="450"/>
              </a:spcBef>
              <a:spcAft>
                <a:spcPts val="0"/>
              </a:spcAft>
              <a:buClr>
                <a:schemeClr val="accent1"/>
              </a:buClr>
              <a:buSzTx/>
              <a:buFontTx/>
              <a:buNone/>
              <a:tabLst/>
              <a:defRPr sz="1050" cap="none" baseline="0">
                <a:solidFill>
                  <a:schemeClr val="tx2"/>
                </a:solidFill>
                <a:latin typeface="Arial" panose="020B0604020202020204" pitchFamily="34" charset="0"/>
                <a:cs typeface="Arial" panose="020B0604020202020204" pitchFamily="34" charset="0"/>
              </a:defRPr>
            </a:lvl1pPr>
          </a:lstStyle>
          <a:p>
            <a:pPr lvl="0"/>
            <a:r>
              <a:rPr lang="en-US" dirty="0"/>
              <a:t>Body copy goes here</a:t>
            </a:r>
          </a:p>
        </p:txBody>
      </p:sp>
      <p:sp>
        <p:nvSpPr>
          <p:cNvPr id="16" name="Picture Placeholder 8"/>
          <p:cNvSpPr>
            <a:spLocks noGrp="1"/>
          </p:cNvSpPr>
          <p:nvPr>
            <p:ph type="pic" sz="quarter" idx="20" hasCustomPrompt="1"/>
          </p:nvPr>
        </p:nvSpPr>
        <p:spPr>
          <a:xfrm>
            <a:off x="6852277" y="1181726"/>
            <a:ext cx="1188720" cy="891540"/>
          </a:xfrm>
          <a:prstGeom prst="ellipse">
            <a:avLst/>
          </a:prstGeom>
          <a:solidFill>
            <a:schemeClr val="accent2"/>
          </a:solidFill>
          <a:ln w="28575">
            <a:solidFill>
              <a:schemeClr val="accent1"/>
            </a:solidFill>
          </a:ln>
          <a:extLst/>
        </p:spPr>
        <p:txBody>
          <a:bodyPr wrap="none" anchor="ctr" anchorCtr="0">
            <a:normAutofit/>
          </a:bodyPr>
          <a:lstStyle>
            <a:lvl1pPr marL="0" indent="0" algn="ctr">
              <a:buFontTx/>
              <a:buNone/>
              <a:defRPr sz="1200">
                <a:solidFill>
                  <a:srgbClr val="FFFFFF"/>
                </a:solidFill>
                <a:latin typeface="Arial" panose="020B0604020202020204" pitchFamily="34" charset="0"/>
                <a:cs typeface="Arial" panose="020B0604020202020204" pitchFamily="34" charset="0"/>
              </a:defRPr>
            </a:lvl1pPr>
          </a:lstStyle>
          <a:p>
            <a:r>
              <a:rPr lang="en-US" dirty="0"/>
              <a:t>Picture</a:t>
            </a:r>
          </a:p>
        </p:txBody>
      </p:sp>
      <p:sp>
        <p:nvSpPr>
          <p:cNvPr id="17" name="Text Placeholder 10"/>
          <p:cNvSpPr>
            <a:spLocks noGrp="1"/>
          </p:cNvSpPr>
          <p:nvPr>
            <p:ph type="body" sz="quarter" idx="21" hasCustomPrompt="1"/>
          </p:nvPr>
        </p:nvSpPr>
        <p:spPr>
          <a:xfrm>
            <a:off x="6258862" y="2271502"/>
            <a:ext cx="2375553" cy="246888"/>
          </a:xfrm>
        </p:spPr>
        <p:txBody>
          <a:bodyPr anchor="ctr" anchorCtr="0">
            <a:noAutofit/>
          </a:bodyPr>
          <a:lstStyle>
            <a:lvl1pPr marL="0" indent="0" algn="ctr">
              <a:lnSpc>
                <a:spcPct val="100000"/>
              </a:lnSpc>
              <a:buFontTx/>
              <a:buNone/>
              <a:defRPr sz="1275" cap="all" baseline="0">
                <a:solidFill>
                  <a:schemeClr val="tx2"/>
                </a:solidFill>
                <a:latin typeface="Arial" panose="020B0604020202020204" pitchFamily="34" charset="0"/>
                <a:cs typeface="Arial" panose="020B0604020202020204" pitchFamily="34" charset="0"/>
              </a:defRPr>
            </a:lvl1pPr>
          </a:lstStyle>
          <a:p>
            <a:pPr lvl="0"/>
            <a:r>
              <a:rPr lang="en-US" dirty="0" err="1"/>
              <a:t>Lorem</a:t>
            </a:r>
            <a:r>
              <a:rPr lang="en-US" dirty="0"/>
              <a:t> </a:t>
            </a:r>
            <a:r>
              <a:rPr lang="en-US" dirty="0" err="1"/>
              <a:t>ipsum</a:t>
            </a:r>
            <a:endParaRPr lang="en-US" dirty="0"/>
          </a:p>
        </p:txBody>
      </p:sp>
      <p:sp>
        <p:nvSpPr>
          <p:cNvPr id="18" name="Text Placeholder 10"/>
          <p:cNvSpPr>
            <a:spLocks noGrp="1"/>
          </p:cNvSpPr>
          <p:nvPr>
            <p:ph type="body" sz="quarter" idx="22" hasCustomPrompt="1"/>
          </p:nvPr>
        </p:nvSpPr>
        <p:spPr>
          <a:xfrm>
            <a:off x="6258862" y="2545060"/>
            <a:ext cx="2375553" cy="1643634"/>
          </a:xfrm>
        </p:spPr>
        <p:txBody>
          <a:bodyPr anchor="t" anchorCtr="0">
            <a:normAutofit/>
          </a:bodyPr>
          <a:lstStyle>
            <a:lvl1pPr marL="0" indent="0" algn="ctr">
              <a:lnSpc>
                <a:spcPct val="95000"/>
              </a:lnSpc>
              <a:spcBef>
                <a:spcPts val="450"/>
              </a:spcBef>
              <a:buFontTx/>
              <a:buNone/>
              <a:defRPr sz="1050" cap="none" baseline="0">
                <a:solidFill>
                  <a:schemeClr val="tx2"/>
                </a:solidFill>
                <a:latin typeface="Arial" panose="020B0604020202020204" pitchFamily="34" charset="0"/>
                <a:cs typeface="Arial" panose="020B0604020202020204" pitchFamily="34" charset="0"/>
              </a:defRPr>
            </a:lvl1pPr>
          </a:lstStyle>
          <a:p>
            <a:pPr lvl="0"/>
            <a:r>
              <a:rPr lang="en-US" dirty="0"/>
              <a:t>Body copy goes here</a:t>
            </a:r>
          </a:p>
        </p:txBody>
      </p:sp>
      <p:sp>
        <p:nvSpPr>
          <p:cNvPr id="22" name="Title Placeholder 1"/>
          <p:cNvSpPr>
            <a:spLocks noGrp="1"/>
          </p:cNvSpPr>
          <p:nvPr>
            <p:ph type="title"/>
          </p:nvPr>
        </p:nvSpPr>
        <p:spPr>
          <a:xfrm>
            <a:off x="169008" y="-6595"/>
            <a:ext cx="7428154" cy="729675"/>
          </a:xfrm>
          <a:prstGeom prst="rect">
            <a:avLst/>
          </a:prstGeom>
        </p:spPr>
        <p:txBody>
          <a:bodyPr vert="horz" lIns="0" tIns="0" rIns="0" bIns="0" rtlCol="0" anchor="b" anchorCtr="0">
            <a:normAutofit/>
          </a:bodyPr>
          <a:lstStyle>
            <a:lvl1pPr>
              <a:defRPr>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753794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Tree>
    <p:extLst>
      <p:ext uri="{BB962C8B-B14F-4D97-AF65-F5344CB8AC3E}">
        <p14:creationId xmlns:p14="http://schemas.microsoft.com/office/powerpoint/2010/main" val="212604613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Plain Text Light">
    <p:spTree>
      <p:nvGrpSpPr>
        <p:cNvPr id="1" name=""/>
        <p:cNvGrpSpPr/>
        <p:nvPr/>
      </p:nvGrpSpPr>
      <p:grpSpPr>
        <a:xfrm>
          <a:off x="0" y="0"/>
          <a:ext cx="0" cy="0"/>
          <a:chOff x="0" y="0"/>
          <a:chExt cx="0" cy="0"/>
        </a:xfrm>
      </p:grpSpPr>
      <p:sp>
        <p:nvSpPr>
          <p:cNvPr id="2" name="Title 1"/>
          <p:cNvSpPr>
            <a:spLocks noGrp="1"/>
          </p:cNvSpPr>
          <p:nvPr>
            <p:ph type="title"/>
          </p:nvPr>
        </p:nvSpPr>
        <p:spPr>
          <a:xfrm>
            <a:off x="170838" y="-1"/>
            <a:ext cx="7427670" cy="729675"/>
          </a:xfrm>
        </p:spPr>
        <p:txBody>
          <a:bodyPr/>
          <a:lstStyle>
            <a:lvl1pPr>
              <a:defRPr>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sz="half" idx="1"/>
          </p:nvPr>
        </p:nvSpPr>
        <p:spPr>
          <a:xfrm>
            <a:off x="5067258" y="1009651"/>
            <a:ext cx="3568743" cy="3544887"/>
          </a:xfrm>
        </p:spPr>
        <p:txBody>
          <a:bodyPr>
            <a:normAutofit/>
          </a:bodyPr>
          <a:lstStyle>
            <a:lvl1pPr marL="0" indent="0">
              <a:lnSpc>
                <a:spcPct val="90000"/>
              </a:lnSpc>
              <a:spcBef>
                <a:spcPts val="750"/>
              </a:spcBef>
              <a:buNone/>
              <a:defRPr sz="1350" b="1" i="0">
                <a:solidFill>
                  <a:schemeClr val="accent2"/>
                </a:solidFill>
                <a:latin typeface="Arial" panose="020B0604020202020204" pitchFamily="34" charset="0"/>
                <a:cs typeface="Arial" panose="020B0604020202020204" pitchFamily="34" charset="0"/>
              </a:defRPr>
            </a:lvl1pPr>
            <a:lvl2pPr marL="0" indent="0">
              <a:lnSpc>
                <a:spcPct val="104000"/>
              </a:lnSpc>
              <a:spcBef>
                <a:spcPts val="750"/>
              </a:spcBef>
              <a:buNone/>
              <a:defRPr sz="1350">
                <a:latin typeface="Arial" panose="020B0604020202020204" pitchFamily="34" charset="0"/>
                <a:cs typeface="Arial" panose="020B0604020202020204" pitchFamily="34" charset="0"/>
              </a:defRPr>
            </a:lvl2pPr>
            <a:lvl3pPr marL="127397" indent="-127397">
              <a:lnSpc>
                <a:spcPct val="104000"/>
              </a:lnSpc>
              <a:spcBef>
                <a:spcPts val="750"/>
              </a:spcBef>
              <a:defRPr sz="1350">
                <a:latin typeface="Arial" panose="020B0604020202020204" pitchFamily="34" charset="0"/>
                <a:cs typeface="Arial" panose="020B0604020202020204" pitchFamily="34" charset="0"/>
              </a:defRPr>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p:nvPr>
        </p:nvSpPr>
        <p:spPr>
          <a:xfrm>
            <a:off x="1208332" y="1009651"/>
            <a:ext cx="3568743" cy="3544887"/>
          </a:xfrm>
        </p:spPr>
        <p:txBody>
          <a:bodyPr>
            <a:normAutofit/>
          </a:bodyPr>
          <a:lstStyle>
            <a:lvl1pPr marL="0" indent="0">
              <a:lnSpc>
                <a:spcPct val="90000"/>
              </a:lnSpc>
              <a:spcBef>
                <a:spcPts val="750"/>
              </a:spcBef>
              <a:buNone/>
              <a:defRPr sz="1350" b="1" i="0">
                <a:solidFill>
                  <a:schemeClr val="accent2"/>
                </a:solidFill>
                <a:latin typeface="Arial" panose="020B0604020202020204" pitchFamily="34" charset="0"/>
                <a:cs typeface="Arial" panose="020B0604020202020204" pitchFamily="34" charset="0"/>
              </a:defRPr>
            </a:lvl1pPr>
            <a:lvl2pPr marL="0" indent="0">
              <a:lnSpc>
                <a:spcPct val="104000"/>
              </a:lnSpc>
              <a:spcBef>
                <a:spcPts val="750"/>
              </a:spcBef>
              <a:buNone/>
              <a:defRPr sz="1350">
                <a:latin typeface="Arial" panose="020B0604020202020204" pitchFamily="34" charset="0"/>
                <a:cs typeface="Arial" panose="020B0604020202020204" pitchFamily="34" charset="0"/>
              </a:defRPr>
            </a:lvl2pPr>
            <a:lvl3pPr marL="127397" indent="-127397">
              <a:lnSpc>
                <a:spcPct val="104000"/>
              </a:lnSpc>
              <a:spcBef>
                <a:spcPts val="750"/>
              </a:spcBef>
              <a:defRPr sz="1350">
                <a:latin typeface="Arial" panose="020B0604020202020204" pitchFamily="34" charset="0"/>
                <a:cs typeface="Arial" panose="020B0604020202020204" pitchFamily="34" charset="0"/>
              </a:defRPr>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25072483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Section Header">
    <p:spTree>
      <p:nvGrpSpPr>
        <p:cNvPr id="1" name=""/>
        <p:cNvGrpSpPr/>
        <p:nvPr/>
      </p:nvGrpSpPr>
      <p:grpSpPr>
        <a:xfrm>
          <a:off x="0" y="0"/>
          <a:ext cx="0" cy="0"/>
          <a:chOff x="0" y="0"/>
          <a:chExt cx="0" cy="0"/>
        </a:xfrm>
      </p:grpSpPr>
      <p:pic>
        <p:nvPicPr>
          <p:cNvPr id="4" name="Picture 6" descr="border.png"/>
          <p:cNvPicPr>
            <a:picLocks noChangeAspect="1"/>
          </p:cNvPicPr>
          <p:nvPr userDrawn="1"/>
        </p:nvPicPr>
        <p:blipFill>
          <a:blip r:embed="rId2" cstate="print"/>
          <a:srcRect/>
          <a:stretch>
            <a:fillRect/>
          </a:stretch>
        </p:blipFill>
        <p:spPr bwMode="auto">
          <a:xfrm>
            <a:off x="0" y="-1200150"/>
            <a:ext cx="4572000" cy="6457950"/>
          </a:xfrm>
          <a:prstGeom prst="rect">
            <a:avLst/>
          </a:prstGeom>
          <a:noFill/>
          <a:ln w="9525">
            <a:noFill/>
            <a:miter lim="800000"/>
            <a:headEnd/>
            <a:tailEnd/>
          </a:ln>
        </p:spPr>
      </p:pic>
      <p:sp>
        <p:nvSpPr>
          <p:cNvPr id="3" name="Text Placeholder 2"/>
          <p:cNvSpPr>
            <a:spLocks noGrp="1"/>
          </p:cNvSpPr>
          <p:nvPr>
            <p:ph type="body" idx="1"/>
          </p:nvPr>
        </p:nvSpPr>
        <p:spPr>
          <a:xfrm>
            <a:off x="4724401" y="2743200"/>
            <a:ext cx="3465513" cy="285750"/>
          </a:xfrm>
        </p:spPr>
        <p:txBody>
          <a:bodyPr anchor="b"/>
          <a:lstStyle>
            <a:lvl1pPr marL="0" indent="0">
              <a:spcBef>
                <a:spcPts val="0"/>
              </a:spcBef>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6" name="Title 1"/>
          <p:cNvSpPr>
            <a:spLocks noGrp="1"/>
          </p:cNvSpPr>
          <p:nvPr>
            <p:ph type="title"/>
          </p:nvPr>
        </p:nvSpPr>
        <p:spPr>
          <a:xfrm>
            <a:off x="4724400" y="1771650"/>
            <a:ext cx="3962400" cy="857250"/>
          </a:xfrm>
        </p:spPr>
        <p:txBody>
          <a:bodyPr>
            <a:normAutofit/>
          </a:bodyPr>
          <a:lstStyle>
            <a:lvl1pPr algn="l">
              <a:defRPr sz="2400"/>
            </a:lvl1pPr>
          </a:lstStyle>
          <a:p>
            <a:r>
              <a:rPr lang="en-US"/>
              <a:t>Click to edit Master title style</a:t>
            </a:r>
            <a:endParaRPr lang="en-US" dirty="0"/>
          </a:p>
        </p:txBody>
      </p:sp>
    </p:spTree>
    <p:extLst>
      <p:ext uri="{BB962C8B-B14F-4D97-AF65-F5344CB8AC3E}">
        <p14:creationId xmlns:p14="http://schemas.microsoft.com/office/powerpoint/2010/main" val="245851867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a:xfrm>
            <a:off x="7010400" y="4960144"/>
            <a:ext cx="1905000" cy="183356"/>
          </a:xfrm>
          <a:prstGeom prst="rect">
            <a:avLst/>
          </a:prstGeom>
        </p:spPr>
        <p:txBody>
          <a:bodyPr/>
          <a:lstStyle/>
          <a:p>
            <a:fld id="{F27DE18F-9EA8-4EE2-96C2-4D44C31FE96F}" type="datetimeFigureOut">
              <a:rPr lang="en-IE" smtClean="0">
                <a:solidFill>
                  <a:srgbClr val="015D8B"/>
                </a:solidFill>
              </a:rPr>
              <a:pPr/>
              <a:t>20/02/2018</a:t>
            </a:fld>
            <a:endParaRPr lang="en-IE" dirty="0">
              <a:solidFill>
                <a:srgbClr val="015D8B"/>
              </a:solidFill>
            </a:endParaRPr>
          </a:p>
        </p:txBody>
      </p:sp>
      <p:sp>
        <p:nvSpPr>
          <p:cNvPr id="5" name="Footer Placeholder 4"/>
          <p:cNvSpPr>
            <a:spLocks noGrp="1"/>
          </p:cNvSpPr>
          <p:nvPr>
            <p:ph type="ftr" sz="quarter" idx="11"/>
          </p:nvPr>
        </p:nvSpPr>
        <p:spPr>
          <a:xfrm>
            <a:off x="2916238" y="4960144"/>
            <a:ext cx="2951162" cy="183356"/>
          </a:xfrm>
          <a:prstGeom prst="rect">
            <a:avLst/>
          </a:prstGeom>
        </p:spPr>
        <p:txBody>
          <a:bodyPr/>
          <a:lstStyle/>
          <a:p>
            <a:endParaRPr lang="en-IE" dirty="0">
              <a:solidFill>
                <a:srgbClr val="FFFFFF"/>
              </a:solidFill>
            </a:endParaRPr>
          </a:p>
        </p:txBody>
      </p:sp>
      <p:sp>
        <p:nvSpPr>
          <p:cNvPr id="6" name="Slide Number Placeholder 5"/>
          <p:cNvSpPr>
            <a:spLocks noGrp="1"/>
          </p:cNvSpPr>
          <p:nvPr>
            <p:ph type="sldNum" sz="quarter" idx="12"/>
          </p:nvPr>
        </p:nvSpPr>
        <p:spPr/>
        <p:txBody>
          <a:bodyPr/>
          <a:lstStyle/>
          <a:p>
            <a:fld id="{27D09C0F-092A-4ECE-B9C7-AA8DF573ADE5}" type="slidenum">
              <a:rPr lang="en-IE" smtClean="0">
                <a:solidFill>
                  <a:srgbClr val="015D8B"/>
                </a:solidFill>
              </a:rPr>
              <a:pPr/>
              <a:t>‹#›</a:t>
            </a:fld>
            <a:endParaRPr lang="en-IE" dirty="0">
              <a:solidFill>
                <a:srgbClr val="015D8B"/>
              </a:solidFill>
            </a:endParaRPr>
          </a:p>
        </p:txBody>
      </p:sp>
    </p:spTree>
    <p:extLst>
      <p:ext uri="{BB962C8B-B14F-4D97-AF65-F5344CB8AC3E}">
        <p14:creationId xmlns:p14="http://schemas.microsoft.com/office/powerpoint/2010/main" val="391908510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2_Titel en object">
    <p:bg>
      <p:bgPr>
        <a:solidFill>
          <a:schemeClr val="accent2"/>
        </a:solidFill>
        <a:effectLst/>
      </p:bgPr>
    </p:bg>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177800" y="85876"/>
            <a:ext cx="8788400" cy="4971752"/>
          </a:xfrm>
        </p:spPr>
        <p:txBody>
          <a:bodyPr>
            <a:normAutofit/>
          </a:bodyPr>
          <a:lstStyle>
            <a:lvl1pPr marL="0" indent="0">
              <a:buNone/>
              <a:defRPr sz="3000">
                <a:solidFill>
                  <a:schemeClr val="bg1"/>
                </a:solidFill>
              </a:defRPr>
            </a:lvl1pPr>
            <a:lvl2pPr marL="342900" indent="0">
              <a:buNone/>
              <a:defRPr sz="2700">
                <a:solidFill>
                  <a:schemeClr val="bg1"/>
                </a:solidFill>
              </a:defRPr>
            </a:lvl2pPr>
            <a:lvl3pPr marL="685800" indent="0">
              <a:buNone/>
              <a:defRPr sz="2400">
                <a:solidFill>
                  <a:schemeClr val="bg1"/>
                </a:solidFill>
              </a:defRPr>
            </a:lvl3pPr>
            <a:lvl4pPr marL="1028700" indent="0">
              <a:buNone/>
              <a:defRPr sz="2100">
                <a:solidFill>
                  <a:schemeClr val="bg1"/>
                </a:solidFill>
              </a:defRPr>
            </a:lvl4pPr>
            <a:lvl5pPr marL="1371600" indent="0">
              <a:buNone/>
              <a:defRPr sz="2100">
                <a:solidFill>
                  <a:schemeClr val="bg1"/>
                </a:solidFill>
              </a:defRPr>
            </a:lvl5p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NL" dirty="0"/>
          </a:p>
        </p:txBody>
      </p:sp>
    </p:spTree>
    <p:extLst>
      <p:ext uri="{BB962C8B-B14F-4D97-AF65-F5344CB8AC3E}">
        <p14:creationId xmlns:p14="http://schemas.microsoft.com/office/powerpoint/2010/main" val="62446930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05980"/>
            <a:ext cx="8229600" cy="43886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3" name="Rectangle 4"/>
          <p:cNvSpPr>
            <a:spLocks noGrp="1" noChangeArrowheads="1"/>
          </p:cNvSpPr>
          <p:nvPr>
            <p:ph type="dt" sz="half" idx="10"/>
          </p:nvPr>
        </p:nvSpPr>
        <p:spPr>
          <a:xfrm>
            <a:off x="457200" y="4683919"/>
            <a:ext cx="2133600" cy="357188"/>
          </a:xfrm>
          <a:prstGeom prst="rect">
            <a:avLst/>
          </a:prstGeom>
          <a:ln/>
        </p:spPr>
        <p:txBody>
          <a:bodyPr/>
          <a:lstStyle>
            <a:lvl1pPr>
              <a:defRPr/>
            </a:lvl1pPr>
          </a:lstStyle>
          <a:p>
            <a:pPr>
              <a:defRPr/>
            </a:pPr>
            <a:endParaRPr lang="en-US" dirty="0">
              <a:solidFill>
                <a:srgbClr val="282828"/>
              </a:solidFill>
            </a:endParaRPr>
          </a:p>
        </p:txBody>
      </p:sp>
      <p:sp>
        <p:nvSpPr>
          <p:cNvPr id="4" name="Rectangle 5"/>
          <p:cNvSpPr>
            <a:spLocks noGrp="1" noChangeArrowheads="1"/>
          </p:cNvSpPr>
          <p:nvPr>
            <p:ph type="ftr" sz="quarter" idx="11"/>
          </p:nvPr>
        </p:nvSpPr>
        <p:spPr>
          <a:xfrm>
            <a:off x="3124200" y="4683919"/>
            <a:ext cx="2895600" cy="357188"/>
          </a:xfrm>
          <a:prstGeom prst="rect">
            <a:avLst/>
          </a:prstGeom>
          <a:ln/>
        </p:spPr>
        <p:txBody>
          <a:bodyPr/>
          <a:lstStyle>
            <a:lvl1pPr>
              <a:defRPr/>
            </a:lvl1pPr>
          </a:lstStyle>
          <a:p>
            <a:pPr>
              <a:defRPr/>
            </a:pPr>
            <a:endParaRPr lang="en-US" dirty="0">
              <a:solidFill>
                <a:srgbClr val="282828"/>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E1DF5FBD-85C8-45F8-8CB9-2E247077E564}" type="slidenum">
              <a:rPr lang="en-US">
                <a:solidFill>
                  <a:srgbClr val="282828">
                    <a:tint val="75000"/>
                  </a:srgbClr>
                </a:solidFill>
              </a:rPr>
              <a:pPr>
                <a:defRPr/>
              </a:pPr>
              <a:t>‹#›</a:t>
            </a:fld>
            <a:fld id="{2F0EA3EE-5407-4CAA-AB1B-B29359F849B0}" type="slidenum">
              <a:rPr lang="en-US">
                <a:solidFill>
                  <a:srgbClr val="282828">
                    <a:tint val="75000"/>
                  </a:srgbClr>
                </a:solidFill>
              </a:rPr>
              <a:pPr>
                <a:defRPr/>
              </a:pPr>
              <a:t>‹#›</a:t>
            </a:fld>
            <a:endParaRPr lang="en-US" dirty="0">
              <a:solidFill>
                <a:srgbClr val="282828">
                  <a:tint val="75000"/>
                </a:srgbClr>
              </a:solidFill>
            </a:endParaRPr>
          </a:p>
        </p:txBody>
      </p:sp>
    </p:spTree>
    <p:extLst>
      <p:ext uri="{BB962C8B-B14F-4D97-AF65-F5344CB8AC3E}">
        <p14:creationId xmlns:p14="http://schemas.microsoft.com/office/powerpoint/2010/main" val="296930916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userDrawn="1">
  <p:cSld name="5_Title Slide">
    <p:spTree>
      <p:nvGrpSpPr>
        <p:cNvPr id="1" name=""/>
        <p:cNvGrpSpPr/>
        <p:nvPr/>
      </p:nvGrpSpPr>
      <p:grpSpPr>
        <a:xfrm>
          <a:off x="0" y="0"/>
          <a:ext cx="0" cy="0"/>
          <a:chOff x="0" y="0"/>
          <a:chExt cx="0" cy="0"/>
        </a:xfrm>
      </p:grpSpPr>
      <p:sp>
        <p:nvSpPr>
          <p:cNvPr id="72" name="Rectangle 71"/>
          <p:cNvSpPr/>
          <p:nvPr userDrawn="1"/>
        </p:nvSpPr>
        <p:spPr>
          <a:xfrm>
            <a:off x="231431" y="1543050"/>
            <a:ext cx="2683219" cy="360045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solidFill>
                <a:prstClr val="white"/>
              </a:solidFill>
            </a:endParaRPr>
          </a:p>
        </p:txBody>
      </p:sp>
      <p:sp>
        <p:nvSpPr>
          <p:cNvPr id="2" name="Title 1"/>
          <p:cNvSpPr>
            <a:spLocks noGrp="1"/>
          </p:cNvSpPr>
          <p:nvPr>
            <p:ph type="ctrTitle" hasCustomPrompt="1"/>
          </p:nvPr>
        </p:nvSpPr>
        <p:spPr>
          <a:xfrm>
            <a:off x="3105951" y="1543050"/>
            <a:ext cx="5483013" cy="768143"/>
          </a:xfrm>
        </p:spPr>
        <p:txBody>
          <a:bodyPr anchor="b" anchorCtr="0"/>
          <a:lstStyle>
            <a:lvl1pPr algn="l">
              <a:defRPr spc="-30" baseline="0">
                <a:solidFill>
                  <a:schemeClr val="tx1"/>
                </a:solidFill>
              </a:defRPr>
            </a:lvl1pPr>
          </a:lstStyle>
          <a:p>
            <a:r>
              <a:rPr lang="en-US" dirty="0"/>
              <a:t>This is the title of your presentation</a:t>
            </a:r>
          </a:p>
        </p:txBody>
      </p:sp>
      <p:sp>
        <p:nvSpPr>
          <p:cNvPr id="3" name="Subtitle 2"/>
          <p:cNvSpPr>
            <a:spLocks noGrp="1"/>
          </p:cNvSpPr>
          <p:nvPr>
            <p:ph type="subTitle" idx="1" hasCustomPrompt="1"/>
          </p:nvPr>
        </p:nvSpPr>
        <p:spPr>
          <a:xfrm>
            <a:off x="3105951" y="2380000"/>
            <a:ext cx="5483013" cy="630371"/>
          </a:xfrm>
        </p:spPr>
        <p:txBody>
          <a:bodyPr>
            <a:normAutofit/>
          </a:bodyPr>
          <a:lstStyle>
            <a:lvl1pPr marL="0" indent="0" algn="l">
              <a:lnSpc>
                <a:spcPct val="90000"/>
              </a:lnSpc>
              <a:spcBef>
                <a:spcPts val="0"/>
              </a:spcBef>
              <a:buNone/>
              <a:defRPr sz="1500" spc="-30" baseline="0">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This is the subtitle of your cover page</a:t>
            </a:r>
          </a:p>
        </p:txBody>
      </p:sp>
      <p:sp>
        <p:nvSpPr>
          <p:cNvPr id="7" name="Rectangle 6"/>
          <p:cNvSpPr/>
          <p:nvPr userDrawn="1"/>
        </p:nvSpPr>
        <p:spPr>
          <a:xfrm>
            <a:off x="231431" y="0"/>
            <a:ext cx="2683219" cy="80622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sp>
        <p:nvSpPr>
          <p:cNvPr id="5" name="Text Placeholder 4"/>
          <p:cNvSpPr>
            <a:spLocks noGrp="1"/>
          </p:cNvSpPr>
          <p:nvPr>
            <p:ph type="body" sz="quarter" idx="10"/>
          </p:nvPr>
        </p:nvSpPr>
        <p:spPr>
          <a:xfrm>
            <a:off x="3106740" y="4117971"/>
            <a:ext cx="5481637" cy="736600"/>
          </a:xfrm>
        </p:spPr>
        <p:txBody>
          <a:bodyPr anchor="b" anchorCtr="0">
            <a:normAutofit/>
          </a:bodyPr>
          <a:lstStyle>
            <a:lvl1pPr marL="0" indent="0" algn="l">
              <a:lnSpc>
                <a:spcPct val="92000"/>
              </a:lnSpc>
              <a:spcBef>
                <a:spcPts val="450"/>
              </a:spcBef>
              <a:buNone/>
              <a:defRPr sz="1050">
                <a:solidFill>
                  <a:schemeClr val="tx1"/>
                </a:solidFill>
              </a:defRPr>
            </a:lvl1pPr>
          </a:lstStyle>
          <a:p>
            <a:pPr lvl="0"/>
            <a:r>
              <a:rPr lang="en-US" dirty="0"/>
              <a:t>Click to edit Master text styles</a:t>
            </a:r>
          </a:p>
        </p:txBody>
      </p:sp>
      <p:sp>
        <p:nvSpPr>
          <p:cNvPr id="13" name="Text Placeholder 4"/>
          <p:cNvSpPr>
            <a:spLocks noGrp="1"/>
          </p:cNvSpPr>
          <p:nvPr>
            <p:ph type="body" sz="quarter" idx="11" hasCustomPrompt="1"/>
          </p:nvPr>
        </p:nvSpPr>
        <p:spPr>
          <a:xfrm>
            <a:off x="600076" y="4117971"/>
            <a:ext cx="2209800" cy="736600"/>
          </a:xfrm>
        </p:spPr>
        <p:txBody>
          <a:bodyPr anchor="b" anchorCtr="0">
            <a:normAutofit/>
          </a:bodyPr>
          <a:lstStyle>
            <a:lvl1pPr marL="0" indent="0" algn="r">
              <a:lnSpc>
                <a:spcPct val="92000"/>
              </a:lnSpc>
              <a:spcBef>
                <a:spcPts val="450"/>
              </a:spcBef>
              <a:buNone/>
              <a:defRPr sz="1050">
                <a:solidFill>
                  <a:schemeClr val="bg1"/>
                </a:solidFill>
              </a:defRPr>
            </a:lvl1pPr>
          </a:lstStyle>
          <a:p>
            <a:pPr lvl="0"/>
            <a:r>
              <a:rPr lang="en-US" dirty="0"/>
              <a:t>Enter the Date</a:t>
            </a:r>
          </a:p>
        </p:txBody>
      </p:sp>
      <p:pic>
        <p:nvPicPr>
          <p:cNvPr id="71" name="Picture 7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7715" y="956308"/>
            <a:ext cx="2626935" cy="386159"/>
          </a:xfrm>
          <a:prstGeom prst="rect">
            <a:avLst/>
          </a:prstGeom>
        </p:spPr>
      </p:pic>
    </p:spTree>
    <p:extLst>
      <p:ext uri="{BB962C8B-B14F-4D97-AF65-F5344CB8AC3E}">
        <p14:creationId xmlns:p14="http://schemas.microsoft.com/office/powerpoint/2010/main" val="78620486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Tree>
    <p:extLst>
      <p:ext uri="{BB962C8B-B14F-4D97-AF65-F5344CB8AC3E}">
        <p14:creationId xmlns:p14="http://schemas.microsoft.com/office/powerpoint/2010/main" val="364198522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Three Pictures Light">
    <p:spTree>
      <p:nvGrpSpPr>
        <p:cNvPr id="1" name=""/>
        <p:cNvGrpSpPr/>
        <p:nvPr/>
      </p:nvGrpSpPr>
      <p:grpSpPr>
        <a:xfrm>
          <a:off x="0" y="0"/>
          <a:ext cx="0" cy="0"/>
          <a:chOff x="0" y="0"/>
          <a:chExt cx="0" cy="0"/>
        </a:xfrm>
      </p:grpSpPr>
      <p:sp>
        <p:nvSpPr>
          <p:cNvPr id="9" name="Picture Placeholder 8"/>
          <p:cNvSpPr>
            <a:spLocks noGrp="1"/>
          </p:cNvSpPr>
          <p:nvPr>
            <p:ph type="pic" sz="quarter" idx="14" hasCustomPrompt="1"/>
          </p:nvPr>
        </p:nvSpPr>
        <p:spPr>
          <a:xfrm>
            <a:off x="1799917" y="1181726"/>
            <a:ext cx="1188720" cy="891540"/>
          </a:xfrm>
          <a:prstGeom prst="ellipse">
            <a:avLst/>
          </a:prstGeom>
          <a:solidFill>
            <a:schemeClr val="accent2"/>
          </a:solidFill>
          <a:ln w="28575">
            <a:solidFill>
              <a:schemeClr val="accent1"/>
            </a:solidFill>
          </a:ln>
          <a:extLst/>
        </p:spPr>
        <p:txBody>
          <a:bodyPr wrap="none" anchor="ctr" anchorCtr="0">
            <a:normAutofit/>
          </a:bodyPr>
          <a:lstStyle>
            <a:lvl1pPr marL="0" indent="0" algn="ctr">
              <a:buFontTx/>
              <a:buNone/>
              <a:defRPr sz="1200">
                <a:solidFill>
                  <a:srgbClr val="FFFFFF"/>
                </a:solidFill>
              </a:defRPr>
            </a:lvl1pPr>
          </a:lstStyle>
          <a:p>
            <a:r>
              <a:rPr lang="en-US" dirty="0"/>
              <a:t>Picture</a:t>
            </a:r>
          </a:p>
        </p:txBody>
      </p:sp>
      <p:sp>
        <p:nvSpPr>
          <p:cNvPr id="11" name="Text Placeholder 10"/>
          <p:cNvSpPr>
            <a:spLocks noGrp="1"/>
          </p:cNvSpPr>
          <p:nvPr>
            <p:ph type="body" sz="quarter" idx="15" hasCustomPrompt="1"/>
          </p:nvPr>
        </p:nvSpPr>
        <p:spPr>
          <a:xfrm>
            <a:off x="1206502" y="2271502"/>
            <a:ext cx="2375553" cy="246888"/>
          </a:xfrm>
        </p:spPr>
        <p:txBody>
          <a:bodyPr anchor="ctr" anchorCtr="0">
            <a:noAutofit/>
          </a:bodyPr>
          <a:lstStyle>
            <a:lvl1pPr marL="0" indent="0" algn="ctr">
              <a:lnSpc>
                <a:spcPct val="100000"/>
              </a:lnSpc>
              <a:buFontTx/>
              <a:buNone/>
              <a:defRPr sz="1275" cap="all" baseline="0">
                <a:solidFill>
                  <a:schemeClr val="tx2"/>
                </a:solidFill>
                <a:latin typeface="+mj-lt"/>
                <a:cs typeface="Helvetica Light"/>
              </a:defRPr>
            </a:lvl1pPr>
          </a:lstStyle>
          <a:p>
            <a:pPr lvl="0"/>
            <a:r>
              <a:rPr lang="en-US" dirty="0"/>
              <a:t>LOREM IPSUM</a:t>
            </a:r>
          </a:p>
        </p:txBody>
      </p:sp>
      <p:sp>
        <p:nvSpPr>
          <p:cNvPr id="12" name="Text Placeholder 10"/>
          <p:cNvSpPr>
            <a:spLocks noGrp="1"/>
          </p:cNvSpPr>
          <p:nvPr>
            <p:ph type="body" sz="quarter" idx="16" hasCustomPrompt="1"/>
          </p:nvPr>
        </p:nvSpPr>
        <p:spPr>
          <a:xfrm>
            <a:off x="1206502" y="2545060"/>
            <a:ext cx="2375553" cy="1643634"/>
          </a:xfrm>
        </p:spPr>
        <p:txBody>
          <a:bodyPr anchor="t" anchorCtr="0">
            <a:normAutofit/>
          </a:bodyPr>
          <a:lstStyle>
            <a:lvl1pPr marL="0" indent="0" algn="ctr">
              <a:lnSpc>
                <a:spcPct val="95000"/>
              </a:lnSpc>
              <a:spcBef>
                <a:spcPts val="450"/>
              </a:spcBef>
              <a:buFontTx/>
              <a:buNone/>
              <a:defRPr sz="1050" cap="none" baseline="0">
                <a:solidFill>
                  <a:schemeClr val="tx2"/>
                </a:solidFill>
                <a:latin typeface="Calibri Light" panose="020F0302020204030204" pitchFamily="34" charset="0"/>
                <a:cs typeface="Calibri Light" panose="020F0302020204030204" pitchFamily="34" charset="0"/>
              </a:defRPr>
            </a:lvl1pPr>
          </a:lstStyle>
          <a:p>
            <a:pPr lvl="0"/>
            <a:r>
              <a:rPr lang="en-US" dirty="0"/>
              <a:t>Body copy goes here</a:t>
            </a:r>
          </a:p>
        </p:txBody>
      </p:sp>
      <p:sp>
        <p:nvSpPr>
          <p:cNvPr id="13" name="Picture Placeholder 8"/>
          <p:cNvSpPr>
            <a:spLocks noGrp="1"/>
          </p:cNvSpPr>
          <p:nvPr>
            <p:ph type="pic" sz="quarter" idx="17" hasCustomPrompt="1"/>
          </p:nvPr>
        </p:nvSpPr>
        <p:spPr>
          <a:xfrm>
            <a:off x="4326097" y="1181726"/>
            <a:ext cx="1188720" cy="891540"/>
          </a:xfrm>
          <a:prstGeom prst="ellipse">
            <a:avLst/>
          </a:prstGeom>
          <a:solidFill>
            <a:schemeClr val="accent2"/>
          </a:solidFill>
          <a:ln w="28575">
            <a:solidFill>
              <a:schemeClr val="accent1"/>
            </a:solidFill>
          </a:ln>
          <a:extLst/>
        </p:spPr>
        <p:txBody>
          <a:bodyPr wrap="none" anchor="ctr" anchorCtr="0">
            <a:normAutofit/>
          </a:bodyPr>
          <a:lstStyle>
            <a:lvl1pPr marL="0" indent="0" algn="ctr">
              <a:buFontTx/>
              <a:buNone/>
              <a:defRPr sz="1200">
                <a:solidFill>
                  <a:srgbClr val="FFFFFF"/>
                </a:solidFill>
              </a:defRPr>
            </a:lvl1pPr>
          </a:lstStyle>
          <a:p>
            <a:r>
              <a:rPr lang="en-US" dirty="0"/>
              <a:t>Picture</a:t>
            </a:r>
          </a:p>
        </p:txBody>
      </p:sp>
      <p:sp>
        <p:nvSpPr>
          <p:cNvPr id="14" name="Text Placeholder 10"/>
          <p:cNvSpPr>
            <a:spLocks noGrp="1"/>
          </p:cNvSpPr>
          <p:nvPr>
            <p:ph type="body" sz="quarter" idx="18" hasCustomPrompt="1"/>
          </p:nvPr>
        </p:nvSpPr>
        <p:spPr>
          <a:xfrm>
            <a:off x="3732682" y="2271502"/>
            <a:ext cx="2375553" cy="246888"/>
          </a:xfrm>
        </p:spPr>
        <p:txBody>
          <a:bodyPr anchor="ctr" anchorCtr="0">
            <a:noAutofit/>
          </a:bodyPr>
          <a:lstStyle>
            <a:lvl1pPr marL="0" indent="0" algn="ctr">
              <a:lnSpc>
                <a:spcPct val="100000"/>
              </a:lnSpc>
              <a:buFontTx/>
              <a:buNone/>
              <a:defRPr sz="1275" cap="all" baseline="0">
                <a:solidFill>
                  <a:schemeClr val="tx2"/>
                </a:solidFill>
                <a:latin typeface="Calibri Light" panose="020F0302020204030204" pitchFamily="34" charset="0"/>
                <a:cs typeface="Calibri Light" panose="020F0302020204030204" pitchFamily="34" charset="0"/>
              </a:defRPr>
            </a:lvl1pPr>
          </a:lstStyle>
          <a:p>
            <a:pPr lvl="0"/>
            <a:r>
              <a:rPr lang="en-US" dirty="0"/>
              <a:t>LOREM IPSUM</a:t>
            </a:r>
          </a:p>
        </p:txBody>
      </p:sp>
      <p:sp>
        <p:nvSpPr>
          <p:cNvPr id="15" name="Text Placeholder 10"/>
          <p:cNvSpPr>
            <a:spLocks noGrp="1"/>
          </p:cNvSpPr>
          <p:nvPr>
            <p:ph type="body" sz="quarter" idx="19" hasCustomPrompt="1"/>
          </p:nvPr>
        </p:nvSpPr>
        <p:spPr>
          <a:xfrm>
            <a:off x="3732682" y="2545060"/>
            <a:ext cx="2375553" cy="1643634"/>
          </a:xfrm>
        </p:spPr>
        <p:txBody>
          <a:bodyPr anchor="t" anchorCtr="0">
            <a:normAutofit/>
          </a:bodyPr>
          <a:lstStyle>
            <a:lvl1pPr marL="0" marR="0" indent="0" algn="ctr" defTabSz="685800" rtl="0" eaLnBrk="1" fontAlgn="auto" latinLnBrk="0" hangingPunct="1">
              <a:lnSpc>
                <a:spcPct val="95000"/>
              </a:lnSpc>
              <a:spcBef>
                <a:spcPts val="450"/>
              </a:spcBef>
              <a:spcAft>
                <a:spcPts val="0"/>
              </a:spcAft>
              <a:buClr>
                <a:schemeClr val="accent1"/>
              </a:buClr>
              <a:buSzTx/>
              <a:buFontTx/>
              <a:buNone/>
              <a:tabLst/>
              <a:defRPr sz="1050" cap="none" baseline="0">
                <a:solidFill>
                  <a:schemeClr val="tx2"/>
                </a:solidFill>
                <a:latin typeface="Calibri Light" panose="020F0302020204030204" pitchFamily="34" charset="0"/>
                <a:cs typeface="Calibri Light" panose="020F0302020204030204" pitchFamily="34" charset="0"/>
              </a:defRPr>
            </a:lvl1pPr>
          </a:lstStyle>
          <a:p>
            <a:pPr lvl="0"/>
            <a:r>
              <a:rPr lang="en-US" dirty="0"/>
              <a:t>Body copy goes here</a:t>
            </a:r>
          </a:p>
        </p:txBody>
      </p:sp>
      <p:sp>
        <p:nvSpPr>
          <p:cNvPr id="16" name="Picture Placeholder 8"/>
          <p:cNvSpPr>
            <a:spLocks noGrp="1"/>
          </p:cNvSpPr>
          <p:nvPr>
            <p:ph type="pic" sz="quarter" idx="20" hasCustomPrompt="1"/>
          </p:nvPr>
        </p:nvSpPr>
        <p:spPr>
          <a:xfrm>
            <a:off x="6852277" y="1181726"/>
            <a:ext cx="1188720" cy="891540"/>
          </a:xfrm>
          <a:prstGeom prst="ellipse">
            <a:avLst/>
          </a:prstGeom>
          <a:solidFill>
            <a:schemeClr val="accent2"/>
          </a:solidFill>
          <a:ln w="28575">
            <a:solidFill>
              <a:schemeClr val="accent1"/>
            </a:solidFill>
          </a:ln>
          <a:extLst/>
        </p:spPr>
        <p:txBody>
          <a:bodyPr wrap="none" anchor="ctr" anchorCtr="0">
            <a:normAutofit/>
          </a:bodyPr>
          <a:lstStyle>
            <a:lvl1pPr marL="0" indent="0" algn="ctr">
              <a:buFontTx/>
              <a:buNone/>
              <a:defRPr sz="1200">
                <a:solidFill>
                  <a:srgbClr val="FFFFFF"/>
                </a:solidFill>
              </a:defRPr>
            </a:lvl1pPr>
          </a:lstStyle>
          <a:p>
            <a:r>
              <a:rPr lang="en-US" dirty="0"/>
              <a:t>Picture</a:t>
            </a:r>
          </a:p>
        </p:txBody>
      </p:sp>
      <p:sp>
        <p:nvSpPr>
          <p:cNvPr id="17" name="Text Placeholder 10"/>
          <p:cNvSpPr>
            <a:spLocks noGrp="1"/>
          </p:cNvSpPr>
          <p:nvPr>
            <p:ph type="body" sz="quarter" idx="21" hasCustomPrompt="1"/>
          </p:nvPr>
        </p:nvSpPr>
        <p:spPr>
          <a:xfrm>
            <a:off x="6258862" y="2271502"/>
            <a:ext cx="2375553" cy="246888"/>
          </a:xfrm>
        </p:spPr>
        <p:txBody>
          <a:bodyPr anchor="ctr" anchorCtr="0">
            <a:noAutofit/>
          </a:bodyPr>
          <a:lstStyle>
            <a:lvl1pPr marL="0" indent="0" algn="ctr">
              <a:lnSpc>
                <a:spcPct val="100000"/>
              </a:lnSpc>
              <a:buFontTx/>
              <a:buNone/>
              <a:defRPr sz="1275" cap="all" baseline="0">
                <a:solidFill>
                  <a:schemeClr val="tx2"/>
                </a:solidFill>
                <a:latin typeface="Calibri Light" panose="020F0302020204030204" pitchFamily="34" charset="0"/>
                <a:cs typeface="Calibri Light" panose="020F0302020204030204" pitchFamily="34" charset="0"/>
              </a:defRPr>
            </a:lvl1pPr>
          </a:lstStyle>
          <a:p>
            <a:pPr lvl="0"/>
            <a:r>
              <a:rPr lang="en-US" dirty="0" err="1"/>
              <a:t>Lorem</a:t>
            </a:r>
            <a:r>
              <a:rPr lang="en-US" dirty="0"/>
              <a:t> </a:t>
            </a:r>
            <a:r>
              <a:rPr lang="en-US" dirty="0" err="1"/>
              <a:t>ipsum</a:t>
            </a:r>
            <a:endParaRPr lang="en-US" dirty="0"/>
          </a:p>
        </p:txBody>
      </p:sp>
      <p:sp>
        <p:nvSpPr>
          <p:cNvPr id="18" name="Text Placeholder 10"/>
          <p:cNvSpPr>
            <a:spLocks noGrp="1"/>
          </p:cNvSpPr>
          <p:nvPr>
            <p:ph type="body" sz="quarter" idx="22" hasCustomPrompt="1"/>
          </p:nvPr>
        </p:nvSpPr>
        <p:spPr>
          <a:xfrm>
            <a:off x="6258862" y="2545060"/>
            <a:ext cx="2375553" cy="1643634"/>
          </a:xfrm>
        </p:spPr>
        <p:txBody>
          <a:bodyPr anchor="t" anchorCtr="0">
            <a:normAutofit/>
          </a:bodyPr>
          <a:lstStyle>
            <a:lvl1pPr marL="0" indent="0" algn="ctr">
              <a:lnSpc>
                <a:spcPct val="95000"/>
              </a:lnSpc>
              <a:spcBef>
                <a:spcPts val="450"/>
              </a:spcBef>
              <a:buFontTx/>
              <a:buNone/>
              <a:defRPr sz="1050" cap="none" baseline="0">
                <a:solidFill>
                  <a:schemeClr val="tx2"/>
                </a:solidFill>
                <a:latin typeface="Calibri Light" panose="020F0302020204030204" pitchFamily="34" charset="0"/>
                <a:cs typeface="Calibri Light" panose="020F0302020204030204" pitchFamily="34" charset="0"/>
              </a:defRPr>
            </a:lvl1pPr>
          </a:lstStyle>
          <a:p>
            <a:pPr lvl="0"/>
            <a:r>
              <a:rPr lang="en-US" dirty="0"/>
              <a:t>Body copy goes here</a:t>
            </a:r>
          </a:p>
        </p:txBody>
      </p:sp>
      <p:sp>
        <p:nvSpPr>
          <p:cNvPr id="22" name="Title Placeholder 1"/>
          <p:cNvSpPr>
            <a:spLocks noGrp="1"/>
          </p:cNvSpPr>
          <p:nvPr>
            <p:ph type="title"/>
          </p:nvPr>
        </p:nvSpPr>
        <p:spPr>
          <a:xfrm>
            <a:off x="169008" y="-6595"/>
            <a:ext cx="7428154" cy="729675"/>
          </a:xfrm>
          <a:prstGeom prst="rect">
            <a:avLst/>
          </a:prstGeom>
        </p:spPr>
        <p:txBody>
          <a:bodyPr vert="horz" lIns="0" tIns="0" rIns="0" bIns="0" rtlCol="0" anchor="b" anchorCtr="0">
            <a:normAutofit/>
          </a:bodyPr>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54253570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Two Plain Text Light">
    <p:spTree>
      <p:nvGrpSpPr>
        <p:cNvPr id="1" name=""/>
        <p:cNvGrpSpPr/>
        <p:nvPr/>
      </p:nvGrpSpPr>
      <p:grpSpPr>
        <a:xfrm>
          <a:off x="0" y="0"/>
          <a:ext cx="0" cy="0"/>
          <a:chOff x="0" y="0"/>
          <a:chExt cx="0" cy="0"/>
        </a:xfrm>
      </p:grpSpPr>
      <p:sp>
        <p:nvSpPr>
          <p:cNvPr id="2" name="Title 1"/>
          <p:cNvSpPr>
            <a:spLocks noGrp="1"/>
          </p:cNvSpPr>
          <p:nvPr>
            <p:ph type="title"/>
          </p:nvPr>
        </p:nvSpPr>
        <p:spPr>
          <a:xfrm>
            <a:off x="170838" y="-1"/>
            <a:ext cx="7427670" cy="729675"/>
          </a:xfrm>
        </p:spPr>
        <p:txBody>
          <a:bodyPr/>
          <a:lstStyle/>
          <a:p>
            <a:r>
              <a:rPr lang="en-US" dirty="0"/>
              <a:t>Click to edit Master title style</a:t>
            </a:r>
          </a:p>
        </p:txBody>
      </p:sp>
      <p:sp>
        <p:nvSpPr>
          <p:cNvPr id="3" name="Content Placeholder 2"/>
          <p:cNvSpPr>
            <a:spLocks noGrp="1"/>
          </p:cNvSpPr>
          <p:nvPr>
            <p:ph sz="half" idx="1"/>
          </p:nvPr>
        </p:nvSpPr>
        <p:spPr>
          <a:xfrm>
            <a:off x="5067258" y="1009651"/>
            <a:ext cx="3568743" cy="3544887"/>
          </a:xfrm>
        </p:spPr>
        <p:txBody>
          <a:bodyPr>
            <a:normAutofit/>
          </a:bodyPr>
          <a:lstStyle>
            <a:lvl1pPr marL="0" indent="0">
              <a:lnSpc>
                <a:spcPct val="90000"/>
              </a:lnSpc>
              <a:spcBef>
                <a:spcPts val="750"/>
              </a:spcBef>
              <a:buNone/>
              <a:defRPr sz="1350" b="1" i="0">
                <a:solidFill>
                  <a:schemeClr val="accent2"/>
                </a:solidFill>
                <a:latin typeface="+mj-lt"/>
                <a:cs typeface="Helvetica"/>
              </a:defRPr>
            </a:lvl1pPr>
            <a:lvl2pPr marL="0" indent="0">
              <a:lnSpc>
                <a:spcPct val="104000"/>
              </a:lnSpc>
              <a:spcBef>
                <a:spcPts val="750"/>
              </a:spcBef>
              <a:buNone/>
              <a:defRPr sz="1350">
                <a:latin typeface="+mj-lt"/>
              </a:defRPr>
            </a:lvl2pPr>
            <a:lvl3pPr marL="127397" indent="-127397">
              <a:lnSpc>
                <a:spcPct val="104000"/>
              </a:lnSpc>
              <a:spcBef>
                <a:spcPts val="750"/>
              </a:spcBef>
              <a:defRPr sz="1350">
                <a:latin typeface="+mj-lt"/>
              </a:defRPr>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p:nvPr>
        </p:nvSpPr>
        <p:spPr>
          <a:xfrm>
            <a:off x="1208332" y="1009651"/>
            <a:ext cx="3568743" cy="3544887"/>
          </a:xfrm>
        </p:spPr>
        <p:txBody>
          <a:bodyPr>
            <a:normAutofit/>
          </a:bodyPr>
          <a:lstStyle>
            <a:lvl1pPr marL="0" indent="0">
              <a:lnSpc>
                <a:spcPct val="90000"/>
              </a:lnSpc>
              <a:spcBef>
                <a:spcPts val="750"/>
              </a:spcBef>
              <a:buNone/>
              <a:defRPr sz="1350" b="1" i="0">
                <a:solidFill>
                  <a:schemeClr val="accent2"/>
                </a:solidFill>
                <a:latin typeface="+mj-lt"/>
                <a:cs typeface="Helvetica"/>
              </a:defRPr>
            </a:lvl1pPr>
            <a:lvl2pPr marL="0" indent="0">
              <a:lnSpc>
                <a:spcPct val="104000"/>
              </a:lnSpc>
              <a:spcBef>
                <a:spcPts val="750"/>
              </a:spcBef>
              <a:buNone/>
              <a:defRPr sz="1350">
                <a:latin typeface="+mj-lt"/>
              </a:defRPr>
            </a:lvl2pPr>
            <a:lvl3pPr marL="127397" indent="-127397">
              <a:lnSpc>
                <a:spcPct val="104000"/>
              </a:lnSpc>
              <a:spcBef>
                <a:spcPts val="750"/>
              </a:spcBef>
              <a:defRPr sz="1350">
                <a:latin typeface="+mj-lt"/>
              </a:defRPr>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7190335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0170"/>
            <a:ext cx="7772400" cy="1102519"/>
          </a:xfrm>
        </p:spPr>
        <p:txBody>
          <a:bodyPr anchor="ctr"/>
          <a:lstStyle>
            <a:lvl1pPr algn="ctr">
              <a:defRPr spc="-30" baseline="0">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2969071"/>
            <a:ext cx="6400800" cy="1314450"/>
          </a:xfrm>
        </p:spPr>
        <p:txBody>
          <a:bodyPr/>
          <a:lstStyle>
            <a:lvl1pPr marL="0" indent="0" algn="ctr">
              <a:buNone/>
              <a:defRPr spc="-30" baseline="0">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
        <p:nvSpPr>
          <p:cNvPr id="8" name="Slide Number Placeholder 5"/>
          <p:cNvSpPr txBox="1">
            <a:spLocks/>
          </p:cNvSpPr>
          <p:nvPr userDrawn="1"/>
        </p:nvSpPr>
        <p:spPr>
          <a:xfrm>
            <a:off x="3962400" y="1170627"/>
            <a:ext cx="1219200" cy="273844"/>
          </a:xfrm>
          <a:prstGeom prst="rect">
            <a:avLst/>
          </a:prstGeom>
        </p:spPr>
        <p:txBody>
          <a:bodyPr vert="horz" lIns="0" tIns="0" rIns="0" bIns="0" rtlCol="0" anchor="b" anchorCtr="0"/>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90000"/>
              </a:lnSpc>
            </a:pPr>
            <a:fld id="{ED38AA95-462B-3543-A864-6C49272CDC35}" type="slidenum">
              <a:rPr lang="en-US" sz="3000" smtClean="0">
                <a:solidFill>
                  <a:prstClr val="white"/>
                </a:solidFill>
                <a:latin typeface="Helvetica Light"/>
                <a:cs typeface="Helvetica Light"/>
              </a:rPr>
              <a:pPr algn="ctr">
                <a:lnSpc>
                  <a:spcPct val="90000"/>
                </a:lnSpc>
              </a:pPr>
              <a:t>‹#›</a:t>
            </a:fld>
            <a:endParaRPr lang="en-US" sz="3000" dirty="0">
              <a:solidFill>
                <a:prstClr val="white"/>
              </a:solidFill>
              <a:latin typeface="Helvetica Light"/>
              <a:cs typeface="Helvetica Light"/>
            </a:endParaRPr>
          </a:p>
        </p:txBody>
      </p:sp>
      <p:sp>
        <p:nvSpPr>
          <p:cNvPr id="9" name="Rectangle 8"/>
          <p:cNvSpPr/>
          <p:nvPr userDrawn="1"/>
        </p:nvSpPr>
        <p:spPr>
          <a:xfrm>
            <a:off x="0" y="2"/>
            <a:ext cx="1371600" cy="107042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spTree>
    <p:extLst>
      <p:ext uri="{BB962C8B-B14F-4D97-AF65-F5344CB8AC3E}">
        <p14:creationId xmlns:p14="http://schemas.microsoft.com/office/powerpoint/2010/main" val="3532804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787" y="0"/>
            <a:ext cx="7428153" cy="667276"/>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2749515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3_Blank">
    <p:spTree>
      <p:nvGrpSpPr>
        <p:cNvPr id="1" name=""/>
        <p:cNvGrpSpPr/>
        <p:nvPr/>
      </p:nvGrpSpPr>
      <p:grpSpPr>
        <a:xfrm>
          <a:off x="0" y="0"/>
          <a:ext cx="0" cy="0"/>
          <a:chOff x="0" y="0"/>
          <a:chExt cx="0" cy="0"/>
        </a:xfrm>
      </p:grpSpPr>
      <p:sp>
        <p:nvSpPr>
          <p:cNvPr id="2" name="Rectangle 1"/>
          <p:cNvSpPr/>
          <p:nvPr userDrawn="1"/>
        </p:nvSpPr>
        <p:spPr>
          <a:xfrm>
            <a:off x="0" y="2"/>
            <a:ext cx="1371600" cy="107042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spTree>
    <p:extLst>
      <p:ext uri="{BB962C8B-B14F-4D97-AF65-F5344CB8AC3E}">
        <p14:creationId xmlns:p14="http://schemas.microsoft.com/office/powerpoint/2010/main" val="97562728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3" name="Rectangle 12"/>
          <p:cNvSpPr/>
          <p:nvPr userDrawn="1"/>
        </p:nvSpPr>
        <p:spPr>
          <a:xfrm>
            <a:off x="231432" y="1543051"/>
            <a:ext cx="2683219" cy="360045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91434" tIns="45717" rIns="91434" bIns="45717" rtlCol="0" anchor="ctr"/>
          <a:lstStyle/>
          <a:p>
            <a:pPr algn="ctr"/>
            <a:endParaRPr lang="en-US" sz="1799" dirty="0"/>
          </a:p>
        </p:txBody>
      </p:sp>
      <p:sp>
        <p:nvSpPr>
          <p:cNvPr id="14" name="Title 1"/>
          <p:cNvSpPr>
            <a:spLocks noGrp="1"/>
          </p:cNvSpPr>
          <p:nvPr>
            <p:ph type="ctrTitle" hasCustomPrompt="1"/>
          </p:nvPr>
        </p:nvSpPr>
        <p:spPr>
          <a:xfrm>
            <a:off x="3105952" y="1543051"/>
            <a:ext cx="5483013" cy="1252457"/>
          </a:xfrm>
        </p:spPr>
        <p:txBody>
          <a:bodyPr anchor="t" anchorCtr="0">
            <a:normAutofit/>
          </a:bodyPr>
          <a:lstStyle>
            <a:lvl1pPr algn="l">
              <a:defRPr sz="3224" spc="-40" baseline="0">
                <a:solidFill>
                  <a:schemeClr val="tx1"/>
                </a:solidFill>
              </a:defRPr>
            </a:lvl1pPr>
          </a:lstStyle>
          <a:p>
            <a:r>
              <a:rPr lang="en-US" dirty="0"/>
              <a:t>This is the title of your presentation</a:t>
            </a:r>
          </a:p>
        </p:txBody>
      </p:sp>
      <p:sp>
        <p:nvSpPr>
          <p:cNvPr id="16" name="Rectangle 15"/>
          <p:cNvSpPr/>
          <p:nvPr userDrawn="1"/>
        </p:nvSpPr>
        <p:spPr>
          <a:xfrm>
            <a:off x="231432" y="1"/>
            <a:ext cx="2683219" cy="80622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91434" tIns="45717" rIns="91434" bIns="45717" rtlCol="0" anchor="ctr"/>
          <a:lstStyle/>
          <a:p>
            <a:pPr algn="ctr"/>
            <a:endParaRPr lang="en-US" sz="1799"/>
          </a:p>
        </p:txBody>
      </p:sp>
      <p:sp>
        <p:nvSpPr>
          <p:cNvPr id="17" name="Text Placeholder 4"/>
          <p:cNvSpPr>
            <a:spLocks noGrp="1"/>
          </p:cNvSpPr>
          <p:nvPr>
            <p:ph type="body" sz="quarter" idx="10"/>
          </p:nvPr>
        </p:nvSpPr>
        <p:spPr>
          <a:xfrm>
            <a:off x="3106741" y="4117971"/>
            <a:ext cx="5481638" cy="736601"/>
          </a:xfrm>
        </p:spPr>
        <p:txBody>
          <a:bodyPr anchor="b" anchorCtr="0">
            <a:normAutofit/>
          </a:bodyPr>
          <a:lstStyle>
            <a:lvl1pPr marL="0" indent="0" algn="l">
              <a:lnSpc>
                <a:spcPct val="92000"/>
              </a:lnSpc>
              <a:spcBef>
                <a:spcPts val="600"/>
              </a:spcBef>
              <a:buNone/>
              <a:defRPr sz="1424">
                <a:solidFill>
                  <a:schemeClr val="tx1"/>
                </a:solidFill>
              </a:defRPr>
            </a:lvl1pPr>
          </a:lstStyle>
          <a:p>
            <a:pPr lvl="0"/>
            <a:r>
              <a:rPr lang="en-US"/>
              <a:t>Click to edit Master text styles</a:t>
            </a:r>
          </a:p>
        </p:txBody>
      </p:sp>
      <p:sp>
        <p:nvSpPr>
          <p:cNvPr id="18" name="Text Placeholder 4"/>
          <p:cNvSpPr>
            <a:spLocks noGrp="1"/>
          </p:cNvSpPr>
          <p:nvPr>
            <p:ph type="body" sz="quarter" idx="11" hasCustomPrompt="1"/>
          </p:nvPr>
        </p:nvSpPr>
        <p:spPr>
          <a:xfrm>
            <a:off x="600077" y="4117971"/>
            <a:ext cx="2209800" cy="736601"/>
          </a:xfrm>
        </p:spPr>
        <p:txBody>
          <a:bodyPr anchor="b" anchorCtr="0">
            <a:normAutofit/>
          </a:bodyPr>
          <a:lstStyle>
            <a:lvl1pPr marL="0" indent="0" algn="r">
              <a:lnSpc>
                <a:spcPct val="92000"/>
              </a:lnSpc>
              <a:spcBef>
                <a:spcPts val="600"/>
              </a:spcBef>
              <a:buNone/>
              <a:defRPr sz="1424">
                <a:solidFill>
                  <a:schemeClr val="bg1"/>
                </a:solidFill>
              </a:defRPr>
            </a:lvl1pPr>
          </a:lstStyle>
          <a:p>
            <a:pPr lvl="0"/>
            <a:r>
              <a:rPr lang="en-US" dirty="0"/>
              <a:t>Enter the Date</a:t>
            </a:r>
          </a:p>
        </p:txBody>
      </p:sp>
      <p:pic>
        <p:nvPicPr>
          <p:cNvPr id="19" name="Picture 1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7716" y="956309"/>
            <a:ext cx="2626935" cy="386159"/>
          </a:xfrm>
          <a:prstGeom prst="rect">
            <a:avLst/>
          </a:prstGeom>
        </p:spPr>
      </p:pic>
    </p:spTree>
    <p:extLst>
      <p:ext uri="{BB962C8B-B14F-4D97-AF65-F5344CB8AC3E}">
        <p14:creationId xmlns:p14="http://schemas.microsoft.com/office/powerpoint/2010/main" val="380983839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Subtitle 2"/>
          <p:cNvSpPr>
            <a:spLocks noGrp="1"/>
          </p:cNvSpPr>
          <p:nvPr>
            <p:ph type="subTitle" idx="1" hasCustomPrompt="1"/>
          </p:nvPr>
        </p:nvSpPr>
        <p:spPr>
          <a:xfrm>
            <a:off x="1717399" y="1002030"/>
            <a:ext cx="6400800" cy="1314450"/>
          </a:xfrm>
        </p:spPr>
        <p:txBody>
          <a:bodyPr anchor="b">
            <a:normAutofit/>
          </a:bodyPr>
          <a:lstStyle>
            <a:lvl1pPr marL="0" indent="0" algn="l">
              <a:buNone/>
              <a:defRPr sz="3974" baseline="0">
                <a:solidFill>
                  <a:schemeClr val="tx1"/>
                </a:solidFill>
              </a:defRPr>
            </a:lvl1pPr>
            <a:lvl2pPr marL="457154" indent="0" algn="ctr">
              <a:buNone/>
              <a:defRPr>
                <a:solidFill>
                  <a:schemeClr val="tx1">
                    <a:tint val="75000"/>
                  </a:schemeClr>
                </a:solidFill>
              </a:defRPr>
            </a:lvl2pPr>
            <a:lvl3pPr marL="914309" indent="0" algn="ctr">
              <a:buNone/>
              <a:defRPr>
                <a:solidFill>
                  <a:schemeClr val="tx1">
                    <a:tint val="75000"/>
                  </a:schemeClr>
                </a:solidFill>
              </a:defRPr>
            </a:lvl3pPr>
            <a:lvl4pPr marL="1371463" indent="0" algn="ctr">
              <a:buNone/>
              <a:defRPr>
                <a:solidFill>
                  <a:schemeClr val="tx1">
                    <a:tint val="75000"/>
                  </a:schemeClr>
                </a:solidFill>
              </a:defRPr>
            </a:lvl4pPr>
            <a:lvl5pPr marL="1828617" indent="0" algn="ctr">
              <a:buNone/>
              <a:defRPr>
                <a:solidFill>
                  <a:schemeClr val="tx1">
                    <a:tint val="75000"/>
                  </a:schemeClr>
                </a:solidFill>
              </a:defRPr>
            </a:lvl5pPr>
            <a:lvl6pPr marL="2285771" indent="0" algn="ctr">
              <a:buNone/>
              <a:defRPr>
                <a:solidFill>
                  <a:schemeClr val="tx1">
                    <a:tint val="75000"/>
                  </a:schemeClr>
                </a:solidFill>
              </a:defRPr>
            </a:lvl6pPr>
            <a:lvl7pPr marL="2742926" indent="0" algn="ctr">
              <a:buNone/>
              <a:defRPr>
                <a:solidFill>
                  <a:schemeClr val="tx1">
                    <a:tint val="75000"/>
                  </a:schemeClr>
                </a:solidFill>
              </a:defRPr>
            </a:lvl7pPr>
            <a:lvl8pPr marL="3200080" indent="0" algn="ctr">
              <a:buNone/>
              <a:defRPr>
                <a:solidFill>
                  <a:schemeClr val="tx1">
                    <a:tint val="75000"/>
                  </a:schemeClr>
                </a:solidFill>
              </a:defRPr>
            </a:lvl8pPr>
            <a:lvl9pPr marL="3657234" indent="0" algn="ctr">
              <a:buNone/>
              <a:defRPr>
                <a:solidFill>
                  <a:schemeClr val="tx1">
                    <a:tint val="75000"/>
                  </a:schemeClr>
                </a:solidFill>
              </a:defRPr>
            </a:lvl9pPr>
          </a:lstStyle>
          <a:p>
            <a:r>
              <a:rPr lang="en-US" dirty="0"/>
              <a:t>Arial 40 </a:t>
            </a:r>
            <a:r>
              <a:rPr lang="en-US" dirty="0" err="1"/>
              <a:t>pt</a:t>
            </a:r>
            <a:r>
              <a:rPr lang="en-US" dirty="0"/>
              <a:t> Bottom aligned</a:t>
            </a:r>
          </a:p>
        </p:txBody>
      </p:sp>
      <p:sp>
        <p:nvSpPr>
          <p:cNvPr id="5" name="Rectangle 4"/>
          <p:cNvSpPr/>
          <p:nvPr userDrawn="1"/>
        </p:nvSpPr>
        <p:spPr>
          <a:xfrm>
            <a:off x="247400" y="10"/>
            <a:ext cx="1219200" cy="231647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91434" tIns="45717" rIns="91434" bIns="45717" rtlCol="0" anchor="ctr"/>
          <a:lstStyle/>
          <a:p>
            <a:pPr algn="ctr"/>
            <a:endParaRPr lang="en-US" sz="1799"/>
          </a:p>
        </p:txBody>
      </p:sp>
      <p:sp>
        <p:nvSpPr>
          <p:cNvPr id="6" name="Slide Number Placeholder 5"/>
          <p:cNvSpPr txBox="1">
            <a:spLocks/>
          </p:cNvSpPr>
          <p:nvPr userDrawn="1"/>
        </p:nvSpPr>
        <p:spPr>
          <a:xfrm>
            <a:off x="247400" y="1982788"/>
            <a:ext cx="1219200" cy="273844"/>
          </a:xfrm>
          <a:prstGeom prst="rect">
            <a:avLst/>
          </a:prstGeom>
        </p:spPr>
        <p:txBody>
          <a:bodyPr vert="horz" lIns="0" tIns="0" rIns="0" bIns="0" rtlCol="0" anchor="b" anchorCtr="0"/>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90000"/>
              </a:lnSpc>
              <a:spcBef>
                <a:spcPts val="0"/>
              </a:spcBef>
            </a:pPr>
            <a:fld id="{ED38AA95-462B-3543-A864-6C49272CDC35}" type="slidenum">
              <a:rPr lang="en-US" sz="2699" smtClean="0">
                <a:solidFill>
                  <a:schemeClr val="bg1"/>
                </a:solidFill>
                <a:latin typeface="Helvetica Light"/>
                <a:cs typeface="Helvetica Light"/>
              </a:rPr>
              <a:pPr algn="ctr">
                <a:lnSpc>
                  <a:spcPct val="90000"/>
                </a:lnSpc>
                <a:spcBef>
                  <a:spcPts val="0"/>
                </a:spcBef>
              </a:pPr>
              <a:t>‹#›</a:t>
            </a:fld>
            <a:endParaRPr lang="en-US" sz="2699" dirty="0">
              <a:solidFill>
                <a:schemeClr val="bg1"/>
              </a:solidFill>
              <a:latin typeface="Helvetica Light"/>
              <a:cs typeface="Helvetica Light"/>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6483" y="165307"/>
            <a:ext cx="800343" cy="489209"/>
          </a:xfrm>
          <a:prstGeom prst="rect">
            <a:avLst/>
          </a:prstGeom>
        </p:spPr>
      </p:pic>
    </p:spTree>
    <p:extLst>
      <p:ext uri="{BB962C8B-B14F-4D97-AF65-F5344CB8AC3E}">
        <p14:creationId xmlns:p14="http://schemas.microsoft.com/office/powerpoint/2010/main" val="47807374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94789" y="190501"/>
            <a:ext cx="7428153" cy="592119"/>
          </a:xfrm>
        </p:spPr>
        <p:txBody>
          <a:bodyPr>
            <a:normAutofit/>
          </a:bodyPr>
          <a:lstStyle>
            <a:lvl1pPr>
              <a:defRPr sz="2699">
                <a:solidFill>
                  <a:schemeClr val="tx1"/>
                </a:solidFill>
              </a:defRPr>
            </a:lvl1pPr>
          </a:lstStyle>
          <a:p>
            <a:r>
              <a:rPr lang="en-US" dirty="0"/>
              <a:t>Click to edit Master title style</a:t>
            </a:r>
            <a:br>
              <a:rPr lang="en-US" dirty="0"/>
            </a:br>
            <a:r>
              <a:rPr lang="en-US" dirty="0"/>
              <a:t>Line 2</a:t>
            </a:r>
          </a:p>
        </p:txBody>
      </p:sp>
      <p:sp>
        <p:nvSpPr>
          <p:cNvPr id="3" name="Content Placeholder 2"/>
          <p:cNvSpPr>
            <a:spLocks noGrp="1"/>
          </p:cNvSpPr>
          <p:nvPr>
            <p:ph idx="1"/>
          </p:nvPr>
        </p:nvSpPr>
        <p:spPr>
          <a:xfrm>
            <a:off x="194786" y="1012552"/>
            <a:ext cx="8600502" cy="3519194"/>
          </a:xfrm>
        </p:spPr>
        <p:txBody>
          <a:bodyPr/>
          <a:lstStyle>
            <a:lvl1pPr>
              <a:defRPr>
                <a:solidFill>
                  <a:schemeClr val="tx1"/>
                </a:solidFill>
              </a:defRPr>
            </a:lvl1pPr>
            <a:lvl2pPr marL="511124" indent="-282547">
              <a:lnSpc>
                <a:spcPct val="150000"/>
              </a:lnSpc>
              <a:buFont typeface="Arial" panose="020B0604020202020204" pitchFamily="34" charset="0"/>
              <a:buChar cha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4630058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Title and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94789" y="190501"/>
            <a:ext cx="7428153" cy="600188"/>
          </a:xfrm>
        </p:spPr>
        <p:txBody>
          <a:bodyPr>
            <a:normAutofit/>
          </a:bodyPr>
          <a:lstStyle>
            <a:lvl1pPr>
              <a:defRPr sz="2699">
                <a:solidFill>
                  <a:schemeClr val="tx1"/>
                </a:solidFill>
              </a:defRPr>
            </a:lvl1pPr>
          </a:lstStyle>
          <a:p>
            <a:r>
              <a:rPr lang="en-US" dirty="0"/>
              <a:t>Click to edit Master title style</a:t>
            </a:r>
            <a:br>
              <a:rPr lang="en-US" dirty="0"/>
            </a:br>
            <a:r>
              <a:rPr lang="en-US" dirty="0"/>
              <a:t>Line 2</a:t>
            </a:r>
          </a:p>
        </p:txBody>
      </p:sp>
      <p:sp>
        <p:nvSpPr>
          <p:cNvPr id="3" name="Content Placeholder 2"/>
          <p:cNvSpPr>
            <a:spLocks noGrp="1"/>
          </p:cNvSpPr>
          <p:nvPr>
            <p:ph idx="1"/>
          </p:nvPr>
        </p:nvSpPr>
        <p:spPr>
          <a:xfrm>
            <a:off x="194786" y="1012552"/>
            <a:ext cx="8600502" cy="3519194"/>
          </a:xfrm>
        </p:spPr>
        <p:txBody>
          <a:bodyPr>
            <a:normAutofit/>
          </a:bodyPr>
          <a:lstStyle>
            <a:lvl1pPr marL="0" indent="0">
              <a:buNone/>
              <a:defRPr sz="1424">
                <a:solidFill>
                  <a:schemeClr val="tx1"/>
                </a:solidFill>
              </a:defRPr>
            </a:lvl1pPr>
            <a:lvl2pPr marL="228578" indent="0">
              <a:lnSpc>
                <a:spcPct val="150000"/>
              </a:lnSpc>
              <a:buFont typeface="Arial" panose="020B0604020202020204" pitchFamily="34" charset="0"/>
              <a:buNone/>
              <a:defRPr sz="1424">
                <a:solidFill>
                  <a:schemeClr val="tx1"/>
                </a:solidFill>
              </a:defRPr>
            </a:lvl2pPr>
            <a:lvl3pPr marL="511124" indent="0">
              <a:buNone/>
              <a:defRPr sz="1424">
                <a:solidFill>
                  <a:schemeClr val="tx1"/>
                </a:solidFill>
              </a:defRPr>
            </a:lvl3pPr>
            <a:lvl4pPr marL="741287" indent="0">
              <a:buNone/>
              <a:defRPr sz="1424">
                <a:solidFill>
                  <a:schemeClr val="tx1"/>
                </a:solidFill>
              </a:defRPr>
            </a:lvl4pPr>
            <a:lvl5pPr marL="1031772" indent="0">
              <a:buNone/>
              <a:defRPr sz="1424">
                <a:solidFill>
                  <a:schemeClr val="tx1"/>
                </a:solidFill>
              </a:defRPr>
            </a:lvl5pPr>
          </a:lstStyle>
          <a:p>
            <a:pPr lvl="0"/>
            <a:r>
              <a:rPr lang="en-US"/>
              <a:t>Click to edit Master text styles</a:t>
            </a:r>
          </a:p>
        </p:txBody>
      </p:sp>
    </p:spTree>
    <p:extLst>
      <p:ext uri="{BB962C8B-B14F-4D97-AF65-F5344CB8AC3E}">
        <p14:creationId xmlns:p14="http://schemas.microsoft.com/office/powerpoint/2010/main" val="43280872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0215" y="187362"/>
            <a:ext cx="7428155" cy="600188"/>
          </a:xfrm>
        </p:spPr>
        <p:txBody>
          <a:bodyPr>
            <a:normAutofit/>
          </a:bodyPr>
          <a:lstStyle>
            <a:lvl1pPr>
              <a:defRPr sz="2699"/>
            </a:lvl1pPr>
          </a:lstStyle>
          <a:p>
            <a:r>
              <a:rPr lang="en-US" dirty="0"/>
              <a:t>Click to edit Master title style</a:t>
            </a:r>
            <a:br>
              <a:rPr lang="en-US" dirty="0"/>
            </a:br>
            <a:r>
              <a:rPr lang="en-US" dirty="0"/>
              <a:t>Line 2</a:t>
            </a:r>
          </a:p>
        </p:txBody>
      </p:sp>
      <p:sp>
        <p:nvSpPr>
          <p:cNvPr id="3" name="Content Placeholder 2"/>
          <p:cNvSpPr>
            <a:spLocks noGrp="1"/>
          </p:cNvSpPr>
          <p:nvPr>
            <p:ph sz="half" idx="1"/>
          </p:nvPr>
        </p:nvSpPr>
        <p:spPr>
          <a:xfrm>
            <a:off x="5053641" y="1001715"/>
            <a:ext cx="3582361" cy="3544887"/>
          </a:xfrm>
        </p:spPr>
        <p:txBody>
          <a:bodyPr>
            <a:normAutofit/>
          </a:bodyPr>
          <a:lstStyle>
            <a:lvl1pPr>
              <a:defRPr sz="2024"/>
            </a:lvl1pPr>
            <a:lvl2pPr>
              <a:defRPr sz="1799"/>
            </a:lvl2pPr>
            <a:lvl3pPr>
              <a:defRPr sz="1574"/>
            </a:lvl3pPr>
            <a:lvl4pPr>
              <a:defRPr sz="1424"/>
            </a:lvl4pPr>
            <a:lvl5pPr>
              <a:defRPr sz="1424"/>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206504" y="1001715"/>
            <a:ext cx="3582361" cy="3544887"/>
          </a:xfrm>
        </p:spPr>
        <p:txBody>
          <a:bodyPr>
            <a:normAutofit/>
          </a:bodyPr>
          <a:lstStyle>
            <a:lvl1pPr>
              <a:defRPr sz="2024"/>
            </a:lvl1pPr>
            <a:lvl2pPr>
              <a:defRPr sz="1799"/>
            </a:lvl2pPr>
            <a:lvl3pPr>
              <a:defRPr sz="1574"/>
            </a:lvl3pPr>
            <a:lvl4pPr>
              <a:defRPr sz="1424"/>
            </a:lvl4pPr>
            <a:lvl5pPr>
              <a:defRPr sz="1424"/>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784289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181" y="190500"/>
            <a:ext cx="7428153" cy="575982"/>
          </a:xfrm>
        </p:spPr>
        <p:txBody>
          <a:bodyPr>
            <a:normAutofit/>
          </a:bodyPr>
          <a:lstStyle>
            <a:lvl1pPr>
              <a:defRPr sz="2699">
                <a:solidFill>
                  <a:schemeClr val="tx1"/>
                </a:solidFill>
              </a:defRPr>
            </a:lvl1pPr>
          </a:lstStyle>
          <a:p>
            <a:r>
              <a:rPr lang="en-US" dirty="0"/>
              <a:t>Click to edit Master title style</a:t>
            </a:r>
            <a:br>
              <a:rPr lang="en-US" dirty="0"/>
            </a:br>
            <a:r>
              <a:rPr lang="en-US" dirty="0"/>
              <a:t>Line 2</a:t>
            </a:r>
          </a:p>
        </p:txBody>
      </p:sp>
    </p:spTree>
    <p:extLst>
      <p:ext uri="{BB962C8B-B14F-4D97-AF65-F5344CB8AC3E}">
        <p14:creationId xmlns:p14="http://schemas.microsoft.com/office/powerpoint/2010/main" val="1816654106"/>
      </p:ext>
    </p:extLst>
  </p:cSld>
  <p:clrMapOvr>
    <a:masterClrMapping/>
  </p:clrMapOvr>
  <p:extLst mod="1">
    <p:ext uri="{DCECCB84-F9BA-43D5-87BE-67443E8EF086}">
      <p15:sldGuideLst xmlns:p15="http://schemas.microsoft.com/office/powerpoint/2012/main">
        <p15:guide id="1" orient="horz" pos="2160">
          <p15:clr>
            <a:srgbClr val="FBAE40"/>
          </p15:clr>
        </p15:guide>
        <p15:guide id="2" pos="2879">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678815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Final Slide">
    <p:spTree>
      <p:nvGrpSpPr>
        <p:cNvPr id="1" name=""/>
        <p:cNvGrpSpPr/>
        <p:nvPr/>
      </p:nvGrpSpPr>
      <p:grpSpPr>
        <a:xfrm>
          <a:off x="0" y="0"/>
          <a:ext cx="0" cy="0"/>
          <a:chOff x="0" y="0"/>
          <a:chExt cx="0" cy="0"/>
        </a:xfrm>
      </p:grpSpPr>
      <p:sp>
        <p:nvSpPr>
          <p:cNvPr id="2" name="Rectangle 1"/>
          <p:cNvSpPr/>
          <p:nvPr userDrawn="1"/>
        </p:nvSpPr>
        <p:spPr>
          <a:xfrm>
            <a:off x="0" y="2"/>
            <a:ext cx="1371600" cy="107042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34" tIns="45717" rIns="91434" bIns="45717" rtlCol="0" anchor="ctr"/>
          <a:lstStyle/>
          <a:p>
            <a:pPr algn="ctr"/>
            <a:endParaRPr lang="en-US" sz="1799"/>
          </a:p>
        </p:txBody>
      </p:sp>
      <p:sp>
        <p:nvSpPr>
          <p:cNvPr id="3" name="Rectangle 2"/>
          <p:cNvSpPr/>
          <p:nvPr userDrawn="1"/>
        </p:nvSpPr>
        <p:spPr>
          <a:xfrm>
            <a:off x="-5538" y="-1001"/>
            <a:ext cx="9149539" cy="244416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34" tIns="45717" rIns="91434" bIns="45717" numCol="1" spcCol="0" rtlCol="0" fromWordArt="0" anchor="ctr" anchorCtr="0" forceAA="0" compatLnSpc="1">
            <a:prstTxWarp prst="textNoShape">
              <a:avLst/>
            </a:prstTxWarp>
            <a:noAutofit/>
          </a:bodyPr>
          <a:lstStyle/>
          <a:p>
            <a:pPr algn="ctr"/>
            <a:endParaRPr lang="en-US" sz="1799"/>
          </a:p>
        </p:txBody>
      </p:sp>
      <p:sp>
        <p:nvSpPr>
          <p:cNvPr id="4" name="Rectangle 3"/>
          <p:cNvSpPr/>
          <p:nvPr userDrawn="1"/>
        </p:nvSpPr>
        <p:spPr>
          <a:xfrm>
            <a:off x="5614431" y="3426240"/>
            <a:ext cx="1914837" cy="276993"/>
          </a:xfrm>
          <a:prstGeom prst="rect">
            <a:avLst/>
          </a:prstGeom>
        </p:spPr>
        <p:txBody>
          <a:bodyPr wrap="square" lIns="91434" tIns="45717" rIns="91434" bIns="45717">
            <a:spAutoFit/>
          </a:bodyPr>
          <a:lstStyle/>
          <a:p>
            <a:r>
              <a:rPr lang="en-IE" sz="1200" dirty="0">
                <a:latin typeface="Calibri Light" panose="020F0302020204030204" pitchFamily="34" charset="0"/>
                <a:cs typeface="Helvetica" panose="020B0604020202020204" pitchFamily="34" charset="0"/>
              </a:rPr>
              <a:t>+353 87 238 6136</a:t>
            </a:r>
            <a:endParaRPr lang="en-US" sz="1200" dirty="0">
              <a:solidFill>
                <a:schemeClr val="tx1">
                  <a:lumMod val="90000"/>
                  <a:lumOff val="10000"/>
                </a:schemeClr>
              </a:solidFill>
              <a:latin typeface="Calibri Light" panose="020F0302020204030204" pitchFamily="34" charset="0"/>
              <a:cs typeface="Helvetica" panose="020B0604020202020204" pitchFamily="34" charset="0"/>
            </a:endParaRPr>
          </a:p>
        </p:txBody>
      </p:sp>
      <p:grpSp>
        <p:nvGrpSpPr>
          <p:cNvPr id="5" name="Group 4"/>
          <p:cNvGrpSpPr/>
          <p:nvPr userDrawn="1"/>
        </p:nvGrpSpPr>
        <p:grpSpPr>
          <a:xfrm>
            <a:off x="4947400" y="3334630"/>
            <a:ext cx="574757" cy="433655"/>
            <a:chOff x="5958418" y="3997855"/>
            <a:chExt cx="741890" cy="741890"/>
          </a:xfrm>
        </p:grpSpPr>
        <p:sp>
          <p:nvSpPr>
            <p:cNvPr id="6" name="Oval 9"/>
            <p:cNvSpPr>
              <a:spLocks noChangeArrowheads="1"/>
            </p:cNvSpPr>
            <p:nvPr/>
          </p:nvSpPr>
          <p:spPr bwMode="auto">
            <a:xfrm>
              <a:off x="5958418" y="3997855"/>
              <a:ext cx="741890" cy="741890"/>
            </a:xfrm>
            <a:prstGeom prst="ellipse">
              <a:avLst/>
            </a:prstGeom>
            <a:solidFill>
              <a:schemeClr val="accent2"/>
            </a:solidFill>
            <a:ln w="19050">
              <a:solidFill>
                <a:schemeClr val="accent1"/>
              </a:solidFill>
            </a:ln>
          </p:spPr>
          <p:txBody>
            <a:bodyPr vert="horz" wrap="square" lIns="91440" tIns="45720" rIns="91440" bIns="45720" numCol="1" anchor="t" anchorCtr="0" compatLnSpc="1">
              <a:prstTxWarp prst="textNoShape">
                <a:avLst/>
              </a:prstTxWarp>
            </a:bodyPr>
            <a:lstStyle/>
            <a:p>
              <a:endParaRPr lang="en-US" sz="1574" dirty="0"/>
            </a:p>
          </p:txBody>
        </p:sp>
        <p:sp>
          <p:nvSpPr>
            <p:cNvPr id="7" name="Freeform 93"/>
            <p:cNvSpPr>
              <a:spLocks/>
            </p:cNvSpPr>
            <p:nvPr/>
          </p:nvSpPr>
          <p:spPr bwMode="auto">
            <a:xfrm>
              <a:off x="6130926" y="4160838"/>
              <a:ext cx="319088" cy="477838"/>
            </a:xfrm>
            <a:custGeom>
              <a:avLst/>
              <a:gdLst>
                <a:gd name="T0" fmla="*/ 66 w 160"/>
                <a:gd name="T1" fmla="*/ 62 h 239"/>
                <a:gd name="T2" fmla="*/ 124 w 160"/>
                <a:gd name="T3" fmla="*/ 162 h 239"/>
                <a:gd name="T4" fmla="*/ 160 w 160"/>
                <a:gd name="T5" fmla="*/ 224 h 239"/>
                <a:gd name="T6" fmla="*/ 111 w 160"/>
                <a:gd name="T7" fmla="*/ 228 h 239"/>
                <a:gd name="T8" fmla="*/ 2 w 160"/>
                <a:gd name="T9" fmla="*/ 38 h 239"/>
                <a:gd name="T10" fmla="*/ 31 w 160"/>
                <a:gd name="T11" fmla="*/ 0 h 239"/>
                <a:gd name="T12" fmla="*/ 66 w 160"/>
                <a:gd name="T13" fmla="*/ 62 h 239"/>
              </a:gdLst>
              <a:ahLst/>
              <a:cxnLst>
                <a:cxn ang="0">
                  <a:pos x="T0" y="T1"/>
                </a:cxn>
                <a:cxn ang="0">
                  <a:pos x="T2" y="T3"/>
                </a:cxn>
                <a:cxn ang="0">
                  <a:pos x="T4" y="T5"/>
                </a:cxn>
                <a:cxn ang="0">
                  <a:pos x="T6" y="T7"/>
                </a:cxn>
                <a:cxn ang="0">
                  <a:pos x="T8" y="T9"/>
                </a:cxn>
                <a:cxn ang="0">
                  <a:pos x="T10" y="T11"/>
                </a:cxn>
                <a:cxn ang="0">
                  <a:pos x="T12" y="T13"/>
                </a:cxn>
              </a:cxnLst>
              <a:rect l="0" t="0" r="r" b="b"/>
              <a:pathLst>
                <a:path w="160" h="239">
                  <a:moveTo>
                    <a:pt x="66" y="62"/>
                  </a:moveTo>
                  <a:cubicBezTo>
                    <a:pt x="31" y="83"/>
                    <a:pt x="85" y="184"/>
                    <a:pt x="124" y="162"/>
                  </a:cubicBezTo>
                  <a:cubicBezTo>
                    <a:pt x="131" y="173"/>
                    <a:pt x="153" y="212"/>
                    <a:pt x="160" y="224"/>
                  </a:cubicBezTo>
                  <a:cubicBezTo>
                    <a:pt x="143" y="233"/>
                    <a:pt x="130" y="239"/>
                    <a:pt x="111" y="228"/>
                  </a:cubicBezTo>
                  <a:cubicBezTo>
                    <a:pt x="58" y="198"/>
                    <a:pt x="0" y="98"/>
                    <a:pt x="2" y="38"/>
                  </a:cubicBezTo>
                  <a:cubicBezTo>
                    <a:pt x="2" y="17"/>
                    <a:pt x="15" y="9"/>
                    <a:pt x="31" y="0"/>
                  </a:cubicBezTo>
                  <a:cubicBezTo>
                    <a:pt x="37" y="12"/>
                    <a:pt x="60" y="50"/>
                    <a:pt x="66" y="6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574"/>
            </a:p>
          </p:txBody>
        </p:sp>
        <p:sp>
          <p:nvSpPr>
            <p:cNvPr id="8" name="Freeform 94"/>
            <p:cNvSpPr>
              <a:spLocks/>
            </p:cNvSpPr>
            <p:nvPr/>
          </p:nvSpPr>
          <p:spPr bwMode="auto">
            <a:xfrm>
              <a:off x="6199188" y="4111625"/>
              <a:ext cx="139700" cy="176213"/>
            </a:xfrm>
            <a:custGeom>
              <a:avLst/>
              <a:gdLst>
                <a:gd name="T0" fmla="*/ 47 w 70"/>
                <a:gd name="T1" fmla="*/ 85 h 88"/>
                <a:gd name="T2" fmla="*/ 36 w 70"/>
                <a:gd name="T3" fmla="*/ 83 h 88"/>
                <a:gd name="T4" fmla="*/ 3 w 70"/>
                <a:gd name="T5" fmla="*/ 24 h 88"/>
                <a:gd name="T6" fmla="*/ 5 w 70"/>
                <a:gd name="T7" fmla="*/ 13 h 88"/>
                <a:gd name="T8" fmla="*/ 23 w 70"/>
                <a:gd name="T9" fmla="*/ 3 h 88"/>
                <a:gd name="T10" fmla="*/ 34 w 70"/>
                <a:gd name="T11" fmla="*/ 6 h 88"/>
                <a:gd name="T12" fmla="*/ 68 w 70"/>
                <a:gd name="T13" fmla="*/ 64 h 88"/>
                <a:gd name="T14" fmla="*/ 65 w 70"/>
                <a:gd name="T15" fmla="*/ 75 h 88"/>
                <a:gd name="T16" fmla="*/ 47 w 70"/>
                <a:gd name="T17" fmla="*/ 85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88">
                  <a:moveTo>
                    <a:pt x="47" y="85"/>
                  </a:moveTo>
                  <a:cubicBezTo>
                    <a:pt x="44" y="88"/>
                    <a:pt x="39" y="86"/>
                    <a:pt x="36" y="83"/>
                  </a:cubicBezTo>
                  <a:cubicBezTo>
                    <a:pt x="3" y="24"/>
                    <a:pt x="3" y="24"/>
                    <a:pt x="3" y="24"/>
                  </a:cubicBezTo>
                  <a:cubicBezTo>
                    <a:pt x="0" y="20"/>
                    <a:pt x="2" y="15"/>
                    <a:pt x="5" y="13"/>
                  </a:cubicBezTo>
                  <a:cubicBezTo>
                    <a:pt x="23" y="3"/>
                    <a:pt x="23" y="3"/>
                    <a:pt x="23" y="3"/>
                  </a:cubicBezTo>
                  <a:cubicBezTo>
                    <a:pt x="27" y="0"/>
                    <a:pt x="32" y="2"/>
                    <a:pt x="34" y="6"/>
                  </a:cubicBezTo>
                  <a:cubicBezTo>
                    <a:pt x="68" y="64"/>
                    <a:pt x="68" y="64"/>
                    <a:pt x="68" y="64"/>
                  </a:cubicBezTo>
                  <a:cubicBezTo>
                    <a:pt x="70" y="68"/>
                    <a:pt x="69" y="73"/>
                    <a:pt x="65" y="75"/>
                  </a:cubicBezTo>
                  <a:cubicBezTo>
                    <a:pt x="47" y="85"/>
                    <a:pt x="47" y="85"/>
                    <a:pt x="47" y="8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574"/>
            </a:p>
          </p:txBody>
        </p:sp>
        <p:sp>
          <p:nvSpPr>
            <p:cNvPr id="9" name="Freeform 95"/>
            <p:cNvSpPr>
              <a:spLocks/>
            </p:cNvSpPr>
            <p:nvPr/>
          </p:nvSpPr>
          <p:spPr bwMode="auto">
            <a:xfrm>
              <a:off x="6384926" y="4432300"/>
              <a:ext cx="139700" cy="174625"/>
            </a:xfrm>
            <a:custGeom>
              <a:avLst/>
              <a:gdLst>
                <a:gd name="T0" fmla="*/ 47 w 70"/>
                <a:gd name="T1" fmla="*/ 85 h 87"/>
                <a:gd name="T2" fmla="*/ 36 w 70"/>
                <a:gd name="T3" fmla="*/ 82 h 87"/>
                <a:gd name="T4" fmla="*/ 2 w 70"/>
                <a:gd name="T5" fmla="*/ 23 h 87"/>
                <a:gd name="T6" fmla="*/ 5 w 70"/>
                <a:gd name="T7" fmla="*/ 12 h 87"/>
                <a:gd name="T8" fmla="*/ 23 w 70"/>
                <a:gd name="T9" fmla="*/ 2 h 87"/>
                <a:gd name="T10" fmla="*/ 34 w 70"/>
                <a:gd name="T11" fmla="*/ 5 h 87"/>
                <a:gd name="T12" fmla="*/ 68 w 70"/>
                <a:gd name="T13" fmla="*/ 63 h 87"/>
                <a:gd name="T14" fmla="*/ 65 w 70"/>
                <a:gd name="T15" fmla="*/ 74 h 87"/>
                <a:gd name="T16" fmla="*/ 47 w 70"/>
                <a:gd name="T17" fmla="*/ 85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87">
                  <a:moveTo>
                    <a:pt x="47" y="85"/>
                  </a:moveTo>
                  <a:cubicBezTo>
                    <a:pt x="43" y="87"/>
                    <a:pt x="38" y="86"/>
                    <a:pt x="36" y="82"/>
                  </a:cubicBezTo>
                  <a:cubicBezTo>
                    <a:pt x="2" y="23"/>
                    <a:pt x="2" y="23"/>
                    <a:pt x="2" y="23"/>
                  </a:cubicBezTo>
                  <a:cubicBezTo>
                    <a:pt x="0" y="19"/>
                    <a:pt x="1" y="14"/>
                    <a:pt x="5" y="12"/>
                  </a:cubicBezTo>
                  <a:cubicBezTo>
                    <a:pt x="23" y="2"/>
                    <a:pt x="23" y="2"/>
                    <a:pt x="23" y="2"/>
                  </a:cubicBezTo>
                  <a:cubicBezTo>
                    <a:pt x="27" y="0"/>
                    <a:pt x="32" y="1"/>
                    <a:pt x="34" y="5"/>
                  </a:cubicBezTo>
                  <a:cubicBezTo>
                    <a:pt x="68" y="63"/>
                    <a:pt x="68" y="63"/>
                    <a:pt x="68" y="63"/>
                  </a:cubicBezTo>
                  <a:cubicBezTo>
                    <a:pt x="70" y="67"/>
                    <a:pt x="69" y="72"/>
                    <a:pt x="65" y="74"/>
                  </a:cubicBezTo>
                  <a:cubicBezTo>
                    <a:pt x="47" y="85"/>
                    <a:pt x="47" y="85"/>
                    <a:pt x="47" y="8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574"/>
            </a:p>
          </p:txBody>
        </p:sp>
      </p:grpSp>
      <p:sp>
        <p:nvSpPr>
          <p:cNvPr id="10" name="Rectangle 9"/>
          <p:cNvSpPr/>
          <p:nvPr userDrawn="1"/>
        </p:nvSpPr>
        <p:spPr>
          <a:xfrm>
            <a:off x="5611630" y="3984812"/>
            <a:ext cx="1657628" cy="276993"/>
          </a:xfrm>
          <a:prstGeom prst="rect">
            <a:avLst/>
          </a:prstGeom>
        </p:spPr>
        <p:txBody>
          <a:bodyPr wrap="square" lIns="91434" tIns="45717" rIns="91434" bIns="45717">
            <a:spAutoFit/>
          </a:bodyPr>
          <a:lstStyle/>
          <a:p>
            <a:r>
              <a:rPr lang="en-US" sz="1200" dirty="0">
                <a:solidFill>
                  <a:schemeClr val="tx1">
                    <a:lumMod val="90000"/>
                    <a:lumOff val="10000"/>
                  </a:schemeClr>
                </a:solidFill>
                <a:latin typeface="Calibri Light" panose="020F0302020204030204" pitchFamily="34" charset="0"/>
                <a:cs typeface="Helvetica" panose="020B0604020202020204" pitchFamily="34" charset="0"/>
              </a:rPr>
              <a:t>@</a:t>
            </a:r>
            <a:r>
              <a:rPr lang="en-US" sz="1200" dirty="0" err="1">
                <a:solidFill>
                  <a:schemeClr val="tx1">
                    <a:lumMod val="90000"/>
                    <a:lumOff val="10000"/>
                  </a:schemeClr>
                </a:solidFill>
                <a:latin typeface="Calibri Light" panose="020F0302020204030204" pitchFamily="34" charset="0"/>
                <a:cs typeface="Helvetica" panose="020B0604020202020204" pitchFamily="34" charset="0"/>
              </a:rPr>
              <a:t>gerrymcgovern</a:t>
            </a:r>
            <a:endParaRPr lang="en-US" sz="1200" dirty="0">
              <a:solidFill>
                <a:schemeClr val="tx1">
                  <a:lumMod val="90000"/>
                  <a:lumOff val="10000"/>
                </a:schemeClr>
              </a:solidFill>
              <a:latin typeface="Calibri Light" panose="020F0302020204030204" pitchFamily="34" charset="0"/>
              <a:cs typeface="Helvetica" panose="020B0604020202020204" pitchFamily="34" charset="0"/>
            </a:endParaRPr>
          </a:p>
        </p:txBody>
      </p:sp>
      <p:grpSp>
        <p:nvGrpSpPr>
          <p:cNvPr id="11" name="Group 10"/>
          <p:cNvGrpSpPr/>
          <p:nvPr userDrawn="1"/>
        </p:nvGrpSpPr>
        <p:grpSpPr>
          <a:xfrm>
            <a:off x="4947400" y="3880342"/>
            <a:ext cx="574757" cy="433655"/>
            <a:chOff x="6665976" y="2876550"/>
            <a:chExt cx="464756" cy="465910"/>
          </a:xfrm>
        </p:grpSpPr>
        <p:sp>
          <p:nvSpPr>
            <p:cNvPr id="12" name="Freeform 104"/>
            <p:cNvSpPr>
              <a:spLocks/>
            </p:cNvSpPr>
            <p:nvPr/>
          </p:nvSpPr>
          <p:spPr bwMode="auto">
            <a:xfrm>
              <a:off x="6665976" y="2876550"/>
              <a:ext cx="464756" cy="465910"/>
            </a:xfrm>
            <a:custGeom>
              <a:avLst/>
              <a:gdLst>
                <a:gd name="T0" fmla="*/ 47 w 320"/>
                <a:gd name="T1" fmla="*/ 273 h 320"/>
                <a:gd name="T2" fmla="*/ 160 w 320"/>
                <a:gd name="T3" fmla="*/ 320 h 320"/>
                <a:gd name="T4" fmla="*/ 273 w 320"/>
                <a:gd name="T5" fmla="*/ 273 h 320"/>
                <a:gd name="T6" fmla="*/ 320 w 320"/>
                <a:gd name="T7" fmla="*/ 160 h 320"/>
                <a:gd name="T8" fmla="*/ 273 w 320"/>
                <a:gd name="T9" fmla="*/ 47 h 320"/>
                <a:gd name="T10" fmla="*/ 160 w 320"/>
                <a:gd name="T11" fmla="*/ 0 h 320"/>
                <a:gd name="T12" fmla="*/ 47 w 320"/>
                <a:gd name="T13" fmla="*/ 47 h 320"/>
                <a:gd name="T14" fmla="*/ 0 w 320"/>
                <a:gd name="T15" fmla="*/ 160 h 320"/>
                <a:gd name="T16" fmla="*/ 47 w 320"/>
                <a:gd name="T17" fmla="*/ 273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0" h="320">
                  <a:moveTo>
                    <a:pt x="47" y="273"/>
                  </a:moveTo>
                  <a:cubicBezTo>
                    <a:pt x="77" y="303"/>
                    <a:pt x="117" y="320"/>
                    <a:pt x="160" y="320"/>
                  </a:cubicBezTo>
                  <a:cubicBezTo>
                    <a:pt x="202" y="320"/>
                    <a:pt x="243" y="303"/>
                    <a:pt x="273" y="273"/>
                  </a:cubicBezTo>
                  <a:cubicBezTo>
                    <a:pt x="303" y="243"/>
                    <a:pt x="320" y="203"/>
                    <a:pt x="320" y="160"/>
                  </a:cubicBezTo>
                  <a:cubicBezTo>
                    <a:pt x="320" y="117"/>
                    <a:pt x="303" y="77"/>
                    <a:pt x="273" y="47"/>
                  </a:cubicBezTo>
                  <a:cubicBezTo>
                    <a:pt x="243" y="17"/>
                    <a:pt x="202" y="0"/>
                    <a:pt x="160" y="0"/>
                  </a:cubicBezTo>
                  <a:cubicBezTo>
                    <a:pt x="117" y="0"/>
                    <a:pt x="77" y="17"/>
                    <a:pt x="47" y="47"/>
                  </a:cubicBezTo>
                  <a:cubicBezTo>
                    <a:pt x="16" y="77"/>
                    <a:pt x="0" y="117"/>
                    <a:pt x="0" y="160"/>
                  </a:cubicBezTo>
                  <a:cubicBezTo>
                    <a:pt x="0" y="203"/>
                    <a:pt x="16" y="243"/>
                    <a:pt x="47" y="273"/>
                  </a:cubicBezTo>
                </a:path>
              </a:pathLst>
            </a:custGeom>
            <a:solidFill>
              <a:schemeClr val="accent2"/>
            </a:solidFill>
            <a:ln w="19050">
              <a:solidFill>
                <a:schemeClr val="accent1"/>
              </a:solidFill>
            </a:ln>
          </p:spPr>
          <p:txBody>
            <a:bodyPr vert="horz" wrap="square" lIns="91440" tIns="45720" rIns="91440" bIns="45720" numCol="1" anchor="t" anchorCtr="0" compatLnSpc="1">
              <a:prstTxWarp prst="textNoShape">
                <a:avLst/>
              </a:prstTxWarp>
            </a:bodyPr>
            <a:lstStyle/>
            <a:p>
              <a:endParaRPr lang="en-US" sz="1574" dirty="0"/>
            </a:p>
          </p:txBody>
        </p:sp>
        <p:sp>
          <p:nvSpPr>
            <p:cNvPr id="13" name="Freeform 103"/>
            <p:cNvSpPr>
              <a:spLocks/>
            </p:cNvSpPr>
            <p:nvPr/>
          </p:nvSpPr>
          <p:spPr bwMode="auto">
            <a:xfrm>
              <a:off x="6762670" y="2999174"/>
              <a:ext cx="271368" cy="220662"/>
            </a:xfrm>
            <a:custGeom>
              <a:avLst/>
              <a:gdLst>
                <a:gd name="T0" fmla="*/ 230 w 230"/>
                <a:gd name="T1" fmla="*/ 22 h 187"/>
                <a:gd name="T2" fmla="*/ 203 w 230"/>
                <a:gd name="T3" fmla="*/ 30 h 187"/>
                <a:gd name="T4" fmla="*/ 224 w 230"/>
                <a:gd name="T5" fmla="*/ 4 h 187"/>
                <a:gd name="T6" fmla="*/ 194 w 230"/>
                <a:gd name="T7" fmla="*/ 15 h 187"/>
                <a:gd name="T8" fmla="*/ 159 w 230"/>
                <a:gd name="T9" fmla="*/ 0 h 187"/>
                <a:gd name="T10" fmla="*/ 112 w 230"/>
                <a:gd name="T11" fmla="*/ 48 h 187"/>
                <a:gd name="T12" fmla="*/ 113 w 230"/>
                <a:gd name="T13" fmla="*/ 58 h 187"/>
                <a:gd name="T14" fmla="*/ 16 w 230"/>
                <a:gd name="T15" fmla="*/ 9 h 187"/>
                <a:gd name="T16" fmla="*/ 10 w 230"/>
                <a:gd name="T17" fmla="*/ 33 h 187"/>
                <a:gd name="T18" fmla="*/ 31 w 230"/>
                <a:gd name="T19" fmla="*/ 72 h 187"/>
                <a:gd name="T20" fmla="*/ 9 w 230"/>
                <a:gd name="T21" fmla="*/ 66 h 187"/>
                <a:gd name="T22" fmla="*/ 9 w 230"/>
                <a:gd name="T23" fmla="*/ 67 h 187"/>
                <a:gd name="T24" fmla="*/ 47 w 230"/>
                <a:gd name="T25" fmla="*/ 113 h 187"/>
                <a:gd name="T26" fmla="*/ 35 w 230"/>
                <a:gd name="T27" fmla="*/ 115 h 187"/>
                <a:gd name="T28" fmla="*/ 26 w 230"/>
                <a:gd name="T29" fmla="*/ 114 h 187"/>
                <a:gd name="T30" fmla="*/ 70 w 230"/>
                <a:gd name="T31" fmla="*/ 147 h 187"/>
                <a:gd name="T32" fmla="*/ 11 w 230"/>
                <a:gd name="T33" fmla="*/ 167 h 187"/>
                <a:gd name="T34" fmla="*/ 0 w 230"/>
                <a:gd name="T35" fmla="*/ 166 h 187"/>
                <a:gd name="T36" fmla="*/ 72 w 230"/>
                <a:gd name="T37" fmla="*/ 187 h 187"/>
                <a:gd name="T38" fmla="*/ 207 w 230"/>
                <a:gd name="T39" fmla="*/ 53 h 187"/>
                <a:gd name="T40" fmla="*/ 207 w 230"/>
                <a:gd name="T41" fmla="*/ 47 h 187"/>
                <a:gd name="T42" fmla="*/ 230 w 230"/>
                <a:gd name="T43" fmla="*/ 22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0" h="187">
                  <a:moveTo>
                    <a:pt x="230" y="22"/>
                  </a:moveTo>
                  <a:cubicBezTo>
                    <a:pt x="222" y="26"/>
                    <a:pt x="213" y="29"/>
                    <a:pt x="203" y="30"/>
                  </a:cubicBezTo>
                  <a:cubicBezTo>
                    <a:pt x="213" y="24"/>
                    <a:pt x="220" y="15"/>
                    <a:pt x="224" y="4"/>
                  </a:cubicBezTo>
                  <a:cubicBezTo>
                    <a:pt x="215" y="9"/>
                    <a:pt x="205" y="13"/>
                    <a:pt x="194" y="15"/>
                  </a:cubicBezTo>
                  <a:cubicBezTo>
                    <a:pt x="185" y="6"/>
                    <a:pt x="173" y="0"/>
                    <a:pt x="159" y="0"/>
                  </a:cubicBezTo>
                  <a:cubicBezTo>
                    <a:pt x="133" y="0"/>
                    <a:pt x="112" y="21"/>
                    <a:pt x="112" y="48"/>
                  </a:cubicBezTo>
                  <a:cubicBezTo>
                    <a:pt x="112" y="51"/>
                    <a:pt x="113" y="55"/>
                    <a:pt x="113" y="58"/>
                  </a:cubicBezTo>
                  <a:cubicBezTo>
                    <a:pt x="74" y="56"/>
                    <a:pt x="39" y="38"/>
                    <a:pt x="16" y="9"/>
                  </a:cubicBezTo>
                  <a:cubicBezTo>
                    <a:pt x="12" y="16"/>
                    <a:pt x="10" y="24"/>
                    <a:pt x="10" y="33"/>
                  </a:cubicBezTo>
                  <a:cubicBezTo>
                    <a:pt x="10" y="49"/>
                    <a:pt x="18" y="64"/>
                    <a:pt x="31" y="72"/>
                  </a:cubicBezTo>
                  <a:cubicBezTo>
                    <a:pt x="23" y="72"/>
                    <a:pt x="16" y="70"/>
                    <a:pt x="9" y="66"/>
                  </a:cubicBezTo>
                  <a:cubicBezTo>
                    <a:pt x="9" y="66"/>
                    <a:pt x="9" y="66"/>
                    <a:pt x="9" y="67"/>
                  </a:cubicBezTo>
                  <a:cubicBezTo>
                    <a:pt x="9" y="90"/>
                    <a:pt x="26" y="109"/>
                    <a:pt x="47" y="113"/>
                  </a:cubicBezTo>
                  <a:cubicBezTo>
                    <a:pt x="43" y="114"/>
                    <a:pt x="39" y="115"/>
                    <a:pt x="35" y="115"/>
                  </a:cubicBezTo>
                  <a:cubicBezTo>
                    <a:pt x="32" y="115"/>
                    <a:pt x="29" y="114"/>
                    <a:pt x="26" y="114"/>
                  </a:cubicBezTo>
                  <a:cubicBezTo>
                    <a:pt x="32" y="133"/>
                    <a:pt x="49" y="146"/>
                    <a:pt x="70" y="147"/>
                  </a:cubicBezTo>
                  <a:cubicBezTo>
                    <a:pt x="54" y="159"/>
                    <a:pt x="33" y="167"/>
                    <a:pt x="11" y="167"/>
                  </a:cubicBezTo>
                  <a:cubicBezTo>
                    <a:pt x="8" y="167"/>
                    <a:pt x="4" y="167"/>
                    <a:pt x="0" y="166"/>
                  </a:cubicBezTo>
                  <a:cubicBezTo>
                    <a:pt x="21" y="180"/>
                    <a:pt x="46" y="187"/>
                    <a:pt x="72" y="187"/>
                  </a:cubicBezTo>
                  <a:cubicBezTo>
                    <a:pt x="159" y="187"/>
                    <a:pt x="207" y="115"/>
                    <a:pt x="207" y="53"/>
                  </a:cubicBezTo>
                  <a:cubicBezTo>
                    <a:pt x="207" y="51"/>
                    <a:pt x="207" y="49"/>
                    <a:pt x="207" y="47"/>
                  </a:cubicBezTo>
                  <a:cubicBezTo>
                    <a:pt x="216" y="40"/>
                    <a:pt x="224" y="32"/>
                    <a:pt x="230" y="2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574"/>
            </a:p>
          </p:txBody>
        </p:sp>
      </p:grpSp>
      <p:sp>
        <p:nvSpPr>
          <p:cNvPr id="14" name="Rectangle 13"/>
          <p:cNvSpPr/>
          <p:nvPr userDrawn="1"/>
        </p:nvSpPr>
        <p:spPr>
          <a:xfrm>
            <a:off x="5611631" y="2907052"/>
            <a:ext cx="2922220" cy="276993"/>
          </a:xfrm>
          <a:prstGeom prst="rect">
            <a:avLst/>
          </a:prstGeom>
        </p:spPr>
        <p:txBody>
          <a:bodyPr wrap="square" lIns="91434" tIns="45717" rIns="91434" bIns="45717">
            <a:spAutoFit/>
          </a:bodyPr>
          <a:lstStyle/>
          <a:p>
            <a:r>
              <a:rPr lang="en-US" sz="1200" dirty="0">
                <a:solidFill>
                  <a:schemeClr val="tx1">
                    <a:lumMod val="90000"/>
                    <a:lumOff val="10000"/>
                  </a:schemeClr>
                </a:solidFill>
                <a:latin typeface="Calibri Light" panose="020F0302020204030204" pitchFamily="34" charset="0"/>
                <a:cs typeface="Helvetica" panose="020B0604020202020204" pitchFamily="34" charset="0"/>
              </a:rPr>
              <a:t>gerry@customercarewords.com</a:t>
            </a:r>
          </a:p>
        </p:txBody>
      </p:sp>
      <p:grpSp>
        <p:nvGrpSpPr>
          <p:cNvPr id="15" name="Group 14"/>
          <p:cNvGrpSpPr/>
          <p:nvPr userDrawn="1"/>
        </p:nvGrpSpPr>
        <p:grpSpPr>
          <a:xfrm>
            <a:off x="4957441" y="2802580"/>
            <a:ext cx="574757" cy="433655"/>
            <a:chOff x="3465149" y="1128560"/>
            <a:chExt cx="527482" cy="528790"/>
          </a:xfrm>
        </p:grpSpPr>
        <p:sp>
          <p:nvSpPr>
            <p:cNvPr id="16" name="Freeform 104"/>
            <p:cNvSpPr>
              <a:spLocks/>
            </p:cNvSpPr>
            <p:nvPr/>
          </p:nvSpPr>
          <p:spPr bwMode="auto">
            <a:xfrm>
              <a:off x="3465149" y="1128560"/>
              <a:ext cx="527482" cy="528790"/>
            </a:xfrm>
            <a:custGeom>
              <a:avLst/>
              <a:gdLst>
                <a:gd name="T0" fmla="*/ 47 w 320"/>
                <a:gd name="T1" fmla="*/ 273 h 320"/>
                <a:gd name="T2" fmla="*/ 160 w 320"/>
                <a:gd name="T3" fmla="*/ 320 h 320"/>
                <a:gd name="T4" fmla="*/ 273 w 320"/>
                <a:gd name="T5" fmla="*/ 273 h 320"/>
                <a:gd name="T6" fmla="*/ 320 w 320"/>
                <a:gd name="T7" fmla="*/ 160 h 320"/>
                <a:gd name="T8" fmla="*/ 273 w 320"/>
                <a:gd name="T9" fmla="*/ 47 h 320"/>
                <a:gd name="T10" fmla="*/ 160 w 320"/>
                <a:gd name="T11" fmla="*/ 0 h 320"/>
                <a:gd name="T12" fmla="*/ 47 w 320"/>
                <a:gd name="T13" fmla="*/ 47 h 320"/>
                <a:gd name="T14" fmla="*/ 0 w 320"/>
                <a:gd name="T15" fmla="*/ 160 h 320"/>
                <a:gd name="T16" fmla="*/ 47 w 320"/>
                <a:gd name="T17" fmla="*/ 273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0" h="320">
                  <a:moveTo>
                    <a:pt x="47" y="273"/>
                  </a:moveTo>
                  <a:cubicBezTo>
                    <a:pt x="77" y="303"/>
                    <a:pt x="117" y="320"/>
                    <a:pt x="160" y="320"/>
                  </a:cubicBezTo>
                  <a:cubicBezTo>
                    <a:pt x="202" y="320"/>
                    <a:pt x="243" y="303"/>
                    <a:pt x="273" y="273"/>
                  </a:cubicBezTo>
                  <a:cubicBezTo>
                    <a:pt x="303" y="243"/>
                    <a:pt x="320" y="203"/>
                    <a:pt x="320" y="160"/>
                  </a:cubicBezTo>
                  <a:cubicBezTo>
                    <a:pt x="320" y="117"/>
                    <a:pt x="303" y="77"/>
                    <a:pt x="273" y="47"/>
                  </a:cubicBezTo>
                  <a:cubicBezTo>
                    <a:pt x="243" y="17"/>
                    <a:pt x="202" y="0"/>
                    <a:pt x="160" y="0"/>
                  </a:cubicBezTo>
                  <a:cubicBezTo>
                    <a:pt x="117" y="0"/>
                    <a:pt x="77" y="17"/>
                    <a:pt x="47" y="47"/>
                  </a:cubicBezTo>
                  <a:cubicBezTo>
                    <a:pt x="16" y="77"/>
                    <a:pt x="0" y="117"/>
                    <a:pt x="0" y="160"/>
                  </a:cubicBezTo>
                  <a:cubicBezTo>
                    <a:pt x="0" y="203"/>
                    <a:pt x="16" y="243"/>
                    <a:pt x="47" y="273"/>
                  </a:cubicBezTo>
                </a:path>
              </a:pathLst>
            </a:custGeom>
            <a:solidFill>
              <a:schemeClr val="accent2"/>
            </a:solidFill>
            <a:ln w="19050">
              <a:solidFill>
                <a:schemeClr val="accent1"/>
              </a:solidFill>
            </a:ln>
          </p:spPr>
          <p:txBody>
            <a:bodyPr vert="horz" wrap="square" lIns="91440" tIns="45720" rIns="91440" bIns="45720" numCol="1" anchor="t" anchorCtr="0" compatLnSpc="1">
              <a:prstTxWarp prst="textNoShape">
                <a:avLst/>
              </a:prstTxWarp>
            </a:bodyPr>
            <a:lstStyle/>
            <a:p>
              <a:endParaRPr lang="en-US" sz="1574" dirty="0"/>
            </a:p>
          </p:txBody>
        </p:sp>
        <p:grpSp>
          <p:nvGrpSpPr>
            <p:cNvPr id="17" name="Group 11"/>
            <p:cNvGrpSpPr>
              <a:grpSpLocks noChangeAspect="1"/>
            </p:cNvGrpSpPr>
            <p:nvPr/>
          </p:nvGrpSpPr>
          <p:grpSpPr bwMode="auto">
            <a:xfrm>
              <a:off x="3571581" y="1246159"/>
              <a:ext cx="314620" cy="293592"/>
              <a:chOff x="2678" y="1431"/>
              <a:chExt cx="404" cy="377"/>
            </a:xfrm>
            <a:solidFill>
              <a:schemeClr val="tx1"/>
            </a:solidFill>
          </p:grpSpPr>
          <p:sp>
            <p:nvSpPr>
              <p:cNvPr id="18" name="Freeform 12"/>
              <p:cNvSpPr>
                <a:spLocks noEditPoints="1"/>
              </p:cNvSpPr>
              <p:nvPr/>
            </p:nvSpPr>
            <p:spPr bwMode="auto">
              <a:xfrm>
                <a:off x="2796" y="1482"/>
                <a:ext cx="168" cy="173"/>
              </a:xfrm>
              <a:custGeom>
                <a:avLst/>
                <a:gdLst>
                  <a:gd name="T0" fmla="*/ 32 w 70"/>
                  <a:gd name="T1" fmla="*/ 72 h 72"/>
                  <a:gd name="T2" fmla="*/ 0 w 70"/>
                  <a:gd name="T3" fmla="*/ 40 h 72"/>
                  <a:gd name="T4" fmla="*/ 39 w 70"/>
                  <a:gd name="T5" fmla="*/ 0 h 72"/>
                  <a:gd name="T6" fmla="*/ 70 w 70"/>
                  <a:gd name="T7" fmla="*/ 30 h 72"/>
                  <a:gd name="T8" fmla="*/ 50 w 70"/>
                  <a:gd name="T9" fmla="*/ 55 h 72"/>
                  <a:gd name="T10" fmla="*/ 41 w 70"/>
                  <a:gd name="T11" fmla="*/ 49 h 72"/>
                  <a:gd name="T12" fmla="*/ 28 w 70"/>
                  <a:gd name="T13" fmla="*/ 55 h 72"/>
                  <a:gd name="T14" fmla="*/ 16 w 70"/>
                  <a:gd name="T15" fmla="*/ 41 h 72"/>
                  <a:gd name="T16" fmla="*/ 40 w 70"/>
                  <a:gd name="T17" fmla="*/ 16 h 72"/>
                  <a:gd name="T18" fmla="*/ 53 w 70"/>
                  <a:gd name="T19" fmla="*/ 19 h 72"/>
                  <a:gd name="T20" fmla="*/ 54 w 70"/>
                  <a:gd name="T21" fmla="*/ 19 h 72"/>
                  <a:gd name="T22" fmla="*/ 50 w 70"/>
                  <a:gd name="T23" fmla="*/ 39 h 72"/>
                  <a:gd name="T24" fmla="*/ 51 w 70"/>
                  <a:gd name="T25" fmla="*/ 46 h 72"/>
                  <a:gd name="T26" fmla="*/ 52 w 70"/>
                  <a:gd name="T27" fmla="*/ 46 h 72"/>
                  <a:gd name="T28" fmla="*/ 52 w 70"/>
                  <a:gd name="T29" fmla="*/ 46 h 72"/>
                  <a:gd name="T30" fmla="*/ 60 w 70"/>
                  <a:gd name="T31" fmla="*/ 31 h 72"/>
                  <a:gd name="T32" fmla="*/ 38 w 70"/>
                  <a:gd name="T33" fmla="*/ 8 h 72"/>
                  <a:gd name="T34" fmla="*/ 10 w 70"/>
                  <a:gd name="T35" fmla="*/ 39 h 72"/>
                  <a:gd name="T36" fmla="*/ 34 w 70"/>
                  <a:gd name="T37" fmla="*/ 64 h 72"/>
                  <a:gd name="T38" fmla="*/ 49 w 70"/>
                  <a:gd name="T39" fmla="*/ 61 h 72"/>
                  <a:gd name="T40" fmla="*/ 50 w 70"/>
                  <a:gd name="T41" fmla="*/ 60 h 72"/>
                  <a:gd name="T42" fmla="*/ 52 w 70"/>
                  <a:gd name="T43" fmla="*/ 68 h 72"/>
                  <a:gd name="T44" fmla="*/ 51 w 70"/>
                  <a:gd name="T45" fmla="*/ 69 h 72"/>
                  <a:gd name="T46" fmla="*/ 32 w 70"/>
                  <a:gd name="T47" fmla="*/ 72 h 72"/>
                  <a:gd name="T48" fmla="*/ 39 w 70"/>
                  <a:gd name="T49" fmla="*/ 27 h 72"/>
                  <a:gd name="T50" fmla="*/ 28 w 70"/>
                  <a:gd name="T51" fmla="*/ 40 h 72"/>
                  <a:gd name="T52" fmla="*/ 32 w 70"/>
                  <a:gd name="T53" fmla="*/ 45 h 72"/>
                  <a:gd name="T54" fmla="*/ 39 w 70"/>
                  <a:gd name="T55" fmla="*/ 35 h 72"/>
                  <a:gd name="T56" fmla="*/ 41 w 70"/>
                  <a:gd name="T57" fmla="*/ 27 h 72"/>
                  <a:gd name="T58" fmla="*/ 39 w 70"/>
                  <a:gd name="T59" fmla="*/ 27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0" h="72">
                    <a:moveTo>
                      <a:pt x="32" y="72"/>
                    </a:moveTo>
                    <a:cubicBezTo>
                      <a:pt x="16" y="72"/>
                      <a:pt x="0" y="61"/>
                      <a:pt x="0" y="40"/>
                    </a:cubicBezTo>
                    <a:cubicBezTo>
                      <a:pt x="0" y="17"/>
                      <a:pt x="16" y="0"/>
                      <a:pt x="39" y="0"/>
                    </a:cubicBezTo>
                    <a:cubicBezTo>
                      <a:pt x="57" y="0"/>
                      <a:pt x="70" y="13"/>
                      <a:pt x="70" y="30"/>
                    </a:cubicBezTo>
                    <a:cubicBezTo>
                      <a:pt x="70" y="45"/>
                      <a:pt x="62" y="55"/>
                      <a:pt x="50" y="55"/>
                    </a:cubicBezTo>
                    <a:cubicBezTo>
                      <a:pt x="45" y="55"/>
                      <a:pt x="42" y="53"/>
                      <a:pt x="41" y="49"/>
                    </a:cubicBezTo>
                    <a:cubicBezTo>
                      <a:pt x="37" y="53"/>
                      <a:pt x="33" y="55"/>
                      <a:pt x="28" y="55"/>
                    </a:cubicBezTo>
                    <a:cubicBezTo>
                      <a:pt x="21" y="55"/>
                      <a:pt x="16" y="50"/>
                      <a:pt x="16" y="41"/>
                    </a:cubicBezTo>
                    <a:cubicBezTo>
                      <a:pt x="16" y="27"/>
                      <a:pt x="26" y="16"/>
                      <a:pt x="40" y="16"/>
                    </a:cubicBezTo>
                    <a:cubicBezTo>
                      <a:pt x="45" y="16"/>
                      <a:pt x="50" y="18"/>
                      <a:pt x="53" y="19"/>
                    </a:cubicBezTo>
                    <a:cubicBezTo>
                      <a:pt x="54" y="19"/>
                      <a:pt x="54" y="19"/>
                      <a:pt x="54" y="19"/>
                    </a:cubicBezTo>
                    <a:cubicBezTo>
                      <a:pt x="50" y="39"/>
                      <a:pt x="50" y="39"/>
                      <a:pt x="50" y="39"/>
                    </a:cubicBezTo>
                    <a:cubicBezTo>
                      <a:pt x="50" y="43"/>
                      <a:pt x="50" y="45"/>
                      <a:pt x="51" y="46"/>
                    </a:cubicBezTo>
                    <a:cubicBezTo>
                      <a:pt x="51" y="46"/>
                      <a:pt x="51" y="46"/>
                      <a:pt x="52" y="46"/>
                    </a:cubicBezTo>
                    <a:cubicBezTo>
                      <a:pt x="52" y="46"/>
                      <a:pt x="52" y="46"/>
                      <a:pt x="52" y="46"/>
                    </a:cubicBezTo>
                    <a:cubicBezTo>
                      <a:pt x="56" y="46"/>
                      <a:pt x="60" y="42"/>
                      <a:pt x="60" y="31"/>
                    </a:cubicBezTo>
                    <a:cubicBezTo>
                      <a:pt x="60" y="17"/>
                      <a:pt x="51" y="8"/>
                      <a:pt x="38" y="8"/>
                    </a:cubicBezTo>
                    <a:cubicBezTo>
                      <a:pt x="24" y="8"/>
                      <a:pt x="10" y="19"/>
                      <a:pt x="10" y="39"/>
                    </a:cubicBezTo>
                    <a:cubicBezTo>
                      <a:pt x="10" y="54"/>
                      <a:pt x="19" y="64"/>
                      <a:pt x="34" y="64"/>
                    </a:cubicBezTo>
                    <a:cubicBezTo>
                      <a:pt x="39" y="64"/>
                      <a:pt x="45" y="63"/>
                      <a:pt x="49" y="61"/>
                    </a:cubicBezTo>
                    <a:cubicBezTo>
                      <a:pt x="50" y="60"/>
                      <a:pt x="50" y="60"/>
                      <a:pt x="50" y="60"/>
                    </a:cubicBezTo>
                    <a:cubicBezTo>
                      <a:pt x="52" y="68"/>
                      <a:pt x="52" y="68"/>
                      <a:pt x="52" y="68"/>
                    </a:cubicBezTo>
                    <a:cubicBezTo>
                      <a:pt x="51" y="69"/>
                      <a:pt x="51" y="69"/>
                      <a:pt x="51" y="69"/>
                    </a:cubicBezTo>
                    <a:cubicBezTo>
                      <a:pt x="45" y="71"/>
                      <a:pt x="40" y="72"/>
                      <a:pt x="32" y="72"/>
                    </a:cubicBezTo>
                    <a:close/>
                    <a:moveTo>
                      <a:pt x="39" y="27"/>
                    </a:moveTo>
                    <a:cubicBezTo>
                      <a:pt x="33" y="27"/>
                      <a:pt x="28" y="33"/>
                      <a:pt x="28" y="40"/>
                    </a:cubicBezTo>
                    <a:cubicBezTo>
                      <a:pt x="28" y="42"/>
                      <a:pt x="29" y="45"/>
                      <a:pt x="32" y="45"/>
                    </a:cubicBezTo>
                    <a:cubicBezTo>
                      <a:pt x="35" y="45"/>
                      <a:pt x="39" y="41"/>
                      <a:pt x="39" y="35"/>
                    </a:cubicBezTo>
                    <a:cubicBezTo>
                      <a:pt x="41" y="27"/>
                      <a:pt x="41" y="27"/>
                      <a:pt x="41" y="27"/>
                    </a:cubicBezTo>
                    <a:cubicBezTo>
                      <a:pt x="40" y="27"/>
                      <a:pt x="39" y="27"/>
                      <a:pt x="39" y="2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574"/>
              </a:p>
            </p:txBody>
          </p:sp>
          <p:sp>
            <p:nvSpPr>
              <p:cNvPr id="19" name="Freeform 13"/>
              <p:cNvSpPr>
                <a:spLocks noEditPoints="1"/>
              </p:cNvSpPr>
              <p:nvPr/>
            </p:nvSpPr>
            <p:spPr bwMode="auto">
              <a:xfrm>
                <a:off x="2678" y="1431"/>
                <a:ext cx="404" cy="377"/>
              </a:xfrm>
              <a:custGeom>
                <a:avLst/>
                <a:gdLst>
                  <a:gd name="T0" fmla="*/ 4 w 168"/>
                  <a:gd name="T1" fmla="*/ 157 h 157"/>
                  <a:gd name="T2" fmla="*/ 0 w 168"/>
                  <a:gd name="T3" fmla="*/ 153 h 157"/>
                  <a:gd name="T4" fmla="*/ 0 w 168"/>
                  <a:gd name="T5" fmla="*/ 51 h 157"/>
                  <a:gd name="T6" fmla="*/ 2 w 168"/>
                  <a:gd name="T7" fmla="*/ 47 h 157"/>
                  <a:gd name="T8" fmla="*/ 17 w 168"/>
                  <a:gd name="T9" fmla="*/ 37 h 157"/>
                  <a:gd name="T10" fmla="*/ 17 w 168"/>
                  <a:gd name="T11" fmla="*/ 14 h 157"/>
                  <a:gd name="T12" fmla="*/ 21 w 168"/>
                  <a:gd name="T13" fmla="*/ 10 h 157"/>
                  <a:gd name="T14" fmla="*/ 59 w 168"/>
                  <a:gd name="T15" fmla="*/ 10 h 157"/>
                  <a:gd name="T16" fmla="*/ 73 w 168"/>
                  <a:gd name="T17" fmla="*/ 2 h 157"/>
                  <a:gd name="T18" fmla="*/ 84 w 168"/>
                  <a:gd name="T19" fmla="*/ 0 h 157"/>
                  <a:gd name="T20" fmla="*/ 94 w 168"/>
                  <a:gd name="T21" fmla="*/ 2 h 157"/>
                  <a:gd name="T22" fmla="*/ 109 w 168"/>
                  <a:gd name="T23" fmla="*/ 10 h 157"/>
                  <a:gd name="T24" fmla="*/ 147 w 168"/>
                  <a:gd name="T25" fmla="*/ 10 h 157"/>
                  <a:gd name="T26" fmla="*/ 151 w 168"/>
                  <a:gd name="T27" fmla="*/ 14 h 157"/>
                  <a:gd name="T28" fmla="*/ 151 w 168"/>
                  <a:gd name="T29" fmla="*/ 37 h 157"/>
                  <a:gd name="T30" fmla="*/ 166 w 168"/>
                  <a:gd name="T31" fmla="*/ 47 h 157"/>
                  <a:gd name="T32" fmla="*/ 168 w 168"/>
                  <a:gd name="T33" fmla="*/ 51 h 157"/>
                  <a:gd name="T34" fmla="*/ 168 w 168"/>
                  <a:gd name="T35" fmla="*/ 153 h 157"/>
                  <a:gd name="T36" fmla="*/ 164 w 168"/>
                  <a:gd name="T37" fmla="*/ 157 h 157"/>
                  <a:gd name="T38" fmla="*/ 4 w 168"/>
                  <a:gd name="T39" fmla="*/ 157 h 157"/>
                  <a:gd name="T40" fmla="*/ 154 w 168"/>
                  <a:gd name="T41" fmla="*/ 148 h 157"/>
                  <a:gd name="T42" fmla="*/ 107 w 168"/>
                  <a:gd name="T43" fmla="*/ 106 h 157"/>
                  <a:gd name="T44" fmla="*/ 60 w 168"/>
                  <a:gd name="T45" fmla="*/ 106 h 157"/>
                  <a:gd name="T46" fmla="*/ 13 w 168"/>
                  <a:gd name="T47" fmla="*/ 148 h 157"/>
                  <a:gd name="T48" fmla="*/ 154 w 168"/>
                  <a:gd name="T49" fmla="*/ 148 h 157"/>
                  <a:gd name="T50" fmla="*/ 8 w 168"/>
                  <a:gd name="T51" fmla="*/ 142 h 157"/>
                  <a:gd name="T52" fmla="*/ 45 w 168"/>
                  <a:gd name="T53" fmla="*/ 105 h 157"/>
                  <a:gd name="T54" fmla="*/ 8 w 168"/>
                  <a:gd name="T55" fmla="*/ 62 h 157"/>
                  <a:gd name="T56" fmla="*/ 8 w 168"/>
                  <a:gd name="T57" fmla="*/ 142 h 157"/>
                  <a:gd name="T58" fmla="*/ 122 w 168"/>
                  <a:gd name="T59" fmla="*/ 105 h 157"/>
                  <a:gd name="T60" fmla="*/ 160 w 168"/>
                  <a:gd name="T61" fmla="*/ 142 h 157"/>
                  <a:gd name="T62" fmla="*/ 160 w 168"/>
                  <a:gd name="T63" fmla="*/ 62 h 157"/>
                  <a:gd name="T64" fmla="*/ 122 w 168"/>
                  <a:gd name="T65" fmla="*/ 105 h 157"/>
                  <a:gd name="T66" fmla="*/ 52 w 168"/>
                  <a:gd name="T67" fmla="*/ 100 h 157"/>
                  <a:gd name="T68" fmla="*/ 60 w 168"/>
                  <a:gd name="T69" fmla="*/ 97 h 157"/>
                  <a:gd name="T70" fmla="*/ 107 w 168"/>
                  <a:gd name="T71" fmla="*/ 97 h 157"/>
                  <a:gd name="T72" fmla="*/ 116 w 168"/>
                  <a:gd name="T73" fmla="*/ 100 h 157"/>
                  <a:gd name="T74" fmla="*/ 143 w 168"/>
                  <a:gd name="T75" fmla="*/ 69 h 157"/>
                  <a:gd name="T76" fmla="*/ 143 w 168"/>
                  <a:gd name="T77" fmla="*/ 19 h 157"/>
                  <a:gd name="T78" fmla="*/ 25 w 168"/>
                  <a:gd name="T79" fmla="*/ 19 h 157"/>
                  <a:gd name="T80" fmla="*/ 25 w 168"/>
                  <a:gd name="T81" fmla="*/ 69 h 157"/>
                  <a:gd name="T82" fmla="*/ 52 w 168"/>
                  <a:gd name="T83" fmla="*/ 100 h 157"/>
                  <a:gd name="T84" fmla="*/ 151 w 168"/>
                  <a:gd name="T85" fmla="*/ 59 h 157"/>
                  <a:gd name="T86" fmla="*/ 157 w 168"/>
                  <a:gd name="T87" fmla="*/ 51 h 157"/>
                  <a:gd name="T88" fmla="*/ 151 w 168"/>
                  <a:gd name="T89" fmla="*/ 47 h 157"/>
                  <a:gd name="T90" fmla="*/ 151 w 168"/>
                  <a:gd name="T91" fmla="*/ 59 h 157"/>
                  <a:gd name="T92" fmla="*/ 17 w 168"/>
                  <a:gd name="T93" fmla="*/ 59 h 157"/>
                  <a:gd name="T94" fmla="*/ 17 w 168"/>
                  <a:gd name="T95" fmla="*/ 47 h 157"/>
                  <a:gd name="T96" fmla="*/ 10 w 168"/>
                  <a:gd name="T97" fmla="*/ 51 h 157"/>
                  <a:gd name="T98" fmla="*/ 17 w 168"/>
                  <a:gd name="T99" fmla="*/ 59 h 157"/>
                  <a:gd name="T100" fmla="*/ 93 w 168"/>
                  <a:gd name="T101" fmla="*/ 10 h 157"/>
                  <a:gd name="T102" fmla="*/ 91 w 168"/>
                  <a:gd name="T103" fmla="*/ 10 h 157"/>
                  <a:gd name="T104" fmla="*/ 84 w 168"/>
                  <a:gd name="T105" fmla="*/ 8 h 157"/>
                  <a:gd name="T106" fmla="*/ 76 w 168"/>
                  <a:gd name="T107" fmla="*/ 10 h 157"/>
                  <a:gd name="T108" fmla="*/ 75 w 168"/>
                  <a:gd name="T109" fmla="*/ 10 h 157"/>
                  <a:gd name="T110" fmla="*/ 93 w 168"/>
                  <a:gd name="T111" fmla="*/ 1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8" h="157">
                    <a:moveTo>
                      <a:pt x="4" y="157"/>
                    </a:moveTo>
                    <a:cubicBezTo>
                      <a:pt x="1" y="157"/>
                      <a:pt x="0" y="154"/>
                      <a:pt x="0" y="153"/>
                    </a:cubicBezTo>
                    <a:cubicBezTo>
                      <a:pt x="0" y="51"/>
                      <a:pt x="0" y="51"/>
                      <a:pt x="0" y="51"/>
                    </a:cubicBezTo>
                    <a:cubicBezTo>
                      <a:pt x="0" y="48"/>
                      <a:pt x="2" y="47"/>
                      <a:pt x="2" y="47"/>
                    </a:cubicBezTo>
                    <a:cubicBezTo>
                      <a:pt x="4" y="46"/>
                      <a:pt x="9" y="42"/>
                      <a:pt x="17" y="37"/>
                    </a:cubicBezTo>
                    <a:cubicBezTo>
                      <a:pt x="17" y="14"/>
                      <a:pt x="17" y="14"/>
                      <a:pt x="17" y="14"/>
                    </a:cubicBezTo>
                    <a:cubicBezTo>
                      <a:pt x="17" y="12"/>
                      <a:pt x="19" y="10"/>
                      <a:pt x="21" y="10"/>
                    </a:cubicBezTo>
                    <a:cubicBezTo>
                      <a:pt x="59" y="10"/>
                      <a:pt x="59" y="10"/>
                      <a:pt x="59" y="10"/>
                    </a:cubicBezTo>
                    <a:cubicBezTo>
                      <a:pt x="67" y="5"/>
                      <a:pt x="72" y="2"/>
                      <a:pt x="73" y="2"/>
                    </a:cubicBezTo>
                    <a:cubicBezTo>
                      <a:pt x="76" y="1"/>
                      <a:pt x="80" y="0"/>
                      <a:pt x="84" y="0"/>
                    </a:cubicBezTo>
                    <a:cubicBezTo>
                      <a:pt x="88" y="0"/>
                      <a:pt x="92" y="1"/>
                      <a:pt x="94" y="2"/>
                    </a:cubicBezTo>
                    <a:cubicBezTo>
                      <a:pt x="96" y="2"/>
                      <a:pt x="101" y="5"/>
                      <a:pt x="109" y="10"/>
                    </a:cubicBezTo>
                    <a:cubicBezTo>
                      <a:pt x="147" y="10"/>
                      <a:pt x="147" y="10"/>
                      <a:pt x="147" y="10"/>
                    </a:cubicBezTo>
                    <a:cubicBezTo>
                      <a:pt x="149" y="10"/>
                      <a:pt x="151" y="12"/>
                      <a:pt x="151" y="14"/>
                    </a:cubicBezTo>
                    <a:cubicBezTo>
                      <a:pt x="151" y="37"/>
                      <a:pt x="151" y="37"/>
                      <a:pt x="151" y="37"/>
                    </a:cubicBezTo>
                    <a:cubicBezTo>
                      <a:pt x="158" y="42"/>
                      <a:pt x="164" y="46"/>
                      <a:pt x="166" y="47"/>
                    </a:cubicBezTo>
                    <a:cubicBezTo>
                      <a:pt x="166" y="47"/>
                      <a:pt x="168" y="49"/>
                      <a:pt x="168" y="51"/>
                    </a:cubicBezTo>
                    <a:cubicBezTo>
                      <a:pt x="168" y="153"/>
                      <a:pt x="168" y="153"/>
                      <a:pt x="168" y="153"/>
                    </a:cubicBezTo>
                    <a:cubicBezTo>
                      <a:pt x="168" y="155"/>
                      <a:pt x="166" y="157"/>
                      <a:pt x="164" y="157"/>
                    </a:cubicBezTo>
                    <a:lnTo>
                      <a:pt x="4" y="157"/>
                    </a:lnTo>
                    <a:close/>
                    <a:moveTo>
                      <a:pt x="154" y="148"/>
                    </a:moveTo>
                    <a:cubicBezTo>
                      <a:pt x="132" y="124"/>
                      <a:pt x="112" y="106"/>
                      <a:pt x="107" y="106"/>
                    </a:cubicBezTo>
                    <a:cubicBezTo>
                      <a:pt x="60" y="106"/>
                      <a:pt x="60" y="106"/>
                      <a:pt x="60" y="106"/>
                    </a:cubicBezTo>
                    <a:cubicBezTo>
                      <a:pt x="56" y="106"/>
                      <a:pt x="35" y="124"/>
                      <a:pt x="13" y="148"/>
                    </a:cubicBezTo>
                    <a:lnTo>
                      <a:pt x="154" y="148"/>
                    </a:lnTo>
                    <a:close/>
                    <a:moveTo>
                      <a:pt x="8" y="142"/>
                    </a:moveTo>
                    <a:cubicBezTo>
                      <a:pt x="18" y="131"/>
                      <a:pt x="33" y="115"/>
                      <a:pt x="45" y="105"/>
                    </a:cubicBezTo>
                    <a:cubicBezTo>
                      <a:pt x="8" y="62"/>
                      <a:pt x="8" y="62"/>
                      <a:pt x="8" y="62"/>
                    </a:cubicBezTo>
                    <a:lnTo>
                      <a:pt x="8" y="142"/>
                    </a:lnTo>
                    <a:close/>
                    <a:moveTo>
                      <a:pt x="122" y="105"/>
                    </a:moveTo>
                    <a:cubicBezTo>
                      <a:pt x="135" y="115"/>
                      <a:pt x="150" y="131"/>
                      <a:pt x="160" y="142"/>
                    </a:cubicBezTo>
                    <a:cubicBezTo>
                      <a:pt x="160" y="62"/>
                      <a:pt x="160" y="62"/>
                      <a:pt x="160" y="62"/>
                    </a:cubicBezTo>
                    <a:lnTo>
                      <a:pt x="122" y="105"/>
                    </a:lnTo>
                    <a:close/>
                    <a:moveTo>
                      <a:pt x="52" y="100"/>
                    </a:moveTo>
                    <a:cubicBezTo>
                      <a:pt x="56" y="98"/>
                      <a:pt x="58" y="97"/>
                      <a:pt x="60" y="97"/>
                    </a:cubicBezTo>
                    <a:cubicBezTo>
                      <a:pt x="107" y="97"/>
                      <a:pt x="107" y="97"/>
                      <a:pt x="107" y="97"/>
                    </a:cubicBezTo>
                    <a:cubicBezTo>
                      <a:pt x="109" y="97"/>
                      <a:pt x="112" y="98"/>
                      <a:pt x="116" y="100"/>
                    </a:cubicBezTo>
                    <a:cubicBezTo>
                      <a:pt x="143" y="69"/>
                      <a:pt x="143" y="69"/>
                      <a:pt x="143" y="69"/>
                    </a:cubicBezTo>
                    <a:cubicBezTo>
                      <a:pt x="143" y="19"/>
                      <a:pt x="143" y="19"/>
                      <a:pt x="143" y="19"/>
                    </a:cubicBezTo>
                    <a:cubicBezTo>
                      <a:pt x="25" y="19"/>
                      <a:pt x="25" y="19"/>
                      <a:pt x="25" y="19"/>
                    </a:cubicBezTo>
                    <a:cubicBezTo>
                      <a:pt x="25" y="69"/>
                      <a:pt x="25" y="69"/>
                      <a:pt x="25" y="69"/>
                    </a:cubicBezTo>
                    <a:lnTo>
                      <a:pt x="52" y="100"/>
                    </a:lnTo>
                    <a:close/>
                    <a:moveTo>
                      <a:pt x="151" y="59"/>
                    </a:moveTo>
                    <a:cubicBezTo>
                      <a:pt x="157" y="51"/>
                      <a:pt x="157" y="51"/>
                      <a:pt x="157" y="51"/>
                    </a:cubicBezTo>
                    <a:cubicBezTo>
                      <a:pt x="151" y="47"/>
                      <a:pt x="151" y="47"/>
                      <a:pt x="151" y="47"/>
                    </a:cubicBezTo>
                    <a:lnTo>
                      <a:pt x="151" y="59"/>
                    </a:lnTo>
                    <a:close/>
                    <a:moveTo>
                      <a:pt x="17" y="59"/>
                    </a:moveTo>
                    <a:cubicBezTo>
                      <a:pt x="17" y="47"/>
                      <a:pt x="17" y="47"/>
                      <a:pt x="17" y="47"/>
                    </a:cubicBezTo>
                    <a:cubicBezTo>
                      <a:pt x="10" y="51"/>
                      <a:pt x="10" y="51"/>
                      <a:pt x="10" y="51"/>
                    </a:cubicBezTo>
                    <a:lnTo>
                      <a:pt x="17" y="59"/>
                    </a:lnTo>
                    <a:close/>
                    <a:moveTo>
                      <a:pt x="93" y="10"/>
                    </a:moveTo>
                    <a:cubicBezTo>
                      <a:pt x="92" y="10"/>
                      <a:pt x="92" y="10"/>
                      <a:pt x="91" y="10"/>
                    </a:cubicBezTo>
                    <a:cubicBezTo>
                      <a:pt x="90" y="9"/>
                      <a:pt x="87" y="8"/>
                      <a:pt x="84" y="8"/>
                    </a:cubicBezTo>
                    <a:cubicBezTo>
                      <a:pt x="81" y="8"/>
                      <a:pt x="78" y="9"/>
                      <a:pt x="76" y="10"/>
                    </a:cubicBezTo>
                    <a:cubicBezTo>
                      <a:pt x="76" y="10"/>
                      <a:pt x="76" y="10"/>
                      <a:pt x="75" y="10"/>
                    </a:cubicBezTo>
                    <a:lnTo>
                      <a:pt x="93" y="1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574"/>
              </a:p>
            </p:txBody>
          </p:sp>
        </p:grpSp>
      </p:grpSp>
      <p:sp>
        <p:nvSpPr>
          <p:cNvPr id="20" name="TextBox 19"/>
          <p:cNvSpPr txBox="1"/>
          <p:nvPr userDrawn="1"/>
        </p:nvSpPr>
        <p:spPr>
          <a:xfrm>
            <a:off x="849628" y="1278830"/>
            <a:ext cx="2884172" cy="2160270"/>
          </a:xfrm>
          <a:prstGeom prst="ellipse">
            <a:avLst/>
          </a:prstGeom>
          <a:solidFill>
            <a:schemeClr val="accent2"/>
          </a:solidFill>
          <a:ln w="76200">
            <a:solidFill>
              <a:schemeClr val="accent1"/>
            </a:solidFill>
          </a:ln>
        </p:spPr>
        <p:txBody>
          <a:bodyPr wrap="none" lIns="91434" tIns="0" rIns="91434" bIns="45717" rtlCol="0" anchor="ctr" anchorCtr="0">
            <a:noAutofit/>
          </a:bodyPr>
          <a:lstStyle/>
          <a:p>
            <a:pPr algn="ctr">
              <a:lnSpc>
                <a:spcPct val="70000"/>
              </a:lnSpc>
            </a:pPr>
            <a:r>
              <a:rPr lang="en-US" sz="3599" b="1" kern="0" dirty="0">
                <a:solidFill>
                  <a:schemeClr val="bg1"/>
                </a:solidFill>
                <a:latin typeface="Calibri Light" panose="020F0302020204030204" pitchFamily="34" charset="0"/>
                <a:cs typeface="Helvetica Light"/>
              </a:rPr>
              <a:t>Thank you</a:t>
            </a:r>
          </a:p>
        </p:txBody>
      </p:sp>
    </p:spTree>
    <p:extLst>
      <p:ext uri="{BB962C8B-B14F-4D97-AF65-F5344CB8AC3E}">
        <p14:creationId xmlns:p14="http://schemas.microsoft.com/office/powerpoint/2010/main" val="2810245977"/>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250"/>
                                            <p:tgtEl>
                                              <p:spTgt spid="20"/>
                                            </p:tgtEl>
                                          </p:cBhvr>
                                        </p:animEffect>
                                      </p:childTnLst>
                                    </p:cTn>
                                  </p:par>
                                  <p:par>
                                    <p:cTn id="8" presetID="2" presetClass="entr" presetSubtype="1" accel="16667" fill="hold" nodeType="withEffect" p14:presetBounceEnd="66667">
                                      <p:stCondLst>
                                        <p:cond delay="200"/>
                                      </p:stCondLst>
                                      <p:childTnLst>
                                        <p:set>
                                          <p:cBhvr>
                                            <p:cTn id="9" dur="1" fill="hold">
                                              <p:stCondLst>
                                                <p:cond delay="0"/>
                                              </p:stCondLst>
                                            </p:cTn>
                                            <p:tgtEl>
                                              <p:spTgt spid="11"/>
                                            </p:tgtEl>
                                            <p:attrNameLst>
                                              <p:attrName>style.visibility</p:attrName>
                                            </p:attrNameLst>
                                          </p:cBhvr>
                                          <p:to>
                                            <p:strVal val="visible"/>
                                          </p:to>
                                        </p:set>
                                        <p:anim calcmode="lin" valueType="num" p14:bounceEnd="66667">
                                          <p:cBhvr additive="base">
                                            <p:cTn id="10" dur="600" fill="hold"/>
                                            <p:tgtEl>
                                              <p:spTgt spid="11"/>
                                            </p:tgtEl>
                                            <p:attrNameLst>
                                              <p:attrName>ppt_x</p:attrName>
                                            </p:attrNameLst>
                                          </p:cBhvr>
                                          <p:tavLst>
                                            <p:tav tm="0">
                                              <p:val>
                                                <p:strVal val="#ppt_x"/>
                                              </p:val>
                                            </p:tav>
                                            <p:tav tm="100000">
                                              <p:val>
                                                <p:strVal val="#ppt_x"/>
                                              </p:val>
                                            </p:tav>
                                          </p:tavLst>
                                        </p:anim>
                                        <p:anim calcmode="lin" valueType="num" p14:bounceEnd="66667">
                                          <p:cBhvr additive="base">
                                            <p:cTn id="11" dur="600" fill="hold"/>
                                            <p:tgtEl>
                                              <p:spTgt spid="11"/>
                                            </p:tgtEl>
                                            <p:attrNameLst>
                                              <p:attrName>ppt_y</p:attrName>
                                            </p:attrNameLst>
                                          </p:cBhvr>
                                          <p:tavLst>
                                            <p:tav tm="0">
                                              <p:val>
                                                <p:strVal val="0-#ppt_h/2"/>
                                              </p:val>
                                            </p:tav>
                                            <p:tav tm="100000">
                                              <p:val>
                                                <p:strVal val="#ppt_y"/>
                                              </p:val>
                                            </p:tav>
                                          </p:tavLst>
                                        </p:anim>
                                      </p:childTnLst>
                                    </p:cTn>
                                  </p:par>
                                  <p:par>
                                    <p:cTn id="12" presetID="10" presetClass="entr" presetSubtype="0" fill="hold" grpId="0" nodeType="withEffect">
                                      <p:stCondLst>
                                        <p:cond delay="60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250"/>
                                            <p:tgtEl>
                                              <p:spTgt spid="10"/>
                                            </p:tgtEl>
                                          </p:cBhvr>
                                        </p:animEffect>
                                      </p:childTnLst>
                                    </p:cTn>
                                  </p:par>
                                  <p:par>
                                    <p:cTn id="15" presetID="2" presetClass="entr" presetSubtype="1" accel="16667" fill="hold" nodeType="withEffect" p14:presetBounceEnd="66667">
                                      <p:stCondLst>
                                        <p:cond delay="400"/>
                                      </p:stCondLst>
                                      <p:childTnLst>
                                        <p:set>
                                          <p:cBhvr>
                                            <p:cTn id="16" dur="1" fill="hold">
                                              <p:stCondLst>
                                                <p:cond delay="0"/>
                                              </p:stCondLst>
                                            </p:cTn>
                                            <p:tgtEl>
                                              <p:spTgt spid="15"/>
                                            </p:tgtEl>
                                            <p:attrNameLst>
                                              <p:attrName>style.visibility</p:attrName>
                                            </p:attrNameLst>
                                          </p:cBhvr>
                                          <p:to>
                                            <p:strVal val="visible"/>
                                          </p:to>
                                        </p:set>
                                        <p:anim calcmode="lin" valueType="num" p14:bounceEnd="66667">
                                          <p:cBhvr additive="base">
                                            <p:cTn id="17" dur="600" fill="hold"/>
                                            <p:tgtEl>
                                              <p:spTgt spid="15"/>
                                            </p:tgtEl>
                                            <p:attrNameLst>
                                              <p:attrName>ppt_x</p:attrName>
                                            </p:attrNameLst>
                                          </p:cBhvr>
                                          <p:tavLst>
                                            <p:tav tm="0">
                                              <p:val>
                                                <p:strVal val="#ppt_x"/>
                                              </p:val>
                                            </p:tav>
                                            <p:tav tm="100000">
                                              <p:val>
                                                <p:strVal val="#ppt_x"/>
                                              </p:val>
                                            </p:tav>
                                          </p:tavLst>
                                        </p:anim>
                                        <p:anim calcmode="lin" valueType="num" p14:bounceEnd="66667">
                                          <p:cBhvr additive="base">
                                            <p:cTn id="18" dur="600" fill="hold"/>
                                            <p:tgtEl>
                                              <p:spTgt spid="15"/>
                                            </p:tgtEl>
                                            <p:attrNameLst>
                                              <p:attrName>ppt_y</p:attrName>
                                            </p:attrNameLst>
                                          </p:cBhvr>
                                          <p:tavLst>
                                            <p:tav tm="0">
                                              <p:val>
                                                <p:strVal val="0-#ppt_h/2"/>
                                              </p:val>
                                            </p:tav>
                                            <p:tav tm="100000">
                                              <p:val>
                                                <p:strVal val="#ppt_y"/>
                                              </p:val>
                                            </p:tav>
                                          </p:tavLst>
                                        </p:anim>
                                      </p:childTnLst>
                                    </p:cTn>
                                  </p:par>
                                  <p:par>
                                    <p:cTn id="19" presetID="10" presetClass="entr" presetSubtype="0" fill="hold" grpId="0" nodeType="withEffect">
                                      <p:stCondLst>
                                        <p:cond delay="80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250"/>
                                            <p:tgtEl>
                                              <p:spTgt spid="14"/>
                                            </p:tgtEl>
                                          </p:cBhvr>
                                        </p:animEffect>
                                      </p:childTnLst>
                                    </p:cTn>
                                  </p:par>
                                  <p:par>
                                    <p:cTn id="22" presetID="2" presetClass="entr" presetSubtype="1" accel="16667" fill="hold" nodeType="withEffect" p14:presetBounceEnd="66667">
                                      <p:stCondLst>
                                        <p:cond delay="800"/>
                                      </p:stCondLst>
                                      <p:childTnLst>
                                        <p:set>
                                          <p:cBhvr>
                                            <p:cTn id="23" dur="1" fill="hold">
                                              <p:stCondLst>
                                                <p:cond delay="0"/>
                                              </p:stCondLst>
                                            </p:cTn>
                                            <p:tgtEl>
                                              <p:spTgt spid="5"/>
                                            </p:tgtEl>
                                            <p:attrNameLst>
                                              <p:attrName>style.visibility</p:attrName>
                                            </p:attrNameLst>
                                          </p:cBhvr>
                                          <p:to>
                                            <p:strVal val="visible"/>
                                          </p:to>
                                        </p:set>
                                        <p:anim calcmode="lin" valueType="num" p14:bounceEnd="66667">
                                          <p:cBhvr additive="base">
                                            <p:cTn id="24" dur="600" fill="hold"/>
                                            <p:tgtEl>
                                              <p:spTgt spid="5"/>
                                            </p:tgtEl>
                                            <p:attrNameLst>
                                              <p:attrName>ppt_x</p:attrName>
                                            </p:attrNameLst>
                                          </p:cBhvr>
                                          <p:tavLst>
                                            <p:tav tm="0">
                                              <p:val>
                                                <p:strVal val="#ppt_x"/>
                                              </p:val>
                                            </p:tav>
                                            <p:tav tm="100000">
                                              <p:val>
                                                <p:strVal val="#ppt_x"/>
                                              </p:val>
                                            </p:tav>
                                          </p:tavLst>
                                        </p:anim>
                                        <p:anim calcmode="lin" valueType="num" p14:bounceEnd="66667">
                                          <p:cBhvr additive="base">
                                            <p:cTn id="25" dur="600" fill="hold"/>
                                            <p:tgtEl>
                                              <p:spTgt spid="5"/>
                                            </p:tgtEl>
                                            <p:attrNameLst>
                                              <p:attrName>ppt_y</p:attrName>
                                            </p:attrNameLst>
                                          </p:cBhvr>
                                          <p:tavLst>
                                            <p:tav tm="0">
                                              <p:val>
                                                <p:strVal val="0-#ppt_h/2"/>
                                              </p:val>
                                            </p:tav>
                                            <p:tav tm="100000">
                                              <p:val>
                                                <p:strVal val="#ppt_y"/>
                                              </p:val>
                                            </p:tav>
                                          </p:tavLst>
                                        </p:anim>
                                      </p:childTnLst>
                                    </p:cTn>
                                  </p:par>
                                  <p:par>
                                    <p:cTn id="26" presetID="10" presetClass="entr" presetSubtype="0" fill="hold" grpId="0" nodeType="withEffect">
                                      <p:stCondLst>
                                        <p:cond delay="120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14" grpId="0"/>
          <p:bldP spid="2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250"/>
                                            <p:tgtEl>
                                              <p:spTgt spid="20"/>
                                            </p:tgtEl>
                                          </p:cBhvr>
                                        </p:animEffect>
                                      </p:childTnLst>
                                    </p:cTn>
                                  </p:par>
                                  <p:par>
                                    <p:cTn id="8" presetID="2" presetClass="entr" presetSubtype="1" accel="16667" fill="hold" nodeType="withEffect">
                                      <p:stCondLst>
                                        <p:cond delay="20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600" fill="hold"/>
                                            <p:tgtEl>
                                              <p:spTgt spid="11"/>
                                            </p:tgtEl>
                                            <p:attrNameLst>
                                              <p:attrName>ppt_x</p:attrName>
                                            </p:attrNameLst>
                                          </p:cBhvr>
                                          <p:tavLst>
                                            <p:tav tm="0">
                                              <p:val>
                                                <p:strVal val="#ppt_x"/>
                                              </p:val>
                                            </p:tav>
                                            <p:tav tm="100000">
                                              <p:val>
                                                <p:strVal val="#ppt_x"/>
                                              </p:val>
                                            </p:tav>
                                          </p:tavLst>
                                        </p:anim>
                                        <p:anim calcmode="lin" valueType="num">
                                          <p:cBhvr additive="base">
                                            <p:cTn id="11" dur="600" fill="hold"/>
                                            <p:tgtEl>
                                              <p:spTgt spid="11"/>
                                            </p:tgtEl>
                                            <p:attrNameLst>
                                              <p:attrName>ppt_y</p:attrName>
                                            </p:attrNameLst>
                                          </p:cBhvr>
                                          <p:tavLst>
                                            <p:tav tm="0">
                                              <p:val>
                                                <p:strVal val="0-#ppt_h/2"/>
                                              </p:val>
                                            </p:tav>
                                            <p:tav tm="100000">
                                              <p:val>
                                                <p:strVal val="#ppt_y"/>
                                              </p:val>
                                            </p:tav>
                                          </p:tavLst>
                                        </p:anim>
                                      </p:childTnLst>
                                    </p:cTn>
                                  </p:par>
                                  <p:par>
                                    <p:cTn id="12" presetID="10" presetClass="entr" presetSubtype="0" fill="hold" grpId="0" nodeType="withEffect">
                                      <p:stCondLst>
                                        <p:cond delay="60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250"/>
                                            <p:tgtEl>
                                              <p:spTgt spid="10"/>
                                            </p:tgtEl>
                                          </p:cBhvr>
                                        </p:animEffect>
                                      </p:childTnLst>
                                    </p:cTn>
                                  </p:par>
                                  <p:par>
                                    <p:cTn id="15" presetID="2" presetClass="entr" presetSubtype="1" accel="16667" fill="hold" nodeType="withEffect">
                                      <p:stCondLst>
                                        <p:cond delay="40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600" fill="hold"/>
                                            <p:tgtEl>
                                              <p:spTgt spid="15"/>
                                            </p:tgtEl>
                                            <p:attrNameLst>
                                              <p:attrName>ppt_x</p:attrName>
                                            </p:attrNameLst>
                                          </p:cBhvr>
                                          <p:tavLst>
                                            <p:tav tm="0">
                                              <p:val>
                                                <p:strVal val="#ppt_x"/>
                                              </p:val>
                                            </p:tav>
                                            <p:tav tm="100000">
                                              <p:val>
                                                <p:strVal val="#ppt_x"/>
                                              </p:val>
                                            </p:tav>
                                          </p:tavLst>
                                        </p:anim>
                                        <p:anim calcmode="lin" valueType="num">
                                          <p:cBhvr additive="base">
                                            <p:cTn id="18" dur="600" fill="hold"/>
                                            <p:tgtEl>
                                              <p:spTgt spid="15"/>
                                            </p:tgtEl>
                                            <p:attrNameLst>
                                              <p:attrName>ppt_y</p:attrName>
                                            </p:attrNameLst>
                                          </p:cBhvr>
                                          <p:tavLst>
                                            <p:tav tm="0">
                                              <p:val>
                                                <p:strVal val="0-#ppt_h/2"/>
                                              </p:val>
                                            </p:tav>
                                            <p:tav tm="100000">
                                              <p:val>
                                                <p:strVal val="#ppt_y"/>
                                              </p:val>
                                            </p:tav>
                                          </p:tavLst>
                                        </p:anim>
                                      </p:childTnLst>
                                    </p:cTn>
                                  </p:par>
                                  <p:par>
                                    <p:cTn id="19" presetID="10" presetClass="entr" presetSubtype="0" fill="hold" grpId="0" nodeType="withEffect">
                                      <p:stCondLst>
                                        <p:cond delay="80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250"/>
                                            <p:tgtEl>
                                              <p:spTgt spid="14"/>
                                            </p:tgtEl>
                                          </p:cBhvr>
                                        </p:animEffect>
                                      </p:childTnLst>
                                    </p:cTn>
                                  </p:par>
                                  <p:par>
                                    <p:cTn id="22" presetID="2" presetClass="entr" presetSubtype="1" accel="16667" fill="hold" nodeType="withEffect">
                                      <p:stCondLst>
                                        <p:cond delay="80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600" fill="hold"/>
                                            <p:tgtEl>
                                              <p:spTgt spid="5"/>
                                            </p:tgtEl>
                                            <p:attrNameLst>
                                              <p:attrName>ppt_x</p:attrName>
                                            </p:attrNameLst>
                                          </p:cBhvr>
                                          <p:tavLst>
                                            <p:tav tm="0">
                                              <p:val>
                                                <p:strVal val="#ppt_x"/>
                                              </p:val>
                                            </p:tav>
                                            <p:tav tm="100000">
                                              <p:val>
                                                <p:strVal val="#ppt_x"/>
                                              </p:val>
                                            </p:tav>
                                          </p:tavLst>
                                        </p:anim>
                                        <p:anim calcmode="lin" valueType="num">
                                          <p:cBhvr additive="base">
                                            <p:cTn id="25" dur="600" fill="hold"/>
                                            <p:tgtEl>
                                              <p:spTgt spid="5"/>
                                            </p:tgtEl>
                                            <p:attrNameLst>
                                              <p:attrName>ppt_y</p:attrName>
                                            </p:attrNameLst>
                                          </p:cBhvr>
                                          <p:tavLst>
                                            <p:tav tm="0">
                                              <p:val>
                                                <p:strVal val="0-#ppt_h/2"/>
                                              </p:val>
                                            </p:tav>
                                            <p:tav tm="100000">
                                              <p:val>
                                                <p:strVal val="#ppt_y"/>
                                              </p:val>
                                            </p:tav>
                                          </p:tavLst>
                                        </p:anim>
                                      </p:childTnLst>
                                    </p:cTn>
                                  </p:par>
                                  <p:par>
                                    <p:cTn id="26" presetID="10" presetClass="entr" presetSubtype="0" fill="hold" grpId="0" nodeType="withEffect">
                                      <p:stCondLst>
                                        <p:cond delay="120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14" grpId="0"/>
          <p:bldP spid="20" grpId="0" animBg="1"/>
        </p:bldLst>
      </p:timing>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Quartile Colors">
    <p:spTree>
      <p:nvGrpSpPr>
        <p:cNvPr id="1" name=""/>
        <p:cNvGrpSpPr/>
        <p:nvPr/>
      </p:nvGrpSpPr>
      <p:grpSpPr>
        <a:xfrm>
          <a:off x="0" y="0"/>
          <a:ext cx="0" cy="0"/>
          <a:chOff x="0" y="0"/>
          <a:chExt cx="0" cy="0"/>
        </a:xfrm>
      </p:grpSpPr>
      <p:sp>
        <p:nvSpPr>
          <p:cNvPr id="22" name="Title Placeholder 1"/>
          <p:cNvSpPr>
            <a:spLocks noGrp="1"/>
          </p:cNvSpPr>
          <p:nvPr>
            <p:ph type="title" hasCustomPrompt="1"/>
          </p:nvPr>
        </p:nvSpPr>
        <p:spPr>
          <a:xfrm>
            <a:off x="169008" y="121025"/>
            <a:ext cx="7428155" cy="597050"/>
          </a:xfrm>
          <a:prstGeom prst="rect">
            <a:avLst/>
          </a:prstGeom>
        </p:spPr>
        <p:txBody>
          <a:bodyPr vert="horz" lIns="0" tIns="0" rIns="0" bIns="0" rtlCol="0" anchor="b" anchorCtr="0">
            <a:normAutofit/>
          </a:bodyPr>
          <a:lstStyle>
            <a:lvl1pPr>
              <a:defRPr sz="2699">
                <a:solidFill>
                  <a:schemeClr val="tx1"/>
                </a:solidFill>
                <a:latin typeface="Arial" panose="020B0604020202020204" pitchFamily="34" charset="0"/>
                <a:cs typeface="Arial" panose="020B0604020202020204" pitchFamily="34" charset="0"/>
              </a:defRPr>
            </a:lvl1pPr>
          </a:lstStyle>
          <a:p>
            <a:r>
              <a:rPr lang="en-US" dirty="0"/>
              <a:t>Click to edit Master title style</a:t>
            </a:r>
            <a:br>
              <a:rPr lang="en-US" dirty="0"/>
            </a:br>
            <a:r>
              <a:rPr lang="en-US" dirty="0"/>
              <a:t>Line 2</a:t>
            </a:r>
          </a:p>
        </p:txBody>
      </p:sp>
      <p:sp>
        <p:nvSpPr>
          <p:cNvPr id="19" name="Oval 18"/>
          <p:cNvSpPr/>
          <p:nvPr userDrawn="1"/>
        </p:nvSpPr>
        <p:spPr>
          <a:xfrm>
            <a:off x="1550255" y="1633846"/>
            <a:ext cx="891000" cy="891540"/>
          </a:xfrm>
          <a:prstGeom prst="ellipse">
            <a:avLst/>
          </a:prstGeom>
          <a:solidFill>
            <a:srgbClr val="FFFF99"/>
          </a:solidFill>
          <a:ln w="38100"/>
          <a:effectLst/>
        </p:spPr>
        <p:style>
          <a:lnRef idx="1">
            <a:schemeClr val="accent1"/>
          </a:lnRef>
          <a:fillRef idx="3">
            <a:schemeClr val="accent1"/>
          </a:fillRef>
          <a:effectRef idx="2">
            <a:schemeClr val="accent1"/>
          </a:effectRef>
          <a:fontRef idx="minor">
            <a:schemeClr val="lt1"/>
          </a:fontRef>
        </p:style>
        <p:txBody>
          <a:bodyPr lIns="91434" tIns="45717" rIns="91434" bIns="45717" rtlCol="0" anchor="ctr"/>
          <a:lstStyle/>
          <a:p>
            <a:pPr algn="ctr"/>
            <a:endParaRPr lang="en-IE" sz="1799">
              <a:latin typeface="Calibri Light" panose="020F0302020204030204" pitchFamily="34" charset="0"/>
            </a:endParaRPr>
          </a:p>
        </p:txBody>
      </p:sp>
      <p:sp>
        <p:nvSpPr>
          <p:cNvPr id="20" name="Oval 19"/>
          <p:cNvSpPr/>
          <p:nvPr userDrawn="1"/>
        </p:nvSpPr>
        <p:spPr>
          <a:xfrm>
            <a:off x="4135490" y="1633846"/>
            <a:ext cx="891000" cy="891540"/>
          </a:xfrm>
          <a:prstGeom prst="ellipse">
            <a:avLst/>
          </a:prstGeom>
          <a:solidFill>
            <a:srgbClr val="C4D79B"/>
          </a:solidFill>
          <a:ln w="38100"/>
          <a:effectLst/>
        </p:spPr>
        <p:style>
          <a:lnRef idx="1">
            <a:schemeClr val="accent1"/>
          </a:lnRef>
          <a:fillRef idx="3">
            <a:schemeClr val="accent1"/>
          </a:fillRef>
          <a:effectRef idx="2">
            <a:schemeClr val="accent1"/>
          </a:effectRef>
          <a:fontRef idx="minor">
            <a:schemeClr val="lt1"/>
          </a:fontRef>
        </p:style>
        <p:txBody>
          <a:bodyPr lIns="91434" tIns="45717" rIns="91434" bIns="45717" rtlCol="0" anchor="ctr"/>
          <a:lstStyle/>
          <a:p>
            <a:pPr algn="ctr"/>
            <a:endParaRPr lang="en-IE" sz="1799">
              <a:latin typeface="Calibri Light" panose="020F0302020204030204" pitchFamily="34" charset="0"/>
            </a:endParaRPr>
          </a:p>
        </p:txBody>
      </p:sp>
      <p:sp>
        <p:nvSpPr>
          <p:cNvPr id="21" name="Oval 20"/>
          <p:cNvSpPr/>
          <p:nvPr userDrawn="1"/>
        </p:nvSpPr>
        <p:spPr>
          <a:xfrm>
            <a:off x="6693755" y="1633846"/>
            <a:ext cx="891000" cy="891540"/>
          </a:xfrm>
          <a:prstGeom prst="ellipse">
            <a:avLst/>
          </a:prstGeom>
          <a:solidFill>
            <a:srgbClr val="B8E1FA"/>
          </a:solidFill>
          <a:ln w="38100"/>
          <a:effectLst/>
        </p:spPr>
        <p:style>
          <a:lnRef idx="1">
            <a:schemeClr val="accent1"/>
          </a:lnRef>
          <a:fillRef idx="3">
            <a:schemeClr val="accent1"/>
          </a:fillRef>
          <a:effectRef idx="2">
            <a:schemeClr val="accent1"/>
          </a:effectRef>
          <a:fontRef idx="minor">
            <a:schemeClr val="lt1"/>
          </a:fontRef>
        </p:style>
        <p:txBody>
          <a:bodyPr lIns="91434" tIns="45717" rIns="91434" bIns="45717" rtlCol="0" anchor="ctr"/>
          <a:lstStyle/>
          <a:p>
            <a:pPr algn="ctr"/>
            <a:endParaRPr lang="en-IE" sz="1799">
              <a:latin typeface="Calibri Light" panose="020F0302020204030204" pitchFamily="34" charset="0"/>
            </a:endParaRPr>
          </a:p>
        </p:txBody>
      </p:sp>
      <p:sp>
        <p:nvSpPr>
          <p:cNvPr id="13" name="Text Placeholder 5"/>
          <p:cNvSpPr>
            <a:spLocks noGrp="1"/>
          </p:cNvSpPr>
          <p:nvPr>
            <p:ph type="body" sz="quarter" idx="15"/>
          </p:nvPr>
        </p:nvSpPr>
        <p:spPr>
          <a:xfrm>
            <a:off x="955497" y="2836092"/>
            <a:ext cx="2080517" cy="361739"/>
          </a:xfrm>
        </p:spPr>
        <p:txBody>
          <a:bodyPr/>
          <a:lstStyle>
            <a:lvl1pPr marL="0" indent="0" algn="ctr">
              <a:buNone/>
              <a:defRPr>
                <a:latin typeface="Arial" panose="020B0604020202020204" pitchFamily="34" charset="0"/>
                <a:cs typeface="Arial" panose="020B0604020202020204" pitchFamily="34" charset="0"/>
              </a:defRPr>
            </a:lvl1pPr>
          </a:lstStyle>
          <a:p>
            <a:pPr lvl="0"/>
            <a:r>
              <a:rPr lang="en-US" sz="2399" cap="none">
                <a:solidFill>
                  <a:schemeClr val="accent5">
                    <a:lumMod val="25000"/>
                  </a:schemeClr>
                </a:solidFill>
              </a:rPr>
              <a:t>Click to edit Master text styles</a:t>
            </a:r>
          </a:p>
        </p:txBody>
      </p:sp>
      <p:sp>
        <p:nvSpPr>
          <p:cNvPr id="16" name="Text Placeholder 8"/>
          <p:cNvSpPr>
            <a:spLocks noGrp="1"/>
          </p:cNvSpPr>
          <p:nvPr>
            <p:ph type="body" sz="quarter" idx="18"/>
          </p:nvPr>
        </p:nvSpPr>
        <p:spPr>
          <a:xfrm>
            <a:off x="3552290" y="2836092"/>
            <a:ext cx="2057400" cy="361739"/>
          </a:xfrm>
        </p:spPr>
        <p:txBody>
          <a:bodyPr/>
          <a:lstStyle>
            <a:lvl1pPr marL="0" indent="0" algn="ctr">
              <a:buNone/>
              <a:defRPr>
                <a:latin typeface="Arial" panose="020B0604020202020204" pitchFamily="34" charset="0"/>
                <a:cs typeface="Arial" panose="020B0604020202020204" pitchFamily="34" charset="0"/>
              </a:defRPr>
            </a:lvl1pPr>
          </a:lstStyle>
          <a:p>
            <a:pPr lvl="0"/>
            <a:r>
              <a:rPr lang="en-US" sz="2399">
                <a:solidFill>
                  <a:schemeClr val="accent5">
                    <a:lumMod val="25000"/>
                  </a:schemeClr>
                </a:solidFill>
              </a:rPr>
              <a:t>Click to edit Master text styles</a:t>
            </a:r>
          </a:p>
        </p:txBody>
      </p:sp>
      <p:sp>
        <p:nvSpPr>
          <p:cNvPr id="23" name="Text Placeholder 11"/>
          <p:cNvSpPr>
            <a:spLocks noGrp="1"/>
          </p:cNvSpPr>
          <p:nvPr>
            <p:ph type="body" sz="quarter" idx="21"/>
          </p:nvPr>
        </p:nvSpPr>
        <p:spPr>
          <a:xfrm>
            <a:off x="6125967" y="2836092"/>
            <a:ext cx="2026577" cy="361739"/>
          </a:xfrm>
        </p:spPr>
        <p:txBody>
          <a:bodyPr/>
          <a:lstStyle>
            <a:lvl1pPr marL="0" indent="0" algn="ctr">
              <a:buNone/>
              <a:defRPr>
                <a:latin typeface="Arial" panose="020B0604020202020204" pitchFamily="34" charset="0"/>
                <a:cs typeface="Arial" panose="020B0604020202020204" pitchFamily="34" charset="0"/>
              </a:defRPr>
            </a:lvl1pPr>
          </a:lstStyle>
          <a:p>
            <a:pPr lvl="0"/>
            <a:r>
              <a:rPr lang="en-US" sz="2399">
                <a:solidFill>
                  <a:schemeClr val="bg2">
                    <a:lumMod val="75000"/>
                  </a:schemeClr>
                </a:solidFill>
              </a:rPr>
              <a:t>Click to edit Master text styles</a:t>
            </a:r>
          </a:p>
        </p:txBody>
      </p:sp>
    </p:spTree>
    <p:extLst>
      <p:ext uri="{BB962C8B-B14F-4D97-AF65-F5344CB8AC3E}">
        <p14:creationId xmlns:p14="http://schemas.microsoft.com/office/powerpoint/2010/main" val="1743737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lvl1pPr marL="0" indent="0">
              <a:buNone/>
              <a:defRPr sz="1800" b="1" i="0" spc="0" baseline="0">
                <a:solidFill>
                  <a:schemeClr val="tx1"/>
                </a:solidFill>
                <a:latin typeface="+mj-lt"/>
                <a:cs typeface="Helvetica"/>
              </a:defRPr>
            </a:lvl1pPr>
            <a:lvl2pPr marL="0" indent="0">
              <a:buFont typeface="Arial"/>
              <a:buNone/>
              <a:defRPr spc="0" baseline="0">
                <a:solidFill>
                  <a:schemeClr val="tx1"/>
                </a:solidFill>
                <a:latin typeface="+mj-lt"/>
              </a:defRPr>
            </a:lvl2pPr>
            <a:lvl3pPr marL="169863" indent="-169863">
              <a:defRPr spc="0" baseline="0">
                <a:solidFill>
                  <a:schemeClr val="tx1"/>
                </a:solidFill>
                <a:latin typeface="+mj-lt"/>
              </a:defRPr>
            </a:lvl3pPr>
            <a:lvl4pPr marL="400050" indent="-230188">
              <a:defRPr spc="0" baseline="0">
                <a:solidFill>
                  <a:schemeClr val="tx1"/>
                </a:solidFill>
                <a:latin typeface="+mj-lt"/>
              </a:defRPr>
            </a:lvl4pPr>
            <a:lvl5pPr marL="631825" indent="-231775">
              <a:defRPr spc="0" baseline="0">
                <a:solidFill>
                  <a:schemeClr val="tx1"/>
                </a:solidFill>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0993338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wo Plain Text 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0838" y="137160"/>
            <a:ext cx="7427670" cy="571500"/>
          </a:xfrm>
        </p:spPr>
        <p:txBody>
          <a:bodyPr>
            <a:normAutofit/>
          </a:bodyPr>
          <a:lstStyle>
            <a:lvl1pPr>
              <a:defRPr sz="2699"/>
            </a:lvl1pPr>
          </a:lstStyle>
          <a:p>
            <a:r>
              <a:rPr lang="en-US" dirty="0"/>
              <a:t>Click to edit Master title style</a:t>
            </a:r>
            <a:br>
              <a:rPr lang="en-US" dirty="0"/>
            </a:br>
            <a:r>
              <a:rPr lang="en-US" dirty="0"/>
              <a:t>Line 2</a:t>
            </a:r>
          </a:p>
        </p:txBody>
      </p:sp>
      <p:sp>
        <p:nvSpPr>
          <p:cNvPr id="3" name="Content Placeholder 2"/>
          <p:cNvSpPr>
            <a:spLocks noGrp="1"/>
          </p:cNvSpPr>
          <p:nvPr>
            <p:ph sz="half" idx="1"/>
          </p:nvPr>
        </p:nvSpPr>
        <p:spPr>
          <a:xfrm>
            <a:off x="5067259" y="1009652"/>
            <a:ext cx="3568743" cy="3544887"/>
          </a:xfrm>
        </p:spPr>
        <p:txBody>
          <a:bodyPr>
            <a:normAutofit/>
          </a:bodyPr>
          <a:lstStyle>
            <a:lvl1pPr marL="0" indent="0">
              <a:lnSpc>
                <a:spcPct val="100000"/>
              </a:lnSpc>
              <a:spcBef>
                <a:spcPts val="300"/>
              </a:spcBef>
              <a:buNone/>
              <a:defRPr sz="1200" b="0" i="0">
                <a:solidFill>
                  <a:schemeClr val="tx1"/>
                </a:solidFill>
                <a:latin typeface="Arial" panose="020B0604020202020204" pitchFamily="34" charset="0"/>
                <a:cs typeface="Arial" panose="020B0604020202020204" pitchFamily="34" charset="0"/>
              </a:defRPr>
            </a:lvl1pPr>
            <a:lvl2pPr marL="0" indent="0">
              <a:lnSpc>
                <a:spcPct val="100000"/>
              </a:lnSpc>
              <a:spcBef>
                <a:spcPts val="300"/>
              </a:spcBef>
              <a:buNone/>
              <a:defRPr sz="1200" b="0">
                <a:solidFill>
                  <a:schemeClr val="tx1"/>
                </a:solidFill>
                <a:latin typeface="Arial" panose="020B0604020202020204" pitchFamily="34" charset="0"/>
                <a:cs typeface="Arial" panose="020B0604020202020204" pitchFamily="34" charset="0"/>
              </a:defRPr>
            </a:lvl2pPr>
            <a:lvl3pPr marL="169846" indent="-169846">
              <a:lnSpc>
                <a:spcPct val="104000"/>
              </a:lnSpc>
              <a:spcBef>
                <a:spcPts val="1001"/>
              </a:spcBef>
              <a:defRPr sz="1799">
                <a:latin typeface="+mj-lt"/>
              </a:defRPr>
            </a:lvl3pPr>
            <a:lvl4pPr>
              <a:defRPr sz="1424"/>
            </a:lvl4pPr>
            <a:lvl5pPr>
              <a:defRPr sz="1424"/>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1208333" y="1009652"/>
            <a:ext cx="3568743" cy="3544887"/>
          </a:xfrm>
        </p:spPr>
        <p:txBody>
          <a:bodyPr>
            <a:normAutofit/>
          </a:bodyPr>
          <a:lstStyle>
            <a:lvl1pPr marL="0" indent="0">
              <a:lnSpc>
                <a:spcPct val="100000"/>
              </a:lnSpc>
              <a:spcBef>
                <a:spcPts val="300"/>
              </a:spcBef>
              <a:buNone/>
              <a:defRPr sz="1200" b="0" i="0">
                <a:solidFill>
                  <a:schemeClr val="tx1"/>
                </a:solidFill>
                <a:latin typeface="Arial" panose="020B0604020202020204" pitchFamily="34" charset="0"/>
                <a:cs typeface="Arial" panose="020B0604020202020204" pitchFamily="34" charset="0"/>
              </a:defRPr>
            </a:lvl1pPr>
            <a:lvl2pPr marL="0" indent="0">
              <a:lnSpc>
                <a:spcPct val="100000"/>
              </a:lnSpc>
              <a:spcBef>
                <a:spcPts val="300"/>
              </a:spcBef>
              <a:buNone/>
              <a:defRPr sz="1200" b="0">
                <a:solidFill>
                  <a:schemeClr val="tx1"/>
                </a:solidFill>
                <a:latin typeface="Arial" panose="020B0604020202020204" pitchFamily="34" charset="0"/>
                <a:cs typeface="Arial" panose="020B0604020202020204" pitchFamily="34" charset="0"/>
              </a:defRPr>
            </a:lvl2pPr>
            <a:lvl3pPr marL="169846" indent="-169846">
              <a:lnSpc>
                <a:spcPct val="104000"/>
              </a:lnSpc>
              <a:spcBef>
                <a:spcPts val="1001"/>
              </a:spcBef>
              <a:defRPr sz="1799">
                <a:latin typeface="+mj-lt"/>
              </a:defRPr>
            </a:lvl3pPr>
            <a:lvl4pPr>
              <a:defRPr sz="1424"/>
            </a:lvl4pPr>
            <a:lvl5pPr>
              <a:defRPr sz="1424"/>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26861700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8197" name="Rectangle 5"/>
          <p:cNvSpPr>
            <a:spLocks noGrp="1" noChangeArrowheads="1"/>
          </p:cNvSpPr>
          <p:nvPr>
            <p:ph type="subTitle" idx="1"/>
          </p:nvPr>
        </p:nvSpPr>
        <p:spPr>
          <a:xfrm>
            <a:off x="3505200" y="2114550"/>
            <a:ext cx="4724400" cy="1028700"/>
          </a:xfrm>
        </p:spPr>
        <p:txBody>
          <a:bodyPr anchor="b"/>
          <a:lstStyle>
            <a:lvl1pPr marL="0" indent="0">
              <a:buFont typeface="Wingdings" pitchFamily="2" charset="2"/>
              <a:buNone/>
              <a:defRPr>
                <a:solidFill>
                  <a:srgbClr val="D82310"/>
                </a:solidFill>
              </a:defRPr>
            </a:lvl1pPr>
          </a:lstStyle>
          <a:p>
            <a:r>
              <a:rPr lang="en-US"/>
              <a:t>Click to edit Master subtitle style</a:t>
            </a:r>
          </a:p>
        </p:txBody>
      </p:sp>
      <p:sp>
        <p:nvSpPr>
          <p:cNvPr id="8206" name="Rectangle 14"/>
          <p:cNvSpPr>
            <a:spLocks noGrp="1" noChangeArrowheads="1"/>
          </p:cNvSpPr>
          <p:nvPr>
            <p:ph type="dt" sz="quarter" idx="2"/>
          </p:nvPr>
        </p:nvSpPr>
        <p:spPr>
          <a:xfrm>
            <a:off x="2667000" y="4889584"/>
            <a:ext cx="1905000" cy="253916"/>
          </a:xfrm>
        </p:spPr>
        <p:txBody>
          <a:bodyPr/>
          <a:lstStyle>
            <a:lvl1pPr>
              <a:defRPr sz="1050" b="0">
                <a:solidFill>
                  <a:schemeClr val="bg1"/>
                </a:solidFill>
              </a:defRPr>
            </a:lvl1pPr>
          </a:lstStyle>
          <a:p>
            <a:fld id="{B23F6D09-5D52-4D07-9CAC-81A0B77E493E}" type="datetimeFigureOut">
              <a:rPr lang="en-US">
                <a:solidFill>
                  <a:srgbClr val="FFFFFF"/>
                </a:solidFill>
              </a:rPr>
              <a:pPr/>
              <a:t>2/20/2018</a:t>
            </a:fld>
            <a:endParaRPr lang="en-US" dirty="0">
              <a:solidFill>
                <a:srgbClr val="FFFFFF"/>
              </a:solidFill>
            </a:endParaRPr>
          </a:p>
        </p:txBody>
      </p:sp>
      <p:sp>
        <p:nvSpPr>
          <p:cNvPr id="8207" name="Rectangle 15"/>
          <p:cNvSpPr>
            <a:spLocks noGrp="1" noChangeArrowheads="1"/>
          </p:cNvSpPr>
          <p:nvPr>
            <p:ph type="ftr" sz="quarter" idx="3"/>
          </p:nvPr>
        </p:nvSpPr>
        <p:spPr>
          <a:xfrm>
            <a:off x="5195889" y="4889584"/>
            <a:ext cx="3279775" cy="253916"/>
          </a:xfrm>
        </p:spPr>
        <p:txBody>
          <a:bodyPr/>
          <a:lstStyle>
            <a:lvl1pPr algn="r">
              <a:defRPr sz="1050" b="0">
                <a:solidFill>
                  <a:schemeClr val="tx1"/>
                </a:solidFill>
              </a:defRPr>
            </a:lvl1pPr>
          </a:lstStyle>
          <a:p>
            <a:endParaRPr lang="en-US" dirty="0">
              <a:solidFill>
                <a:srgbClr val="015D8B"/>
              </a:solidFill>
            </a:endParaRPr>
          </a:p>
        </p:txBody>
      </p:sp>
      <p:sp>
        <p:nvSpPr>
          <p:cNvPr id="8209" name="Rectangle 17"/>
          <p:cNvSpPr>
            <a:spLocks noGrp="1" noChangeArrowheads="1"/>
          </p:cNvSpPr>
          <p:nvPr>
            <p:ph type="sldNum" sz="quarter" idx="4"/>
          </p:nvPr>
        </p:nvSpPr>
        <p:spPr>
          <a:xfrm>
            <a:off x="9526" y="4769644"/>
            <a:ext cx="587375" cy="366713"/>
          </a:xfrm>
          <a:prstGeom prst="rect">
            <a:avLst/>
          </a:prstGeom>
        </p:spPr>
        <p:txBody>
          <a:bodyPr anchorCtr="0"/>
          <a:lstStyle>
            <a:lvl1pPr>
              <a:defRPr sz="1950">
                <a:solidFill>
                  <a:schemeClr val="bg1"/>
                </a:solidFill>
              </a:defRPr>
            </a:lvl1pPr>
          </a:lstStyle>
          <a:p>
            <a:fld id="{771AB7CA-329D-4B72-969E-6F9BDAC1C8A7}" type="slidenum">
              <a:rPr lang="en-US">
                <a:solidFill>
                  <a:srgbClr val="FFFFFF"/>
                </a:solidFill>
                <a:cs typeface="Arial" charset="0"/>
              </a:rPr>
              <a:pPr/>
              <a:t>‹#›</a:t>
            </a:fld>
            <a:endParaRPr lang="en-US" dirty="0">
              <a:solidFill>
                <a:srgbClr val="FFFFFF"/>
              </a:solidFill>
              <a:cs typeface="Arial" charset="0"/>
            </a:endParaRPr>
          </a:p>
        </p:txBody>
      </p:sp>
      <p:sp>
        <p:nvSpPr>
          <p:cNvPr id="8211" name="Rectangle 19"/>
          <p:cNvSpPr>
            <a:spLocks noGrp="1" noChangeArrowheads="1"/>
          </p:cNvSpPr>
          <p:nvPr>
            <p:ph type="ctrTitle" sz="quarter"/>
          </p:nvPr>
        </p:nvSpPr>
        <p:spPr>
          <a:xfrm>
            <a:off x="1524001" y="1200150"/>
            <a:ext cx="7185025" cy="857250"/>
          </a:xfrm>
        </p:spPr>
        <p:txBody>
          <a:bodyPr anchor="ctr"/>
          <a:lstStyle>
            <a:lvl1pPr>
              <a:defRPr>
                <a:solidFill>
                  <a:srgbClr val="006496"/>
                </a:solidFill>
              </a:defRPr>
            </a:lvl1pPr>
          </a:lstStyle>
          <a:p>
            <a:r>
              <a:rPr lang="en-US"/>
              <a:t>Click to edit Master title style</a:t>
            </a:r>
          </a:p>
        </p:txBody>
      </p:sp>
      <p:sp>
        <p:nvSpPr>
          <p:cNvPr id="9" name="Rectangle 15"/>
          <p:cNvSpPr>
            <a:spLocks noChangeArrowheads="1"/>
          </p:cNvSpPr>
          <p:nvPr/>
        </p:nvSpPr>
        <p:spPr bwMode="auto">
          <a:xfrm>
            <a:off x="4787901" y="4889584"/>
            <a:ext cx="3687763" cy="253916"/>
          </a:xfrm>
          <a:prstGeom prst="rect">
            <a:avLst/>
          </a:prstGeom>
          <a:noFill/>
          <a:ln w="9525">
            <a:noFill/>
            <a:miter lim="800000"/>
            <a:headEnd/>
            <a:tailEnd/>
          </a:ln>
        </p:spPr>
        <p:txBody>
          <a:bodyPr anchor="b">
            <a:spAutoFit/>
          </a:bodyPr>
          <a:lstStyle/>
          <a:p>
            <a:pPr algn="r"/>
            <a:r>
              <a:rPr lang="en-US" sz="1050" b="1" dirty="0">
                <a:solidFill>
                  <a:srgbClr val="FFFFFF"/>
                </a:solidFill>
                <a:cs typeface="Arial" charset="0"/>
              </a:rPr>
              <a:t>Copyright © Customer Carewords Ltd.</a:t>
            </a:r>
          </a:p>
        </p:txBody>
      </p:sp>
    </p:spTree>
    <p:extLst>
      <p:ext uri="{BB962C8B-B14F-4D97-AF65-F5344CB8AC3E}">
        <p14:creationId xmlns:p14="http://schemas.microsoft.com/office/powerpoint/2010/main" val="160806716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fld id="{B23F6D09-5D52-4D07-9CAC-81A0B77E493E}" type="datetimeFigureOut">
              <a:rPr lang="en-US">
                <a:solidFill>
                  <a:srgbClr val="015D8B"/>
                </a:solidFill>
              </a:rPr>
              <a:pPr/>
              <a:t>2/20/2018</a:t>
            </a:fld>
            <a:endParaRPr lang="en-US" dirty="0">
              <a:solidFill>
                <a:srgbClr val="015D8B"/>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FFFFFF"/>
              </a:solidFill>
            </a:endParaRPr>
          </a:p>
        </p:txBody>
      </p:sp>
      <p:sp>
        <p:nvSpPr>
          <p:cNvPr id="6" name="Slide Number Placeholder 5"/>
          <p:cNvSpPr>
            <a:spLocks noGrp="1"/>
          </p:cNvSpPr>
          <p:nvPr>
            <p:ph type="sldNum" sz="quarter" idx="12"/>
          </p:nvPr>
        </p:nvSpPr>
        <p:spPr>
          <a:xfrm>
            <a:off x="381001" y="4698208"/>
            <a:ext cx="587375" cy="297656"/>
          </a:xfrm>
          <a:prstGeom prst="rect">
            <a:avLst/>
          </a:prstGeom>
        </p:spPr>
        <p:txBody>
          <a:bodyPr/>
          <a:lstStyle>
            <a:lvl1pPr>
              <a:defRPr/>
            </a:lvl1pPr>
          </a:lstStyle>
          <a:p>
            <a:fld id="{771AB7CA-329D-4B72-969E-6F9BDAC1C8A7}" type="slidenum">
              <a:rPr lang="en-US">
                <a:solidFill>
                  <a:srgbClr val="015D8B"/>
                </a:solidFill>
                <a:cs typeface="Arial" charset="0"/>
              </a:rPr>
              <a:pPr/>
              <a:t>‹#›</a:t>
            </a:fld>
            <a:endParaRPr lang="en-US" dirty="0">
              <a:solidFill>
                <a:srgbClr val="015D8B"/>
              </a:solidFill>
              <a:cs typeface="Arial" charset="0"/>
            </a:endParaRPr>
          </a:p>
        </p:txBody>
      </p:sp>
    </p:spTree>
    <p:extLst>
      <p:ext uri="{BB962C8B-B14F-4D97-AF65-F5344CB8AC3E}">
        <p14:creationId xmlns:p14="http://schemas.microsoft.com/office/powerpoint/2010/main" val="305984872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B23F6D09-5D52-4D07-9CAC-81A0B77E493E}" type="datetimeFigureOut">
              <a:rPr lang="en-US">
                <a:solidFill>
                  <a:srgbClr val="015D8B"/>
                </a:solidFill>
              </a:rPr>
              <a:pPr/>
              <a:t>2/20/2018</a:t>
            </a:fld>
            <a:endParaRPr lang="en-US" dirty="0">
              <a:solidFill>
                <a:srgbClr val="015D8B"/>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FFFFFF"/>
              </a:solidFill>
            </a:endParaRPr>
          </a:p>
        </p:txBody>
      </p:sp>
      <p:sp>
        <p:nvSpPr>
          <p:cNvPr id="6" name="Slide Number Placeholder 5"/>
          <p:cNvSpPr>
            <a:spLocks noGrp="1"/>
          </p:cNvSpPr>
          <p:nvPr>
            <p:ph type="sldNum" sz="quarter" idx="12"/>
          </p:nvPr>
        </p:nvSpPr>
        <p:spPr>
          <a:xfrm>
            <a:off x="381001" y="4698208"/>
            <a:ext cx="587375" cy="297656"/>
          </a:xfrm>
          <a:prstGeom prst="rect">
            <a:avLst/>
          </a:prstGeom>
        </p:spPr>
        <p:txBody>
          <a:bodyPr/>
          <a:lstStyle>
            <a:lvl1pPr>
              <a:defRPr/>
            </a:lvl1pPr>
          </a:lstStyle>
          <a:p>
            <a:fld id="{771AB7CA-329D-4B72-969E-6F9BDAC1C8A7}" type="slidenum">
              <a:rPr lang="en-US">
                <a:solidFill>
                  <a:srgbClr val="015D8B"/>
                </a:solidFill>
                <a:cs typeface="Arial" charset="0"/>
              </a:rPr>
              <a:pPr/>
              <a:t>‹#›</a:t>
            </a:fld>
            <a:endParaRPr lang="en-US" dirty="0">
              <a:solidFill>
                <a:srgbClr val="015D8B"/>
              </a:solidFill>
              <a:cs typeface="Arial" charset="0"/>
            </a:endParaRPr>
          </a:p>
        </p:txBody>
      </p:sp>
    </p:spTree>
    <p:extLst>
      <p:ext uri="{BB962C8B-B14F-4D97-AF65-F5344CB8AC3E}">
        <p14:creationId xmlns:p14="http://schemas.microsoft.com/office/powerpoint/2010/main" val="94016379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828800" y="1657350"/>
            <a:ext cx="3467100" cy="291465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448300" y="1657350"/>
            <a:ext cx="3467100" cy="291465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B23F6D09-5D52-4D07-9CAC-81A0B77E493E}" type="datetimeFigureOut">
              <a:rPr lang="en-US">
                <a:solidFill>
                  <a:srgbClr val="015D8B"/>
                </a:solidFill>
              </a:rPr>
              <a:pPr/>
              <a:t>2/20/2018</a:t>
            </a:fld>
            <a:endParaRPr lang="en-US" dirty="0">
              <a:solidFill>
                <a:srgbClr val="015D8B"/>
              </a:solidFill>
            </a:endParaRPr>
          </a:p>
        </p:txBody>
      </p:sp>
      <p:sp>
        <p:nvSpPr>
          <p:cNvPr id="6" name="Footer Placeholder 5"/>
          <p:cNvSpPr>
            <a:spLocks noGrp="1"/>
          </p:cNvSpPr>
          <p:nvPr>
            <p:ph type="ftr" sz="quarter" idx="11"/>
          </p:nvPr>
        </p:nvSpPr>
        <p:spPr/>
        <p:txBody>
          <a:bodyPr/>
          <a:lstStyle>
            <a:lvl1pPr>
              <a:defRPr/>
            </a:lvl1pPr>
          </a:lstStyle>
          <a:p>
            <a:endParaRPr lang="en-US" dirty="0">
              <a:solidFill>
                <a:srgbClr val="FFFFFF"/>
              </a:solidFill>
            </a:endParaRPr>
          </a:p>
        </p:txBody>
      </p:sp>
      <p:sp>
        <p:nvSpPr>
          <p:cNvPr id="7" name="Slide Number Placeholder 6"/>
          <p:cNvSpPr>
            <a:spLocks noGrp="1"/>
          </p:cNvSpPr>
          <p:nvPr>
            <p:ph type="sldNum" sz="quarter" idx="12"/>
          </p:nvPr>
        </p:nvSpPr>
        <p:spPr>
          <a:xfrm>
            <a:off x="381001" y="4698208"/>
            <a:ext cx="587375" cy="297656"/>
          </a:xfrm>
          <a:prstGeom prst="rect">
            <a:avLst/>
          </a:prstGeom>
        </p:spPr>
        <p:txBody>
          <a:bodyPr/>
          <a:lstStyle>
            <a:lvl1pPr>
              <a:defRPr/>
            </a:lvl1pPr>
          </a:lstStyle>
          <a:p>
            <a:fld id="{771AB7CA-329D-4B72-969E-6F9BDAC1C8A7}" type="slidenum">
              <a:rPr lang="en-US">
                <a:solidFill>
                  <a:srgbClr val="015D8B"/>
                </a:solidFill>
                <a:cs typeface="Arial" charset="0"/>
              </a:rPr>
              <a:pPr/>
              <a:t>‹#›</a:t>
            </a:fld>
            <a:endParaRPr lang="en-US" dirty="0">
              <a:solidFill>
                <a:srgbClr val="015D8B"/>
              </a:solidFill>
              <a:cs typeface="Arial" charset="0"/>
            </a:endParaRPr>
          </a:p>
        </p:txBody>
      </p:sp>
    </p:spTree>
    <p:extLst>
      <p:ext uri="{BB962C8B-B14F-4D97-AF65-F5344CB8AC3E}">
        <p14:creationId xmlns:p14="http://schemas.microsoft.com/office/powerpoint/2010/main" val="387340181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B23F6D09-5D52-4D07-9CAC-81A0B77E493E}" type="datetimeFigureOut">
              <a:rPr lang="en-US">
                <a:solidFill>
                  <a:srgbClr val="015D8B"/>
                </a:solidFill>
              </a:rPr>
              <a:pPr/>
              <a:t>2/20/2018</a:t>
            </a:fld>
            <a:endParaRPr lang="en-US" dirty="0">
              <a:solidFill>
                <a:srgbClr val="015D8B"/>
              </a:solidFill>
            </a:endParaRPr>
          </a:p>
        </p:txBody>
      </p:sp>
      <p:sp>
        <p:nvSpPr>
          <p:cNvPr id="8" name="Footer Placeholder 7"/>
          <p:cNvSpPr>
            <a:spLocks noGrp="1"/>
          </p:cNvSpPr>
          <p:nvPr>
            <p:ph type="ftr" sz="quarter" idx="11"/>
          </p:nvPr>
        </p:nvSpPr>
        <p:spPr/>
        <p:txBody>
          <a:bodyPr/>
          <a:lstStyle>
            <a:lvl1pPr>
              <a:defRPr/>
            </a:lvl1pPr>
          </a:lstStyle>
          <a:p>
            <a:endParaRPr lang="en-US" dirty="0">
              <a:solidFill>
                <a:srgbClr val="FFFFFF"/>
              </a:solidFill>
            </a:endParaRPr>
          </a:p>
        </p:txBody>
      </p:sp>
      <p:sp>
        <p:nvSpPr>
          <p:cNvPr id="9" name="Slide Number Placeholder 8"/>
          <p:cNvSpPr>
            <a:spLocks noGrp="1"/>
          </p:cNvSpPr>
          <p:nvPr>
            <p:ph type="sldNum" sz="quarter" idx="12"/>
          </p:nvPr>
        </p:nvSpPr>
        <p:spPr>
          <a:xfrm>
            <a:off x="381001" y="4698208"/>
            <a:ext cx="587375" cy="297656"/>
          </a:xfrm>
          <a:prstGeom prst="rect">
            <a:avLst/>
          </a:prstGeom>
        </p:spPr>
        <p:txBody>
          <a:bodyPr/>
          <a:lstStyle>
            <a:lvl1pPr>
              <a:defRPr/>
            </a:lvl1pPr>
          </a:lstStyle>
          <a:p>
            <a:fld id="{771AB7CA-329D-4B72-969E-6F9BDAC1C8A7}" type="slidenum">
              <a:rPr lang="en-US">
                <a:solidFill>
                  <a:srgbClr val="015D8B"/>
                </a:solidFill>
                <a:cs typeface="Arial" charset="0"/>
              </a:rPr>
              <a:pPr/>
              <a:t>‹#›</a:t>
            </a:fld>
            <a:endParaRPr lang="en-US" dirty="0">
              <a:solidFill>
                <a:srgbClr val="015D8B"/>
              </a:solidFill>
              <a:cs typeface="Arial" charset="0"/>
            </a:endParaRPr>
          </a:p>
        </p:txBody>
      </p:sp>
    </p:spTree>
    <p:extLst>
      <p:ext uri="{BB962C8B-B14F-4D97-AF65-F5344CB8AC3E}">
        <p14:creationId xmlns:p14="http://schemas.microsoft.com/office/powerpoint/2010/main" val="79672227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B23F6D09-5D52-4D07-9CAC-81A0B77E493E}" type="datetimeFigureOut">
              <a:rPr lang="en-US">
                <a:solidFill>
                  <a:srgbClr val="015D8B"/>
                </a:solidFill>
              </a:rPr>
              <a:pPr/>
              <a:t>2/20/2018</a:t>
            </a:fld>
            <a:endParaRPr lang="en-US" dirty="0">
              <a:solidFill>
                <a:srgbClr val="015D8B"/>
              </a:solidFill>
            </a:endParaRPr>
          </a:p>
        </p:txBody>
      </p:sp>
      <p:sp>
        <p:nvSpPr>
          <p:cNvPr id="4" name="Footer Placeholder 3"/>
          <p:cNvSpPr>
            <a:spLocks noGrp="1"/>
          </p:cNvSpPr>
          <p:nvPr>
            <p:ph type="ftr" sz="quarter" idx="11"/>
          </p:nvPr>
        </p:nvSpPr>
        <p:spPr/>
        <p:txBody>
          <a:bodyPr/>
          <a:lstStyle>
            <a:lvl1pPr>
              <a:defRPr/>
            </a:lvl1pPr>
          </a:lstStyle>
          <a:p>
            <a:endParaRPr lang="en-US" dirty="0">
              <a:solidFill>
                <a:srgbClr val="FFFFFF"/>
              </a:solidFill>
            </a:endParaRPr>
          </a:p>
        </p:txBody>
      </p:sp>
      <p:sp>
        <p:nvSpPr>
          <p:cNvPr id="5" name="Slide Number Placeholder 4"/>
          <p:cNvSpPr>
            <a:spLocks noGrp="1"/>
          </p:cNvSpPr>
          <p:nvPr>
            <p:ph type="sldNum" sz="quarter" idx="12"/>
          </p:nvPr>
        </p:nvSpPr>
        <p:spPr>
          <a:xfrm>
            <a:off x="381001" y="4698208"/>
            <a:ext cx="587375" cy="297656"/>
          </a:xfrm>
          <a:prstGeom prst="rect">
            <a:avLst/>
          </a:prstGeom>
        </p:spPr>
        <p:txBody>
          <a:bodyPr/>
          <a:lstStyle>
            <a:lvl1pPr>
              <a:defRPr/>
            </a:lvl1pPr>
          </a:lstStyle>
          <a:p>
            <a:fld id="{771AB7CA-329D-4B72-969E-6F9BDAC1C8A7}" type="slidenum">
              <a:rPr lang="en-US">
                <a:solidFill>
                  <a:srgbClr val="015D8B"/>
                </a:solidFill>
                <a:cs typeface="Arial" charset="0"/>
              </a:rPr>
              <a:pPr/>
              <a:t>‹#›</a:t>
            </a:fld>
            <a:endParaRPr lang="en-US" dirty="0">
              <a:solidFill>
                <a:srgbClr val="015D8B"/>
              </a:solidFill>
              <a:cs typeface="Arial" charset="0"/>
            </a:endParaRPr>
          </a:p>
        </p:txBody>
      </p:sp>
    </p:spTree>
    <p:extLst>
      <p:ext uri="{BB962C8B-B14F-4D97-AF65-F5344CB8AC3E}">
        <p14:creationId xmlns:p14="http://schemas.microsoft.com/office/powerpoint/2010/main" val="275142494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B23F6D09-5D52-4D07-9CAC-81A0B77E493E}" type="datetimeFigureOut">
              <a:rPr lang="en-US">
                <a:solidFill>
                  <a:srgbClr val="015D8B"/>
                </a:solidFill>
              </a:rPr>
              <a:pPr/>
              <a:t>2/20/2018</a:t>
            </a:fld>
            <a:endParaRPr lang="en-US" dirty="0">
              <a:solidFill>
                <a:srgbClr val="015D8B"/>
              </a:solidFill>
            </a:endParaRPr>
          </a:p>
        </p:txBody>
      </p:sp>
      <p:sp>
        <p:nvSpPr>
          <p:cNvPr id="3" name="Footer Placeholder 2"/>
          <p:cNvSpPr>
            <a:spLocks noGrp="1"/>
          </p:cNvSpPr>
          <p:nvPr>
            <p:ph type="ftr" sz="quarter" idx="11"/>
          </p:nvPr>
        </p:nvSpPr>
        <p:spPr/>
        <p:txBody>
          <a:bodyPr/>
          <a:lstStyle>
            <a:lvl1pPr>
              <a:defRPr/>
            </a:lvl1pPr>
          </a:lstStyle>
          <a:p>
            <a:endParaRPr lang="en-US" dirty="0">
              <a:solidFill>
                <a:srgbClr val="FFFFFF"/>
              </a:solidFill>
            </a:endParaRPr>
          </a:p>
        </p:txBody>
      </p:sp>
      <p:sp>
        <p:nvSpPr>
          <p:cNvPr id="4" name="Slide Number Placeholder 3"/>
          <p:cNvSpPr>
            <a:spLocks noGrp="1"/>
          </p:cNvSpPr>
          <p:nvPr>
            <p:ph type="sldNum" sz="quarter" idx="12"/>
          </p:nvPr>
        </p:nvSpPr>
        <p:spPr>
          <a:xfrm>
            <a:off x="381001" y="4698208"/>
            <a:ext cx="587375" cy="297656"/>
          </a:xfrm>
          <a:prstGeom prst="rect">
            <a:avLst/>
          </a:prstGeom>
        </p:spPr>
        <p:txBody>
          <a:bodyPr/>
          <a:lstStyle>
            <a:lvl1pPr>
              <a:defRPr/>
            </a:lvl1pPr>
          </a:lstStyle>
          <a:p>
            <a:fld id="{771AB7CA-329D-4B72-969E-6F9BDAC1C8A7}" type="slidenum">
              <a:rPr lang="en-US">
                <a:solidFill>
                  <a:srgbClr val="015D8B"/>
                </a:solidFill>
                <a:cs typeface="Arial" charset="0"/>
              </a:rPr>
              <a:pPr/>
              <a:t>‹#›</a:t>
            </a:fld>
            <a:endParaRPr lang="en-US" dirty="0">
              <a:solidFill>
                <a:srgbClr val="015D8B"/>
              </a:solidFill>
              <a:cs typeface="Arial" charset="0"/>
            </a:endParaRPr>
          </a:p>
        </p:txBody>
      </p:sp>
    </p:spTree>
    <p:extLst>
      <p:ext uri="{BB962C8B-B14F-4D97-AF65-F5344CB8AC3E}">
        <p14:creationId xmlns:p14="http://schemas.microsoft.com/office/powerpoint/2010/main" val="293680641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B23F6D09-5D52-4D07-9CAC-81A0B77E493E}" type="datetimeFigureOut">
              <a:rPr lang="en-US">
                <a:solidFill>
                  <a:srgbClr val="015D8B"/>
                </a:solidFill>
              </a:rPr>
              <a:pPr/>
              <a:t>2/20/2018</a:t>
            </a:fld>
            <a:endParaRPr lang="en-US" dirty="0">
              <a:solidFill>
                <a:srgbClr val="015D8B"/>
              </a:solidFill>
            </a:endParaRPr>
          </a:p>
        </p:txBody>
      </p:sp>
      <p:sp>
        <p:nvSpPr>
          <p:cNvPr id="6" name="Footer Placeholder 5"/>
          <p:cNvSpPr>
            <a:spLocks noGrp="1"/>
          </p:cNvSpPr>
          <p:nvPr>
            <p:ph type="ftr" sz="quarter" idx="11"/>
          </p:nvPr>
        </p:nvSpPr>
        <p:spPr/>
        <p:txBody>
          <a:bodyPr/>
          <a:lstStyle>
            <a:lvl1pPr>
              <a:defRPr/>
            </a:lvl1pPr>
          </a:lstStyle>
          <a:p>
            <a:endParaRPr lang="en-US" dirty="0">
              <a:solidFill>
                <a:srgbClr val="FFFFFF"/>
              </a:solidFill>
            </a:endParaRPr>
          </a:p>
        </p:txBody>
      </p:sp>
      <p:sp>
        <p:nvSpPr>
          <p:cNvPr id="7" name="Slide Number Placeholder 6"/>
          <p:cNvSpPr>
            <a:spLocks noGrp="1"/>
          </p:cNvSpPr>
          <p:nvPr>
            <p:ph type="sldNum" sz="quarter" idx="12"/>
          </p:nvPr>
        </p:nvSpPr>
        <p:spPr>
          <a:xfrm>
            <a:off x="381001" y="4698208"/>
            <a:ext cx="587375" cy="297656"/>
          </a:xfrm>
          <a:prstGeom prst="rect">
            <a:avLst/>
          </a:prstGeom>
        </p:spPr>
        <p:txBody>
          <a:bodyPr/>
          <a:lstStyle>
            <a:lvl1pPr>
              <a:defRPr/>
            </a:lvl1pPr>
          </a:lstStyle>
          <a:p>
            <a:fld id="{771AB7CA-329D-4B72-969E-6F9BDAC1C8A7}" type="slidenum">
              <a:rPr lang="en-US">
                <a:solidFill>
                  <a:srgbClr val="015D8B"/>
                </a:solidFill>
                <a:cs typeface="Arial" charset="0"/>
              </a:rPr>
              <a:pPr/>
              <a:t>‹#›</a:t>
            </a:fld>
            <a:endParaRPr lang="en-US" dirty="0">
              <a:solidFill>
                <a:srgbClr val="015D8B"/>
              </a:solidFill>
              <a:cs typeface="Arial" charset="0"/>
            </a:endParaRPr>
          </a:p>
        </p:txBody>
      </p:sp>
    </p:spTree>
    <p:extLst>
      <p:ext uri="{BB962C8B-B14F-4D97-AF65-F5344CB8AC3E}">
        <p14:creationId xmlns:p14="http://schemas.microsoft.com/office/powerpoint/2010/main" val="422933755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B23F6D09-5D52-4D07-9CAC-81A0B77E493E}" type="datetimeFigureOut">
              <a:rPr lang="en-US">
                <a:solidFill>
                  <a:srgbClr val="015D8B"/>
                </a:solidFill>
              </a:rPr>
              <a:pPr/>
              <a:t>2/20/2018</a:t>
            </a:fld>
            <a:endParaRPr lang="en-US" dirty="0">
              <a:solidFill>
                <a:srgbClr val="015D8B"/>
              </a:solidFill>
            </a:endParaRPr>
          </a:p>
        </p:txBody>
      </p:sp>
      <p:sp>
        <p:nvSpPr>
          <p:cNvPr id="6" name="Footer Placeholder 5"/>
          <p:cNvSpPr>
            <a:spLocks noGrp="1"/>
          </p:cNvSpPr>
          <p:nvPr>
            <p:ph type="ftr" sz="quarter" idx="11"/>
          </p:nvPr>
        </p:nvSpPr>
        <p:spPr/>
        <p:txBody>
          <a:bodyPr/>
          <a:lstStyle>
            <a:lvl1pPr>
              <a:defRPr/>
            </a:lvl1pPr>
          </a:lstStyle>
          <a:p>
            <a:endParaRPr lang="en-US" dirty="0">
              <a:solidFill>
                <a:srgbClr val="FFFFFF"/>
              </a:solidFill>
            </a:endParaRPr>
          </a:p>
        </p:txBody>
      </p:sp>
      <p:sp>
        <p:nvSpPr>
          <p:cNvPr id="7" name="Slide Number Placeholder 6"/>
          <p:cNvSpPr>
            <a:spLocks noGrp="1"/>
          </p:cNvSpPr>
          <p:nvPr>
            <p:ph type="sldNum" sz="quarter" idx="12"/>
          </p:nvPr>
        </p:nvSpPr>
        <p:spPr>
          <a:xfrm>
            <a:off x="381001" y="4698208"/>
            <a:ext cx="587375" cy="297656"/>
          </a:xfrm>
          <a:prstGeom prst="rect">
            <a:avLst/>
          </a:prstGeom>
        </p:spPr>
        <p:txBody>
          <a:bodyPr/>
          <a:lstStyle>
            <a:lvl1pPr>
              <a:defRPr/>
            </a:lvl1pPr>
          </a:lstStyle>
          <a:p>
            <a:fld id="{771AB7CA-329D-4B72-969E-6F9BDAC1C8A7}" type="slidenum">
              <a:rPr lang="en-US">
                <a:solidFill>
                  <a:srgbClr val="015D8B"/>
                </a:solidFill>
                <a:cs typeface="Arial" charset="0"/>
              </a:rPr>
              <a:pPr/>
              <a:t>‹#›</a:t>
            </a:fld>
            <a:endParaRPr lang="en-US" dirty="0">
              <a:solidFill>
                <a:srgbClr val="015D8B"/>
              </a:solidFill>
              <a:cs typeface="Arial" charset="0"/>
            </a:endParaRPr>
          </a:p>
        </p:txBody>
      </p:sp>
    </p:spTree>
    <p:extLst>
      <p:ext uri="{BB962C8B-B14F-4D97-AF65-F5344CB8AC3E}">
        <p14:creationId xmlns:p14="http://schemas.microsoft.com/office/powerpoint/2010/main" val="1516159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0215" y="-13189"/>
            <a:ext cx="7428154" cy="729675"/>
          </a:xfrm>
        </p:spPr>
        <p:txBody>
          <a:bodyPr/>
          <a:lstStyle/>
          <a:p>
            <a:r>
              <a:rPr lang="en-US" dirty="0"/>
              <a:t>Click to edit Master title style</a:t>
            </a:r>
          </a:p>
        </p:txBody>
      </p:sp>
      <p:sp>
        <p:nvSpPr>
          <p:cNvPr id="3" name="Content Placeholder 2"/>
          <p:cNvSpPr>
            <a:spLocks noGrp="1"/>
          </p:cNvSpPr>
          <p:nvPr>
            <p:ph sz="half" idx="1"/>
          </p:nvPr>
        </p:nvSpPr>
        <p:spPr>
          <a:xfrm>
            <a:off x="5053640" y="1001714"/>
            <a:ext cx="3582361" cy="3544887"/>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1206501" y="1001714"/>
            <a:ext cx="3582361" cy="3544887"/>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0345533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fld id="{B23F6D09-5D52-4D07-9CAC-81A0B77E493E}" type="datetimeFigureOut">
              <a:rPr lang="en-US">
                <a:solidFill>
                  <a:srgbClr val="015D8B"/>
                </a:solidFill>
              </a:rPr>
              <a:pPr/>
              <a:t>2/20/2018</a:t>
            </a:fld>
            <a:endParaRPr lang="en-US" dirty="0">
              <a:solidFill>
                <a:srgbClr val="015D8B"/>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FFFFFF"/>
              </a:solidFill>
            </a:endParaRPr>
          </a:p>
        </p:txBody>
      </p:sp>
      <p:sp>
        <p:nvSpPr>
          <p:cNvPr id="6" name="Slide Number Placeholder 5"/>
          <p:cNvSpPr>
            <a:spLocks noGrp="1"/>
          </p:cNvSpPr>
          <p:nvPr>
            <p:ph type="sldNum" sz="quarter" idx="12"/>
          </p:nvPr>
        </p:nvSpPr>
        <p:spPr>
          <a:xfrm>
            <a:off x="381001" y="4698208"/>
            <a:ext cx="587375" cy="297656"/>
          </a:xfrm>
          <a:prstGeom prst="rect">
            <a:avLst/>
          </a:prstGeom>
        </p:spPr>
        <p:txBody>
          <a:bodyPr/>
          <a:lstStyle>
            <a:lvl1pPr>
              <a:defRPr/>
            </a:lvl1pPr>
          </a:lstStyle>
          <a:p>
            <a:fld id="{771AB7CA-329D-4B72-969E-6F9BDAC1C8A7}" type="slidenum">
              <a:rPr lang="en-US">
                <a:solidFill>
                  <a:srgbClr val="015D8B"/>
                </a:solidFill>
                <a:cs typeface="Arial" charset="0"/>
              </a:rPr>
              <a:pPr/>
              <a:t>‹#›</a:t>
            </a:fld>
            <a:endParaRPr lang="en-US" dirty="0">
              <a:solidFill>
                <a:srgbClr val="015D8B"/>
              </a:solidFill>
              <a:cs typeface="Arial" charset="0"/>
            </a:endParaRPr>
          </a:p>
        </p:txBody>
      </p:sp>
    </p:spTree>
    <p:extLst>
      <p:ext uri="{BB962C8B-B14F-4D97-AF65-F5344CB8AC3E}">
        <p14:creationId xmlns:p14="http://schemas.microsoft.com/office/powerpoint/2010/main" val="338428235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100" y="571500"/>
            <a:ext cx="2019300" cy="40005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571500"/>
            <a:ext cx="5905500" cy="40005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B23F6D09-5D52-4D07-9CAC-81A0B77E493E}" type="datetimeFigureOut">
              <a:rPr lang="en-US">
                <a:solidFill>
                  <a:srgbClr val="015D8B"/>
                </a:solidFill>
              </a:rPr>
              <a:pPr/>
              <a:t>2/20/2018</a:t>
            </a:fld>
            <a:endParaRPr lang="en-US" dirty="0">
              <a:solidFill>
                <a:srgbClr val="015D8B"/>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FFFFFF"/>
              </a:solidFill>
            </a:endParaRPr>
          </a:p>
        </p:txBody>
      </p:sp>
      <p:sp>
        <p:nvSpPr>
          <p:cNvPr id="6" name="Slide Number Placeholder 5"/>
          <p:cNvSpPr>
            <a:spLocks noGrp="1"/>
          </p:cNvSpPr>
          <p:nvPr>
            <p:ph type="sldNum" sz="quarter" idx="12"/>
          </p:nvPr>
        </p:nvSpPr>
        <p:spPr>
          <a:xfrm>
            <a:off x="381001" y="4698208"/>
            <a:ext cx="587375" cy="297656"/>
          </a:xfrm>
          <a:prstGeom prst="rect">
            <a:avLst/>
          </a:prstGeom>
        </p:spPr>
        <p:txBody>
          <a:bodyPr/>
          <a:lstStyle>
            <a:lvl1pPr>
              <a:defRPr/>
            </a:lvl1pPr>
          </a:lstStyle>
          <a:p>
            <a:fld id="{771AB7CA-329D-4B72-969E-6F9BDAC1C8A7}" type="slidenum">
              <a:rPr lang="en-US">
                <a:solidFill>
                  <a:srgbClr val="015D8B"/>
                </a:solidFill>
                <a:cs typeface="Arial" charset="0"/>
              </a:rPr>
              <a:pPr/>
              <a:t>‹#›</a:t>
            </a:fld>
            <a:endParaRPr lang="en-US" dirty="0">
              <a:solidFill>
                <a:srgbClr val="015D8B"/>
              </a:solidFill>
              <a:cs typeface="Arial" charset="0"/>
            </a:endParaRPr>
          </a:p>
        </p:txBody>
      </p:sp>
    </p:spTree>
    <p:extLst>
      <p:ext uri="{BB962C8B-B14F-4D97-AF65-F5344CB8AC3E}">
        <p14:creationId xmlns:p14="http://schemas.microsoft.com/office/powerpoint/2010/main" val="208809458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a:spLocks noChangeArrowheads="1"/>
          </p:cNvSpPr>
          <p:nvPr/>
        </p:nvSpPr>
        <p:spPr bwMode="auto">
          <a:xfrm>
            <a:off x="1" y="735807"/>
            <a:ext cx="9180513" cy="4407694"/>
          </a:xfrm>
          <a:prstGeom prst="rect">
            <a:avLst/>
          </a:prstGeom>
          <a:solidFill>
            <a:srgbClr val="0F5494"/>
          </a:solidFill>
          <a:ln w="25400">
            <a:solidFill>
              <a:srgbClr val="0F5494"/>
            </a:solidFill>
            <a:miter lim="800000"/>
            <a:headEnd/>
            <a:tailEnd/>
          </a:ln>
          <a:effectLst>
            <a:outerShdw blurRad="63500" dist="23000" dir="5400000" rotWithShape="0">
              <a:srgbClr val="000000">
                <a:alpha val="34998"/>
              </a:srgbClr>
            </a:outerShdw>
          </a:effectLst>
        </p:spPr>
        <p:txBody>
          <a:bodyPr anchor="ctr"/>
          <a:lstStyle/>
          <a:p>
            <a:pPr algn="ctr" fontAlgn="base">
              <a:spcBef>
                <a:spcPct val="0"/>
              </a:spcBef>
              <a:spcAft>
                <a:spcPct val="0"/>
              </a:spcAft>
              <a:defRPr/>
            </a:pPr>
            <a:endParaRPr lang="en-US" sz="1350" dirty="0">
              <a:solidFill>
                <a:srgbClr val="FFFFFF"/>
              </a:solidFill>
              <a:ea typeface="ＭＳ Ｐゴシック" charset="0"/>
            </a:endParaRPr>
          </a:p>
        </p:txBody>
      </p:sp>
      <p:pic>
        <p:nvPicPr>
          <p:cNvPr id="5" name="Picture 6" descr="LOGO CE-EN-quadri.ep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57639" y="194073"/>
            <a:ext cx="1436687" cy="748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Rectangle 4"/>
          <p:cNvSpPr>
            <a:spLocks noGrp="1" noChangeArrowheads="1"/>
          </p:cNvSpPr>
          <p:nvPr>
            <p:ph type="ctrTitle"/>
          </p:nvPr>
        </p:nvSpPr>
        <p:spPr>
          <a:xfrm>
            <a:off x="3995738" y="1924051"/>
            <a:ext cx="5040312" cy="592931"/>
          </a:xfrm>
        </p:spPr>
        <p:txBody>
          <a:bodyPr/>
          <a:lstStyle>
            <a:lvl1pPr marL="2381">
              <a:defRPr sz="5700">
                <a:solidFill>
                  <a:srgbClr val="FFD624"/>
                </a:solidFill>
              </a:defRPr>
            </a:lvl1pPr>
          </a:lstStyle>
          <a:p>
            <a:pPr lvl="0"/>
            <a:r>
              <a:rPr lang="en-US" noProof="0"/>
              <a:t>Click to edit Master title style</a:t>
            </a:r>
            <a:endParaRPr lang="en-GB" noProof="0"/>
          </a:p>
        </p:txBody>
      </p:sp>
      <p:sp>
        <p:nvSpPr>
          <p:cNvPr id="3077" name="Rectangle 5"/>
          <p:cNvSpPr>
            <a:spLocks noGrp="1" noChangeArrowheads="1"/>
          </p:cNvSpPr>
          <p:nvPr>
            <p:ph type="subTitle" idx="1"/>
          </p:nvPr>
        </p:nvSpPr>
        <p:spPr>
          <a:xfrm>
            <a:off x="611188" y="2787254"/>
            <a:ext cx="8532812" cy="1296590"/>
          </a:xfrm>
        </p:spPr>
        <p:txBody>
          <a:bodyPr/>
          <a:lstStyle>
            <a:lvl1pPr marL="0" indent="0">
              <a:buFontTx/>
              <a:buNone/>
              <a:defRPr sz="2250" b="1" i="0">
                <a:solidFill>
                  <a:schemeClr val="bg1"/>
                </a:solidFill>
              </a:defRPr>
            </a:lvl1pPr>
          </a:lstStyle>
          <a:p>
            <a:pPr lvl="0"/>
            <a:r>
              <a:rPr lang="en-US" noProof="0" dirty="0"/>
              <a:t>Click to edit Master subtitle style</a:t>
            </a:r>
            <a:endParaRPr lang="en-GB" noProof="0" dirty="0"/>
          </a:p>
        </p:txBody>
      </p:sp>
      <p:sp>
        <p:nvSpPr>
          <p:cNvPr id="6" name="Rectangle 5"/>
          <p:cNvSpPr>
            <a:spLocks noGrp="1" noChangeArrowheads="1"/>
          </p:cNvSpPr>
          <p:nvPr>
            <p:ph type="dt" sz="half" idx="10"/>
          </p:nvPr>
        </p:nvSpPr>
        <p:spPr/>
        <p:txBody>
          <a:bodyPr/>
          <a:lstStyle>
            <a:lvl1pPr>
              <a:defRPr sz="900" b="1">
                <a:solidFill>
                  <a:schemeClr val="bg1"/>
                </a:solidFill>
                <a:latin typeface="+mn-lt"/>
              </a:defRPr>
            </a:lvl1pPr>
          </a:lstStyle>
          <a:p>
            <a:pPr>
              <a:defRPr/>
            </a:pPr>
            <a:endParaRPr lang="en-GB" dirty="0">
              <a:solidFill>
                <a:srgbClr val="FFFFFF"/>
              </a:solidFill>
            </a:endParaRPr>
          </a:p>
        </p:txBody>
      </p:sp>
      <p:sp>
        <p:nvSpPr>
          <p:cNvPr id="7" name="Rectangle 6"/>
          <p:cNvSpPr>
            <a:spLocks noGrp="1" noChangeArrowheads="1"/>
          </p:cNvSpPr>
          <p:nvPr>
            <p:ph type="ftr" sz="quarter" idx="11"/>
          </p:nvPr>
        </p:nvSpPr>
        <p:spPr>
          <a:xfrm>
            <a:off x="3227388" y="4245769"/>
            <a:ext cx="2895600" cy="357188"/>
          </a:xfrm>
        </p:spPr>
        <p:txBody>
          <a:bodyPr/>
          <a:lstStyle>
            <a:lvl1pPr>
              <a:defRPr>
                <a:solidFill>
                  <a:schemeClr val="bg1"/>
                </a:solidFill>
                <a:latin typeface="+mn-lt"/>
              </a:defRPr>
            </a:lvl1pPr>
          </a:lstStyle>
          <a:p>
            <a:pPr>
              <a:defRPr/>
            </a:pPr>
            <a:endParaRPr lang="en-GB" dirty="0">
              <a:solidFill>
                <a:srgbClr val="FFFFFF"/>
              </a:solidFill>
            </a:endParaRPr>
          </a:p>
        </p:txBody>
      </p:sp>
      <p:sp>
        <p:nvSpPr>
          <p:cNvPr id="8" name="Rectangle 7"/>
          <p:cNvSpPr>
            <a:spLocks noGrp="1" noChangeArrowheads="1"/>
          </p:cNvSpPr>
          <p:nvPr>
            <p:ph type="sldNum" sz="quarter" idx="12"/>
          </p:nvPr>
        </p:nvSpPr>
        <p:spPr/>
        <p:txBody>
          <a:bodyPr/>
          <a:lstStyle>
            <a:lvl1pPr>
              <a:defRPr>
                <a:solidFill>
                  <a:schemeClr val="bg1"/>
                </a:solidFill>
                <a:latin typeface="Verdana" panose="020B0604030504040204" pitchFamily="34" charset="0"/>
              </a:defRPr>
            </a:lvl1pPr>
          </a:lstStyle>
          <a:p>
            <a:pPr>
              <a:defRPr/>
            </a:pPr>
            <a:fld id="{0333E6B2-FDFB-41C9-8B6C-F11662D8E0F3}" type="slidenum">
              <a:rPr lang="en-GB" altLang="nl-BE">
                <a:solidFill>
                  <a:srgbClr val="FFFFFF"/>
                </a:solidFill>
              </a:rPr>
              <a:pPr>
                <a:defRPr/>
              </a:pPr>
              <a:t>‹#›</a:t>
            </a:fld>
            <a:endParaRPr lang="en-GB" altLang="nl-BE" dirty="0">
              <a:solidFill>
                <a:srgbClr val="FFFFFF"/>
              </a:solidFill>
            </a:endParaRPr>
          </a:p>
        </p:txBody>
      </p:sp>
    </p:spTree>
    <p:extLst>
      <p:ext uri="{BB962C8B-B14F-4D97-AF65-F5344CB8AC3E}">
        <p14:creationId xmlns:p14="http://schemas.microsoft.com/office/powerpoint/2010/main" val="292068136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p:txBody>
          <a:bodyPr/>
          <a:lstStyle>
            <a:lvl1pPr>
              <a:defRPr/>
            </a:lvl1pPr>
          </a:lstStyle>
          <a:p>
            <a:pPr>
              <a:defRPr/>
            </a:pPr>
            <a:r>
              <a:rPr lang="en-GB" dirty="0">
                <a:solidFill>
                  <a:srgbClr val="000000"/>
                </a:solidFill>
              </a:rPr>
              <a:t>13/06/2013</a:t>
            </a:r>
          </a:p>
        </p:txBody>
      </p:sp>
      <p:sp>
        <p:nvSpPr>
          <p:cNvPr id="5" name="Rectangle 5"/>
          <p:cNvSpPr>
            <a:spLocks noGrp="1" noChangeArrowheads="1"/>
          </p:cNvSpPr>
          <p:nvPr>
            <p:ph type="ftr" sz="quarter" idx="11"/>
          </p:nvPr>
        </p:nvSpPr>
        <p:spPr>
          <a:xfrm>
            <a:off x="3132138" y="4354116"/>
            <a:ext cx="2895600" cy="357188"/>
          </a:xfrm>
        </p:spPr>
        <p:txBody>
          <a:bodyPr/>
          <a:lstStyle>
            <a:lvl1pPr>
              <a:defRPr/>
            </a:lvl1pPr>
          </a:lstStyle>
          <a:p>
            <a:pPr>
              <a:defRPr/>
            </a:pPr>
            <a:endParaRPr lang="en-GB" dirty="0">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57C1F6A8-8F12-4778-86D1-0BAC43A62CAF}" type="slidenum">
              <a:rPr lang="en-GB" altLang="nl-BE">
                <a:solidFill>
                  <a:srgbClr val="000000"/>
                </a:solidFill>
              </a:rPr>
              <a:pPr>
                <a:defRPr/>
              </a:pPr>
              <a:t>‹#›</a:t>
            </a:fld>
            <a:endParaRPr lang="en-GB" altLang="nl-BE" dirty="0">
              <a:solidFill>
                <a:srgbClr val="000000"/>
              </a:solidFill>
            </a:endParaRPr>
          </a:p>
        </p:txBody>
      </p:sp>
    </p:spTree>
    <p:extLst>
      <p:ext uri="{BB962C8B-B14F-4D97-AF65-F5344CB8AC3E}">
        <p14:creationId xmlns:p14="http://schemas.microsoft.com/office/powerpoint/2010/main" val="246649688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endParaRPr lang="en-GB"/>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dirty="0">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GB" dirty="0">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C5A544E9-0630-410B-AF1F-E328A68C7C3B}" type="slidenum">
              <a:rPr lang="en-GB" altLang="nl-BE">
                <a:solidFill>
                  <a:srgbClr val="000000"/>
                </a:solidFill>
              </a:rPr>
              <a:pPr>
                <a:defRPr/>
              </a:pPr>
              <a:t>‹#›</a:t>
            </a:fld>
            <a:endParaRPr lang="en-GB" altLang="nl-BE" dirty="0">
              <a:solidFill>
                <a:srgbClr val="000000"/>
              </a:solidFill>
            </a:endParaRPr>
          </a:p>
        </p:txBody>
      </p:sp>
    </p:spTree>
    <p:extLst>
      <p:ext uri="{BB962C8B-B14F-4D97-AF65-F5344CB8AC3E}">
        <p14:creationId xmlns:p14="http://schemas.microsoft.com/office/powerpoint/2010/main" val="138181790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869282"/>
            <a:ext cx="4038600" cy="264676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869282"/>
            <a:ext cx="4038600" cy="264676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GB" dirty="0">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GB" dirty="0">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62DD1B43-EE5B-4B63-B943-942FE733DD9D}" type="slidenum">
              <a:rPr lang="en-GB" altLang="nl-BE">
                <a:solidFill>
                  <a:srgbClr val="000000"/>
                </a:solidFill>
              </a:rPr>
              <a:pPr>
                <a:defRPr/>
              </a:pPr>
              <a:t>‹#›</a:t>
            </a:fld>
            <a:endParaRPr lang="en-GB" altLang="nl-BE" dirty="0">
              <a:solidFill>
                <a:srgbClr val="000000"/>
              </a:solidFill>
            </a:endParaRPr>
          </a:p>
        </p:txBody>
      </p:sp>
    </p:spTree>
    <p:extLst>
      <p:ext uri="{BB962C8B-B14F-4D97-AF65-F5344CB8AC3E}">
        <p14:creationId xmlns:p14="http://schemas.microsoft.com/office/powerpoint/2010/main" val="280041275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GB" dirty="0">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GB" dirty="0">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62B7F1E1-A551-4FE4-9A3A-79924288BC3D}" type="slidenum">
              <a:rPr lang="en-GB" altLang="nl-BE">
                <a:solidFill>
                  <a:srgbClr val="000000"/>
                </a:solidFill>
              </a:rPr>
              <a:pPr>
                <a:defRPr/>
              </a:pPr>
              <a:t>‹#›</a:t>
            </a:fld>
            <a:endParaRPr lang="en-GB" altLang="nl-BE" dirty="0">
              <a:solidFill>
                <a:srgbClr val="000000"/>
              </a:solidFill>
            </a:endParaRPr>
          </a:p>
        </p:txBody>
      </p:sp>
    </p:spTree>
    <p:extLst>
      <p:ext uri="{BB962C8B-B14F-4D97-AF65-F5344CB8AC3E}">
        <p14:creationId xmlns:p14="http://schemas.microsoft.com/office/powerpoint/2010/main" val="122888354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p:cNvSpPr>
            <a:spLocks noGrp="1" noChangeArrowheads="1"/>
          </p:cNvSpPr>
          <p:nvPr>
            <p:ph type="dt" sz="half" idx="10"/>
          </p:nvPr>
        </p:nvSpPr>
        <p:spPr/>
        <p:txBody>
          <a:bodyPr/>
          <a:lstStyle>
            <a:lvl1pPr>
              <a:defRPr/>
            </a:lvl1pPr>
          </a:lstStyle>
          <a:p>
            <a:pPr>
              <a:defRPr/>
            </a:pPr>
            <a:endParaRPr lang="en-GB" dirty="0">
              <a:solidFill>
                <a:srgbClr val="000000"/>
              </a:solidFill>
            </a:endParaRPr>
          </a:p>
        </p:txBody>
      </p:sp>
      <p:sp>
        <p:nvSpPr>
          <p:cNvPr id="4" name="Rectangle 5"/>
          <p:cNvSpPr>
            <a:spLocks noGrp="1" noChangeArrowheads="1"/>
          </p:cNvSpPr>
          <p:nvPr>
            <p:ph type="ftr" sz="quarter" idx="11"/>
          </p:nvPr>
        </p:nvSpPr>
        <p:spPr>
          <a:xfrm>
            <a:off x="3132138" y="4677966"/>
            <a:ext cx="2895600" cy="357188"/>
          </a:xfrm>
        </p:spPr>
        <p:txBody>
          <a:bodyPr/>
          <a:lstStyle>
            <a:lvl1pPr>
              <a:defRPr/>
            </a:lvl1pPr>
          </a:lstStyle>
          <a:p>
            <a:pPr>
              <a:defRPr/>
            </a:pPr>
            <a:endParaRPr lang="en-GB" dirty="0">
              <a:solidFill>
                <a:srgbClr val="000000"/>
              </a:solidFill>
            </a:endParaRPr>
          </a:p>
        </p:txBody>
      </p:sp>
      <p:sp>
        <p:nvSpPr>
          <p:cNvPr id="5" name="Rectangle 6"/>
          <p:cNvSpPr>
            <a:spLocks noGrp="1" noChangeArrowheads="1"/>
          </p:cNvSpPr>
          <p:nvPr>
            <p:ph type="sldNum" sz="quarter" idx="12"/>
          </p:nvPr>
        </p:nvSpPr>
        <p:spPr/>
        <p:txBody>
          <a:bodyPr/>
          <a:lstStyle>
            <a:lvl1pPr>
              <a:defRPr/>
            </a:lvl1pPr>
          </a:lstStyle>
          <a:p>
            <a:pPr>
              <a:defRPr/>
            </a:pPr>
            <a:fld id="{26C0AC51-3E6B-4E85-B08C-A089FFCACF65}" type="slidenum">
              <a:rPr lang="en-GB" altLang="nl-BE">
                <a:solidFill>
                  <a:srgbClr val="000000"/>
                </a:solidFill>
              </a:rPr>
              <a:pPr>
                <a:defRPr/>
              </a:pPr>
              <a:t>‹#›</a:t>
            </a:fld>
            <a:endParaRPr lang="en-GB" altLang="nl-BE" dirty="0">
              <a:solidFill>
                <a:srgbClr val="000000"/>
              </a:solidFill>
            </a:endParaRPr>
          </a:p>
        </p:txBody>
      </p:sp>
    </p:spTree>
    <p:extLst>
      <p:ext uri="{BB962C8B-B14F-4D97-AF65-F5344CB8AC3E}">
        <p14:creationId xmlns:p14="http://schemas.microsoft.com/office/powerpoint/2010/main" val="253910450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dirty="0">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GB" dirty="0">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A35B29F3-FEDA-4222-BF16-51E60F0C5743}" type="slidenum">
              <a:rPr lang="en-GB" altLang="nl-BE">
                <a:solidFill>
                  <a:srgbClr val="000000"/>
                </a:solidFill>
              </a:rPr>
              <a:pPr>
                <a:defRPr/>
              </a:pPr>
              <a:t>‹#›</a:t>
            </a:fld>
            <a:endParaRPr lang="en-GB" altLang="nl-BE" dirty="0">
              <a:solidFill>
                <a:srgbClr val="000000"/>
              </a:solidFill>
            </a:endParaRPr>
          </a:p>
        </p:txBody>
      </p:sp>
    </p:spTree>
    <p:extLst>
      <p:ext uri="{BB962C8B-B14F-4D97-AF65-F5344CB8AC3E}">
        <p14:creationId xmlns:p14="http://schemas.microsoft.com/office/powerpoint/2010/main" val="40843454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endParaRPr lang="en-GB"/>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dirty="0">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GB" dirty="0">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4E47D5AA-0F3F-446C-9A95-0750308FF85D}" type="slidenum">
              <a:rPr lang="en-GB" altLang="nl-BE">
                <a:solidFill>
                  <a:srgbClr val="000000"/>
                </a:solidFill>
              </a:rPr>
              <a:pPr>
                <a:defRPr/>
              </a:pPr>
              <a:t>‹#›</a:t>
            </a:fld>
            <a:endParaRPr lang="en-GB" altLang="nl-BE" dirty="0">
              <a:solidFill>
                <a:srgbClr val="000000"/>
              </a:solidFill>
            </a:endParaRPr>
          </a:p>
        </p:txBody>
      </p:sp>
    </p:spTree>
    <p:extLst>
      <p:ext uri="{BB962C8B-B14F-4D97-AF65-F5344CB8AC3E}">
        <p14:creationId xmlns:p14="http://schemas.microsoft.com/office/powerpoint/2010/main" val="3313760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78179" y="151667"/>
            <a:ext cx="7428153" cy="729675"/>
          </a:xfrm>
        </p:spPr>
        <p:txBody>
          <a:bodyPr/>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1347894318"/>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endParaRPr lang="en-GB"/>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dirty="0"/>
              <a:t>Click icon to add picture</a:t>
            </a:r>
            <a:endParaRPr lang="en-GB" noProof="0"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dirty="0">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GB" dirty="0">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7684E372-0E66-4716-93CB-0A5490A479CD}" type="slidenum">
              <a:rPr lang="en-GB" altLang="nl-BE">
                <a:solidFill>
                  <a:srgbClr val="000000"/>
                </a:solidFill>
              </a:rPr>
              <a:pPr>
                <a:defRPr/>
              </a:pPr>
              <a:t>‹#›</a:t>
            </a:fld>
            <a:endParaRPr lang="en-GB" altLang="nl-BE" dirty="0">
              <a:solidFill>
                <a:srgbClr val="000000"/>
              </a:solidFill>
            </a:endParaRPr>
          </a:p>
        </p:txBody>
      </p:sp>
    </p:spTree>
    <p:extLst>
      <p:ext uri="{BB962C8B-B14F-4D97-AF65-F5344CB8AC3E}">
        <p14:creationId xmlns:p14="http://schemas.microsoft.com/office/powerpoint/2010/main" val="3685203319"/>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dirty="0">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GB" dirty="0">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E4491B3-0D95-471A-A432-2C6B977747DE}" type="slidenum">
              <a:rPr lang="en-GB" altLang="nl-BE">
                <a:solidFill>
                  <a:srgbClr val="000000"/>
                </a:solidFill>
              </a:rPr>
              <a:pPr>
                <a:defRPr/>
              </a:pPr>
              <a:t>‹#›</a:t>
            </a:fld>
            <a:endParaRPr lang="en-GB" altLang="nl-BE" dirty="0">
              <a:solidFill>
                <a:srgbClr val="000000"/>
              </a:solidFill>
            </a:endParaRPr>
          </a:p>
        </p:txBody>
      </p:sp>
    </p:spTree>
    <p:extLst>
      <p:ext uri="{BB962C8B-B14F-4D97-AF65-F5344CB8AC3E}">
        <p14:creationId xmlns:p14="http://schemas.microsoft.com/office/powerpoint/2010/main" val="344950422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5114" y="1004887"/>
            <a:ext cx="2071687" cy="3511154"/>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395289" y="1004887"/>
            <a:ext cx="6067425" cy="351115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dirty="0">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GB" dirty="0">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20DA80B-252D-42C4-9C40-9A2466809A2E}" type="slidenum">
              <a:rPr lang="en-GB" altLang="nl-BE">
                <a:solidFill>
                  <a:srgbClr val="000000"/>
                </a:solidFill>
              </a:rPr>
              <a:pPr>
                <a:defRPr/>
              </a:pPr>
              <a:t>‹#›</a:t>
            </a:fld>
            <a:endParaRPr lang="en-GB" altLang="nl-BE" dirty="0">
              <a:solidFill>
                <a:srgbClr val="000000"/>
              </a:solidFill>
            </a:endParaRPr>
          </a:p>
        </p:txBody>
      </p:sp>
    </p:spTree>
    <p:extLst>
      <p:ext uri="{BB962C8B-B14F-4D97-AF65-F5344CB8AC3E}">
        <p14:creationId xmlns:p14="http://schemas.microsoft.com/office/powerpoint/2010/main" val="39625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6073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3.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28.xml"/><Relationship Id="rId1" Type="http://schemas.openxmlformats.org/officeDocument/2006/relationships/slideLayout" Target="../slideLayouts/slideLayout2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slideLayout" Target="../slideLayouts/slideLayout46.xml"/><Relationship Id="rId3" Type="http://schemas.openxmlformats.org/officeDocument/2006/relationships/slideLayout" Target="../slideLayouts/slideLayout31.xml"/><Relationship Id="rId21" Type="http://schemas.openxmlformats.org/officeDocument/2006/relationships/theme" Target="../theme/theme5.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20" Type="http://schemas.openxmlformats.org/officeDocument/2006/relationships/slideLayout" Target="../slideLayouts/slideLayout48.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10" Type="http://schemas.openxmlformats.org/officeDocument/2006/relationships/slideLayout" Target="../slideLayouts/slideLayout38.xml"/><Relationship Id="rId19" Type="http://schemas.openxmlformats.org/officeDocument/2006/relationships/slideLayout" Target="../slideLayouts/slideLayout47.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50.xml"/><Relationship Id="rId1" Type="http://schemas.openxmlformats.org/officeDocument/2006/relationships/slideLayout" Target="../slideLayouts/slideLayout4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58.xml"/><Relationship Id="rId3" Type="http://schemas.openxmlformats.org/officeDocument/2006/relationships/slideLayout" Target="../slideLayouts/slideLayout53.xml"/><Relationship Id="rId7" Type="http://schemas.openxmlformats.org/officeDocument/2006/relationships/slideLayout" Target="../slideLayouts/slideLayout57.xml"/><Relationship Id="rId2" Type="http://schemas.openxmlformats.org/officeDocument/2006/relationships/slideLayout" Target="../slideLayouts/slideLayout52.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theme" Target="../theme/theme7.xml"/><Relationship Id="rId5" Type="http://schemas.openxmlformats.org/officeDocument/2006/relationships/slideLayout" Target="../slideLayouts/slideLayout55.xml"/><Relationship Id="rId10" Type="http://schemas.openxmlformats.org/officeDocument/2006/relationships/slideLayout" Target="../slideLayouts/slideLayout60.xml"/><Relationship Id="rId4" Type="http://schemas.openxmlformats.org/officeDocument/2006/relationships/slideLayout" Target="../slideLayouts/slideLayout54.xml"/><Relationship Id="rId9" Type="http://schemas.openxmlformats.org/officeDocument/2006/relationships/slideLayout" Target="../slideLayouts/slideLayout59.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image" Target="../media/image4.jpeg"/><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theme" Target="../theme/theme8.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79.xml"/><Relationship Id="rId13" Type="http://schemas.openxmlformats.org/officeDocument/2006/relationships/image" Target="../media/image6.png"/><Relationship Id="rId3" Type="http://schemas.openxmlformats.org/officeDocument/2006/relationships/slideLayout" Target="../slideLayouts/slideLayout74.xml"/><Relationship Id="rId7" Type="http://schemas.openxmlformats.org/officeDocument/2006/relationships/slideLayout" Target="../slideLayouts/slideLayout78.xml"/><Relationship Id="rId12" Type="http://schemas.openxmlformats.org/officeDocument/2006/relationships/theme" Target="../theme/theme9.xml"/><Relationship Id="rId2" Type="http://schemas.openxmlformats.org/officeDocument/2006/relationships/slideLayout" Target="../slideLayouts/slideLayout73.xml"/><Relationship Id="rId1" Type="http://schemas.openxmlformats.org/officeDocument/2006/relationships/slideLayout" Target="../slideLayouts/slideLayout72.xml"/><Relationship Id="rId6" Type="http://schemas.openxmlformats.org/officeDocument/2006/relationships/slideLayout" Target="../slideLayouts/slideLayout77.xml"/><Relationship Id="rId11" Type="http://schemas.openxmlformats.org/officeDocument/2006/relationships/slideLayout" Target="../slideLayouts/slideLayout82.xml"/><Relationship Id="rId5" Type="http://schemas.openxmlformats.org/officeDocument/2006/relationships/slideLayout" Target="../slideLayouts/slideLayout76.xml"/><Relationship Id="rId10" Type="http://schemas.openxmlformats.org/officeDocument/2006/relationships/slideLayout" Target="../slideLayouts/slideLayout81.xml"/><Relationship Id="rId4" Type="http://schemas.openxmlformats.org/officeDocument/2006/relationships/slideLayout" Target="../slideLayouts/slideLayout75.xml"/><Relationship Id="rId9" Type="http://schemas.openxmlformats.org/officeDocument/2006/relationships/slideLayout" Target="../slideLayouts/slideLayout8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4786" y="0"/>
            <a:ext cx="7428153" cy="762000"/>
          </a:xfrm>
          <a:prstGeom prst="rect">
            <a:avLst/>
          </a:prstGeom>
        </p:spPr>
        <p:txBody>
          <a:bodyPr vert="horz" lIns="0" tIns="0" rIns="0" bIns="0" rtlCol="0" anchor="b" anchorCtr="0">
            <a:normAutofit/>
          </a:bodyPr>
          <a:lstStyle/>
          <a:p>
            <a:r>
              <a:rPr lang="en-US" dirty="0"/>
              <a:t>Click to edit Master title style</a:t>
            </a:r>
            <a:br>
              <a:rPr lang="en-US" dirty="0"/>
            </a:br>
            <a:r>
              <a:rPr lang="en-US" dirty="0"/>
              <a:t>Line 2</a:t>
            </a:r>
          </a:p>
        </p:txBody>
      </p:sp>
      <p:sp>
        <p:nvSpPr>
          <p:cNvPr id="3" name="Text Placeholder 2"/>
          <p:cNvSpPr>
            <a:spLocks noGrp="1"/>
          </p:cNvSpPr>
          <p:nvPr>
            <p:ph type="body" idx="1"/>
          </p:nvPr>
        </p:nvSpPr>
        <p:spPr>
          <a:xfrm>
            <a:off x="194786" y="1012552"/>
            <a:ext cx="7428153" cy="3519194"/>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5"/>
          <p:cNvSpPr txBox="1">
            <a:spLocks/>
          </p:cNvSpPr>
          <p:nvPr/>
        </p:nvSpPr>
        <p:spPr>
          <a:xfrm>
            <a:off x="8398610" y="4868666"/>
            <a:ext cx="745390" cy="273844"/>
          </a:xfrm>
          <a:prstGeom prst="rect">
            <a:avLst/>
          </a:prstGeom>
        </p:spPr>
        <p:txBody>
          <a:bodyPr vert="horz" lIns="0" tIns="0" rIns="0" bIns="0" rtlCol="0" anchor="b" anchorCtr="0"/>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90000"/>
              </a:lnSpc>
              <a:spcBef>
                <a:spcPts val="0"/>
              </a:spcBef>
            </a:pPr>
            <a:fld id="{ED38AA95-462B-3543-A864-6C49272CDC35}" type="slidenum">
              <a:rPr lang="en-US" sz="2200" smtClean="0">
                <a:solidFill>
                  <a:schemeClr val="bg1"/>
                </a:solidFill>
                <a:latin typeface="Calibri Light" panose="020F0302020204030204" pitchFamily="34" charset="0"/>
                <a:cs typeface="Helvetica Light"/>
              </a:rPr>
              <a:pPr algn="ctr">
                <a:lnSpc>
                  <a:spcPct val="90000"/>
                </a:lnSpc>
                <a:spcBef>
                  <a:spcPts val="0"/>
                </a:spcBef>
              </a:pPr>
              <a:t>‹#›</a:t>
            </a:fld>
            <a:endParaRPr lang="en-US" sz="2200" dirty="0">
              <a:solidFill>
                <a:schemeClr val="bg1"/>
              </a:solidFill>
              <a:latin typeface="Calibri Light" panose="020F0302020204030204" pitchFamily="34" charset="0"/>
              <a:cs typeface="Helvetica Light"/>
            </a:endParaRPr>
          </a:p>
        </p:txBody>
      </p:sp>
      <p:sp>
        <p:nvSpPr>
          <p:cNvPr id="9" name="Rectangle 8"/>
          <p:cNvSpPr/>
          <p:nvPr/>
        </p:nvSpPr>
        <p:spPr>
          <a:xfrm>
            <a:off x="0" y="4892896"/>
            <a:ext cx="9144000" cy="25060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409332" y="4942656"/>
            <a:ext cx="5077068" cy="184666"/>
          </a:xfrm>
          <a:prstGeom prst="rect">
            <a:avLst/>
          </a:prstGeom>
        </p:spPr>
        <p:txBody>
          <a:bodyPr wrap="square" lIns="0" tIns="0" rIns="0" bIns="0">
            <a:spAutoFit/>
          </a:bodyPr>
          <a:lstStyle/>
          <a:p>
            <a:r>
              <a:rPr lang="en-US" sz="1200" b="0" i="0" dirty="0">
                <a:solidFill>
                  <a:schemeClr val="bg1"/>
                </a:solidFill>
                <a:latin typeface="+mj-lt"/>
                <a:cs typeface="Helvetica Light"/>
              </a:rPr>
              <a:t>© Customer</a:t>
            </a:r>
            <a:r>
              <a:rPr lang="en-US" sz="1200" b="0" i="0" baseline="0" dirty="0">
                <a:solidFill>
                  <a:schemeClr val="bg1"/>
                </a:solidFill>
                <a:latin typeface="+mj-lt"/>
                <a:cs typeface="Helvetica Light"/>
              </a:rPr>
              <a:t> </a:t>
            </a:r>
            <a:r>
              <a:rPr lang="en-US" sz="1200" b="0" i="0" baseline="0" dirty="0" err="1">
                <a:solidFill>
                  <a:schemeClr val="bg1"/>
                </a:solidFill>
                <a:latin typeface="+mj-lt"/>
                <a:cs typeface="Helvetica Light"/>
              </a:rPr>
              <a:t>Carewords</a:t>
            </a:r>
            <a:r>
              <a:rPr lang="en-US" sz="1200" b="0" i="0" baseline="0" dirty="0">
                <a:solidFill>
                  <a:schemeClr val="bg1"/>
                </a:solidFill>
                <a:latin typeface="+mj-lt"/>
                <a:cs typeface="Helvetica Light"/>
              </a:rPr>
              <a:t>  Ltd.  </a:t>
            </a:r>
            <a:r>
              <a:rPr lang="en-US" sz="1200" b="1" i="0" baseline="0" dirty="0">
                <a:solidFill>
                  <a:schemeClr val="bg1"/>
                </a:solidFill>
                <a:latin typeface="+mj-lt"/>
                <a:cs typeface="Helvetica"/>
              </a:rPr>
              <a:t>customercarewords.com</a:t>
            </a:r>
            <a:endParaRPr lang="en-US" sz="1200" b="1" i="0" dirty="0">
              <a:solidFill>
                <a:schemeClr val="bg1"/>
              </a:solidFill>
              <a:latin typeface="+mj-lt"/>
              <a:cs typeface="Helvetica"/>
            </a:endParaRPr>
          </a:p>
        </p:txBody>
      </p:sp>
      <p:sp>
        <p:nvSpPr>
          <p:cNvPr id="4" name="Slide Number Placeholder 3"/>
          <p:cNvSpPr>
            <a:spLocks noGrp="1"/>
          </p:cNvSpPr>
          <p:nvPr>
            <p:ph type="sldNum" sz="quarter" idx="4"/>
          </p:nvPr>
        </p:nvSpPr>
        <p:spPr>
          <a:xfrm>
            <a:off x="6974416" y="4884959"/>
            <a:ext cx="20574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7DD0070B-A92B-4A05-B5FC-1733EEB6C2CE}" type="slidenum">
              <a:rPr lang="en-US" smtClean="0"/>
              <a:t>‹#›</a:t>
            </a:fld>
            <a:endParaRPr lang="en-US"/>
          </a:p>
        </p:txBody>
      </p:sp>
    </p:spTree>
    <p:extLst>
      <p:ext uri="{BB962C8B-B14F-4D97-AF65-F5344CB8AC3E}">
        <p14:creationId xmlns:p14="http://schemas.microsoft.com/office/powerpoint/2010/main" val="2603944883"/>
      </p:ext>
    </p:extLst>
  </p:cSld>
  <p:clrMap bg1="lt1" tx1="dk1" bg2="lt2" tx2="dk2" accent1="accent1" accent2="accent2" accent3="accent3" accent4="accent4" accent5="accent5" accent6="accent6" hlink="hlink" folHlink="folHlink"/>
  <p:sldLayoutIdLst>
    <p:sldLayoutId id="2147483649" r:id="rId1"/>
    <p:sldLayoutId id="2147483671" r:id="rId2"/>
    <p:sldLayoutId id="2147483682" r:id="rId3"/>
    <p:sldLayoutId id="2147483684" r:id="rId4"/>
    <p:sldLayoutId id="2147483650" r:id="rId5"/>
    <p:sldLayoutId id="2147483675" r:id="rId6"/>
    <p:sldLayoutId id="2147483652" r:id="rId7"/>
    <p:sldLayoutId id="2147483654" r:id="rId8"/>
    <p:sldLayoutId id="2147483655" r:id="rId9"/>
    <p:sldLayoutId id="2147483665" r:id="rId10"/>
    <p:sldLayoutId id="2147483669" r:id="rId11"/>
    <p:sldLayoutId id="2147483677" r:id="rId12"/>
  </p:sldLayoutIdLst>
  <p:hf hdr="0" dt="0"/>
  <p:txStyles>
    <p:titleStyle>
      <a:lvl1pPr algn="l" defTabSz="457200" rtl="0" eaLnBrk="1" latinLnBrk="0" hangingPunct="1">
        <a:lnSpc>
          <a:spcPct val="90000"/>
        </a:lnSpc>
        <a:spcBef>
          <a:spcPts val="0"/>
        </a:spcBef>
        <a:buNone/>
        <a:defRPr sz="2700" b="0" i="0" kern="1200" spc="-40" baseline="0">
          <a:solidFill>
            <a:schemeClr val="tx1"/>
          </a:solidFill>
          <a:latin typeface="Calibri Light" panose="020F0302020204030204" pitchFamily="34" charset="0"/>
          <a:ea typeface="+mj-ea"/>
          <a:cs typeface="Calibri Light" panose="020F0302020204030204" pitchFamily="34" charset="0"/>
        </a:defRPr>
      </a:lvl1pPr>
    </p:titleStyle>
    <p:bodyStyle>
      <a:lvl1pPr marL="228600" indent="-228600" algn="l" defTabSz="457200" rtl="0" eaLnBrk="1" latinLnBrk="0" hangingPunct="1">
        <a:spcBef>
          <a:spcPct val="20000"/>
        </a:spcBef>
        <a:buClr>
          <a:schemeClr val="accent2"/>
        </a:buClr>
        <a:buFont typeface="Arial"/>
        <a:buChar char="•"/>
        <a:defRPr sz="2200" b="0" i="0" kern="1200" spc="-40" baseline="0">
          <a:solidFill>
            <a:schemeClr val="tx1"/>
          </a:solidFill>
          <a:latin typeface="Calibri Light" panose="020F0302020204030204" pitchFamily="34" charset="0"/>
          <a:ea typeface="+mn-ea"/>
          <a:cs typeface="Calibri Light" panose="020F0302020204030204" pitchFamily="34" charset="0"/>
        </a:defRPr>
      </a:lvl1pPr>
      <a:lvl2pPr marL="511175" indent="-282575" algn="l" defTabSz="457200" rtl="0" eaLnBrk="1" latinLnBrk="0" hangingPunct="1">
        <a:spcBef>
          <a:spcPct val="20000"/>
        </a:spcBef>
        <a:buClr>
          <a:schemeClr val="accent2"/>
        </a:buClr>
        <a:buFont typeface="Arial"/>
        <a:buChar char="–"/>
        <a:defRPr sz="1800" b="0" i="0" kern="1200" spc="-40" baseline="0">
          <a:solidFill>
            <a:schemeClr val="tx1"/>
          </a:solidFill>
          <a:latin typeface="Calibri Light" panose="020F0302020204030204" pitchFamily="34" charset="0"/>
          <a:ea typeface="+mn-ea"/>
          <a:cs typeface="Calibri Light" panose="020F0302020204030204" pitchFamily="34" charset="0"/>
        </a:defRPr>
      </a:lvl2pPr>
      <a:lvl3pPr marL="741363" indent="-230188" algn="l" defTabSz="457200" rtl="0" eaLnBrk="1" latinLnBrk="0" hangingPunct="1">
        <a:spcBef>
          <a:spcPct val="20000"/>
        </a:spcBef>
        <a:buClr>
          <a:schemeClr val="accent2"/>
        </a:buClr>
        <a:buFont typeface="Arial"/>
        <a:buChar char="•"/>
        <a:defRPr sz="1800" b="0" i="0" kern="1200" spc="-40" baseline="0">
          <a:solidFill>
            <a:schemeClr val="tx1"/>
          </a:solidFill>
          <a:latin typeface="Calibri Light" panose="020F0302020204030204" pitchFamily="34" charset="0"/>
          <a:ea typeface="+mn-ea"/>
          <a:cs typeface="Calibri Light" panose="020F0302020204030204" pitchFamily="34" charset="0"/>
        </a:defRPr>
      </a:lvl3pPr>
      <a:lvl4pPr marL="1031875" indent="-290513" algn="l" defTabSz="457200" rtl="0" eaLnBrk="1" latinLnBrk="0" hangingPunct="1">
        <a:spcBef>
          <a:spcPct val="20000"/>
        </a:spcBef>
        <a:buClr>
          <a:schemeClr val="accent2"/>
        </a:buClr>
        <a:buFont typeface="Arial"/>
        <a:buChar char="–"/>
        <a:defRPr sz="1800" b="0" i="0" kern="1200" spc="-40" baseline="0">
          <a:solidFill>
            <a:schemeClr val="tx1"/>
          </a:solidFill>
          <a:latin typeface="Calibri Light" panose="020F0302020204030204" pitchFamily="34" charset="0"/>
          <a:ea typeface="+mn-ea"/>
          <a:cs typeface="Calibri Light" panose="020F0302020204030204" pitchFamily="34" charset="0"/>
        </a:defRPr>
      </a:lvl4pPr>
      <a:lvl5pPr marL="1314450" indent="-282575" algn="l" defTabSz="457200" rtl="0" eaLnBrk="1" latinLnBrk="0" hangingPunct="1">
        <a:spcBef>
          <a:spcPct val="20000"/>
        </a:spcBef>
        <a:buClr>
          <a:schemeClr val="accent2"/>
        </a:buClr>
        <a:buFont typeface="Arial"/>
        <a:buChar char="»"/>
        <a:defRPr sz="1800" b="0" i="0" kern="1200" spc="-40" baseline="0">
          <a:solidFill>
            <a:schemeClr val="tx1"/>
          </a:solidFill>
          <a:latin typeface="Calibri Light" panose="020F0302020204030204" pitchFamily="34" charset="0"/>
          <a:ea typeface="+mn-ea"/>
          <a:cs typeface="Calibri Light" panose="020F030202020403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4786" y="0"/>
            <a:ext cx="7428153" cy="762000"/>
          </a:xfrm>
          <a:prstGeom prst="rect">
            <a:avLst/>
          </a:prstGeom>
        </p:spPr>
        <p:txBody>
          <a:bodyPr vert="horz" lIns="0" tIns="0" rIns="0" bIns="0" rtlCol="0" anchor="b" anchorCtr="0">
            <a:normAutofit/>
          </a:bodyPr>
          <a:lstStyle/>
          <a:p>
            <a:r>
              <a:rPr lang="en-US" dirty="0"/>
              <a:t>Click to edit Master title style</a:t>
            </a:r>
            <a:br>
              <a:rPr lang="en-US" dirty="0"/>
            </a:br>
            <a:r>
              <a:rPr lang="en-US" dirty="0"/>
              <a:t>Line 2</a:t>
            </a:r>
          </a:p>
        </p:txBody>
      </p:sp>
      <p:sp>
        <p:nvSpPr>
          <p:cNvPr id="3" name="Text Placeholder 2"/>
          <p:cNvSpPr>
            <a:spLocks noGrp="1"/>
          </p:cNvSpPr>
          <p:nvPr>
            <p:ph type="body" idx="1"/>
          </p:nvPr>
        </p:nvSpPr>
        <p:spPr>
          <a:xfrm>
            <a:off x="194786" y="1012552"/>
            <a:ext cx="7428153" cy="3519194"/>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5"/>
          <p:cNvSpPr txBox="1">
            <a:spLocks/>
          </p:cNvSpPr>
          <p:nvPr/>
        </p:nvSpPr>
        <p:spPr>
          <a:xfrm>
            <a:off x="8398610" y="4868666"/>
            <a:ext cx="745390" cy="273844"/>
          </a:xfrm>
          <a:prstGeom prst="rect">
            <a:avLst/>
          </a:prstGeom>
        </p:spPr>
        <p:txBody>
          <a:bodyPr vert="horz" lIns="0" tIns="0" rIns="0" bIns="0" rtlCol="0" anchor="b" anchorCtr="0"/>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90000"/>
              </a:lnSpc>
              <a:spcBef>
                <a:spcPts val="0"/>
              </a:spcBef>
            </a:pPr>
            <a:fld id="{ED38AA95-462B-3543-A864-6C49272CDC35}" type="slidenum">
              <a:rPr lang="en-US" sz="2200" smtClean="0">
                <a:solidFill>
                  <a:schemeClr val="bg1"/>
                </a:solidFill>
                <a:latin typeface="Calibri Light" panose="020F0302020204030204" pitchFamily="34" charset="0"/>
                <a:cs typeface="Helvetica Light"/>
              </a:rPr>
              <a:pPr algn="ctr">
                <a:lnSpc>
                  <a:spcPct val="90000"/>
                </a:lnSpc>
                <a:spcBef>
                  <a:spcPts val="0"/>
                </a:spcBef>
              </a:pPr>
              <a:t>‹#›</a:t>
            </a:fld>
            <a:endParaRPr lang="en-US" sz="2200" dirty="0">
              <a:solidFill>
                <a:schemeClr val="bg1"/>
              </a:solidFill>
              <a:latin typeface="Calibri Light" panose="020F0302020204030204" pitchFamily="34" charset="0"/>
              <a:cs typeface="Helvetica Light"/>
            </a:endParaRPr>
          </a:p>
        </p:txBody>
      </p:sp>
    </p:spTree>
    <p:extLst>
      <p:ext uri="{BB962C8B-B14F-4D97-AF65-F5344CB8AC3E}">
        <p14:creationId xmlns:p14="http://schemas.microsoft.com/office/powerpoint/2010/main" val="1291408115"/>
      </p:ext>
    </p:extLst>
  </p:cSld>
  <p:clrMap bg1="lt1" tx1="dk1" bg2="lt2" tx2="dk2" accent1="accent1" accent2="accent2" accent3="accent3" accent4="accent4" accent5="accent5" accent6="accent6" hlink="hlink" folHlink="folHlink"/>
  <p:sldLayoutIdLst>
    <p:sldLayoutId id="2147483686" r:id="rId1"/>
    <p:sldLayoutId id="2147483695" r:id="rId2"/>
  </p:sldLayoutIdLst>
  <p:hf hdr="0" dt="0"/>
  <p:txStyles>
    <p:titleStyle>
      <a:lvl1pPr algn="l" defTabSz="457200" rtl="0" eaLnBrk="1" latinLnBrk="0" hangingPunct="1">
        <a:lnSpc>
          <a:spcPct val="90000"/>
        </a:lnSpc>
        <a:spcBef>
          <a:spcPts val="0"/>
        </a:spcBef>
        <a:buNone/>
        <a:defRPr sz="2700" b="0" i="0" kern="1200" spc="-40" baseline="0">
          <a:solidFill>
            <a:schemeClr val="tx1"/>
          </a:solidFill>
          <a:latin typeface="Calibri Light" panose="020F0302020204030204" pitchFamily="34" charset="0"/>
          <a:ea typeface="+mj-ea"/>
          <a:cs typeface="Calibri Light" panose="020F0302020204030204" pitchFamily="34" charset="0"/>
        </a:defRPr>
      </a:lvl1pPr>
    </p:titleStyle>
    <p:bodyStyle>
      <a:lvl1pPr marL="228600" indent="-228600" algn="l" defTabSz="457200" rtl="0" eaLnBrk="1" latinLnBrk="0" hangingPunct="1">
        <a:spcBef>
          <a:spcPct val="20000"/>
        </a:spcBef>
        <a:buClr>
          <a:schemeClr val="accent2"/>
        </a:buClr>
        <a:buFont typeface="Arial"/>
        <a:buChar char="•"/>
        <a:defRPr sz="2200" b="0" i="0" kern="1200" spc="-40" baseline="0">
          <a:solidFill>
            <a:schemeClr val="tx1"/>
          </a:solidFill>
          <a:latin typeface="Calibri Light" panose="020F0302020204030204" pitchFamily="34" charset="0"/>
          <a:ea typeface="+mn-ea"/>
          <a:cs typeface="Calibri Light" panose="020F0302020204030204" pitchFamily="34" charset="0"/>
        </a:defRPr>
      </a:lvl1pPr>
      <a:lvl2pPr marL="511175" indent="-282575" algn="l" defTabSz="457200" rtl="0" eaLnBrk="1" latinLnBrk="0" hangingPunct="1">
        <a:spcBef>
          <a:spcPct val="20000"/>
        </a:spcBef>
        <a:buClr>
          <a:schemeClr val="accent2"/>
        </a:buClr>
        <a:buFont typeface="Arial"/>
        <a:buChar char="–"/>
        <a:defRPr sz="1800" b="0" i="0" kern="1200" spc="-40" baseline="0">
          <a:solidFill>
            <a:schemeClr val="tx1"/>
          </a:solidFill>
          <a:latin typeface="Calibri Light" panose="020F0302020204030204" pitchFamily="34" charset="0"/>
          <a:ea typeface="+mn-ea"/>
          <a:cs typeface="Calibri Light" panose="020F0302020204030204" pitchFamily="34" charset="0"/>
        </a:defRPr>
      </a:lvl2pPr>
      <a:lvl3pPr marL="741363" indent="-230188" algn="l" defTabSz="457200" rtl="0" eaLnBrk="1" latinLnBrk="0" hangingPunct="1">
        <a:spcBef>
          <a:spcPct val="20000"/>
        </a:spcBef>
        <a:buClr>
          <a:schemeClr val="accent2"/>
        </a:buClr>
        <a:buFont typeface="Arial"/>
        <a:buChar char="•"/>
        <a:defRPr sz="1800" b="0" i="0" kern="1200" spc="-40" baseline="0">
          <a:solidFill>
            <a:schemeClr val="tx1"/>
          </a:solidFill>
          <a:latin typeface="Calibri Light" panose="020F0302020204030204" pitchFamily="34" charset="0"/>
          <a:ea typeface="+mn-ea"/>
          <a:cs typeface="Calibri Light" panose="020F0302020204030204" pitchFamily="34" charset="0"/>
        </a:defRPr>
      </a:lvl3pPr>
      <a:lvl4pPr marL="1031875" indent="-290513" algn="l" defTabSz="457200" rtl="0" eaLnBrk="1" latinLnBrk="0" hangingPunct="1">
        <a:spcBef>
          <a:spcPct val="20000"/>
        </a:spcBef>
        <a:buClr>
          <a:schemeClr val="accent2"/>
        </a:buClr>
        <a:buFont typeface="Arial"/>
        <a:buChar char="–"/>
        <a:defRPr sz="1800" b="0" i="0" kern="1200" spc="-40" baseline="0">
          <a:solidFill>
            <a:schemeClr val="tx1"/>
          </a:solidFill>
          <a:latin typeface="Calibri Light" panose="020F0302020204030204" pitchFamily="34" charset="0"/>
          <a:ea typeface="+mn-ea"/>
          <a:cs typeface="Calibri Light" panose="020F0302020204030204" pitchFamily="34" charset="0"/>
        </a:defRPr>
      </a:lvl4pPr>
      <a:lvl5pPr marL="1314450" indent="-282575" algn="l" defTabSz="457200" rtl="0" eaLnBrk="1" latinLnBrk="0" hangingPunct="1">
        <a:spcBef>
          <a:spcPct val="20000"/>
        </a:spcBef>
        <a:buClr>
          <a:schemeClr val="accent2"/>
        </a:buClr>
        <a:buFont typeface="Arial"/>
        <a:buChar char="»"/>
        <a:defRPr sz="1800" b="0" i="0" kern="1200" spc="-40" baseline="0">
          <a:solidFill>
            <a:schemeClr val="tx1"/>
          </a:solidFill>
          <a:latin typeface="Calibri Light" panose="020F0302020204030204" pitchFamily="34" charset="0"/>
          <a:ea typeface="+mn-ea"/>
          <a:cs typeface="Calibri Light" panose="020F030202020403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4786" y="0"/>
            <a:ext cx="7428153" cy="762000"/>
          </a:xfrm>
          <a:prstGeom prst="rect">
            <a:avLst/>
          </a:prstGeom>
        </p:spPr>
        <p:txBody>
          <a:bodyPr vert="horz" lIns="0" tIns="0" rIns="0" bIns="0" rtlCol="0" anchor="b" anchorCtr="0">
            <a:normAutofit/>
          </a:bodyPr>
          <a:lstStyle/>
          <a:p>
            <a:r>
              <a:rPr lang="en-US" dirty="0"/>
              <a:t>Click to edit Master title style</a:t>
            </a:r>
            <a:br>
              <a:rPr lang="en-US" dirty="0"/>
            </a:br>
            <a:r>
              <a:rPr lang="en-US" dirty="0"/>
              <a:t>Line 2</a:t>
            </a:r>
          </a:p>
        </p:txBody>
      </p:sp>
      <p:sp>
        <p:nvSpPr>
          <p:cNvPr id="3" name="Text Placeholder 2"/>
          <p:cNvSpPr>
            <a:spLocks noGrp="1"/>
          </p:cNvSpPr>
          <p:nvPr>
            <p:ph type="body" idx="1"/>
          </p:nvPr>
        </p:nvSpPr>
        <p:spPr>
          <a:xfrm>
            <a:off x="194787" y="1012552"/>
            <a:ext cx="7428153" cy="3519194"/>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5"/>
          <p:cNvSpPr txBox="1">
            <a:spLocks/>
          </p:cNvSpPr>
          <p:nvPr/>
        </p:nvSpPr>
        <p:spPr>
          <a:xfrm>
            <a:off x="8398610" y="4868666"/>
            <a:ext cx="745390" cy="273844"/>
          </a:xfrm>
          <a:prstGeom prst="rect">
            <a:avLst/>
          </a:prstGeom>
        </p:spPr>
        <p:txBody>
          <a:bodyPr vert="horz" lIns="0" tIns="0" rIns="0" bIns="0" rtlCol="0" anchor="b" anchorCtr="0"/>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90000"/>
              </a:lnSpc>
            </a:pPr>
            <a:fld id="{ED38AA95-462B-3543-A864-6C49272CDC35}" type="slidenum">
              <a:rPr lang="en-US" sz="1650" smtClean="0">
                <a:solidFill>
                  <a:prstClr val="white"/>
                </a:solidFill>
                <a:latin typeface="Calibri Light" panose="020F0302020204030204" pitchFamily="34" charset="0"/>
                <a:cs typeface="Helvetica Light"/>
              </a:rPr>
              <a:pPr algn="ctr">
                <a:lnSpc>
                  <a:spcPct val="90000"/>
                </a:lnSpc>
              </a:pPr>
              <a:t>‹#›</a:t>
            </a:fld>
            <a:endParaRPr lang="en-US" sz="1650" dirty="0">
              <a:solidFill>
                <a:prstClr val="white"/>
              </a:solidFill>
              <a:latin typeface="Calibri Light" panose="020F0302020204030204" pitchFamily="34" charset="0"/>
              <a:cs typeface="Helvetica Light"/>
            </a:endParaRPr>
          </a:p>
        </p:txBody>
      </p:sp>
      <p:sp>
        <p:nvSpPr>
          <p:cNvPr id="9" name="Rectangle 8"/>
          <p:cNvSpPr/>
          <p:nvPr/>
        </p:nvSpPr>
        <p:spPr>
          <a:xfrm>
            <a:off x="0" y="4892896"/>
            <a:ext cx="9144000" cy="25060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sp>
        <p:nvSpPr>
          <p:cNvPr id="12" name="Rectangle 11"/>
          <p:cNvSpPr/>
          <p:nvPr/>
        </p:nvSpPr>
        <p:spPr>
          <a:xfrm>
            <a:off x="409332" y="4942657"/>
            <a:ext cx="5077068" cy="138499"/>
          </a:xfrm>
          <a:prstGeom prst="rect">
            <a:avLst/>
          </a:prstGeom>
        </p:spPr>
        <p:txBody>
          <a:bodyPr wrap="square" lIns="0" tIns="0" rIns="0" bIns="0">
            <a:spAutoFit/>
          </a:bodyPr>
          <a:lstStyle/>
          <a:p>
            <a:r>
              <a:rPr lang="en-US" sz="900" dirty="0">
                <a:solidFill>
                  <a:prstClr val="white"/>
                </a:solidFill>
                <a:latin typeface="Calibri Light"/>
                <a:cs typeface="Helvetica Light"/>
              </a:rPr>
              <a:t>© Customer </a:t>
            </a:r>
            <a:r>
              <a:rPr lang="en-US" sz="900" dirty="0" err="1">
                <a:solidFill>
                  <a:prstClr val="white"/>
                </a:solidFill>
                <a:latin typeface="Calibri Light"/>
                <a:cs typeface="Helvetica Light"/>
              </a:rPr>
              <a:t>Carewords</a:t>
            </a:r>
            <a:r>
              <a:rPr lang="en-US" sz="900" dirty="0">
                <a:solidFill>
                  <a:prstClr val="white"/>
                </a:solidFill>
                <a:latin typeface="Calibri Light"/>
                <a:cs typeface="Helvetica Light"/>
              </a:rPr>
              <a:t>  Ltd.  </a:t>
            </a:r>
            <a:r>
              <a:rPr lang="en-US" sz="900" b="1" dirty="0">
                <a:solidFill>
                  <a:prstClr val="white"/>
                </a:solidFill>
                <a:latin typeface="Calibri Light"/>
                <a:cs typeface="Helvetica"/>
              </a:rPr>
              <a:t>customercarewords.com</a:t>
            </a:r>
          </a:p>
        </p:txBody>
      </p:sp>
      <p:sp>
        <p:nvSpPr>
          <p:cNvPr id="4" name="Slide Number Placeholder 3"/>
          <p:cNvSpPr>
            <a:spLocks noGrp="1"/>
          </p:cNvSpPr>
          <p:nvPr>
            <p:ph type="sldNum" sz="quarter" idx="4"/>
          </p:nvPr>
        </p:nvSpPr>
        <p:spPr>
          <a:xfrm>
            <a:off x="6974416" y="4884959"/>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7DD0070B-A92B-4A05-B5FC-1733EEB6C2CE}" type="slidenum">
              <a:rPr lang="en-US" smtClean="0">
                <a:solidFill>
                  <a:srgbClr val="282828">
                    <a:tint val="75000"/>
                  </a:srgbClr>
                </a:solidFill>
              </a:rPr>
              <a:pPr/>
              <a:t>‹#›</a:t>
            </a:fld>
            <a:endParaRPr lang="en-US">
              <a:solidFill>
                <a:srgbClr val="282828">
                  <a:tint val="75000"/>
                </a:srgbClr>
              </a:solidFill>
            </a:endParaRPr>
          </a:p>
        </p:txBody>
      </p:sp>
    </p:spTree>
    <p:extLst>
      <p:ext uri="{BB962C8B-B14F-4D97-AF65-F5344CB8AC3E}">
        <p14:creationId xmlns:p14="http://schemas.microsoft.com/office/powerpoint/2010/main" val="257230505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Lst>
  <p:hf hdr="0" dt="0"/>
  <p:txStyles>
    <p:titleStyle>
      <a:lvl1pPr algn="l" defTabSz="342900" rtl="0" eaLnBrk="1" latinLnBrk="0" hangingPunct="1">
        <a:lnSpc>
          <a:spcPct val="90000"/>
        </a:lnSpc>
        <a:spcBef>
          <a:spcPts val="0"/>
        </a:spcBef>
        <a:buNone/>
        <a:defRPr sz="2025" b="0" i="0" kern="1200" spc="-30" baseline="0">
          <a:solidFill>
            <a:schemeClr val="tx1"/>
          </a:solidFill>
          <a:latin typeface="Calibri Light" panose="020F0302020204030204" pitchFamily="34" charset="0"/>
          <a:ea typeface="+mj-ea"/>
          <a:cs typeface="Calibri Light" panose="020F0302020204030204" pitchFamily="34" charset="0"/>
        </a:defRPr>
      </a:lvl1pPr>
    </p:titleStyle>
    <p:bodyStyle>
      <a:lvl1pPr marL="171450" indent="-171450" algn="l" defTabSz="342900" rtl="0" eaLnBrk="1" latinLnBrk="0" hangingPunct="1">
        <a:spcBef>
          <a:spcPct val="20000"/>
        </a:spcBef>
        <a:buClr>
          <a:schemeClr val="accent2"/>
        </a:buClr>
        <a:buFont typeface="Arial"/>
        <a:buChar char="•"/>
        <a:defRPr sz="1650" b="0" i="0" kern="1200" spc="-30" baseline="0">
          <a:solidFill>
            <a:schemeClr val="tx1"/>
          </a:solidFill>
          <a:latin typeface="Calibri Light" panose="020F0302020204030204" pitchFamily="34" charset="0"/>
          <a:ea typeface="+mn-ea"/>
          <a:cs typeface="Calibri Light" panose="020F0302020204030204" pitchFamily="34" charset="0"/>
        </a:defRPr>
      </a:lvl1pPr>
      <a:lvl2pPr marL="383381" indent="-211931" algn="l" defTabSz="342900" rtl="0" eaLnBrk="1" latinLnBrk="0" hangingPunct="1">
        <a:spcBef>
          <a:spcPct val="20000"/>
        </a:spcBef>
        <a:buClr>
          <a:schemeClr val="accent2"/>
        </a:buClr>
        <a:buFont typeface="Arial"/>
        <a:buChar char="–"/>
        <a:defRPr sz="1350" b="0" i="0" kern="1200" spc="-30" baseline="0">
          <a:solidFill>
            <a:schemeClr val="tx1"/>
          </a:solidFill>
          <a:latin typeface="Calibri Light" panose="020F0302020204030204" pitchFamily="34" charset="0"/>
          <a:ea typeface="+mn-ea"/>
          <a:cs typeface="Calibri Light" panose="020F0302020204030204" pitchFamily="34" charset="0"/>
        </a:defRPr>
      </a:lvl2pPr>
      <a:lvl3pPr marL="556022" indent="-172641" algn="l" defTabSz="342900" rtl="0" eaLnBrk="1" latinLnBrk="0" hangingPunct="1">
        <a:spcBef>
          <a:spcPct val="20000"/>
        </a:spcBef>
        <a:buClr>
          <a:schemeClr val="accent2"/>
        </a:buClr>
        <a:buFont typeface="Arial"/>
        <a:buChar char="•"/>
        <a:defRPr sz="1350" b="0" i="0" kern="1200" spc="-30" baseline="0">
          <a:solidFill>
            <a:schemeClr val="tx1"/>
          </a:solidFill>
          <a:latin typeface="Calibri Light" panose="020F0302020204030204" pitchFamily="34" charset="0"/>
          <a:ea typeface="+mn-ea"/>
          <a:cs typeface="Calibri Light" panose="020F0302020204030204" pitchFamily="34" charset="0"/>
        </a:defRPr>
      </a:lvl3pPr>
      <a:lvl4pPr marL="773906" indent="-217885" algn="l" defTabSz="342900" rtl="0" eaLnBrk="1" latinLnBrk="0" hangingPunct="1">
        <a:spcBef>
          <a:spcPct val="20000"/>
        </a:spcBef>
        <a:buClr>
          <a:schemeClr val="accent2"/>
        </a:buClr>
        <a:buFont typeface="Arial"/>
        <a:buChar char="–"/>
        <a:defRPr sz="1350" b="0" i="0" kern="1200" spc="-30" baseline="0">
          <a:solidFill>
            <a:schemeClr val="tx1"/>
          </a:solidFill>
          <a:latin typeface="Calibri Light" panose="020F0302020204030204" pitchFamily="34" charset="0"/>
          <a:ea typeface="+mn-ea"/>
          <a:cs typeface="Calibri Light" panose="020F0302020204030204" pitchFamily="34" charset="0"/>
        </a:defRPr>
      </a:lvl4pPr>
      <a:lvl5pPr marL="985838" indent="-211931" algn="l" defTabSz="342900" rtl="0" eaLnBrk="1" latinLnBrk="0" hangingPunct="1">
        <a:spcBef>
          <a:spcPct val="20000"/>
        </a:spcBef>
        <a:buClr>
          <a:schemeClr val="accent2"/>
        </a:buClr>
        <a:buFont typeface="Arial"/>
        <a:buChar char="»"/>
        <a:defRPr sz="1350" b="0" i="0" kern="1200" spc="-30" baseline="0">
          <a:solidFill>
            <a:schemeClr val="tx1"/>
          </a:solidFill>
          <a:latin typeface="Calibri Light" panose="020F0302020204030204" pitchFamily="34" charset="0"/>
          <a:ea typeface="+mn-ea"/>
          <a:cs typeface="Calibri Light" panose="020F0302020204030204" pitchFamily="34" charset="0"/>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4786" y="0"/>
            <a:ext cx="7428153" cy="762000"/>
          </a:xfrm>
          <a:prstGeom prst="rect">
            <a:avLst/>
          </a:prstGeom>
        </p:spPr>
        <p:txBody>
          <a:bodyPr vert="horz" lIns="0" tIns="0" rIns="0" bIns="0" rtlCol="0" anchor="b" anchorCtr="0">
            <a:normAutofit/>
          </a:bodyPr>
          <a:lstStyle/>
          <a:p>
            <a:r>
              <a:rPr lang="en-US" dirty="0"/>
              <a:t>Click to edit Master title style</a:t>
            </a:r>
            <a:br>
              <a:rPr lang="en-US" dirty="0"/>
            </a:br>
            <a:r>
              <a:rPr lang="en-US" dirty="0"/>
              <a:t>Line 2</a:t>
            </a:r>
          </a:p>
        </p:txBody>
      </p:sp>
      <p:sp>
        <p:nvSpPr>
          <p:cNvPr id="3" name="Text Placeholder 2"/>
          <p:cNvSpPr>
            <a:spLocks noGrp="1"/>
          </p:cNvSpPr>
          <p:nvPr>
            <p:ph type="body" idx="1"/>
          </p:nvPr>
        </p:nvSpPr>
        <p:spPr>
          <a:xfrm>
            <a:off x="194787" y="1012552"/>
            <a:ext cx="7428153" cy="3519194"/>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5"/>
          <p:cNvSpPr txBox="1">
            <a:spLocks/>
          </p:cNvSpPr>
          <p:nvPr/>
        </p:nvSpPr>
        <p:spPr>
          <a:xfrm>
            <a:off x="8398610" y="4868666"/>
            <a:ext cx="745390" cy="273844"/>
          </a:xfrm>
          <a:prstGeom prst="rect">
            <a:avLst/>
          </a:prstGeom>
        </p:spPr>
        <p:txBody>
          <a:bodyPr vert="horz" lIns="0" tIns="0" rIns="0" bIns="0" rtlCol="0" anchor="b" anchorCtr="0"/>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90000"/>
              </a:lnSpc>
            </a:pPr>
            <a:fld id="{ED38AA95-462B-3543-A864-6C49272CDC35}" type="slidenum">
              <a:rPr lang="en-US" sz="1650" smtClean="0">
                <a:solidFill>
                  <a:prstClr val="white"/>
                </a:solidFill>
                <a:latin typeface="Calibri Light" panose="020F0302020204030204" pitchFamily="34" charset="0"/>
                <a:cs typeface="Helvetica Light"/>
              </a:rPr>
              <a:pPr algn="ctr">
                <a:lnSpc>
                  <a:spcPct val="90000"/>
                </a:lnSpc>
              </a:pPr>
              <a:t>‹#›</a:t>
            </a:fld>
            <a:endParaRPr lang="en-US" sz="1650" dirty="0">
              <a:solidFill>
                <a:prstClr val="white"/>
              </a:solidFill>
              <a:latin typeface="Calibri Light" panose="020F0302020204030204" pitchFamily="34" charset="0"/>
              <a:cs typeface="Helvetica Light"/>
            </a:endParaRPr>
          </a:p>
        </p:txBody>
      </p:sp>
    </p:spTree>
    <p:extLst>
      <p:ext uri="{BB962C8B-B14F-4D97-AF65-F5344CB8AC3E}">
        <p14:creationId xmlns:p14="http://schemas.microsoft.com/office/powerpoint/2010/main" val="3447532114"/>
      </p:ext>
    </p:extLst>
  </p:cSld>
  <p:clrMap bg1="lt1" tx1="dk1" bg2="lt2" tx2="dk2" accent1="accent1" accent2="accent2" accent3="accent3" accent4="accent4" accent5="accent5" accent6="accent6" hlink="hlink" folHlink="folHlink"/>
  <p:sldLayoutIdLst>
    <p:sldLayoutId id="2147483710" r:id="rId1"/>
    <p:sldLayoutId id="2147483711" r:id="rId2"/>
  </p:sldLayoutIdLst>
  <p:hf hdr="0" dt="0"/>
  <p:txStyles>
    <p:titleStyle>
      <a:lvl1pPr algn="l" defTabSz="342900" rtl="0" eaLnBrk="1" latinLnBrk="0" hangingPunct="1">
        <a:lnSpc>
          <a:spcPct val="90000"/>
        </a:lnSpc>
        <a:spcBef>
          <a:spcPts val="0"/>
        </a:spcBef>
        <a:buNone/>
        <a:defRPr sz="2025" b="0" i="0" kern="1200" spc="-30" baseline="0">
          <a:solidFill>
            <a:schemeClr val="tx1"/>
          </a:solidFill>
          <a:latin typeface="Arial" panose="020B0604020202020204" pitchFamily="34" charset="0"/>
          <a:ea typeface="+mj-ea"/>
          <a:cs typeface="Arial" panose="020B0604020202020204" pitchFamily="34" charset="0"/>
        </a:defRPr>
      </a:lvl1pPr>
    </p:titleStyle>
    <p:bodyStyle>
      <a:lvl1pPr marL="171450" indent="-171450" algn="l" defTabSz="342900" rtl="0" eaLnBrk="1" latinLnBrk="0" hangingPunct="1">
        <a:spcBef>
          <a:spcPct val="20000"/>
        </a:spcBef>
        <a:buClr>
          <a:schemeClr val="accent2"/>
        </a:buClr>
        <a:buFont typeface="Arial"/>
        <a:buChar char="•"/>
        <a:defRPr sz="1650" b="0" i="0" kern="1200" spc="-30" baseline="0">
          <a:solidFill>
            <a:schemeClr val="tx1"/>
          </a:solidFill>
          <a:latin typeface="Arial" panose="020B0604020202020204" pitchFamily="34" charset="0"/>
          <a:ea typeface="+mn-ea"/>
          <a:cs typeface="Arial" panose="020B0604020202020204" pitchFamily="34" charset="0"/>
        </a:defRPr>
      </a:lvl1pPr>
      <a:lvl2pPr marL="383381" indent="-211931" algn="l" defTabSz="342900" rtl="0" eaLnBrk="1" latinLnBrk="0" hangingPunct="1">
        <a:spcBef>
          <a:spcPct val="20000"/>
        </a:spcBef>
        <a:buClr>
          <a:schemeClr val="accent2"/>
        </a:buClr>
        <a:buFont typeface="Arial"/>
        <a:buChar char="–"/>
        <a:defRPr sz="1350" b="0" i="0" kern="1200" spc="-30" baseline="0">
          <a:solidFill>
            <a:schemeClr val="tx1"/>
          </a:solidFill>
          <a:latin typeface="Arial" panose="020B0604020202020204" pitchFamily="34" charset="0"/>
          <a:ea typeface="+mn-ea"/>
          <a:cs typeface="Arial" panose="020B0604020202020204" pitchFamily="34" charset="0"/>
        </a:defRPr>
      </a:lvl2pPr>
      <a:lvl3pPr marL="556022" indent="-172641" algn="l" defTabSz="342900" rtl="0" eaLnBrk="1" latinLnBrk="0" hangingPunct="1">
        <a:spcBef>
          <a:spcPct val="20000"/>
        </a:spcBef>
        <a:buClr>
          <a:schemeClr val="accent2"/>
        </a:buClr>
        <a:buFont typeface="Arial"/>
        <a:buChar char="•"/>
        <a:defRPr sz="1350" b="0" i="0" kern="1200" spc="-30" baseline="0">
          <a:solidFill>
            <a:schemeClr val="tx1"/>
          </a:solidFill>
          <a:latin typeface="Arial" panose="020B0604020202020204" pitchFamily="34" charset="0"/>
          <a:ea typeface="+mn-ea"/>
          <a:cs typeface="Arial" panose="020B0604020202020204" pitchFamily="34" charset="0"/>
        </a:defRPr>
      </a:lvl3pPr>
      <a:lvl4pPr marL="773906" indent="-217885" algn="l" defTabSz="342900" rtl="0" eaLnBrk="1" latinLnBrk="0" hangingPunct="1">
        <a:spcBef>
          <a:spcPct val="20000"/>
        </a:spcBef>
        <a:buClr>
          <a:schemeClr val="accent2"/>
        </a:buClr>
        <a:buFont typeface="Arial"/>
        <a:buChar char="–"/>
        <a:defRPr sz="1350" b="0" i="0" kern="1200" spc="-30" baseline="0">
          <a:solidFill>
            <a:schemeClr val="tx1"/>
          </a:solidFill>
          <a:latin typeface="Arial" panose="020B0604020202020204" pitchFamily="34" charset="0"/>
          <a:ea typeface="+mn-ea"/>
          <a:cs typeface="Arial" panose="020B0604020202020204" pitchFamily="34" charset="0"/>
        </a:defRPr>
      </a:lvl4pPr>
      <a:lvl5pPr marL="985838" indent="-211931" algn="l" defTabSz="342900" rtl="0" eaLnBrk="1" latinLnBrk="0" hangingPunct="1">
        <a:spcBef>
          <a:spcPct val="20000"/>
        </a:spcBef>
        <a:buClr>
          <a:schemeClr val="accent2"/>
        </a:buClr>
        <a:buFont typeface="Arial"/>
        <a:buChar char="»"/>
        <a:defRPr sz="1350" b="0" i="0" kern="1200" spc="-30" baseline="0">
          <a:solidFill>
            <a:schemeClr val="tx1"/>
          </a:solidFill>
          <a:latin typeface="Arial" panose="020B0604020202020204" pitchFamily="34" charset="0"/>
          <a:ea typeface="+mn-ea"/>
          <a:cs typeface="Arial" panose="020B0604020202020204" pitchFamily="34" charset="0"/>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4786" y="0"/>
            <a:ext cx="7428153" cy="762000"/>
          </a:xfrm>
          <a:prstGeom prst="rect">
            <a:avLst/>
          </a:prstGeom>
        </p:spPr>
        <p:txBody>
          <a:bodyPr vert="horz" lIns="0" tIns="0" rIns="0" bIns="0" rtlCol="0" anchor="b" anchorCtr="0">
            <a:normAutofit/>
          </a:bodyPr>
          <a:lstStyle/>
          <a:p>
            <a:r>
              <a:rPr lang="en-US" dirty="0"/>
              <a:t>Click to edit Master title style</a:t>
            </a:r>
            <a:br>
              <a:rPr lang="en-US" dirty="0"/>
            </a:br>
            <a:r>
              <a:rPr lang="en-US" dirty="0"/>
              <a:t>Line 2</a:t>
            </a:r>
          </a:p>
        </p:txBody>
      </p:sp>
      <p:sp>
        <p:nvSpPr>
          <p:cNvPr id="3" name="Text Placeholder 2"/>
          <p:cNvSpPr>
            <a:spLocks noGrp="1"/>
          </p:cNvSpPr>
          <p:nvPr>
            <p:ph type="body" idx="1"/>
          </p:nvPr>
        </p:nvSpPr>
        <p:spPr>
          <a:xfrm>
            <a:off x="194787" y="1012552"/>
            <a:ext cx="7428153" cy="3519194"/>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5"/>
          <p:cNvSpPr txBox="1">
            <a:spLocks/>
          </p:cNvSpPr>
          <p:nvPr/>
        </p:nvSpPr>
        <p:spPr>
          <a:xfrm>
            <a:off x="8398610" y="4868666"/>
            <a:ext cx="745390" cy="273844"/>
          </a:xfrm>
          <a:prstGeom prst="rect">
            <a:avLst/>
          </a:prstGeom>
        </p:spPr>
        <p:txBody>
          <a:bodyPr vert="horz" lIns="0" tIns="0" rIns="0" bIns="0" rtlCol="0" anchor="b" anchorCtr="0"/>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90000"/>
              </a:lnSpc>
            </a:pPr>
            <a:fld id="{ED38AA95-462B-3543-A864-6C49272CDC35}" type="slidenum">
              <a:rPr lang="en-US" sz="1650" smtClean="0">
                <a:solidFill>
                  <a:prstClr val="white"/>
                </a:solidFill>
                <a:latin typeface="Calibri Light" panose="020F0302020204030204" pitchFamily="34" charset="0"/>
                <a:cs typeface="Helvetica Light"/>
              </a:rPr>
              <a:pPr algn="ctr">
                <a:lnSpc>
                  <a:spcPct val="90000"/>
                </a:lnSpc>
              </a:pPr>
              <a:t>‹#›</a:t>
            </a:fld>
            <a:endParaRPr lang="en-US" sz="1650" dirty="0">
              <a:solidFill>
                <a:prstClr val="white"/>
              </a:solidFill>
              <a:latin typeface="Calibri Light" panose="020F0302020204030204" pitchFamily="34" charset="0"/>
              <a:cs typeface="Helvetica Light"/>
            </a:endParaRPr>
          </a:p>
        </p:txBody>
      </p:sp>
      <p:sp>
        <p:nvSpPr>
          <p:cNvPr id="9" name="Rectangle 8"/>
          <p:cNvSpPr/>
          <p:nvPr/>
        </p:nvSpPr>
        <p:spPr>
          <a:xfrm>
            <a:off x="0" y="4892896"/>
            <a:ext cx="9144000" cy="25060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sp>
        <p:nvSpPr>
          <p:cNvPr id="12" name="Rectangle 11"/>
          <p:cNvSpPr/>
          <p:nvPr/>
        </p:nvSpPr>
        <p:spPr>
          <a:xfrm>
            <a:off x="409332" y="4942657"/>
            <a:ext cx="5077068" cy="138499"/>
          </a:xfrm>
          <a:prstGeom prst="rect">
            <a:avLst/>
          </a:prstGeom>
        </p:spPr>
        <p:txBody>
          <a:bodyPr wrap="square" lIns="0" tIns="0" rIns="0" bIns="0">
            <a:spAutoFit/>
          </a:bodyPr>
          <a:lstStyle/>
          <a:p>
            <a:r>
              <a:rPr lang="en-US" sz="900" dirty="0">
                <a:solidFill>
                  <a:prstClr val="white"/>
                </a:solidFill>
                <a:latin typeface="Calibri Light"/>
                <a:cs typeface="Helvetica Light"/>
              </a:rPr>
              <a:t>© Customer </a:t>
            </a:r>
            <a:r>
              <a:rPr lang="en-US" sz="900" dirty="0" err="1">
                <a:solidFill>
                  <a:prstClr val="white"/>
                </a:solidFill>
                <a:latin typeface="Calibri Light"/>
                <a:cs typeface="Helvetica Light"/>
              </a:rPr>
              <a:t>Carewords</a:t>
            </a:r>
            <a:r>
              <a:rPr lang="en-US" sz="900" dirty="0">
                <a:solidFill>
                  <a:prstClr val="white"/>
                </a:solidFill>
                <a:latin typeface="Calibri Light"/>
                <a:cs typeface="Helvetica Light"/>
              </a:rPr>
              <a:t>  Ltd.  </a:t>
            </a:r>
            <a:r>
              <a:rPr lang="en-US" sz="900" b="1" dirty="0">
                <a:solidFill>
                  <a:prstClr val="white"/>
                </a:solidFill>
                <a:latin typeface="Calibri Light"/>
                <a:cs typeface="Helvetica"/>
              </a:rPr>
              <a:t>customercarewords.com</a:t>
            </a:r>
          </a:p>
        </p:txBody>
      </p:sp>
      <p:sp>
        <p:nvSpPr>
          <p:cNvPr id="4" name="Slide Number Placeholder 3"/>
          <p:cNvSpPr>
            <a:spLocks noGrp="1"/>
          </p:cNvSpPr>
          <p:nvPr>
            <p:ph type="sldNum" sz="quarter" idx="4"/>
          </p:nvPr>
        </p:nvSpPr>
        <p:spPr>
          <a:xfrm>
            <a:off x="6974416" y="4884959"/>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7DD0070B-A92B-4A05-B5FC-1733EEB6C2CE}" type="slidenum">
              <a:rPr lang="en-US" smtClean="0">
                <a:solidFill>
                  <a:srgbClr val="282828">
                    <a:tint val="75000"/>
                  </a:srgbClr>
                </a:solidFill>
              </a:rPr>
              <a:pPr/>
              <a:t>‹#›</a:t>
            </a:fld>
            <a:endParaRPr lang="en-US">
              <a:solidFill>
                <a:srgbClr val="282828">
                  <a:tint val="75000"/>
                </a:srgbClr>
              </a:solidFill>
            </a:endParaRPr>
          </a:p>
        </p:txBody>
      </p:sp>
    </p:spTree>
    <p:extLst>
      <p:ext uri="{BB962C8B-B14F-4D97-AF65-F5344CB8AC3E}">
        <p14:creationId xmlns:p14="http://schemas.microsoft.com/office/powerpoint/2010/main" val="1788791054"/>
      </p:ext>
    </p:extLst>
  </p:cSld>
  <p:clrMap bg1="lt1" tx1="dk1" bg2="lt2" tx2="dk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29" r:id="rId5"/>
    <p:sldLayoutId id="2147483830" r:id="rId6"/>
    <p:sldLayoutId id="2147483831" r:id="rId7"/>
    <p:sldLayoutId id="2147483832" r:id="rId8"/>
    <p:sldLayoutId id="2147483833" r:id="rId9"/>
    <p:sldLayoutId id="2147483834" r:id="rId10"/>
    <p:sldLayoutId id="2147483835" r:id="rId11"/>
    <p:sldLayoutId id="2147483836" r:id="rId12"/>
    <p:sldLayoutId id="2147483837" r:id="rId13"/>
    <p:sldLayoutId id="2147483838" r:id="rId14"/>
    <p:sldLayoutId id="2147483839" r:id="rId15"/>
    <p:sldLayoutId id="2147483840" r:id="rId16"/>
    <p:sldLayoutId id="2147483841" r:id="rId17"/>
    <p:sldLayoutId id="2147483842" r:id="rId18"/>
    <p:sldLayoutId id="2147483843" r:id="rId19"/>
    <p:sldLayoutId id="2147483844" r:id="rId20"/>
  </p:sldLayoutIdLst>
  <p:hf hdr="0" dt="0"/>
  <p:txStyles>
    <p:titleStyle>
      <a:lvl1pPr algn="l" defTabSz="342900" rtl="0" eaLnBrk="1" latinLnBrk="0" hangingPunct="1">
        <a:lnSpc>
          <a:spcPct val="90000"/>
        </a:lnSpc>
        <a:spcBef>
          <a:spcPts val="0"/>
        </a:spcBef>
        <a:buNone/>
        <a:defRPr sz="2025" b="0" i="0" kern="1200" spc="-30" baseline="0">
          <a:solidFill>
            <a:schemeClr val="tx1"/>
          </a:solidFill>
          <a:latin typeface="Calibri Light" panose="020F0302020204030204" pitchFamily="34" charset="0"/>
          <a:ea typeface="+mj-ea"/>
          <a:cs typeface="Calibri Light" panose="020F0302020204030204" pitchFamily="34" charset="0"/>
        </a:defRPr>
      </a:lvl1pPr>
    </p:titleStyle>
    <p:bodyStyle>
      <a:lvl1pPr marL="171450" indent="-171450" algn="l" defTabSz="342900" rtl="0" eaLnBrk="1" latinLnBrk="0" hangingPunct="1">
        <a:spcBef>
          <a:spcPct val="20000"/>
        </a:spcBef>
        <a:buClr>
          <a:schemeClr val="accent2"/>
        </a:buClr>
        <a:buFont typeface="Arial"/>
        <a:buChar char="•"/>
        <a:defRPr sz="1650" b="0" i="0" kern="1200" spc="-30" baseline="0">
          <a:solidFill>
            <a:schemeClr val="tx1"/>
          </a:solidFill>
          <a:latin typeface="Calibri Light" panose="020F0302020204030204" pitchFamily="34" charset="0"/>
          <a:ea typeface="+mn-ea"/>
          <a:cs typeface="Calibri Light" panose="020F0302020204030204" pitchFamily="34" charset="0"/>
        </a:defRPr>
      </a:lvl1pPr>
      <a:lvl2pPr marL="383381" indent="-211931" algn="l" defTabSz="342900" rtl="0" eaLnBrk="1" latinLnBrk="0" hangingPunct="1">
        <a:spcBef>
          <a:spcPct val="20000"/>
        </a:spcBef>
        <a:buClr>
          <a:schemeClr val="accent2"/>
        </a:buClr>
        <a:buFont typeface="Arial"/>
        <a:buChar char="–"/>
        <a:defRPr sz="1350" b="0" i="0" kern="1200" spc="-30" baseline="0">
          <a:solidFill>
            <a:schemeClr val="tx1"/>
          </a:solidFill>
          <a:latin typeface="Calibri Light" panose="020F0302020204030204" pitchFamily="34" charset="0"/>
          <a:ea typeface="+mn-ea"/>
          <a:cs typeface="Calibri Light" panose="020F0302020204030204" pitchFamily="34" charset="0"/>
        </a:defRPr>
      </a:lvl2pPr>
      <a:lvl3pPr marL="556022" indent="-172641" algn="l" defTabSz="342900" rtl="0" eaLnBrk="1" latinLnBrk="0" hangingPunct="1">
        <a:spcBef>
          <a:spcPct val="20000"/>
        </a:spcBef>
        <a:buClr>
          <a:schemeClr val="accent2"/>
        </a:buClr>
        <a:buFont typeface="Arial"/>
        <a:buChar char="•"/>
        <a:defRPr sz="1350" b="0" i="0" kern="1200" spc="-30" baseline="0">
          <a:solidFill>
            <a:schemeClr val="tx1"/>
          </a:solidFill>
          <a:latin typeface="Calibri Light" panose="020F0302020204030204" pitchFamily="34" charset="0"/>
          <a:ea typeface="+mn-ea"/>
          <a:cs typeface="Calibri Light" panose="020F0302020204030204" pitchFamily="34" charset="0"/>
        </a:defRPr>
      </a:lvl3pPr>
      <a:lvl4pPr marL="773906" indent="-217885" algn="l" defTabSz="342900" rtl="0" eaLnBrk="1" latinLnBrk="0" hangingPunct="1">
        <a:spcBef>
          <a:spcPct val="20000"/>
        </a:spcBef>
        <a:buClr>
          <a:schemeClr val="accent2"/>
        </a:buClr>
        <a:buFont typeface="Arial"/>
        <a:buChar char="–"/>
        <a:defRPr sz="1350" b="0" i="0" kern="1200" spc="-30" baseline="0">
          <a:solidFill>
            <a:schemeClr val="tx1"/>
          </a:solidFill>
          <a:latin typeface="Calibri Light" panose="020F0302020204030204" pitchFamily="34" charset="0"/>
          <a:ea typeface="+mn-ea"/>
          <a:cs typeface="Calibri Light" panose="020F0302020204030204" pitchFamily="34" charset="0"/>
        </a:defRPr>
      </a:lvl4pPr>
      <a:lvl5pPr marL="985838" indent="-211931" algn="l" defTabSz="342900" rtl="0" eaLnBrk="1" latinLnBrk="0" hangingPunct="1">
        <a:spcBef>
          <a:spcPct val="20000"/>
        </a:spcBef>
        <a:buClr>
          <a:schemeClr val="accent2"/>
        </a:buClr>
        <a:buFont typeface="Arial"/>
        <a:buChar char="»"/>
        <a:defRPr sz="1350" b="0" i="0" kern="1200" spc="-30" baseline="0">
          <a:solidFill>
            <a:schemeClr val="tx1"/>
          </a:solidFill>
          <a:latin typeface="Calibri Light" panose="020F0302020204030204" pitchFamily="34" charset="0"/>
          <a:ea typeface="+mn-ea"/>
          <a:cs typeface="Calibri Light" panose="020F0302020204030204" pitchFamily="34" charset="0"/>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4786" y="0"/>
            <a:ext cx="7428153" cy="762000"/>
          </a:xfrm>
          <a:prstGeom prst="rect">
            <a:avLst/>
          </a:prstGeom>
        </p:spPr>
        <p:txBody>
          <a:bodyPr vert="horz" lIns="0" tIns="0" rIns="0" bIns="0" rtlCol="0" anchor="b" anchorCtr="0">
            <a:normAutofit/>
          </a:bodyPr>
          <a:lstStyle/>
          <a:p>
            <a:r>
              <a:rPr lang="en-US" dirty="0"/>
              <a:t>Click to edit Master title style</a:t>
            </a:r>
            <a:br>
              <a:rPr lang="en-US" dirty="0"/>
            </a:br>
            <a:r>
              <a:rPr lang="en-US" dirty="0"/>
              <a:t>Line 2</a:t>
            </a:r>
          </a:p>
        </p:txBody>
      </p:sp>
      <p:sp>
        <p:nvSpPr>
          <p:cNvPr id="3" name="Text Placeholder 2"/>
          <p:cNvSpPr>
            <a:spLocks noGrp="1"/>
          </p:cNvSpPr>
          <p:nvPr>
            <p:ph type="body" idx="1"/>
          </p:nvPr>
        </p:nvSpPr>
        <p:spPr>
          <a:xfrm>
            <a:off x="194786" y="1012553"/>
            <a:ext cx="7428153" cy="3519194"/>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5"/>
          <p:cNvSpPr txBox="1">
            <a:spLocks/>
          </p:cNvSpPr>
          <p:nvPr/>
        </p:nvSpPr>
        <p:spPr>
          <a:xfrm>
            <a:off x="8398611" y="4868667"/>
            <a:ext cx="745390" cy="273844"/>
          </a:xfrm>
          <a:prstGeom prst="rect">
            <a:avLst/>
          </a:prstGeom>
        </p:spPr>
        <p:txBody>
          <a:bodyPr vert="horz" lIns="0" tIns="0" rIns="0" bIns="0" rtlCol="0" anchor="b" anchorCtr="0"/>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90000"/>
              </a:lnSpc>
            </a:pPr>
            <a:fld id="{ED38AA95-462B-3543-A864-6C49272CDC35}" type="slidenum">
              <a:rPr lang="en-US" sz="1650" smtClean="0">
                <a:solidFill>
                  <a:prstClr val="white"/>
                </a:solidFill>
                <a:latin typeface="Calibri Light" panose="020F0302020204030204" pitchFamily="34" charset="0"/>
                <a:cs typeface="Helvetica Light"/>
              </a:rPr>
              <a:pPr algn="ctr">
                <a:lnSpc>
                  <a:spcPct val="90000"/>
                </a:lnSpc>
              </a:pPr>
              <a:t>‹#›</a:t>
            </a:fld>
            <a:endParaRPr lang="en-US" sz="1650" dirty="0">
              <a:solidFill>
                <a:prstClr val="white"/>
              </a:solidFill>
              <a:latin typeface="Calibri Light" panose="020F0302020204030204" pitchFamily="34" charset="0"/>
              <a:cs typeface="Helvetica Light"/>
            </a:endParaRPr>
          </a:p>
        </p:txBody>
      </p:sp>
    </p:spTree>
    <p:extLst>
      <p:ext uri="{BB962C8B-B14F-4D97-AF65-F5344CB8AC3E}">
        <p14:creationId xmlns:p14="http://schemas.microsoft.com/office/powerpoint/2010/main" val="3029662871"/>
      </p:ext>
    </p:extLst>
  </p:cSld>
  <p:clrMap bg1="lt1" tx1="dk1" bg2="lt2" tx2="dk2" accent1="accent1" accent2="accent2" accent3="accent3" accent4="accent4" accent5="accent5" accent6="accent6" hlink="hlink" folHlink="folHlink"/>
  <p:sldLayoutIdLst>
    <p:sldLayoutId id="2147483895" r:id="rId1"/>
    <p:sldLayoutId id="2147483896" r:id="rId2"/>
  </p:sldLayoutIdLst>
  <p:hf hdr="0" dt="0"/>
  <p:txStyles>
    <p:titleStyle>
      <a:lvl1pPr algn="l" defTabSz="342900" rtl="0" eaLnBrk="1" latinLnBrk="0" hangingPunct="1">
        <a:lnSpc>
          <a:spcPct val="90000"/>
        </a:lnSpc>
        <a:spcBef>
          <a:spcPts val="0"/>
        </a:spcBef>
        <a:buNone/>
        <a:defRPr sz="2025" b="0" i="0" kern="1200" spc="-30" baseline="0">
          <a:solidFill>
            <a:schemeClr val="tx1"/>
          </a:solidFill>
          <a:latin typeface="Calibri Light" panose="020F0302020204030204" pitchFamily="34" charset="0"/>
          <a:ea typeface="+mj-ea"/>
          <a:cs typeface="Calibri Light" panose="020F0302020204030204" pitchFamily="34" charset="0"/>
        </a:defRPr>
      </a:lvl1pPr>
    </p:titleStyle>
    <p:bodyStyle>
      <a:lvl1pPr marL="171450" indent="-171450" algn="l" defTabSz="342900" rtl="0" eaLnBrk="1" latinLnBrk="0" hangingPunct="1">
        <a:spcBef>
          <a:spcPct val="20000"/>
        </a:spcBef>
        <a:buClr>
          <a:schemeClr val="accent2"/>
        </a:buClr>
        <a:buFont typeface="Arial"/>
        <a:buChar char="•"/>
        <a:defRPr sz="1650" b="0" i="0" kern="1200" spc="-30" baseline="0">
          <a:solidFill>
            <a:schemeClr val="tx1"/>
          </a:solidFill>
          <a:latin typeface="Calibri Light" panose="020F0302020204030204" pitchFamily="34" charset="0"/>
          <a:ea typeface="+mn-ea"/>
          <a:cs typeface="Calibri Light" panose="020F0302020204030204" pitchFamily="34" charset="0"/>
        </a:defRPr>
      </a:lvl1pPr>
      <a:lvl2pPr marL="383381" indent="-211931" algn="l" defTabSz="342900" rtl="0" eaLnBrk="1" latinLnBrk="0" hangingPunct="1">
        <a:spcBef>
          <a:spcPct val="20000"/>
        </a:spcBef>
        <a:buClr>
          <a:schemeClr val="accent2"/>
        </a:buClr>
        <a:buFont typeface="Arial"/>
        <a:buChar char="–"/>
        <a:defRPr sz="1350" b="0" i="0" kern="1200" spc="-30" baseline="0">
          <a:solidFill>
            <a:schemeClr val="tx1"/>
          </a:solidFill>
          <a:latin typeface="Calibri Light" panose="020F0302020204030204" pitchFamily="34" charset="0"/>
          <a:ea typeface="+mn-ea"/>
          <a:cs typeface="Calibri Light" panose="020F0302020204030204" pitchFamily="34" charset="0"/>
        </a:defRPr>
      </a:lvl2pPr>
      <a:lvl3pPr marL="556022" indent="-172641" algn="l" defTabSz="342900" rtl="0" eaLnBrk="1" latinLnBrk="0" hangingPunct="1">
        <a:spcBef>
          <a:spcPct val="20000"/>
        </a:spcBef>
        <a:buClr>
          <a:schemeClr val="accent2"/>
        </a:buClr>
        <a:buFont typeface="Arial"/>
        <a:buChar char="•"/>
        <a:defRPr sz="1350" b="0" i="0" kern="1200" spc="-30" baseline="0">
          <a:solidFill>
            <a:schemeClr val="tx1"/>
          </a:solidFill>
          <a:latin typeface="Calibri Light" panose="020F0302020204030204" pitchFamily="34" charset="0"/>
          <a:ea typeface="+mn-ea"/>
          <a:cs typeface="Calibri Light" panose="020F0302020204030204" pitchFamily="34" charset="0"/>
        </a:defRPr>
      </a:lvl3pPr>
      <a:lvl4pPr marL="773906" indent="-217885" algn="l" defTabSz="342900" rtl="0" eaLnBrk="1" latinLnBrk="0" hangingPunct="1">
        <a:spcBef>
          <a:spcPct val="20000"/>
        </a:spcBef>
        <a:buClr>
          <a:schemeClr val="accent2"/>
        </a:buClr>
        <a:buFont typeface="Arial"/>
        <a:buChar char="–"/>
        <a:defRPr sz="1350" b="0" i="0" kern="1200" spc="-30" baseline="0">
          <a:solidFill>
            <a:schemeClr val="tx1"/>
          </a:solidFill>
          <a:latin typeface="Calibri Light" panose="020F0302020204030204" pitchFamily="34" charset="0"/>
          <a:ea typeface="+mn-ea"/>
          <a:cs typeface="Calibri Light" panose="020F0302020204030204" pitchFamily="34" charset="0"/>
        </a:defRPr>
      </a:lvl4pPr>
      <a:lvl5pPr marL="985838" indent="-211931" algn="l" defTabSz="342900" rtl="0" eaLnBrk="1" latinLnBrk="0" hangingPunct="1">
        <a:spcBef>
          <a:spcPct val="20000"/>
        </a:spcBef>
        <a:buClr>
          <a:schemeClr val="accent2"/>
        </a:buClr>
        <a:buFont typeface="Arial"/>
        <a:buChar char="»"/>
        <a:defRPr sz="1350" b="0" i="0" kern="1200" spc="-30" baseline="0">
          <a:solidFill>
            <a:schemeClr val="tx1"/>
          </a:solidFill>
          <a:latin typeface="Calibri Light" panose="020F0302020204030204" pitchFamily="34" charset="0"/>
          <a:ea typeface="+mn-ea"/>
          <a:cs typeface="Calibri Light" panose="020F0302020204030204" pitchFamily="34" charset="0"/>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4787" y="190501"/>
            <a:ext cx="7428153" cy="535641"/>
          </a:xfrm>
          <a:prstGeom prst="rect">
            <a:avLst/>
          </a:prstGeom>
        </p:spPr>
        <p:txBody>
          <a:bodyPr vert="horz" lIns="0" tIns="0" rIns="0" bIns="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194788" y="1012552"/>
            <a:ext cx="7428153" cy="3519194"/>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5"/>
          <p:cNvSpPr txBox="1">
            <a:spLocks/>
          </p:cNvSpPr>
          <p:nvPr/>
        </p:nvSpPr>
        <p:spPr>
          <a:xfrm>
            <a:off x="8398611" y="4868667"/>
            <a:ext cx="745390" cy="273844"/>
          </a:xfrm>
          <a:prstGeom prst="rect">
            <a:avLst/>
          </a:prstGeom>
        </p:spPr>
        <p:txBody>
          <a:bodyPr vert="horz" lIns="0" tIns="0" rIns="0" bIns="0" rtlCol="0" anchor="b" anchorCtr="0"/>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90000"/>
              </a:lnSpc>
              <a:spcBef>
                <a:spcPts val="0"/>
              </a:spcBef>
            </a:pPr>
            <a:fld id="{ED38AA95-462B-3543-A864-6C49272CDC35}" type="slidenum">
              <a:rPr lang="en-US" sz="2174" smtClean="0">
                <a:solidFill>
                  <a:schemeClr val="bg1"/>
                </a:solidFill>
                <a:latin typeface="Calibri Light" panose="020F0302020204030204" pitchFamily="34" charset="0"/>
                <a:cs typeface="Helvetica Light"/>
              </a:rPr>
              <a:pPr algn="ctr">
                <a:lnSpc>
                  <a:spcPct val="90000"/>
                </a:lnSpc>
                <a:spcBef>
                  <a:spcPts val="0"/>
                </a:spcBef>
              </a:pPr>
              <a:t>‹#›</a:t>
            </a:fld>
            <a:endParaRPr lang="en-US" sz="2174" dirty="0">
              <a:solidFill>
                <a:schemeClr val="bg1"/>
              </a:solidFill>
              <a:latin typeface="Calibri Light" panose="020F0302020204030204" pitchFamily="34" charset="0"/>
              <a:cs typeface="Helvetica Light"/>
            </a:endParaRPr>
          </a:p>
        </p:txBody>
      </p:sp>
      <p:sp>
        <p:nvSpPr>
          <p:cNvPr id="9" name="Rectangle 8"/>
          <p:cNvSpPr/>
          <p:nvPr/>
        </p:nvSpPr>
        <p:spPr>
          <a:xfrm>
            <a:off x="0" y="4892896"/>
            <a:ext cx="9144000" cy="25060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91434" tIns="45717" rIns="91434" bIns="45717" rtlCol="0" anchor="ctr"/>
          <a:lstStyle/>
          <a:p>
            <a:pPr algn="ctr"/>
            <a:endParaRPr lang="en-US" sz="1799"/>
          </a:p>
        </p:txBody>
      </p:sp>
      <p:sp>
        <p:nvSpPr>
          <p:cNvPr id="12" name="Rectangle 11"/>
          <p:cNvSpPr/>
          <p:nvPr/>
        </p:nvSpPr>
        <p:spPr>
          <a:xfrm>
            <a:off x="409332" y="4942656"/>
            <a:ext cx="5077068" cy="184666"/>
          </a:xfrm>
          <a:prstGeom prst="rect">
            <a:avLst/>
          </a:prstGeom>
        </p:spPr>
        <p:txBody>
          <a:bodyPr wrap="square" lIns="0" tIns="0" rIns="0" bIns="0">
            <a:spAutoFit/>
          </a:bodyPr>
          <a:lstStyle/>
          <a:p>
            <a:r>
              <a:rPr lang="en-US" sz="1200" b="0" i="0" dirty="0">
                <a:solidFill>
                  <a:schemeClr val="bg1"/>
                </a:solidFill>
                <a:latin typeface="+mj-lt"/>
                <a:cs typeface="Helvetica Light"/>
              </a:rPr>
              <a:t>© Customer</a:t>
            </a:r>
            <a:r>
              <a:rPr lang="en-US" sz="1200" b="0" i="0" baseline="0" dirty="0">
                <a:solidFill>
                  <a:schemeClr val="bg1"/>
                </a:solidFill>
                <a:latin typeface="+mj-lt"/>
                <a:cs typeface="Helvetica Light"/>
              </a:rPr>
              <a:t> </a:t>
            </a:r>
            <a:r>
              <a:rPr lang="en-US" sz="1200" b="0" i="0" baseline="0" dirty="0" err="1">
                <a:solidFill>
                  <a:schemeClr val="bg1"/>
                </a:solidFill>
                <a:latin typeface="+mj-lt"/>
                <a:cs typeface="Helvetica Light"/>
              </a:rPr>
              <a:t>Carewords</a:t>
            </a:r>
            <a:r>
              <a:rPr lang="en-US" sz="1200" b="0" i="0" baseline="0" dirty="0">
                <a:solidFill>
                  <a:schemeClr val="bg1"/>
                </a:solidFill>
                <a:latin typeface="+mj-lt"/>
                <a:cs typeface="Helvetica Light"/>
              </a:rPr>
              <a:t>  Ltd.  </a:t>
            </a:r>
            <a:r>
              <a:rPr lang="en-US" sz="1200" b="1" i="0" baseline="0" dirty="0">
                <a:solidFill>
                  <a:schemeClr val="bg1"/>
                </a:solidFill>
                <a:latin typeface="+mj-lt"/>
                <a:cs typeface="Helvetica"/>
              </a:rPr>
              <a:t>customercarewords.com</a:t>
            </a:r>
            <a:endParaRPr lang="en-US" sz="1200" b="1" i="0" dirty="0">
              <a:solidFill>
                <a:schemeClr val="bg1"/>
              </a:solidFill>
              <a:latin typeface="+mj-lt"/>
              <a:cs typeface="Helvetica"/>
            </a:endParaRPr>
          </a:p>
        </p:txBody>
      </p:sp>
      <p:sp>
        <p:nvSpPr>
          <p:cNvPr id="4" name="Slide Number Placeholder 3"/>
          <p:cNvSpPr>
            <a:spLocks noGrp="1"/>
          </p:cNvSpPr>
          <p:nvPr>
            <p:ph type="sldNum" sz="quarter" idx="4"/>
          </p:nvPr>
        </p:nvSpPr>
        <p:spPr>
          <a:xfrm>
            <a:off x="6974416" y="4884960"/>
            <a:ext cx="2057400" cy="273844"/>
          </a:xfrm>
          <a:prstGeom prst="rect">
            <a:avLst/>
          </a:prstGeom>
        </p:spPr>
        <p:txBody>
          <a:bodyPr vert="horz" lIns="121944" tIns="60972" rIns="121944" bIns="60972" rtlCol="0" anchor="ctr"/>
          <a:lstStyle>
            <a:lvl1pPr algn="r">
              <a:defRPr sz="1200">
                <a:solidFill>
                  <a:schemeClr val="tx1">
                    <a:tint val="75000"/>
                  </a:schemeClr>
                </a:solidFill>
              </a:defRPr>
            </a:lvl1pPr>
          </a:lstStyle>
          <a:p>
            <a:fld id="{7DD0070B-A92B-4A05-B5FC-1733EEB6C2CE}" type="slidenum">
              <a:rPr lang="en-US" smtClean="0"/>
              <a:t>‹#›</a:t>
            </a:fld>
            <a:endParaRPr lang="en-US"/>
          </a:p>
        </p:txBody>
      </p:sp>
    </p:spTree>
    <p:extLst>
      <p:ext uri="{BB962C8B-B14F-4D97-AF65-F5344CB8AC3E}">
        <p14:creationId xmlns:p14="http://schemas.microsoft.com/office/powerpoint/2010/main" val="2149209598"/>
      </p:ext>
    </p:extLst>
  </p:cSld>
  <p:clrMap bg1="lt1" tx1="dk1" bg2="lt2" tx2="dk2" accent1="accent1" accent2="accent2" accent3="accent3" accent4="accent4" accent5="accent5" accent6="accent6" hlink="hlink" folHlink="folHlink"/>
  <p:sldLayoutIdLst>
    <p:sldLayoutId id="2147484067" r:id="rId1"/>
    <p:sldLayoutId id="2147484068" r:id="rId2"/>
    <p:sldLayoutId id="2147484069" r:id="rId3"/>
    <p:sldLayoutId id="2147484070" r:id="rId4"/>
    <p:sldLayoutId id="2147484071" r:id="rId5"/>
    <p:sldLayoutId id="2147484072" r:id="rId6"/>
    <p:sldLayoutId id="2147484073" r:id="rId7"/>
    <p:sldLayoutId id="2147484074" r:id="rId8"/>
    <p:sldLayoutId id="2147484075" r:id="rId9"/>
    <p:sldLayoutId id="2147484076" r:id="rId10"/>
  </p:sldLayoutIdLst>
  <p:hf hdr="0" dt="0"/>
  <p:txStyles>
    <p:titleStyle>
      <a:lvl1pPr algn="l" defTabSz="457154" rtl="0" eaLnBrk="1" latinLnBrk="0" hangingPunct="1">
        <a:lnSpc>
          <a:spcPct val="90000"/>
        </a:lnSpc>
        <a:spcBef>
          <a:spcPts val="0"/>
        </a:spcBef>
        <a:buNone/>
        <a:defRPr sz="2399" b="0" i="0" kern="1200" spc="-40" baseline="0">
          <a:solidFill>
            <a:schemeClr val="tx1"/>
          </a:solidFill>
          <a:latin typeface="Arial" panose="020B0604020202020204" pitchFamily="34" charset="0"/>
          <a:ea typeface="+mj-ea"/>
          <a:cs typeface="Arial" panose="020B0604020202020204" pitchFamily="34" charset="0"/>
        </a:defRPr>
      </a:lvl1pPr>
    </p:titleStyle>
    <p:bodyStyle>
      <a:lvl1pPr marL="228578" indent="-228578" algn="l" defTabSz="457154" rtl="0" eaLnBrk="1" latinLnBrk="0" hangingPunct="1">
        <a:spcBef>
          <a:spcPct val="20000"/>
        </a:spcBef>
        <a:buClr>
          <a:schemeClr val="accent2"/>
        </a:buClr>
        <a:buFont typeface="Arial"/>
        <a:buChar char="•"/>
        <a:defRPr sz="2174" b="0" i="0" kern="1200" spc="-40" baseline="0">
          <a:solidFill>
            <a:schemeClr val="tx1"/>
          </a:solidFill>
          <a:latin typeface="Arial" panose="020B0604020202020204" pitchFamily="34" charset="0"/>
          <a:ea typeface="+mn-ea"/>
          <a:cs typeface="Arial" panose="020B0604020202020204" pitchFamily="34" charset="0"/>
        </a:defRPr>
      </a:lvl1pPr>
      <a:lvl2pPr marL="511124" indent="-282547" algn="l" defTabSz="457154" rtl="0" eaLnBrk="1" latinLnBrk="0" hangingPunct="1">
        <a:spcBef>
          <a:spcPct val="20000"/>
        </a:spcBef>
        <a:buClr>
          <a:schemeClr val="accent2"/>
        </a:buClr>
        <a:buFont typeface="Arial"/>
        <a:buChar char="–"/>
        <a:defRPr sz="1799" b="0" i="0" kern="1200" spc="-40" baseline="0">
          <a:solidFill>
            <a:schemeClr val="tx1"/>
          </a:solidFill>
          <a:latin typeface="Arial" panose="020B0604020202020204" pitchFamily="34" charset="0"/>
          <a:ea typeface="+mn-ea"/>
          <a:cs typeface="Arial" panose="020B0604020202020204" pitchFamily="34" charset="0"/>
        </a:defRPr>
      </a:lvl2pPr>
      <a:lvl3pPr marL="741289" indent="-230165" algn="l" defTabSz="457154" rtl="0" eaLnBrk="1" latinLnBrk="0" hangingPunct="1">
        <a:spcBef>
          <a:spcPct val="20000"/>
        </a:spcBef>
        <a:buClr>
          <a:schemeClr val="accent2"/>
        </a:buClr>
        <a:buFont typeface="Arial"/>
        <a:buChar char="•"/>
        <a:defRPr sz="1799" b="0" i="0" kern="1200" spc="-40" baseline="0">
          <a:solidFill>
            <a:schemeClr val="tx1"/>
          </a:solidFill>
          <a:latin typeface="Arial" panose="020B0604020202020204" pitchFamily="34" charset="0"/>
          <a:ea typeface="+mn-ea"/>
          <a:cs typeface="Arial" panose="020B0604020202020204" pitchFamily="34" charset="0"/>
        </a:defRPr>
      </a:lvl3pPr>
      <a:lvl4pPr marL="1031772" indent="-290484" algn="l" defTabSz="457154" rtl="0" eaLnBrk="1" latinLnBrk="0" hangingPunct="1">
        <a:spcBef>
          <a:spcPct val="20000"/>
        </a:spcBef>
        <a:buClr>
          <a:schemeClr val="accent2"/>
        </a:buClr>
        <a:buFont typeface="Arial"/>
        <a:buChar char="–"/>
        <a:defRPr sz="1799" b="0" i="0" kern="1200" spc="-40" baseline="0">
          <a:solidFill>
            <a:schemeClr val="tx1"/>
          </a:solidFill>
          <a:latin typeface="Arial" panose="020B0604020202020204" pitchFamily="34" charset="0"/>
          <a:ea typeface="+mn-ea"/>
          <a:cs typeface="Arial" panose="020B0604020202020204" pitchFamily="34" charset="0"/>
        </a:defRPr>
      </a:lvl4pPr>
      <a:lvl5pPr marL="1314319" indent="-282547" algn="l" defTabSz="457154" rtl="0" eaLnBrk="1" latinLnBrk="0" hangingPunct="1">
        <a:spcBef>
          <a:spcPct val="20000"/>
        </a:spcBef>
        <a:buClr>
          <a:schemeClr val="accent2"/>
        </a:buClr>
        <a:buFont typeface="Arial"/>
        <a:buChar char="»"/>
        <a:defRPr sz="1799" b="0" i="0" kern="1200" spc="-40" baseline="0">
          <a:solidFill>
            <a:schemeClr val="tx1"/>
          </a:solidFill>
          <a:latin typeface="Arial" panose="020B0604020202020204" pitchFamily="34" charset="0"/>
          <a:ea typeface="+mn-ea"/>
          <a:cs typeface="Arial" panose="020B0604020202020204" pitchFamily="34" charset="0"/>
        </a:defRPr>
      </a:lvl5pPr>
      <a:lvl6pPr marL="2514349" indent="-228578" algn="l" defTabSz="457154" rtl="0" eaLnBrk="1" latinLnBrk="0" hangingPunct="1">
        <a:spcBef>
          <a:spcPct val="20000"/>
        </a:spcBef>
        <a:buFont typeface="Arial"/>
        <a:buChar char="•"/>
        <a:defRPr sz="2024" kern="1200">
          <a:solidFill>
            <a:schemeClr val="tx1"/>
          </a:solidFill>
          <a:latin typeface="+mn-lt"/>
          <a:ea typeface="+mn-ea"/>
          <a:cs typeface="+mn-cs"/>
        </a:defRPr>
      </a:lvl6pPr>
      <a:lvl7pPr marL="2971502" indent="-228578" algn="l" defTabSz="457154" rtl="0" eaLnBrk="1" latinLnBrk="0" hangingPunct="1">
        <a:spcBef>
          <a:spcPct val="20000"/>
        </a:spcBef>
        <a:buFont typeface="Arial"/>
        <a:buChar char="•"/>
        <a:defRPr sz="2024" kern="1200">
          <a:solidFill>
            <a:schemeClr val="tx1"/>
          </a:solidFill>
          <a:latin typeface="+mn-lt"/>
          <a:ea typeface="+mn-ea"/>
          <a:cs typeface="+mn-cs"/>
        </a:defRPr>
      </a:lvl7pPr>
      <a:lvl8pPr marL="3428657" indent="-228578" algn="l" defTabSz="457154" rtl="0" eaLnBrk="1" latinLnBrk="0" hangingPunct="1">
        <a:spcBef>
          <a:spcPct val="20000"/>
        </a:spcBef>
        <a:buFont typeface="Arial"/>
        <a:buChar char="•"/>
        <a:defRPr sz="2024" kern="1200">
          <a:solidFill>
            <a:schemeClr val="tx1"/>
          </a:solidFill>
          <a:latin typeface="+mn-lt"/>
          <a:ea typeface="+mn-ea"/>
          <a:cs typeface="+mn-cs"/>
        </a:defRPr>
      </a:lvl8pPr>
      <a:lvl9pPr marL="3885811" indent="-228578" algn="l" defTabSz="457154" rtl="0" eaLnBrk="1" latinLnBrk="0" hangingPunct="1">
        <a:spcBef>
          <a:spcPct val="20000"/>
        </a:spcBef>
        <a:buFont typeface="Arial"/>
        <a:buChar char="•"/>
        <a:defRPr sz="2024" kern="1200">
          <a:solidFill>
            <a:schemeClr val="tx1"/>
          </a:solidFill>
          <a:latin typeface="+mn-lt"/>
          <a:ea typeface="+mn-ea"/>
          <a:cs typeface="+mn-cs"/>
        </a:defRPr>
      </a:lvl9pPr>
    </p:bodyStyle>
    <p:otherStyle>
      <a:defPPr>
        <a:defRPr lang="en-US"/>
      </a:defPPr>
      <a:lvl1pPr marL="0" algn="l" defTabSz="457154" rtl="0" eaLnBrk="1" latinLnBrk="0" hangingPunct="1">
        <a:defRPr sz="1799" kern="1200">
          <a:solidFill>
            <a:schemeClr val="tx1"/>
          </a:solidFill>
          <a:latin typeface="+mn-lt"/>
          <a:ea typeface="+mn-ea"/>
          <a:cs typeface="+mn-cs"/>
        </a:defRPr>
      </a:lvl1pPr>
      <a:lvl2pPr marL="457154" algn="l" defTabSz="457154" rtl="0" eaLnBrk="1" latinLnBrk="0" hangingPunct="1">
        <a:defRPr sz="1799" kern="1200">
          <a:solidFill>
            <a:schemeClr val="tx1"/>
          </a:solidFill>
          <a:latin typeface="+mn-lt"/>
          <a:ea typeface="+mn-ea"/>
          <a:cs typeface="+mn-cs"/>
        </a:defRPr>
      </a:lvl2pPr>
      <a:lvl3pPr marL="914309" algn="l" defTabSz="457154" rtl="0" eaLnBrk="1" latinLnBrk="0" hangingPunct="1">
        <a:defRPr sz="1799" kern="1200">
          <a:solidFill>
            <a:schemeClr val="tx1"/>
          </a:solidFill>
          <a:latin typeface="+mn-lt"/>
          <a:ea typeface="+mn-ea"/>
          <a:cs typeface="+mn-cs"/>
        </a:defRPr>
      </a:lvl3pPr>
      <a:lvl4pPr marL="1371463" algn="l" defTabSz="457154" rtl="0" eaLnBrk="1" latinLnBrk="0" hangingPunct="1">
        <a:defRPr sz="1799" kern="1200">
          <a:solidFill>
            <a:schemeClr val="tx1"/>
          </a:solidFill>
          <a:latin typeface="+mn-lt"/>
          <a:ea typeface="+mn-ea"/>
          <a:cs typeface="+mn-cs"/>
        </a:defRPr>
      </a:lvl4pPr>
      <a:lvl5pPr marL="1828617" algn="l" defTabSz="457154" rtl="0" eaLnBrk="1" latinLnBrk="0" hangingPunct="1">
        <a:defRPr sz="1799" kern="1200">
          <a:solidFill>
            <a:schemeClr val="tx1"/>
          </a:solidFill>
          <a:latin typeface="+mn-lt"/>
          <a:ea typeface="+mn-ea"/>
          <a:cs typeface="+mn-cs"/>
        </a:defRPr>
      </a:lvl5pPr>
      <a:lvl6pPr marL="2285771" algn="l" defTabSz="457154" rtl="0" eaLnBrk="1" latinLnBrk="0" hangingPunct="1">
        <a:defRPr sz="1799" kern="1200">
          <a:solidFill>
            <a:schemeClr val="tx1"/>
          </a:solidFill>
          <a:latin typeface="+mn-lt"/>
          <a:ea typeface="+mn-ea"/>
          <a:cs typeface="+mn-cs"/>
        </a:defRPr>
      </a:lvl6pPr>
      <a:lvl7pPr marL="2742926" algn="l" defTabSz="457154" rtl="0" eaLnBrk="1" latinLnBrk="0" hangingPunct="1">
        <a:defRPr sz="1799" kern="1200">
          <a:solidFill>
            <a:schemeClr val="tx1"/>
          </a:solidFill>
          <a:latin typeface="+mn-lt"/>
          <a:ea typeface="+mn-ea"/>
          <a:cs typeface="+mn-cs"/>
        </a:defRPr>
      </a:lvl7pPr>
      <a:lvl8pPr marL="3200080" algn="l" defTabSz="457154" rtl="0" eaLnBrk="1" latinLnBrk="0" hangingPunct="1">
        <a:defRPr sz="1799" kern="1200">
          <a:solidFill>
            <a:schemeClr val="tx1"/>
          </a:solidFill>
          <a:latin typeface="+mn-lt"/>
          <a:ea typeface="+mn-ea"/>
          <a:cs typeface="+mn-cs"/>
        </a:defRPr>
      </a:lvl8pPr>
      <a:lvl9pPr marL="3657234" algn="l" defTabSz="457154" rtl="0" eaLnBrk="1" latinLnBrk="0" hangingPunct="1">
        <a:defRPr sz="1799"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9" name="AutoShape 5"/>
          <p:cNvSpPr>
            <a:spLocks noChangeArrowheads="1"/>
          </p:cNvSpPr>
          <p:nvPr/>
        </p:nvSpPr>
        <p:spPr bwMode="auto">
          <a:xfrm>
            <a:off x="762000" y="571500"/>
            <a:ext cx="5105400" cy="457200"/>
          </a:xfrm>
          <a:prstGeom prst="roundRect">
            <a:avLst>
              <a:gd name="adj" fmla="val 50000"/>
            </a:avLst>
          </a:prstGeom>
          <a:solidFill>
            <a:schemeClr val="bg1"/>
          </a:solidFill>
          <a:ln w="9525">
            <a:noFill/>
            <a:round/>
            <a:headEnd/>
            <a:tailEnd/>
          </a:ln>
          <a:effectLst/>
        </p:spPr>
        <p:txBody>
          <a:bodyPr wrap="none" anchor="ctr"/>
          <a:lstStyle/>
          <a:p>
            <a:pPr algn="ctr"/>
            <a:endParaRPr kumimoji="1" lang="en-US" sz="1350" dirty="0">
              <a:solidFill>
                <a:srgbClr val="015D8B"/>
              </a:solidFill>
              <a:cs typeface="Arial" charset="0"/>
            </a:endParaRPr>
          </a:p>
        </p:txBody>
      </p:sp>
      <p:sp>
        <p:nvSpPr>
          <p:cNvPr id="1031" name="Rectangle 7"/>
          <p:cNvSpPr>
            <a:spLocks noGrp="1" noChangeArrowheads="1"/>
          </p:cNvSpPr>
          <p:nvPr>
            <p:ph type="title"/>
          </p:nvPr>
        </p:nvSpPr>
        <p:spPr bwMode="auto">
          <a:xfrm>
            <a:off x="838200" y="571500"/>
            <a:ext cx="8077200" cy="8001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32" name="Rectangle 8"/>
          <p:cNvSpPr>
            <a:spLocks noGrp="1" noChangeArrowheads="1"/>
          </p:cNvSpPr>
          <p:nvPr>
            <p:ph type="body" idx="1"/>
          </p:nvPr>
        </p:nvSpPr>
        <p:spPr bwMode="auto">
          <a:xfrm>
            <a:off x="1828800" y="1657350"/>
            <a:ext cx="7086600" cy="29146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7" name="Rectangle 13"/>
          <p:cNvSpPr>
            <a:spLocks noGrp="1" noChangeArrowheads="1"/>
          </p:cNvSpPr>
          <p:nvPr>
            <p:ph type="dt" sz="half" idx="2"/>
          </p:nvPr>
        </p:nvSpPr>
        <p:spPr bwMode="auto">
          <a:xfrm>
            <a:off x="7010400" y="4935752"/>
            <a:ext cx="1905000" cy="207749"/>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lvl1pPr algn="r">
              <a:defRPr sz="750" b="1"/>
            </a:lvl1pPr>
          </a:lstStyle>
          <a:p>
            <a:fld id="{B23F6D09-5D52-4D07-9CAC-81A0B77E493E}" type="datetimeFigureOut">
              <a:rPr lang="en-US" smtClean="0">
                <a:solidFill>
                  <a:srgbClr val="015D8B"/>
                </a:solidFill>
                <a:cs typeface="Arial" charset="0"/>
              </a:rPr>
              <a:pPr/>
              <a:t>2/20/2018</a:t>
            </a:fld>
            <a:endParaRPr lang="en-US" dirty="0">
              <a:solidFill>
                <a:srgbClr val="015D8B"/>
              </a:solidFill>
              <a:cs typeface="Arial" charset="0"/>
            </a:endParaRPr>
          </a:p>
        </p:txBody>
      </p:sp>
      <p:sp>
        <p:nvSpPr>
          <p:cNvPr id="1038" name="Rectangle 14"/>
          <p:cNvSpPr>
            <a:spLocks noGrp="1" noChangeArrowheads="1"/>
          </p:cNvSpPr>
          <p:nvPr>
            <p:ph type="ftr" sz="quarter" idx="3"/>
          </p:nvPr>
        </p:nvSpPr>
        <p:spPr bwMode="auto">
          <a:xfrm>
            <a:off x="2916238" y="4935752"/>
            <a:ext cx="2951162" cy="207749"/>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lvl1pPr>
              <a:defRPr sz="750" b="1">
                <a:solidFill>
                  <a:schemeClr val="bg1"/>
                </a:solidFill>
              </a:defRPr>
            </a:lvl1pPr>
          </a:lstStyle>
          <a:p>
            <a:endParaRPr lang="en-US" dirty="0">
              <a:solidFill>
                <a:srgbClr val="FFFFFF"/>
              </a:solidFill>
              <a:cs typeface="Arial" charset="0"/>
            </a:endParaRPr>
          </a:p>
        </p:txBody>
      </p:sp>
    </p:spTree>
    <p:extLst>
      <p:ext uri="{BB962C8B-B14F-4D97-AF65-F5344CB8AC3E}">
        <p14:creationId xmlns:p14="http://schemas.microsoft.com/office/powerpoint/2010/main" val="3193752498"/>
      </p:ext>
    </p:extLst>
  </p:cSld>
  <p:clrMap bg1="lt1" tx1="dk1" bg2="lt2" tx2="dk2" accent1="accent1" accent2="accent2" accent3="accent3" accent4="accent4" accent5="accent5" accent6="accent6" hlink="hlink" folHlink="folHlink"/>
  <p:sldLayoutIdLst>
    <p:sldLayoutId id="2147484101" r:id="rId1"/>
    <p:sldLayoutId id="2147484102" r:id="rId2"/>
    <p:sldLayoutId id="2147484103" r:id="rId3"/>
    <p:sldLayoutId id="2147484104" r:id="rId4"/>
    <p:sldLayoutId id="2147484105" r:id="rId5"/>
    <p:sldLayoutId id="2147484106" r:id="rId6"/>
    <p:sldLayoutId id="2147484107" r:id="rId7"/>
    <p:sldLayoutId id="2147484108" r:id="rId8"/>
    <p:sldLayoutId id="2147484109" r:id="rId9"/>
    <p:sldLayoutId id="2147484110" r:id="rId10"/>
    <p:sldLayoutId id="2147484111" r:id="rId11"/>
  </p:sldLayoutIdLst>
  <p:txStyles>
    <p:titleStyle>
      <a:lvl1pPr algn="l" rtl="0" eaLnBrk="1" fontAlgn="base" hangingPunct="1">
        <a:lnSpc>
          <a:spcPct val="90000"/>
        </a:lnSpc>
        <a:spcBef>
          <a:spcPct val="0"/>
        </a:spcBef>
        <a:spcAft>
          <a:spcPct val="0"/>
        </a:spcAft>
        <a:defRPr sz="2700" b="1">
          <a:solidFill>
            <a:srgbClr val="015D8B"/>
          </a:solidFill>
          <a:latin typeface="+mj-lt"/>
          <a:ea typeface="+mj-ea"/>
          <a:cs typeface="+mj-cs"/>
        </a:defRPr>
      </a:lvl1pPr>
      <a:lvl2pPr algn="l" rtl="0" eaLnBrk="1" fontAlgn="base" hangingPunct="1">
        <a:lnSpc>
          <a:spcPct val="90000"/>
        </a:lnSpc>
        <a:spcBef>
          <a:spcPct val="0"/>
        </a:spcBef>
        <a:spcAft>
          <a:spcPct val="0"/>
        </a:spcAft>
        <a:defRPr sz="2700" b="1">
          <a:solidFill>
            <a:srgbClr val="015D8B"/>
          </a:solidFill>
          <a:latin typeface="Arial" charset="0"/>
        </a:defRPr>
      </a:lvl2pPr>
      <a:lvl3pPr algn="l" rtl="0" eaLnBrk="1" fontAlgn="base" hangingPunct="1">
        <a:lnSpc>
          <a:spcPct val="90000"/>
        </a:lnSpc>
        <a:spcBef>
          <a:spcPct val="0"/>
        </a:spcBef>
        <a:spcAft>
          <a:spcPct val="0"/>
        </a:spcAft>
        <a:defRPr sz="2700" b="1">
          <a:solidFill>
            <a:srgbClr val="015D8B"/>
          </a:solidFill>
          <a:latin typeface="Arial" charset="0"/>
        </a:defRPr>
      </a:lvl3pPr>
      <a:lvl4pPr algn="l" rtl="0" eaLnBrk="1" fontAlgn="base" hangingPunct="1">
        <a:lnSpc>
          <a:spcPct val="90000"/>
        </a:lnSpc>
        <a:spcBef>
          <a:spcPct val="0"/>
        </a:spcBef>
        <a:spcAft>
          <a:spcPct val="0"/>
        </a:spcAft>
        <a:defRPr sz="2700" b="1">
          <a:solidFill>
            <a:srgbClr val="015D8B"/>
          </a:solidFill>
          <a:latin typeface="Arial" charset="0"/>
        </a:defRPr>
      </a:lvl4pPr>
      <a:lvl5pPr algn="l" rtl="0" eaLnBrk="1" fontAlgn="base" hangingPunct="1">
        <a:lnSpc>
          <a:spcPct val="90000"/>
        </a:lnSpc>
        <a:spcBef>
          <a:spcPct val="0"/>
        </a:spcBef>
        <a:spcAft>
          <a:spcPct val="0"/>
        </a:spcAft>
        <a:defRPr sz="2700" b="1">
          <a:solidFill>
            <a:srgbClr val="015D8B"/>
          </a:solidFill>
          <a:latin typeface="Arial" charset="0"/>
        </a:defRPr>
      </a:lvl5pPr>
      <a:lvl6pPr marL="342900" algn="l" rtl="0" eaLnBrk="1" fontAlgn="base" hangingPunct="1">
        <a:lnSpc>
          <a:spcPct val="90000"/>
        </a:lnSpc>
        <a:spcBef>
          <a:spcPct val="0"/>
        </a:spcBef>
        <a:spcAft>
          <a:spcPct val="0"/>
        </a:spcAft>
        <a:defRPr sz="2700" b="1">
          <a:solidFill>
            <a:srgbClr val="015D8B"/>
          </a:solidFill>
          <a:latin typeface="Arial" charset="0"/>
        </a:defRPr>
      </a:lvl6pPr>
      <a:lvl7pPr marL="685800" algn="l" rtl="0" eaLnBrk="1" fontAlgn="base" hangingPunct="1">
        <a:lnSpc>
          <a:spcPct val="90000"/>
        </a:lnSpc>
        <a:spcBef>
          <a:spcPct val="0"/>
        </a:spcBef>
        <a:spcAft>
          <a:spcPct val="0"/>
        </a:spcAft>
        <a:defRPr sz="2700" b="1">
          <a:solidFill>
            <a:srgbClr val="015D8B"/>
          </a:solidFill>
          <a:latin typeface="Arial" charset="0"/>
        </a:defRPr>
      </a:lvl7pPr>
      <a:lvl8pPr marL="1028700" algn="l" rtl="0" eaLnBrk="1" fontAlgn="base" hangingPunct="1">
        <a:lnSpc>
          <a:spcPct val="90000"/>
        </a:lnSpc>
        <a:spcBef>
          <a:spcPct val="0"/>
        </a:spcBef>
        <a:spcAft>
          <a:spcPct val="0"/>
        </a:spcAft>
        <a:defRPr sz="2700" b="1">
          <a:solidFill>
            <a:srgbClr val="015D8B"/>
          </a:solidFill>
          <a:latin typeface="Arial" charset="0"/>
        </a:defRPr>
      </a:lvl8pPr>
      <a:lvl9pPr marL="1371600" algn="l" rtl="0" eaLnBrk="1" fontAlgn="base" hangingPunct="1">
        <a:lnSpc>
          <a:spcPct val="90000"/>
        </a:lnSpc>
        <a:spcBef>
          <a:spcPct val="0"/>
        </a:spcBef>
        <a:spcAft>
          <a:spcPct val="0"/>
        </a:spcAft>
        <a:defRPr sz="2700" b="1">
          <a:solidFill>
            <a:srgbClr val="015D8B"/>
          </a:solidFill>
          <a:latin typeface="Arial" charset="0"/>
        </a:defRPr>
      </a:lvl9pPr>
    </p:titleStyle>
    <p:bodyStyle>
      <a:lvl1pPr marL="257175" indent="-257175" algn="l" rtl="0" eaLnBrk="1" fontAlgn="base" hangingPunct="1">
        <a:spcBef>
          <a:spcPct val="20000"/>
        </a:spcBef>
        <a:spcAft>
          <a:spcPct val="0"/>
        </a:spcAft>
        <a:buClr>
          <a:schemeClr val="tx1"/>
        </a:buClr>
        <a:buSzPct val="75000"/>
        <a:buFont typeface="Wingdings" pitchFamily="2" charset="2"/>
        <a:buChar char="l"/>
        <a:defRPr sz="2100">
          <a:solidFill>
            <a:srgbClr val="006496"/>
          </a:solidFill>
          <a:latin typeface="+mn-lt"/>
          <a:ea typeface="+mn-ea"/>
          <a:cs typeface="+mn-cs"/>
        </a:defRPr>
      </a:lvl1pPr>
      <a:lvl2pPr marL="557213" indent="-214313" algn="l" rtl="0" eaLnBrk="1" fontAlgn="base" hangingPunct="1">
        <a:spcBef>
          <a:spcPct val="20000"/>
        </a:spcBef>
        <a:spcAft>
          <a:spcPct val="0"/>
        </a:spcAft>
        <a:buClr>
          <a:schemeClr val="tx1"/>
        </a:buClr>
        <a:buSzPct val="75000"/>
        <a:buChar char="–"/>
        <a:defRPr sz="1800">
          <a:solidFill>
            <a:srgbClr val="006496"/>
          </a:solidFill>
          <a:latin typeface="+mn-lt"/>
        </a:defRPr>
      </a:lvl2pPr>
      <a:lvl3pPr marL="857250" indent="-171450" algn="l" rtl="0" eaLnBrk="1" fontAlgn="base" hangingPunct="1">
        <a:spcBef>
          <a:spcPct val="20000"/>
        </a:spcBef>
        <a:spcAft>
          <a:spcPct val="0"/>
        </a:spcAft>
        <a:buClr>
          <a:schemeClr val="tx1"/>
        </a:buClr>
        <a:buSzPct val="75000"/>
        <a:buFont typeface="Wingdings" pitchFamily="2" charset="2"/>
        <a:buChar char="l"/>
        <a:defRPr sz="1500">
          <a:solidFill>
            <a:srgbClr val="006496"/>
          </a:solidFill>
          <a:latin typeface="+mn-lt"/>
        </a:defRPr>
      </a:lvl3pPr>
      <a:lvl4pPr marL="1200150" indent="-171450" algn="l" rtl="0" eaLnBrk="1" fontAlgn="base" hangingPunct="1">
        <a:spcBef>
          <a:spcPct val="20000"/>
        </a:spcBef>
        <a:spcAft>
          <a:spcPct val="0"/>
        </a:spcAft>
        <a:buClr>
          <a:schemeClr val="tx1"/>
        </a:buClr>
        <a:buSzPct val="80000"/>
        <a:buChar char="–"/>
        <a:defRPr>
          <a:solidFill>
            <a:srgbClr val="006496"/>
          </a:solidFill>
          <a:latin typeface="+mn-lt"/>
        </a:defRPr>
      </a:lvl4pPr>
      <a:lvl5pPr marL="1543050" indent="-171450" algn="l" rtl="0" eaLnBrk="1" fontAlgn="base" hangingPunct="1">
        <a:spcBef>
          <a:spcPct val="20000"/>
        </a:spcBef>
        <a:spcAft>
          <a:spcPct val="0"/>
        </a:spcAft>
        <a:buClr>
          <a:schemeClr val="tx1"/>
        </a:buClr>
        <a:buSzPct val="65000"/>
        <a:buFont typeface="Wingdings" pitchFamily="2" charset="2"/>
        <a:buChar char="l"/>
        <a:defRPr>
          <a:solidFill>
            <a:srgbClr val="006496"/>
          </a:solidFill>
          <a:latin typeface="+mn-lt"/>
        </a:defRPr>
      </a:lvl5pPr>
      <a:lvl6pPr marL="1885950" indent="-171450" algn="l" rtl="0" eaLnBrk="1" fontAlgn="base" hangingPunct="1">
        <a:spcBef>
          <a:spcPct val="20000"/>
        </a:spcBef>
        <a:spcAft>
          <a:spcPct val="0"/>
        </a:spcAft>
        <a:buClr>
          <a:schemeClr val="tx1"/>
        </a:buClr>
        <a:buSzPct val="65000"/>
        <a:buFont typeface="Wingdings" pitchFamily="2" charset="2"/>
        <a:buChar char="l"/>
        <a:defRPr>
          <a:solidFill>
            <a:srgbClr val="006496"/>
          </a:solidFill>
          <a:latin typeface="+mn-lt"/>
        </a:defRPr>
      </a:lvl6pPr>
      <a:lvl7pPr marL="2228850" indent="-171450" algn="l" rtl="0" eaLnBrk="1" fontAlgn="base" hangingPunct="1">
        <a:spcBef>
          <a:spcPct val="20000"/>
        </a:spcBef>
        <a:spcAft>
          <a:spcPct val="0"/>
        </a:spcAft>
        <a:buClr>
          <a:schemeClr val="tx1"/>
        </a:buClr>
        <a:buSzPct val="65000"/>
        <a:buFont typeface="Wingdings" pitchFamily="2" charset="2"/>
        <a:buChar char="l"/>
        <a:defRPr>
          <a:solidFill>
            <a:srgbClr val="006496"/>
          </a:solidFill>
          <a:latin typeface="+mn-lt"/>
        </a:defRPr>
      </a:lvl7pPr>
      <a:lvl8pPr marL="2571750" indent="-171450" algn="l" rtl="0" eaLnBrk="1" fontAlgn="base" hangingPunct="1">
        <a:spcBef>
          <a:spcPct val="20000"/>
        </a:spcBef>
        <a:spcAft>
          <a:spcPct val="0"/>
        </a:spcAft>
        <a:buClr>
          <a:schemeClr val="tx1"/>
        </a:buClr>
        <a:buSzPct val="65000"/>
        <a:buFont typeface="Wingdings" pitchFamily="2" charset="2"/>
        <a:buChar char="l"/>
        <a:defRPr>
          <a:solidFill>
            <a:srgbClr val="006496"/>
          </a:solidFill>
          <a:latin typeface="+mn-lt"/>
        </a:defRPr>
      </a:lvl8pPr>
      <a:lvl9pPr marL="2914650" indent="-171450" algn="l" rtl="0" eaLnBrk="1" fontAlgn="base" hangingPunct="1">
        <a:spcBef>
          <a:spcPct val="20000"/>
        </a:spcBef>
        <a:spcAft>
          <a:spcPct val="0"/>
        </a:spcAft>
        <a:buClr>
          <a:schemeClr val="tx1"/>
        </a:buClr>
        <a:buSzPct val="65000"/>
        <a:buFont typeface="Wingdings" pitchFamily="2" charset="2"/>
        <a:buChar char="l"/>
        <a:defRPr>
          <a:solidFill>
            <a:srgbClr val="006496"/>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95288" y="1004888"/>
            <a:ext cx="8229600" cy="702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nl-BE"/>
              <a:t>Title</a:t>
            </a:r>
          </a:p>
        </p:txBody>
      </p:sp>
      <p:sp>
        <p:nvSpPr>
          <p:cNvPr id="1027" name="Rectangle 3"/>
          <p:cNvSpPr>
            <a:spLocks noGrp="1" noChangeArrowheads="1"/>
          </p:cNvSpPr>
          <p:nvPr>
            <p:ph type="body" idx="1"/>
          </p:nvPr>
        </p:nvSpPr>
        <p:spPr bwMode="auto">
          <a:xfrm>
            <a:off x="457200" y="1869282"/>
            <a:ext cx="8229600" cy="2646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BE" altLang="nl-BE"/>
              <a:t>Second level</a:t>
            </a:r>
            <a:endParaRPr lang="en-GB" altLang="nl-BE"/>
          </a:p>
          <a:p>
            <a:pPr lvl="1"/>
            <a:r>
              <a:rPr lang="en-GB" altLang="nl-BE"/>
              <a:t>Third level</a:t>
            </a:r>
          </a:p>
          <a:p>
            <a:pPr lvl="2"/>
            <a:r>
              <a:rPr lang="en-GB" altLang="nl-BE"/>
              <a:t>- Fourth level</a:t>
            </a:r>
          </a:p>
        </p:txBody>
      </p:sp>
      <p:sp>
        <p:nvSpPr>
          <p:cNvPr id="1028" name="Rectangle 4"/>
          <p:cNvSpPr>
            <a:spLocks noGrp="1" noChangeArrowheads="1"/>
          </p:cNvSpPr>
          <p:nvPr>
            <p:ph type="dt" sz="half" idx="2"/>
          </p:nvPr>
        </p:nvSpPr>
        <p:spPr bwMode="auto">
          <a:xfrm>
            <a:off x="457200" y="4683919"/>
            <a:ext cx="2133600" cy="357188"/>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1" hangingPunct="1">
              <a:defRPr sz="1050">
                <a:solidFill>
                  <a:schemeClr val="tx1"/>
                </a:solidFill>
                <a:latin typeface="Arial" charset="0"/>
                <a:ea typeface="+mn-ea"/>
                <a:cs typeface="+mn-cs"/>
              </a:defRPr>
            </a:lvl1pPr>
          </a:lstStyle>
          <a:p>
            <a:pPr defTabSz="685800" fontAlgn="base">
              <a:spcBef>
                <a:spcPct val="0"/>
              </a:spcBef>
              <a:spcAft>
                <a:spcPct val="0"/>
              </a:spcAft>
              <a:defRPr/>
            </a:pPr>
            <a:endParaRPr lang="en-GB">
              <a:solidFill>
                <a:srgbClr val="000000"/>
              </a:solidFill>
            </a:endParaRPr>
          </a:p>
        </p:txBody>
      </p:sp>
      <p:sp>
        <p:nvSpPr>
          <p:cNvPr id="1029" name="Rectangle 5"/>
          <p:cNvSpPr>
            <a:spLocks noGrp="1" noChangeArrowheads="1"/>
          </p:cNvSpPr>
          <p:nvPr>
            <p:ph type="ftr" sz="quarter" idx="3"/>
          </p:nvPr>
        </p:nvSpPr>
        <p:spPr bwMode="auto">
          <a:xfrm>
            <a:off x="3124200" y="4683919"/>
            <a:ext cx="2895600" cy="357188"/>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eaLnBrk="1" hangingPunct="1">
              <a:defRPr sz="1050">
                <a:solidFill>
                  <a:schemeClr val="tx1"/>
                </a:solidFill>
                <a:latin typeface="Arial" charset="0"/>
                <a:ea typeface="+mn-ea"/>
                <a:cs typeface="+mn-cs"/>
              </a:defRPr>
            </a:lvl1pPr>
          </a:lstStyle>
          <a:p>
            <a:pPr defTabSz="685800" fontAlgn="base">
              <a:spcBef>
                <a:spcPct val="0"/>
              </a:spcBef>
              <a:spcAft>
                <a:spcPct val="0"/>
              </a:spcAft>
              <a:defRPr/>
            </a:pPr>
            <a:endParaRPr lang="en-GB">
              <a:solidFill>
                <a:srgbClr val="000000"/>
              </a:solidFill>
            </a:endParaRPr>
          </a:p>
        </p:txBody>
      </p:sp>
      <p:sp>
        <p:nvSpPr>
          <p:cNvPr id="1030" name="Rectangle 6"/>
          <p:cNvSpPr>
            <a:spLocks noGrp="1" noChangeArrowheads="1"/>
          </p:cNvSpPr>
          <p:nvPr>
            <p:ph type="sldNum" sz="quarter" idx="4"/>
          </p:nvPr>
        </p:nvSpPr>
        <p:spPr bwMode="auto">
          <a:xfrm>
            <a:off x="6553200" y="4683919"/>
            <a:ext cx="2133600" cy="357188"/>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1050">
                <a:solidFill>
                  <a:schemeClr val="tx1"/>
                </a:solidFill>
                <a:latin typeface="Arial" panose="020B0604020202020204" pitchFamily="34" charset="0"/>
              </a:defRPr>
            </a:lvl1pPr>
          </a:lstStyle>
          <a:p>
            <a:pPr defTabSz="685800" fontAlgn="base">
              <a:spcBef>
                <a:spcPct val="0"/>
              </a:spcBef>
              <a:spcAft>
                <a:spcPct val="0"/>
              </a:spcAft>
              <a:defRPr/>
            </a:pPr>
            <a:fld id="{83094759-9034-47D6-ABF5-4F1FC6392F29}" type="slidenum">
              <a:rPr lang="en-GB" altLang="nl-BE" smtClean="0">
                <a:solidFill>
                  <a:srgbClr val="000000"/>
                </a:solidFill>
                <a:ea typeface="MS PGothic" panose="020B0600070205080204" pitchFamily="34" charset="-128"/>
              </a:rPr>
              <a:pPr defTabSz="685800" fontAlgn="base">
                <a:spcBef>
                  <a:spcPct val="0"/>
                </a:spcBef>
                <a:spcAft>
                  <a:spcPct val="0"/>
                </a:spcAft>
                <a:defRPr/>
              </a:pPr>
              <a:t>‹#›</a:t>
            </a:fld>
            <a:endParaRPr lang="en-GB" altLang="nl-BE">
              <a:solidFill>
                <a:srgbClr val="000000"/>
              </a:solidFill>
              <a:ea typeface="MS PGothic" panose="020B0600070205080204" pitchFamily="34" charset="-128"/>
            </a:endParaRPr>
          </a:p>
        </p:txBody>
      </p:sp>
      <p:sp>
        <p:nvSpPr>
          <p:cNvPr id="15" name="Rectangle 14"/>
          <p:cNvSpPr/>
          <p:nvPr/>
        </p:nvSpPr>
        <p:spPr>
          <a:xfrm>
            <a:off x="0" y="0"/>
            <a:ext cx="9144000" cy="717947"/>
          </a:xfrm>
          <a:prstGeom prst="rect">
            <a:avLst/>
          </a:prstGeom>
          <a:solidFill>
            <a:srgbClr val="0F5494"/>
          </a:solidFill>
          <a:ln>
            <a:solidFill>
              <a:srgbClr val="0F5494"/>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solidFill>
                <a:srgbClr val="FFFFFF"/>
              </a:solidFill>
            </a:endParaRPr>
          </a:p>
        </p:txBody>
      </p:sp>
      <p:pic>
        <p:nvPicPr>
          <p:cNvPr id="1032" name="Picture 17" descr="LOGO CE_Vertical_EN_NEG_quadri_H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957639" y="194073"/>
            <a:ext cx="1436687" cy="753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55216684"/>
      </p:ext>
    </p:extLst>
  </p:cSld>
  <p:clrMap bg1="lt1" tx1="dk1" bg2="lt2" tx2="dk2" accent1="accent1" accent2="accent2" accent3="accent3" accent4="accent4" accent5="accent5" accent6="accent6" hlink="hlink" folHlink="folHlink"/>
  <p:sldLayoutIdLst>
    <p:sldLayoutId id="2147484182" r:id="rId1"/>
    <p:sldLayoutId id="2147484183" r:id="rId2"/>
    <p:sldLayoutId id="2147484184" r:id="rId3"/>
    <p:sldLayoutId id="2147484185" r:id="rId4"/>
    <p:sldLayoutId id="2147484186" r:id="rId5"/>
    <p:sldLayoutId id="2147484187" r:id="rId6"/>
    <p:sldLayoutId id="2147484188" r:id="rId7"/>
    <p:sldLayoutId id="2147484189" r:id="rId8"/>
    <p:sldLayoutId id="2147484190" r:id="rId9"/>
    <p:sldLayoutId id="2147484191" r:id="rId10"/>
    <p:sldLayoutId id="2147484192" r:id="rId11"/>
  </p:sldLayoutIdLst>
  <p:txStyles>
    <p:titleStyle>
      <a:lvl1pPr marL="269081" indent="-269081" algn="l" rtl="0" eaLnBrk="0" fontAlgn="base" hangingPunct="0">
        <a:spcBef>
          <a:spcPct val="0"/>
        </a:spcBef>
        <a:spcAft>
          <a:spcPct val="0"/>
        </a:spcAft>
        <a:defRPr sz="2250" b="1">
          <a:solidFill>
            <a:srgbClr val="0F5494"/>
          </a:solidFill>
          <a:latin typeface="+mj-lt"/>
          <a:ea typeface="MS PGothic" pitchFamily="34" charset="-128"/>
          <a:cs typeface="ＭＳ Ｐゴシック" charset="0"/>
        </a:defRPr>
      </a:lvl1pPr>
      <a:lvl2pPr marL="269081" indent="-269081" algn="l" rtl="0" eaLnBrk="0" fontAlgn="base" hangingPunct="0">
        <a:spcBef>
          <a:spcPct val="0"/>
        </a:spcBef>
        <a:spcAft>
          <a:spcPct val="0"/>
        </a:spcAft>
        <a:defRPr sz="2250" b="1">
          <a:solidFill>
            <a:srgbClr val="0F5494"/>
          </a:solidFill>
          <a:latin typeface="Verdana" pitchFamily="34" charset="0"/>
          <a:ea typeface="MS PGothic" pitchFamily="34" charset="-128"/>
          <a:cs typeface="ＭＳ Ｐゴシック" charset="0"/>
        </a:defRPr>
      </a:lvl2pPr>
      <a:lvl3pPr marL="269081" indent="-269081" algn="l" rtl="0" eaLnBrk="0" fontAlgn="base" hangingPunct="0">
        <a:spcBef>
          <a:spcPct val="0"/>
        </a:spcBef>
        <a:spcAft>
          <a:spcPct val="0"/>
        </a:spcAft>
        <a:defRPr sz="2250" b="1">
          <a:solidFill>
            <a:srgbClr val="0F5494"/>
          </a:solidFill>
          <a:latin typeface="Verdana" pitchFamily="34" charset="0"/>
          <a:ea typeface="MS PGothic" pitchFamily="34" charset="-128"/>
          <a:cs typeface="ＭＳ Ｐゴシック" charset="0"/>
        </a:defRPr>
      </a:lvl3pPr>
      <a:lvl4pPr marL="269081" indent="-269081" algn="l" rtl="0" eaLnBrk="0" fontAlgn="base" hangingPunct="0">
        <a:spcBef>
          <a:spcPct val="0"/>
        </a:spcBef>
        <a:spcAft>
          <a:spcPct val="0"/>
        </a:spcAft>
        <a:defRPr sz="2250" b="1">
          <a:solidFill>
            <a:srgbClr val="0F5494"/>
          </a:solidFill>
          <a:latin typeface="Verdana" pitchFamily="34" charset="0"/>
          <a:ea typeface="MS PGothic" pitchFamily="34" charset="-128"/>
          <a:cs typeface="ＭＳ Ｐゴシック" charset="0"/>
        </a:defRPr>
      </a:lvl4pPr>
      <a:lvl5pPr marL="269081" indent="-269081" algn="l" rtl="0" eaLnBrk="0" fontAlgn="base" hangingPunct="0">
        <a:spcBef>
          <a:spcPct val="0"/>
        </a:spcBef>
        <a:spcAft>
          <a:spcPct val="0"/>
        </a:spcAft>
        <a:defRPr sz="2250" b="1">
          <a:solidFill>
            <a:srgbClr val="0F5494"/>
          </a:solidFill>
          <a:latin typeface="Verdana" pitchFamily="34" charset="0"/>
          <a:ea typeface="MS PGothic" pitchFamily="34" charset="-128"/>
          <a:cs typeface="ＭＳ Ｐゴシック" charset="0"/>
        </a:defRPr>
      </a:lvl5pPr>
      <a:lvl6pPr marL="611981" algn="l" rtl="0" eaLnBrk="1" fontAlgn="base" hangingPunct="1">
        <a:spcBef>
          <a:spcPct val="0"/>
        </a:spcBef>
        <a:spcAft>
          <a:spcPct val="0"/>
        </a:spcAft>
        <a:defRPr sz="2250" b="1">
          <a:solidFill>
            <a:srgbClr val="0F5494"/>
          </a:solidFill>
          <a:latin typeface="Verdana" pitchFamily="34" charset="0"/>
        </a:defRPr>
      </a:lvl6pPr>
      <a:lvl7pPr marL="954881" algn="l" rtl="0" eaLnBrk="1" fontAlgn="base" hangingPunct="1">
        <a:spcBef>
          <a:spcPct val="0"/>
        </a:spcBef>
        <a:spcAft>
          <a:spcPct val="0"/>
        </a:spcAft>
        <a:defRPr sz="2250" b="1">
          <a:solidFill>
            <a:srgbClr val="0F5494"/>
          </a:solidFill>
          <a:latin typeface="Verdana" pitchFamily="34" charset="0"/>
        </a:defRPr>
      </a:lvl7pPr>
      <a:lvl8pPr marL="1297781" algn="l" rtl="0" eaLnBrk="1" fontAlgn="base" hangingPunct="1">
        <a:spcBef>
          <a:spcPct val="0"/>
        </a:spcBef>
        <a:spcAft>
          <a:spcPct val="0"/>
        </a:spcAft>
        <a:defRPr sz="2250" b="1">
          <a:solidFill>
            <a:srgbClr val="0F5494"/>
          </a:solidFill>
          <a:latin typeface="Verdana" pitchFamily="34" charset="0"/>
        </a:defRPr>
      </a:lvl8pPr>
      <a:lvl9pPr marL="1640681" algn="l" rtl="0" eaLnBrk="1" fontAlgn="base" hangingPunct="1">
        <a:spcBef>
          <a:spcPct val="0"/>
        </a:spcBef>
        <a:spcAft>
          <a:spcPct val="0"/>
        </a:spcAft>
        <a:defRPr sz="2250" b="1">
          <a:solidFill>
            <a:srgbClr val="0F5494"/>
          </a:solidFill>
          <a:latin typeface="Verdana" pitchFamily="34" charset="0"/>
        </a:defRPr>
      </a:lvl9pPr>
    </p:titleStyle>
    <p:bodyStyle>
      <a:lvl1pPr marL="257175" indent="-257175" algn="l" rtl="0" eaLnBrk="0" fontAlgn="base" hangingPunct="0">
        <a:spcBef>
          <a:spcPct val="20000"/>
        </a:spcBef>
        <a:spcAft>
          <a:spcPct val="0"/>
        </a:spcAft>
        <a:buClr>
          <a:schemeClr val="bg1"/>
        </a:buClr>
        <a:buChar char="•"/>
        <a:defRPr sz="1800" i="1">
          <a:solidFill>
            <a:srgbClr val="0F5494"/>
          </a:solidFill>
          <a:latin typeface="+mn-lt"/>
          <a:ea typeface="MS PGothic" pitchFamily="34" charset="-128"/>
          <a:cs typeface="ＭＳ Ｐゴシック" charset="0"/>
        </a:defRPr>
      </a:lvl1pPr>
      <a:lvl2pPr marL="557213" indent="-214313" algn="l" rtl="0" eaLnBrk="0" fontAlgn="base" hangingPunct="0">
        <a:spcBef>
          <a:spcPct val="20000"/>
        </a:spcBef>
        <a:spcAft>
          <a:spcPct val="0"/>
        </a:spcAft>
        <a:buClr>
          <a:srgbClr val="009FBA"/>
        </a:buClr>
        <a:buChar char="•"/>
        <a:defRPr sz="1500" b="1">
          <a:solidFill>
            <a:srgbClr val="0F5494"/>
          </a:solidFill>
          <a:latin typeface="+mn-lt"/>
          <a:ea typeface="MS PGothic" pitchFamily="34" charset="-128"/>
        </a:defRPr>
      </a:lvl2pPr>
      <a:lvl3pPr marL="857250" indent="-171450" algn="l" rtl="0" eaLnBrk="0" fontAlgn="base" hangingPunct="0">
        <a:spcBef>
          <a:spcPct val="20000"/>
        </a:spcBef>
        <a:spcAft>
          <a:spcPct val="0"/>
        </a:spcAft>
        <a:defRPr sz="1050">
          <a:solidFill>
            <a:srgbClr val="0F5494"/>
          </a:solidFill>
          <a:latin typeface="+mn-lt"/>
          <a:ea typeface="MS PGothic" pitchFamily="34" charset="-128"/>
        </a:defRPr>
      </a:lvl3pPr>
      <a:lvl4pPr marL="1200150" indent="-171450" algn="l" rtl="0" eaLnBrk="0" fontAlgn="base" hangingPunct="0">
        <a:spcBef>
          <a:spcPct val="20000"/>
        </a:spcBef>
        <a:spcAft>
          <a:spcPct val="0"/>
        </a:spcAft>
        <a:buChar char="–"/>
        <a:defRPr sz="1500">
          <a:solidFill>
            <a:schemeClr val="tx1"/>
          </a:solidFill>
          <a:latin typeface="Arial" charset="0"/>
          <a:ea typeface="MS PGothic" pitchFamily="34" charset="-128"/>
        </a:defRPr>
      </a:lvl4pPr>
      <a:lvl5pPr marL="1543050" indent="-171450" algn="l" rtl="0" eaLnBrk="0" fontAlgn="base" hangingPunct="0">
        <a:spcBef>
          <a:spcPct val="20000"/>
        </a:spcBef>
        <a:spcAft>
          <a:spcPct val="0"/>
        </a:spcAft>
        <a:buChar char="»"/>
        <a:defRPr sz="1500">
          <a:solidFill>
            <a:schemeClr val="tx1"/>
          </a:solidFill>
          <a:latin typeface="Arial" charset="0"/>
          <a:ea typeface="MS PGothic" pitchFamily="34" charset="-128"/>
        </a:defRPr>
      </a:lvl5pPr>
      <a:lvl6pPr marL="1885950" indent="-171450" algn="l" rtl="0" eaLnBrk="1" fontAlgn="base" hangingPunct="1">
        <a:spcBef>
          <a:spcPct val="20000"/>
        </a:spcBef>
        <a:spcAft>
          <a:spcPct val="0"/>
        </a:spcAft>
        <a:buChar char="»"/>
        <a:defRPr sz="1500">
          <a:solidFill>
            <a:schemeClr val="tx1"/>
          </a:solidFill>
          <a:latin typeface="Arial" charset="0"/>
        </a:defRPr>
      </a:lvl6pPr>
      <a:lvl7pPr marL="2228850" indent="-171450" algn="l" rtl="0" eaLnBrk="1" fontAlgn="base" hangingPunct="1">
        <a:spcBef>
          <a:spcPct val="20000"/>
        </a:spcBef>
        <a:spcAft>
          <a:spcPct val="0"/>
        </a:spcAft>
        <a:buChar char="»"/>
        <a:defRPr sz="1500">
          <a:solidFill>
            <a:schemeClr val="tx1"/>
          </a:solidFill>
          <a:latin typeface="Arial" charset="0"/>
        </a:defRPr>
      </a:lvl7pPr>
      <a:lvl8pPr marL="2571750" indent="-171450" algn="l" rtl="0" eaLnBrk="1" fontAlgn="base" hangingPunct="1">
        <a:spcBef>
          <a:spcPct val="20000"/>
        </a:spcBef>
        <a:spcAft>
          <a:spcPct val="0"/>
        </a:spcAft>
        <a:buChar char="»"/>
        <a:defRPr sz="1500">
          <a:solidFill>
            <a:schemeClr val="tx1"/>
          </a:solidFill>
          <a:latin typeface="Arial" charset="0"/>
        </a:defRPr>
      </a:lvl8pPr>
      <a:lvl9pPr marL="2914650" indent="-171450" algn="l" rtl="0" eaLnBrk="1" fontAlgn="base" hangingPunct="1">
        <a:spcBef>
          <a:spcPct val="20000"/>
        </a:spcBef>
        <a:spcAft>
          <a:spcPct val="0"/>
        </a:spcAft>
        <a:buChar char="»"/>
        <a:defRPr sz="1500">
          <a:solidFill>
            <a:schemeClr val="tx1"/>
          </a:solidFill>
          <a:latin typeface="Arial" charset="0"/>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2.xml"/><Relationship Id="rId1" Type="http://schemas.openxmlformats.org/officeDocument/2006/relationships/slideLayout" Target="../slideLayouts/slideLayout36.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6.xml"/></Relationships>
</file>

<file path=ppt/slides/_rels/slide1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5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6.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6.xml"/></Relationships>
</file>

<file path=ppt/slides/_rels/slide2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6.xml"/></Relationships>
</file>

<file path=ppt/slides/_rels/slide2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6.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6.xml"/></Relationships>
</file>

<file path=ppt/slides/_rels/slide2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56.xml"/></Relationships>
</file>

<file path=ppt/slides/_rels/slide2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56.xml"/></Relationships>
</file>

<file path=ppt/slides/_rels/slide2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56.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6.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56.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56.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56.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56.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6.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6.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6.xml"/></Relationships>
</file>

<file path=ppt/slides/_rels/slide3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7.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3.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105364" y="1655876"/>
            <a:ext cx="6038636" cy="2083611"/>
          </a:xfrm>
        </p:spPr>
        <p:txBody>
          <a:bodyPr>
            <a:noAutofit/>
          </a:bodyPr>
          <a:lstStyle/>
          <a:p>
            <a:r>
              <a:rPr lang="en-IE" sz="5600" dirty="0">
                <a:latin typeface="Arial" panose="020B0604020202020204" pitchFamily="34" charset="0"/>
                <a:cs typeface="Arial" panose="020B0604020202020204" pitchFamily="34" charset="0"/>
              </a:rPr>
              <a:t>Improve Customer Experience with</a:t>
            </a:r>
            <a:br>
              <a:rPr lang="en-IE" sz="5600" dirty="0">
                <a:latin typeface="Arial" panose="020B0604020202020204" pitchFamily="34" charset="0"/>
                <a:cs typeface="Arial" panose="020B0604020202020204" pitchFamily="34" charset="0"/>
              </a:rPr>
            </a:br>
            <a:r>
              <a:rPr lang="en-IE" sz="5600" dirty="0">
                <a:latin typeface="Arial" panose="020B0604020202020204" pitchFamily="34" charset="0"/>
                <a:cs typeface="Arial" panose="020B0604020202020204" pitchFamily="34" charset="0"/>
              </a:rPr>
              <a:t>Top </a:t>
            </a:r>
            <a:r>
              <a:rPr lang="en-IE" sz="5600" dirty="0" smtClean="0">
                <a:latin typeface="Arial" panose="020B0604020202020204" pitchFamily="34" charset="0"/>
                <a:cs typeface="Arial" panose="020B0604020202020204" pitchFamily="34" charset="0"/>
              </a:rPr>
              <a:t>Tasks</a:t>
            </a:r>
            <a:br>
              <a:rPr lang="en-IE" sz="5600" dirty="0" smtClean="0">
                <a:latin typeface="Arial" panose="020B0604020202020204" pitchFamily="34" charset="0"/>
                <a:cs typeface="Arial" panose="020B0604020202020204" pitchFamily="34" charset="0"/>
              </a:rPr>
            </a:br>
            <a:r>
              <a:rPr lang="en-IE" sz="3600" dirty="0" smtClean="0">
                <a:latin typeface="Arial" panose="020B0604020202020204" pitchFamily="34" charset="0"/>
                <a:cs typeface="Arial" panose="020B0604020202020204" pitchFamily="34" charset="0"/>
              </a:rPr>
              <a:t>Part 2</a:t>
            </a:r>
            <a:endParaRPr lang="en-US" sz="3600" b="1" dirty="0">
              <a:latin typeface="Arial" panose="020B0604020202020204" pitchFamily="34" charset="0"/>
              <a:cs typeface="Arial" panose="020B0604020202020204" pitchFamily="34" charset="0"/>
            </a:endParaRPr>
          </a:p>
        </p:txBody>
      </p:sp>
      <p:sp>
        <p:nvSpPr>
          <p:cNvPr id="9" name="Text Placeholder 8"/>
          <p:cNvSpPr>
            <a:spLocks noGrp="1"/>
          </p:cNvSpPr>
          <p:nvPr>
            <p:ph type="body" sz="quarter" idx="10"/>
          </p:nvPr>
        </p:nvSpPr>
        <p:spPr/>
        <p:txBody>
          <a:bodyPr/>
          <a:lstStyle/>
          <a:p>
            <a:r>
              <a:rPr lang="en-US" dirty="0">
                <a:latin typeface="+mj-lt"/>
                <a:cs typeface="Helvetica"/>
              </a:rPr>
              <a:t>Gerry McGovern</a:t>
            </a:r>
          </a:p>
          <a:p>
            <a:r>
              <a:rPr lang="en-US" dirty="0">
                <a:latin typeface="+mj-lt"/>
              </a:rPr>
              <a:t>customercarewords.com </a:t>
            </a:r>
          </a:p>
        </p:txBody>
      </p:sp>
      <p:sp>
        <p:nvSpPr>
          <p:cNvPr id="10" name="Text Placeholder 9"/>
          <p:cNvSpPr>
            <a:spLocks noGrp="1"/>
          </p:cNvSpPr>
          <p:nvPr>
            <p:ph type="body" sz="quarter" idx="11"/>
          </p:nvPr>
        </p:nvSpPr>
        <p:spPr/>
        <p:txBody>
          <a:bodyPr/>
          <a:lstStyle/>
          <a:p>
            <a:r>
              <a:rPr lang="en-US" dirty="0">
                <a:latin typeface="+mj-lt"/>
              </a:rPr>
              <a:t>February 13, 2018</a:t>
            </a:r>
          </a:p>
        </p:txBody>
      </p:sp>
    </p:spTree>
    <p:extLst>
      <p:ext uri="{BB962C8B-B14F-4D97-AF65-F5344CB8AC3E}">
        <p14:creationId xmlns:p14="http://schemas.microsoft.com/office/powerpoint/2010/main" val="1756143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sp>
        <p:nvSpPr>
          <p:cNvPr id="279554" name="Title 1"/>
          <p:cNvSpPr>
            <a:spLocks noGrp="1"/>
          </p:cNvSpPr>
          <p:nvPr>
            <p:ph type="title"/>
          </p:nvPr>
        </p:nvSpPr>
        <p:spPr>
          <a:xfrm>
            <a:off x="303836" y="936039"/>
            <a:ext cx="8568159" cy="3427861"/>
          </a:xfrm>
        </p:spPr>
        <p:txBody>
          <a:bodyPr wrap="square">
            <a:spAutoFit/>
          </a:bodyPr>
          <a:lstStyle/>
          <a:p>
            <a:pPr algn="ctr" eaLnBrk="0" hangingPunct="0"/>
            <a:r>
              <a:rPr lang="en-IE" sz="8250" b="1" dirty="0">
                <a:solidFill>
                  <a:schemeClr val="bg1"/>
                </a:solidFill>
                <a:latin typeface="Arial" pitchFamily="34" charset="0"/>
                <a:cs typeface="Times New Roman" pitchFamily="18" charset="0"/>
              </a:rPr>
              <a:t>Top 50 most visited pages, files (annual)</a:t>
            </a:r>
          </a:p>
        </p:txBody>
      </p:sp>
    </p:spTree>
    <p:extLst>
      <p:ext uri="{BB962C8B-B14F-4D97-AF65-F5344CB8AC3E}">
        <p14:creationId xmlns:p14="http://schemas.microsoft.com/office/powerpoint/2010/main" val="1639627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sp>
        <p:nvSpPr>
          <p:cNvPr id="279554" name="Title 1"/>
          <p:cNvSpPr>
            <a:spLocks noGrp="1"/>
          </p:cNvSpPr>
          <p:nvPr>
            <p:ph type="title"/>
          </p:nvPr>
        </p:nvSpPr>
        <p:spPr>
          <a:xfrm>
            <a:off x="269111" y="1289282"/>
            <a:ext cx="8568159" cy="2492990"/>
          </a:xfrm>
        </p:spPr>
        <p:txBody>
          <a:bodyPr wrap="square">
            <a:spAutoFit/>
          </a:bodyPr>
          <a:lstStyle/>
          <a:p>
            <a:pPr algn="ctr" eaLnBrk="0" hangingPunct="0"/>
            <a:r>
              <a:rPr lang="en-IE" sz="9000" b="1" dirty="0">
                <a:solidFill>
                  <a:schemeClr val="bg1"/>
                </a:solidFill>
                <a:latin typeface="Arial" pitchFamily="34" charset="0"/>
                <a:cs typeface="Times New Roman" pitchFamily="18" charset="0"/>
              </a:rPr>
              <a:t>Traditional / social media </a:t>
            </a:r>
          </a:p>
        </p:txBody>
      </p:sp>
    </p:spTree>
    <p:extLst>
      <p:ext uri="{BB962C8B-B14F-4D97-AF65-F5344CB8AC3E}">
        <p14:creationId xmlns:p14="http://schemas.microsoft.com/office/powerpoint/2010/main" val="3499961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sp>
        <p:nvSpPr>
          <p:cNvPr id="279554" name="Title 1"/>
          <p:cNvSpPr>
            <a:spLocks noGrp="1"/>
          </p:cNvSpPr>
          <p:nvPr>
            <p:ph type="title"/>
          </p:nvPr>
        </p:nvSpPr>
        <p:spPr>
          <a:xfrm>
            <a:off x="842059" y="1245878"/>
            <a:ext cx="7228631" cy="2492990"/>
          </a:xfrm>
        </p:spPr>
        <p:txBody>
          <a:bodyPr wrap="square">
            <a:spAutoFit/>
          </a:bodyPr>
          <a:lstStyle/>
          <a:p>
            <a:pPr algn="ctr" eaLnBrk="0" hangingPunct="0"/>
            <a:r>
              <a:rPr lang="en-US" sz="9000" b="1" dirty="0">
                <a:solidFill>
                  <a:schemeClr val="bg1"/>
                </a:solidFill>
                <a:latin typeface="Arial" pitchFamily="34" charset="0"/>
                <a:cs typeface="Times New Roman" pitchFamily="18" charset="0"/>
              </a:rPr>
              <a:t>Existing website</a:t>
            </a:r>
          </a:p>
        </p:txBody>
      </p:sp>
    </p:spTree>
    <p:extLst>
      <p:ext uri="{BB962C8B-B14F-4D97-AF65-F5344CB8AC3E}">
        <p14:creationId xmlns:p14="http://schemas.microsoft.com/office/powerpoint/2010/main" val="534178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sp>
        <p:nvSpPr>
          <p:cNvPr id="279554" name="Title 1"/>
          <p:cNvSpPr>
            <a:spLocks noGrp="1"/>
          </p:cNvSpPr>
          <p:nvPr>
            <p:ph type="title"/>
          </p:nvPr>
        </p:nvSpPr>
        <p:spPr>
          <a:xfrm>
            <a:off x="269111" y="1561378"/>
            <a:ext cx="8568159" cy="2285241"/>
          </a:xfrm>
        </p:spPr>
        <p:txBody>
          <a:bodyPr wrap="square">
            <a:spAutoFit/>
          </a:bodyPr>
          <a:lstStyle/>
          <a:p>
            <a:pPr algn="ctr" eaLnBrk="0" hangingPunct="0"/>
            <a:r>
              <a:rPr lang="en-IE" sz="8250" b="1" dirty="0">
                <a:solidFill>
                  <a:schemeClr val="bg1"/>
                </a:solidFill>
                <a:latin typeface="Arial" pitchFamily="34" charset="0"/>
                <a:cs typeface="Times New Roman" pitchFamily="18" charset="0"/>
              </a:rPr>
              <a:t>Competitor, peer websites  </a:t>
            </a:r>
          </a:p>
        </p:txBody>
      </p:sp>
    </p:spTree>
    <p:extLst>
      <p:ext uri="{BB962C8B-B14F-4D97-AF65-F5344CB8AC3E}">
        <p14:creationId xmlns:p14="http://schemas.microsoft.com/office/powerpoint/2010/main" val="16264126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sp>
        <p:nvSpPr>
          <p:cNvPr id="279554" name="Title 1"/>
          <p:cNvSpPr>
            <a:spLocks noGrp="1"/>
          </p:cNvSpPr>
          <p:nvPr>
            <p:ph type="title"/>
          </p:nvPr>
        </p:nvSpPr>
        <p:spPr>
          <a:xfrm>
            <a:off x="842059" y="1245878"/>
            <a:ext cx="7228631" cy="2492990"/>
          </a:xfrm>
        </p:spPr>
        <p:txBody>
          <a:bodyPr wrap="square">
            <a:spAutoFit/>
          </a:bodyPr>
          <a:lstStyle/>
          <a:p>
            <a:pPr algn="ctr" eaLnBrk="0" hangingPunct="0"/>
            <a:r>
              <a:rPr lang="en-US" sz="9000" b="1" dirty="0">
                <a:solidFill>
                  <a:schemeClr val="bg1"/>
                </a:solidFill>
                <a:latin typeface="Arial" pitchFamily="34" charset="0"/>
                <a:cs typeface="Times New Roman" pitchFamily="18" charset="0"/>
              </a:rPr>
              <a:t>Organization strategy</a:t>
            </a:r>
          </a:p>
        </p:txBody>
      </p:sp>
    </p:spTree>
    <p:extLst>
      <p:ext uri="{BB962C8B-B14F-4D97-AF65-F5344CB8AC3E}">
        <p14:creationId xmlns:p14="http://schemas.microsoft.com/office/powerpoint/2010/main" val="3046397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sp>
        <p:nvSpPr>
          <p:cNvPr id="279554" name="Title 1"/>
          <p:cNvSpPr>
            <a:spLocks noGrp="1"/>
          </p:cNvSpPr>
          <p:nvPr>
            <p:ph type="title"/>
          </p:nvPr>
        </p:nvSpPr>
        <p:spPr>
          <a:xfrm>
            <a:off x="286473" y="1575543"/>
            <a:ext cx="8568159" cy="2285241"/>
          </a:xfrm>
        </p:spPr>
        <p:txBody>
          <a:bodyPr wrap="square">
            <a:spAutoFit/>
          </a:bodyPr>
          <a:lstStyle/>
          <a:p>
            <a:pPr algn="ctr" eaLnBrk="0" hangingPunct="0"/>
            <a:r>
              <a:rPr lang="en-IE" sz="8250" b="1" dirty="0">
                <a:solidFill>
                  <a:schemeClr val="bg1"/>
                </a:solidFill>
                <a:latin typeface="Arial" pitchFamily="34" charset="0"/>
                <a:cs typeface="Times New Roman" pitchFamily="18" charset="0"/>
              </a:rPr>
              <a:t>Stakeholder reviews </a:t>
            </a:r>
          </a:p>
        </p:txBody>
      </p:sp>
    </p:spTree>
    <p:extLst>
      <p:ext uri="{BB962C8B-B14F-4D97-AF65-F5344CB8AC3E}">
        <p14:creationId xmlns:p14="http://schemas.microsoft.com/office/powerpoint/2010/main" val="34451523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3" cstate="screen"/>
          <a:srcRect t="16665"/>
          <a:stretch>
            <a:fillRect/>
          </a:stretch>
        </p:blipFill>
        <p:spPr bwMode="auto">
          <a:xfrm>
            <a:off x="53788" y="34006"/>
            <a:ext cx="9093529" cy="5428103"/>
          </a:xfrm>
          <a:prstGeom prst="rect">
            <a:avLst/>
          </a:prstGeom>
          <a:noFill/>
          <a:ln w="9525" cap="flat" cmpd="sng">
            <a:noFill/>
            <a:prstDash val="solid"/>
            <a:miter lim="800000"/>
            <a:headEnd type="none" w="med" len="med"/>
            <a:tailEnd type="none" w="med" len="med"/>
          </a:ln>
          <a:effectLst/>
        </p:spPr>
      </p:pic>
      <p:sp>
        <p:nvSpPr>
          <p:cNvPr id="7" name="Rectangle 6"/>
          <p:cNvSpPr/>
          <p:nvPr/>
        </p:nvSpPr>
        <p:spPr bwMode="auto">
          <a:xfrm>
            <a:off x="4512385" y="854639"/>
            <a:ext cx="3488615" cy="339981"/>
          </a:xfrm>
          <a:prstGeom prst="rect">
            <a:avLst/>
          </a:prstGeom>
          <a:noFill/>
          <a:ln w="50800" cap="flat" cmpd="sng" algn="ctr">
            <a:solidFill>
              <a:srgbClr val="C00000"/>
            </a:solidFill>
            <a:prstDash val="solid"/>
            <a:miter lim="800000"/>
            <a:headEnd type="none" w="med" len="med"/>
            <a:tailEnd type="none" w="med" len="med"/>
          </a:ln>
          <a:effectLst/>
        </p:spPr>
        <p:txBody>
          <a:bodyPr wrap="none"/>
          <a:lstStyle/>
          <a:p>
            <a:pPr marL="0" marR="0" lvl="0" indent="0" algn="l" defTabSz="3429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15D8B"/>
              </a:solidFill>
              <a:effectLst/>
              <a:uLnTx/>
              <a:uFillTx/>
              <a:latin typeface="Arial"/>
              <a:ea typeface="+mn-ea"/>
              <a:cs typeface="Arial" pitchFamily="34" charset="0"/>
            </a:endParaRPr>
          </a:p>
        </p:txBody>
      </p:sp>
      <p:pic>
        <p:nvPicPr>
          <p:cNvPr id="8" name="Picture 2"/>
          <p:cNvPicPr>
            <a:picLocks noChangeAspect="1" noChangeArrowheads="1"/>
          </p:cNvPicPr>
          <p:nvPr/>
        </p:nvPicPr>
        <p:blipFill>
          <a:blip r:embed="rId4" cstate="screen"/>
          <a:srcRect/>
          <a:stretch>
            <a:fillRect/>
          </a:stretch>
        </p:blipFill>
        <p:spPr bwMode="auto">
          <a:xfrm>
            <a:off x="7908485" y="68927"/>
            <a:ext cx="1112030" cy="528369"/>
          </a:xfrm>
          <a:prstGeom prst="rect">
            <a:avLst/>
          </a:prstGeom>
          <a:noFill/>
          <a:ln w="9525">
            <a:noFill/>
            <a:miter lim="800000"/>
            <a:headEnd/>
            <a:tailEnd/>
          </a:ln>
        </p:spPr>
      </p:pic>
    </p:spTree>
    <p:extLst>
      <p:ext uri="{BB962C8B-B14F-4D97-AF65-F5344CB8AC3E}">
        <p14:creationId xmlns:p14="http://schemas.microsoft.com/office/powerpoint/2010/main" val="1973907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3" cstate="screen"/>
          <a:srcRect/>
          <a:stretch>
            <a:fillRect/>
          </a:stretch>
        </p:blipFill>
        <p:spPr bwMode="auto">
          <a:xfrm>
            <a:off x="507224" y="261143"/>
            <a:ext cx="7797437" cy="4539392"/>
          </a:xfrm>
          <a:prstGeom prst="rect">
            <a:avLst/>
          </a:prstGeom>
          <a:noFill/>
          <a:ln w="9525" cap="flat" cmpd="sng">
            <a:noFill/>
            <a:prstDash val="solid"/>
            <a:miter lim="800000"/>
            <a:headEnd type="none" w="med" len="med"/>
            <a:tailEnd type="none" w="med" len="med"/>
          </a:ln>
          <a:effectLst/>
        </p:spPr>
      </p:pic>
      <p:sp>
        <p:nvSpPr>
          <p:cNvPr id="6" name="Rectangle 5"/>
          <p:cNvSpPr/>
          <p:nvPr/>
        </p:nvSpPr>
        <p:spPr bwMode="auto">
          <a:xfrm>
            <a:off x="507224" y="765928"/>
            <a:ext cx="3488615" cy="339981"/>
          </a:xfrm>
          <a:prstGeom prst="rect">
            <a:avLst/>
          </a:prstGeom>
          <a:noFill/>
          <a:ln w="50800" cap="flat" cmpd="sng" algn="ctr">
            <a:solidFill>
              <a:srgbClr val="C00000"/>
            </a:solidFill>
            <a:prstDash val="solid"/>
            <a:miter lim="800000"/>
            <a:headEnd type="none" w="med" len="med"/>
            <a:tailEnd type="none" w="med" len="med"/>
          </a:ln>
          <a:effectLst/>
        </p:spPr>
        <p:txBody>
          <a:bodyPr wrap="none"/>
          <a:lstStyle/>
          <a:p>
            <a:pPr marL="0" marR="0" lvl="0" indent="0" algn="l" defTabSz="3429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15D8B"/>
              </a:solidFill>
              <a:effectLst/>
              <a:uLnTx/>
              <a:uFillTx/>
              <a:latin typeface="Arial"/>
              <a:ea typeface="+mn-ea"/>
              <a:cs typeface="Arial" pitchFamily="34" charset="0"/>
            </a:endParaRPr>
          </a:p>
        </p:txBody>
      </p:sp>
    </p:spTree>
    <p:extLst>
      <p:ext uri="{BB962C8B-B14F-4D97-AF65-F5344CB8AC3E}">
        <p14:creationId xmlns:p14="http://schemas.microsoft.com/office/powerpoint/2010/main" val="1535375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7FA3B46A-5CB4-48B1-A985-980455FC7E7F}"/>
              </a:ext>
            </a:extLst>
          </p:cNvPr>
          <p:cNvPicPr>
            <a:picLocks noChangeAspect="1"/>
          </p:cNvPicPr>
          <p:nvPr/>
        </p:nvPicPr>
        <p:blipFill>
          <a:blip r:embed="rId2"/>
          <a:stretch>
            <a:fillRect/>
          </a:stretch>
        </p:blipFill>
        <p:spPr>
          <a:xfrm>
            <a:off x="-1045361" y="0"/>
            <a:ext cx="11234722" cy="5143500"/>
          </a:xfrm>
          <a:prstGeom prst="rect">
            <a:avLst/>
          </a:prstGeom>
        </p:spPr>
      </p:pic>
    </p:spTree>
    <p:extLst>
      <p:ext uri="{BB962C8B-B14F-4D97-AF65-F5344CB8AC3E}">
        <p14:creationId xmlns:p14="http://schemas.microsoft.com/office/powerpoint/2010/main" val="24302254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81" y="178092"/>
            <a:ext cx="8667750" cy="290849"/>
          </a:xfrm>
        </p:spPr>
        <p:txBody>
          <a:bodyPr wrap="square">
            <a:spAutoFit/>
          </a:bodyPr>
          <a:lstStyle/>
          <a:p>
            <a:r>
              <a:rPr lang="en-IE" sz="2100" dirty="0"/>
              <a:t>In dealing with health, what are the MOST IMPORTANT THINGS to you?</a:t>
            </a:r>
            <a:endParaRPr lang="en-US" sz="2100" dirty="0"/>
          </a:p>
        </p:txBody>
      </p:sp>
      <p:pic>
        <p:nvPicPr>
          <p:cNvPr id="3" name="Picture 2"/>
          <p:cNvPicPr>
            <a:picLocks noChangeAspect="1"/>
          </p:cNvPicPr>
          <p:nvPr/>
        </p:nvPicPr>
        <p:blipFill>
          <a:blip r:embed="rId2"/>
          <a:stretch>
            <a:fillRect/>
          </a:stretch>
        </p:blipFill>
        <p:spPr>
          <a:xfrm>
            <a:off x="0" y="930929"/>
            <a:ext cx="6773411" cy="3810000"/>
          </a:xfrm>
          <a:prstGeom prst="rect">
            <a:avLst/>
          </a:prstGeom>
        </p:spPr>
      </p:pic>
      <p:sp>
        <p:nvSpPr>
          <p:cNvPr id="4" name="TextBox 3"/>
          <p:cNvSpPr txBox="1"/>
          <p:nvPr/>
        </p:nvSpPr>
        <p:spPr>
          <a:xfrm>
            <a:off x="5810250" y="1428750"/>
            <a:ext cx="3048000" cy="2793072"/>
          </a:xfrm>
          <a:prstGeom prst="rect">
            <a:avLst/>
          </a:prstGeom>
          <a:noFill/>
        </p:spPr>
        <p:txBody>
          <a:bodyPr vert="horz" wrap="square" rtlCol="0">
            <a:spAutoFit/>
          </a:bodyPr>
          <a:lstStyle/>
          <a:p>
            <a:pPr defTabSz="457154"/>
            <a:r>
              <a:rPr lang="en-IE" sz="1350">
                <a:solidFill>
                  <a:srgbClr val="000000"/>
                </a:solidFill>
                <a:latin typeface="Arial" panose="020B0604020202020204" pitchFamily="34" charset="0"/>
                <a:cs typeface="Helvetica Light"/>
              </a:rPr>
              <a:t>1.  Waiting times (hospitals, clinics, other health services)
2.  Mental wellbeing (stress reduction, mindfulness, positive thinking)
3.  Costs and fees (treatment, drugs, consultant visits, care)
4.  Screening (breastcheck, retinal, bowel, cervical)
5.  Diagnosis of condition / disease
6.  Check symptoms / signs
7.  Emergencies, what to do
</a:t>
            </a:r>
            <a:endParaRPr lang="en-US" sz="1350" dirty="0">
              <a:solidFill>
                <a:srgbClr val="000000"/>
              </a:solidFill>
              <a:latin typeface="Arial" panose="020B0604020202020204" pitchFamily="34" charset="0"/>
              <a:cs typeface="Helvetica Light"/>
            </a:endParaRPr>
          </a:p>
        </p:txBody>
      </p:sp>
      <p:sp>
        <p:nvSpPr>
          <p:cNvPr id="5" name="TextBox 4"/>
          <p:cNvSpPr txBox="1"/>
          <p:nvPr/>
        </p:nvSpPr>
        <p:spPr>
          <a:xfrm>
            <a:off x="3611589" y="1883429"/>
            <a:ext cx="407484" cy="230832"/>
          </a:xfrm>
          <a:prstGeom prst="rect">
            <a:avLst/>
          </a:prstGeom>
          <a:solidFill>
            <a:srgbClr val="FFFFFF"/>
          </a:solidFill>
        </p:spPr>
        <p:txBody>
          <a:bodyPr vert="horz" wrap="none" rtlCol="0">
            <a:spAutoFit/>
          </a:bodyPr>
          <a:lstStyle/>
          <a:p>
            <a:pPr algn="ctr" defTabSz="457154"/>
            <a:r>
              <a:rPr lang="en-US" sz="900">
                <a:solidFill>
                  <a:srgbClr val="000000"/>
                </a:solidFill>
                <a:latin typeface="Helvetica Light"/>
                <a:cs typeface="Helvetica Light"/>
              </a:rPr>
              <a:t>TOP</a:t>
            </a:r>
            <a:endParaRPr lang="en-US" sz="900" dirty="0">
              <a:solidFill>
                <a:srgbClr val="000000"/>
              </a:solidFill>
              <a:latin typeface="Helvetica Light"/>
              <a:cs typeface="Helvetica Light"/>
            </a:endParaRPr>
          </a:p>
        </p:txBody>
      </p:sp>
      <p:sp>
        <p:nvSpPr>
          <p:cNvPr id="6" name="TextBox 5"/>
          <p:cNvSpPr txBox="1"/>
          <p:nvPr/>
        </p:nvSpPr>
        <p:spPr>
          <a:xfrm>
            <a:off x="3500981" y="3597929"/>
            <a:ext cx="628698" cy="230832"/>
          </a:xfrm>
          <a:prstGeom prst="rect">
            <a:avLst/>
          </a:prstGeom>
          <a:solidFill>
            <a:srgbClr val="FFFFFF"/>
          </a:solidFill>
        </p:spPr>
        <p:txBody>
          <a:bodyPr vert="horz" wrap="none" rtlCol="0">
            <a:spAutoFit/>
          </a:bodyPr>
          <a:lstStyle/>
          <a:p>
            <a:pPr algn="ctr" defTabSz="457154"/>
            <a:r>
              <a:rPr lang="en-US" sz="900">
                <a:solidFill>
                  <a:srgbClr val="000000"/>
                </a:solidFill>
                <a:latin typeface="Helvetica Light"/>
                <a:cs typeface="Helvetica Light"/>
              </a:rPr>
              <a:t>MEDIUM</a:t>
            </a:r>
            <a:endParaRPr lang="en-US" sz="900" dirty="0">
              <a:solidFill>
                <a:srgbClr val="000000"/>
              </a:solidFill>
              <a:latin typeface="Helvetica Light"/>
              <a:cs typeface="Helvetica Light"/>
            </a:endParaRPr>
          </a:p>
        </p:txBody>
      </p:sp>
      <p:sp>
        <p:nvSpPr>
          <p:cNvPr id="7" name="TextBox 6"/>
          <p:cNvSpPr txBox="1"/>
          <p:nvPr/>
        </p:nvSpPr>
        <p:spPr>
          <a:xfrm>
            <a:off x="2684608" y="3597929"/>
            <a:ext cx="546946" cy="230832"/>
          </a:xfrm>
          <a:prstGeom prst="rect">
            <a:avLst/>
          </a:prstGeom>
          <a:solidFill>
            <a:srgbClr val="FFFFFF"/>
          </a:solidFill>
        </p:spPr>
        <p:txBody>
          <a:bodyPr vert="horz" wrap="none" rtlCol="0">
            <a:spAutoFit/>
          </a:bodyPr>
          <a:lstStyle/>
          <a:p>
            <a:pPr algn="ctr" defTabSz="457154"/>
            <a:r>
              <a:rPr lang="en-US" sz="900">
                <a:solidFill>
                  <a:srgbClr val="000000"/>
                </a:solidFill>
                <a:latin typeface="Helvetica Light"/>
                <a:cs typeface="Helvetica Light"/>
              </a:rPr>
              <a:t>SMALL</a:t>
            </a:r>
            <a:endParaRPr lang="en-US" sz="900" dirty="0">
              <a:solidFill>
                <a:srgbClr val="000000"/>
              </a:solidFill>
              <a:latin typeface="Helvetica Light"/>
              <a:cs typeface="Helvetica Light"/>
            </a:endParaRPr>
          </a:p>
        </p:txBody>
      </p:sp>
      <p:sp>
        <p:nvSpPr>
          <p:cNvPr id="8" name="TextBox 7"/>
          <p:cNvSpPr txBox="1"/>
          <p:nvPr/>
        </p:nvSpPr>
        <p:spPr>
          <a:xfrm>
            <a:off x="2745523" y="1883429"/>
            <a:ext cx="425116" cy="230832"/>
          </a:xfrm>
          <a:prstGeom prst="rect">
            <a:avLst/>
          </a:prstGeom>
          <a:solidFill>
            <a:srgbClr val="FFFFFF"/>
          </a:solidFill>
        </p:spPr>
        <p:txBody>
          <a:bodyPr vert="horz" wrap="none" rtlCol="0">
            <a:spAutoFit/>
          </a:bodyPr>
          <a:lstStyle/>
          <a:p>
            <a:pPr algn="ctr" defTabSz="457154"/>
            <a:r>
              <a:rPr lang="en-US" sz="900">
                <a:solidFill>
                  <a:srgbClr val="000000"/>
                </a:solidFill>
                <a:latin typeface="Helvetica Light"/>
                <a:cs typeface="Helvetica Light"/>
              </a:rPr>
              <a:t>TINY</a:t>
            </a:r>
            <a:endParaRPr lang="en-US" sz="900" dirty="0">
              <a:solidFill>
                <a:srgbClr val="000000"/>
              </a:solidFill>
              <a:latin typeface="Helvetica Light"/>
              <a:cs typeface="Helvetica Light"/>
            </a:endParaRPr>
          </a:p>
        </p:txBody>
      </p:sp>
      <p:sp>
        <p:nvSpPr>
          <p:cNvPr id="9" name="TextBox 8"/>
          <p:cNvSpPr txBox="1"/>
          <p:nvPr/>
        </p:nvSpPr>
        <p:spPr>
          <a:xfrm>
            <a:off x="952500" y="609619"/>
            <a:ext cx="7620000" cy="300082"/>
          </a:xfrm>
          <a:prstGeom prst="rect">
            <a:avLst/>
          </a:prstGeom>
          <a:noFill/>
        </p:spPr>
        <p:txBody>
          <a:bodyPr vert="horz" wrap="square" rtlCol="0">
            <a:spAutoFit/>
          </a:bodyPr>
          <a:lstStyle/>
          <a:p>
            <a:pPr algn="ctr" defTabSz="457154"/>
            <a:r>
              <a:rPr lang="en-IE" sz="1350" dirty="0">
                <a:solidFill>
                  <a:srgbClr val="000000"/>
                </a:solidFill>
                <a:latin typeface="Arial" panose="020B0604020202020204" pitchFamily="34" charset="0"/>
                <a:cs typeface="Helvetica Light"/>
              </a:rPr>
              <a:t>The Top task has as many votes as the bottom 14 tasks</a:t>
            </a:r>
            <a:endParaRPr lang="en-US" sz="1350" dirty="0">
              <a:solidFill>
                <a:srgbClr val="000000"/>
              </a:solidFill>
              <a:latin typeface="Arial" panose="020B0604020202020204" pitchFamily="34" charset="0"/>
              <a:cs typeface="Helvetica Light"/>
            </a:endParaRPr>
          </a:p>
        </p:txBody>
      </p:sp>
      <p:sp>
        <p:nvSpPr>
          <p:cNvPr id="10" name="TextBox 9"/>
          <p:cNvSpPr txBox="1"/>
          <p:nvPr/>
        </p:nvSpPr>
        <p:spPr>
          <a:xfrm>
            <a:off x="297545" y="4521198"/>
            <a:ext cx="5740400" cy="307777"/>
          </a:xfrm>
          <a:prstGeom prst="rect">
            <a:avLst/>
          </a:prstGeom>
          <a:noFill/>
        </p:spPr>
        <p:txBody>
          <a:bodyPr wrap="square" rtlCol="0">
            <a:spAutoFit/>
          </a:bodyPr>
          <a:lstStyle/>
          <a:p>
            <a:r>
              <a:rPr lang="en-CA" sz="1400" dirty="0" smtClean="0">
                <a:solidFill>
                  <a:schemeClr val="tx1">
                    <a:lumMod val="75000"/>
                    <a:lumOff val="25000"/>
                  </a:schemeClr>
                </a:solidFill>
                <a:latin typeface="Helvetica Light"/>
                <a:cs typeface="Helvetica Light"/>
              </a:rPr>
              <a:t>Source: Top task </a:t>
            </a:r>
            <a:r>
              <a:rPr lang="en-CA" sz="1400" dirty="0">
                <a:solidFill>
                  <a:schemeClr val="tx1">
                    <a:lumMod val="75000"/>
                    <a:lumOff val="25000"/>
                  </a:schemeClr>
                </a:solidFill>
                <a:latin typeface="Helvetica Light"/>
                <a:cs typeface="Helvetica Light"/>
              </a:rPr>
              <a:t>identification project, Irish Department of Health </a:t>
            </a:r>
            <a:endParaRPr lang="en-CA" sz="1400" dirty="0" smtClean="0">
              <a:solidFill>
                <a:schemeClr val="tx1">
                  <a:lumMod val="75000"/>
                  <a:lumOff val="25000"/>
                </a:schemeClr>
              </a:solidFill>
              <a:latin typeface="Helvetica Light"/>
              <a:cs typeface="Helvetica Light"/>
            </a:endParaRPr>
          </a:p>
        </p:txBody>
      </p:sp>
    </p:spTree>
    <p:extLst>
      <p:ext uri="{BB962C8B-B14F-4D97-AF65-F5344CB8AC3E}">
        <p14:creationId xmlns:p14="http://schemas.microsoft.com/office/powerpoint/2010/main" val="1826140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rgbClr val="0078A9"/>
        </a:solidFill>
        <a:effectLst/>
      </p:bgPr>
    </p:bg>
    <p:spTree>
      <p:nvGrpSpPr>
        <p:cNvPr id="1" name=""/>
        <p:cNvGrpSpPr/>
        <p:nvPr/>
      </p:nvGrpSpPr>
      <p:grpSpPr>
        <a:xfrm>
          <a:off x="0" y="0"/>
          <a:ext cx="0" cy="0"/>
          <a:chOff x="0" y="0"/>
          <a:chExt cx="0" cy="0"/>
        </a:xfrm>
      </p:grpSpPr>
      <p:sp>
        <p:nvSpPr>
          <p:cNvPr id="3" name="TextBox 2"/>
          <p:cNvSpPr txBox="1"/>
          <p:nvPr/>
        </p:nvSpPr>
        <p:spPr>
          <a:xfrm>
            <a:off x="100013" y="854586"/>
            <a:ext cx="8865394" cy="2554545"/>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8000" b="1" kern="0" dirty="0">
                <a:solidFill>
                  <a:prstClr val="white"/>
                </a:solidFill>
                <a:latin typeface="Arial" panose="020B0604020202020204" pitchFamily="34" charset="0"/>
                <a:cs typeface="Arial" panose="020B0604020202020204" pitchFamily="34" charset="0"/>
              </a:rPr>
              <a:t>TOP T</a:t>
            </a:r>
            <a:r>
              <a:rPr lang="en-IE" sz="8000" b="1" kern="0" dirty="0">
                <a:solidFill>
                  <a:prstClr val="white"/>
                </a:solidFill>
                <a:latin typeface="Arial" panose="020B0604020202020204" pitchFamily="34" charset="0"/>
                <a:cs typeface="Arial" panose="020B0604020202020204" pitchFamily="34" charset="0"/>
              </a:rPr>
              <a:t>ASKS</a:t>
            </a:r>
          </a:p>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I</a:t>
            </a:r>
            <a:r>
              <a:rPr kumimoji="0" lang="en-IE"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DENTIFICATION</a:t>
            </a:r>
          </a:p>
        </p:txBody>
      </p:sp>
    </p:spTree>
    <p:extLst>
      <p:ext uri="{BB962C8B-B14F-4D97-AF65-F5344CB8AC3E}">
        <p14:creationId xmlns:p14="http://schemas.microsoft.com/office/powerpoint/2010/main" val="13292230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81" y="392629"/>
            <a:ext cx="8667750" cy="373853"/>
          </a:xfrm>
        </p:spPr>
        <p:txBody>
          <a:bodyPr wrap="square">
            <a:spAutoFit/>
          </a:bodyPr>
          <a:lstStyle/>
          <a:p>
            <a:r>
              <a:rPr lang="en-US"/>
              <a:t>Total</a:t>
            </a:r>
          </a:p>
        </p:txBody>
      </p:sp>
      <p:graphicFrame>
        <p:nvGraphicFramePr>
          <p:cNvPr id="3" name="Table 2"/>
          <p:cNvGraphicFramePr>
            <a:graphicFrameLocks noGrp="1"/>
          </p:cNvGraphicFramePr>
          <p:nvPr>
            <p:extLst/>
          </p:nvPr>
        </p:nvGraphicFramePr>
        <p:xfrm>
          <a:off x="858440" y="1461646"/>
          <a:ext cx="7427125" cy="2748562"/>
        </p:xfrm>
        <a:graphic>
          <a:graphicData uri="http://schemas.openxmlformats.org/drawingml/2006/table">
            <a:tbl>
              <a:tblPr/>
              <a:tblGrid>
                <a:gridCol w="127665">
                  <a:extLst>
                    <a:ext uri="{9D8B030D-6E8A-4147-A177-3AD203B41FA5}">
                      <a16:colId xmlns:a16="http://schemas.microsoft.com/office/drawing/2014/main" xmlns="" val="20000"/>
                    </a:ext>
                  </a:extLst>
                </a:gridCol>
                <a:gridCol w="2733540">
                  <a:extLst>
                    <a:ext uri="{9D8B030D-6E8A-4147-A177-3AD203B41FA5}">
                      <a16:colId xmlns:a16="http://schemas.microsoft.com/office/drawing/2014/main" xmlns="" val="20001"/>
                    </a:ext>
                  </a:extLst>
                </a:gridCol>
                <a:gridCol w="570740">
                  <a:extLst>
                    <a:ext uri="{9D8B030D-6E8A-4147-A177-3AD203B41FA5}">
                      <a16:colId xmlns:a16="http://schemas.microsoft.com/office/drawing/2014/main" xmlns="" val="20002"/>
                    </a:ext>
                  </a:extLst>
                </a:gridCol>
                <a:gridCol w="570740">
                  <a:extLst>
                    <a:ext uri="{9D8B030D-6E8A-4147-A177-3AD203B41FA5}">
                      <a16:colId xmlns:a16="http://schemas.microsoft.com/office/drawing/2014/main" xmlns="" val="20003"/>
                    </a:ext>
                  </a:extLst>
                </a:gridCol>
                <a:gridCol w="570740">
                  <a:extLst>
                    <a:ext uri="{9D8B030D-6E8A-4147-A177-3AD203B41FA5}">
                      <a16:colId xmlns:a16="http://schemas.microsoft.com/office/drawing/2014/main" xmlns="" val="20004"/>
                    </a:ext>
                  </a:extLst>
                </a:gridCol>
                <a:gridCol w="570740">
                  <a:extLst>
                    <a:ext uri="{9D8B030D-6E8A-4147-A177-3AD203B41FA5}">
                      <a16:colId xmlns:a16="http://schemas.microsoft.com/office/drawing/2014/main" xmlns="" val="20005"/>
                    </a:ext>
                  </a:extLst>
                </a:gridCol>
                <a:gridCol w="570740">
                  <a:extLst>
                    <a:ext uri="{9D8B030D-6E8A-4147-A177-3AD203B41FA5}">
                      <a16:colId xmlns:a16="http://schemas.microsoft.com/office/drawing/2014/main" xmlns="" val="20006"/>
                    </a:ext>
                  </a:extLst>
                </a:gridCol>
                <a:gridCol w="570740">
                  <a:extLst>
                    <a:ext uri="{9D8B030D-6E8A-4147-A177-3AD203B41FA5}">
                      <a16:colId xmlns:a16="http://schemas.microsoft.com/office/drawing/2014/main" xmlns="" val="20007"/>
                    </a:ext>
                  </a:extLst>
                </a:gridCol>
                <a:gridCol w="570740">
                  <a:extLst>
                    <a:ext uri="{9D8B030D-6E8A-4147-A177-3AD203B41FA5}">
                      <a16:colId xmlns:a16="http://schemas.microsoft.com/office/drawing/2014/main" xmlns="" val="20008"/>
                    </a:ext>
                  </a:extLst>
                </a:gridCol>
                <a:gridCol w="570740">
                  <a:extLst>
                    <a:ext uri="{9D8B030D-6E8A-4147-A177-3AD203B41FA5}">
                      <a16:colId xmlns:a16="http://schemas.microsoft.com/office/drawing/2014/main" xmlns="" val="20009"/>
                    </a:ext>
                  </a:extLst>
                </a:gridCol>
              </a:tblGrid>
              <a:tr h="270350">
                <a:tc>
                  <a:txBody>
                    <a:bodyPr/>
                    <a:lstStyle/>
                    <a:p>
                      <a:pPr algn="l" fontAlgn="b"/>
                      <a:r>
                        <a:rPr lang="en-IE" sz="700" b="0" i="0" u="none" strike="noStrike">
                          <a:solidFill>
                            <a:srgbClr val="000000"/>
                          </a:solidFill>
                          <a:effectLst/>
                          <a:latin typeface="Arial" panose="020B0604020202020204" pitchFamily="34" charset="0"/>
                        </a:rPr>
                        <a:t> </a:t>
                      </a:r>
                    </a:p>
                  </a:txBody>
                  <a:tcPr marL="0" marR="0" marT="0" marB="0" anchor="b">
                    <a:lnL>
                      <a:noFill/>
                    </a:lnL>
                    <a:lnR w="6350" cap="flat" cmpd="sng" algn="ctr">
                      <a:solidFill>
                        <a:srgbClr val="C0C0C0"/>
                      </a:solidFill>
                      <a:prstDash val="solid"/>
                      <a:round/>
                      <a:headEnd type="none" w="med" len="med"/>
                      <a:tailEnd type="none" w="med" len="med"/>
                    </a:lnR>
                    <a:lnT>
                      <a:noFill/>
                    </a:lnT>
                    <a:lnB>
                      <a:noFill/>
                    </a:lnB>
                    <a:solidFill>
                      <a:srgbClr val="FFFFFF"/>
                    </a:solidFill>
                  </a:tcPr>
                </a:tc>
                <a:tc>
                  <a:txBody>
                    <a:bodyPr/>
                    <a:lstStyle/>
                    <a:p>
                      <a:pPr algn="ctr" fontAlgn="b"/>
                      <a:r>
                        <a:rPr lang="en-IE" sz="800" b="1" i="0" u="none" strike="noStrike">
                          <a:solidFill>
                            <a:srgbClr val="000000"/>
                          </a:solidFill>
                          <a:effectLst/>
                          <a:latin typeface="Arial" panose="020B0604020202020204" pitchFamily="34" charset="0"/>
                        </a:rPr>
                        <a:t>Tasks</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ctr" fontAlgn="b"/>
                      <a:r>
                        <a:rPr lang="en-IE" sz="800" b="0" i="0" u="none" strike="noStrike">
                          <a:solidFill>
                            <a:srgbClr val="000000"/>
                          </a:solidFill>
                          <a:effectLst/>
                          <a:latin typeface="Arial" panose="020B0604020202020204" pitchFamily="34" charset="0"/>
                        </a:rPr>
                        <a:t>17 or younger</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ctr" fontAlgn="b"/>
                      <a:r>
                        <a:rPr lang="en-IE" sz="800" b="0" i="0" u="none" strike="noStrike">
                          <a:solidFill>
                            <a:srgbClr val="000000"/>
                          </a:solidFill>
                          <a:effectLst/>
                          <a:latin typeface="Arial" panose="020B0604020202020204" pitchFamily="34" charset="0"/>
                        </a:rPr>
                        <a:t>18-24</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ctr" fontAlgn="b"/>
                      <a:r>
                        <a:rPr lang="en-IE" sz="800" b="0" i="0" u="none" strike="noStrike">
                          <a:solidFill>
                            <a:srgbClr val="000000"/>
                          </a:solidFill>
                          <a:effectLst/>
                          <a:latin typeface="Arial" panose="020B0604020202020204" pitchFamily="34" charset="0"/>
                        </a:rPr>
                        <a:t>25-34</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ctr" fontAlgn="b"/>
                      <a:r>
                        <a:rPr lang="en-IE" sz="800" b="0" i="0" u="none" strike="noStrike">
                          <a:solidFill>
                            <a:srgbClr val="000000"/>
                          </a:solidFill>
                          <a:effectLst/>
                          <a:latin typeface="Arial" panose="020B0604020202020204" pitchFamily="34" charset="0"/>
                        </a:rPr>
                        <a:t>35-44</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ctr" fontAlgn="b"/>
                      <a:r>
                        <a:rPr lang="en-IE" sz="800" b="0" i="0" u="none" strike="noStrike">
                          <a:solidFill>
                            <a:srgbClr val="000000"/>
                          </a:solidFill>
                          <a:effectLst/>
                          <a:latin typeface="Arial" panose="020B0604020202020204" pitchFamily="34" charset="0"/>
                        </a:rPr>
                        <a:t>45-54</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ctr" fontAlgn="b"/>
                      <a:r>
                        <a:rPr lang="en-IE" sz="800" b="0" i="0" u="none" strike="noStrike">
                          <a:solidFill>
                            <a:srgbClr val="000000"/>
                          </a:solidFill>
                          <a:effectLst/>
                          <a:latin typeface="Arial" panose="020B0604020202020204" pitchFamily="34" charset="0"/>
                        </a:rPr>
                        <a:t>55-64</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ctr" fontAlgn="b"/>
                      <a:r>
                        <a:rPr lang="en-IE" sz="800" b="0" i="0" u="none" strike="noStrike">
                          <a:solidFill>
                            <a:srgbClr val="000000"/>
                          </a:solidFill>
                          <a:effectLst/>
                          <a:latin typeface="Arial" panose="020B0604020202020204" pitchFamily="34" charset="0"/>
                        </a:rPr>
                        <a:t>65-74</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ctr" fontAlgn="b"/>
                      <a:r>
                        <a:rPr lang="en-IE" sz="800" b="1" i="0" u="none" strike="noStrike">
                          <a:solidFill>
                            <a:srgbClr val="FFFFFF"/>
                          </a:solidFill>
                          <a:effectLst/>
                          <a:latin typeface="Arial" panose="020B0604020202020204" pitchFamily="34" charset="0"/>
                        </a:rPr>
                        <a:t>Total</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000000"/>
                    </a:solidFill>
                  </a:tcPr>
                </a:tc>
                <a:extLst>
                  <a:ext uri="{0D108BD9-81ED-4DB2-BD59-A6C34878D82A}">
                    <a16:rowId xmlns:a16="http://schemas.microsoft.com/office/drawing/2014/main" xmlns="" val="10000"/>
                  </a:ext>
                </a:extLst>
              </a:tr>
              <a:tr h="112646">
                <a:tc>
                  <a:txBody>
                    <a:bodyPr/>
                    <a:lstStyle/>
                    <a:p>
                      <a:pPr algn="ctr" fontAlgn="b"/>
                      <a:r>
                        <a:rPr lang="en-IE" sz="700" b="0" i="0" u="none" strike="noStrike">
                          <a:solidFill>
                            <a:srgbClr val="000000"/>
                          </a:solidFill>
                          <a:effectLst/>
                          <a:latin typeface="Arial" panose="020B0604020202020204" pitchFamily="34" charset="0"/>
                        </a:rPr>
                        <a:t>1</a:t>
                      </a:r>
                    </a:p>
                  </a:txBody>
                  <a:tcPr marL="0" marR="0" marT="0" marB="0" anchor="b">
                    <a:lnL>
                      <a:noFill/>
                    </a:lnL>
                    <a:lnR w="6350" cap="flat" cmpd="sng" algn="ctr">
                      <a:solidFill>
                        <a:srgbClr val="C0C0C0"/>
                      </a:solidFill>
                      <a:prstDash val="solid"/>
                      <a:round/>
                      <a:headEnd type="none" w="med" len="med"/>
                      <a:tailEnd type="none" w="med" len="med"/>
                    </a:lnR>
                    <a:lnT>
                      <a:noFill/>
                    </a:lnT>
                    <a:lnB>
                      <a:noFill/>
                    </a:lnB>
                    <a:solidFill>
                      <a:srgbClr val="FFFFFF"/>
                    </a:solidFill>
                  </a:tcPr>
                </a:tc>
                <a:tc>
                  <a:txBody>
                    <a:bodyPr/>
                    <a:lstStyle/>
                    <a:p>
                      <a:pPr algn="l" fontAlgn="b"/>
                      <a:r>
                        <a:rPr lang="en-IE" sz="700" b="0" i="0" u="none" strike="noStrike">
                          <a:solidFill>
                            <a:srgbClr val="000000"/>
                          </a:solidFill>
                          <a:effectLst/>
                          <a:latin typeface="Arial" panose="020B0604020202020204" pitchFamily="34" charset="0"/>
                        </a:rPr>
                        <a:t>Waiting times (hospitals, clinics, other health services)</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3.4%</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4.7%</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700" b="0" i="0" u="none" strike="noStrike">
                          <a:solidFill>
                            <a:srgbClr val="000000"/>
                          </a:solidFill>
                          <a:effectLst/>
                          <a:latin typeface="Arial" panose="020B0604020202020204" pitchFamily="34" charset="0"/>
                        </a:rPr>
                        <a:t>4.8%</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700" b="0" i="0" u="none" strike="noStrike">
                          <a:solidFill>
                            <a:srgbClr val="000000"/>
                          </a:solidFill>
                          <a:effectLst/>
                          <a:latin typeface="Arial" panose="020B0604020202020204" pitchFamily="34" charset="0"/>
                        </a:rPr>
                        <a:t>5.5%</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700" b="0" i="0" u="none" strike="noStrike">
                          <a:solidFill>
                            <a:srgbClr val="000000"/>
                          </a:solidFill>
                          <a:effectLst/>
                          <a:latin typeface="Arial" panose="020B0604020202020204" pitchFamily="34" charset="0"/>
                        </a:rPr>
                        <a:t>6.1%</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700" b="0" i="0" u="none" strike="noStrike">
                          <a:solidFill>
                            <a:srgbClr val="000000"/>
                          </a:solidFill>
                          <a:effectLst/>
                          <a:latin typeface="Arial" panose="020B0604020202020204" pitchFamily="34" charset="0"/>
                        </a:rPr>
                        <a:t>4.7%</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700" b="0" i="0" u="none" strike="noStrike">
                          <a:solidFill>
                            <a:srgbClr val="000000"/>
                          </a:solidFill>
                          <a:effectLst/>
                          <a:latin typeface="Arial" panose="020B0604020202020204" pitchFamily="34" charset="0"/>
                        </a:rPr>
                        <a:t>5.9%</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700" b="0" i="0" u="none" strike="noStrike">
                          <a:solidFill>
                            <a:srgbClr val="000000"/>
                          </a:solidFill>
                          <a:effectLst/>
                          <a:latin typeface="Arial" panose="020B0604020202020204" pitchFamily="34" charset="0"/>
                        </a:rPr>
                        <a:t>4.9%</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extLst>
                  <a:ext uri="{0D108BD9-81ED-4DB2-BD59-A6C34878D82A}">
                    <a16:rowId xmlns:a16="http://schemas.microsoft.com/office/drawing/2014/main" xmlns="" val="10001"/>
                  </a:ext>
                </a:extLst>
              </a:tr>
              <a:tr h="112646">
                <a:tc>
                  <a:txBody>
                    <a:bodyPr/>
                    <a:lstStyle/>
                    <a:p>
                      <a:pPr algn="ctr" fontAlgn="b"/>
                      <a:r>
                        <a:rPr lang="en-IE" sz="700" b="0" i="0" u="none" strike="noStrike">
                          <a:solidFill>
                            <a:srgbClr val="000000"/>
                          </a:solidFill>
                          <a:effectLst/>
                          <a:latin typeface="Arial" panose="020B0604020202020204" pitchFamily="34" charset="0"/>
                        </a:rPr>
                        <a:t>2</a:t>
                      </a:r>
                    </a:p>
                  </a:txBody>
                  <a:tcPr marL="0" marR="0" marT="0" marB="0" anchor="b">
                    <a:lnL>
                      <a:noFill/>
                    </a:lnL>
                    <a:lnR w="6350" cap="flat" cmpd="sng" algn="ctr">
                      <a:solidFill>
                        <a:srgbClr val="C0C0C0"/>
                      </a:solidFill>
                      <a:prstDash val="solid"/>
                      <a:round/>
                      <a:headEnd type="none" w="med" len="med"/>
                      <a:tailEnd type="none" w="med" len="med"/>
                    </a:lnR>
                    <a:lnT>
                      <a:noFill/>
                    </a:lnT>
                    <a:lnB>
                      <a:noFill/>
                    </a:lnB>
                    <a:solidFill>
                      <a:srgbClr val="FFFFFF"/>
                    </a:solidFill>
                  </a:tcPr>
                </a:tc>
                <a:tc>
                  <a:txBody>
                    <a:bodyPr/>
                    <a:lstStyle/>
                    <a:p>
                      <a:pPr algn="l" fontAlgn="b"/>
                      <a:r>
                        <a:rPr lang="en-IE" sz="700" b="0" i="0" u="none" strike="noStrike">
                          <a:solidFill>
                            <a:srgbClr val="000000"/>
                          </a:solidFill>
                          <a:effectLst/>
                          <a:latin typeface="Arial" panose="020B0604020202020204" pitchFamily="34" charset="0"/>
                        </a:rPr>
                        <a:t>Mental wellbeing (stress reduction, mindfulness, positive thinking)</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6.8%</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700" b="0" i="0" u="none" strike="noStrike">
                          <a:solidFill>
                            <a:srgbClr val="000000"/>
                          </a:solidFill>
                          <a:effectLst/>
                          <a:latin typeface="Arial" panose="020B0604020202020204" pitchFamily="34" charset="0"/>
                        </a:rPr>
                        <a:t>6.4%</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700" b="0" i="0" u="none" strike="noStrike">
                          <a:solidFill>
                            <a:srgbClr val="000000"/>
                          </a:solidFill>
                          <a:effectLst/>
                          <a:latin typeface="Arial" panose="020B0604020202020204" pitchFamily="34" charset="0"/>
                        </a:rPr>
                        <a:t>4.7%</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700" b="0" i="0" u="none" strike="noStrike">
                          <a:solidFill>
                            <a:srgbClr val="000000"/>
                          </a:solidFill>
                          <a:effectLst/>
                          <a:latin typeface="Arial" panose="020B0604020202020204" pitchFamily="34" charset="0"/>
                        </a:rPr>
                        <a:t>4.2%</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700" b="0" i="0" u="none" strike="noStrike">
                          <a:solidFill>
                            <a:srgbClr val="000000"/>
                          </a:solidFill>
                          <a:effectLst/>
                          <a:latin typeface="Arial" panose="020B0604020202020204" pitchFamily="34" charset="0"/>
                        </a:rPr>
                        <a:t>4.0%</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700" b="0" i="0" u="none" strike="noStrike">
                          <a:solidFill>
                            <a:srgbClr val="000000"/>
                          </a:solidFill>
                          <a:effectLst/>
                          <a:latin typeface="Arial" panose="020B0604020202020204" pitchFamily="34" charset="0"/>
                        </a:rPr>
                        <a:t>3.5%</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700" b="0" i="0" u="none" strike="noStrike">
                          <a:solidFill>
                            <a:srgbClr val="000000"/>
                          </a:solidFill>
                          <a:effectLst/>
                          <a:latin typeface="Arial" panose="020B0604020202020204" pitchFamily="34" charset="0"/>
                        </a:rPr>
                        <a:t>2.3%</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4.5%</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extLst>
                  <a:ext uri="{0D108BD9-81ED-4DB2-BD59-A6C34878D82A}">
                    <a16:rowId xmlns:a16="http://schemas.microsoft.com/office/drawing/2014/main" xmlns="" val="10002"/>
                  </a:ext>
                </a:extLst>
              </a:tr>
              <a:tr h="112646">
                <a:tc>
                  <a:txBody>
                    <a:bodyPr/>
                    <a:lstStyle/>
                    <a:p>
                      <a:pPr algn="ctr" fontAlgn="b"/>
                      <a:r>
                        <a:rPr lang="en-IE" sz="700" b="0" i="0" u="none" strike="noStrike">
                          <a:solidFill>
                            <a:srgbClr val="000000"/>
                          </a:solidFill>
                          <a:effectLst/>
                          <a:latin typeface="Arial" panose="020B0604020202020204" pitchFamily="34" charset="0"/>
                        </a:rPr>
                        <a:t>3</a:t>
                      </a:r>
                    </a:p>
                  </a:txBody>
                  <a:tcPr marL="0" marR="0" marT="0" marB="0" anchor="b">
                    <a:lnL>
                      <a:noFill/>
                    </a:lnL>
                    <a:lnR w="6350" cap="flat" cmpd="sng" algn="ctr">
                      <a:solidFill>
                        <a:srgbClr val="C0C0C0"/>
                      </a:solidFill>
                      <a:prstDash val="solid"/>
                      <a:round/>
                      <a:headEnd type="none" w="med" len="med"/>
                      <a:tailEnd type="none" w="med" len="med"/>
                    </a:lnR>
                    <a:lnT>
                      <a:noFill/>
                    </a:lnT>
                    <a:lnB>
                      <a:noFill/>
                    </a:lnB>
                    <a:solidFill>
                      <a:srgbClr val="FFFFFF"/>
                    </a:solidFill>
                  </a:tcPr>
                </a:tc>
                <a:tc>
                  <a:txBody>
                    <a:bodyPr/>
                    <a:lstStyle/>
                    <a:p>
                      <a:pPr algn="l" fontAlgn="b"/>
                      <a:r>
                        <a:rPr lang="en-IE" sz="700" b="0" i="0" u="none" strike="noStrike">
                          <a:solidFill>
                            <a:srgbClr val="000000"/>
                          </a:solidFill>
                          <a:effectLst/>
                          <a:latin typeface="Arial" panose="020B0604020202020204" pitchFamily="34" charset="0"/>
                        </a:rPr>
                        <a:t>Costs and fees (treatment, drugs, consultant visits, care)</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3.4%</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5.6%</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700" b="0" i="0" u="none" strike="noStrike">
                          <a:solidFill>
                            <a:srgbClr val="000000"/>
                          </a:solidFill>
                          <a:effectLst/>
                          <a:latin typeface="Arial" panose="020B0604020202020204" pitchFamily="34" charset="0"/>
                        </a:rPr>
                        <a:t>4.6%</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700" b="0" i="0" u="none" strike="noStrike">
                          <a:solidFill>
                            <a:srgbClr val="000000"/>
                          </a:solidFill>
                          <a:effectLst/>
                          <a:latin typeface="Arial" panose="020B0604020202020204" pitchFamily="34" charset="0"/>
                        </a:rPr>
                        <a:t>4.3%</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700" b="0" i="0" u="none" strike="noStrike">
                          <a:solidFill>
                            <a:srgbClr val="000000"/>
                          </a:solidFill>
                          <a:effectLst/>
                          <a:latin typeface="Arial" panose="020B0604020202020204" pitchFamily="34" charset="0"/>
                        </a:rPr>
                        <a:t>4.0%</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700" b="0" i="0" u="none" strike="noStrike">
                          <a:solidFill>
                            <a:srgbClr val="000000"/>
                          </a:solidFill>
                          <a:effectLst/>
                          <a:latin typeface="Arial" panose="020B0604020202020204" pitchFamily="34" charset="0"/>
                        </a:rPr>
                        <a:t>3.1%</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700" b="0" i="0" u="none" strike="noStrike">
                          <a:solidFill>
                            <a:srgbClr val="000000"/>
                          </a:solidFill>
                          <a:effectLst/>
                          <a:latin typeface="Arial" panose="020B0604020202020204" pitchFamily="34" charset="0"/>
                        </a:rPr>
                        <a:t>3.2%</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700" b="0" i="0" u="none" strike="noStrike">
                          <a:solidFill>
                            <a:srgbClr val="000000"/>
                          </a:solidFill>
                          <a:effectLst/>
                          <a:latin typeface="Arial" panose="020B0604020202020204" pitchFamily="34" charset="0"/>
                        </a:rPr>
                        <a:t>4.0%</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extLst>
                  <a:ext uri="{0D108BD9-81ED-4DB2-BD59-A6C34878D82A}">
                    <a16:rowId xmlns:a16="http://schemas.microsoft.com/office/drawing/2014/main" xmlns="" val="10003"/>
                  </a:ext>
                </a:extLst>
              </a:tr>
              <a:tr h="112646">
                <a:tc>
                  <a:txBody>
                    <a:bodyPr/>
                    <a:lstStyle/>
                    <a:p>
                      <a:pPr algn="ctr" fontAlgn="b"/>
                      <a:r>
                        <a:rPr lang="en-IE" sz="700" b="0" i="0" u="none" strike="noStrike">
                          <a:solidFill>
                            <a:srgbClr val="000000"/>
                          </a:solidFill>
                          <a:effectLst/>
                          <a:latin typeface="Arial" panose="020B0604020202020204" pitchFamily="34" charset="0"/>
                        </a:rPr>
                        <a:t>4</a:t>
                      </a:r>
                    </a:p>
                  </a:txBody>
                  <a:tcPr marL="0" marR="0" marT="0" marB="0" anchor="b">
                    <a:lnL>
                      <a:noFill/>
                    </a:lnL>
                    <a:lnR w="6350" cap="flat" cmpd="sng" algn="ctr">
                      <a:solidFill>
                        <a:srgbClr val="C0C0C0"/>
                      </a:solidFill>
                      <a:prstDash val="solid"/>
                      <a:round/>
                      <a:headEnd type="none" w="med" len="med"/>
                      <a:tailEnd type="none" w="med" len="med"/>
                    </a:lnR>
                    <a:lnT>
                      <a:noFill/>
                    </a:lnT>
                    <a:lnB>
                      <a:noFill/>
                    </a:lnB>
                    <a:solidFill>
                      <a:srgbClr val="FFFFFF"/>
                    </a:solidFill>
                  </a:tcPr>
                </a:tc>
                <a:tc>
                  <a:txBody>
                    <a:bodyPr/>
                    <a:lstStyle/>
                    <a:p>
                      <a:pPr algn="l" fontAlgn="b"/>
                      <a:r>
                        <a:rPr lang="en-IE" sz="700" b="0" i="0" u="none" strike="noStrike">
                          <a:solidFill>
                            <a:srgbClr val="000000"/>
                          </a:solidFill>
                          <a:effectLst/>
                          <a:latin typeface="Arial" panose="020B0604020202020204" pitchFamily="34" charset="0"/>
                        </a:rPr>
                        <a:t>Screening (breastcheck, retinal, bowel, cervical)</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1.4%</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3.2%</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3.8%</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700" b="0" i="0" u="none" strike="noStrike">
                          <a:solidFill>
                            <a:srgbClr val="000000"/>
                          </a:solidFill>
                          <a:effectLst/>
                          <a:latin typeface="Arial" panose="020B0604020202020204" pitchFamily="34" charset="0"/>
                        </a:rPr>
                        <a:t>3.4%</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700" b="0" i="0" u="none" strike="noStrike">
                          <a:solidFill>
                            <a:srgbClr val="000000"/>
                          </a:solidFill>
                          <a:effectLst/>
                          <a:latin typeface="Arial" panose="020B0604020202020204" pitchFamily="34" charset="0"/>
                        </a:rPr>
                        <a:t>3.7%</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700" b="0" i="0" u="none" strike="noStrike">
                          <a:solidFill>
                            <a:srgbClr val="000000"/>
                          </a:solidFill>
                          <a:effectLst/>
                          <a:latin typeface="Arial" panose="020B0604020202020204" pitchFamily="34" charset="0"/>
                        </a:rPr>
                        <a:t>3.7%</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700" b="0" i="0" u="none" strike="noStrike">
                          <a:solidFill>
                            <a:srgbClr val="000000"/>
                          </a:solidFill>
                          <a:effectLst/>
                          <a:latin typeface="Arial" panose="020B0604020202020204" pitchFamily="34" charset="0"/>
                        </a:rPr>
                        <a:t>2.5%</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3.6%</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extLst>
                  <a:ext uri="{0D108BD9-81ED-4DB2-BD59-A6C34878D82A}">
                    <a16:rowId xmlns:a16="http://schemas.microsoft.com/office/drawing/2014/main" xmlns="" val="10004"/>
                  </a:ext>
                </a:extLst>
              </a:tr>
              <a:tr h="112646">
                <a:tc>
                  <a:txBody>
                    <a:bodyPr/>
                    <a:lstStyle/>
                    <a:p>
                      <a:pPr algn="ctr" fontAlgn="b"/>
                      <a:r>
                        <a:rPr lang="en-IE" sz="700" b="0" i="0" u="none" strike="noStrike">
                          <a:solidFill>
                            <a:srgbClr val="000000"/>
                          </a:solidFill>
                          <a:effectLst/>
                          <a:latin typeface="Arial" panose="020B0604020202020204" pitchFamily="34" charset="0"/>
                        </a:rPr>
                        <a:t>5</a:t>
                      </a:r>
                    </a:p>
                  </a:txBody>
                  <a:tcPr marL="0" marR="0" marT="0" marB="0" anchor="b">
                    <a:lnL>
                      <a:noFill/>
                    </a:lnL>
                    <a:lnR w="6350" cap="flat" cmpd="sng" algn="ctr">
                      <a:solidFill>
                        <a:srgbClr val="C0C0C0"/>
                      </a:solidFill>
                      <a:prstDash val="solid"/>
                      <a:round/>
                      <a:headEnd type="none" w="med" len="med"/>
                      <a:tailEnd type="none" w="med" len="med"/>
                    </a:lnR>
                    <a:lnT>
                      <a:noFill/>
                    </a:lnT>
                    <a:lnB>
                      <a:noFill/>
                    </a:lnB>
                    <a:solidFill>
                      <a:srgbClr val="FFFFFF"/>
                    </a:solidFill>
                  </a:tcPr>
                </a:tc>
                <a:tc>
                  <a:txBody>
                    <a:bodyPr/>
                    <a:lstStyle/>
                    <a:p>
                      <a:pPr algn="l" fontAlgn="b"/>
                      <a:r>
                        <a:rPr lang="en-IE" sz="700" b="0" i="0" u="none" strike="noStrike">
                          <a:solidFill>
                            <a:srgbClr val="000000"/>
                          </a:solidFill>
                          <a:effectLst/>
                          <a:latin typeface="Arial" panose="020B0604020202020204" pitchFamily="34" charset="0"/>
                        </a:rPr>
                        <a:t>Diagnosis of condition / disease</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2.7%</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700" b="0" i="0" u="none" strike="noStrike">
                          <a:solidFill>
                            <a:srgbClr val="000000"/>
                          </a:solidFill>
                          <a:effectLst/>
                          <a:latin typeface="Arial" panose="020B0604020202020204" pitchFamily="34" charset="0"/>
                        </a:rPr>
                        <a:t>2.7%</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2.8%</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3.1%</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700" b="0" i="0" u="none" strike="noStrike">
                          <a:solidFill>
                            <a:srgbClr val="000000"/>
                          </a:solidFill>
                          <a:effectLst/>
                          <a:latin typeface="Arial" panose="020B0604020202020204" pitchFamily="34" charset="0"/>
                        </a:rPr>
                        <a:t>2.8%</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3.6%</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700" b="0" i="0" u="none" strike="noStrike">
                          <a:solidFill>
                            <a:srgbClr val="000000"/>
                          </a:solidFill>
                          <a:effectLst/>
                          <a:latin typeface="Arial" panose="020B0604020202020204" pitchFamily="34" charset="0"/>
                        </a:rPr>
                        <a:t>3.0%</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2.9%</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extLst>
                  <a:ext uri="{0D108BD9-81ED-4DB2-BD59-A6C34878D82A}">
                    <a16:rowId xmlns:a16="http://schemas.microsoft.com/office/drawing/2014/main" xmlns="" val="10005"/>
                  </a:ext>
                </a:extLst>
              </a:tr>
              <a:tr h="112646">
                <a:tc>
                  <a:txBody>
                    <a:bodyPr/>
                    <a:lstStyle/>
                    <a:p>
                      <a:pPr algn="ctr" fontAlgn="b"/>
                      <a:r>
                        <a:rPr lang="en-IE" sz="700" b="0" i="0" u="none" strike="noStrike">
                          <a:solidFill>
                            <a:srgbClr val="000000"/>
                          </a:solidFill>
                          <a:effectLst/>
                          <a:latin typeface="Arial" panose="020B0604020202020204" pitchFamily="34" charset="0"/>
                        </a:rPr>
                        <a:t>6</a:t>
                      </a:r>
                    </a:p>
                  </a:txBody>
                  <a:tcPr marL="0" marR="0" marT="0" marB="0" anchor="b">
                    <a:lnL>
                      <a:noFill/>
                    </a:lnL>
                    <a:lnR w="6350" cap="flat" cmpd="sng" algn="ctr">
                      <a:solidFill>
                        <a:srgbClr val="C0C0C0"/>
                      </a:solidFill>
                      <a:prstDash val="solid"/>
                      <a:round/>
                      <a:headEnd type="none" w="med" len="med"/>
                      <a:tailEnd type="none" w="med" len="med"/>
                    </a:lnR>
                    <a:lnT>
                      <a:noFill/>
                    </a:lnT>
                    <a:lnB>
                      <a:noFill/>
                    </a:lnB>
                    <a:solidFill>
                      <a:srgbClr val="FFFFFF"/>
                    </a:solidFill>
                  </a:tcPr>
                </a:tc>
                <a:tc>
                  <a:txBody>
                    <a:bodyPr/>
                    <a:lstStyle/>
                    <a:p>
                      <a:pPr algn="l" fontAlgn="b"/>
                      <a:r>
                        <a:rPr lang="en-IE" sz="700" b="0" i="0" u="none" strike="noStrike">
                          <a:solidFill>
                            <a:srgbClr val="000000"/>
                          </a:solidFill>
                          <a:effectLst/>
                          <a:latin typeface="Arial" panose="020B0604020202020204" pitchFamily="34" charset="0"/>
                        </a:rPr>
                        <a:t>Check symptoms / signs</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5.5%</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700" b="0" i="0" u="none" strike="noStrike">
                          <a:solidFill>
                            <a:srgbClr val="000000"/>
                          </a:solidFill>
                          <a:effectLst/>
                          <a:latin typeface="Arial" panose="020B0604020202020204" pitchFamily="34" charset="0"/>
                        </a:rPr>
                        <a:t>4.0%</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700" b="0" i="0" u="none" strike="noStrike">
                          <a:solidFill>
                            <a:srgbClr val="000000"/>
                          </a:solidFill>
                          <a:effectLst/>
                          <a:latin typeface="Arial" panose="020B0604020202020204" pitchFamily="34" charset="0"/>
                        </a:rPr>
                        <a:t>3.3%</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700" b="0" i="0" u="none" strike="noStrike">
                          <a:solidFill>
                            <a:srgbClr val="000000"/>
                          </a:solidFill>
                          <a:effectLst/>
                          <a:latin typeface="Arial" panose="020B0604020202020204" pitchFamily="34" charset="0"/>
                        </a:rPr>
                        <a:t>3.2%</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700" b="0" i="0" u="none" strike="noStrike">
                          <a:solidFill>
                            <a:srgbClr val="000000"/>
                          </a:solidFill>
                          <a:effectLst/>
                          <a:latin typeface="Arial" panose="020B0604020202020204" pitchFamily="34" charset="0"/>
                        </a:rPr>
                        <a:t>2.7%</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1.8%</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700" b="0" i="0" u="none" strike="noStrike">
                          <a:solidFill>
                            <a:srgbClr val="000000"/>
                          </a:solidFill>
                          <a:effectLst/>
                          <a:latin typeface="Arial" panose="020B0604020202020204" pitchFamily="34" charset="0"/>
                        </a:rPr>
                        <a:t>1.1%</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2.9%</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extLst>
                  <a:ext uri="{0D108BD9-81ED-4DB2-BD59-A6C34878D82A}">
                    <a16:rowId xmlns:a16="http://schemas.microsoft.com/office/drawing/2014/main" xmlns="" val="10006"/>
                  </a:ext>
                </a:extLst>
              </a:tr>
              <a:tr h="112646">
                <a:tc>
                  <a:txBody>
                    <a:bodyPr/>
                    <a:lstStyle/>
                    <a:p>
                      <a:pPr algn="ctr" fontAlgn="b"/>
                      <a:r>
                        <a:rPr lang="en-IE" sz="700" b="0" i="0" u="none" strike="noStrike">
                          <a:solidFill>
                            <a:srgbClr val="000000"/>
                          </a:solidFill>
                          <a:effectLst/>
                          <a:latin typeface="Arial" panose="020B0604020202020204" pitchFamily="34" charset="0"/>
                        </a:rPr>
                        <a:t>7</a:t>
                      </a:r>
                    </a:p>
                  </a:txBody>
                  <a:tcPr marL="0" marR="0" marT="0" marB="0" anchor="b">
                    <a:lnL>
                      <a:noFill/>
                    </a:lnL>
                    <a:lnR w="6350" cap="flat" cmpd="sng" algn="ctr">
                      <a:solidFill>
                        <a:srgbClr val="C0C0C0"/>
                      </a:solidFill>
                      <a:prstDash val="solid"/>
                      <a:round/>
                      <a:headEnd type="none" w="med" len="med"/>
                      <a:tailEnd type="none" w="med" len="med"/>
                    </a:lnR>
                    <a:lnT>
                      <a:noFill/>
                    </a:lnT>
                    <a:lnB>
                      <a:noFill/>
                    </a:lnB>
                    <a:solidFill>
                      <a:srgbClr val="FFFFFF"/>
                    </a:solidFill>
                  </a:tcPr>
                </a:tc>
                <a:tc>
                  <a:txBody>
                    <a:bodyPr/>
                    <a:lstStyle/>
                    <a:p>
                      <a:pPr algn="l" fontAlgn="b"/>
                      <a:r>
                        <a:rPr lang="en-IE" sz="700" b="0" i="0" u="none" strike="noStrike">
                          <a:solidFill>
                            <a:srgbClr val="000000"/>
                          </a:solidFill>
                          <a:effectLst/>
                          <a:latin typeface="Arial" panose="020B0604020202020204" pitchFamily="34" charset="0"/>
                        </a:rPr>
                        <a:t>Emergencies, what to do</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4.1%</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3.4%</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700" b="0" i="0" u="none" strike="noStrike">
                          <a:solidFill>
                            <a:srgbClr val="000000"/>
                          </a:solidFill>
                          <a:effectLst/>
                          <a:latin typeface="Arial" panose="020B0604020202020204" pitchFamily="34" charset="0"/>
                        </a:rPr>
                        <a:t>3.3%</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700" b="0" i="0" u="none" strike="noStrike">
                          <a:solidFill>
                            <a:srgbClr val="000000"/>
                          </a:solidFill>
                          <a:effectLst/>
                          <a:latin typeface="Arial" panose="020B0604020202020204" pitchFamily="34" charset="0"/>
                        </a:rPr>
                        <a:t>2.8%</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2.2%</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2.1%</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3.0%</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2.8%</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extLst>
                  <a:ext uri="{0D108BD9-81ED-4DB2-BD59-A6C34878D82A}">
                    <a16:rowId xmlns:a16="http://schemas.microsoft.com/office/drawing/2014/main" xmlns="" val="10007"/>
                  </a:ext>
                </a:extLst>
              </a:tr>
              <a:tr h="112646">
                <a:tc>
                  <a:txBody>
                    <a:bodyPr/>
                    <a:lstStyle/>
                    <a:p>
                      <a:pPr algn="ctr" fontAlgn="b"/>
                      <a:r>
                        <a:rPr lang="en-IE" sz="700" b="0" i="0" u="none" strike="noStrike">
                          <a:solidFill>
                            <a:srgbClr val="000000"/>
                          </a:solidFill>
                          <a:effectLst/>
                          <a:latin typeface="Arial" panose="020B0604020202020204" pitchFamily="34" charset="0"/>
                        </a:rPr>
                        <a:t>8</a:t>
                      </a:r>
                    </a:p>
                  </a:txBody>
                  <a:tcPr marL="0" marR="0" marT="0" marB="0" anchor="b">
                    <a:lnL>
                      <a:noFill/>
                    </a:lnL>
                    <a:lnR w="6350" cap="flat" cmpd="sng" algn="ctr">
                      <a:solidFill>
                        <a:srgbClr val="C0C0C0"/>
                      </a:solidFill>
                      <a:prstDash val="solid"/>
                      <a:round/>
                      <a:headEnd type="none" w="med" len="med"/>
                      <a:tailEnd type="none" w="med" len="med"/>
                    </a:lnR>
                    <a:lnT>
                      <a:noFill/>
                    </a:lnT>
                    <a:lnB>
                      <a:noFill/>
                    </a:lnB>
                    <a:solidFill>
                      <a:srgbClr val="FFFFFF"/>
                    </a:solidFill>
                  </a:tcPr>
                </a:tc>
                <a:tc>
                  <a:txBody>
                    <a:bodyPr/>
                    <a:lstStyle/>
                    <a:p>
                      <a:pPr algn="l" fontAlgn="b"/>
                      <a:r>
                        <a:rPr lang="en-IE" sz="700" b="0" i="0" u="none" strike="noStrike">
                          <a:solidFill>
                            <a:srgbClr val="000000"/>
                          </a:solidFill>
                          <a:effectLst/>
                          <a:latin typeface="Arial" panose="020B0604020202020204" pitchFamily="34" charset="0"/>
                        </a:rPr>
                        <a:t>Health services near you</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0.7%</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2.6%</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2.3%</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2.7%</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2.9%</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700" b="0" i="0" u="none" strike="noStrike">
                          <a:solidFill>
                            <a:srgbClr val="000000"/>
                          </a:solidFill>
                          <a:effectLst/>
                          <a:latin typeface="Arial" panose="020B0604020202020204" pitchFamily="34" charset="0"/>
                        </a:rPr>
                        <a:t>2.5%</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2.5%</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2.6%</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extLst>
                  <a:ext uri="{0D108BD9-81ED-4DB2-BD59-A6C34878D82A}">
                    <a16:rowId xmlns:a16="http://schemas.microsoft.com/office/drawing/2014/main" xmlns="" val="10008"/>
                  </a:ext>
                </a:extLst>
              </a:tr>
              <a:tr h="112646">
                <a:tc>
                  <a:txBody>
                    <a:bodyPr/>
                    <a:lstStyle/>
                    <a:p>
                      <a:pPr algn="ctr" fontAlgn="b"/>
                      <a:r>
                        <a:rPr lang="en-IE" sz="700" b="0" i="0" u="none" strike="noStrike">
                          <a:solidFill>
                            <a:srgbClr val="000000"/>
                          </a:solidFill>
                          <a:effectLst/>
                          <a:latin typeface="Arial" panose="020B0604020202020204" pitchFamily="34" charset="0"/>
                        </a:rPr>
                        <a:t>9</a:t>
                      </a:r>
                    </a:p>
                  </a:txBody>
                  <a:tcPr marL="0" marR="0" marT="0" marB="0" anchor="b">
                    <a:lnL>
                      <a:noFill/>
                    </a:lnL>
                    <a:lnR w="6350" cap="flat" cmpd="sng" algn="ctr">
                      <a:solidFill>
                        <a:srgbClr val="C0C0C0"/>
                      </a:solidFill>
                      <a:prstDash val="solid"/>
                      <a:round/>
                      <a:headEnd type="none" w="med" len="med"/>
                      <a:tailEnd type="none" w="med" len="med"/>
                    </a:lnR>
                    <a:lnT>
                      <a:noFill/>
                    </a:lnT>
                    <a:lnB>
                      <a:noFill/>
                    </a:lnB>
                    <a:solidFill>
                      <a:srgbClr val="FFFFFF"/>
                    </a:solidFill>
                  </a:tcPr>
                </a:tc>
                <a:tc>
                  <a:txBody>
                    <a:bodyPr/>
                    <a:lstStyle/>
                    <a:p>
                      <a:pPr algn="l" fontAlgn="b"/>
                      <a:r>
                        <a:rPr lang="en-IE" sz="700" b="0" i="0" u="none" strike="noStrike">
                          <a:solidFill>
                            <a:srgbClr val="000000"/>
                          </a:solidFill>
                          <a:effectLst/>
                          <a:latin typeface="Arial" panose="020B0604020202020204" pitchFamily="34" charset="0"/>
                        </a:rPr>
                        <a:t>Right place to go for help (GP, hospital, pharmacist)</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4.8%</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700" b="0" i="0" u="none" strike="noStrike">
                          <a:solidFill>
                            <a:srgbClr val="000000"/>
                          </a:solidFill>
                          <a:effectLst/>
                          <a:latin typeface="Arial" panose="020B0604020202020204" pitchFamily="34" charset="0"/>
                        </a:rPr>
                        <a:t>2.0%</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2.9%</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2.8%</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2.2%</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2.4%</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1.3%</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700" b="0" i="0" u="none" strike="noStrike">
                          <a:solidFill>
                            <a:srgbClr val="000000"/>
                          </a:solidFill>
                          <a:effectLst/>
                          <a:latin typeface="Arial" panose="020B0604020202020204" pitchFamily="34" charset="0"/>
                        </a:rPr>
                        <a:t>2.5%</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extLst>
                  <a:ext uri="{0D108BD9-81ED-4DB2-BD59-A6C34878D82A}">
                    <a16:rowId xmlns:a16="http://schemas.microsoft.com/office/drawing/2014/main" xmlns="" val="10009"/>
                  </a:ext>
                </a:extLst>
              </a:tr>
              <a:tr h="225292">
                <a:tc>
                  <a:txBody>
                    <a:bodyPr/>
                    <a:lstStyle/>
                    <a:p>
                      <a:pPr algn="ctr" fontAlgn="b"/>
                      <a:r>
                        <a:rPr lang="en-IE" sz="700" b="0" i="0" u="none" strike="noStrike">
                          <a:solidFill>
                            <a:srgbClr val="000000"/>
                          </a:solidFill>
                          <a:effectLst/>
                          <a:latin typeface="Arial" panose="020B0604020202020204" pitchFamily="34" charset="0"/>
                        </a:rPr>
                        <a:t>10</a:t>
                      </a:r>
                    </a:p>
                  </a:txBody>
                  <a:tcPr marL="0" marR="0" marT="0" marB="0" anchor="b">
                    <a:lnL>
                      <a:noFill/>
                    </a:lnL>
                    <a:lnR w="6350" cap="flat" cmpd="sng" algn="ctr">
                      <a:solidFill>
                        <a:srgbClr val="C0C0C0"/>
                      </a:solidFill>
                      <a:prstDash val="solid"/>
                      <a:round/>
                      <a:headEnd type="none" w="med" len="med"/>
                      <a:tailEnd type="none" w="med" len="med"/>
                    </a:lnR>
                    <a:lnT>
                      <a:noFill/>
                    </a:lnT>
                    <a:lnB>
                      <a:noFill/>
                    </a:lnB>
                    <a:solidFill>
                      <a:srgbClr val="FFFFFF"/>
                    </a:solidFill>
                  </a:tcPr>
                </a:tc>
                <a:tc>
                  <a:txBody>
                    <a:bodyPr/>
                    <a:lstStyle/>
                    <a:p>
                      <a:pPr algn="l" fontAlgn="b"/>
                      <a:r>
                        <a:rPr lang="en-IE" sz="700" b="0" i="0" u="none" strike="noStrike">
                          <a:solidFill>
                            <a:srgbClr val="000000"/>
                          </a:solidFill>
                          <a:effectLst/>
                          <a:latin typeface="Arial" panose="020B0604020202020204" pitchFamily="34" charset="0"/>
                        </a:rPr>
                        <a:t>Entitlements, allowances (medical card, GP card, European Health Insurance Card)</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0.7%</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2.2%</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3.1%</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2.5%</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3.0%</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700" b="0" i="0" u="none" strike="noStrike">
                          <a:solidFill>
                            <a:srgbClr val="000000"/>
                          </a:solidFill>
                          <a:effectLst/>
                          <a:latin typeface="Arial" panose="020B0604020202020204" pitchFamily="34" charset="0"/>
                        </a:rPr>
                        <a:t>2.8%</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3.8%</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700" b="0" i="0" u="none" strike="noStrike">
                          <a:solidFill>
                            <a:srgbClr val="000000"/>
                          </a:solidFill>
                          <a:effectLst/>
                          <a:latin typeface="Arial" panose="020B0604020202020204" pitchFamily="34" charset="0"/>
                        </a:rPr>
                        <a:t>2.5%</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extLst>
                  <a:ext uri="{0D108BD9-81ED-4DB2-BD59-A6C34878D82A}">
                    <a16:rowId xmlns:a16="http://schemas.microsoft.com/office/drawing/2014/main" xmlns="" val="10010"/>
                  </a:ext>
                </a:extLst>
              </a:tr>
              <a:tr h="112646">
                <a:tc>
                  <a:txBody>
                    <a:bodyPr/>
                    <a:lstStyle/>
                    <a:p>
                      <a:pPr algn="ctr" fontAlgn="b"/>
                      <a:r>
                        <a:rPr lang="en-IE" sz="700" b="0" i="0" u="none" strike="noStrike">
                          <a:solidFill>
                            <a:srgbClr val="000000"/>
                          </a:solidFill>
                          <a:effectLst/>
                          <a:latin typeface="Arial" panose="020B0604020202020204" pitchFamily="34" charset="0"/>
                        </a:rPr>
                        <a:t>12</a:t>
                      </a:r>
                    </a:p>
                  </a:txBody>
                  <a:tcPr marL="0" marR="0" marT="0" marB="0" anchor="b">
                    <a:lnL>
                      <a:noFill/>
                    </a:lnL>
                    <a:lnR w="6350" cap="flat" cmpd="sng" algn="ctr">
                      <a:solidFill>
                        <a:srgbClr val="C0C0C0"/>
                      </a:solidFill>
                      <a:prstDash val="solid"/>
                      <a:round/>
                      <a:headEnd type="none" w="med" len="med"/>
                      <a:tailEnd type="none" w="med" len="med"/>
                    </a:lnR>
                    <a:lnT>
                      <a:noFill/>
                    </a:lnT>
                    <a:lnB>
                      <a:noFill/>
                    </a:lnB>
                    <a:solidFill>
                      <a:srgbClr val="FFFFFF"/>
                    </a:solidFill>
                  </a:tcPr>
                </a:tc>
                <a:tc>
                  <a:txBody>
                    <a:bodyPr/>
                    <a:lstStyle/>
                    <a:p>
                      <a:pPr algn="l" fontAlgn="b"/>
                      <a:r>
                        <a:rPr lang="en-IE" sz="700" b="0" i="0" u="none" strike="noStrike">
                          <a:solidFill>
                            <a:srgbClr val="000000"/>
                          </a:solidFill>
                          <a:effectLst/>
                          <a:latin typeface="Arial" panose="020B0604020202020204" pitchFamily="34" charset="0"/>
                        </a:rPr>
                        <a:t>How to use health services (getting the care you need)</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1.4%</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1.5%</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700" b="0" i="0" u="none" strike="noStrike">
                          <a:solidFill>
                            <a:srgbClr val="000000"/>
                          </a:solidFill>
                          <a:effectLst/>
                          <a:latin typeface="Arial" panose="020B0604020202020204" pitchFamily="34" charset="0"/>
                        </a:rPr>
                        <a:t>1.7%</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700" b="0" i="0" u="none" strike="noStrike">
                          <a:solidFill>
                            <a:srgbClr val="000000"/>
                          </a:solidFill>
                          <a:effectLst/>
                          <a:latin typeface="Arial" panose="020B0604020202020204" pitchFamily="34" charset="0"/>
                        </a:rPr>
                        <a:t>2.5%</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2.6%</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2.5%</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5.1%</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700" b="0" i="0" u="none" strike="noStrike">
                          <a:solidFill>
                            <a:srgbClr val="000000"/>
                          </a:solidFill>
                          <a:effectLst/>
                          <a:latin typeface="Arial" panose="020B0604020202020204" pitchFamily="34" charset="0"/>
                        </a:rPr>
                        <a:t>2.4%</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extLst>
                  <a:ext uri="{0D108BD9-81ED-4DB2-BD59-A6C34878D82A}">
                    <a16:rowId xmlns:a16="http://schemas.microsoft.com/office/drawing/2014/main" xmlns="" val="10011"/>
                  </a:ext>
                </a:extLst>
              </a:tr>
              <a:tr h="112646">
                <a:tc>
                  <a:txBody>
                    <a:bodyPr/>
                    <a:lstStyle/>
                    <a:p>
                      <a:pPr algn="ctr" fontAlgn="b"/>
                      <a:r>
                        <a:rPr lang="en-IE" sz="700" b="0" i="0" u="none" strike="noStrike">
                          <a:solidFill>
                            <a:srgbClr val="000000"/>
                          </a:solidFill>
                          <a:effectLst/>
                          <a:latin typeface="Arial" panose="020B0604020202020204" pitchFamily="34" charset="0"/>
                        </a:rPr>
                        <a:t>11</a:t>
                      </a:r>
                    </a:p>
                  </a:txBody>
                  <a:tcPr marL="0" marR="0" marT="0" marB="0" anchor="b">
                    <a:lnL>
                      <a:noFill/>
                    </a:lnL>
                    <a:lnR w="6350" cap="flat" cmpd="sng" algn="ctr">
                      <a:solidFill>
                        <a:srgbClr val="C0C0C0"/>
                      </a:solidFill>
                      <a:prstDash val="solid"/>
                      <a:round/>
                      <a:headEnd type="none" w="med" len="med"/>
                      <a:tailEnd type="none" w="med" len="med"/>
                    </a:lnR>
                    <a:lnT>
                      <a:noFill/>
                    </a:lnT>
                    <a:lnB>
                      <a:noFill/>
                    </a:lnB>
                    <a:solidFill>
                      <a:srgbClr val="FFFFFF"/>
                    </a:solidFill>
                  </a:tcPr>
                </a:tc>
                <a:tc>
                  <a:txBody>
                    <a:bodyPr/>
                    <a:lstStyle/>
                    <a:p>
                      <a:pPr algn="l" fontAlgn="b"/>
                      <a:r>
                        <a:rPr lang="en-IE" sz="700" b="0" i="0" u="none" strike="noStrike">
                          <a:solidFill>
                            <a:srgbClr val="000000"/>
                          </a:solidFill>
                          <a:effectLst/>
                          <a:latin typeface="Arial" panose="020B0604020202020204" pitchFamily="34" charset="0"/>
                        </a:rPr>
                        <a:t>Diet, food, nutrition (healthy eating, intolerances, weight)</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5.5%</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700" b="0" i="0" u="none" strike="noStrike">
                          <a:solidFill>
                            <a:srgbClr val="000000"/>
                          </a:solidFill>
                          <a:effectLst/>
                          <a:latin typeface="Arial" panose="020B0604020202020204" pitchFamily="34" charset="0"/>
                        </a:rPr>
                        <a:t>2.2%</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2.8%</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2.2%</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1.8%</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700" b="0" i="0" u="none" strike="noStrike">
                          <a:solidFill>
                            <a:srgbClr val="000000"/>
                          </a:solidFill>
                          <a:effectLst/>
                          <a:latin typeface="Arial" panose="020B0604020202020204" pitchFamily="34" charset="0"/>
                        </a:rPr>
                        <a:t>2.0%</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700" b="0" i="0" u="none" strike="noStrike">
                          <a:solidFill>
                            <a:srgbClr val="000000"/>
                          </a:solidFill>
                          <a:effectLst/>
                          <a:latin typeface="Arial" panose="020B0604020202020204" pitchFamily="34" charset="0"/>
                        </a:rPr>
                        <a:t>2.1%</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700" b="0" i="0" u="none" strike="noStrike">
                          <a:solidFill>
                            <a:srgbClr val="000000"/>
                          </a:solidFill>
                          <a:effectLst/>
                          <a:latin typeface="Arial" panose="020B0604020202020204" pitchFamily="34" charset="0"/>
                        </a:rPr>
                        <a:t>2.4%</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extLst>
                  <a:ext uri="{0D108BD9-81ED-4DB2-BD59-A6C34878D82A}">
                    <a16:rowId xmlns:a16="http://schemas.microsoft.com/office/drawing/2014/main" xmlns="" val="10012"/>
                  </a:ext>
                </a:extLst>
              </a:tr>
              <a:tr h="112646">
                <a:tc>
                  <a:txBody>
                    <a:bodyPr/>
                    <a:lstStyle/>
                    <a:p>
                      <a:pPr algn="ctr" fontAlgn="b"/>
                      <a:r>
                        <a:rPr lang="en-IE" sz="700" b="0" i="0" u="none" strike="noStrike">
                          <a:solidFill>
                            <a:srgbClr val="000000"/>
                          </a:solidFill>
                          <a:effectLst/>
                          <a:latin typeface="Arial" panose="020B0604020202020204" pitchFamily="34" charset="0"/>
                        </a:rPr>
                        <a:t>13</a:t>
                      </a:r>
                    </a:p>
                  </a:txBody>
                  <a:tcPr marL="0" marR="0" marT="0" marB="0" anchor="b">
                    <a:lnL>
                      <a:noFill/>
                    </a:lnL>
                    <a:lnR w="6350" cap="flat" cmpd="sng" algn="ctr">
                      <a:solidFill>
                        <a:srgbClr val="C0C0C0"/>
                      </a:solidFill>
                      <a:prstDash val="solid"/>
                      <a:round/>
                      <a:headEnd type="none" w="med" len="med"/>
                      <a:tailEnd type="none" w="med" len="med"/>
                    </a:lnR>
                    <a:lnT>
                      <a:noFill/>
                    </a:lnT>
                    <a:lnB>
                      <a:noFill/>
                    </a:lnB>
                    <a:solidFill>
                      <a:srgbClr val="FFFFFF"/>
                    </a:solidFill>
                  </a:tcPr>
                </a:tc>
                <a:tc>
                  <a:txBody>
                    <a:bodyPr/>
                    <a:lstStyle/>
                    <a:p>
                      <a:pPr algn="l" fontAlgn="b"/>
                      <a:r>
                        <a:rPr lang="en-IE" sz="700" b="0" i="0" u="none" strike="noStrike">
                          <a:solidFill>
                            <a:srgbClr val="000000"/>
                          </a:solidFill>
                          <a:effectLst/>
                          <a:latin typeface="Arial" panose="020B0604020202020204" pitchFamily="34" charset="0"/>
                        </a:rPr>
                        <a:t>Access my medical / health records (test results, prescriptions)</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1.4%</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1.8%</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700" b="0" i="0" u="none" strike="noStrike">
                          <a:solidFill>
                            <a:srgbClr val="000000"/>
                          </a:solidFill>
                          <a:effectLst/>
                          <a:latin typeface="Arial" panose="020B0604020202020204" pitchFamily="34" charset="0"/>
                        </a:rPr>
                        <a:t>2.9%</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2.6%</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2.5%</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3.0%</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700" b="0" i="0" u="none" strike="noStrike">
                          <a:solidFill>
                            <a:srgbClr val="000000"/>
                          </a:solidFill>
                          <a:effectLst/>
                          <a:latin typeface="Arial" panose="020B0604020202020204" pitchFamily="34" charset="0"/>
                        </a:rPr>
                        <a:t>0.9%</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2.4%</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extLst>
                  <a:ext uri="{0D108BD9-81ED-4DB2-BD59-A6C34878D82A}">
                    <a16:rowId xmlns:a16="http://schemas.microsoft.com/office/drawing/2014/main" xmlns="" val="10013"/>
                  </a:ext>
                </a:extLst>
              </a:tr>
              <a:tr h="112646">
                <a:tc>
                  <a:txBody>
                    <a:bodyPr/>
                    <a:lstStyle/>
                    <a:p>
                      <a:pPr algn="ctr" fontAlgn="b"/>
                      <a:r>
                        <a:rPr lang="en-IE" sz="700" b="0" i="0" u="none" strike="noStrike">
                          <a:solidFill>
                            <a:srgbClr val="000000"/>
                          </a:solidFill>
                          <a:effectLst/>
                          <a:latin typeface="Arial" panose="020B0604020202020204" pitchFamily="34" charset="0"/>
                        </a:rPr>
                        <a:t>14</a:t>
                      </a:r>
                    </a:p>
                  </a:txBody>
                  <a:tcPr marL="0" marR="0" marT="0" marB="0" anchor="b">
                    <a:lnL>
                      <a:noFill/>
                    </a:lnL>
                    <a:lnR w="6350" cap="flat" cmpd="sng" algn="ctr">
                      <a:solidFill>
                        <a:srgbClr val="C0C0C0"/>
                      </a:solidFill>
                      <a:prstDash val="solid"/>
                      <a:round/>
                      <a:headEnd type="none" w="med" len="med"/>
                      <a:tailEnd type="none" w="med" len="med"/>
                    </a:lnR>
                    <a:lnT>
                      <a:noFill/>
                    </a:lnT>
                    <a:lnB>
                      <a:noFill/>
                    </a:lnB>
                    <a:solidFill>
                      <a:srgbClr val="FFFFFF"/>
                    </a:solidFill>
                  </a:tcPr>
                </a:tc>
                <a:tc>
                  <a:txBody>
                    <a:bodyPr/>
                    <a:lstStyle/>
                    <a:p>
                      <a:pPr algn="l" fontAlgn="b"/>
                      <a:r>
                        <a:rPr lang="en-IE" sz="700" b="0" i="0" u="none" strike="noStrike">
                          <a:solidFill>
                            <a:srgbClr val="000000"/>
                          </a:solidFill>
                          <a:effectLst/>
                          <a:latin typeface="Arial" panose="020B0604020202020204" pitchFamily="34" charset="0"/>
                        </a:rPr>
                        <a:t>Living / coping with my condition / disease (support, counselling)</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2.7%</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700" b="0" i="0" u="none" strike="noStrike">
                          <a:solidFill>
                            <a:srgbClr val="000000"/>
                          </a:solidFill>
                          <a:effectLst/>
                          <a:latin typeface="Arial" panose="020B0604020202020204" pitchFamily="34" charset="0"/>
                        </a:rPr>
                        <a:t>2.0%</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1.9%</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700" b="0" i="0" u="none" strike="noStrike">
                          <a:solidFill>
                            <a:srgbClr val="000000"/>
                          </a:solidFill>
                          <a:effectLst/>
                          <a:latin typeface="Arial" panose="020B0604020202020204" pitchFamily="34" charset="0"/>
                        </a:rPr>
                        <a:t>2.1%</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2.5%</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3.1%</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700" b="0" i="0" u="none" strike="noStrike">
                          <a:solidFill>
                            <a:srgbClr val="000000"/>
                          </a:solidFill>
                          <a:effectLst/>
                          <a:latin typeface="Arial" panose="020B0604020202020204" pitchFamily="34" charset="0"/>
                        </a:rPr>
                        <a:t>1.3%</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700" b="0" i="0" u="none" strike="noStrike">
                          <a:solidFill>
                            <a:srgbClr val="000000"/>
                          </a:solidFill>
                          <a:effectLst/>
                          <a:latin typeface="Arial" panose="020B0604020202020204" pitchFamily="34" charset="0"/>
                        </a:rPr>
                        <a:t>2.2%</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extLst>
                  <a:ext uri="{0D108BD9-81ED-4DB2-BD59-A6C34878D82A}">
                    <a16:rowId xmlns:a16="http://schemas.microsoft.com/office/drawing/2014/main" xmlns="" val="10014"/>
                  </a:ext>
                </a:extLst>
              </a:tr>
              <a:tr h="112646">
                <a:tc>
                  <a:txBody>
                    <a:bodyPr/>
                    <a:lstStyle/>
                    <a:p>
                      <a:pPr algn="ctr" fontAlgn="b"/>
                      <a:r>
                        <a:rPr lang="en-IE" sz="700" b="0" i="0" u="none" strike="noStrike">
                          <a:solidFill>
                            <a:srgbClr val="000000"/>
                          </a:solidFill>
                          <a:effectLst/>
                          <a:latin typeface="Arial" panose="020B0604020202020204" pitchFamily="34" charset="0"/>
                        </a:rPr>
                        <a:t>15</a:t>
                      </a:r>
                    </a:p>
                  </a:txBody>
                  <a:tcPr marL="0" marR="0" marT="0" marB="0" anchor="b">
                    <a:lnL>
                      <a:noFill/>
                    </a:lnL>
                    <a:lnR w="6350" cap="flat" cmpd="sng" algn="ctr">
                      <a:solidFill>
                        <a:srgbClr val="C0C0C0"/>
                      </a:solidFill>
                      <a:prstDash val="solid"/>
                      <a:round/>
                      <a:headEnd type="none" w="med" len="med"/>
                      <a:tailEnd type="none" w="med" len="med"/>
                    </a:lnR>
                    <a:lnT>
                      <a:noFill/>
                    </a:lnT>
                    <a:lnB>
                      <a:noFill/>
                    </a:lnB>
                    <a:solidFill>
                      <a:srgbClr val="FFFFFF"/>
                    </a:solidFill>
                  </a:tcPr>
                </a:tc>
                <a:tc>
                  <a:txBody>
                    <a:bodyPr/>
                    <a:lstStyle/>
                    <a:p>
                      <a:pPr algn="l" fontAlgn="b"/>
                      <a:r>
                        <a:rPr lang="en-IE" sz="700" b="0" i="0" u="none" strike="noStrike">
                          <a:solidFill>
                            <a:srgbClr val="000000"/>
                          </a:solidFill>
                          <a:effectLst/>
                          <a:latin typeface="Arial" panose="020B0604020202020204" pitchFamily="34" charset="0"/>
                        </a:rPr>
                        <a:t>Detailed information about condition / disease</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0.0%</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1.9%</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700" b="0" i="0" u="none" strike="noStrike">
                          <a:solidFill>
                            <a:srgbClr val="000000"/>
                          </a:solidFill>
                          <a:effectLst/>
                          <a:latin typeface="Arial" panose="020B0604020202020204" pitchFamily="34" charset="0"/>
                        </a:rPr>
                        <a:t>1.9%</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700" b="0" i="0" u="none" strike="noStrike">
                          <a:solidFill>
                            <a:srgbClr val="000000"/>
                          </a:solidFill>
                          <a:effectLst/>
                          <a:latin typeface="Arial" panose="020B0604020202020204" pitchFamily="34" charset="0"/>
                        </a:rPr>
                        <a:t>2.3%</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2.3%</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2.5%</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1.9%</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700" b="0" i="0" u="none" strike="noStrike">
                          <a:solidFill>
                            <a:srgbClr val="000000"/>
                          </a:solidFill>
                          <a:effectLst/>
                          <a:latin typeface="Arial" panose="020B0604020202020204" pitchFamily="34" charset="0"/>
                        </a:rPr>
                        <a:t>2.1%</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extLst>
                  <a:ext uri="{0D108BD9-81ED-4DB2-BD59-A6C34878D82A}">
                    <a16:rowId xmlns:a16="http://schemas.microsoft.com/office/drawing/2014/main" xmlns="" val="10015"/>
                  </a:ext>
                </a:extLst>
              </a:tr>
              <a:tr h="225292">
                <a:tc>
                  <a:txBody>
                    <a:bodyPr/>
                    <a:lstStyle/>
                    <a:p>
                      <a:pPr algn="ctr" fontAlgn="b"/>
                      <a:r>
                        <a:rPr lang="en-IE" sz="700" b="0" i="0" u="none" strike="noStrike">
                          <a:solidFill>
                            <a:srgbClr val="000000"/>
                          </a:solidFill>
                          <a:effectLst/>
                          <a:latin typeface="Arial" panose="020B0604020202020204" pitchFamily="34" charset="0"/>
                        </a:rPr>
                        <a:t>17</a:t>
                      </a:r>
                    </a:p>
                  </a:txBody>
                  <a:tcPr marL="0" marR="0" marT="0" marB="0" anchor="b">
                    <a:lnL>
                      <a:noFill/>
                    </a:lnL>
                    <a:lnR w="6350" cap="flat" cmpd="sng" algn="ctr">
                      <a:solidFill>
                        <a:srgbClr val="C0C0C0"/>
                      </a:solidFill>
                      <a:prstDash val="solid"/>
                      <a:round/>
                      <a:headEnd type="none" w="med" len="med"/>
                      <a:tailEnd type="none" w="med" len="med"/>
                    </a:lnR>
                    <a:lnT>
                      <a:noFill/>
                    </a:lnT>
                    <a:lnB>
                      <a:noFill/>
                    </a:lnB>
                    <a:solidFill>
                      <a:srgbClr val="FFFFFF"/>
                    </a:solidFill>
                  </a:tcPr>
                </a:tc>
                <a:tc>
                  <a:txBody>
                    <a:bodyPr/>
                    <a:lstStyle/>
                    <a:p>
                      <a:pPr algn="l" fontAlgn="b"/>
                      <a:r>
                        <a:rPr lang="en-IE" sz="700" b="0" i="0" u="none" strike="noStrike">
                          <a:solidFill>
                            <a:srgbClr val="000000"/>
                          </a:solidFill>
                          <a:effectLst/>
                          <a:latin typeface="Arial" panose="020B0604020202020204" pitchFamily="34" charset="0"/>
                        </a:rPr>
                        <a:t>Self-management of a condition / disease (tools, self-monitoring, medicines)</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0.7%</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1.5%</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700" b="0" i="0" u="none" strike="noStrike">
                          <a:solidFill>
                            <a:srgbClr val="000000"/>
                          </a:solidFill>
                          <a:effectLst/>
                          <a:latin typeface="Arial" panose="020B0604020202020204" pitchFamily="34" charset="0"/>
                        </a:rPr>
                        <a:t>1.5%</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700" b="0" i="0" u="none" strike="noStrike">
                          <a:solidFill>
                            <a:srgbClr val="000000"/>
                          </a:solidFill>
                          <a:effectLst/>
                          <a:latin typeface="Arial" panose="020B0604020202020204" pitchFamily="34" charset="0"/>
                        </a:rPr>
                        <a:t>1.7%</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700" b="0" i="0" u="none" strike="noStrike">
                          <a:solidFill>
                            <a:srgbClr val="000000"/>
                          </a:solidFill>
                          <a:effectLst/>
                          <a:latin typeface="Arial" panose="020B0604020202020204" pitchFamily="34" charset="0"/>
                        </a:rPr>
                        <a:t>1.7%</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700" b="0" i="0" u="none" strike="noStrike">
                          <a:solidFill>
                            <a:srgbClr val="000000"/>
                          </a:solidFill>
                          <a:effectLst/>
                          <a:latin typeface="Arial" panose="020B0604020202020204" pitchFamily="34" charset="0"/>
                        </a:rPr>
                        <a:t>2.2%</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1.1%</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1.8%</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extLst>
                  <a:ext uri="{0D108BD9-81ED-4DB2-BD59-A6C34878D82A}">
                    <a16:rowId xmlns:a16="http://schemas.microsoft.com/office/drawing/2014/main" xmlns="" val="10016"/>
                  </a:ext>
                </a:extLst>
              </a:tr>
              <a:tr h="112646">
                <a:tc>
                  <a:txBody>
                    <a:bodyPr/>
                    <a:lstStyle/>
                    <a:p>
                      <a:pPr algn="ctr" fontAlgn="b"/>
                      <a:r>
                        <a:rPr lang="en-IE" sz="700" b="0" i="0" u="none" strike="noStrike">
                          <a:solidFill>
                            <a:srgbClr val="000000"/>
                          </a:solidFill>
                          <a:effectLst/>
                          <a:latin typeface="Arial" panose="020B0604020202020204" pitchFamily="34" charset="0"/>
                        </a:rPr>
                        <a:t>16</a:t>
                      </a:r>
                    </a:p>
                  </a:txBody>
                  <a:tcPr marL="0" marR="0" marT="0" marB="0" anchor="b">
                    <a:lnL>
                      <a:noFill/>
                    </a:lnL>
                    <a:lnR w="6350" cap="flat" cmpd="sng" algn="ctr">
                      <a:solidFill>
                        <a:srgbClr val="C0C0C0"/>
                      </a:solidFill>
                      <a:prstDash val="solid"/>
                      <a:round/>
                      <a:headEnd type="none" w="med" len="med"/>
                      <a:tailEnd type="none" w="med" len="med"/>
                    </a:lnR>
                    <a:lnT>
                      <a:noFill/>
                    </a:lnT>
                    <a:lnB>
                      <a:noFill/>
                    </a:lnB>
                    <a:solidFill>
                      <a:srgbClr val="FFFFFF"/>
                    </a:solidFill>
                  </a:tcPr>
                </a:tc>
                <a:tc>
                  <a:txBody>
                    <a:bodyPr/>
                    <a:lstStyle/>
                    <a:p>
                      <a:pPr algn="l" fontAlgn="b"/>
                      <a:r>
                        <a:rPr lang="en-IE" sz="700" b="0" i="0" u="none" strike="noStrike">
                          <a:solidFill>
                            <a:srgbClr val="000000"/>
                          </a:solidFill>
                          <a:effectLst/>
                          <a:latin typeface="Arial" panose="020B0604020202020204" pitchFamily="34" charset="0"/>
                        </a:rPr>
                        <a:t>Drug effectiveness, side effects, interactions, dosage</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1.4%</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1.7%</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700" b="0" i="0" u="none" strike="noStrike">
                          <a:solidFill>
                            <a:srgbClr val="000000"/>
                          </a:solidFill>
                          <a:effectLst/>
                          <a:latin typeface="Arial" panose="020B0604020202020204" pitchFamily="34" charset="0"/>
                        </a:rPr>
                        <a:t>2.1%</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1.6%</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700" b="0" i="0" u="none" strike="noStrike">
                          <a:solidFill>
                            <a:srgbClr val="000000"/>
                          </a:solidFill>
                          <a:effectLst/>
                          <a:latin typeface="Arial" panose="020B0604020202020204" pitchFamily="34" charset="0"/>
                        </a:rPr>
                        <a:t>1.9%</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700" b="0" i="0" u="none" strike="noStrike">
                          <a:solidFill>
                            <a:srgbClr val="000000"/>
                          </a:solidFill>
                          <a:effectLst/>
                          <a:latin typeface="Arial" panose="020B0604020202020204" pitchFamily="34" charset="0"/>
                        </a:rPr>
                        <a:t>2.3%</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2.3%</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1.8%</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extLst>
                  <a:ext uri="{0D108BD9-81ED-4DB2-BD59-A6C34878D82A}">
                    <a16:rowId xmlns:a16="http://schemas.microsoft.com/office/drawing/2014/main" xmlns="" val="10017"/>
                  </a:ext>
                </a:extLst>
              </a:tr>
              <a:tr h="112646">
                <a:tc>
                  <a:txBody>
                    <a:bodyPr/>
                    <a:lstStyle/>
                    <a:p>
                      <a:pPr algn="ctr" fontAlgn="b"/>
                      <a:r>
                        <a:rPr lang="en-IE" sz="700" b="0" i="0" u="none" strike="noStrike">
                          <a:solidFill>
                            <a:srgbClr val="000000"/>
                          </a:solidFill>
                          <a:effectLst/>
                          <a:latin typeface="Arial" panose="020B0604020202020204" pitchFamily="34" charset="0"/>
                        </a:rPr>
                        <a:t>18</a:t>
                      </a:r>
                    </a:p>
                  </a:txBody>
                  <a:tcPr marL="0" marR="0" marT="0" marB="0" anchor="b">
                    <a:lnL>
                      <a:noFill/>
                    </a:lnL>
                    <a:lnR w="6350" cap="flat" cmpd="sng" algn="ctr">
                      <a:solidFill>
                        <a:srgbClr val="C0C0C0"/>
                      </a:solidFill>
                      <a:prstDash val="solid"/>
                      <a:round/>
                      <a:headEnd type="none" w="med" len="med"/>
                      <a:tailEnd type="none" w="med" len="med"/>
                    </a:lnR>
                    <a:lnT>
                      <a:noFill/>
                    </a:lnT>
                    <a:lnB>
                      <a:noFill/>
                    </a:lnB>
                    <a:solidFill>
                      <a:srgbClr val="FFFFFF"/>
                    </a:solidFill>
                  </a:tcPr>
                </a:tc>
                <a:tc>
                  <a:txBody>
                    <a:bodyPr/>
                    <a:lstStyle/>
                    <a:p>
                      <a:pPr algn="l" fontAlgn="b"/>
                      <a:r>
                        <a:rPr lang="en-IE" sz="700" b="0" i="0" u="none" strike="noStrike">
                          <a:solidFill>
                            <a:srgbClr val="000000"/>
                          </a:solidFill>
                          <a:effectLst/>
                          <a:latin typeface="Arial" panose="020B0604020202020204" pitchFamily="34" charset="0"/>
                        </a:rPr>
                        <a:t>Appointments (book, reminders, cancel, reschedule)</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0.0%</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2.1%</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1.9%</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700" b="0" i="0" u="none" strike="noStrike">
                          <a:solidFill>
                            <a:srgbClr val="000000"/>
                          </a:solidFill>
                          <a:effectLst/>
                          <a:latin typeface="Arial" panose="020B0604020202020204" pitchFamily="34" charset="0"/>
                        </a:rPr>
                        <a:t>2.0%</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1.9%</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700" b="0" i="0" u="none" strike="noStrike">
                          <a:solidFill>
                            <a:srgbClr val="000000"/>
                          </a:solidFill>
                          <a:effectLst/>
                          <a:latin typeface="Arial" panose="020B0604020202020204" pitchFamily="34" charset="0"/>
                        </a:rPr>
                        <a:t>1.0%</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0.6%</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1.7%</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extLst>
                  <a:ext uri="{0D108BD9-81ED-4DB2-BD59-A6C34878D82A}">
                    <a16:rowId xmlns:a16="http://schemas.microsoft.com/office/drawing/2014/main" xmlns="" val="10018"/>
                  </a:ext>
                </a:extLst>
              </a:tr>
              <a:tr h="112646">
                <a:tc>
                  <a:txBody>
                    <a:bodyPr/>
                    <a:lstStyle/>
                    <a:p>
                      <a:pPr algn="ctr" fontAlgn="b"/>
                      <a:r>
                        <a:rPr lang="en-IE" sz="700" b="0" i="0" u="none" strike="noStrike">
                          <a:solidFill>
                            <a:srgbClr val="000000"/>
                          </a:solidFill>
                          <a:effectLst/>
                          <a:latin typeface="Arial" panose="020B0604020202020204" pitchFamily="34" charset="0"/>
                        </a:rPr>
                        <a:t>19</a:t>
                      </a:r>
                    </a:p>
                  </a:txBody>
                  <a:tcPr marL="0" marR="0" marT="0" marB="0" anchor="b">
                    <a:lnL>
                      <a:noFill/>
                    </a:lnL>
                    <a:lnR w="6350" cap="flat" cmpd="sng" algn="ctr">
                      <a:solidFill>
                        <a:srgbClr val="C0C0C0"/>
                      </a:solidFill>
                      <a:prstDash val="solid"/>
                      <a:round/>
                      <a:headEnd type="none" w="med" len="med"/>
                      <a:tailEnd type="none" w="med" len="med"/>
                    </a:lnR>
                    <a:lnT>
                      <a:noFill/>
                    </a:lnT>
                    <a:lnB>
                      <a:noFill/>
                    </a:lnB>
                    <a:solidFill>
                      <a:srgbClr val="FFFFFF"/>
                    </a:solidFill>
                  </a:tcPr>
                </a:tc>
                <a:tc>
                  <a:txBody>
                    <a:bodyPr/>
                    <a:lstStyle/>
                    <a:p>
                      <a:pPr algn="l" fontAlgn="b"/>
                      <a:r>
                        <a:rPr lang="en-IE" sz="700" b="0" i="0" u="none" strike="noStrike">
                          <a:solidFill>
                            <a:srgbClr val="000000"/>
                          </a:solidFill>
                          <a:effectLst/>
                          <a:latin typeface="Arial" panose="020B0604020202020204" pitchFamily="34" charset="0"/>
                        </a:rPr>
                        <a:t>Vaccinations, immunisations</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1.4%</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2.1%</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2.2%</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1.8%</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0.8%</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1.0%</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0.9%</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1.7%</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extLst>
                  <a:ext uri="{0D108BD9-81ED-4DB2-BD59-A6C34878D82A}">
                    <a16:rowId xmlns:a16="http://schemas.microsoft.com/office/drawing/2014/main" xmlns="" val="10019"/>
                  </a:ext>
                </a:extLst>
              </a:tr>
              <a:tr h="112646">
                <a:tc>
                  <a:txBody>
                    <a:bodyPr/>
                    <a:lstStyle/>
                    <a:p>
                      <a:pPr algn="ctr" fontAlgn="b"/>
                      <a:r>
                        <a:rPr lang="en-IE" sz="700" b="0" i="0" u="none" strike="noStrike">
                          <a:solidFill>
                            <a:srgbClr val="000000"/>
                          </a:solidFill>
                          <a:effectLst/>
                          <a:latin typeface="Arial" panose="020B0604020202020204" pitchFamily="34" charset="0"/>
                        </a:rPr>
                        <a:t>20</a:t>
                      </a:r>
                    </a:p>
                  </a:txBody>
                  <a:tcPr marL="0" marR="0" marT="0" marB="0" anchor="b">
                    <a:lnL>
                      <a:noFill/>
                    </a:lnL>
                    <a:lnR w="6350" cap="flat" cmpd="sng" algn="ctr">
                      <a:solidFill>
                        <a:srgbClr val="C0C0C0"/>
                      </a:solidFill>
                      <a:prstDash val="solid"/>
                      <a:round/>
                      <a:headEnd type="none" w="med" len="med"/>
                      <a:tailEnd type="none" w="med" len="med"/>
                    </a:lnR>
                    <a:lnT>
                      <a:noFill/>
                    </a:lnT>
                    <a:lnB>
                      <a:noFill/>
                    </a:lnB>
                    <a:solidFill>
                      <a:srgbClr val="FFFFFF"/>
                    </a:solidFill>
                  </a:tcPr>
                </a:tc>
                <a:tc>
                  <a:txBody>
                    <a:bodyPr/>
                    <a:lstStyle/>
                    <a:p>
                      <a:pPr algn="l" fontAlgn="b"/>
                      <a:r>
                        <a:rPr lang="en-IE" sz="700" b="0" i="0" u="none" strike="noStrike">
                          <a:solidFill>
                            <a:srgbClr val="000000"/>
                          </a:solidFill>
                          <a:effectLst/>
                          <a:latin typeface="Arial" panose="020B0604020202020204" pitchFamily="34" charset="0"/>
                        </a:rPr>
                        <a:t>Prognosis / likely course of condition / disease</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1.4%</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1.5%</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700" b="0" i="0" u="none" strike="noStrike">
                          <a:solidFill>
                            <a:srgbClr val="000000"/>
                          </a:solidFill>
                          <a:effectLst/>
                          <a:latin typeface="Arial" panose="020B0604020202020204" pitchFamily="34" charset="0"/>
                        </a:rPr>
                        <a:t>1.5%</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700" b="0" i="0" u="none" strike="noStrike">
                          <a:solidFill>
                            <a:srgbClr val="000000"/>
                          </a:solidFill>
                          <a:effectLst/>
                          <a:latin typeface="Arial" panose="020B0604020202020204" pitchFamily="34" charset="0"/>
                        </a:rPr>
                        <a:t>1.7%</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700" b="0" i="0" u="none" strike="noStrike">
                          <a:solidFill>
                            <a:srgbClr val="000000"/>
                          </a:solidFill>
                          <a:effectLst/>
                          <a:latin typeface="Arial" panose="020B0604020202020204" pitchFamily="34" charset="0"/>
                        </a:rPr>
                        <a:t>1.9%</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1.8%</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700" b="0" i="0" u="none" strike="noStrike">
                          <a:solidFill>
                            <a:srgbClr val="000000"/>
                          </a:solidFill>
                          <a:effectLst/>
                          <a:latin typeface="Arial" panose="020B0604020202020204" pitchFamily="34" charset="0"/>
                        </a:rPr>
                        <a:t>2.5%</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dirty="0">
                          <a:solidFill>
                            <a:srgbClr val="000000"/>
                          </a:solidFill>
                          <a:effectLst/>
                          <a:latin typeface="Arial" panose="020B0604020202020204" pitchFamily="34" charset="0"/>
                        </a:rPr>
                        <a:t>1.7%</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extLst>
                  <a:ext uri="{0D108BD9-81ED-4DB2-BD59-A6C34878D82A}">
                    <a16:rowId xmlns:a16="http://schemas.microsoft.com/office/drawing/2014/main" xmlns="" val="10020"/>
                  </a:ext>
                </a:extLst>
              </a:tr>
            </a:tbl>
          </a:graphicData>
        </a:graphic>
      </p:graphicFrame>
      <p:pic>
        <p:nvPicPr>
          <p:cNvPr id="4" name="ColourQuartilesVerticalPicture">
            <a:extLst>
              <a:ext uri="{FF2B5EF4-FFF2-40B4-BE49-F238E27FC236}">
                <a16:creationId xmlns:a16="http://schemas.microsoft.com/office/drawing/2014/main" xmlns="" id="{00000000-0008-0000-0000-000003000000}"/>
              </a:ext>
            </a:extLst>
          </p:cNvPr>
          <p:cNvPicPr>
            <a:picLocks noChangeAspect="1"/>
          </p:cNvPicPr>
          <p:nvPr/>
        </p:nvPicPr>
        <p:blipFill>
          <a:blip r:embed="rId2"/>
          <a:stretch>
            <a:fillRect/>
          </a:stretch>
        </p:blipFill>
        <p:spPr>
          <a:xfrm>
            <a:off x="8429030" y="1905000"/>
            <a:ext cx="571500" cy="1998008"/>
          </a:xfrm>
          <a:prstGeom prst="rect">
            <a:avLst/>
          </a:prstGeom>
        </p:spPr>
      </p:pic>
      <p:sp>
        <p:nvSpPr>
          <p:cNvPr id="5" name="TextBox 4"/>
          <p:cNvSpPr txBox="1"/>
          <p:nvPr/>
        </p:nvSpPr>
        <p:spPr>
          <a:xfrm>
            <a:off x="297545" y="4521198"/>
            <a:ext cx="5740400" cy="307777"/>
          </a:xfrm>
          <a:prstGeom prst="rect">
            <a:avLst/>
          </a:prstGeom>
          <a:noFill/>
        </p:spPr>
        <p:txBody>
          <a:bodyPr wrap="square" rtlCol="0">
            <a:spAutoFit/>
          </a:bodyPr>
          <a:lstStyle/>
          <a:p>
            <a:r>
              <a:rPr lang="en-CA" sz="1400" dirty="0" smtClean="0">
                <a:solidFill>
                  <a:schemeClr val="tx1">
                    <a:lumMod val="75000"/>
                    <a:lumOff val="25000"/>
                  </a:schemeClr>
                </a:solidFill>
                <a:latin typeface="Helvetica Light"/>
                <a:cs typeface="Helvetica Light"/>
              </a:rPr>
              <a:t>Source: Top task </a:t>
            </a:r>
            <a:r>
              <a:rPr lang="en-CA" sz="1400" dirty="0">
                <a:solidFill>
                  <a:schemeClr val="tx1">
                    <a:lumMod val="75000"/>
                    <a:lumOff val="25000"/>
                  </a:schemeClr>
                </a:solidFill>
                <a:latin typeface="Helvetica Light"/>
                <a:cs typeface="Helvetica Light"/>
              </a:rPr>
              <a:t>identification project, Irish Department of Health </a:t>
            </a:r>
            <a:endParaRPr lang="en-CA" sz="1400" dirty="0" smtClean="0">
              <a:solidFill>
                <a:schemeClr val="tx1">
                  <a:lumMod val="75000"/>
                  <a:lumOff val="25000"/>
                </a:schemeClr>
              </a:solidFill>
              <a:latin typeface="Helvetica Light"/>
              <a:cs typeface="Helvetica Light"/>
            </a:endParaRPr>
          </a:p>
        </p:txBody>
      </p:sp>
    </p:spTree>
    <p:extLst>
      <p:ext uri="{BB962C8B-B14F-4D97-AF65-F5344CB8AC3E}">
        <p14:creationId xmlns:p14="http://schemas.microsoft.com/office/powerpoint/2010/main" val="2559808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81" y="392629"/>
            <a:ext cx="8667750" cy="373853"/>
          </a:xfrm>
        </p:spPr>
        <p:txBody>
          <a:bodyPr wrap="square">
            <a:spAutoFit/>
          </a:bodyPr>
          <a:lstStyle/>
          <a:p>
            <a:r>
              <a:rPr lang="en-US"/>
              <a:t>17 or younger</a:t>
            </a:r>
          </a:p>
        </p:txBody>
      </p:sp>
      <p:graphicFrame>
        <p:nvGraphicFramePr>
          <p:cNvPr id="3" name="Table 2"/>
          <p:cNvGraphicFramePr>
            <a:graphicFrameLocks noGrp="1"/>
          </p:cNvGraphicFramePr>
          <p:nvPr>
            <p:extLst/>
          </p:nvPr>
        </p:nvGraphicFramePr>
        <p:xfrm>
          <a:off x="858440" y="1574291"/>
          <a:ext cx="7427125" cy="2523270"/>
        </p:xfrm>
        <a:graphic>
          <a:graphicData uri="http://schemas.openxmlformats.org/drawingml/2006/table">
            <a:tbl>
              <a:tblPr/>
              <a:tblGrid>
                <a:gridCol w="127665">
                  <a:extLst>
                    <a:ext uri="{9D8B030D-6E8A-4147-A177-3AD203B41FA5}">
                      <a16:colId xmlns:a16="http://schemas.microsoft.com/office/drawing/2014/main" xmlns="" val="20000"/>
                    </a:ext>
                  </a:extLst>
                </a:gridCol>
                <a:gridCol w="2733540">
                  <a:extLst>
                    <a:ext uri="{9D8B030D-6E8A-4147-A177-3AD203B41FA5}">
                      <a16:colId xmlns:a16="http://schemas.microsoft.com/office/drawing/2014/main" xmlns="" val="20001"/>
                    </a:ext>
                  </a:extLst>
                </a:gridCol>
                <a:gridCol w="570740">
                  <a:extLst>
                    <a:ext uri="{9D8B030D-6E8A-4147-A177-3AD203B41FA5}">
                      <a16:colId xmlns:a16="http://schemas.microsoft.com/office/drawing/2014/main" xmlns="" val="20002"/>
                    </a:ext>
                  </a:extLst>
                </a:gridCol>
                <a:gridCol w="570740">
                  <a:extLst>
                    <a:ext uri="{9D8B030D-6E8A-4147-A177-3AD203B41FA5}">
                      <a16:colId xmlns:a16="http://schemas.microsoft.com/office/drawing/2014/main" xmlns="" val="20003"/>
                    </a:ext>
                  </a:extLst>
                </a:gridCol>
                <a:gridCol w="570740">
                  <a:extLst>
                    <a:ext uri="{9D8B030D-6E8A-4147-A177-3AD203B41FA5}">
                      <a16:colId xmlns:a16="http://schemas.microsoft.com/office/drawing/2014/main" xmlns="" val="20004"/>
                    </a:ext>
                  </a:extLst>
                </a:gridCol>
                <a:gridCol w="570740">
                  <a:extLst>
                    <a:ext uri="{9D8B030D-6E8A-4147-A177-3AD203B41FA5}">
                      <a16:colId xmlns:a16="http://schemas.microsoft.com/office/drawing/2014/main" xmlns="" val="20005"/>
                    </a:ext>
                  </a:extLst>
                </a:gridCol>
                <a:gridCol w="570740">
                  <a:extLst>
                    <a:ext uri="{9D8B030D-6E8A-4147-A177-3AD203B41FA5}">
                      <a16:colId xmlns:a16="http://schemas.microsoft.com/office/drawing/2014/main" xmlns="" val="20006"/>
                    </a:ext>
                  </a:extLst>
                </a:gridCol>
                <a:gridCol w="570740">
                  <a:extLst>
                    <a:ext uri="{9D8B030D-6E8A-4147-A177-3AD203B41FA5}">
                      <a16:colId xmlns:a16="http://schemas.microsoft.com/office/drawing/2014/main" xmlns="" val="20007"/>
                    </a:ext>
                  </a:extLst>
                </a:gridCol>
                <a:gridCol w="570740">
                  <a:extLst>
                    <a:ext uri="{9D8B030D-6E8A-4147-A177-3AD203B41FA5}">
                      <a16:colId xmlns:a16="http://schemas.microsoft.com/office/drawing/2014/main" xmlns="" val="20008"/>
                    </a:ext>
                  </a:extLst>
                </a:gridCol>
                <a:gridCol w="570740">
                  <a:extLst>
                    <a:ext uri="{9D8B030D-6E8A-4147-A177-3AD203B41FA5}">
                      <a16:colId xmlns:a16="http://schemas.microsoft.com/office/drawing/2014/main" xmlns="" val="20009"/>
                    </a:ext>
                  </a:extLst>
                </a:gridCol>
              </a:tblGrid>
              <a:tr h="270350">
                <a:tc>
                  <a:txBody>
                    <a:bodyPr/>
                    <a:lstStyle/>
                    <a:p>
                      <a:pPr algn="l" fontAlgn="b"/>
                      <a:r>
                        <a:rPr lang="en-IE" sz="700" b="0" i="0" u="none" strike="noStrike">
                          <a:solidFill>
                            <a:srgbClr val="000000"/>
                          </a:solidFill>
                          <a:effectLst/>
                          <a:latin typeface="Arial" panose="020B0604020202020204" pitchFamily="34" charset="0"/>
                        </a:rPr>
                        <a:t> </a:t>
                      </a:r>
                    </a:p>
                  </a:txBody>
                  <a:tcPr marL="0" marR="0" marT="0" marB="0" anchor="b">
                    <a:lnL>
                      <a:noFill/>
                    </a:lnL>
                    <a:lnR w="6350" cap="flat" cmpd="sng" algn="ctr">
                      <a:solidFill>
                        <a:srgbClr val="C0C0C0"/>
                      </a:solidFill>
                      <a:prstDash val="solid"/>
                      <a:round/>
                      <a:headEnd type="none" w="med" len="med"/>
                      <a:tailEnd type="none" w="med" len="med"/>
                    </a:lnR>
                    <a:lnT>
                      <a:noFill/>
                    </a:lnT>
                    <a:lnB>
                      <a:noFill/>
                    </a:lnB>
                    <a:solidFill>
                      <a:srgbClr val="FFFFFF"/>
                    </a:solidFill>
                  </a:tcPr>
                </a:tc>
                <a:tc>
                  <a:txBody>
                    <a:bodyPr/>
                    <a:lstStyle/>
                    <a:p>
                      <a:pPr algn="ctr" fontAlgn="b"/>
                      <a:r>
                        <a:rPr lang="en-IE" sz="800" b="1" i="0" u="none" strike="noStrike">
                          <a:solidFill>
                            <a:srgbClr val="000000"/>
                          </a:solidFill>
                          <a:effectLst/>
                          <a:latin typeface="Arial" panose="020B0604020202020204" pitchFamily="34" charset="0"/>
                        </a:rPr>
                        <a:t>Tasks</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ctr" fontAlgn="b"/>
                      <a:r>
                        <a:rPr lang="en-IE" sz="800" b="1" i="0" u="none" strike="noStrike">
                          <a:solidFill>
                            <a:srgbClr val="FFFFFF"/>
                          </a:solidFill>
                          <a:effectLst/>
                          <a:latin typeface="Arial" panose="020B0604020202020204" pitchFamily="34" charset="0"/>
                        </a:rPr>
                        <a:t>17 or younger</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000000"/>
                    </a:solidFill>
                  </a:tcPr>
                </a:tc>
                <a:tc>
                  <a:txBody>
                    <a:bodyPr/>
                    <a:lstStyle/>
                    <a:p>
                      <a:pPr algn="ctr" fontAlgn="b"/>
                      <a:r>
                        <a:rPr lang="en-IE" sz="800" b="0" i="0" u="none" strike="noStrike">
                          <a:solidFill>
                            <a:srgbClr val="000000"/>
                          </a:solidFill>
                          <a:effectLst/>
                          <a:latin typeface="Arial" panose="020B0604020202020204" pitchFamily="34" charset="0"/>
                        </a:rPr>
                        <a:t>18-24</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ctr" fontAlgn="b"/>
                      <a:r>
                        <a:rPr lang="en-IE" sz="800" b="0" i="0" u="none" strike="noStrike">
                          <a:solidFill>
                            <a:srgbClr val="000000"/>
                          </a:solidFill>
                          <a:effectLst/>
                          <a:latin typeface="Arial" panose="020B0604020202020204" pitchFamily="34" charset="0"/>
                        </a:rPr>
                        <a:t>25-34</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ctr" fontAlgn="b"/>
                      <a:r>
                        <a:rPr lang="en-IE" sz="800" b="0" i="0" u="none" strike="noStrike">
                          <a:solidFill>
                            <a:srgbClr val="000000"/>
                          </a:solidFill>
                          <a:effectLst/>
                          <a:latin typeface="Arial" panose="020B0604020202020204" pitchFamily="34" charset="0"/>
                        </a:rPr>
                        <a:t>35-44</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ctr" fontAlgn="b"/>
                      <a:r>
                        <a:rPr lang="en-IE" sz="800" b="0" i="0" u="none" strike="noStrike">
                          <a:solidFill>
                            <a:srgbClr val="000000"/>
                          </a:solidFill>
                          <a:effectLst/>
                          <a:latin typeface="Arial" panose="020B0604020202020204" pitchFamily="34" charset="0"/>
                        </a:rPr>
                        <a:t>45-54</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ctr" fontAlgn="b"/>
                      <a:r>
                        <a:rPr lang="en-IE" sz="800" b="0" i="0" u="none" strike="noStrike">
                          <a:solidFill>
                            <a:srgbClr val="000000"/>
                          </a:solidFill>
                          <a:effectLst/>
                          <a:latin typeface="Arial" panose="020B0604020202020204" pitchFamily="34" charset="0"/>
                        </a:rPr>
                        <a:t>55-64</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ctr" fontAlgn="b"/>
                      <a:r>
                        <a:rPr lang="en-IE" sz="800" b="0" i="0" u="none" strike="noStrike">
                          <a:solidFill>
                            <a:srgbClr val="000000"/>
                          </a:solidFill>
                          <a:effectLst/>
                          <a:latin typeface="Arial" panose="020B0604020202020204" pitchFamily="34" charset="0"/>
                        </a:rPr>
                        <a:t>65-74</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ctr" fontAlgn="b"/>
                      <a:r>
                        <a:rPr lang="en-IE" sz="800" b="0" i="0" u="none" strike="noStrike">
                          <a:solidFill>
                            <a:srgbClr val="000000"/>
                          </a:solidFill>
                          <a:effectLst/>
                          <a:latin typeface="Arial" panose="020B0604020202020204" pitchFamily="34" charset="0"/>
                        </a:rPr>
                        <a:t>Total</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xmlns="" val="10000"/>
                  </a:ext>
                </a:extLst>
              </a:tr>
              <a:tr h="112646">
                <a:tc>
                  <a:txBody>
                    <a:bodyPr/>
                    <a:lstStyle/>
                    <a:p>
                      <a:pPr algn="ctr" fontAlgn="b"/>
                      <a:r>
                        <a:rPr lang="en-IE" sz="700" b="0" i="0" u="none" strike="noStrike">
                          <a:solidFill>
                            <a:srgbClr val="000000"/>
                          </a:solidFill>
                          <a:effectLst/>
                          <a:latin typeface="Arial" panose="020B0604020202020204" pitchFamily="34" charset="0"/>
                        </a:rPr>
                        <a:t>1</a:t>
                      </a:r>
                    </a:p>
                  </a:txBody>
                  <a:tcPr marL="0" marR="0" marT="0" marB="0" anchor="b">
                    <a:lnL>
                      <a:noFill/>
                    </a:lnL>
                    <a:lnR w="6350" cap="flat" cmpd="sng" algn="ctr">
                      <a:solidFill>
                        <a:srgbClr val="C0C0C0"/>
                      </a:solidFill>
                      <a:prstDash val="solid"/>
                      <a:round/>
                      <a:headEnd type="none" w="med" len="med"/>
                      <a:tailEnd type="none" w="med" len="med"/>
                    </a:lnR>
                    <a:lnT>
                      <a:noFill/>
                    </a:lnT>
                    <a:lnB>
                      <a:noFill/>
                    </a:lnB>
                    <a:solidFill>
                      <a:srgbClr val="FFFFFF"/>
                    </a:solidFill>
                  </a:tcPr>
                </a:tc>
                <a:tc>
                  <a:txBody>
                    <a:bodyPr/>
                    <a:lstStyle/>
                    <a:p>
                      <a:pPr algn="l" fontAlgn="b"/>
                      <a:r>
                        <a:rPr lang="en-IE" sz="700" b="0" i="0" u="none" strike="noStrike">
                          <a:solidFill>
                            <a:srgbClr val="000000"/>
                          </a:solidFill>
                          <a:effectLst/>
                          <a:latin typeface="Arial" panose="020B0604020202020204" pitchFamily="34" charset="0"/>
                        </a:rPr>
                        <a:t>Mental wellbeing (stress reduction, mindfulness, positive thinking)</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6.8%</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700" b="0" i="0" u="none" strike="noStrike">
                          <a:solidFill>
                            <a:srgbClr val="000000"/>
                          </a:solidFill>
                          <a:effectLst/>
                          <a:latin typeface="Arial" panose="020B0604020202020204" pitchFamily="34" charset="0"/>
                        </a:rPr>
                        <a:t>6.4%</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700" b="0" i="0" u="none" strike="noStrike">
                          <a:solidFill>
                            <a:srgbClr val="000000"/>
                          </a:solidFill>
                          <a:effectLst/>
                          <a:latin typeface="Arial" panose="020B0604020202020204" pitchFamily="34" charset="0"/>
                        </a:rPr>
                        <a:t>4.7%</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700" b="0" i="0" u="none" strike="noStrike">
                          <a:solidFill>
                            <a:srgbClr val="000000"/>
                          </a:solidFill>
                          <a:effectLst/>
                          <a:latin typeface="Arial" panose="020B0604020202020204" pitchFamily="34" charset="0"/>
                        </a:rPr>
                        <a:t>4.2%</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700" b="0" i="0" u="none" strike="noStrike">
                          <a:solidFill>
                            <a:srgbClr val="000000"/>
                          </a:solidFill>
                          <a:effectLst/>
                          <a:latin typeface="Arial" panose="020B0604020202020204" pitchFamily="34" charset="0"/>
                        </a:rPr>
                        <a:t>4.0%</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700" b="0" i="0" u="none" strike="noStrike">
                          <a:solidFill>
                            <a:srgbClr val="000000"/>
                          </a:solidFill>
                          <a:effectLst/>
                          <a:latin typeface="Arial" panose="020B0604020202020204" pitchFamily="34" charset="0"/>
                        </a:rPr>
                        <a:t>3.5%</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700" b="0" i="0" u="none" strike="noStrike">
                          <a:solidFill>
                            <a:srgbClr val="000000"/>
                          </a:solidFill>
                          <a:effectLst/>
                          <a:latin typeface="Arial" panose="020B0604020202020204" pitchFamily="34" charset="0"/>
                        </a:rPr>
                        <a:t>2.3%</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4.5%</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extLst>
                  <a:ext uri="{0D108BD9-81ED-4DB2-BD59-A6C34878D82A}">
                    <a16:rowId xmlns:a16="http://schemas.microsoft.com/office/drawing/2014/main" xmlns="" val="10001"/>
                  </a:ext>
                </a:extLst>
              </a:tr>
              <a:tr h="112646">
                <a:tc>
                  <a:txBody>
                    <a:bodyPr/>
                    <a:lstStyle/>
                    <a:p>
                      <a:pPr algn="ctr" fontAlgn="b"/>
                      <a:r>
                        <a:rPr lang="en-IE" sz="700" b="0" i="0" u="none" strike="noStrike">
                          <a:solidFill>
                            <a:srgbClr val="000000"/>
                          </a:solidFill>
                          <a:effectLst/>
                          <a:latin typeface="Arial" panose="020B0604020202020204" pitchFamily="34" charset="0"/>
                        </a:rPr>
                        <a:t>2</a:t>
                      </a:r>
                    </a:p>
                  </a:txBody>
                  <a:tcPr marL="0" marR="0" marT="0" marB="0" anchor="b">
                    <a:lnL>
                      <a:noFill/>
                    </a:lnL>
                    <a:lnR w="6350" cap="flat" cmpd="sng" algn="ctr">
                      <a:solidFill>
                        <a:srgbClr val="C0C0C0"/>
                      </a:solidFill>
                      <a:prstDash val="solid"/>
                      <a:round/>
                      <a:headEnd type="none" w="med" len="med"/>
                      <a:tailEnd type="none" w="med" len="med"/>
                    </a:lnR>
                    <a:lnT>
                      <a:noFill/>
                    </a:lnT>
                    <a:lnB>
                      <a:noFill/>
                    </a:lnB>
                    <a:solidFill>
                      <a:srgbClr val="FFFFFF"/>
                    </a:solidFill>
                  </a:tcPr>
                </a:tc>
                <a:tc>
                  <a:txBody>
                    <a:bodyPr/>
                    <a:lstStyle/>
                    <a:p>
                      <a:pPr algn="l" fontAlgn="b"/>
                      <a:r>
                        <a:rPr lang="en-IE" sz="700" b="0" i="0" u="none" strike="noStrike">
                          <a:solidFill>
                            <a:srgbClr val="000000"/>
                          </a:solidFill>
                          <a:effectLst/>
                          <a:latin typeface="Arial" panose="020B0604020202020204" pitchFamily="34" charset="0"/>
                        </a:rPr>
                        <a:t>Check symptoms / signs</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5.5%</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700" b="0" i="0" u="none" strike="noStrike">
                          <a:solidFill>
                            <a:srgbClr val="000000"/>
                          </a:solidFill>
                          <a:effectLst/>
                          <a:latin typeface="Arial" panose="020B0604020202020204" pitchFamily="34" charset="0"/>
                        </a:rPr>
                        <a:t>4.0%</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700" b="0" i="0" u="none" strike="noStrike">
                          <a:solidFill>
                            <a:srgbClr val="000000"/>
                          </a:solidFill>
                          <a:effectLst/>
                          <a:latin typeface="Arial" panose="020B0604020202020204" pitchFamily="34" charset="0"/>
                        </a:rPr>
                        <a:t>3.3%</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700" b="0" i="0" u="none" strike="noStrike">
                          <a:solidFill>
                            <a:srgbClr val="000000"/>
                          </a:solidFill>
                          <a:effectLst/>
                          <a:latin typeface="Arial" panose="020B0604020202020204" pitchFamily="34" charset="0"/>
                        </a:rPr>
                        <a:t>3.2%</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700" b="0" i="0" u="none" strike="noStrike">
                          <a:solidFill>
                            <a:srgbClr val="000000"/>
                          </a:solidFill>
                          <a:effectLst/>
                          <a:latin typeface="Arial" panose="020B0604020202020204" pitchFamily="34" charset="0"/>
                        </a:rPr>
                        <a:t>2.7%</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1.8%</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700" b="0" i="0" u="none" strike="noStrike">
                          <a:solidFill>
                            <a:srgbClr val="000000"/>
                          </a:solidFill>
                          <a:effectLst/>
                          <a:latin typeface="Arial" panose="020B0604020202020204" pitchFamily="34" charset="0"/>
                        </a:rPr>
                        <a:t>1.1%</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2.9%</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extLst>
                  <a:ext uri="{0D108BD9-81ED-4DB2-BD59-A6C34878D82A}">
                    <a16:rowId xmlns:a16="http://schemas.microsoft.com/office/drawing/2014/main" xmlns="" val="10002"/>
                  </a:ext>
                </a:extLst>
              </a:tr>
              <a:tr h="112646">
                <a:tc>
                  <a:txBody>
                    <a:bodyPr/>
                    <a:lstStyle/>
                    <a:p>
                      <a:pPr algn="ctr" fontAlgn="b"/>
                      <a:r>
                        <a:rPr lang="en-IE" sz="700" b="0" i="0" u="none" strike="noStrike">
                          <a:solidFill>
                            <a:srgbClr val="000000"/>
                          </a:solidFill>
                          <a:effectLst/>
                          <a:latin typeface="Arial" panose="020B0604020202020204" pitchFamily="34" charset="0"/>
                        </a:rPr>
                        <a:t>3</a:t>
                      </a:r>
                    </a:p>
                  </a:txBody>
                  <a:tcPr marL="0" marR="0" marT="0" marB="0" anchor="b">
                    <a:lnL>
                      <a:noFill/>
                    </a:lnL>
                    <a:lnR w="6350" cap="flat" cmpd="sng" algn="ctr">
                      <a:solidFill>
                        <a:srgbClr val="C0C0C0"/>
                      </a:solidFill>
                      <a:prstDash val="solid"/>
                      <a:round/>
                      <a:headEnd type="none" w="med" len="med"/>
                      <a:tailEnd type="none" w="med" len="med"/>
                    </a:lnR>
                    <a:lnT>
                      <a:noFill/>
                    </a:lnT>
                    <a:lnB>
                      <a:noFill/>
                    </a:lnB>
                    <a:solidFill>
                      <a:srgbClr val="FFFFFF"/>
                    </a:solidFill>
                  </a:tcPr>
                </a:tc>
                <a:tc>
                  <a:txBody>
                    <a:bodyPr/>
                    <a:lstStyle/>
                    <a:p>
                      <a:pPr algn="l" fontAlgn="b"/>
                      <a:r>
                        <a:rPr lang="en-IE" sz="700" b="0" i="0" u="none" strike="noStrike">
                          <a:solidFill>
                            <a:srgbClr val="000000"/>
                          </a:solidFill>
                          <a:effectLst/>
                          <a:latin typeface="Arial" panose="020B0604020202020204" pitchFamily="34" charset="0"/>
                        </a:rPr>
                        <a:t>Diet, food, nutrition (healthy eating, intolerances, weight)</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5.5%</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700" b="0" i="0" u="none" strike="noStrike">
                          <a:solidFill>
                            <a:srgbClr val="000000"/>
                          </a:solidFill>
                          <a:effectLst/>
                          <a:latin typeface="Arial" panose="020B0604020202020204" pitchFamily="34" charset="0"/>
                        </a:rPr>
                        <a:t>2.2%</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2.8%</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2.2%</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1.8%</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700" b="0" i="0" u="none" strike="noStrike">
                          <a:solidFill>
                            <a:srgbClr val="000000"/>
                          </a:solidFill>
                          <a:effectLst/>
                          <a:latin typeface="Arial" panose="020B0604020202020204" pitchFamily="34" charset="0"/>
                        </a:rPr>
                        <a:t>2.0%</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700" b="0" i="0" u="none" strike="noStrike">
                          <a:solidFill>
                            <a:srgbClr val="000000"/>
                          </a:solidFill>
                          <a:effectLst/>
                          <a:latin typeface="Arial" panose="020B0604020202020204" pitchFamily="34" charset="0"/>
                        </a:rPr>
                        <a:t>2.1%</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700" b="0" i="0" u="none" strike="noStrike">
                          <a:solidFill>
                            <a:srgbClr val="000000"/>
                          </a:solidFill>
                          <a:effectLst/>
                          <a:latin typeface="Arial" panose="020B0604020202020204" pitchFamily="34" charset="0"/>
                        </a:rPr>
                        <a:t>2.4%</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extLst>
                  <a:ext uri="{0D108BD9-81ED-4DB2-BD59-A6C34878D82A}">
                    <a16:rowId xmlns:a16="http://schemas.microsoft.com/office/drawing/2014/main" xmlns="" val="10003"/>
                  </a:ext>
                </a:extLst>
              </a:tr>
              <a:tr h="112646">
                <a:tc>
                  <a:txBody>
                    <a:bodyPr/>
                    <a:lstStyle/>
                    <a:p>
                      <a:pPr algn="ctr" fontAlgn="b"/>
                      <a:r>
                        <a:rPr lang="en-IE" sz="700" b="0" i="0" u="none" strike="noStrike">
                          <a:solidFill>
                            <a:srgbClr val="000000"/>
                          </a:solidFill>
                          <a:effectLst/>
                          <a:latin typeface="Arial" panose="020B0604020202020204" pitchFamily="34" charset="0"/>
                        </a:rPr>
                        <a:t>4</a:t>
                      </a:r>
                    </a:p>
                  </a:txBody>
                  <a:tcPr marL="0" marR="0" marT="0" marB="0" anchor="b">
                    <a:lnL>
                      <a:noFill/>
                    </a:lnL>
                    <a:lnR w="6350" cap="flat" cmpd="sng" algn="ctr">
                      <a:solidFill>
                        <a:srgbClr val="C0C0C0"/>
                      </a:solidFill>
                      <a:prstDash val="solid"/>
                      <a:round/>
                      <a:headEnd type="none" w="med" len="med"/>
                      <a:tailEnd type="none" w="med" len="med"/>
                    </a:lnR>
                    <a:lnT>
                      <a:noFill/>
                    </a:lnT>
                    <a:lnB>
                      <a:noFill/>
                    </a:lnB>
                    <a:solidFill>
                      <a:srgbClr val="FFFFFF"/>
                    </a:solidFill>
                  </a:tcPr>
                </a:tc>
                <a:tc>
                  <a:txBody>
                    <a:bodyPr/>
                    <a:lstStyle/>
                    <a:p>
                      <a:pPr algn="l" fontAlgn="b"/>
                      <a:r>
                        <a:rPr lang="en-IE" sz="700" b="0" i="0" u="none" strike="noStrike">
                          <a:solidFill>
                            <a:srgbClr val="000000"/>
                          </a:solidFill>
                          <a:effectLst/>
                          <a:latin typeface="Arial" panose="020B0604020202020204" pitchFamily="34" charset="0"/>
                        </a:rPr>
                        <a:t>Right place to go for help (GP, hospital, pharmacist)</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4.8%</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700" b="0" i="0" u="none" strike="noStrike">
                          <a:solidFill>
                            <a:srgbClr val="000000"/>
                          </a:solidFill>
                          <a:effectLst/>
                          <a:latin typeface="Arial" panose="020B0604020202020204" pitchFamily="34" charset="0"/>
                        </a:rPr>
                        <a:t>2.0%</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2.9%</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2.8%</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2.2%</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2.4%</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1.3%</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700" b="0" i="0" u="none" strike="noStrike">
                          <a:solidFill>
                            <a:srgbClr val="000000"/>
                          </a:solidFill>
                          <a:effectLst/>
                          <a:latin typeface="Arial" panose="020B0604020202020204" pitchFamily="34" charset="0"/>
                        </a:rPr>
                        <a:t>2.5%</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extLst>
                  <a:ext uri="{0D108BD9-81ED-4DB2-BD59-A6C34878D82A}">
                    <a16:rowId xmlns:a16="http://schemas.microsoft.com/office/drawing/2014/main" xmlns="" val="10004"/>
                  </a:ext>
                </a:extLst>
              </a:tr>
              <a:tr h="112646">
                <a:tc>
                  <a:txBody>
                    <a:bodyPr/>
                    <a:lstStyle/>
                    <a:p>
                      <a:pPr algn="ctr" fontAlgn="b"/>
                      <a:r>
                        <a:rPr lang="en-IE" sz="700" b="0" i="0" u="none" strike="noStrike">
                          <a:solidFill>
                            <a:srgbClr val="000000"/>
                          </a:solidFill>
                          <a:effectLst/>
                          <a:latin typeface="Arial" panose="020B0604020202020204" pitchFamily="34" charset="0"/>
                        </a:rPr>
                        <a:t>5</a:t>
                      </a:r>
                    </a:p>
                  </a:txBody>
                  <a:tcPr marL="0" marR="0" marT="0" marB="0" anchor="b">
                    <a:lnL>
                      <a:noFill/>
                    </a:lnL>
                    <a:lnR w="6350" cap="flat" cmpd="sng" algn="ctr">
                      <a:solidFill>
                        <a:srgbClr val="C0C0C0"/>
                      </a:solidFill>
                      <a:prstDash val="solid"/>
                      <a:round/>
                      <a:headEnd type="none" w="med" len="med"/>
                      <a:tailEnd type="none" w="med" len="med"/>
                    </a:lnR>
                    <a:lnT>
                      <a:noFill/>
                    </a:lnT>
                    <a:lnB>
                      <a:noFill/>
                    </a:lnB>
                    <a:solidFill>
                      <a:srgbClr val="FFFFFF"/>
                    </a:solidFill>
                  </a:tcPr>
                </a:tc>
                <a:tc>
                  <a:txBody>
                    <a:bodyPr/>
                    <a:lstStyle/>
                    <a:p>
                      <a:pPr algn="l" fontAlgn="b"/>
                      <a:r>
                        <a:rPr lang="en-IE" sz="700" b="0" i="0" u="none" strike="noStrike">
                          <a:solidFill>
                            <a:srgbClr val="000000"/>
                          </a:solidFill>
                          <a:effectLst/>
                          <a:latin typeface="Arial" panose="020B0604020202020204" pitchFamily="34" charset="0"/>
                        </a:rPr>
                        <a:t>Emergencies, what to do</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4.1%</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3.4%</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700" b="0" i="0" u="none" strike="noStrike">
                          <a:solidFill>
                            <a:srgbClr val="000000"/>
                          </a:solidFill>
                          <a:effectLst/>
                          <a:latin typeface="Arial" panose="020B0604020202020204" pitchFamily="34" charset="0"/>
                        </a:rPr>
                        <a:t>3.3%</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700" b="0" i="0" u="none" strike="noStrike">
                          <a:solidFill>
                            <a:srgbClr val="000000"/>
                          </a:solidFill>
                          <a:effectLst/>
                          <a:latin typeface="Arial" panose="020B0604020202020204" pitchFamily="34" charset="0"/>
                        </a:rPr>
                        <a:t>2.8%</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2.2%</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2.1%</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3.0%</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2.8%</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extLst>
                  <a:ext uri="{0D108BD9-81ED-4DB2-BD59-A6C34878D82A}">
                    <a16:rowId xmlns:a16="http://schemas.microsoft.com/office/drawing/2014/main" xmlns="" val="10005"/>
                  </a:ext>
                </a:extLst>
              </a:tr>
              <a:tr h="112646">
                <a:tc>
                  <a:txBody>
                    <a:bodyPr/>
                    <a:lstStyle/>
                    <a:p>
                      <a:pPr algn="ctr" fontAlgn="b"/>
                      <a:r>
                        <a:rPr lang="en-IE" sz="700" b="0" i="0" u="none" strike="noStrike">
                          <a:solidFill>
                            <a:srgbClr val="000000"/>
                          </a:solidFill>
                          <a:effectLst/>
                          <a:latin typeface="Arial" panose="020B0604020202020204" pitchFamily="34" charset="0"/>
                        </a:rPr>
                        <a:t>6</a:t>
                      </a:r>
                    </a:p>
                  </a:txBody>
                  <a:tcPr marL="0" marR="0" marT="0" marB="0" anchor="b">
                    <a:lnL>
                      <a:noFill/>
                    </a:lnL>
                    <a:lnR w="6350" cap="flat" cmpd="sng" algn="ctr">
                      <a:solidFill>
                        <a:srgbClr val="C0C0C0"/>
                      </a:solidFill>
                      <a:prstDash val="solid"/>
                      <a:round/>
                      <a:headEnd type="none" w="med" len="med"/>
                      <a:tailEnd type="none" w="med" len="med"/>
                    </a:lnR>
                    <a:lnT>
                      <a:noFill/>
                    </a:lnT>
                    <a:lnB>
                      <a:noFill/>
                    </a:lnB>
                    <a:solidFill>
                      <a:srgbClr val="FFFFFF"/>
                    </a:solidFill>
                  </a:tcPr>
                </a:tc>
                <a:tc>
                  <a:txBody>
                    <a:bodyPr/>
                    <a:lstStyle/>
                    <a:p>
                      <a:pPr algn="l" fontAlgn="b"/>
                      <a:r>
                        <a:rPr lang="en-IE" sz="700" b="0" i="0" u="none" strike="noStrike">
                          <a:solidFill>
                            <a:srgbClr val="000000"/>
                          </a:solidFill>
                          <a:effectLst/>
                          <a:latin typeface="Arial" panose="020B0604020202020204" pitchFamily="34" charset="0"/>
                        </a:rPr>
                        <a:t>Exercise (benefits, type, fitness goals)</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4.1%</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1.1%</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700" b="0" i="0" u="none" strike="noStrike">
                          <a:solidFill>
                            <a:srgbClr val="000000"/>
                          </a:solidFill>
                          <a:effectLst/>
                          <a:latin typeface="Arial" panose="020B0604020202020204" pitchFamily="34" charset="0"/>
                        </a:rPr>
                        <a:t>1.5%</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700" b="0" i="0" u="none" strike="noStrike">
                          <a:solidFill>
                            <a:srgbClr val="000000"/>
                          </a:solidFill>
                          <a:effectLst/>
                          <a:latin typeface="Arial" panose="020B0604020202020204" pitchFamily="34" charset="0"/>
                        </a:rPr>
                        <a:t>1.4%</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700" b="0" i="0" u="none" strike="noStrike">
                          <a:solidFill>
                            <a:srgbClr val="000000"/>
                          </a:solidFill>
                          <a:effectLst/>
                          <a:latin typeface="Arial" panose="020B0604020202020204" pitchFamily="34" charset="0"/>
                        </a:rPr>
                        <a:t>1.1%</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1.7%</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700" b="0" i="0" u="none" strike="noStrike">
                          <a:solidFill>
                            <a:srgbClr val="000000"/>
                          </a:solidFill>
                          <a:effectLst/>
                          <a:latin typeface="Arial" panose="020B0604020202020204" pitchFamily="34" charset="0"/>
                        </a:rPr>
                        <a:t>3.0%</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1.6%</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extLst>
                  <a:ext uri="{0D108BD9-81ED-4DB2-BD59-A6C34878D82A}">
                    <a16:rowId xmlns:a16="http://schemas.microsoft.com/office/drawing/2014/main" xmlns="" val="10006"/>
                  </a:ext>
                </a:extLst>
              </a:tr>
              <a:tr h="112646">
                <a:tc>
                  <a:txBody>
                    <a:bodyPr/>
                    <a:lstStyle/>
                    <a:p>
                      <a:pPr algn="ctr" fontAlgn="b"/>
                      <a:r>
                        <a:rPr lang="en-IE" sz="700" b="0" i="0" u="none" strike="noStrike">
                          <a:solidFill>
                            <a:srgbClr val="000000"/>
                          </a:solidFill>
                          <a:effectLst/>
                          <a:latin typeface="Arial" panose="020B0604020202020204" pitchFamily="34" charset="0"/>
                        </a:rPr>
                        <a:t>7</a:t>
                      </a:r>
                    </a:p>
                  </a:txBody>
                  <a:tcPr marL="0" marR="0" marT="0" marB="0" anchor="b">
                    <a:lnL>
                      <a:noFill/>
                    </a:lnL>
                    <a:lnR w="6350" cap="flat" cmpd="sng" algn="ctr">
                      <a:solidFill>
                        <a:srgbClr val="C0C0C0"/>
                      </a:solidFill>
                      <a:prstDash val="solid"/>
                      <a:round/>
                      <a:headEnd type="none" w="med" len="med"/>
                      <a:tailEnd type="none" w="med" len="med"/>
                    </a:lnR>
                    <a:lnT>
                      <a:noFill/>
                    </a:lnT>
                    <a:lnB>
                      <a:noFill/>
                    </a:lnB>
                    <a:solidFill>
                      <a:srgbClr val="FFFFFF"/>
                    </a:solidFill>
                  </a:tcPr>
                </a:tc>
                <a:tc>
                  <a:txBody>
                    <a:bodyPr/>
                    <a:lstStyle/>
                    <a:p>
                      <a:pPr algn="l" fontAlgn="b"/>
                      <a:r>
                        <a:rPr lang="en-IE" sz="700" b="0" i="0" u="none" strike="noStrike">
                          <a:solidFill>
                            <a:srgbClr val="000000"/>
                          </a:solidFill>
                          <a:effectLst/>
                          <a:latin typeface="Arial" panose="020B0604020202020204" pitchFamily="34" charset="0"/>
                        </a:rPr>
                        <a:t>Costs and fees (treatment, drugs, consultant visits, care)</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3.4%</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5.6%</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700" b="0" i="0" u="none" strike="noStrike">
                          <a:solidFill>
                            <a:srgbClr val="000000"/>
                          </a:solidFill>
                          <a:effectLst/>
                          <a:latin typeface="Arial" panose="020B0604020202020204" pitchFamily="34" charset="0"/>
                        </a:rPr>
                        <a:t>4.6%</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700" b="0" i="0" u="none" strike="noStrike">
                          <a:solidFill>
                            <a:srgbClr val="000000"/>
                          </a:solidFill>
                          <a:effectLst/>
                          <a:latin typeface="Arial" panose="020B0604020202020204" pitchFamily="34" charset="0"/>
                        </a:rPr>
                        <a:t>4.3%</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700" b="0" i="0" u="none" strike="noStrike">
                          <a:solidFill>
                            <a:srgbClr val="000000"/>
                          </a:solidFill>
                          <a:effectLst/>
                          <a:latin typeface="Arial" panose="020B0604020202020204" pitchFamily="34" charset="0"/>
                        </a:rPr>
                        <a:t>4.0%</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700" b="0" i="0" u="none" strike="noStrike">
                          <a:solidFill>
                            <a:srgbClr val="000000"/>
                          </a:solidFill>
                          <a:effectLst/>
                          <a:latin typeface="Arial" panose="020B0604020202020204" pitchFamily="34" charset="0"/>
                        </a:rPr>
                        <a:t>3.1%</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700" b="0" i="0" u="none" strike="noStrike">
                          <a:solidFill>
                            <a:srgbClr val="000000"/>
                          </a:solidFill>
                          <a:effectLst/>
                          <a:latin typeface="Arial" panose="020B0604020202020204" pitchFamily="34" charset="0"/>
                        </a:rPr>
                        <a:t>3.2%</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700" b="0" i="0" u="none" strike="noStrike">
                          <a:solidFill>
                            <a:srgbClr val="000000"/>
                          </a:solidFill>
                          <a:effectLst/>
                          <a:latin typeface="Arial" panose="020B0604020202020204" pitchFamily="34" charset="0"/>
                        </a:rPr>
                        <a:t>4.0%</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extLst>
                  <a:ext uri="{0D108BD9-81ED-4DB2-BD59-A6C34878D82A}">
                    <a16:rowId xmlns:a16="http://schemas.microsoft.com/office/drawing/2014/main" xmlns="" val="10007"/>
                  </a:ext>
                </a:extLst>
              </a:tr>
              <a:tr h="112646">
                <a:tc>
                  <a:txBody>
                    <a:bodyPr/>
                    <a:lstStyle/>
                    <a:p>
                      <a:pPr algn="ctr" fontAlgn="b"/>
                      <a:r>
                        <a:rPr lang="en-IE" sz="700" b="0" i="0" u="none" strike="noStrike">
                          <a:solidFill>
                            <a:srgbClr val="000000"/>
                          </a:solidFill>
                          <a:effectLst/>
                          <a:latin typeface="Arial" panose="020B0604020202020204" pitchFamily="34" charset="0"/>
                        </a:rPr>
                        <a:t>8</a:t>
                      </a:r>
                    </a:p>
                  </a:txBody>
                  <a:tcPr marL="0" marR="0" marT="0" marB="0" anchor="b">
                    <a:lnL>
                      <a:noFill/>
                    </a:lnL>
                    <a:lnR w="6350" cap="flat" cmpd="sng" algn="ctr">
                      <a:solidFill>
                        <a:srgbClr val="C0C0C0"/>
                      </a:solidFill>
                      <a:prstDash val="solid"/>
                      <a:round/>
                      <a:headEnd type="none" w="med" len="med"/>
                      <a:tailEnd type="none" w="med" len="med"/>
                    </a:lnR>
                    <a:lnT>
                      <a:noFill/>
                    </a:lnT>
                    <a:lnB>
                      <a:noFill/>
                    </a:lnB>
                    <a:solidFill>
                      <a:srgbClr val="FFFFFF"/>
                    </a:solidFill>
                  </a:tcPr>
                </a:tc>
                <a:tc>
                  <a:txBody>
                    <a:bodyPr/>
                    <a:lstStyle/>
                    <a:p>
                      <a:pPr algn="l" fontAlgn="b"/>
                      <a:r>
                        <a:rPr lang="en-IE" sz="700" b="0" i="0" u="none" strike="noStrike">
                          <a:solidFill>
                            <a:srgbClr val="000000"/>
                          </a:solidFill>
                          <a:effectLst/>
                          <a:latin typeface="Arial" panose="020B0604020202020204" pitchFamily="34" charset="0"/>
                        </a:rPr>
                        <a:t>Waiting times (hospitals, clinics, other health services)</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3.4%</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4.7%</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700" b="0" i="0" u="none" strike="noStrike">
                          <a:solidFill>
                            <a:srgbClr val="000000"/>
                          </a:solidFill>
                          <a:effectLst/>
                          <a:latin typeface="Arial" panose="020B0604020202020204" pitchFamily="34" charset="0"/>
                        </a:rPr>
                        <a:t>4.8%</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700" b="0" i="0" u="none" strike="noStrike">
                          <a:solidFill>
                            <a:srgbClr val="000000"/>
                          </a:solidFill>
                          <a:effectLst/>
                          <a:latin typeface="Arial" panose="020B0604020202020204" pitchFamily="34" charset="0"/>
                        </a:rPr>
                        <a:t>5.5%</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700" b="0" i="0" u="none" strike="noStrike">
                          <a:solidFill>
                            <a:srgbClr val="000000"/>
                          </a:solidFill>
                          <a:effectLst/>
                          <a:latin typeface="Arial" panose="020B0604020202020204" pitchFamily="34" charset="0"/>
                        </a:rPr>
                        <a:t>6.1%</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700" b="0" i="0" u="none" strike="noStrike">
                          <a:solidFill>
                            <a:srgbClr val="000000"/>
                          </a:solidFill>
                          <a:effectLst/>
                          <a:latin typeface="Arial" panose="020B0604020202020204" pitchFamily="34" charset="0"/>
                        </a:rPr>
                        <a:t>4.7%</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700" b="0" i="0" u="none" strike="noStrike">
                          <a:solidFill>
                            <a:srgbClr val="000000"/>
                          </a:solidFill>
                          <a:effectLst/>
                          <a:latin typeface="Arial" panose="020B0604020202020204" pitchFamily="34" charset="0"/>
                        </a:rPr>
                        <a:t>5.9%</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700" b="0" i="0" u="none" strike="noStrike">
                          <a:solidFill>
                            <a:srgbClr val="000000"/>
                          </a:solidFill>
                          <a:effectLst/>
                          <a:latin typeface="Arial" panose="020B0604020202020204" pitchFamily="34" charset="0"/>
                        </a:rPr>
                        <a:t>4.9%</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extLst>
                  <a:ext uri="{0D108BD9-81ED-4DB2-BD59-A6C34878D82A}">
                    <a16:rowId xmlns:a16="http://schemas.microsoft.com/office/drawing/2014/main" xmlns="" val="10008"/>
                  </a:ext>
                </a:extLst>
              </a:tr>
              <a:tr h="112646">
                <a:tc>
                  <a:txBody>
                    <a:bodyPr/>
                    <a:lstStyle/>
                    <a:p>
                      <a:pPr algn="ctr" fontAlgn="b"/>
                      <a:r>
                        <a:rPr lang="en-IE" sz="700" b="0" i="0" u="none" strike="noStrike">
                          <a:solidFill>
                            <a:srgbClr val="000000"/>
                          </a:solidFill>
                          <a:effectLst/>
                          <a:latin typeface="Arial" panose="020B0604020202020204" pitchFamily="34" charset="0"/>
                        </a:rPr>
                        <a:t>9</a:t>
                      </a:r>
                    </a:p>
                  </a:txBody>
                  <a:tcPr marL="0" marR="0" marT="0" marB="0" anchor="b">
                    <a:lnL>
                      <a:noFill/>
                    </a:lnL>
                    <a:lnR w="6350" cap="flat" cmpd="sng" algn="ctr">
                      <a:solidFill>
                        <a:srgbClr val="C0C0C0"/>
                      </a:solidFill>
                      <a:prstDash val="solid"/>
                      <a:round/>
                      <a:headEnd type="none" w="med" len="med"/>
                      <a:tailEnd type="none" w="med" len="med"/>
                    </a:lnR>
                    <a:lnT>
                      <a:noFill/>
                    </a:lnT>
                    <a:lnB>
                      <a:noFill/>
                    </a:lnB>
                    <a:solidFill>
                      <a:srgbClr val="FFFFFF"/>
                    </a:solidFill>
                  </a:tcPr>
                </a:tc>
                <a:tc>
                  <a:txBody>
                    <a:bodyPr/>
                    <a:lstStyle/>
                    <a:p>
                      <a:pPr algn="l" fontAlgn="b"/>
                      <a:r>
                        <a:rPr lang="en-IE" sz="700" b="0" i="0" u="none" strike="noStrike">
                          <a:solidFill>
                            <a:srgbClr val="000000"/>
                          </a:solidFill>
                          <a:effectLst/>
                          <a:latin typeface="Arial" panose="020B0604020202020204" pitchFamily="34" charset="0"/>
                        </a:rPr>
                        <a:t>Causes of condition / disease</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3.4%</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2.2%</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1.8%</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700" b="0" i="0" u="none" strike="noStrike">
                          <a:solidFill>
                            <a:srgbClr val="000000"/>
                          </a:solidFill>
                          <a:effectLst/>
                          <a:latin typeface="Arial" panose="020B0604020202020204" pitchFamily="34" charset="0"/>
                        </a:rPr>
                        <a:t>1.3%</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700" b="0" i="0" u="none" strike="noStrike">
                          <a:solidFill>
                            <a:srgbClr val="000000"/>
                          </a:solidFill>
                          <a:effectLst/>
                          <a:latin typeface="Arial" panose="020B0604020202020204" pitchFamily="34" charset="0"/>
                        </a:rPr>
                        <a:t>1.2%</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700" b="0" i="0" u="none" strike="noStrike">
                          <a:solidFill>
                            <a:srgbClr val="000000"/>
                          </a:solidFill>
                          <a:effectLst/>
                          <a:latin typeface="Arial" panose="020B0604020202020204" pitchFamily="34" charset="0"/>
                        </a:rPr>
                        <a:t>1.6%</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700" b="0" i="0" u="none" strike="noStrike">
                          <a:solidFill>
                            <a:srgbClr val="000000"/>
                          </a:solidFill>
                          <a:effectLst/>
                          <a:latin typeface="Arial" panose="020B0604020202020204" pitchFamily="34" charset="0"/>
                        </a:rPr>
                        <a:t>0.9%</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1.5%</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extLst>
                  <a:ext uri="{0D108BD9-81ED-4DB2-BD59-A6C34878D82A}">
                    <a16:rowId xmlns:a16="http://schemas.microsoft.com/office/drawing/2014/main" xmlns="" val="10009"/>
                  </a:ext>
                </a:extLst>
              </a:tr>
              <a:tr h="112646">
                <a:tc>
                  <a:txBody>
                    <a:bodyPr/>
                    <a:lstStyle/>
                    <a:p>
                      <a:pPr algn="ctr" fontAlgn="b"/>
                      <a:r>
                        <a:rPr lang="en-IE" sz="700" b="0" i="0" u="none" strike="noStrike">
                          <a:solidFill>
                            <a:srgbClr val="000000"/>
                          </a:solidFill>
                          <a:effectLst/>
                          <a:latin typeface="Arial" panose="020B0604020202020204" pitchFamily="34" charset="0"/>
                        </a:rPr>
                        <a:t>10</a:t>
                      </a:r>
                    </a:p>
                  </a:txBody>
                  <a:tcPr marL="0" marR="0" marT="0" marB="0" anchor="b">
                    <a:lnL>
                      <a:noFill/>
                    </a:lnL>
                    <a:lnR w="6350" cap="flat" cmpd="sng" algn="ctr">
                      <a:solidFill>
                        <a:srgbClr val="C0C0C0"/>
                      </a:solidFill>
                      <a:prstDash val="solid"/>
                      <a:round/>
                      <a:headEnd type="none" w="med" len="med"/>
                      <a:tailEnd type="none" w="med" len="med"/>
                    </a:lnR>
                    <a:lnT>
                      <a:noFill/>
                    </a:lnT>
                    <a:lnB>
                      <a:noFill/>
                    </a:lnB>
                    <a:solidFill>
                      <a:srgbClr val="FFFFFF"/>
                    </a:solidFill>
                  </a:tcPr>
                </a:tc>
                <a:tc>
                  <a:txBody>
                    <a:bodyPr/>
                    <a:lstStyle/>
                    <a:p>
                      <a:pPr algn="l" fontAlgn="b"/>
                      <a:r>
                        <a:rPr lang="en-IE" sz="700" b="0" i="0" u="none" strike="noStrike">
                          <a:solidFill>
                            <a:srgbClr val="000000"/>
                          </a:solidFill>
                          <a:effectLst/>
                          <a:latin typeface="Arial" panose="020B0604020202020204" pitchFamily="34" charset="0"/>
                        </a:rPr>
                        <a:t>Confidentiality, privacy, data protection</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3.4%</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1.8%</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700" b="0" i="0" u="none" strike="noStrike">
                          <a:solidFill>
                            <a:srgbClr val="000000"/>
                          </a:solidFill>
                          <a:effectLst/>
                          <a:latin typeface="Arial" panose="020B0604020202020204" pitchFamily="34" charset="0"/>
                        </a:rPr>
                        <a:t>1.3%</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700" b="0" i="0" u="none" strike="noStrike">
                          <a:solidFill>
                            <a:srgbClr val="000000"/>
                          </a:solidFill>
                          <a:effectLst/>
                          <a:latin typeface="Arial" panose="020B0604020202020204" pitchFamily="34" charset="0"/>
                        </a:rPr>
                        <a:t>1.8%</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700" b="0" i="0" u="none" strike="noStrike">
                          <a:solidFill>
                            <a:srgbClr val="000000"/>
                          </a:solidFill>
                          <a:effectLst/>
                          <a:latin typeface="Arial" panose="020B0604020202020204" pitchFamily="34" charset="0"/>
                        </a:rPr>
                        <a:t>1.7%</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700" b="0" i="0" u="none" strike="noStrike">
                          <a:solidFill>
                            <a:srgbClr val="000000"/>
                          </a:solidFill>
                          <a:effectLst/>
                          <a:latin typeface="Arial" panose="020B0604020202020204" pitchFamily="34" charset="0"/>
                        </a:rPr>
                        <a:t>1.9%</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700" b="0" i="0" u="none" strike="noStrike">
                          <a:solidFill>
                            <a:srgbClr val="000000"/>
                          </a:solidFill>
                          <a:effectLst/>
                          <a:latin typeface="Arial" panose="020B0604020202020204" pitchFamily="34" charset="0"/>
                        </a:rPr>
                        <a:t>0.4%</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1.7%</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extLst>
                  <a:ext uri="{0D108BD9-81ED-4DB2-BD59-A6C34878D82A}">
                    <a16:rowId xmlns:a16="http://schemas.microsoft.com/office/drawing/2014/main" xmlns="" val="10010"/>
                  </a:ext>
                </a:extLst>
              </a:tr>
              <a:tr h="112646">
                <a:tc>
                  <a:txBody>
                    <a:bodyPr/>
                    <a:lstStyle/>
                    <a:p>
                      <a:pPr algn="ctr" fontAlgn="b"/>
                      <a:r>
                        <a:rPr lang="en-IE" sz="700" b="0" i="0" u="none" strike="noStrike">
                          <a:solidFill>
                            <a:srgbClr val="000000"/>
                          </a:solidFill>
                          <a:effectLst/>
                          <a:latin typeface="Arial" panose="020B0604020202020204" pitchFamily="34" charset="0"/>
                        </a:rPr>
                        <a:t>12</a:t>
                      </a:r>
                    </a:p>
                  </a:txBody>
                  <a:tcPr marL="0" marR="0" marT="0" marB="0" anchor="b">
                    <a:lnL>
                      <a:noFill/>
                    </a:lnL>
                    <a:lnR w="6350" cap="flat" cmpd="sng" algn="ctr">
                      <a:solidFill>
                        <a:srgbClr val="C0C0C0"/>
                      </a:solidFill>
                      <a:prstDash val="solid"/>
                      <a:round/>
                      <a:headEnd type="none" w="med" len="med"/>
                      <a:tailEnd type="none" w="med" len="med"/>
                    </a:lnR>
                    <a:lnT>
                      <a:noFill/>
                    </a:lnT>
                    <a:lnB>
                      <a:noFill/>
                    </a:lnB>
                    <a:solidFill>
                      <a:srgbClr val="FFFFFF"/>
                    </a:solidFill>
                  </a:tcPr>
                </a:tc>
                <a:tc>
                  <a:txBody>
                    <a:bodyPr/>
                    <a:lstStyle/>
                    <a:p>
                      <a:pPr algn="l" fontAlgn="b"/>
                      <a:r>
                        <a:rPr lang="en-IE" sz="700" b="0" i="0" u="none" strike="noStrike">
                          <a:solidFill>
                            <a:srgbClr val="000000"/>
                          </a:solidFill>
                          <a:effectLst/>
                          <a:latin typeface="Arial" panose="020B0604020202020204" pitchFamily="34" charset="0"/>
                        </a:rPr>
                        <a:t>Complications of condition / disease</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3.4%</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0.6%</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0.4%</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0.6%</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0.6%</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0.7%</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0.8%</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0.6%</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xmlns="" val="10011"/>
                  </a:ext>
                </a:extLst>
              </a:tr>
              <a:tr h="112646">
                <a:tc>
                  <a:txBody>
                    <a:bodyPr/>
                    <a:lstStyle/>
                    <a:p>
                      <a:pPr algn="ctr" fontAlgn="b"/>
                      <a:r>
                        <a:rPr lang="en-IE" sz="700" b="0" i="0" u="none" strike="noStrike">
                          <a:solidFill>
                            <a:srgbClr val="000000"/>
                          </a:solidFill>
                          <a:effectLst/>
                          <a:latin typeface="Arial" panose="020B0604020202020204" pitchFamily="34" charset="0"/>
                        </a:rPr>
                        <a:t>11</a:t>
                      </a:r>
                    </a:p>
                  </a:txBody>
                  <a:tcPr marL="0" marR="0" marT="0" marB="0" anchor="b">
                    <a:lnL>
                      <a:noFill/>
                    </a:lnL>
                    <a:lnR w="6350" cap="flat" cmpd="sng" algn="ctr">
                      <a:solidFill>
                        <a:srgbClr val="C0C0C0"/>
                      </a:solidFill>
                      <a:prstDash val="solid"/>
                      <a:round/>
                      <a:headEnd type="none" w="med" len="med"/>
                      <a:tailEnd type="none" w="med" len="med"/>
                    </a:lnR>
                    <a:lnT>
                      <a:noFill/>
                    </a:lnT>
                    <a:lnB>
                      <a:noFill/>
                    </a:lnB>
                    <a:solidFill>
                      <a:srgbClr val="FFFFFF"/>
                    </a:solidFill>
                  </a:tcPr>
                </a:tc>
                <a:tc>
                  <a:txBody>
                    <a:bodyPr/>
                    <a:lstStyle/>
                    <a:p>
                      <a:pPr algn="l" fontAlgn="b"/>
                      <a:r>
                        <a:rPr lang="en-IE" sz="700" b="0" i="0" u="none" strike="noStrike">
                          <a:solidFill>
                            <a:srgbClr val="000000"/>
                          </a:solidFill>
                          <a:effectLst/>
                          <a:latin typeface="Arial" panose="020B0604020202020204" pitchFamily="34" charset="0"/>
                        </a:rPr>
                        <a:t>Diagnosis of condition / disease</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2.7%</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700" b="0" i="0" u="none" strike="noStrike">
                          <a:solidFill>
                            <a:srgbClr val="000000"/>
                          </a:solidFill>
                          <a:effectLst/>
                          <a:latin typeface="Arial" panose="020B0604020202020204" pitchFamily="34" charset="0"/>
                        </a:rPr>
                        <a:t>2.7%</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2.8%</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3.1%</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700" b="0" i="0" u="none" strike="noStrike">
                          <a:solidFill>
                            <a:srgbClr val="000000"/>
                          </a:solidFill>
                          <a:effectLst/>
                          <a:latin typeface="Arial" panose="020B0604020202020204" pitchFamily="34" charset="0"/>
                        </a:rPr>
                        <a:t>2.8%</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3.6%</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700" b="0" i="0" u="none" strike="noStrike">
                          <a:solidFill>
                            <a:srgbClr val="000000"/>
                          </a:solidFill>
                          <a:effectLst/>
                          <a:latin typeface="Arial" panose="020B0604020202020204" pitchFamily="34" charset="0"/>
                        </a:rPr>
                        <a:t>3.0%</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2.9%</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extLst>
                  <a:ext uri="{0D108BD9-81ED-4DB2-BD59-A6C34878D82A}">
                    <a16:rowId xmlns:a16="http://schemas.microsoft.com/office/drawing/2014/main" xmlns="" val="10012"/>
                  </a:ext>
                </a:extLst>
              </a:tr>
              <a:tr h="112646">
                <a:tc>
                  <a:txBody>
                    <a:bodyPr/>
                    <a:lstStyle/>
                    <a:p>
                      <a:pPr algn="ctr" fontAlgn="b"/>
                      <a:r>
                        <a:rPr lang="en-IE" sz="700" b="0" i="0" u="none" strike="noStrike">
                          <a:solidFill>
                            <a:srgbClr val="000000"/>
                          </a:solidFill>
                          <a:effectLst/>
                          <a:latin typeface="Arial" panose="020B0604020202020204" pitchFamily="34" charset="0"/>
                        </a:rPr>
                        <a:t>13</a:t>
                      </a:r>
                    </a:p>
                  </a:txBody>
                  <a:tcPr marL="0" marR="0" marT="0" marB="0" anchor="b">
                    <a:lnL>
                      <a:noFill/>
                    </a:lnL>
                    <a:lnR w="6350" cap="flat" cmpd="sng" algn="ctr">
                      <a:solidFill>
                        <a:srgbClr val="C0C0C0"/>
                      </a:solidFill>
                      <a:prstDash val="solid"/>
                      <a:round/>
                      <a:headEnd type="none" w="med" len="med"/>
                      <a:tailEnd type="none" w="med" len="med"/>
                    </a:lnR>
                    <a:lnT>
                      <a:noFill/>
                    </a:lnT>
                    <a:lnB>
                      <a:noFill/>
                    </a:lnB>
                    <a:solidFill>
                      <a:srgbClr val="FFFFFF"/>
                    </a:solidFill>
                  </a:tcPr>
                </a:tc>
                <a:tc>
                  <a:txBody>
                    <a:bodyPr/>
                    <a:lstStyle/>
                    <a:p>
                      <a:pPr algn="l" fontAlgn="b"/>
                      <a:r>
                        <a:rPr lang="en-IE" sz="700" b="0" i="0" u="none" strike="noStrike">
                          <a:solidFill>
                            <a:srgbClr val="000000"/>
                          </a:solidFill>
                          <a:effectLst/>
                          <a:latin typeface="Arial" panose="020B0604020202020204" pitchFamily="34" charset="0"/>
                        </a:rPr>
                        <a:t>Living / coping with my condition / disease (support, counselling)</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2.7%</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700" b="0" i="0" u="none" strike="noStrike">
                          <a:solidFill>
                            <a:srgbClr val="000000"/>
                          </a:solidFill>
                          <a:effectLst/>
                          <a:latin typeface="Arial" panose="020B0604020202020204" pitchFamily="34" charset="0"/>
                        </a:rPr>
                        <a:t>2.0%</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1.9%</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700" b="0" i="0" u="none" strike="noStrike">
                          <a:solidFill>
                            <a:srgbClr val="000000"/>
                          </a:solidFill>
                          <a:effectLst/>
                          <a:latin typeface="Arial" panose="020B0604020202020204" pitchFamily="34" charset="0"/>
                        </a:rPr>
                        <a:t>2.1%</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2.5%</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3.1%</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700" b="0" i="0" u="none" strike="noStrike">
                          <a:solidFill>
                            <a:srgbClr val="000000"/>
                          </a:solidFill>
                          <a:effectLst/>
                          <a:latin typeface="Arial" panose="020B0604020202020204" pitchFamily="34" charset="0"/>
                        </a:rPr>
                        <a:t>1.3%</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700" b="0" i="0" u="none" strike="noStrike">
                          <a:solidFill>
                            <a:srgbClr val="000000"/>
                          </a:solidFill>
                          <a:effectLst/>
                          <a:latin typeface="Arial" panose="020B0604020202020204" pitchFamily="34" charset="0"/>
                        </a:rPr>
                        <a:t>2.2%</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extLst>
                  <a:ext uri="{0D108BD9-81ED-4DB2-BD59-A6C34878D82A}">
                    <a16:rowId xmlns:a16="http://schemas.microsoft.com/office/drawing/2014/main" xmlns="" val="10013"/>
                  </a:ext>
                </a:extLst>
              </a:tr>
              <a:tr h="112646">
                <a:tc>
                  <a:txBody>
                    <a:bodyPr/>
                    <a:lstStyle/>
                    <a:p>
                      <a:pPr algn="ctr" fontAlgn="b"/>
                      <a:r>
                        <a:rPr lang="en-IE" sz="700" b="0" i="0" u="none" strike="noStrike">
                          <a:solidFill>
                            <a:srgbClr val="000000"/>
                          </a:solidFill>
                          <a:effectLst/>
                          <a:latin typeface="Arial" panose="020B0604020202020204" pitchFamily="34" charset="0"/>
                        </a:rPr>
                        <a:t>14</a:t>
                      </a:r>
                    </a:p>
                  </a:txBody>
                  <a:tcPr marL="0" marR="0" marT="0" marB="0" anchor="b">
                    <a:lnL>
                      <a:noFill/>
                    </a:lnL>
                    <a:lnR w="6350" cap="flat" cmpd="sng" algn="ctr">
                      <a:solidFill>
                        <a:srgbClr val="C0C0C0"/>
                      </a:solidFill>
                      <a:prstDash val="solid"/>
                      <a:round/>
                      <a:headEnd type="none" w="med" len="med"/>
                      <a:tailEnd type="none" w="med" len="med"/>
                    </a:lnR>
                    <a:lnT>
                      <a:noFill/>
                    </a:lnT>
                    <a:lnB>
                      <a:noFill/>
                    </a:lnB>
                    <a:solidFill>
                      <a:srgbClr val="FFFFFF"/>
                    </a:solidFill>
                  </a:tcPr>
                </a:tc>
                <a:tc>
                  <a:txBody>
                    <a:bodyPr/>
                    <a:lstStyle/>
                    <a:p>
                      <a:pPr algn="l" fontAlgn="b"/>
                      <a:r>
                        <a:rPr lang="en-IE" sz="700" b="0" i="0" u="none" strike="noStrike">
                          <a:solidFill>
                            <a:srgbClr val="000000"/>
                          </a:solidFill>
                          <a:effectLst/>
                          <a:latin typeface="Arial" panose="020B0604020202020204" pitchFamily="34" charset="0"/>
                        </a:rPr>
                        <a:t>Get involved in improving health services</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2.7%</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700" b="0" i="0" u="none" strike="noStrike">
                          <a:solidFill>
                            <a:srgbClr val="000000"/>
                          </a:solidFill>
                          <a:effectLst/>
                          <a:latin typeface="Arial" panose="020B0604020202020204" pitchFamily="34" charset="0"/>
                        </a:rPr>
                        <a:t>0.3%</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0.6%</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0.7%</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0.8%</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0.7%</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0.4%</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0.7%</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xmlns="" val="10014"/>
                  </a:ext>
                </a:extLst>
              </a:tr>
              <a:tr h="112646">
                <a:tc>
                  <a:txBody>
                    <a:bodyPr/>
                    <a:lstStyle/>
                    <a:p>
                      <a:pPr algn="ctr" fontAlgn="b"/>
                      <a:r>
                        <a:rPr lang="en-IE" sz="700" b="0" i="0" u="none" strike="noStrike">
                          <a:solidFill>
                            <a:srgbClr val="000000"/>
                          </a:solidFill>
                          <a:effectLst/>
                          <a:latin typeface="Arial" panose="020B0604020202020204" pitchFamily="34" charset="0"/>
                        </a:rPr>
                        <a:t>15</a:t>
                      </a:r>
                    </a:p>
                  </a:txBody>
                  <a:tcPr marL="0" marR="0" marT="0" marB="0" anchor="b">
                    <a:lnL>
                      <a:noFill/>
                    </a:lnL>
                    <a:lnR w="6350" cap="flat" cmpd="sng" algn="ctr">
                      <a:solidFill>
                        <a:srgbClr val="C0C0C0"/>
                      </a:solidFill>
                      <a:prstDash val="solid"/>
                      <a:round/>
                      <a:headEnd type="none" w="med" len="med"/>
                      <a:tailEnd type="none" w="med" len="med"/>
                    </a:lnR>
                    <a:lnT>
                      <a:noFill/>
                    </a:lnT>
                    <a:lnB>
                      <a:noFill/>
                    </a:lnB>
                    <a:solidFill>
                      <a:srgbClr val="FFFFFF"/>
                    </a:solidFill>
                  </a:tcPr>
                </a:tc>
                <a:tc>
                  <a:txBody>
                    <a:bodyPr/>
                    <a:lstStyle/>
                    <a:p>
                      <a:pPr algn="l" fontAlgn="b"/>
                      <a:r>
                        <a:rPr lang="en-IE" sz="700" b="0" i="0" u="none" strike="noStrike">
                          <a:solidFill>
                            <a:srgbClr val="000000"/>
                          </a:solidFill>
                          <a:effectLst/>
                          <a:latin typeface="Arial" panose="020B0604020202020204" pitchFamily="34" charset="0"/>
                        </a:rPr>
                        <a:t>Treating minor health problems myself</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2.1%</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700" b="0" i="0" u="none" strike="noStrike">
                          <a:solidFill>
                            <a:srgbClr val="000000"/>
                          </a:solidFill>
                          <a:effectLst/>
                          <a:latin typeface="Arial" panose="020B0604020202020204" pitchFamily="34" charset="0"/>
                        </a:rPr>
                        <a:t>2.7%</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1.2%</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1.6%</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700" b="0" i="0" u="none" strike="noStrike">
                          <a:solidFill>
                            <a:srgbClr val="000000"/>
                          </a:solidFill>
                          <a:effectLst/>
                          <a:latin typeface="Arial" panose="020B0604020202020204" pitchFamily="34" charset="0"/>
                        </a:rPr>
                        <a:t>0.9%</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1.3%</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700" b="0" i="0" u="none" strike="noStrike">
                          <a:solidFill>
                            <a:srgbClr val="000000"/>
                          </a:solidFill>
                          <a:effectLst/>
                          <a:latin typeface="Arial" panose="020B0604020202020204" pitchFamily="34" charset="0"/>
                        </a:rPr>
                        <a:t>1.3%</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700" b="0" i="0" u="none" strike="noStrike">
                          <a:solidFill>
                            <a:srgbClr val="000000"/>
                          </a:solidFill>
                          <a:effectLst/>
                          <a:latin typeface="Arial" panose="020B0604020202020204" pitchFamily="34" charset="0"/>
                        </a:rPr>
                        <a:t>1.5%</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extLst>
                  <a:ext uri="{0D108BD9-81ED-4DB2-BD59-A6C34878D82A}">
                    <a16:rowId xmlns:a16="http://schemas.microsoft.com/office/drawing/2014/main" xmlns="" val="10015"/>
                  </a:ext>
                </a:extLst>
              </a:tr>
              <a:tr h="112646">
                <a:tc>
                  <a:txBody>
                    <a:bodyPr/>
                    <a:lstStyle/>
                    <a:p>
                      <a:pPr algn="ctr" fontAlgn="b"/>
                      <a:r>
                        <a:rPr lang="en-IE" sz="700" b="0" i="0" u="none" strike="noStrike">
                          <a:solidFill>
                            <a:srgbClr val="000000"/>
                          </a:solidFill>
                          <a:effectLst/>
                          <a:latin typeface="Arial" panose="020B0604020202020204" pitchFamily="34" charset="0"/>
                        </a:rPr>
                        <a:t>17</a:t>
                      </a:r>
                    </a:p>
                  </a:txBody>
                  <a:tcPr marL="0" marR="0" marT="0" marB="0" anchor="b">
                    <a:lnL>
                      <a:noFill/>
                    </a:lnL>
                    <a:lnR w="6350" cap="flat" cmpd="sng" algn="ctr">
                      <a:solidFill>
                        <a:srgbClr val="C0C0C0"/>
                      </a:solidFill>
                      <a:prstDash val="solid"/>
                      <a:round/>
                      <a:headEnd type="none" w="med" len="med"/>
                      <a:tailEnd type="none" w="med" len="med"/>
                    </a:lnR>
                    <a:lnT>
                      <a:noFill/>
                    </a:lnT>
                    <a:lnB>
                      <a:noFill/>
                    </a:lnB>
                    <a:solidFill>
                      <a:srgbClr val="FFFFFF"/>
                    </a:solidFill>
                  </a:tcPr>
                </a:tc>
                <a:tc>
                  <a:txBody>
                    <a:bodyPr/>
                    <a:lstStyle/>
                    <a:p>
                      <a:pPr algn="l" fontAlgn="b"/>
                      <a:r>
                        <a:rPr lang="en-IE" sz="700" b="0" i="0" u="none" strike="noStrike">
                          <a:solidFill>
                            <a:srgbClr val="000000"/>
                          </a:solidFill>
                          <a:effectLst/>
                          <a:latin typeface="Arial" panose="020B0604020202020204" pitchFamily="34" charset="0"/>
                        </a:rPr>
                        <a:t>Weight (managing, obesity, risk)</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2.1%</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700" b="0" i="0" u="none" strike="noStrike">
                          <a:solidFill>
                            <a:srgbClr val="000000"/>
                          </a:solidFill>
                          <a:effectLst/>
                          <a:latin typeface="Arial" panose="020B0604020202020204" pitchFamily="34" charset="0"/>
                        </a:rPr>
                        <a:t>1.6%</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700" b="0" i="0" u="none" strike="noStrike">
                          <a:solidFill>
                            <a:srgbClr val="000000"/>
                          </a:solidFill>
                          <a:effectLst/>
                          <a:latin typeface="Arial" panose="020B0604020202020204" pitchFamily="34" charset="0"/>
                        </a:rPr>
                        <a:t>1.6%</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700" b="0" i="0" u="none" strike="noStrike">
                          <a:solidFill>
                            <a:srgbClr val="000000"/>
                          </a:solidFill>
                          <a:effectLst/>
                          <a:latin typeface="Arial" panose="020B0604020202020204" pitchFamily="34" charset="0"/>
                        </a:rPr>
                        <a:t>1.1%</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1.3%</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700" b="0" i="0" u="none" strike="noStrike">
                          <a:solidFill>
                            <a:srgbClr val="000000"/>
                          </a:solidFill>
                          <a:effectLst/>
                          <a:latin typeface="Arial" panose="020B0604020202020204" pitchFamily="34" charset="0"/>
                        </a:rPr>
                        <a:t>1.1%</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1.1%</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1.4%</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extLst>
                  <a:ext uri="{0D108BD9-81ED-4DB2-BD59-A6C34878D82A}">
                    <a16:rowId xmlns:a16="http://schemas.microsoft.com/office/drawing/2014/main" xmlns="" val="10016"/>
                  </a:ext>
                </a:extLst>
              </a:tr>
              <a:tr h="112646">
                <a:tc>
                  <a:txBody>
                    <a:bodyPr/>
                    <a:lstStyle/>
                    <a:p>
                      <a:pPr algn="ctr" fontAlgn="b"/>
                      <a:r>
                        <a:rPr lang="en-IE" sz="700" b="0" i="0" u="none" strike="noStrike">
                          <a:solidFill>
                            <a:srgbClr val="000000"/>
                          </a:solidFill>
                          <a:effectLst/>
                          <a:latin typeface="Arial" panose="020B0604020202020204" pitchFamily="34" charset="0"/>
                        </a:rPr>
                        <a:t>16</a:t>
                      </a:r>
                    </a:p>
                  </a:txBody>
                  <a:tcPr marL="0" marR="0" marT="0" marB="0" anchor="b">
                    <a:lnL>
                      <a:noFill/>
                    </a:lnL>
                    <a:lnR w="6350" cap="flat" cmpd="sng" algn="ctr">
                      <a:solidFill>
                        <a:srgbClr val="C0C0C0"/>
                      </a:solidFill>
                      <a:prstDash val="solid"/>
                      <a:round/>
                      <a:headEnd type="none" w="med" len="med"/>
                      <a:tailEnd type="none" w="med" len="med"/>
                    </a:lnR>
                    <a:lnT>
                      <a:noFill/>
                    </a:lnT>
                    <a:lnB>
                      <a:noFill/>
                    </a:lnB>
                    <a:solidFill>
                      <a:srgbClr val="FFFFFF"/>
                    </a:solidFill>
                  </a:tcPr>
                </a:tc>
                <a:tc>
                  <a:txBody>
                    <a:bodyPr/>
                    <a:lstStyle/>
                    <a:p>
                      <a:pPr algn="l" fontAlgn="b"/>
                      <a:r>
                        <a:rPr lang="en-IE" sz="700" b="0" i="0" u="none" strike="noStrike">
                          <a:solidFill>
                            <a:srgbClr val="000000"/>
                          </a:solidFill>
                          <a:effectLst/>
                          <a:latin typeface="Arial" panose="020B0604020202020204" pitchFamily="34" charset="0"/>
                        </a:rPr>
                        <a:t>Description of a treatment / procedure</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2.1%</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700" b="0" i="0" u="none" strike="noStrike">
                          <a:solidFill>
                            <a:srgbClr val="000000"/>
                          </a:solidFill>
                          <a:effectLst/>
                          <a:latin typeface="Arial" panose="020B0604020202020204" pitchFamily="34" charset="0"/>
                        </a:rPr>
                        <a:t>1.4%</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700" b="0" i="0" u="none" strike="noStrike">
                          <a:solidFill>
                            <a:srgbClr val="000000"/>
                          </a:solidFill>
                          <a:effectLst/>
                          <a:latin typeface="Arial" panose="020B0604020202020204" pitchFamily="34" charset="0"/>
                        </a:rPr>
                        <a:t>1.7%</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700" b="0" i="0" u="none" strike="noStrike">
                          <a:solidFill>
                            <a:srgbClr val="000000"/>
                          </a:solidFill>
                          <a:effectLst/>
                          <a:latin typeface="Arial" panose="020B0604020202020204" pitchFamily="34" charset="0"/>
                        </a:rPr>
                        <a:t>0.9%</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1.2%</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1.1%</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1.7%</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700" b="0" i="0" u="none" strike="noStrike">
                          <a:solidFill>
                            <a:srgbClr val="000000"/>
                          </a:solidFill>
                          <a:effectLst/>
                          <a:latin typeface="Arial" panose="020B0604020202020204" pitchFamily="34" charset="0"/>
                        </a:rPr>
                        <a:t>1.3%</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extLst>
                  <a:ext uri="{0D108BD9-81ED-4DB2-BD59-A6C34878D82A}">
                    <a16:rowId xmlns:a16="http://schemas.microsoft.com/office/drawing/2014/main" xmlns="" val="10017"/>
                  </a:ext>
                </a:extLst>
              </a:tr>
              <a:tr h="112646">
                <a:tc>
                  <a:txBody>
                    <a:bodyPr/>
                    <a:lstStyle/>
                    <a:p>
                      <a:pPr algn="ctr" fontAlgn="b"/>
                      <a:r>
                        <a:rPr lang="en-IE" sz="700" b="0" i="0" u="none" strike="noStrike">
                          <a:solidFill>
                            <a:srgbClr val="000000"/>
                          </a:solidFill>
                          <a:effectLst/>
                          <a:latin typeface="Arial" panose="020B0604020202020204" pitchFamily="34" charset="0"/>
                        </a:rPr>
                        <a:t>18</a:t>
                      </a:r>
                    </a:p>
                  </a:txBody>
                  <a:tcPr marL="0" marR="0" marT="0" marB="0" anchor="b">
                    <a:lnL>
                      <a:noFill/>
                    </a:lnL>
                    <a:lnR w="6350" cap="flat" cmpd="sng" algn="ctr">
                      <a:solidFill>
                        <a:srgbClr val="C0C0C0"/>
                      </a:solidFill>
                      <a:prstDash val="solid"/>
                      <a:round/>
                      <a:headEnd type="none" w="med" len="med"/>
                      <a:tailEnd type="none" w="med" len="med"/>
                    </a:lnR>
                    <a:lnT>
                      <a:noFill/>
                    </a:lnT>
                    <a:lnB>
                      <a:noFill/>
                    </a:lnB>
                    <a:solidFill>
                      <a:srgbClr val="FFFFFF"/>
                    </a:solidFill>
                  </a:tcPr>
                </a:tc>
                <a:tc>
                  <a:txBody>
                    <a:bodyPr/>
                    <a:lstStyle/>
                    <a:p>
                      <a:pPr algn="l" fontAlgn="b"/>
                      <a:r>
                        <a:rPr lang="en-IE" sz="700" b="0" i="0" u="none" strike="noStrike">
                          <a:solidFill>
                            <a:srgbClr val="000000"/>
                          </a:solidFill>
                          <a:effectLst/>
                          <a:latin typeface="Arial" panose="020B0604020202020204" pitchFamily="34" charset="0"/>
                        </a:rPr>
                        <a:t>Risks of being in hospital (hygiene, infections, bugs)</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2.1%</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700" b="0" i="0" u="none" strike="noStrike">
                          <a:solidFill>
                            <a:srgbClr val="000000"/>
                          </a:solidFill>
                          <a:effectLst/>
                          <a:latin typeface="Arial" panose="020B0604020202020204" pitchFamily="34" charset="0"/>
                        </a:rPr>
                        <a:t>1.0%</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1.3%</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1.3%</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700" b="0" i="0" u="none" strike="noStrike">
                          <a:solidFill>
                            <a:srgbClr val="000000"/>
                          </a:solidFill>
                          <a:effectLst/>
                          <a:latin typeface="Arial" panose="020B0604020202020204" pitchFamily="34" charset="0"/>
                        </a:rPr>
                        <a:t>1.9%</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2.5%</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4.2%</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700" b="0" i="0" u="none" strike="noStrike">
                          <a:solidFill>
                            <a:srgbClr val="000000"/>
                          </a:solidFill>
                          <a:effectLst/>
                          <a:latin typeface="Arial" panose="020B0604020202020204" pitchFamily="34" charset="0"/>
                        </a:rPr>
                        <a:t>1.5%</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extLst>
                  <a:ext uri="{0D108BD9-81ED-4DB2-BD59-A6C34878D82A}">
                    <a16:rowId xmlns:a16="http://schemas.microsoft.com/office/drawing/2014/main" xmlns="" val="10018"/>
                  </a:ext>
                </a:extLst>
              </a:tr>
              <a:tr h="112646">
                <a:tc>
                  <a:txBody>
                    <a:bodyPr/>
                    <a:lstStyle/>
                    <a:p>
                      <a:pPr algn="ctr" fontAlgn="b"/>
                      <a:r>
                        <a:rPr lang="en-IE" sz="700" b="0" i="0" u="none" strike="noStrike">
                          <a:solidFill>
                            <a:srgbClr val="000000"/>
                          </a:solidFill>
                          <a:effectLst/>
                          <a:latin typeface="Arial" panose="020B0604020202020204" pitchFamily="34" charset="0"/>
                        </a:rPr>
                        <a:t>19</a:t>
                      </a:r>
                    </a:p>
                  </a:txBody>
                  <a:tcPr marL="0" marR="0" marT="0" marB="0" anchor="b">
                    <a:lnL>
                      <a:noFill/>
                    </a:lnL>
                    <a:lnR w="6350" cap="flat" cmpd="sng" algn="ctr">
                      <a:solidFill>
                        <a:srgbClr val="C0C0C0"/>
                      </a:solidFill>
                      <a:prstDash val="solid"/>
                      <a:round/>
                      <a:headEnd type="none" w="med" len="med"/>
                      <a:tailEnd type="none" w="med" len="med"/>
                    </a:lnR>
                    <a:lnT>
                      <a:noFill/>
                    </a:lnT>
                    <a:lnB>
                      <a:noFill/>
                    </a:lnB>
                    <a:solidFill>
                      <a:srgbClr val="FFFFFF"/>
                    </a:solidFill>
                  </a:tcPr>
                </a:tc>
                <a:tc>
                  <a:txBody>
                    <a:bodyPr/>
                    <a:lstStyle/>
                    <a:p>
                      <a:pPr algn="l" fontAlgn="b"/>
                      <a:r>
                        <a:rPr lang="en-IE" sz="700" b="0" i="0" u="none" strike="noStrike">
                          <a:solidFill>
                            <a:srgbClr val="000000"/>
                          </a:solidFill>
                          <a:effectLst/>
                          <a:latin typeface="Arial" panose="020B0604020202020204" pitchFamily="34" charset="0"/>
                        </a:rPr>
                        <a:t>Screening (breastcheck, retinal, bowel, cervical)</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1.4%</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3.2%</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3.8%</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700" b="0" i="0" u="none" strike="noStrike">
                          <a:solidFill>
                            <a:srgbClr val="000000"/>
                          </a:solidFill>
                          <a:effectLst/>
                          <a:latin typeface="Arial" panose="020B0604020202020204" pitchFamily="34" charset="0"/>
                        </a:rPr>
                        <a:t>3.4%</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700" b="0" i="0" u="none" strike="noStrike">
                          <a:solidFill>
                            <a:srgbClr val="000000"/>
                          </a:solidFill>
                          <a:effectLst/>
                          <a:latin typeface="Arial" panose="020B0604020202020204" pitchFamily="34" charset="0"/>
                        </a:rPr>
                        <a:t>3.7%</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700" b="0" i="0" u="none" strike="noStrike">
                          <a:solidFill>
                            <a:srgbClr val="000000"/>
                          </a:solidFill>
                          <a:effectLst/>
                          <a:latin typeface="Arial" panose="020B0604020202020204" pitchFamily="34" charset="0"/>
                        </a:rPr>
                        <a:t>3.7%</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700" b="0" i="0" u="none" strike="noStrike">
                          <a:solidFill>
                            <a:srgbClr val="000000"/>
                          </a:solidFill>
                          <a:effectLst/>
                          <a:latin typeface="Arial" panose="020B0604020202020204" pitchFamily="34" charset="0"/>
                        </a:rPr>
                        <a:t>2.5%</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3.6%</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extLst>
                  <a:ext uri="{0D108BD9-81ED-4DB2-BD59-A6C34878D82A}">
                    <a16:rowId xmlns:a16="http://schemas.microsoft.com/office/drawing/2014/main" xmlns="" val="10019"/>
                  </a:ext>
                </a:extLst>
              </a:tr>
              <a:tr h="112646">
                <a:tc>
                  <a:txBody>
                    <a:bodyPr/>
                    <a:lstStyle/>
                    <a:p>
                      <a:pPr algn="ctr" fontAlgn="b"/>
                      <a:r>
                        <a:rPr lang="en-IE" sz="700" b="0" i="0" u="none" strike="noStrike">
                          <a:solidFill>
                            <a:srgbClr val="000000"/>
                          </a:solidFill>
                          <a:effectLst/>
                          <a:latin typeface="Arial" panose="020B0604020202020204" pitchFamily="34" charset="0"/>
                        </a:rPr>
                        <a:t>20</a:t>
                      </a:r>
                    </a:p>
                  </a:txBody>
                  <a:tcPr marL="0" marR="0" marT="0" marB="0" anchor="b">
                    <a:lnL>
                      <a:noFill/>
                    </a:lnL>
                    <a:lnR w="6350" cap="flat" cmpd="sng" algn="ctr">
                      <a:solidFill>
                        <a:srgbClr val="C0C0C0"/>
                      </a:solidFill>
                      <a:prstDash val="solid"/>
                      <a:round/>
                      <a:headEnd type="none" w="med" len="med"/>
                      <a:tailEnd type="none" w="med" len="med"/>
                    </a:lnR>
                    <a:lnT>
                      <a:noFill/>
                    </a:lnT>
                    <a:lnB>
                      <a:noFill/>
                    </a:lnB>
                    <a:solidFill>
                      <a:srgbClr val="FFFFFF"/>
                    </a:solidFill>
                  </a:tcPr>
                </a:tc>
                <a:tc>
                  <a:txBody>
                    <a:bodyPr/>
                    <a:lstStyle/>
                    <a:p>
                      <a:pPr algn="l" fontAlgn="b"/>
                      <a:r>
                        <a:rPr lang="en-IE" sz="700" b="0" i="0" u="none" strike="noStrike">
                          <a:solidFill>
                            <a:srgbClr val="000000"/>
                          </a:solidFill>
                          <a:effectLst/>
                          <a:latin typeface="Arial" panose="020B0604020202020204" pitchFamily="34" charset="0"/>
                        </a:rPr>
                        <a:t>Vaccinations, immunisations</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1.4%</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2.1%</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2.2%</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1.8%</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0.8%</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1.0%</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0.9%</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dirty="0">
                          <a:solidFill>
                            <a:srgbClr val="000000"/>
                          </a:solidFill>
                          <a:effectLst/>
                          <a:latin typeface="Arial" panose="020B0604020202020204" pitchFamily="34" charset="0"/>
                        </a:rPr>
                        <a:t>1.7%</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extLst>
                  <a:ext uri="{0D108BD9-81ED-4DB2-BD59-A6C34878D82A}">
                    <a16:rowId xmlns:a16="http://schemas.microsoft.com/office/drawing/2014/main" xmlns="" val="10020"/>
                  </a:ext>
                </a:extLst>
              </a:tr>
            </a:tbl>
          </a:graphicData>
        </a:graphic>
      </p:graphicFrame>
      <p:pic>
        <p:nvPicPr>
          <p:cNvPr id="4" name="ColourQuartilesVerticalPicture">
            <a:extLst>
              <a:ext uri="{FF2B5EF4-FFF2-40B4-BE49-F238E27FC236}">
                <a16:creationId xmlns:a16="http://schemas.microsoft.com/office/drawing/2014/main" xmlns="" id="{00000000-0008-0000-0000-000003000000}"/>
              </a:ext>
            </a:extLst>
          </p:cNvPr>
          <p:cNvPicPr>
            <a:picLocks noChangeAspect="1"/>
          </p:cNvPicPr>
          <p:nvPr/>
        </p:nvPicPr>
        <p:blipFill>
          <a:blip r:embed="rId2"/>
          <a:stretch>
            <a:fillRect/>
          </a:stretch>
        </p:blipFill>
        <p:spPr>
          <a:xfrm>
            <a:off x="8429030" y="1905000"/>
            <a:ext cx="571500" cy="1998008"/>
          </a:xfrm>
          <a:prstGeom prst="rect">
            <a:avLst/>
          </a:prstGeom>
        </p:spPr>
      </p:pic>
      <p:sp>
        <p:nvSpPr>
          <p:cNvPr id="5" name="TextBox 4"/>
          <p:cNvSpPr txBox="1"/>
          <p:nvPr/>
        </p:nvSpPr>
        <p:spPr>
          <a:xfrm>
            <a:off x="297545" y="4521198"/>
            <a:ext cx="5740400" cy="307777"/>
          </a:xfrm>
          <a:prstGeom prst="rect">
            <a:avLst/>
          </a:prstGeom>
          <a:noFill/>
        </p:spPr>
        <p:txBody>
          <a:bodyPr wrap="square" rtlCol="0">
            <a:spAutoFit/>
          </a:bodyPr>
          <a:lstStyle/>
          <a:p>
            <a:r>
              <a:rPr lang="en-CA" sz="1400" dirty="0" smtClean="0">
                <a:solidFill>
                  <a:schemeClr val="tx1">
                    <a:lumMod val="75000"/>
                    <a:lumOff val="25000"/>
                  </a:schemeClr>
                </a:solidFill>
                <a:latin typeface="Helvetica Light"/>
                <a:cs typeface="Helvetica Light"/>
              </a:rPr>
              <a:t>Source: Top task </a:t>
            </a:r>
            <a:r>
              <a:rPr lang="en-CA" sz="1400" dirty="0">
                <a:solidFill>
                  <a:schemeClr val="tx1">
                    <a:lumMod val="75000"/>
                    <a:lumOff val="25000"/>
                  </a:schemeClr>
                </a:solidFill>
                <a:latin typeface="Helvetica Light"/>
                <a:cs typeface="Helvetica Light"/>
              </a:rPr>
              <a:t>identification project, Irish Department of Health </a:t>
            </a:r>
            <a:endParaRPr lang="en-CA" sz="1400" dirty="0" smtClean="0">
              <a:solidFill>
                <a:schemeClr val="tx1">
                  <a:lumMod val="75000"/>
                  <a:lumOff val="25000"/>
                </a:schemeClr>
              </a:solidFill>
              <a:latin typeface="Helvetica Light"/>
              <a:cs typeface="Helvetica Light"/>
            </a:endParaRPr>
          </a:p>
        </p:txBody>
      </p:sp>
    </p:spTree>
    <p:extLst>
      <p:ext uri="{BB962C8B-B14F-4D97-AF65-F5344CB8AC3E}">
        <p14:creationId xmlns:p14="http://schemas.microsoft.com/office/powerpoint/2010/main" val="23903918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81" y="276621"/>
            <a:ext cx="8667750" cy="373853"/>
          </a:xfrm>
        </p:spPr>
        <p:txBody>
          <a:bodyPr wrap="square">
            <a:spAutoFit/>
          </a:bodyPr>
          <a:lstStyle/>
          <a:p>
            <a:r>
              <a:rPr lang="en-US" dirty="0"/>
              <a:t>Mental wellbeing: by age</a:t>
            </a:r>
          </a:p>
        </p:txBody>
      </p:sp>
      <p:graphicFrame>
        <p:nvGraphicFramePr>
          <p:cNvPr id="7" name="Chart 6">
            <a:extLst>
              <a:ext uri="{FF2B5EF4-FFF2-40B4-BE49-F238E27FC236}">
                <a16:creationId xmlns:a16="http://schemas.microsoft.com/office/drawing/2014/main" xmlns="" id="{36096D69-FD55-4214-BCEA-BC6BA770E6F8}"/>
              </a:ext>
            </a:extLst>
          </p:cNvPr>
          <p:cNvGraphicFramePr/>
          <p:nvPr>
            <p:extLst/>
          </p:nvPr>
        </p:nvGraphicFramePr>
        <p:xfrm>
          <a:off x="178181" y="751293"/>
          <a:ext cx="8787637" cy="4064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4719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graphicEl>
                                              <a:chart seriesIdx="-4" categoryIdx="0" bldStep="category"/>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graphicEl>
                                              <a:chart seriesIdx="-4" categoryIdx="1" bldStep="category"/>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graphicEl>
                                              <a:chart seriesIdx="-4" categoryIdx="2" bldStep="category"/>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graphicEl>
                                              <a:chart seriesIdx="-4" categoryIdx="3" bldStep="category"/>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graphicEl>
                                              <a:chart seriesIdx="-4" categoryIdx="4" bldStep="category"/>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graphicEl>
                                              <a:chart seriesIdx="-4" categoryIdx="5" bldStep="category"/>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graphicEl>
                                              <a:chart seriesIdx="-4" categoryIdx="6" bldStep="category"/>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Chart bld="category"/>
        </p:bldSub>
      </p:bldGraphic>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81" y="276621"/>
            <a:ext cx="8667750" cy="373853"/>
          </a:xfrm>
        </p:spPr>
        <p:txBody>
          <a:bodyPr wrap="square">
            <a:spAutoFit/>
          </a:bodyPr>
          <a:lstStyle/>
          <a:p>
            <a:r>
              <a:rPr lang="en-US" dirty="0"/>
              <a:t>Check symptoms: by age</a:t>
            </a:r>
          </a:p>
        </p:txBody>
      </p:sp>
      <p:graphicFrame>
        <p:nvGraphicFramePr>
          <p:cNvPr id="7" name="Chart 6">
            <a:extLst>
              <a:ext uri="{FF2B5EF4-FFF2-40B4-BE49-F238E27FC236}">
                <a16:creationId xmlns:a16="http://schemas.microsoft.com/office/drawing/2014/main" xmlns="" id="{36096D69-FD55-4214-BCEA-BC6BA770E6F8}"/>
              </a:ext>
            </a:extLst>
          </p:cNvPr>
          <p:cNvGraphicFramePr/>
          <p:nvPr>
            <p:extLst/>
          </p:nvPr>
        </p:nvGraphicFramePr>
        <p:xfrm>
          <a:off x="178181" y="751293"/>
          <a:ext cx="8787637" cy="4064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70906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graphicEl>
                                              <a:chart seriesIdx="-4" categoryIdx="0" bldStep="category"/>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graphicEl>
                                              <a:chart seriesIdx="-4" categoryIdx="1" bldStep="category"/>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graphicEl>
                                              <a:chart seriesIdx="-4" categoryIdx="2" bldStep="category"/>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graphicEl>
                                              <a:chart seriesIdx="-4" categoryIdx="3" bldStep="category"/>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graphicEl>
                                              <a:chart seriesIdx="-4" categoryIdx="4" bldStep="category"/>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graphicEl>
                                              <a:chart seriesIdx="-4" categoryIdx="5" bldStep="category"/>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graphicEl>
                                              <a:chart seriesIdx="-4" categoryIdx="6" bldStep="category"/>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Chart bld="category"/>
        </p:bldSub>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81" y="392629"/>
            <a:ext cx="8667750" cy="373853"/>
          </a:xfrm>
        </p:spPr>
        <p:txBody>
          <a:bodyPr wrap="square">
            <a:spAutoFit/>
          </a:bodyPr>
          <a:lstStyle/>
          <a:p>
            <a:r>
              <a:rPr lang="en-US"/>
              <a:t>65-74</a:t>
            </a:r>
          </a:p>
        </p:txBody>
      </p:sp>
      <p:graphicFrame>
        <p:nvGraphicFramePr>
          <p:cNvPr id="3" name="Table 2"/>
          <p:cNvGraphicFramePr>
            <a:graphicFrameLocks noGrp="1"/>
          </p:cNvGraphicFramePr>
          <p:nvPr>
            <p:extLst/>
          </p:nvPr>
        </p:nvGraphicFramePr>
        <p:xfrm>
          <a:off x="858440" y="1461646"/>
          <a:ext cx="7427125" cy="2748562"/>
        </p:xfrm>
        <a:graphic>
          <a:graphicData uri="http://schemas.openxmlformats.org/drawingml/2006/table">
            <a:tbl>
              <a:tblPr/>
              <a:tblGrid>
                <a:gridCol w="127665">
                  <a:extLst>
                    <a:ext uri="{9D8B030D-6E8A-4147-A177-3AD203B41FA5}">
                      <a16:colId xmlns:a16="http://schemas.microsoft.com/office/drawing/2014/main" xmlns="" val="20000"/>
                    </a:ext>
                  </a:extLst>
                </a:gridCol>
                <a:gridCol w="2733540">
                  <a:extLst>
                    <a:ext uri="{9D8B030D-6E8A-4147-A177-3AD203B41FA5}">
                      <a16:colId xmlns:a16="http://schemas.microsoft.com/office/drawing/2014/main" xmlns="" val="20001"/>
                    </a:ext>
                  </a:extLst>
                </a:gridCol>
                <a:gridCol w="570740">
                  <a:extLst>
                    <a:ext uri="{9D8B030D-6E8A-4147-A177-3AD203B41FA5}">
                      <a16:colId xmlns:a16="http://schemas.microsoft.com/office/drawing/2014/main" xmlns="" val="20002"/>
                    </a:ext>
                  </a:extLst>
                </a:gridCol>
                <a:gridCol w="570740">
                  <a:extLst>
                    <a:ext uri="{9D8B030D-6E8A-4147-A177-3AD203B41FA5}">
                      <a16:colId xmlns:a16="http://schemas.microsoft.com/office/drawing/2014/main" xmlns="" val="20003"/>
                    </a:ext>
                  </a:extLst>
                </a:gridCol>
                <a:gridCol w="570740">
                  <a:extLst>
                    <a:ext uri="{9D8B030D-6E8A-4147-A177-3AD203B41FA5}">
                      <a16:colId xmlns:a16="http://schemas.microsoft.com/office/drawing/2014/main" xmlns="" val="20004"/>
                    </a:ext>
                  </a:extLst>
                </a:gridCol>
                <a:gridCol w="570740">
                  <a:extLst>
                    <a:ext uri="{9D8B030D-6E8A-4147-A177-3AD203B41FA5}">
                      <a16:colId xmlns:a16="http://schemas.microsoft.com/office/drawing/2014/main" xmlns="" val="20005"/>
                    </a:ext>
                  </a:extLst>
                </a:gridCol>
                <a:gridCol w="570740">
                  <a:extLst>
                    <a:ext uri="{9D8B030D-6E8A-4147-A177-3AD203B41FA5}">
                      <a16:colId xmlns:a16="http://schemas.microsoft.com/office/drawing/2014/main" xmlns="" val="20006"/>
                    </a:ext>
                  </a:extLst>
                </a:gridCol>
                <a:gridCol w="570740">
                  <a:extLst>
                    <a:ext uri="{9D8B030D-6E8A-4147-A177-3AD203B41FA5}">
                      <a16:colId xmlns:a16="http://schemas.microsoft.com/office/drawing/2014/main" xmlns="" val="20007"/>
                    </a:ext>
                  </a:extLst>
                </a:gridCol>
                <a:gridCol w="570740">
                  <a:extLst>
                    <a:ext uri="{9D8B030D-6E8A-4147-A177-3AD203B41FA5}">
                      <a16:colId xmlns:a16="http://schemas.microsoft.com/office/drawing/2014/main" xmlns="" val="20008"/>
                    </a:ext>
                  </a:extLst>
                </a:gridCol>
                <a:gridCol w="570740">
                  <a:extLst>
                    <a:ext uri="{9D8B030D-6E8A-4147-A177-3AD203B41FA5}">
                      <a16:colId xmlns:a16="http://schemas.microsoft.com/office/drawing/2014/main" xmlns="" val="20009"/>
                    </a:ext>
                  </a:extLst>
                </a:gridCol>
              </a:tblGrid>
              <a:tr h="270350">
                <a:tc>
                  <a:txBody>
                    <a:bodyPr/>
                    <a:lstStyle/>
                    <a:p>
                      <a:pPr algn="l" fontAlgn="b"/>
                      <a:r>
                        <a:rPr lang="en-IE" sz="700" b="0" i="0" u="none" strike="noStrike">
                          <a:solidFill>
                            <a:srgbClr val="000000"/>
                          </a:solidFill>
                          <a:effectLst/>
                          <a:latin typeface="Arial" panose="020B0604020202020204" pitchFamily="34" charset="0"/>
                        </a:rPr>
                        <a:t> </a:t>
                      </a:r>
                    </a:p>
                  </a:txBody>
                  <a:tcPr marL="0" marR="0" marT="0" marB="0" anchor="b">
                    <a:lnL>
                      <a:noFill/>
                    </a:lnL>
                    <a:lnR w="6350" cap="flat" cmpd="sng" algn="ctr">
                      <a:solidFill>
                        <a:srgbClr val="C0C0C0"/>
                      </a:solidFill>
                      <a:prstDash val="solid"/>
                      <a:round/>
                      <a:headEnd type="none" w="med" len="med"/>
                      <a:tailEnd type="none" w="med" len="med"/>
                    </a:lnR>
                    <a:lnT>
                      <a:noFill/>
                    </a:lnT>
                    <a:lnB>
                      <a:noFill/>
                    </a:lnB>
                    <a:solidFill>
                      <a:srgbClr val="FFFFFF"/>
                    </a:solidFill>
                  </a:tcPr>
                </a:tc>
                <a:tc>
                  <a:txBody>
                    <a:bodyPr/>
                    <a:lstStyle/>
                    <a:p>
                      <a:pPr algn="ctr" fontAlgn="b"/>
                      <a:r>
                        <a:rPr lang="en-IE" sz="800" b="1" i="0" u="none" strike="noStrike">
                          <a:solidFill>
                            <a:srgbClr val="000000"/>
                          </a:solidFill>
                          <a:effectLst/>
                          <a:latin typeface="Arial" panose="020B0604020202020204" pitchFamily="34" charset="0"/>
                        </a:rPr>
                        <a:t>Tasks</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ctr" fontAlgn="b"/>
                      <a:r>
                        <a:rPr lang="en-IE" sz="800" b="0" i="0" u="none" strike="noStrike">
                          <a:solidFill>
                            <a:srgbClr val="000000"/>
                          </a:solidFill>
                          <a:effectLst/>
                          <a:latin typeface="Arial" panose="020B0604020202020204" pitchFamily="34" charset="0"/>
                        </a:rPr>
                        <a:t>17 or younger</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ctr" fontAlgn="b"/>
                      <a:r>
                        <a:rPr lang="en-IE" sz="800" b="0" i="0" u="none" strike="noStrike">
                          <a:solidFill>
                            <a:srgbClr val="000000"/>
                          </a:solidFill>
                          <a:effectLst/>
                          <a:latin typeface="Arial" panose="020B0604020202020204" pitchFamily="34" charset="0"/>
                        </a:rPr>
                        <a:t>18-24</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ctr" fontAlgn="b"/>
                      <a:r>
                        <a:rPr lang="en-IE" sz="800" b="0" i="0" u="none" strike="noStrike">
                          <a:solidFill>
                            <a:srgbClr val="000000"/>
                          </a:solidFill>
                          <a:effectLst/>
                          <a:latin typeface="Arial" panose="020B0604020202020204" pitchFamily="34" charset="0"/>
                        </a:rPr>
                        <a:t>25-34</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ctr" fontAlgn="b"/>
                      <a:r>
                        <a:rPr lang="en-IE" sz="800" b="0" i="0" u="none" strike="noStrike">
                          <a:solidFill>
                            <a:srgbClr val="000000"/>
                          </a:solidFill>
                          <a:effectLst/>
                          <a:latin typeface="Arial" panose="020B0604020202020204" pitchFamily="34" charset="0"/>
                        </a:rPr>
                        <a:t>35-44</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ctr" fontAlgn="b"/>
                      <a:r>
                        <a:rPr lang="en-IE" sz="800" b="0" i="0" u="none" strike="noStrike">
                          <a:solidFill>
                            <a:srgbClr val="000000"/>
                          </a:solidFill>
                          <a:effectLst/>
                          <a:latin typeface="Arial" panose="020B0604020202020204" pitchFamily="34" charset="0"/>
                        </a:rPr>
                        <a:t>45-54</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ctr" fontAlgn="b"/>
                      <a:r>
                        <a:rPr lang="en-IE" sz="800" b="0" i="0" u="none" strike="noStrike">
                          <a:solidFill>
                            <a:srgbClr val="000000"/>
                          </a:solidFill>
                          <a:effectLst/>
                          <a:latin typeface="Arial" panose="020B0604020202020204" pitchFamily="34" charset="0"/>
                        </a:rPr>
                        <a:t>55-64</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ctr" fontAlgn="b"/>
                      <a:r>
                        <a:rPr lang="en-IE" sz="800" b="1" i="0" u="none" strike="noStrike">
                          <a:solidFill>
                            <a:srgbClr val="FFFFFF"/>
                          </a:solidFill>
                          <a:effectLst/>
                          <a:latin typeface="Arial" panose="020B0604020202020204" pitchFamily="34" charset="0"/>
                        </a:rPr>
                        <a:t>65-74</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000000"/>
                    </a:solidFill>
                  </a:tcPr>
                </a:tc>
                <a:tc>
                  <a:txBody>
                    <a:bodyPr/>
                    <a:lstStyle/>
                    <a:p>
                      <a:pPr algn="ctr" fontAlgn="b"/>
                      <a:r>
                        <a:rPr lang="en-IE" sz="800" b="0" i="0" u="none" strike="noStrike">
                          <a:solidFill>
                            <a:srgbClr val="000000"/>
                          </a:solidFill>
                          <a:effectLst/>
                          <a:latin typeface="Arial" panose="020B0604020202020204" pitchFamily="34" charset="0"/>
                        </a:rPr>
                        <a:t>Total</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xmlns="" val="10000"/>
                  </a:ext>
                </a:extLst>
              </a:tr>
              <a:tr h="112646">
                <a:tc>
                  <a:txBody>
                    <a:bodyPr/>
                    <a:lstStyle/>
                    <a:p>
                      <a:pPr algn="ctr" fontAlgn="b"/>
                      <a:r>
                        <a:rPr lang="en-IE" sz="700" b="0" i="0" u="none" strike="noStrike">
                          <a:solidFill>
                            <a:srgbClr val="000000"/>
                          </a:solidFill>
                          <a:effectLst/>
                          <a:latin typeface="Arial" panose="020B0604020202020204" pitchFamily="34" charset="0"/>
                        </a:rPr>
                        <a:t>1</a:t>
                      </a:r>
                    </a:p>
                  </a:txBody>
                  <a:tcPr marL="0" marR="0" marT="0" marB="0" anchor="b">
                    <a:lnL>
                      <a:noFill/>
                    </a:lnL>
                    <a:lnR w="6350" cap="flat" cmpd="sng" algn="ctr">
                      <a:solidFill>
                        <a:srgbClr val="C0C0C0"/>
                      </a:solidFill>
                      <a:prstDash val="solid"/>
                      <a:round/>
                      <a:headEnd type="none" w="med" len="med"/>
                      <a:tailEnd type="none" w="med" len="med"/>
                    </a:lnR>
                    <a:lnT>
                      <a:noFill/>
                    </a:lnT>
                    <a:lnB>
                      <a:noFill/>
                    </a:lnB>
                    <a:solidFill>
                      <a:srgbClr val="FFFFFF"/>
                    </a:solidFill>
                  </a:tcPr>
                </a:tc>
                <a:tc>
                  <a:txBody>
                    <a:bodyPr/>
                    <a:lstStyle/>
                    <a:p>
                      <a:pPr algn="l" fontAlgn="b"/>
                      <a:r>
                        <a:rPr lang="en-IE" sz="700" b="0" i="0" u="none" strike="noStrike">
                          <a:solidFill>
                            <a:srgbClr val="000000"/>
                          </a:solidFill>
                          <a:effectLst/>
                          <a:latin typeface="Arial" panose="020B0604020202020204" pitchFamily="34" charset="0"/>
                        </a:rPr>
                        <a:t>Waiting times (hospitals, clinics, other health services)</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3.4%</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4.7%</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700" b="0" i="0" u="none" strike="noStrike">
                          <a:solidFill>
                            <a:srgbClr val="000000"/>
                          </a:solidFill>
                          <a:effectLst/>
                          <a:latin typeface="Arial" panose="020B0604020202020204" pitchFamily="34" charset="0"/>
                        </a:rPr>
                        <a:t>4.8%</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700" b="0" i="0" u="none" strike="noStrike">
                          <a:solidFill>
                            <a:srgbClr val="000000"/>
                          </a:solidFill>
                          <a:effectLst/>
                          <a:latin typeface="Arial" panose="020B0604020202020204" pitchFamily="34" charset="0"/>
                        </a:rPr>
                        <a:t>5.5%</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700" b="0" i="0" u="none" strike="noStrike">
                          <a:solidFill>
                            <a:srgbClr val="000000"/>
                          </a:solidFill>
                          <a:effectLst/>
                          <a:latin typeface="Arial" panose="020B0604020202020204" pitchFamily="34" charset="0"/>
                        </a:rPr>
                        <a:t>6.1%</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700" b="0" i="0" u="none" strike="noStrike">
                          <a:solidFill>
                            <a:srgbClr val="000000"/>
                          </a:solidFill>
                          <a:effectLst/>
                          <a:latin typeface="Arial" panose="020B0604020202020204" pitchFamily="34" charset="0"/>
                        </a:rPr>
                        <a:t>4.7%</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700" b="0" i="0" u="none" strike="noStrike">
                          <a:solidFill>
                            <a:srgbClr val="000000"/>
                          </a:solidFill>
                          <a:effectLst/>
                          <a:latin typeface="Arial" panose="020B0604020202020204" pitchFamily="34" charset="0"/>
                        </a:rPr>
                        <a:t>5.9%</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700" b="0" i="0" u="none" strike="noStrike">
                          <a:solidFill>
                            <a:srgbClr val="000000"/>
                          </a:solidFill>
                          <a:effectLst/>
                          <a:latin typeface="Arial" panose="020B0604020202020204" pitchFamily="34" charset="0"/>
                        </a:rPr>
                        <a:t>4.9%</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extLst>
                  <a:ext uri="{0D108BD9-81ED-4DB2-BD59-A6C34878D82A}">
                    <a16:rowId xmlns:a16="http://schemas.microsoft.com/office/drawing/2014/main" xmlns="" val="10001"/>
                  </a:ext>
                </a:extLst>
              </a:tr>
              <a:tr h="112646">
                <a:tc>
                  <a:txBody>
                    <a:bodyPr/>
                    <a:lstStyle/>
                    <a:p>
                      <a:pPr algn="ctr" fontAlgn="b"/>
                      <a:r>
                        <a:rPr lang="en-IE" sz="700" b="0" i="0" u="none" strike="noStrike">
                          <a:solidFill>
                            <a:srgbClr val="000000"/>
                          </a:solidFill>
                          <a:effectLst/>
                          <a:latin typeface="Arial" panose="020B0604020202020204" pitchFamily="34" charset="0"/>
                        </a:rPr>
                        <a:t>2</a:t>
                      </a:r>
                    </a:p>
                  </a:txBody>
                  <a:tcPr marL="0" marR="0" marT="0" marB="0" anchor="b">
                    <a:lnL>
                      <a:noFill/>
                    </a:lnL>
                    <a:lnR w="6350" cap="flat" cmpd="sng" algn="ctr">
                      <a:solidFill>
                        <a:srgbClr val="C0C0C0"/>
                      </a:solidFill>
                      <a:prstDash val="solid"/>
                      <a:round/>
                      <a:headEnd type="none" w="med" len="med"/>
                      <a:tailEnd type="none" w="med" len="med"/>
                    </a:lnR>
                    <a:lnT>
                      <a:noFill/>
                    </a:lnT>
                    <a:lnB>
                      <a:noFill/>
                    </a:lnB>
                    <a:solidFill>
                      <a:srgbClr val="FFFFFF"/>
                    </a:solidFill>
                  </a:tcPr>
                </a:tc>
                <a:tc>
                  <a:txBody>
                    <a:bodyPr/>
                    <a:lstStyle/>
                    <a:p>
                      <a:pPr algn="l" fontAlgn="b"/>
                      <a:r>
                        <a:rPr lang="en-IE" sz="700" b="0" i="0" u="none" strike="noStrike">
                          <a:solidFill>
                            <a:srgbClr val="000000"/>
                          </a:solidFill>
                          <a:effectLst/>
                          <a:latin typeface="Arial" panose="020B0604020202020204" pitchFamily="34" charset="0"/>
                        </a:rPr>
                        <a:t>How to use health services (getting the care you need)</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1.4%</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1.5%</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700" b="0" i="0" u="none" strike="noStrike">
                          <a:solidFill>
                            <a:srgbClr val="000000"/>
                          </a:solidFill>
                          <a:effectLst/>
                          <a:latin typeface="Arial" panose="020B0604020202020204" pitchFamily="34" charset="0"/>
                        </a:rPr>
                        <a:t>1.7%</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700" b="0" i="0" u="none" strike="noStrike">
                          <a:solidFill>
                            <a:srgbClr val="000000"/>
                          </a:solidFill>
                          <a:effectLst/>
                          <a:latin typeface="Arial" panose="020B0604020202020204" pitchFamily="34" charset="0"/>
                        </a:rPr>
                        <a:t>2.5%</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2.6%</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2.5%</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5.1%</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700" b="0" i="0" u="none" strike="noStrike">
                          <a:solidFill>
                            <a:srgbClr val="000000"/>
                          </a:solidFill>
                          <a:effectLst/>
                          <a:latin typeface="Arial" panose="020B0604020202020204" pitchFamily="34" charset="0"/>
                        </a:rPr>
                        <a:t>2.4%</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extLst>
                  <a:ext uri="{0D108BD9-81ED-4DB2-BD59-A6C34878D82A}">
                    <a16:rowId xmlns:a16="http://schemas.microsoft.com/office/drawing/2014/main" xmlns="" val="10002"/>
                  </a:ext>
                </a:extLst>
              </a:tr>
              <a:tr h="112646">
                <a:tc>
                  <a:txBody>
                    <a:bodyPr/>
                    <a:lstStyle/>
                    <a:p>
                      <a:pPr algn="ctr" fontAlgn="b"/>
                      <a:r>
                        <a:rPr lang="en-IE" sz="700" b="0" i="0" u="none" strike="noStrike">
                          <a:solidFill>
                            <a:srgbClr val="000000"/>
                          </a:solidFill>
                          <a:effectLst/>
                          <a:latin typeface="Arial" panose="020B0604020202020204" pitchFamily="34" charset="0"/>
                        </a:rPr>
                        <a:t>3</a:t>
                      </a:r>
                    </a:p>
                  </a:txBody>
                  <a:tcPr marL="0" marR="0" marT="0" marB="0" anchor="b">
                    <a:lnL>
                      <a:noFill/>
                    </a:lnL>
                    <a:lnR w="6350" cap="flat" cmpd="sng" algn="ctr">
                      <a:solidFill>
                        <a:srgbClr val="C0C0C0"/>
                      </a:solidFill>
                      <a:prstDash val="solid"/>
                      <a:round/>
                      <a:headEnd type="none" w="med" len="med"/>
                      <a:tailEnd type="none" w="med" len="med"/>
                    </a:lnR>
                    <a:lnT>
                      <a:noFill/>
                    </a:lnT>
                    <a:lnB>
                      <a:noFill/>
                    </a:lnB>
                    <a:solidFill>
                      <a:srgbClr val="FFFFFF"/>
                    </a:solidFill>
                  </a:tcPr>
                </a:tc>
                <a:tc>
                  <a:txBody>
                    <a:bodyPr/>
                    <a:lstStyle/>
                    <a:p>
                      <a:pPr algn="l" fontAlgn="b"/>
                      <a:r>
                        <a:rPr lang="en-IE" sz="700" b="0" i="0" u="none" strike="noStrike">
                          <a:solidFill>
                            <a:srgbClr val="000000"/>
                          </a:solidFill>
                          <a:effectLst/>
                          <a:latin typeface="Arial" panose="020B0604020202020204" pitchFamily="34" charset="0"/>
                        </a:rPr>
                        <a:t>Risks of being in hospital (hygiene, infections, bugs)</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2.1%</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700" b="0" i="0" u="none" strike="noStrike">
                          <a:solidFill>
                            <a:srgbClr val="000000"/>
                          </a:solidFill>
                          <a:effectLst/>
                          <a:latin typeface="Arial" panose="020B0604020202020204" pitchFamily="34" charset="0"/>
                        </a:rPr>
                        <a:t>1.0%</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1.3%</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1.3%</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700" b="0" i="0" u="none" strike="noStrike">
                          <a:solidFill>
                            <a:srgbClr val="000000"/>
                          </a:solidFill>
                          <a:effectLst/>
                          <a:latin typeface="Arial" panose="020B0604020202020204" pitchFamily="34" charset="0"/>
                        </a:rPr>
                        <a:t>1.9%</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2.5%</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4.2%</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700" b="0" i="0" u="none" strike="noStrike">
                          <a:solidFill>
                            <a:srgbClr val="000000"/>
                          </a:solidFill>
                          <a:effectLst/>
                          <a:latin typeface="Arial" panose="020B0604020202020204" pitchFamily="34" charset="0"/>
                        </a:rPr>
                        <a:t>1.5%</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extLst>
                  <a:ext uri="{0D108BD9-81ED-4DB2-BD59-A6C34878D82A}">
                    <a16:rowId xmlns:a16="http://schemas.microsoft.com/office/drawing/2014/main" xmlns="" val="10003"/>
                  </a:ext>
                </a:extLst>
              </a:tr>
              <a:tr h="225292">
                <a:tc>
                  <a:txBody>
                    <a:bodyPr/>
                    <a:lstStyle/>
                    <a:p>
                      <a:pPr algn="ctr" fontAlgn="b"/>
                      <a:r>
                        <a:rPr lang="en-IE" sz="700" b="0" i="0" u="none" strike="noStrike">
                          <a:solidFill>
                            <a:srgbClr val="000000"/>
                          </a:solidFill>
                          <a:effectLst/>
                          <a:latin typeface="Arial" panose="020B0604020202020204" pitchFamily="34" charset="0"/>
                        </a:rPr>
                        <a:t>4</a:t>
                      </a:r>
                    </a:p>
                  </a:txBody>
                  <a:tcPr marL="0" marR="0" marT="0" marB="0" anchor="b">
                    <a:lnL>
                      <a:noFill/>
                    </a:lnL>
                    <a:lnR w="6350" cap="flat" cmpd="sng" algn="ctr">
                      <a:solidFill>
                        <a:srgbClr val="C0C0C0"/>
                      </a:solidFill>
                      <a:prstDash val="solid"/>
                      <a:round/>
                      <a:headEnd type="none" w="med" len="med"/>
                      <a:tailEnd type="none" w="med" len="med"/>
                    </a:lnR>
                    <a:lnT>
                      <a:noFill/>
                    </a:lnT>
                    <a:lnB>
                      <a:noFill/>
                    </a:lnB>
                    <a:solidFill>
                      <a:srgbClr val="FFFFFF"/>
                    </a:solidFill>
                  </a:tcPr>
                </a:tc>
                <a:tc>
                  <a:txBody>
                    <a:bodyPr/>
                    <a:lstStyle/>
                    <a:p>
                      <a:pPr algn="l" fontAlgn="b"/>
                      <a:r>
                        <a:rPr lang="en-IE" sz="700" b="0" i="0" u="none" strike="noStrike">
                          <a:solidFill>
                            <a:srgbClr val="000000"/>
                          </a:solidFill>
                          <a:effectLst/>
                          <a:latin typeface="Arial" panose="020B0604020202020204" pitchFamily="34" charset="0"/>
                        </a:rPr>
                        <a:t>Entitlements, allowances (medical card, GP card, European Health Insurance Card)</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0.7%</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2.2%</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3.1%</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2.5%</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3.0%</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700" b="0" i="0" u="none" strike="noStrike">
                          <a:solidFill>
                            <a:srgbClr val="000000"/>
                          </a:solidFill>
                          <a:effectLst/>
                          <a:latin typeface="Arial" panose="020B0604020202020204" pitchFamily="34" charset="0"/>
                        </a:rPr>
                        <a:t>2.8%</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3.8%</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700" b="0" i="0" u="none" strike="noStrike">
                          <a:solidFill>
                            <a:srgbClr val="000000"/>
                          </a:solidFill>
                          <a:effectLst/>
                          <a:latin typeface="Arial" panose="020B0604020202020204" pitchFamily="34" charset="0"/>
                        </a:rPr>
                        <a:t>2.5%</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extLst>
                  <a:ext uri="{0D108BD9-81ED-4DB2-BD59-A6C34878D82A}">
                    <a16:rowId xmlns:a16="http://schemas.microsoft.com/office/drawing/2014/main" xmlns="" val="10004"/>
                  </a:ext>
                </a:extLst>
              </a:tr>
              <a:tr h="112646">
                <a:tc>
                  <a:txBody>
                    <a:bodyPr/>
                    <a:lstStyle/>
                    <a:p>
                      <a:pPr algn="ctr" fontAlgn="b"/>
                      <a:r>
                        <a:rPr lang="en-IE" sz="700" b="0" i="0" u="none" strike="noStrike">
                          <a:solidFill>
                            <a:srgbClr val="000000"/>
                          </a:solidFill>
                          <a:effectLst/>
                          <a:latin typeface="Arial" panose="020B0604020202020204" pitchFamily="34" charset="0"/>
                        </a:rPr>
                        <a:t>5</a:t>
                      </a:r>
                    </a:p>
                  </a:txBody>
                  <a:tcPr marL="0" marR="0" marT="0" marB="0" anchor="b">
                    <a:lnL>
                      <a:noFill/>
                    </a:lnL>
                    <a:lnR w="6350" cap="flat" cmpd="sng" algn="ctr">
                      <a:solidFill>
                        <a:srgbClr val="C0C0C0"/>
                      </a:solidFill>
                      <a:prstDash val="solid"/>
                      <a:round/>
                      <a:headEnd type="none" w="med" len="med"/>
                      <a:tailEnd type="none" w="med" len="med"/>
                    </a:lnR>
                    <a:lnT>
                      <a:noFill/>
                    </a:lnT>
                    <a:lnB>
                      <a:noFill/>
                    </a:lnB>
                    <a:solidFill>
                      <a:srgbClr val="FFFFFF"/>
                    </a:solidFill>
                  </a:tcPr>
                </a:tc>
                <a:tc>
                  <a:txBody>
                    <a:bodyPr/>
                    <a:lstStyle/>
                    <a:p>
                      <a:pPr algn="l" fontAlgn="b"/>
                      <a:r>
                        <a:rPr lang="en-IE" sz="700" b="0" i="0" u="none" strike="noStrike">
                          <a:solidFill>
                            <a:srgbClr val="000000"/>
                          </a:solidFill>
                          <a:effectLst/>
                          <a:latin typeface="Arial" panose="020B0604020202020204" pitchFamily="34" charset="0"/>
                        </a:rPr>
                        <a:t>Seriousness of condition / disease</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1.4%</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1.5%</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700" b="0" i="0" u="none" strike="noStrike">
                          <a:solidFill>
                            <a:srgbClr val="000000"/>
                          </a:solidFill>
                          <a:effectLst/>
                          <a:latin typeface="Arial" panose="020B0604020202020204" pitchFamily="34" charset="0"/>
                        </a:rPr>
                        <a:t>1.5%</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700" b="0" i="0" u="none" strike="noStrike">
                          <a:solidFill>
                            <a:srgbClr val="000000"/>
                          </a:solidFill>
                          <a:effectLst/>
                          <a:latin typeface="Arial" panose="020B0604020202020204" pitchFamily="34" charset="0"/>
                        </a:rPr>
                        <a:t>1.4%</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700" b="0" i="0" u="none" strike="noStrike">
                          <a:solidFill>
                            <a:srgbClr val="000000"/>
                          </a:solidFill>
                          <a:effectLst/>
                          <a:latin typeface="Arial" panose="020B0604020202020204" pitchFamily="34" charset="0"/>
                        </a:rPr>
                        <a:t>1.7%</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700" b="0" i="0" u="none" strike="noStrike">
                          <a:solidFill>
                            <a:srgbClr val="000000"/>
                          </a:solidFill>
                          <a:effectLst/>
                          <a:latin typeface="Arial" panose="020B0604020202020204" pitchFamily="34" charset="0"/>
                        </a:rPr>
                        <a:t>1.9%</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700" b="0" i="0" u="none" strike="noStrike">
                          <a:solidFill>
                            <a:srgbClr val="000000"/>
                          </a:solidFill>
                          <a:effectLst/>
                          <a:latin typeface="Arial" panose="020B0604020202020204" pitchFamily="34" charset="0"/>
                        </a:rPr>
                        <a:t>3.4%</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700" b="0" i="0" u="none" strike="noStrike">
                          <a:solidFill>
                            <a:srgbClr val="000000"/>
                          </a:solidFill>
                          <a:effectLst/>
                          <a:latin typeface="Arial" panose="020B0604020202020204" pitchFamily="34" charset="0"/>
                        </a:rPr>
                        <a:t>1.6%</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extLst>
                  <a:ext uri="{0D108BD9-81ED-4DB2-BD59-A6C34878D82A}">
                    <a16:rowId xmlns:a16="http://schemas.microsoft.com/office/drawing/2014/main" xmlns="" val="10005"/>
                  </a:ext>
                </a:extLst>
              </a:tr>
              <a:tr h="112646">
                <a:tc>
                  <a:txBody>
                    <a:bodyPr/>
                    <a:lstStyle/>
                    <a:p>
                      <a:pPr algn="ctr" fontAlgn="b"/>
                      <a:r>
                        <a:rPr lang="en-IE" sz="700" b="0" i="0" u="none" strike="noStrike">
                          <a:solidFill>
                            <a:srgbClr val="000000"/>
                          </a:solidFill>
                          <a:effectLst/>
                          <a:latin typeface="Arial" panose="020B0604020202020204" pitchFamily="34" charset="0"/>
                        </a:rPr>
                        <a:t>6</a:t>
                      </a:r>
                    </a:p>
                  </a:txBody>
                  <a:tcPr marL="0" marR="0" marT="0" marB="0" anchor="b">
                    <a:lnL>
                      <a:noFill/>
                    </a:lnL>
                    <a:lnR w="6350" cap="flat" cmpd="sng" algn="ctr">
                      <a:solidFill>
                        <a:srgbClr val="C0C0C0"/>
                      </a:solidFill>
                      <a:prstDash val="solid"/>
                      <a:round/>
                      <a:headEnd type="none" w="med" len="med"/>
                      <a:tailEnd type="none" w="med" len="med"/>
                    </a:lnR>
                    <a:lnT>
                      <a:noFill/>
                    </a:lnT>
                    <a:lnB>
                      <a:noFill/>
                    </a:lnB>
                    <a:solidFill>
                      <a:srgbClr val="FFFFFF"/>
                    </a:solidFill>
                  </a:tcPr>
                </a:tc>
                <a:tc>
                  <a:txBody>
                    <a:bodyPr/>
                    <a:lstStyle/>
                    <a:p>
                      <a:pPr algn="l" fontAlgn="b"/>
                      <a:r>
                        <a:rPr lang="en-IE" sz="700" b="0" i="0" u="none" strike="noStrike">
                          <a:solidFill>
                            <a:srgbClr val="000000"/>
                          </a:solidFill>
                          <a:effectLst/>
                          <a:latin typeface="Arial" panose="020B0604020202020204" pitchFamily="34" charset="0"/>
                        </a:rPr>
                        <a:t>Costs and fees (treatment, drugs, consultant visits, care)</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3.4%</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5.6%</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700" b="0" i="0" u="none" strike="noStrike">
                          <a:solidFill>
                            <a:srgbClr val="000000"/>
                          </a:solidFill>
                          <a:effectLst/>
                          <a:latin typeface="Arial" panose="020B0604020202020204" pitchFamily="34" charset="0"/>
                        </a:rPr>
                        <a:t>4.6%</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700" b="0" i="0" u="none" strike="noStrike">
                          <a:solidFill>
                            <a:srgbClr val="000000"/>
                          </a:solidFill>
                          <a:effectLst/>
                          <a:latin typeface="Arial" panose="020B0604020202020204" pitchFamily="34" charset="0"/>
                        </a:rPr>
                        <a:t>4.3%</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700" b="0" i="0" u="none" strike="noStrike">
                          <a:solidFill>
                            <a:srgbClr val="000000"/>
                          </a:solidFill>
                          <a:effectLst/>
                          <a:latin typeface="Arial" panose="020B0604020202020204" pitchFamily="34" charset="0"/>
                        </a:rPr>
                        <a:t>4.0%</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700" b="0" i="0" u="none" strike="noStrike">
                          <a:solidFill>
                            <a:srgbClr val="000000"/>
                          </a:solidFill>
                          <a:effectLst/>
                          <a:latin typeface="Arial" panose="020B0604020202020204" pitchFamily="34" charset="0"/>
                        </a:rPr>
                        <a:t>3.1%</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700" b="0" i="0" u="none" strike="noStrike">
                          <a:solidFill>
                            <a:srgbClr val="000000"/>
                          </a:solidFill>
                          <a:effectLst/>
                          <a:latin typeface="Arial" panose="020B0604020202020204" pitchFamily="34" charset="0"/>
                        </a:rPr>
                        <a:t>3.2%</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700" b="0" i="0" u="none" strike="noStrike">
                          <a:solidFill>
                            <a:srgbClr val="000000"/>
                          </a:solidFill>
                          <a:effectLst/>
                          <a:latin typeface="Arial" panose="020B0604020202020204" pitchFamily="34" charset="0"/>
                        </a:rPr>
                        <a:t>4.0%</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extLst>
                  <a:ext uri="{0D108BD9-81ED-4DB2-BD59-A6C34878D82A}">
                    <a16:rowId xmlns:a16="http://schemas.microsoft.com/office/drawing/2014/main" xmlns="" val="10006"/>
                  </a:ext>
                </a:extLst>
              </a:tr>
              <a:tr h="112646">
                <a:tc>
                  <a:txBody>
                    <a:bodyPr/>
                    <a:lstStyle/>
                    <a:p>
                      <a:pPr algn="ctr" fontAlgn="b"/>
                      <a:r>
                        <a:rPr lang="en-IE" sz="700" b="0" i="0" u="none" strike="noStrike">
                          <a:solidFill>
                            <a:srgbClr val="000000"/>
                          </a:solidFill>
                          <a:effectLst/>
                          <a:latin typeface="Arial" panose="020B0604020202020204" pitchFamily="34" charset="0"/>
                        </a:rPr>
                        <a:t>7</a:t>
                      </a:r>
                    </a:p>
                  </a:txBody>
                  <a:tcPr marL="0" marR="0" marT="0" marB="0" anchor="b">
                    <a:lnL>
                      <a:noFill/>
                    </a:lnL>
                    <a:lnR w="6350" cap="flat" cmpd="sng" algn="ctr">
                      <a:solidFill>
                        <a:srgbClr val="C0C0C0"/>
                      </a:solidFill>
                      <a:prstDash val="solid"/>
                      <a:round/>
                      <a:headEnd type="none" w="med" len="med"/>
                      <a:tailEnd type="none" w="med" len="med"/>
                    </a:lnR>
                    <a:lnT>
                      <a:noFill/>
                    </a:lnT>
                    <a:lnB>
                      <a:noFill/>
                    </a:lnB>
                    <a:solidFill>
                      <a:srgbClr val="FFFFFF"/>
                    </a:solidFill>
                  </a:tcPr>
                </a:tc>
                <a:tc>
                  <a:txBody>
                    <a:bodyPr/>
                    <a:lstStyle/>
                    <a:p>
                      <a:pPr algn="l" fontAlgn="b"/>
                      <a:r>
                        <a:rPr lang="en-IE" sz="700" b="0" i="0" u="none" strike="noStrike">
                          <a:solidFill>
                            <a:srgbClr val="000000"/>
                          </a:solidFill>
                          <a:effectLst/>
                          <a:latin typeface="Arial" panose="020B0604020202020204" pitchFamily="34" charset="0"/>
                        </a:rPr>
                        <a:t>Diagnosis of condition / disease</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2.7%</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700" b="0" i="0" u="none" strike="noStrike">
                          <a:solidFill>
                            <a:srgbClr val="000000"/>
                          </a:solidFill>
                          <a:effectLst/>
                          <a:latin typeface="Arial" panose="020B0604020202020204" pitchFamily="34" charset="0"/>
                        </a:rPr>
                        <a:t>2.7%</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2.8%</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3.1%</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700" b="0" i="0" u="none" strike="noStrike">
                          <a:solidFill>
                            <a:srgbClr val="000000"/>
                          </a:solidFill>
                          <a:effectLst/>
                          <a:latin typeface="Arial" panose="020B0604020202020204" pitchFamily="34" charset="0"/>
                        </a:rPr>
                        <a:t>2.8%</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3.6%</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700" b="0" i="0" u="none" strike="noStrike">
                          <a:solidFill>
                            <a:srgbClr val="000000"/>
                          </a:solidFill>
                          <a:effectLst/>
                          <a:latin typeface="Arial" panose="020B0604020202020204" pitchFamily="34" charset="0"/>
                        </a:rPr>
                        <a:t>3.0%</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2.9%</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extLst>
                  <a:ext uri="{0D108BD9-81ED-4DB2-BD59-A6C34878D82A}">
                    <a16:rowId xmlns:a16="http://schemas.microsoft.com/office/drawing/2014/main" xmlns="" val="10007"/>
                  </a:ext>
                </a:extLst>
              </a:tr>
              <a:tr h="112646">
                <a:tc>
                  <a:txBody>
                    <a:bodyPr/>
                    <a:lstStyle/>
                    <a:p>
                      <a:pPr algn="ctr" fontAlgn="b"/>
                      <a:r>
                        <a:rPr lang="en-IE" sz="700" b="0" i="0" u="none" strike="noStrike">
                          <a:solidFill>
                            <a:srgbClr val="000000"/>
                          </a:solidFill>
                          <a:effectLst/>
                          <a:latin typeface="Arial" panose="020B0604020202020204" pitchFamily="34" charset="0"/>
                        </a:rPr>
                        <a:t>8</a:t>
                      </a:r>
                    </a:p>
                  </a:txBody>
                  <a:tcPr marL="0" marR="0" marT="0" marB="0" anchor="b">
                    <a:lnL>
                      <a:noFill/>
                    </a:lnL>
                    <a:lnR w="6350" cap="flat" cmpd="sng" algn="ctr">
                      <a:solidFill>
                        <a:srgbClr val="C0C0C0"/>
                      </a:solidFill>
                      <a:prstDash val="solid"/>
                      <a:round/>
                      <a:headEnd type="none" w="med" len="med"/>
                      <a:tailEnd type="none" w="med" len="med"/>
                    </a:lnR>
                    <a:lnT>
                      <a:noFill/>
                    </a:lnT>
                    <a:lnB>
                      <a:noFill/>
                    </a:lnB>
                    <a:solidFill>
                      <a:srgbClr val="FFFFFF"/>
                    </a:solidFill>
                  </a:tcPr>
                </a:tc>
                <a:tc>
                  <a:txBody>
                    <a:bodyPr/>
                    <a:lstStyle/>
                    <a:p>
                      <a:pPr algn="l" fontAlgn="b"/>
                      <a:r>
                        <a:rPr lang="en-IE" sz="700" b="0" i="0" u="none" strike="noStrike">
                          <a:solidFill>
                            <a:srgbClr val="000000"/>
                          </a:solidFill>
                          <a:effectLst/>
                          <a:latin typeface="Arial" panose="020B0604020202020204" pitchFamily="34" charset="0"/>
                        </a:rPr>
                        <a:t>Emergencies, what to do</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4.1%</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3.4%</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700" b="0" i="0" u="none" strike="noStrike">
                          <a:solidFill>
                            <a:srgbClr val="000000"/>
                          </a:solidFill>
                          <a:effectLst/>
                          <a:latin typeface="Arial" panose="020B0604020202020204" pitchFamily="34" charset="0"/>
                        </a:rPr>
                        <a:t>3.3%</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700" b="0" i="0" u="none" strike="noStrike">
                          <a:solidFill>
                            <a:srgbClr val="000000"/>
                          </a:solidFill>
                          <a:effectLst/>
                          <a:latin typeface="Arial" panose="020B0604020202020204" pitchFamily="34" charset="0"/>
                        </a:rPr>
                        <a:t>2.8%</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2.2%</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2.1%</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3.0%</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2.8%</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extLst>
                  <a:ext uri="{0D108BD9-81ED-4DB2-BD59-A6C34878D82A}">
                    <a16:rowId xmlns:a16="http://schemas.microsoft.com/office/drawing/2014/main" xmlns="" val="10008"/>
                  </a:ext>
                </a:extLst>
              </a:tr>
              <a:tr h="112646">
                <a:tc>
                  <a:txBody>
                    <a:bodyPr/>
                    <a:lstStyle/>
                    <a:p>
                      <a:pPr algn="ctr" fontAlgn="b"/>
                      <a:r>
                        <a:rPr lang="en-IE" sz="700" b="0" i="0" u="none" strike="noStrike">
                          <a:solidFill>
                            <a:srgbClr val="000000"/>
                          </a:solidFill>
                          <a:effectLst/>
                          <a:latin typeface="Arial" panose="020B0604020202020204" pitchFamily="34" charset="0"/>
                        </a:rPr>
                        <a:t>9</a:t>
                      </a:r>
                    </a:p>
                  </a:txBody>
                  <a:tcPr marL="0" marR="0" marT="0" marB="0" anchor="b">
                    <a:lnL>
                      <a:noFill/>
                    </a:lnL>
                    <a:lnR w="6350" cap="flat" cmpd="sng" algn="ctr">
                      <a:solidFill>
                        <a:srgbClr val="C0C0C0"/>
                      </a:solidFill>
                      <a:prstDash val="solid"/>
                      <a:round/>
                      <a:headEnd type="none" w="med" len="med"/>
                      <a:tailEnd type="none" w="med" len="med"/>
                    </a:lnR>
                    <a:lnT>
                      <a:noFill/>
                    </a:lnT>
                    <a:lnB>
                      <a:noFill/>
                    </a:lnB>
                    <a:solidFill>
                      <a:srgbClr val="FFFFFF"/>
                    </a:solidFill>
                  </a:tcPr>
                </a:tc>
                <a:tc>
                  <a:txBody>
                    <a:bodyPr/>
                    <a:lstStyle/>
                    <a:p>
                      <a:pPr algn="l" fontAlgn="b"/>
                      <a:r>
                        <a:rPr lang="en-IE" sz="700" b="0" i="0" u="none" strike="noStrike">
                          <a:solidFill>
                            <a:srgbClr val="000000"/>
                          </a:solidFill>
                          <a:effectLst/>
                          <a:latin typeface="Arial" panose="020B0604020202020204" pitchFamily="34" charset="0"/>
                        </a:rPr>
                        <a:t>Exercise (benefits, type, fitness goals)</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4.1%</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1.1%</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700" b="0" i="0" u="none" strike="noStrike">
                          <a:solidFill>
                            <a:srgbClr val="000000"/>
                          </a:solidFill>
                          <a:effectLst/>
                          <a:latin typeface="Arial" panose="020B0604020202020204" pitchFamily="34" charset="0"/>
                        </a:rPr>
                        <a:t>1.5%</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700" b="0" i="0" u="none" strike="noStrike">
                          <a:solidFill>
                            <a:srgbClr val="000000"/>
                          </a:solidFill>
                          <a:effectLst/>
                          <a:latin typeface="Arial" panose="020B0604020202020204" pitchFamily="34" charset="0"/>
                        </a:rPr>
                        <a:t>1.4%</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700" b="0" i="0" u="none" strike="noStrike">
                          <a:solidFill>
                            <a:srgbClr val="000000"/>
                          </a:solidFill>
                          <a:effectLst/>
                          <a:latin typeface="Arial" panose="020B0604020202020204" pitchFamily="34" charset="0"/>
                        </a:rPr>
                        <a:t>1.1%</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1.7%</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700" b="0" i="0" u="none" strike="noStrike">
                          <a:solidFill>
                            <a:srgbClr val="000000"/>
                          </a:solidFill>
                          <a:effectLst/>
                          <a:latin typeface="Arial" panose="020B0604020202020204" pitchFamily="34" charset="0"/>
                        </a:rPr>
                        <a:t>3.0%</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1.6%</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extLst>
                  <a:ext uri="{0D108BD9-81ED-4DB2-BD59-A6C34878D82A}">
                    <a16:rowId xmlns:a16="http://schemas.microsoft.com/office/drawing/2014/main" xmlns="" val="10009"/>
                  </a:ext>
                </a:extLst>
              </a:tr>
              <a:tr h="112646">
                <a:tc>
                  <a:txBody>
                    <a:bodyPr/>
                    <a:lstStyle/>
                    <a:p>
                      <a:pPr algn="ctr" fontAlgn="b"/>
                      <a:r>
                        <a:rPr lang="en-IE" sz="700" b="0" i="0" u="none" strike="noStrike">
                          <a:solidFill>
                            <a:srgbClr val="000000"/>
                          </a:solidFill>
                          <a:effectLst/>
                          <a:latin typeface="Arial" panose="020B0604020202020204" pitchFamily="34" charset="0"/>
                        </a:rPr>
                        <a:t>10</a:t>
                      </a:r>
                    </a:p>
                  </a:txBody>
                  <a:tcPr marL="0" marR="0" marT="0" marB="0" anchor="b">
                    <a:lnL>
                      <a:noFill/>
                    </a:lnL>
                    <a:lnR w="6350" cap="flat" cmpd="sng" algn="ctr">
                      <a:solidFill>
                        <a:srgbClr val="C0C0C0"/>
                      </a:solidFill>
                      <a:prstDash val="solid"/>
                      <a:round/>
                      <a:headEnd type="none" w="med" len="med"/>
                      <a:tailEnd type="none" w="med" len="med"/>
                    </a:lnR>
                    <a:lnT>
                      <a:noFill/>
                    </a:lnT>
                    <a:lnB>
                      <a:noFill/>
                    </a:lnB>
                    <a:solidFill>
                      <a:srgbClr val="FFFFFF"/>
                    </a:solidFill>
                  </a:tcPr>
                </a:tc>
                <a:tc>
                  <a:txBody>
                    <a:bodyPr/>
                    <a:lstStyle/>
                    <a:p>
                      <a:pPr algn="l" fontAlgn="b"/>
                      <a:r>
                        <a:rPr lang="en-IE" sz="700" b="0" i="0" u="none" strike="noStrike">
                          <a:solidFill>
                            <a:srgbClr val="000000"/>
                          </a:solidFill>
                          <a:effectLst/>
                          <a:latin typeface="Arial" panose="020B0604020202020204" pitchFamily="34" charset="0"/>
                        </a:rPr>
                        <a:t>Screening (breastcheck, retinal, bowel, cervical)</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1.4%</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3.2%</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3.8%</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700" b="0" i="0" u="none" strike="noStrike">
                          <a:solidFill>
                            <a:srgbClr val="000000"/>
                          </a:solidFill>
                          <a:effectLst/>
                          <a:latin typeface="Arial" panose="020B0604020202020204" pitchFamily="34" charset="0"/>
                        </a:rPr>
                        <a:t>3.4%</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700" b="0" i="0" u="none" strike="noStrike">
                          <a:solidFill>
                            <a:srgbClr val="000000"/>
                          </a:solidFill>
                          <a:effectLst/>
                          <a:latin typeface="Arial" panose="020B0604020202020204" pitchFamily="34" charset="0"/>
                        </a:rPr>
                        <a:t>3.7%</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700" b="0" i="0" u="none" strike="noStrike">
                          <a:solidFill>
                            <a:srgbClr val="000000"/>
                          </a:solidFill>
                          <a:effectLst/>
                          <a:latin typeface="Arial" panose="020B0604020202020204" pitchFamily="34" charset="0"/>
                        </a:rPr>
                        <a:t>3.7%</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700" b="0" i="0" u="none" strike="noStrike">
                          <a:solidFill>
                            <a:srgbClr val="000000"/>
                          </a:solidFill>
                          <a:effectLst/>
                          <a:latin typeface="Arial" panose="020B0604020202020204" pitchFamily="34" charset="0"/>
                        </a:rPr>
                        <a:t>2.5%</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3.6%</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extLst>
                  <a:ext uri="{0D108BD9-81ED-4DB2-BD59-A6C34878D82A}">
                    <a16:rowId xmlns:a16="http://schemas.microsoft.com/office/drawing/2014/main" xmlns="" val="10010"/>
                  </a:ext>
                </a:extLst>
              </a:tr>
              <a:tr h="112646">
                <a:tc>
                  <a:txBody>
                    <a:bodyPr/>
                    <a:lstStyle/>
                    <a:p>
                      <a:pPr algn="ctr" fontAlgn="b"/>
                      <a:r>
                        <a:rPr lang="en-IE" sz="700" b="0" i="0" u="none" strike="noStrike">
                          <a:solidFill>
                            <a:srgbClr val="000000"/>
                          </a:solidFill>
                          <a:effectLst/>
                          <a:latin typeface="Arial" panose="020B0604020202020204" pitchFamily="34" charset="0"/>
                        </a:rPr>
                        <a:t>12</a:t>
                      </a:r>
                    </a:p>
                  </a:txBody>
                  <a:tcPr marL="0" marR="0" marT="0" marB="0" anchor="b">
                    <a:lnL>
                      <a:noFill/>
                    </a:lnL>
                    <a:lnR w="6350" cap="flat" cmpd="sng" algn="ctr">
                      <a:solidFill>
                        <a:srgbClr val="C0C0C0"/>
                      </a:solidFill>
                      <a:prstDash val="solid"/>
                      <a:round/>
                      <a:headEnd type="none" w="med" len="med"/>
                      <a:tailEnd type="none" w="med" len="med"/>
                    </a:lnR>
                    <a:lnT>
                      <a:noFill/>
                    </a:lnT>
                    <a:lnB>
                      <a:noFill/>
                    </a:lnB>
                    <a:solidFill>
                      <a:srgbClr val="FFFFFF"/>
                    </a:solidFill>
                  </a:tcPr>
                </a:tc>
                <a:tc>
                  <a:txBody>
                    <a:bodyPr/>
                    <a:lstStyle/>
                    <a:p>
                      <a:pPr algn="l" fontAlgn="b"/>
                      <a:r>
                        <a:rPr lang="en-IE" sz="700" b="0" i="0" u="none" strike="noStrike">
                          <a:solidFill>
                            <a:srgbClr val="000000"/>
                          </a:solidFill>
                          <a:effectLst/>
                          <a:latin typeface="Arial" panose="020B0604020202020204" pitchFamily="34" charset="0"/>
                        </a:rPr>
                        <a:t>Health services near you</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0.7%</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2.6%</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2.3%</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2.7%</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2.9%</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700" b="0" i="0" u="none" strike="noStrike">
                          <a:solidFill>
                            <a:srgbClr val="000000"/>
                          </a:solidFill>
                          <a:effectLst/>
                          <a:latin typeface="Arial" panose="020B0604020202020204" pitchFamily="34" charset="0"/>
                        </a:rPr>
                        <a:t>2.5%</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2.5%</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2.6%</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extLst>
                  <a:ext uri="{0D108BD9-81ED-4DB2-BD59-A6C34878D82A}">
                    <a16:rowId xmlns:a16="http://schemas.microsoft.com/office/drawing/2014/main" xmlns="" val="10011"/>
                  </a:ext>
                </a:extLst>
              </a:tr>
              <a:tr h="112646">
                <a:tc>
                  <a:txBody>
                    <a:bodyPr/>
                    <a:lstStyle/>
                    <a:p>
                      <a:pPr algn="ctr" fontAlgn="b"/>
                      <a:r>
                        <a:rPr lang="en-IE" sz="700" b="0" i="0" u="none" strike="noStrike">
                          <a:solidFill>
                            <a:srgbClr val="000000"/>
                          </a:solidFill>
                          <a:effectLst/>
                          <a:latin typeface="Arial" panose="020B0604020202020204" pitchFamily="34" charset="0"/>
                        </a:rPr>
                        <a:t>11</a:t>
                      </a:r>
                    </a:p>
                  </a:txBody>
                  <a:tcPr marL="0" marR="0" marT="0" marB="0" anchor="b">
                    <a:lnL>
                      <a:noFill/>
                    </a:lnL>
                    <a:lnR w="6350" cap="flat" cmpd="sng" algn="ctr">
                      <a:solidFill>
                        <a:srgbClr val="C0C0C0"/>
                      </a:solidFill>
                      <a:prstDash val="solid"/>
                      <a:round/>
                      <a:headEnd type="none" w="med" len="med"/>
                      <a:tailEnd type="none" w="med" len="med"/>
                    </a:lnR>
                    <a:lnT>
                      <a:noFill/>
                    </a:lnT>
                    <a:lnB>
                      <a:noFill/>
                    </a:lnB>
                    <a:solidFill>
                      <a:srgbClr val="FFFFFF"/>
                    </a:solidFill>
                  </a:tcPr>
                </a:tc>
                <a:tc>
                  <a:txBody>
                    <a:bodyPr/>
                    <a:lstStyle/>
                    <a:p>
                      <a:pPr algn="l" fontAlgn="b"/>
                      <a:r>
                        <a:rPr lang="en-IE" sz="700" b="0" i="0" u="none" strike="noStrike">
                          <a:solidFill>
                            <a:srgbClr val="000000"/>
                          </a:solidFill>
                          <a:effectLst/>
                          <a:latin typeface="Arial" panose="020B0604020202020204" pitchFamily="34" charset="0"/>
                        </a:rPr>
                        <a:t>Prognosis / likely course of condition / disease</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1.4%</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1.5%</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700" b="0" i="0" u="none" strike="noStrike">
                          <a:solidFill>
                            <a:srgbClr val="000000"/>
                          </a:solidFill>
                          <a:effectLst/>
                          <a:latin typeface="Arial" panose="020B0604020202020204" pitchFamily="34" charset="0"/>
                        </a:rPr>
                        <a:t>1.5%</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700" b="0" i="0" u="none" strike="noStrike">
                          <a:solidFill>
                            <a:srgbClr val="000000"/>
                          </a:solidFill>
                          <a:effectLst/>
                          <a:latin typeface="Arial" panose="020B0604020202020204" pitchFamily="34" charset="0"/>
                        </a:rPr>
                        <a:t>1.7%</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700" b="0" i="0" u="none" strike="noStrike">
                          <a:solidFill>
                            <a:srgbClr val="000000"/>
                          </a:solidFill>
                          <a:effectLst/>
                          <a:latin typeface="Arial" panose="020B0604020202020204" pitchFamily="34" charset="0"/>
                        </a:rPr>
                        <a:t>1.9%</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1.8%</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700" b="0" i="0" u="none" strike="noStrike">
                          <a:solidFill>
                            <a:srgbClr val="000000"/>
                          </a:solidFill>
                          <a:effectLst/>
                          <a:latin typeface="Arial" panose="020B0604020202020204" pitchFamily="34" charset="0"/>
                        </a:rPr>
                        <a:t>2.5%</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1.7%</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extLst>
                  <a:ext uri="{0D108BD9-81ED-4DB2-BD59-A6C34878D82A}">
                    <a16:rowId xmlns:a16="http://schemas.microsoft.com/office/drawing/2014/main" xmlns="" val="10012"/>
                  </a:ext>
                </a:extLst>
              </a:tr>
              <a:tr h="112646">
                <a:tc>
                  <a:txBody>
                    <a:bodyPr/>
                    <a:lstStyle/>
                    <a:p>
                      <a:pPr algn="ctr" fontAlgn="b"/>
                      <a:r>
                        <a:rPr lang="en-IE" sz="700" b="0" i="0" u="none" strike="noStrike">
                          <a:solidFill>
                            <a:srgbClr val="000000"/>
                          </a:solidFill>
                          <a:effectLst/>
                          <a:latin typeface="Arial" panose="020B0604020202020204" pitchFamily="34" charset="0"/>
                        </a:rPr>
                        <a:t>13</a:t>
                      </a:r>
                    </a:p>
                  </a:txBody>
                  <a:tcPr marL="0" marR="0" marT="0" marB="0" anchor="b">
                    <a:lnL>
                      <a:noFill/>
                    </a:lnL>
                    <a:lnR w="6350" cap="flat" cmpd="sng" algn="ctr">
                      <a:solidFill>
                        <a:srgbClr val="C0C0C0"/>
                      </a:solidFill>
                      <a:prstDash val="solid"/>
                      <a:round/>
                      <a:headEnd type="none" w="med" len="med"/>
                      <a:tailEnd type="none" w="med" len="med"/>
                    </a:lnR>
                    <a:lnT>
                      <a:noFill/>
                    </a:lnT>
                    <a:lnB>
                      <a:noFill/>
                    </a:lnB>
                    <a:solidFill>
                      <a:srgbClr val="FFFFFF"/>
                    </a:solidFill>
                  </a:tcPr>
                </a:tc>
                <a:tc>
                  <a:txBody>
                    <a:bodyPr/>
                    <a:lstStyle/>
                    <a:p>
                      <a:pPr algn="l" fontAlgn="b"/>
                      <a:r>
                        <a:rPr lang="en-IE" sz="700" b="0" i="0" u="none" strike="noStrike">
                          <a:solidFill>
                            <a:srgbClr val="000000"/>
                          </a:solidFill>
                          <a:effectLst/>
                          <a:latin typeface="Arial" panose="020B0604020202020204" pitchFamily="34" charset="0"/>
                        </a:rPr>
                        <a:t>Mental wellbeing (stress reduction, mindfulness, positive thinking)</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6.8%</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700" b="0" i="0" u="none" strike="noStrike">
                          <a:solidFill>
                            <a:srgbClr val="000000"/>
                          </a:solidFill>
                          <a:effectLst/>
                          <a:latin typeface="Arial" panose="020B0604020202020204" pitchFamily="34" charset="0"/>
                        </a:rPr>
                        <a:t>6.4%</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700" b="0" i="0" u="none" strike="noStrike">
                          <a:solidFill>
                            <a:srgbClr val="000000"/>
                          </a:solidFill>
                          <a:effectLst/>
                          <a:latin typeface="Arial" panose="020B0604020202020204" pitchFamily="34" charset="0"/>
                        </a:rPr>
                        <a:t>4.7%</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700" b="0" i="0" u="none" strike="noStrike">
                          <a:solidFill>
                            <a:srgbClr val="000000"/>
                          </a:solidFill>
                          <a:effectLst/>
                          <a:latin typeface="Arial" panose="020B0604020202020204" pitchFamily="34" charset="0"/>
                        </a:rPr>
                        <a:t>4.2%</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700" b="0" i="0" u="none" strike="noStrike">
                          <a:solidFill>
                            <a:srgbClr val="000000"/>
                          </a:solidFill>
                          <a:effectLst/>
                          <a:latin typeface="Arial" panose="020B0604020202020204" pitchFamily="34" charset="0"/>
                        </a:rPr>
                        <a:t>4.0%</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700" b="0" i="0" u="none" strike="noStrike">
                          <a:solidFill>
                            <a:srgbClr val="000000"/>
                          </a:solidFill>
                          <a:effectLst/>
                          <a:latin typeface="Arial" panose="020B0604020202020204" pitchFamily="34" charset="0"/>
                        </a:rPr>
                        <a:t>3.5%</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700" b="0" i="0" u="none" strike="noStrike">
                          <a:solidFill>
                            <a:srgbClr val="000000"/>
                          </a:solidFill>
                          <a:effectLst/>
                          <a:latin typeface="Arial" panose="020B0604020202020204" pitchFamily="34" charset="0"/>
                        </a:rPr>
                        <a:t>2.3%</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4.5%</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extLst>
                  <a:ext uri="{0D108BD9-81ED-4DB2-BD59-A6C34878D82A}">
                    <a16:rowId xmlns:a16="http://schemas.microsoft.com/office/drawing/2014/main" xmlns="" val="10013"/>
                  </a:ext>
                </a:extLst>
              </a:tr>
              <a:tr h="112646">
                <a:tc>
                  <a:txBody>
                    <a:bodyPr/>
                    <a:lstStyle/>
                    <a:p>
                      <a:pPr algn="ctr" fontAlgn="b"/>
                      <a:r>
                        <a:rPr lang="en-IE" sz="700" b="0" i="0" u="none" strike="noStrike">
                          <a:solidFill>
                            <a:srgbClr val="000000"/>
                          </a:solidFill>
                          <a:effectLst/>
                          <a:latin typeface="Arial" panose="020B0604020202020204" pitchFamily="34" charset="0"/>
                        </a:rPr>
                        <a:t>14</a:t>
                      </a:r>
                    </a:p>
                  </a:txBody>
                  <a:tcPr marL="0" marR="0" marT="0" marB="0" anchor="b">
                    <a:lnL>
                      <a:noFill/>
                    </a:lnL>
                    <a:lnR w="6350" cap="flat" cmpd="sng" algn="ctr">
                      <a:solidFill>
                        <a:srgbClr val="C0C0C0"/>
                      </a:solidFill>
                      <a:prstDash val="solid"/>
                      <a:round/>
                      <a:headEnd type="none" w="med" len="med"/>
                      <a:tailEnd type="none" w="med" len="med"/>
                    </a:lnR>
                    <a:lnT>
                      <a:noFill/>
                    </a:lnT>
                    <a:lnB>
                      <a:noFill/>
                    </a:lnB>
                    <a:solidFill>
                      <a:srgbClr val="FFFFFF"/>
                    </a:solidFill>
                  </a:tcPr>
                </a:tc>
                <a:tc>
                  <a:txBody>
                    <a:bodyPr/>
                    <a:lstStyle/>
                    <a:p>
                      <a:pPr algn="l" fontAlgn="b"/>
                      <a:r>
                        <a:rPr lang="en-IE" sz="700" b="0" i="0" u="none" strike="noStrike">
                          <a:solidFill>
                            <a:srgbClr val="000000"/>
                          </a:solidFill>
                          <a:effectLst/>
                          <a:latin typeface="Arial" panose="020B0604020202020204" pitchFamily="34" charset="0"/>
                        </a:rPr>
                        <a:t>Drug effectiveness, side effects, interactions, dosage</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1.4%</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1.7%</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700" b="0" i="0" u="none" strike="noStrike">
                          <a:solidFill>
                            <a:srgbClr val="000000"/>
                          </a:solidFill>
                          <a:effectLst/>
                          <a:latin typeface="Arial" panose="020B0604020202020204" pitchFamily="34" charset="0"/>
                        </a:rPr>
                        <a:t>2.1%</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1.6%</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700" b="0" i="0" u="none" strike="noStrike">
                          <a:solidFill>
                            <a:srgbClr val="000000"/>
                          </a:solidFill>
                          <a:effectLst/>
                          <a:latin typeface="Arial" panose="020B0604020202020204" pitchFamily="34" charset="0"/>
                        </a:rPr>
                        <a:t>1.9%</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700" b="0" i="0" u="none" strike="noStrike">
                          <a:solidFill>
                            <a:srgbClr val="000000"/>
                          </a:solidFill>
                          <a:effectLst/>
                          <a:latin typeface="Arial" panose="020B0604020202020204" pitchFamily="34" charset="0"/>
                        </a:rPr>
                        <a:t>2.3%</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2.3%</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1.8%</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extLst>
                  <a:ext uri="{0D108BD9-81ED-4DB2-BD59-A6C34878D82A}">
                    <a16:rowId xmlns:a16="http://schemas.microsoft.com/office/drawing/2014/main" xmlns="" val="10014"/>
                  </a:ext>
                </a:extLst>
              </a:tr>
              <a:tr h="112646">
                <a:tc>
                  <a:txBody>
                    <a:bodyPr/>
                    <a:lstStyle/>
                    <a:p>
                      <a:pPr algn="ctr" fontAlgn="b"/>
                      <a:r>
                        <a:rPr lang="en-IE" sz="700" b="0" i="0" u="none" strike="noStrike">
                          <a:solidFill>
                            <a:srgbClr val="000000"/>
                          </a:solidFill>
                          <a:effectLst/>
                          <a:latin typeface="Arial" panose="020B0604020202020204" pitchFamily="34" charset="0"/>
                        </a:rPr>
                        <a:t>15</a:t>
                      </a:r>
                    </a:p>
                  </a:txBody>
                  <a:tcPr marL="0" marR="0" marT="0" marB="0" anchor="b">
                    <a:lnL>
                      <a:noFill/>
                    </a:lnL>
                    <a:lnR w="6350" cap="flat" cmpd="sng" algn="ctr">
                      <a:solidFill>
                        <a:srgbClr val="C0C0C0"/>
                      </a:solidFill>
                      <a:prstDash val="solid"/>
                      <a:round/>
                      <a:headEnd type="none" w="med" len="med"/>
                      <a:tailEnd type="none" w="med" len="med"/>
                    </a:lnR>
                    <a:lnT>
                      <a:noFill/>
                    </a:lnT>
                    <a:lnB>
                      <a:noFill/>
                    </a:lnB>
                    <a:solidFill>
                      <a:srgbClr val="FFFFFF"/>
                    </a:solidFill>
                  </a:tcPr>
                </a:tc>
                <a:tc>
                  <a:txBody>
                    <a:bodyPr/>
                    <a:lstStyle/>
                    <a:p>
                      <a:pPr algn="l" fontAlgn="b"/>
                      <a:r>
                        <a:rPr lang="en-IE" sz="700" b="0" i="0" u="none" strike="noStrike">
                          <a:solidFill>
                            <a:srgbClr val="000000"/>
                          </a:solidFill>
                          <a:effectLst/>
                          <a:latin typeface="Arial" panose="020B0604020202020204" pitchFamily="34" charset="0"/>
                        </a:rPr>
                        <a:t>Post-treatment recovery, rehabilitation</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0.0%</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0.9%</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0.8%</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1.3%</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700" b="0" i="0" u="none" strike="noStrike">
                          <a:solidFill>
                            <a:srgbClr val="000000"/>
                          </a:solidFill>
                          <a:effectLst/>
                          <a:latin typeface="Arial" panose="020B0604020202020204" pitchFamily="34" charset="0"/>
                        </a:rPr>
                        <a:t>1.6%</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700" b="0" i="0" u="none" strike="noStrike">
                          <a:solidFill>
                            <a:srgbClr val="000000"/>
                          </a:solidFill>
                          <a:effectLst/>
                          <a:latin typeface="Arial" panose="020B0604020202020204" pitchFamily="34" charset="0"/>
                        </a:rPr>
                        <a:t>1.4%</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700" b="0" i="0" u="none" strike="noStrike">
                          <a:solidFill>
                            <a:srgbClr val="000000"/>
                          </a:solidFill>
                          <a:effectLst/>
                          <a:latin typeface="Arial" panose="020B0604020202020204" pitchFamily="34" charset="0"/>
                        </a:rPr>
                        <a:t>2.3%</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1.2%</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xmlns="" val="10015"/>
                  </a:ext>
                </a:extLst>
              </a:tr>
              <a:tr h="112646">
                <a:tc>
                  <a:txBody>
                    <a:bodyPr/>
                    <a:lstStyle/>
                    <a:p>
                      <a:pPr algn="ctr" fontAlgn="b"/>
                      <a:r>
                        <a:rPr lang="en-IE" sz="700" b="0" i="0" u="none" strike="noStrike">
                          <a:solidFill>
                            <a:srgbClr val="000000"/>
                          </a:solidFill>
                          <a:effectLst/>
                          <a:latin typeface="Arial" panose="020B0604020202020204" pitchFamily="34" charset="0"/>
                        </a:rPr>
                        <a:t>17</a:t>
                      </a:r>
                    </a:p>
                  </a:txBody>
                  <a:tcPr marL="0" marR="0" marT="0" marB="0" anchor="b">
                    <a:lnL>
                      <a:noFill/>
                    </a:lnL>
                    <a:lnR w="6350" cap="flat" cmpd="sng" algn="ctr">
                      <a:solidFill>
                        <a:srgbClr val="C0C0C0"/>
                      </a:solidFill>
                      <a:prstDash val="solid"/>
                      <a:round/>
                      <a:headEnd type="none" w="med" len="med"/>
                      <a:tailEnd type="none" w="med" len="med"/>
                    </a:lnR>
                    <a:lnT>
                      <a:noFill/>
                    </a:lnT>
                    <a:lnB>
                      <a:noFill/>
                    </a:lnB>
                    <a:solidFill>
                      <a:srgbClr val="FFFFFF"/>
                    </a:solidFill>
                  </a:tcPr>
                </a:tc>
                <a:tc>
                  <a:txBody>
                    <a:bodyPr/>
                    <a:lstStyle/>
                    <a:p>
                      <a:pPr algn="l" fontAlgn="b"/>
                      <a:r>
                        <a:rPr lang="en-IE" sz="700" b="0" i="0" u="none" strike="noStrike">
                          <a:solidFill>
                            <a:srgbClr val="000000"/>
                          </a:solidFill>
                          <a:effectLst/>
                          <a:latin typeface="Arial" panose="020B0604020202020204" pitchFamily="34" charset="0"/>
                        </a:rPr>
                        <a:t>Diet, food, nutrition (healthy eating, intolerances, weight)</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5.5%</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700" b="0" i="0" u="none" strike="noStrike">
                          <a:solidFill>
                            <a:srgbClr val="000000"/>
                          </a:solidFill>
                          <a:effectLst/>
                          <a:latin typeface="Arial" panose="020B0604020202020204" pitchFamily="34" charset="0"/>
                        </a:rPr>
                        <a:t>2.2%</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2.8%</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2.2%</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1.8%</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700" b="0" i="0" u="none" strike="noStrike">
                          <a:solidFill>
                            <a:srgbClr val="000000"/>
                          </a:solidFill>
                          <a:effectLst/>
                          <a:latin typeface="Arial" panose="020B0604020202020204" pitchFamily="34" charset="0"/>
                        </a:rPr>
                        <a:t>2.0%</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700" b="0" i="0" u="none" strike="noStrike">
                          <a:solidFill>
                            <a:srgbClr val="000000"/>
                          </a:solidFill>
                          <a:effectLst/>
                          <a:latin typeface="Arial" panose="020B0604020202020204" pitchFamily="34" charset="0"/>
                        </a:rPr>
                        <a:t>2.1%</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700" b="0" i="0" u="none" strike="noStrike">
                          <a:solidFill>
                            <a:srgbClr val="000000"/>
                          </a:solidFill>
                          <a:effectLst/>
                          <a:latin typeface="Arial" panose="020B0604020202020204" pitchFamily="34" charset="0"/>
                        </a:rPr>
                        <a:t>2.4%</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extLst>
                  <a:ext uri="{0D108BD9-81ED-4DB2-BD59-A6C34878D82A}">
                    <a16:rowId xmlns:a16="http://schemas.microsoft.com/office/drawing/2014/main" xmlns="" val="10016"/>
                  </a:ext>
                </a:extLst>
              </a:tr>
              <a:tr h="225292">
                <a:tc>
                  <a:txBody>
                    <a:bodyPr/>
                    <a:lstStyle/>
                    <a:p>
                      <a:pPr algn="ctr" fontAlgn="b"/>
                      <a:r>
                        <a:rPr lang="en-IE" sz="700" b="0" i="0" u="none" strike="noStrike">
                          <a:solidFill>
                            <a:srgbClr val="000000"/>
                          </a:solidFill>
                          <a:effectLst/>
                          <a:latin typeface="Arial" panose="020B0604020202020204" pitchFamily="34" charset="0"/>
                        </a:rPr>
                        <a:t>16</a:t>
                      </a:r>
                    </a:p>
                  </a:txBody>
                  <a:tcPr marL="0" marR="0" marT="0" marB="0" anchor="b">
                    <a:lnL>
                      <a:noFill/>
                    </a:lnL>
                    <a:lnR w="6350" cap="flat" cmpd="sng" algn="ctr">
                      <a:solidFill>
                        <a:srgbClr val="C0C0C0"/>
                      </a:solidFill>
                      <a:prstDash val="solid"/>
                      <a:round/>
                      <a:headEnd type="none" w="med" len="med"/>
                      <a:tailEnd type="none" w="med" len="med"/>
                    </a:lnR>
                    <a:lnT>
                      <a:noFill/>
                    </a:lnT>
                    <a:lnB>
                      <a:noFill/>
                    </a:lnB>
                    <a:solidFill>
                      <a:srgbClr val="FFFFFF"/>
                    </a:solidFill>
                  </a:tcPr>
                </a:tc>
                <a:tc>
                  <a:txBody>
                    <a:bodyPr/>
                    <a:lstStyle/>
                    <a:p>
                      <a:pPr algn="l" fontAlgn="b"/>
                      <a:r>
                        <a:rPr lang="en-IE" sz="700" b="0" i="0" u="none" strike="noStrike">
                          <a:solidFill>
                            <a:srgbClr val="000000"/>
                          </a:solidFill>
                          <a:effectLst/>
                          <a:latin typeface="Arial" panose="020B0604020202020204" pitchFamily="34" charset="0"/>
                        </a:rPr>
                        <a:t>Hospital, clinic, health centre opening times, contact details, parking</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0.7%</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1.4%</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700" b="0" i="0" u="none" strike="noStrike">
                          <a:solidFill>
                            <a:srgbClr val="000000"/>
                          </a:solidFill>
                          <a:effectLst/>
                          <a:latin typeface="Arial" panose="020B0604020202020204" pitchFamily="34" charset="0"/>
                        </a:rPr>
                        <a:t>1.4%</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700" b="0" i="0" u="none" strike="noStrike">
                          <a:solidFill>
                            <a:srgbClr val="000000"/>
                          </a:solidFill>
                          <a:effectLst/>
                          <a:latin typeface="Arial" panose="020B0604020202020204" pitchFamily="34" charset="0"/>
                        </a:rPr>
                        <a:t>1.8%</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700" b="0" i="0" u="none" strike="noStrike">
                          <a:solidFill>
                            <a:srgbClr val="000000"/>
                          </a:solidFill>
                          <a:effectLst/>
                          <a:latin typeface="Arial" panose="020B0604020202020204" pitchFamily="34" charset="0"/>
                        </a:rPr>
                        <a:t>1.8%</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700" b="0" i="0" u="none" strike="noStrike">
                          <a:solidFill>
                            <a:srgbClr val="000000"/>
                          </a:solidFill>
                          <a:effectLst/>
                          <a:latin typeface="Arial" panose="020B0604020202020204" pitchFamily="34" charset="0"/>
                        </a:rPr>
                        <a:t>2.0%</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700" b="0" i="0" u="none" strike="noStrike">
                          <a:solidFill>
                            <a:srgbClr val="000000"/>
                          </a:solidFill>
                          <a:effectLst/>
                          <a:latin typeface="Arial" panose="020B0604020202020204" pitchFamily="34" charset="0"/>
                        </a:rPr>
                        <a:t>2.1%</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700" b="0" i="0" u="none" strike="noStrike">
                          <a:solidFill>
                            <a:srgbClr val="000000"/>
                          </a:solidFill>
                          <a:effectLst/>
                          <a:latin typeface="Arial" panose="020B0604020202020204" pitchFamily="34" charset="0"/>
                        </a:rPr>
                        <a:t>1.7%</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extLst>
                  <a:ext uri="{0D108BD9-81ED-4DB2-BD59-A6C34878D82A}">
                    <a16:rowId xmlns:a16="http://schemas.microsoft.com/office/drawing/2014/main" xmlns="" val="10017"/>
                  </a:ext>
                </a:extLst>
              </a:tr>
              <a:tr h="112646">
                <a:tc>
                  <a:txBody>
                    <a:bodyPr/>
                    <a:lstStyle/>
                    <a:p>
                      <a:pPr algn="ctr" fontAlgn="b"/>
                      <a:r>
                        <a:rPr lang="en-IE" sz="700" b="0" i="0" u="none" strike="noStrike">
                          <a:solidFill>
                            <a:srgbClr val="000000"/>
                          </a:solidFill>
                          <a:effectLst/>
                          <a:latin typeface="Arial" panose="020B0604020202020204" pitchFamily="34" charset="0"/>
                        </a:rPr>
                        <a:t>18</a:t>
                      </a:r>
                    </a:p>
                  </a:txBody>
                  <a:tcPr marL="0" marR="0" marT="0" marB="0" anchor="b">
                    <a:lnL>
                      <a:noFill/>
                    </a:lnL>
                    <a:lnR w="6350" cap="flat" cmpd="sng" algn="ctr">
                      <a:solidFill>
                        <a:srgbClr val="C0C0C0"/>
                      </a:solidFill>
                      <a:prstDash val="solid"/>
                      <a:round/>
                      <a:headEnd type="none" w="med" len="med"/>
                      <a:tailEnd type="none" w="med" len="med"/>
                    </a:lnR>
                    <a:lnT>
                      <a:noFill/>
                    </a:lnT>
                    <a:lnB>
                      <a:noFill/>
                    </a:lnB>
                    <a:solidFill>
                      <a:srgbClr val="FFFFFF"/>
                    </a:solidFill>
                  </a:tcPr>
                </a:tc>
                <a:tc>
                  <a:txBody>
                    <a:bodyPr/>
                    <a:lstStyle/>
                    <a:p>
                      <a:pPr algn="l" fontAlgn="b"/>
                      <a:r>
                        <a:rPr lang="en-IE" sz="700" b="0" i="0" u="none" strike="noStrike">
                          <a:solidFill>
                            <a:srgbClr val="000000"/>
                          </a:solidFill>
                          <a:effectLst/>
                          <a:latin typeface="Arial" panose="020B0604020202020204" pitchFamily="34" charset="0"/>
                        </a:rPr>
                        <a:t>Treatment outcome (immediate, long-term)</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0.0%</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1.1%</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1.4%</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700" b="0" i="0" u="none" strike="noStrike">
                          <a:solidFill>
                            <a:srgbClr val="000000"/>
                          </a:solidFill>
                          <a:effectLst/>
                          <a:latin typeface="Arial" panose="020B0604020202020204" pitchFamily="34" charset="0"/>
                        </a:rPr>
                        <a:t>1.7%</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700" b="0" i="0" u="none" strike="noStrike">
                          <a:solidFill>
                            <a:srgbClr val="000000"/>
                          </a:solidFill>
                          <a:effectLst/>
                          <a:latin typeface="Arial" panose="020B0604020202020204" pitchFamily="34" charset="0"/>
                        </a:rPr>
                        <a:t>1.9%</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2.2%</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700" b="0" i="0" u="none" strike="noStrike">
                          <a:solidFill>
                            <a:srgbClr val="000000"/>
                          </a:solidFill>
                          <a:effectLst/>
                          <a:latin typeface="Arial" panose="020B0604020202020204" pitchFamily="34" charset="0"/>
                        </a:rPr>
                        <a:t>2.1%</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700" b="0" i="0" u="none" strike="noStrike">
                          <a:solidFill>
                            <a:srgbClr val="000000"/>
                          </a:solidFill>
                          <a:effectLst/>
                          <a:latin typeface="Arial" panose="020B0604020202020204" pitchFamily="34" charset="0"/>
                        </a:rPr>
                        <a:t>1.7%</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extLst>
                  <a:ext uri="{0D108BD9-81ED-4DB2-BD59-A6C34878D82A}">
                    <a16:rowId xmlns:a16="http://schemas.microsoft.com/office/drawing/2014/main" xmlns="" val="10018"/>
                  </a:ext>
                </a:extLst>
              </a:tr>
              <a:tr h="112646">
                <a:tc>
                  <a:txBody>
                    <a:bodyPr/>
                    <a:lstStyle/>
                    <a:p>
                      <a:pPr algn="ctr" fontAlgn="b"/>
                      <a:r>
                        <a:rPr lang="en-IE" sz="700" b="0" i="0" u="none" strike="noStrike">
                          <a:solidFill>
                            <a:srgbClr val="000000"/>
                          </a:solidFill>
                          <a:effectLst/>
                          <a:latin typeface="Arial" panose="020B0604020202020204" pitchFamily="34" charset="0"/>
                        </a:rPr>
                        <a:t>19</a:t>
                      </a:r>
                    </a:p>
                  </a:txBody>
                  <a:tcPr marL="0" marR="0" marT="0" marB="0" anchor="b">
                    <a:lnL>
                      <a:noFill/>
                    </a:lnL>
                    <a:lnR w="6350" cap="flat" cmpd="sng" algn="ctr">
                      <a:solidFill>
                        <a:srgbClr val="C0C0C0"/>
                      </a:solidFill>
                      <a:prstDash val="solid"/>
                      <a:round/>
                      <a:headEnd type="none" w="med" len="med"/>
                      <a:tailEnd type="none" w="med" len="med"/>
                    </a:lnR>
                    <a:lnT>
                      <a:noFill/>
                    </a:lnT>
                    <a:lnB>
                      <a:noFill/>
                    </a:lnB>
                    <a:solidFill>
                      <a:srgbClr val="FFFFFF"/>
                    </a:solidFill>
                  </a:tcPr>
                </a:tc>
                <a:tc>
                  <a:txBody>
                    <a:bodyPr/>
                    <a:lstStyle/>
                    <a:p>
                      <a:pPr algn="l" fontAlgn="b"/>
                      <a:r>
                        <a:rPr lang="en-IE" sz="700" b="0" i="0" u="none" strike="noStrike">
                          <a:solidFill>
                            <a:srgbClr val="000000"/>
                          </a:solidFill>
                          <a:effectLst/>
                          <a:latin typeface="Arial" panose="020B0604020202020204" pitchFamily="34" charset="0"/>
                        </a:rPr>
                        <a:t>Patient rights</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0.0%</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1.5%</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700" b="0" i="0" u="none" strike="noStrike">
                          <a:solidFill>
                            <a:srgbClr val="000000"/>
                          </a:solidFill>
                          <a:effectLst/>
                          <a:latin typeface="Arial" panose="020B0604020202020204" pitchFamily="34" charset="0"/>
                        </a:rPr>
                        <a:t>0.9%</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1.3%</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700" b="0" i="0" u="none" strike="noStrike">
                          <a:solidFill>
                            <a:srgbClr val="000000"/>
                          </a:solidFill>
                          <a:effectLst/>
                          <a:latin typeface="Arial" panose="020B0604020202020204" pitchFamily="34" charset="0"/>
                        </a:rPr>
                        <a:t>1.7%</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700" b="0" i="0" u="none" strike="noStrike">
                          <a:solidFill>
                            <a:srgbClr val="000000"/>
                          </a:solidFill>
                          <a:effectLst/>
                          <a:latin typeface="Arial" panose="020B0604020202020204" pitchFamily="34" charset="0"/>
                        </a:rPr>
                        <a:t>1.2%</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700" b="0" i="0" u="none" strike="noStrike">
                          <a:solidFill>
                            <a:srgbClr val="000000"/>
                          </a:solidFill>
                          <a:effectLst/>
                          <a:latin typeface="Arial" panose="020B0604020202020204" pitchFamily="34" charset="0"/>
                        </a:rPr>
                        <a:t>2.1%</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700" b="0" i="0" u="none" strike="noStrike">
                          <a:solidFill>
                            <a:srgbClr val="000000"/>
                          </a:solidFill>
                          <a:effectLst/>
                          <a:latin typeface="Arial" panose="020B0604020202020204" pitchFamily="34" charset="0"/>
                        </a:rPr>
                        <a:t>1.4%</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extLst>
                  <a:ext uri="{0D108BD9-81ED-4DB2-BD59-A6C34878D82A}">
                    <a16:rowId xmlns:a16="http://schemas.microsoft.com/office/drawing/2014/main" xmlns="" val="10019"/>
                  </a:ext>
                </a:extLst>
              </a:tr>
              <a:tr h="112646">
                <a:tc>
                  <a:txBody>
                    <a:bodyPr/>
                    <a:lstStyle/>
                    <a:p>
                      <a:pPr algn="ctr" fontAlgn="b"/>
                      <a:r>
                        <a:rPr lang="en-IE" sz="700" b="0" i="0" u="none" strike="noStrike">
                          <a:solidFill>
                            <a:srgbClr val="000000"/>
                          </a:solidFill>
                          <a:effectLst/>
                          <a:latin typeface="Arial" panose="020B0604020202020204" pitchFamily="34" charset="0"/>
                        </a:rPr>
                        <a:t>20</a:t>
                      </a:r>
                    </a:p>
                  </a:txBody>
                  <a:tcPr marL="0" marR="0" marT="0" marB="0" anchor="b">
                    <a:lnL>
                      <a:noFill/>
                    </a:lnL>
                    <a:lnR w="6350" cap="flat" cmpd="sng" algn="ctr">
                      <a:solidFill>
                        <a:srgbClr val="C0C0C0"/>
                      </a:solidFill>
                      <a:prstDash val="solid"/>
                      <a:round/>
                      <a:headEnd type="none" w="med" len="med"/>
                      <a:tailEnd type="none" w="med" len="med"/>
                    </a:lnR>
                    <a:lnT>
                      <a:noFill/>
                    </a:lnT>
                    <a:lnB>
                      <a:noFill/>
                    </a:lnB>
                    <a:solidFill>
                      <a:srgbClr val="FFFFFF"/>
                    </a:solidFill>
                  </a:tcPr>
                </a:tc>
                <a:tc>
                  <a:txBody>
                    <a:bodyPr/>
                    <a:lstStyle/>
                    <a:p>
                      <a:pPr algn="l" fontAlgn="b"/>
                      <a:r>
                        <a:rPr lang="en-IE" sz="700" b="0" i="0" u="none" strike="noStrike">
                          <a:solidFill>
                            <a:srgbClr val="000000"/>
                          </a:solidFill>
                          <a:effectLst/>
                          <a:latin typeface="Arial" panose="020B0604020202020204" pitchFamily="34" charset="0"/>
                        </a:rPr>
                        <a:t>Health insurance (compare, choose, benefits)</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0.7%</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0.5%</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1.2%</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700" b="0" i="0" u="none" strike="noStrike">
                          <a:solidFill>
                            <a:srgbClr val="000000"/>
                          </a:solidFill>
                          <a:effectLst/>
                          <a:latin typeface="Arial" panose="020B0604020202020204" pitchFamily="34" charset="0"/>
                        </a:rPr>
                        <a:t>1.3%</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700" b="0" i="0" u="none" strike="noStrike">
                          <a:solidFill>
                            <a:srgbClr val="000000"/>
                          </a:solidFill>
                          <a:effectLst/>
                          <a:latin typeface="Arial" panose="020B0604020202020204" pitchFamily="34" charset="0"/>
                        </a:rPr>
                        <a:t>1.3%</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700" b="0" i="0" u="none" strike="noStrike">
                          <a:solidFill>
                            <a:srgbClr val="000000"/>
                          </a:solidFill>
                          <a:effectLst/>
                          <a:latin typeface="Arial" panose="020B0604020202020204" pitchFamily="34" charset="0"/>
                        </a:rPr>
                        <a:t>1.3%</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700" b="0" i="0" u="none" strike="noStrike">
                          <a:solidFill>
                            <a:srgbClr val="000000"/>
                          </a:solidFill>
                          <a:effectLst/>
                          <a:latin typeface="Arial" panose="020B0604020202020204" pitchFamily="34" charset="0"/>
                        </a:rPr>
                        <a:t>2.1%</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700" b="0" i="0" u="none" strike="noStrike" dirty="0">
                          <a:solidFill>
                            <a:srgbClr val="000000"/>
                          </a:solidFill>
                          <a:effectLst/>
                          <a:latin typeface="Arial" panose="020B0604020202020204" pitchFamily="34" charset="0"/>
                        </a:rPr>
                        <a:t>1.2%</a:t>
                      </a:r>
                    </a:p>
                  </a:txBody>
                  <a:tcPr marL="0" marR="202763"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extLst>
                  <a:ext uri="{0D108BD9-81ED-4DB2-BD59-A6C34878D82A}">
                    <a16:rowId xmlns:a16="http://schemas.microsoft.com/office/drawing/2014/main" xmlns="" val="10020"/>
                  </a:ext>
                </a:extLst>
              </a:tr>
            </a:tbl>
          </a:graphicData>
        </a:graphic>
      </p:graphicFrame>
      <p:pic>
        <p:nvPicPr>
          <p:cNvPr id="4" name="ColourQuartilesVerticalPicture">
            <a:extLst>
              <a:ext uri="{FF2B5EF4-FFF2-40B4-BE49-F238E27FC236}">
                <a16:creationId xmlns:a16="http://schemas.microsoft.com/office/drawing/2014/main" xmlns="" id="{00000000-0008-0000-0000-000003000000}"/>
              </a:ext>
            </a:extLst>
          </p:cNvPr>
          <p:cNvPicPr>
            <a:picLocks noChangeAspect="1"/>
          </p:cNvPicPr>
          <p:nvPr/>
        </p:nvPicPr>
        <p:blipFill>
          <a:blip r:embed="rId2"/>
          <a:stretch>
            <a:fillRect/>
          </a:stretch>
        </p:blipFill>
        <p:spPr>
          <a:xfrm>
            <a:off x="8429030" y="1905000"/>
            <a:ext cx="571500" cy="1998008"/>
          </a:xfrm>
          <a:prstGeom prst="rect">
            <a:avLst/>
          </a:prstGeom>
        </p:spPr>
      </p:pic>
      <p:sp>
        <p:nvSpPr>
          <p:cNvPr id="5" name="TextBox 4"/>
          <p:cNvSpPr txBox="1"/>
          <p:nvPr/>
        </p:nvSpPr>
        <p:spPr>
          <a:xfrm>
            <a:off x="297545" y="4521198"/>
            <a:ext cx="5740400" cy="307777"/>
          </a:xfrm>
          <a:prstGeom prst="rect">
            <a:avLst/>
          </a:prstGeom>
          <a:noFill/>
        </p:spPr>
        <p:txBody>
          <a:bodyPr wrap="square" rtlCol="0">
            <a:spAutoFit/>
          </a:bodyPr>
          <a:lstStyle/>
          <a:p>
            <a:r>
              <a:rPr lang="en-CA" sz="1400" dirty="0" smtClean="0">
                <a:solidFill>
                  <a:schemeClr val="tx1">
                    <a:lumMod val="75000"/>
                    <a:lumOff val="25000"/>
                  </a:schemeClr>
                </a:solidFill>
                <a:latin typeface="Helvetica Light"/>
                <a:cs typeface="Helvetica Light"/>
              </a:rPr>
              <a:t>Source: Top task </a:t>
            </a:r>
            <a:r>
              <a:rPr lang="en-CA" sz="1400" dirty="0">
                <a:solidFill>
                  <a:schemeClr val="tx1">
                    <a:lumMod val="75000"/>
                    <a:lumOff val="25000"/>
                  </a:schemeClr>
                </a:solidFill>
                <a:latin typeface="Helvetica Light"/>
                <a:cs typeface="Helvetica Light"/>
              </a:rPr>
              <a:t>identification project, Irish Department of Health </a:t>
            </a:r>
            <a:endParaRPr lang="en-CA" sz="1400" dirty="0" smtClean="0">
              <a:solidFill>
                <a:schemeClr val="tx1">
                  <a:lumMod val="75000"/>
                  <a:lumOff val="25000"/>
                </a:schemeClr>
              </a:solidFill>
              <a:latin typeface="Helvetica Light"/>
              <a:cs typeface="Helvetica Light"/>
            </a:endParaRPr>
          </a:p>
        </p:txBody>
      </p:sp>
    </p:spTree>
    <p:extLst>
      <p:ext uri="{BB962C8B-B14F-4D97-AF65-F5344CB8AC3E}">
        <p14:creationId xmlns:p14="http://schemas.microsoft.com/office/powerpoint/2010/main" val="32559994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81" y="276621"/>
            <a:ext cx="8667750" cy="373853"/>
          </a:xfrm>
        </p:spPr>
        <p:txBody>
          <a:bodyPr wrap="square">
            <a:spAutoFit/>
          </a:bodyPr>
          <a:lstStyle/>
          <a:p>
            <a:r>
              <a:rPr lang="en-US" dirty="0"/>
              <a:t>How to use health services: by age</a:t>
            </a:r>
          </a:p>
        </p:txBody>
      </p:sp>
      <p:graphicFrame>
        <p:nvGraphicFramePr>
          <p:cNvPr id="7" name="Chart 6">
            <a:extLst>
              <a:ext uri="{FF2B5EF4-FFF2-40B4-BE49-F238E27FC236}">
                <a16:creationId xmlns:a16="http://schemas.microsoft.com/office/drawing/2014/main" xmlns="" id="{36096D69-FD55-4214-BCEA-BC6BA770E6F8}"/>
              </a:ext>
            </a:extLst>
          </p:cNvPr>
          <p:cNvGraphicFramePr/>
          <p:nvPr>
            <p:extLst/>
          </p:nvPr>
        </p:nvGraphicFramePr>
        <p:xfrm>
          <a:off x="178181" y="751293"/>
          <a:ext cx="8787637" cy="4064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59246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graphicEl>
                                              <a:chart seriesIdx="-4" categoryIdx="0" bldStep="category"/>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graphicEl>
                                              <a:chart seriesIdx="-4" categoryIdx="1" bldStep="category"/>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graphicEl>
                                              <a:chart seriesIdx="-4" categoryIdx="2" bldStep="category"/>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graphicEl>
                                              <a:chart seriesIdx="-4" categoryIdx="3" bldStep="category"/>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graphicEl>
                                              <a:chart seriesIdx="-4" categoryIdx="4" bldStep="category"/>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graphicEl>
                                              <a:chart seriesIdx="-4" categoryIdx="5" bldStep="category"/>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graphicEl>
                                              <a:chart seriesIdx="-4" categoryIdx="6" bldStep="category"/>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Chart bld="category"/>
        </p:bldSub>
      </p:bldGraphic>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81" y="276621"/>
            <a:ext cx="8667750" cy="373853"/>
          </a:xfrm>
        </p:spPr>
        <p:txBody>
          <a:bodyPr wrap="square">
            <a:spAutoFit/>
          </a:bodyPr>
          <a:lstStyle/>
          <a:p>
            <a:r>
              <a:rPr lang="en-US" dirty="0"/>
              <a:t>Seriousness of a condition: by age</a:t>
            </a:r>
          </a:p>
        </p:txBody>
      </p:sp>
      <p:graphicFrame>
        <p:nvGraphicFramePr>
          <p:cNvPr id="7" name="Chart 6">
            <a:extLst>
              <a:ext uri="{FF2B5EF4-FFF2-40B4-BE49-F238E27FC236}">
                <a16:creationId xmlns:a16="http://schemas.microsoft.com/office/drawing/2014/main" xmlns="" id="{36096D69-FD55-4214-BCEA-BC6BA770E6F8}"/>
              </a:ext>
            </a:extLst>
          </p:cNvPr>
          <p:cNvGraphicFramePr/>
          <p:nvPr>
            <p:extLst/>
          </p:nvPr>
        </p:nvGraphicFramePr>
        <p:xfrm>
          <a:off x="178181" y="751293"/>
          <a:ext cx="8787637" cy="4064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65950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graphicEl>
                                              <a:chart seriesIdx="-4" categoryIdx="0" bldStep="category"/>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graphicEl>
                                              <a:chart seriesIdx="-4" categoryIdx="1" bldStep="category"/>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graphicEl>
                                              <a:chart seriesIdx="-4" categoryIdx="2" bldStep="category"/>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graphicEl>
                                              <a:chart seriesIdx="-4" categoryIdx="3" bldStep="category"/>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graphicEl>
                                              <a:chart seriesIdx="-4" categoryIdx="4" bldStep="category"/>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graphicEl>
                                              <a:chart seriesIdx="-4" categoryIdx="5" bldStep="category"/>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graphicEl>
                                              <a:chart seriesIdx="-4" categoryIdx="6" bldStep="category"/>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Chart bld="category"/>
        </p:bldSub>
      </p:bldGraphic>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81" y="276621"/>
            <a:ext cx="8667750" cy="373853"/>
          </a:xfrm>
        </p:spPr>
        <p:txBody>
          <a:bodyPr wrap="square">
            <a:spAutoFit/>
          </a:bodyPr>
          <a:lstStyle/>
          <a:p>
            <a:r>
              <a:rPr lang="en-US" dirty="0"/>
              <a:t>Exercise: by age</a:t>
            </a:r>
          </a:p>
        </p:txBody>
      </p:sp>
      <p:graphicFrame>
        <p:nvGraphicFramePr>
          <p:cNvPr id="7" name="Chart 6">
            <a:extLst>
              <a:ext uri="{FF2B5EF4-FFF2-40B4-BE49-F238E27FC236}">
                <a16:creationId xmlns:a16="http://schemas.microsoft.com/office/drawing/2014/main" xmlns="" id="{36096D69-FD55-4214-BCEA-BC6BA770E6F8}"/>
              </a:ext>
            </a:extLst>
          </p:cNvPr>
          <p:cNvGraphicFramePr/>
          <p:nvPr>
            <p:extLst/>
          </p:nvPr>
        </p:nvGraphicFramePr>
        <p:xfrm>
          <a:off x="178181" y="751293"/>
          <a:ext cx="8787637" cy="4064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13128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graphicEl>
                                              <a:chart seriesIdx="-4" categoryIdx="0" bldStep="category"/>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graphicEl>
                                              <a:chart seriesIdx="-4" categoryIdx="1" bldStep="category"/>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graphicEl>
                                              <a:chart seriesIdx="-4" categoryIdx="2" bldStep="category"/>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graphicEl>
                                              <a:chart seriesIdx="-4" categoryIdx="3" bldStep="category"/>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graphicEl>
                                              <a:chart seriesIdx="-4" categoryIdx="4" bldStep="category"/>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graphicEl>
                                              <a:chart seriesIdx="-4" categoryIdx="5" bldStep="category"/>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graphicEl>
                                              <a:chart seriesIdx="-4" categoryIdx="6" bldStep="category"/>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Chart bld="category"/>
        </p:bldSub>
      </p:bldGraphic>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81" y="392629"/>
            <a:ext cx="8667750" cy="373853"/>
          </a:xfrm>
        </p:spPr>
        <p:txBody>
          <a:bodyPr wrap="square">
            <a:spAutoFit/>
          </a:bodyPr>
          <a:lstStyle/>
          <a:p>
            <a:r>
              <a:rPr lang="en-US" dirty="0"/>
              <a:t>Frequency of use</a:t>
            </a:r>
          </a:p>
        </p:txBody>
      </p:sp>
      <p:graphicFrame>
        <p:nvGraphicFramePr>
          <p:cNvPr id="3" name="Table 2"/>
          <p:cNvGraphicFramePr>
            <a:graphicFrameLocks noGrp="1"/>
          </p:cNvGraphicFramePr>
          <p:nvPr>
            <p:extLst/>
          </p:nvPr>
        </p:nvGraphicFramePr>
        <p:xfrm>
          <a:off x="858440" y="1350508"/>
          <a:ext cx="7427123" cy="3096374"/>
        </p:xfrm>
        <a:graphic>
          <a:graphicData uri="http://schemas.openxmlformats.org/drawingml/2006/table">
            <a:tbl>
              <a:tblPr/>
              <a:tblGrid>
                <a:gridCol w="154224">
                  <a:extLst>
                    <a:ext uri="{9D8B030D-6E8A-4147-A177-3AD203B41FA5}">
                      <a16:colId xmlns:a16="http://schemas.microsoft.com/office/drawing/2014/main" xmlns="" val="20000"/>
                    </a:ext>
                  </a:extLst>
                </a:gridCol>
                <a:gridCol w="2954613">
                  <a:extLst>
                    <a:ext uri="{9D8B030D-6E8A-4147-A177-3AD203B41FA5}">
                      <a16:colId xmlns:a16="http://schemas.microsoft.com/office/drawing/2014/main" xmlns="" val="20001"/>
                    </a:ext>
                  </a:extLst>
                </a:gridCol>
                <a:gridCol w="616898">
                  <a:extLst>
                    <a:ext uri="{9D8B030D-6E8A-4147-A177-3AD203B41FA5}">
                      <a16:colId xmlns:a16="http://schemas.microsoft.com/office/drawing/2014/main" xmlns="" val="20002"/>
                    </a:ext>
                  </a:extLst>
                </a:gridCol>
                <a:gridCol w="616898">
                  <a:extLst>
                    <a:ext uri="{9D8B030D-6E8A-4147-A177-3AD203B41FA5}">
                      <a16:colId xmlns:a16="http://schemas.microsoft.com/office/drawing/2014/main" xmlns="" val="20003"/>
                    </a:ext>
                  </a:extLst>
                </a:gridCol>
                <a:gridCol w="616898">
                  <a:extLst>
                    <a:ext uri="{9D8B030D-6E8A-4147-A177-3AD203B41FA5}">
                      <a16:colId xmlns:a16="http://schemas.microsoft.com/office/drawing/2014/main" xmlns="" val="20004"/>
                    </a:ext>
                  </a:extLst>
                </a:gridCol>
                <a:gridCol w="616898">
                  <a:extLst>
                    <a:ext uri="{9D8B030D-6E8A-4147-A177-3AD203B41FA5}">
                      <a16:colId xmlns:a16="http://schemas.microsoft.com/office/drawing/2014/main" xmlns="" val="20005"/>
                    </a:ext>
                  </a:extLst>
                </a:gridCol>
                <a:gridCol w="616898">
                  <a:extLst>
                    <a:ext uri="{9D8B030D-6E8A-4147-A177-3AD203B41FA5}">
                      <a16:colId xmlns:a16="http://schemas.microsoft.com/office/drawing/2014/main" xmlns="" val="20006"/>
                    </a:ext>
                  </a:extLst>
                </a:gridCol>
                <a:gridCol w="616898">
                  <a:extLst>
                    <a:ext uri="{9D8B030D-6E8A-4147-A177-3AD203B41FA5}">
                      <a16:colId xmlns:a16="http://schemas.microsoft.com/office/drawing/2014/main" xmlns="" val="20007"/>
                    </a:ext>
                  </a:extLst>
                </a:gridCol>
                <a:gridCol w="616898">
                  <a:extLst>
                    <a:ext uri="{9D8B030D-6E8A-4147-A177-3AD203B41FA5}">
                      <a16:colId xmlns:a16="http://schemas.microsoft.com/office/drawing/2014/main" xmlns="" val="20008"/>
                    </a:ext>
                  </a:extLst>
                </a:gridCol>
              </a:tblGrid>
              <a:tr h="292214">
                <a:tc>
                  <a:txBody>
                    <a:bodyPr/>
                    <a:lstStyle/>
                    <a:p>
                      <a:pPr algn="l" fontAlgn="b"/>
                      <a:r>
                        <a:rPr lang="en-IE" sz="800" b="0" i="0" u="none" strike="noStrike">
                          <a:solidFill>
                            <a:srgbClr val="000000"/>
                          </a:solidFill>
                          <a:effectLst/>
                          <a:latin typeface="Arial" panose="020B0604020202020204" pitchFamily="34" charset="0"/>
                        </a:rPr>
                        <a:t> </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ctr" fontAlgn="b"/>
                      <a:r>
                        <a:rPr lang="en-IE" sz="900" b="1" i="0" u="none" strike="noStrike">
                          <a:solidFill>
                            <a:srgbClr val="000000"/>
                          </a:solidFill>
                          <a:effectLst/>
                          <a:latin typeface="Arial" panose="020B0604020202020204" pitchFamily="34" charset="0"/>
                        </a:rPr>
                        <a:t>Tasks</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ctr" fontAlgn="b"/>
                      <a:r>
                        <a:rPr lang="en-IE" sz="900" b="0" i="0" u="none" strike="noStrike">
                          <a:solidFill>
                            <a:srgbClr val="000000"/>
                          </a:solidFill>
                          <a:effectLst/>
                          <a:latin typeface="Arial" panose="020B0604020202020204" pitchFamily="34" charset="0"/>
                        </a:rPr>
                        <a:t>Daily</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ctr" fontAlgn="b"/>
                      <a:r>
                        <a:rPr lang="en-IE" sz="900" b="0" i="0" u="none" strike="noStrike">
                          <a:solidFill>
                            <a:srgbClr val="000000"/>
                          </a:solidFill>
                          <a:effectLst/>
                          <a:latin typeface="Arial" panose="020B0604020202020204" pitchFamily="34" charset="0"/>
                        </a:rPr>
                        <a:t>Weekly</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ctr" fontAlgn="b"/>
                      <a:r>
                        <a:rPr lang="en-IE" sz="900" b="0" i="0" u="none" strike="noStrike">
                          <a:solidFill>
                            <a:srgbClr val="000000"/>
                          </a:solidFill>
                          <a:effectLst/>
                          <a:latin typeface="Arial" panose="020B0604020202020204" pitchFamily="34" charset="0"/>
                        </a:rPr>
                        <a:t>Monthly</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ctr" fontAlgn="b"/>
                      <a:r>
                        <a:rPr lang="en-IE" sz="900" b="0" i="0" u="none" strike="noStrike">
                          <a:solidFill>
                            <a:srgbClr val="000000"/>
                          </a:solidFill>
                          <a:effectLst/>
                          <a:latin typeface="Arial" panose="020B0604020202020204" pitchFamily="34" charset="0"/>
                        </a:rPr>
                        <a:t>Infrequently</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ctr" fontAlgn="b"/>
                      <a:r>
                        <a:rPr lang="en-IE" sz="900" b="0" i="0" u="none" strike="noStrike">
                          <a:solidFill>
                            <a:srgbClr val="000000"/>
                          </a:solidFill>
                          <a:effectLst/>
                          <a:latin typeface="Arial" panose="020B0604020202020204" pitchFamily="34" charset="0"/>
                        </a:rPr>
                        <a:t>First time</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ctr" fontAlgn="b"/>
                      <a:r>
                        <a:rPr lang="en-IE" sz="900" b="0" i="0" u="none" strike="noStrike">
                          <a:solidFill>
                            <a:srgbClr val="000000"/>
                          </a:solidFill>
                          <a:effectLst/>
                          <a:latin typeface="Arial" panose="020B0604020202020204" pitchFamily="34" charset="0"/>
                        </a:rPr>
                        <a:t>Never</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ctr" fontAlgn="b"/>
                      <a:r>
                        <a:rPr lang="en-IE" sz="900" b="1" i="0" u="none" strike="noStrike">
                          <a:solidFill>
                            <a:srgbClr val="FFFFFF"/>
                          </a:solidFill>
                          <a:effectLst/>
                          <a:latin typeface="Arial" panose="020B0604020202020204" pitchFamily="34" charset="0"/>
                        </a:rPr>
                        <a:t>Total</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000000"/>
                    </a:solidFill>
                  </a:tcPr>
                </a:tc>
                <a:extLst>
                  <a:ext uri="{0D108BD9-81ED-4DB2-BD59-A6C34878D82A}">
                    <a16:rowId xmlns:a16="http://schemas.microsoft.com/office/drawing/2014/main" xmlns="" val="10000"/>
                  </a:ext>
                </a:extLst>
              </a:tr>
              <a:tr h="121756">
                <a:tc>
                  <a:txBody>
                    <a:bodyPr/>
                    <a:lstStyle/>
                    <a:p>
                      <a:pPr algn="ctr" fontAlgn="b"/>
                      <a:r>
                        <a:rPr lang="en-IE" sz="800" b="0" i="0" u="none" strike="noStrike">
                          <a:solidFill>
                            <a:srgbClr val="000000"/>
                          </a:solidFill>
                          <a:effectLst/>
                          <a:latin typeface="Arial" panose="020B0604020202020204" pitchFamily="34" charset="0"/>
                        </a:rPr>
                        <a:t>1</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800" b="0" i="0" u="none" strike="noStrike">
                          <a:solidFill>
                            <a:srgbClr val="000000"/>
                          </a:solidFill>
                          <a:effectLst/>
                          <a:latin typeface="Arial" panose="020B0604020202020204" pitchFamily="34" charset="0"/>
                        </a:rPr>
                        <a:t>Waiting times (hospitals, clinics, other health services)</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800" b="0" i="0" u="none" strike="noStrike">
                          <a:solidFill>
                            <a:srgbClr val="000000"/>
                          </a:solidFill>
                          <a:effectLst/>
                          <a:latin typeface="Arial" panose="020B0604020202020204" pitchFamily="34" charset="0"/>
                        </a:rPr>
                        <a:t>3.5%</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800" b="0" i="0" u="none" strike="noStrike">
                          <a:solidFill>
                            <a:srgbClr val="000000"/>
                          </a:solidFill>
                          <a:effectLst/>
                          <a:latin typeface="Arial" panose="020B0604020202020204" pitchFamily="34" charset="0"/>
                        </a:rPr>
                        <a:t>3.9%</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800" b="0" i="0" u="none" strike="noStrike">
                          <a:solidFill>
                            <a:srgbClr val="000000"/>
                          </a:solidFill>
                          <a:effectLst/>
                          <a:latin typeface="Arial" panose="020B0604020202020204" pitchFamily="34" charset="0"/>
                        </a:rPr>
                        <a:t>4.7%</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800" b="0" i="0" u="none" strike="noStrike">
                          <a:solidFill>
                            <a:srgbClr val="000000"/>
                          </a:solidFill>
                          <a:effectLst/>
                          <a:latin typeface="Arial" panose="020B0604020202020204" pitchFamily="34" charset="0"/>
                        </a:rPr>
                        <a:t>5.4%</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800" b="0" i="0" u="none" strike="noStrike">
                          <a:solidFill>
                            <a:srgbClr val="000000"/>
                          </a:solidFill>
                          <a:effectLst/>
                          <a:latin typeface="Arial" panose="020B0604020202020204" pitchFamily="34" charset="0"/>
                        </a:rPr>
                        <a:t>4.2%</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800" b="0" i="0" u="none" strike="noStrike">
                          <a:solidFill>
                            <a:srgbClr val="000000"/>
                          </a:solidFill>
                          <a:effectLst/>
                          <a:latin typeface="Arial" panose="020B0604020202020204" pitchFamily="34" charset="0"/>
                        </a:rPr>
                        <a:t>5.7%</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800" b="0" i="0" u="none" strike="noStrike">
                          <a:solidFill>
                            <a:srgbClr val="000000"/>
                          </a:solidFill>
                          <a:effectLst/>
                          <a:latin typeface="Arial" panose="020B0604020202020204" pitchFamily="34" charset="0"/>
                        </a:rPr>
                        <a:t>4.9%</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extLst>
                  <a:ext uri="{0D108BD9-81ED-4DB2-BD59-A6C34878D82A}">
                    <a16:rowId xmlns:a16="http://schemas.microsoft.com/office/drawing/2014/main" xmlns="" val="10001"/>
                  </a:ext>
                </a:extLst>
              </a:tr>
              <a:tr h="121756">
                <a:tc>
                  <a:txBody>
                    <a:bodyPr/>
                    <a:lstStyle/>
                    <a:p>
                      <a:pPr algn="ctr" fontAlgn="b"/>
                      <a:r>
                        <a:rPr lang="en-IE" sz="800" b="0" i="0" u="none" strike="noStrike">
                          <a:solidFill>
                            <a:srgbClr val="000000"/>
                          </a:solidFill>
                          <a:effectLst/>
                          <a:latin typeface="Arial" panose="020B0604020202020204" pitchFamily="34" charset="0"/>
                        </a:rPr>
                        <a:t>2</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800" b="0" i="0" u="none" strike="noStrike">
                          <a:solidFill>
                            <a:srgbClr val="000000"/>
                          </a:solidFill>
                          <a:effectLst/>
                          <a:latin typeface="Arial" panose="020B0604020202020204" pitchFamily="34" charset="0"/>
                        </a:rPr>
                        <a:t>Mental wellbeing (stress reduction, mindfulness, positive thinking)</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800" b="0" i="0" u="none" strike="noStrike">
                          <a:solidFill>
                            <a:srgbClr val="000000"/>
                          </a:solidFill>
                          <a:effectLst/>
                          <a:latin typeface="Arial" panose="020B0604020202020204" pitchFamily="34" charset="0"/>
                        </a:rPr>
                        <a:t>3.8%</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800" b="0" i="0" u="none" strike="noStrike">
                          <a:solidFill>
                            <a:srgbClr val="000000"/>
                          </a:solidFill>
                          <a:effectLst/>
                          <a:latin typeface="Arial" panose="020B0604020202020204" pitchFamily="34" charset="0"/>
                        </a:rPr>
                        <a:t>5.2%</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800" b="0" i="0" u="none" strike="noStrike">
                          <a:solidFill>
                            <a:srgbClr val="000000"/>
                          </a:solidFill>
                          <a:effectLst/>
                          <a:latin typeface="Arial" panose="020B0604020202020204" pitchFamily="34" charset="0"/>
                        </a:rPr>
                        <a:t>4.7%</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800" b="0" i="0" u="none" strike="noStrike">
                          <a:solidFill>
                            <a:srgbClr val="000000"/>
                          </a:solidFill>
                          <a:effectLst/>
                          <a:latin typeface="Arial" panose="020B0604020202020204" pitchFamily="34" charset="0"/>
                        </a:rPr>
                        <a:t>4.3%</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800" b="0" i="0" u="none" strike="noStrike">
                          <a:solidFill>
                            <a:srgbClr val="000000"/>
                          </a:solidFill>
                          <a:effectLst/>
                          <a:latin typeface="Arial" panose="020B0604020202020204" pitchFamily="34" charset="0"/>
                        </a:rPr>
                        <a:t>4.8%</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800" b="0" i="0" u="none" strike="noStrike">
                          <a:solidFill>
                            <a:srgbClr val="000000"/>
                          </a:solidFill>
                          <a:effectLst/>
                          <a:latin typeface="Arial" panose="020B0604020202020204" pitchFamily="34" charset="0"/>
                        </a:rPr>
                        <a:t>4.2%</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800" b="0" i="0" u="none" strike="noStrike">
                          <a:solidFill>
                            <a:srgbClr val="000000"/>
                          </a:solidFill>
                          <a:effectLst/>
                          <a:latin typeface="Arial" panose="020B0604020202020204" pitchFamily="34" charset="0"/>
                        </a:rPr>
                        <a:t>4.5%</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extLst>
                  <a:ext uri="{0D108BD9-81ED-4DB2-BD59-A6C34878D82A}">
                    <a16:rowId xmlns:a16="http://schemas.microsoft.com/office/drawing/2014/main" xmlns="" val="10002"/>
                  </a:ext>
                </a:extLst>
              </a:tr>
              <a:tr h="121756">
                <a:tc>
                  <a:txBody>
                    <a:bodyPr/>
                    <a:lstStyle/>
                    <a:p>
                      <a:pPr algn="ctr" fontAlgn="b"/>
                      <a:r>
                        <a:rPr lang="en-IE" sz="800" b="0" i="0" u="none" strike="noStrike">
                          <a:solidFill>
                            <a:srgbClr val="000000"/>
                          </a:solidFill>
                          <a:effectLst/>
                          <a:latin typeface="Arial" panose="020B0604020202020204" pitchFamily="34" charset="0"/>
                        </a:rPr>
                        <a:t>3</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800" b="0" i="0" u="none" strike="noStrike">
                          <a:solidFill>
                            <a:srgbClr val="000000"/>
                          </a:solidFill>
                          <a:effectLst/>
                          <a:latin typeface="Arial" panose="020B0604020202020204" pitchFamily="34" charset="0"/>
                        </a:rPr>
                        <a:t>Costs and fees (treatment, drugs, consultant visits, care)</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800" b="0" i="0" u="none" strike="noStrike">
                          <a:solidFill>
                            <a:srgbClr val="000000"/>
                          </a:solidFill>
                          <a:effectLst/>
                          <a:latin typeface="Arial" panose="020B0604020202020204" pitchFamily="34" charset="0"/>
                        </a:rPr>
                        <a:t>3.3%</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800" b="0" i="0" u="none" strike="noStrike">
                          <a:solidFill>
                            <a:srgbClr val="000000"/>
                          </a:solidFill>
                          <a:effectLst/>
                          <a:latin typeface="Arial" panose="020B0604020202020204" pitchFamily="34" charset="0"/>
                        </a:rPr>
                        <a:t>3.3%</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800" b="0" i="0" u="none" strike="noStrike">
                          <a:solidFill>
                            <a:srgbClr val="000000"/>
                          </a:solidFill>
                          <a:effectLst/>
                          <a:latin typeface="Arial" panose="020B0604020202020204" pitchFamily="34" charset="0"/>
                        </a:rPr>
                        <a:t>4.5%</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800" b="0" i="0" u="none" strike="noStrike">
                          <a:solidFill>
                            <a:srgbClr val="000000"/>
                          </a:solidFill>
                          <a:effectLst/>
                          <a:latin typeface="Arial" panose="020B0604020202020204" pitchFamily="34" charset="0"/>
                        </a:rPr>
                        <a:t>4.2%</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800" b="0" i="0" u="none" strike="noStrike">
                          <a:solidFill>
                            <a:srgbClr val="000000"/>
                          </a:solidFill>
                          <a:effectLst/>
                          <a:latin typeface="Arial" panose="020B0604020202020204" pitchFamily="34" charset="0"/>
                        </a:rPr>
                        <a:t>3.5%</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800" b="0" i="0" u="none" strike="noStrike">
                          <a:solidFill>
                            <a:srgbClr val="000000"/>
                          </a:solidFill>
                          <a:effectLst/>
                          <a:latin typeface="Arial" panose="020B0604020202020204" pitchFamily="34" charset="0"/>
                        </a:rPr>
                        <a:t>3.5%</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800" b="0" i="0" u="none" strike="noStrike">
                          <a:solidFill>
                            <a:srgbClr val="000000"/>
                          </a:solidFill>
                          <a:effectLst/>
                          <a:latin typeface="Arial" panose="020B0604020202020204" pitchFamily="34" charset="0"/>
                        </a:rPr>
                        <a:t>4.0%</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extLst>
                  <a:ext uri="{0D108BD9-81ED-4DB2-BD59-A6C34878D82A}">
                    <a16:rowId xmlns:a16="http://schemas.microsoft.com/office/drawing/2014/main" xmlns="" val="10003"/>
                  </a:ext>
                </a:extLst>
              </a:tr>
              <a:tr h="121756">
                <a:tc>
                  <a:txBody>
                    <a:bodyPr/>
                    <a:lstStyle/>
                    <a:p>
                      <a:pPr algn="ctr" fontAlgn="b"/>
                      <a:r>
                        <a:rPr lang="en-IE" sz="800" b="0" i="0" u="none" strike="noStrike">
                          <a:solidFill>
                            <a:srgbClr val="000000"/>
                          </a:solidFill>
                          <a:effectLst/>
                          <a:latin typeface="Arial" panose="020B0604020202020204" pitchFamily="34" charset="0"/>
                        </a:rPr>
                        <a:t>4</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800" b="0" i="0" u="none" strike="noStrike">
                          <a:solidFill>
                            <a:srgbClr val="000000"/>
                          </a:solidFill>
                          <a:effectLst/>
                          <a:latin typeface="Arial" panose="020B0604020202020204" pitchFamily="34" charset="0"/>
                        </a:rPr>
                        <a:t>Screening (breastcheck, retinal, bowel, cervical)</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800" b="0" i="0" u="none" strike="noStrike">
                          <a:solidFill>
                            <a:srgbClr val="000000"/>
                          </a:solidFill>
                          <a:effectLst/>
                          <a:latin typeface="Arial" panose="020B0604020202020204" pitchFamily="34" charset="0"/>
                        </a:rPr>
                        <a:t>3.1%</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800" b="0" i="0" u="none" strike="noStrike">
                          <a:solidFill>
                            <a:srgbClr val="000000"/>
                          </a:solidFill>
                          <a:effectLst/>
                          <a:latin typeface="Arial" panose="020B0604020202020204" pitchFamily="34" charset="0"/>
                        </a:rPr>
                        <a:t>3.4%</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800" b="0" i="0" u="none" strike="noStrike">
                          <a:solidFill>
                            <a:srgbClr val="000000"/>
                          </a:solidFill>
                          <a:effectLst/>
                          <a:latin typeface="Arial" panose="020B0604020202020204" pitchFamily="34" charset="0"/>
                        </a:rPr>
                        <a:t>4.0%</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800" b="0" i="0" u="none" strike="noStrike">
                          <a:solidFill>
                            <a:srgbClr val="000000"/>
                          </a:solidFill>
                          <a:effectLst/>
                          <a:latin typeface="Arial" panose="020B0604020202020204" pitchFamily="34" charset="0"/>
                        </a:rPr>
                        <a:t>3.9%</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800" b="0" i="0" u="none" strike="noStrike">
                          <a:solidFill>
                            <a:srgbClr val="000000"/>
                          </a:solidFill>
                          <a:effectLst/>
                          <a:latin typeface="Arial" panose="020B0604020202020204" pitchFamily="34" charset="0"/>
                        </a:rPr>
                        <a:t>2.9%</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800" b="0" i="0" u="none" strike="noStrike">
                          <a:solidFill>
                            <a:srgbClr val="000000"/>
                          </a:solidFill>
                          <a:effectLst/>
                          <a:latin typeface="Arial" panose="020B0604020202020204" pitchFamily="34" charset="0"/>
                        </a:rPr>
                        <a:t>2.5%</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800" b="0" i="0" u="none" strike="noStrike">
                          <a:solidFill>
                            <a:srgbClr val="000000"/>
                          </a:solidFill>
                          <a:effectLst/>
                          <a:latin typeface="Arial" panose="020B0604020202020204" pitchFamily="34" charset="0"/>
                        </a:rPr>
                        <a:t>3.6%</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extLst>
                  <a:ext uri="{0D108BD9-81ED-4DB2-BD59-A6C34878D82A}">
                    <a16:rowId xmlns:a16="http://schemas.microsoft.com/office/drawing/2014/main" xmlns="" val="10004"/>
                  </a:ext>
                </a:extLst>
              </a:tr>
              <a:tr h="121756">
                <a:tc>
                  <a:txBody>
                    <a:bodyPr/>
                    <a:lstStyle/>
                    <a:p>
                      <a:pPr algn="ctr" fontAlgn="b"/>
                      <a:r>
                        <a:rPr lang="en-IE" sz="800" b="0" i="0" u="none" strike="noStrike">
                          <a:solidFill>
                            <a:srgbClr val="000000"/>
                          </a:solidFill>
                          <a:effectLst/>
                          <a:latin typeface="Arial" panose="020B0604020202020204" pitchFamily="34" charset="0"/>
                        </a:rPr>
                        <a:t>5</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800" b="0" i="0" u="none" strike="noStrike">
                          <a:solidFill>
                            <a:srgbClr val="000000"/>
                          </a:solidFill>
                          <a:effectLst/>
                          <a:latin typeface="Arial" panose="020B0604020202020204" pitchFamily="34" charset="0"/>
                        </a:rPr>
                        <a:t>Diagnosis of condition / disease</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800" b="0" i="0" u="none" strike="noStrike">
                          <a:solidFill>
                            <a:srgbClr val="000000"/>
                          </a:solidFill>
                          <a:effectLst/>
                          <a:latin typeface="Arial" panose="020B0604020202020204" pitchFamily="34" charset="0"/>
                        </a:rPr>
                        <a:t>2.9%</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800" b="0" i="0" u="none" strike="noStrike">
                          <a:solidFill>
                            <a:srgbClr val="000000"/>
                          </a:solidFill>
                          <a:effectLst/>
                          <a:latin typeface="Arial" panose="020B0604020202020204" pitchFamily="34" charset="0"/>
                        </a:rPr>
                        <a:t>2.4%</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800" b="0" i="0" u="none" strike="noStrike">
                          <a:solidFill>
                            <a:srgbClr val="000000"/>
                          </a:solidFill>
                          <a:effectLst/>
                          <a:latin typeface="Arial" panose="020B0604020202020204" pitchFamily="34" charset="0"/>
                        </a:rPr>
                        <a:t>2.7%</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800" b="0" i="0" u="none" strike="noStrike">
                          <a:solidFill>
                            <a:srgbClr val="000000"/>
                          </a:solidFill>
                          <a:effectLst/>
                          <a:latin typeface="Arial" panose="020B0604020202020204" pitchFamily="34" charset="0"/>
                        </a:rPr>
                        <a:t>3.3%</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800" b="0" i="0" u="none" strike="noStrike">
                          <a:solidFill>
                            <a:srgbClr val="000000"/>
                          </a:solidFill>
                          <a:effectLst/>
                          <a:latin typeface="Arial" panose="020B0604020202020204" pitchFamily="34" charset="0"/>
                        </a:rPr>
                        <a:t>2.4%</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800" b="0" i="0" u="none" strike="noStrike">
                          <a:solidFill>
                            <a:srgbClr val="000000"/>
                          </a:solidFill>
                          <a:effectLst/>
                          <a:latin typeface="Arial" panose="020B0604020202020204" pitchFamily="34" charset="0"/>
                        </a:rPr>
                        <a:t>2.7%</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800" b="0" i="0" u="none" strike="noStrike">
                          <a:solidFill>
                            <a:srgbClr val="000000"/>
                          </a:solidFill>
                          <a:effectLst/>
                          <a:latin typeface="Arial" panose="020B0604020202020204" pitchFamily="34" charset="0"/>
                        </a:rPr>
                        <a:t>2.9%</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extLst>
                  <a:ext uri="{0D108BD9-81ED-4DB2-BD59-A6C34878D82A}">
                    <a16:rowId xmlns:a16="http://schemas.microsoft.com/office/drawing/2014/main" xmlns="" val="10005"/>
                  </a:ext>
                </a:extLst>
              </a:tr>
              <a:tr h="121756">
                <a:tc>
                  <a:txBody>
                    <a:bodyPr/>
                    <a:lstStyle/>
                    <a:p>
                      <a:pPr algn="ctr" fontAlgn="b"/>
                      <a:r>
                        <a:rPr lang="en-IE" sz="800" b="0" i="0" u="none" strike="noStrike">
                          <a:solidFill>
                            <a:srgbClr val="000000"/>
                          </a:solidFill>
                          <a:effectLst/>
                          <a:latin typeface="Arial" panose="020B0604020202020204" pitchFamily="34" charset="0"/>
                        </a:rPr>
                        <a:t>6</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800" b="0" i="0" u="none" strike="noStrike">
                          <a:solidFill>
                            <a:srgbClr val="000000"/>
                          </a:solidFill>
                          <a:effectLst/>
                          <a:latin typeface="Arial" panose="020B0604020202020204" pitchFamily="34" charset="0"/>
                        </a:rPr>
                        <a:t>Check symptoms / signs</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800" b="0" i="0" u="none" strike="noStrike">
                          <a:solidFill>
                            <a:srgbClr val="000000"/>
                          </a:solidFill>
                          <a:effectLst/>
                          <a:latin typeface="Arial" panose="020B0604020202020204" pitchFamily="34" charset="0"/>
                        </a:rPr>
                        <a:t>2.0%</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800" b="0" i="0" u="none" strike="noStrike">
                          <a:solidFill>
                            <a:srgbClr val="000000"/>
                          </a:solidFill>
                          <a:effectLst/>
                          <a:latin typeface="Arial" panose="020B0604020202020204" pitchFamily="34" charset="0"/>
                        </a:rPr>
                        <a:t>2.2%</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800" b="0" i="0" u="none" strike="noStrike">
                          <a:solidFill>
                            <a:srgbClr val="000000"/>
                          </a:solidFill>
                          <a:effectLst/>
                          <a:latin typeface="Arial" panose="020B0604020202020204" pitchFamily="34" charset="0"/>
                        </a:rPr>
                        <a:t>2.9%</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800" b="0" i="0" u="none" strike="noStrike">
                          <a:solidFill>
                            <a:srgbClr val="000000"/>
                          </a:solidFill>
                          <a:effectLst/>
                          <a:latin typeface="Arial" panose="020B0604020202020204" pitchFamily="34" charset="0"/>
                        </a:rPr>
                        <a:t>3.2%</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800" b="0" i="0" u="none" strike="noStrike">
                          <a:solidFill>
                            <a:srgbClr val="000000"/>
                          </a:solidFill>
                          <a:effectLst/>
                          <a:latin typeface="Arial" panose="020B0604020202020204" pitchFamily="34" charset="0"/>
                        </a:rPr>
                        <a:t>3.1%</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800" b="0" i="0" u="none" strike="noStrike">
                          <a:solidFill>
                            <a:srgbClr val="000000"/>
                          </a:solidFill>
                          <a:effectLst/>
                          <a:latin typeface="Arial" panose="020B0604020202020204" pitchFamily="34" charset="0"/>
                        </a:rPr>
                        <a:t>2.3%</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800" b="0" i="0" u="none" strike="noStrike">
                          <a:solidFill>
                            <a:srgbClr val="000000"/>
                          </a:solidFill>
                          <a:effectLst/>
                          <a:latin typeface="Arial" panose="020B0604020202020204" pitchFamily="34" charset="0"/>
                        </a:rPr>
                        <a:t>2.9%</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extLst>
                  <a:ext uri="{0D108BD9-81ED-4DB2-BD59-A6C34878D82A}">
                    <a16:rowId xmlns:a16="http://schemas.microsoft.com/office/drawing/2014/main" xmlns="" val="10006"/>
                  </a:ext>
                </a:extLst>
              </a:tr>
              <a:tr h="121756">
                <a:tc>
                  <a:txBody>
                    <a:bodyPr/>
                    <a:lstStyle/>
                    <a:p>
                      <a:pPr algn="ctr" fontAlgn="b"/>
                      <a:r>
                        <a:rPr lang="en-IE" sz="800" b="0" i="0" u="none" strike="noStrike">
                          <a:solidFill>
                            <a:srgbClr val="000000"/>
                          </a:solidFill>
                          <a:effectLst/>
                          <a:latin typeface="Arial" panose="020B0604020202020204" pitchFamily="34" charset="0"/>
                        </a:rPr>
                        <a:t>7</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800" b="0" i="0" u="none" strike="noStrike">
                          <a:solidFill>
                            <a:srgbClr val="000000"/>
                          </a:solidFill>
                          <a:effectLst/>
                          <a:latin typeface="Arial" panose="020B0604020202020204" pitchFamily="34" charset="0"/>
                        </a:rPr>
                        <a:t>Emergencies, what to do</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800" b="0" i="0" u="none" strike="noStrike">
                          <a:solidFill>
                            <a:srgbClr val="000000"/>
                          </a:solidFill>
                          <a:effectLst/>
                          <a:latin typeface="Arial" panose="020B0604020202020204" pitchFamily="34" charset="0"/>
                        </a:rPr>
                        <a:t>2.4%</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800" b="0" i="0" u="none" strike="noStrike">
                          <a:solidFill>
                            <a:srgbClr val="000000"/>
                          </a:solidFill>
                          <a:effectLst/>
                          <a:latin typeface="Arial" panose="020B0604020202020204" pitchFamily="34" charset="0"/>
                        </a:rPr>
                        <a:t>2.9%</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800" b="0" i="0" u="none" strike="noStrike">
                          <a:solidFill>
                            <a:srgbClr val="000000"/>
                          </a:solidFill>
                          <a:effectLst/>
                          <a:latin typeface="Arial" panose="020B0604020202020204" pitchFamily="34" charset="0"/>
                        </a:rPr>
                        <a:t>2.8%</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800" b="0" i="0" u="none" strike="noStrike">
                          <a:solidFill>
                            <a:srgbClr val="000000"/>
                          </a:solidFill>
                          <a:effectLst/>
                          <a:latin typeface="Arial" panose="020B0604020202020204" pitchFamily="34" charset="0"/>
                        </a:rPr>
                        <a:t>2.8%</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800" b="0" i="0" u="none" strike="noStrike">
                          <a:solidFill>
                            <a:srgbClr val="000000"/>
                          </a:solidFill>
                          <a:effectLst/>
                          <a:latin typeface="Arial" panose="020B0604020202020204" pitchFamily="34" charset="0"/>
                        </a:rPr>
                        <a:t>3.1%</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800" b="0" i="0" u="none" strike="noStrike">
                          <a:solidFill>
                            <a:srgbClr val="000000"/>
                          </a:solidFill>
                          <a:effectLst/>
                          <a:latin typeface="Arial" panose="020B0604020202020204" pitchFamily="34" charset="0"/>
                        </a:rPr>
                        <a:t>2.5%</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800" b="0" i="0" u="none" strike="noStrike">
                          <a:solidFill>
                            <a:srgbClr val="000000"/>
                          </a:solidFill>
                          <a:effectLst/>
                          <a:latin typeface="Arial" panose="020B0604020202020204" pitchFamily="34" charset="0"/>
                        </a:rPr>
                        <a:t>2.8%</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extLst>
                  <a:ext uri="{0D108BD9-81ED-4DB2-BD59-A6C34878D82A}">
                    <a16:rowId xmlns:a16="http://schemas.microsoft.com/office/drawing/2014/main" xmlns="" val="10007"/>
                  </a:ext>
                </a:extLst>
              </a:tr>
              <a:tr h="121756">
                <a:tc>
                  <a:txBody>
                    <a:bodyPr/>
                    <a:lstStyle/>
                    <a:p>
                      <a:pPr algn="ctr" fontAlgn="b"/>
                      <a:r>
                        <a:rPr lang="en-IE" sz="800" b="0" i="0" u="none" strike="noStrike">
                          <a:solidFill>
                            <a:srgbClr val="000000"/>
                          </a:solidFill>
                          <a:effectLst/>
                          <a:latin typeface="Arial" panose="020B0604020202020204" pitchFamily="34" charset="0"/>
                        </a:rPr>
                        <a:t>8</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800" b="0" i="0" u="none" strike="noStrike">
                          <a:solidFill>
                            <a:srgbClr val="000000"/>
                          </a:solidFill>
                          <a:effectLst/>
                          <a:latin typeface="Arial" panose="020B0604020202020204" pitchFamily="34" charset="0"/>
                        </a:rPr>
                        <a:t>Health services near you</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800" b="0" i="0" u="none" strike="noStrike">
                          <a:solidFill>
                            <a:srgbClr val="000000"/>
                          </a:solidFill>
                          <a:effectLst/>
                          <a:latin typeface="Arial" panose="020B0604020202020204" pitchFamily="34" charset="0"/>
                        </a:rPr>
                        <a:t>2.2%</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800" b="0" i="0" u="none" strike="noStrike">
                          <a:solidFill>
                            <a:srgbClr val="000000"/>
                          </a:solidFill>
                          <a:effectLst/>
                          <a:latin typeface="Arial" panose="020B0604020202020204" pitchFamily="34" charset="0"/>
                        </a:rPr>
                        <a:t>2.4%</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800" b="0" i="0" u="none" strike="noStrike">
                          <a:solidFill>
                            <a:srgbClr val="000000"/>
                          </a:solidFill>
                          <a:effectLst/>
                          <a:latin typeface="Arial" panose="020B0604020202020204" pitchFamily="34" charset="0"/>
                        </a:rPr>
                        <a:t>2.5%</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800" b="0" i="0" u="none" strike="noStrike">
                          <a:solidFill>
                            <a:srgbClr val="000000"/>
                          </a:solidFill>
                          <a:effectLst/>
                          <a:latin typeface="Arial" panose="020B0604020202020204" pitchFamily="34" charset="0"/>
                        </a:rPr>
                        <a:t>2.7%</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800" b="0" i="0" u="none" strike="noStrike">
                          <a:solidFill>
                            <a:srgbClr val="000000"/>
                          </a:solidFill>
                          <a:effectLst/>
                          <a:latin typeface="Arial" panose="020B0604020202020204" pitchFamily="34" charset="0"/>
                        </a:rPr>
                        <a:t>2.4%</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800" b="0" i="0" u="none" strike="noStrike">
                          <a:solidFill>
                            <a:srgbClr val="000000"/>
                          </a:solidFill>
                          <a:effectLst/>
                          <a:latin typeface="Arial" panose="020B0604020202020204" pitchFamily="34" charset="0"/>
                        </a:rPr>
                        <a:t>2.9%</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800" b="0" i="0" u="none" strike="noStrike">
                          <a:solidFill>
                            <a:srgbClr val="000000"/>
                          </a:solidFill>
                          <a:effectLst/>
                          <a:latin typeface="Arial" panose="020B0604020202020204" pitchFamily="34" charset="0"/>
                        </a:rPr>
                        <a:t>2.6%</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extLst>
                  <a:ext uri="{0D108BD9-81ED-4DB2-BD59-A6C34878D82A}">
                    <a16:rowId xmlns:a16="http://schemas.microsoft.com/office/drawing/2014/main" xmlns="" val="10008"/>
                  </a:ext>
                </a:extLst>
              </a:tr>
              <a:tr h="121756">
                <a:tc>
                  <a:txBody>
                    <a:bodyPr/>
                    <a:lstStyle/>
                    <a:p>
                      <a:pPr algn="ctr" fontAlgn="b"/>
                      <a:r>
                        <a:rPr lang="en-IE" sz="800" b="0" i="0" u="none" strike="noStrike">
                          <a:solidFill>
                            <a:srgbClr val="000000"/>
                          </a:solidFill>
                          <a:effectLst/>
                          <a:latin typeface="Arial" panose="020B0604020202020204" pitchFamily="34" charset="0"/>
                        </a:rPr>
                        <a:t>9</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800" b="0" i="0" u="none" strike="noStrike">
                          <a:solidFill>
                            <a:srgbClr val="000000"/>
                          </a:solidFill>
                          <a:effectLst/>
                          <a:latin typeface="Arial" panose="020B0604020202020204" pitchFamily="34" charset="0"/>
                        </a:rPr>
                        <a:t>Right place to go for help (GP, hospital, pharmacist)</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800" b="0" i="0" u="none" strike="noStrike">
                          <a:solidFill>
                            <a:srgbClr val="000000"/>
                          </a:solidFill>
                          <a:effectLst/>
                          <a:latin typeface="Arial" panose="020B0604020202020204" pitchFamily="34" charset="0"/>
                        </a:rPr>
                        <a:t>3.1%</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800" b="0" i="0" u="none" strike="noStrike">
                          <a:solidFill>
                            <a:srgbClr val="000000"/>
                          </a:solidFill>
                          <a:effectLst/>
                          <a:latin typeface="Arial" panose="020B0604020202020204" pitchFamily="34" charset="0"/>
                        </a:rPr>
                        <a:t>3.0%</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800" b="0" i="0" u="none" strike="noStrike">
                          <a:solidFill>
                            <a:srgbClr val="000000"/>
                          </a:solidFill>
                          <a:effectLst/>
                          <a:latin typeface="Arial" panose="020B0604020202020204" pitchFamily="34" charset="0"/>
                        </a:rPr>
                        <a:t>2.9%</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800" b="0" i="0" u="none" strike="noStrike">
                          <a:solidFill>
                            <a:srgbClr val="000000"/>
                          </a:solidFill>
                          <a:effectLst/>
                          <a:latin typeface="Arial" panose="020B0604020202020204" pitchFamily="34" charset="0"/>
                        </a:rPr>
                        <a:t>2.2%</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800" b="0" i="0" u="none" strike="noStrike">
                          <a:solidFill>
                            <a:srgbClr val="000000"/>
                          </a:solidFill>
                          <a:effectLst/>
                          <a:latin typeface="Arial" panose="020B0604020202020204" pitchFamily="34" charset="0"/>
                        </a:rPr>
                        <a:t>2.5%</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800" b="0" i="0" u="none" strike="noStrike">
                          <a:solidFill>
                            <a:srgbClr val="000000"/>
                          </a:solidFill>
                          <a:effectLst/>
                          <a:latin typeface="Arial" panose="020B0604020202020204" pitchFamily="34" charset="0"/>
                        </a:rPr>
                        <a:t>2.4%</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800" b="0" i="0" u="none" strike="noStrike">
                          <a:solidFill>
                            <a:srgbClr val="000000"/>
                          </a:solidFill>
                          <a:effectLst/>
                          <a:latin typeface="Arial" panose="020B0604020202020204" pitchFamily="34" charset="0"/>
                        </a:rPr>
                        <a:t>2.5%</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extLst>
                  <a:ext uri="{0D108BD9-81ED-4DB2-BD59-A6C34878D82A}">
                    <a16:rowId xmlns:a16="http://schemas.microsoft.com/office/drawing/2014/main" xmlns="" val="10009"/>
                  </a:ext>
                </a:extLst>
              </a:tr>
              <a:tr h="243512">
                <a:tc>
                  <a:txBody>
                    <a:bodyPr/>
                    <a:lstStyle/>
                    <a:p>
                      <a:pPr algn="ctr" fontAlgn="b"/>
                      <a:r>
                        <a:rPr lang="en-IE" sz="800" b="0" i="0" u="none" strike="noStrike">
                          <a:solidFill>
                            <a:srgbClr val="000000"/>
                          </a:solidFill>
                          <a:effectLst/>
                          <a:latin typeface="Arial" panose="020B0604020202020204" pitchFamily="34" charset="0"/>
                        </a:rPr>
                        <a:t>10</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800" b="0" i="0" u="none" strike="noStrike">
                          <a:solidFill>
                            <a:srgbClr val="000000"/>
                          </a:solidFill>
                          <a:effectLst/>
                          <a:latin typeface="Arial" panose="020B0604020202020204" pitchFamily="34" charset="0"/>
                        </a:rPr>
                        <a:t>Entitlements, allowances (medical card, GP card, European Health Insurance Card)</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800" b="0" i="0" u="none" strike="noStrike">
                          <a:solidFill>
                            <a:srgbClr val="000000"/>
                          </a:solidFill>
                          <a:effectLst/>
                          <a:latin typeface="Arial" panose="020B0604020202020204" pitchFamily="34" charset="0"/>
                        </a:rPr>
                        <a:t>1.6%</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800" b="0" i="0" u="none" strike="noStrike">
                          <a:solidFill>
                            <a:srgbClr val="000000"/>
                          </a:solidFill>
                          <a:effectLst/>
                          <a:latin typeface="Arial" panose="020B0604020202020204" pitchFamily="34" charset="0"/>
                        </a:rPr>
                        <a:t>2.2%</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800" b="0" i="0" u="none" strike="noStrike">
                          <a:solidFill>
                            <a:srgbClr val="000000"/>
                          </a:solidFill>
                          <a:effectLst/>
                          <a:latin typeface="Arial" panose="020B0604020202020204" pitchFamily="34" charset="0"/>
                        </a:rPr>
                        <a:t>2.2%</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800" b="0" i="0" u="none" strike="noStrike">
                          <a:solidFill>
                            <a:srgbClr val="000000"/>
                          </a:solidFill>
                          <a:effectLst/>
                          <a:latin typeface="Arial" panose="020B0604020202020204" pitchFamily="34" charset="0"/>
                        </a:rPr>
                        <a:t>2.8%</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800" b="0" i="0" u="none" strike="noStrike">
                          <a:solidFill>
                            <a:srgbClr val="000000"/>
                          </a:solidFill>
                          <a:effectLst/>
                          <a:latin typeface="Arial" panose="020B0604020202020204" pitchFamily="34" charset="0"/>
                        </a:rPr>
                        <a:t>2.4%</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800" b="0" i="0" u="none" strike="noStrike">
                          <a:solidFill>
                            <a:srgbClr val="000000"/>
                          </a:solidFill>
                          <a:effectLst/>
                          <a:latin typeface="Arial" panose="020B0604020202020204" pitchFamily="34" charset="0"/>
                        </a:rPr>
                        <a:t>2.6%</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800" b="0" i="0" u="none" strike="noStrike">
                          <a:solidFill>
                            <a:srgbClr val="000000"/>
                          </a:solidFill>
                          <a:effectLst/>
                          <a:latin typeface="Arial" panose="020B0604020202020204" pitchFamily="34" charset="0"/>
                        </a:rPr>
                        <a:t>2.5%</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extLst>
                  <a:ext uri="{0D108BD9-81ED-4DB2-BD59-A6C34878D82A}">
                    <a16:rowId xmlns:a16="http://schemas.microsoft.com/office/drawing/2014/main" xmlns="" val="10010"/>
                  </a:ext>
                </a:extLst>
              </a:tr>
              <a:tr h="121756">
                <a:tc>
                  <a:txBody>
                    <a:bodyPr/>
                    <a:lstStyle/>
                    <a:p>
                      <a:pPr algn="ctr" fontAlgn="b"/>
                      <a:r>
                        <a:rPr lang="en-IE" sz="800" b="0" i="0" u="none" strike="noStrike">
                          <a:solidFill>
                            <a:srgbClr val="000000"/>
                          </a:solidFill>
                          <a:effectLst/>
                          <a:latin typeface="Arial" panose="020B0604020202020204" pitchFamily="34" charset="0"/>
                        </a:rPr>
                        <a:t>11</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800" b="0" i="0" u="none" strike="noStrike">
                          <a:solidFill>
                            <a:srgbClr val="000000"/>
                          </a:solidFill>
                          <a:effectLst/>
                          <a:latin typeface="Arial" panose="020B0604020202020204" pitchFamily="34" charset="0"/>
                        </a:rPr>
                        <a:t>Diet, food, nutrition (healthy eating, intolerances, weight)</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800" b="0" i="0" u="none" strike="noStrike">
                          <a:solidFill>
                            <a:srgbClr val="000000"/>
                          </a:solidFill>
                          <a:effectLst/>
                          <a:latin typeface="Arial" panose="020B0604020202020204" pitchFamily="34" charset="0"/>
                        </a:rPr>
                        <a:t>1.6%</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800" b="0" i="0" u="none" strike="noStrike">
                          <a:solidFill>
                            <a:srgbClr val="000000"/>
                          </a:solidFill>
                          <a:effectLst/>
                          <a:latin typeface="Arial" panose="020B0604020202020204" pitchFamily="34" charset="0"/>
                        </a:rPr>
                        <a:t>2.1%</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800" b="0" i="0" u="none" strike="noStrike">
                          <a:solidFill>
                            <a:srgbClr val="000000"/>
                          </a:solidFill>
                          <a:effectLst/>
                          <a:latin typeface="Arial" panose="020B0604020202020204" pitchFamily="34" charset="0"/>
                        </a:rPr>
                        <a:t>2.2%</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800" b="0" i="0" u="none" strike="noStrike">
                          <a:solidFill>
                            <a:srgbClr val="000000"/>
                          </a:solidFill>
                          <a:effectLst/>
                          <a:latin typeface="Arial" panose="020B0604020202020204" pitchFamily="34" charset="0"/>
                        </a:rPr>
                        <a:t>2.3%</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800" b="0" i="0" u="none" strike="noStrike">
                          <a:solidFill>
                            <a:srgbClr val="000000"/>
                          </a:solidFill>
                          <a:effectLst/>
                          <a:latin typeface="Arial" panose="020B0604020202020204" pitchFamily="34" charset="0"/>
                        </a:rPr>
                        <a:t>3.5%</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800" b="0" i="0" u="none" strike="noStrike">
                          <a:solidFill>
                            <a:srgbClr val="000000"/>
                          </a:solidFill>
                          <a:effectLst/>
                          <a:latin typeface="Arial" panose="020B0604020202020204" pitchFamily="34" charset="0"/>
                        </a:rPr>
                        <a:t>3.1%</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800" b="0" i="0" u="none" strike="noStrike">
                          <a:solidFill>
                            <a:srgbClr val="000000"/>
                          </a:solidFill>
                          <a:effectLst/>
                          <a:latin typeface="Arial" panose="020B0604020202020204" pitchFamily="34" charset="0"/>
                        </a:rPr>
                        <a:t>2.4%</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extLst>
                  <a:ext uri="{0D108BD9-81ED-4DB2-BD59-A6C34878D82A}">
                    <a16:rowId xmlns:a16="http://schemas.microsoft.com/office/drawing/2014/main" xmlns="" val="10011"/>
                  </a:ext>
                </a:extLst>
              </a:tr>
              <a:tr h="121756">
                <a:tc>
                  <a:txBody>
                    <a:bodyPr/>
                    <a:lstStyle/>
                    <a:p>
                      <a:pPr algn="ctr" fontAlgn="b"/>
                      <a:r>
                        <a:rPr lang="en-IE" sz="800" b="0" i="0" u="none" strike="noStrike">
                          <a:solidFill>
                            <a:srgbClr val="000000"/>
                          </a:solidFill>
                          <a:effectLst/>
                          <a:latin typeface="Arial" panose="020B0604020202020204" pitchFamily="34" charset="0"/>
                        </a:rPr>
                        <a:t>12</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800" b="0" i="0" u="none" strike="noStrike">
                          <a:solidFill>
                            <a:srgbClr val="000000"/>
                          </a:solidFill>
                          <a:effectLst/>
                          <a:latin typeface="Arial" panose="020B0604020202020204" pitchFamily="34" charset="0"/>
                        </a:rPr>
                        <a:t>How to use health services (getting the care you need)</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800" b="0" i="0" u="none" strike="noStrike">
                          <a:solidFill>
                            <a:srgbClr val="000000"/>
                          </a:solidFill>
                          <a:effectLst/>
                          <a:latin typeface="Arial" panose="020B0604020202020204" pitchFamily="34" charset="0"/>
                        </a:rPr>
                        <a:t>2.2%</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800" b="0" i="0" u="none" strike="noStrike">
                          <a:solidFill>
                            <a:srgbClr val="000000"/>
                          </a:solidFill>
                          <a:effectLst/>
                          <a:latin typeface="Arial" panose="020B0604020202020204" pitchFamily="34" charset="0"/>
                        </a:rPr>
                        <a:t>2.1%</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800" b="0" i="0" u="none" strike="noStrike">
                          <a:solidFill>
                            <a:srgbClr val="000000"/>
                          </a:solidFill>
                          <a:effectLst/>
                          <a:latin typeface="Arial" panose="020B0604020202020204" pitchFamily="34" charset="0"/>
                        </a:rPr>
                        <a:t>2.2%</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800" b="0" i="0" u="none" strike="noStrike">
                          <a:solidFill>
                            <a:srgbClr val="000000"/>
                          </a:solidFill>
                          <a:effectLst/>
                          <a:latin typeface="Arial" panose="020B0604020202020204" pitchFamily="34" charset="0"/>
                        </a:rPr>
                        <a:t>2.4%</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800" b="0" i="0" u="none" strike="noStrike">
                          <a:solidFill>
                            <a:srgbClr val="000000"/>
                          </a:solidFill>
                          <a:effectLst/>
                          <a:latin typeface="Arial" panose="020B0604020202020204" pitchFamily="34" charset="0"/>
                        </a:rPr>
                        <a:t>2.8%</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800" b="0" i="0" u="none" strike="noStrike">
                          <a:solidFill>
                            <a:srgbClr val="000000"/>
                          </a:solidFill>
                          <a:effectLst/>
                          <a:latin typeface="Arial" panose="020B0604020202020204" pitchFamily="34" charset="0"/>
                        </a:rPr>
                        <a:t>2.8%</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800" b="0" i="0" u="none" strike="noStrike">
                          <a:solidFill>
                            <a:srgbClr val="000000"/>
                          </a:solidFill>
                          <a:effectLst/>
                          <a:latin typeface="Arial" panose="020B0604020202020204" pitchFamily="34" charset="0"/>
                        </a:rPr>
                        <a:t>2.4%</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extLst>
                  <a:ext uri="{0D108BD9-81ED-4DB2-BD59-A6C34878D82A}">
                    <a16:rowId xmlns:a16="http://schemas.microsoft.com/office/drawing/2014/main" xmlns="" val="10012"/>
                  </a:ext>
                </a:extLst>
              </a:tr>
              <a:tr h="121756">
                <a:tc>
                  <a:txBody>
                    <a:bodyPr/>
                    <a:lstStyle/>
                    <a:p>
                      <a:pPr algn="ctr" fontAlgn="b"/>
                      <a:r>
                        <a:rPr lang="en-IE" sz="800" b="0" i="0" u="none" strike="noStrike">
                          <a:solidFill>
                            <a:srgbClr val="000000"/>
                          </a:solidFill>
                          <a:effectLst/>
                          <a:latin typeface="Arial" panose="020B0604020202020204" pitchFamily="34" charset="0"/>
                        </a:rPr>
                        <a:t>13</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800" b="0" i="0" u="none" strike="noStrike">
                          <a:solidFill>
                            <a:srgbClr val="000000"/>
                          </a:solidFill>
                          <a:effectLst/>
                          <a:latin typeface="Arial" panose="020B0604020202020204" pitchFamily="34" charset="0"/>
                        </a:rPr>
                        <a:t>Access my medical / health records (test results, prescriptions)</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800" b="0" i="0" u="none" strike="noStrike">
                          <a:solidFill>
                            <a:srgbClr val="000000"/>
                          </a:solidFill>
                          <a:effectLst/>
                          <a:latin typeface="Arial" panose="020B0604020202020204" pitchFamily="34" charset="0"/>
                        </a:rPr>
                        <a:t>1.1%</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800" b="0" i="0" u="none" strike="noStrike">
                          <a:solidFill>
                            <a:srgbClr val="000000"/>
                          </a:solidFill>
                          <a:effectLst/>
                          <a:latin typeface="Arial" panose="020B0604020202020204" pitchFamily="34" charset="0"/>
                        </a:rPr>
                        <a:t>2.6%</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800" b="0" i="0" u="none" strike="noStrike">
                          <a:solidFill>
                            <a:srgbClr val="000000"/>
                          </a:solidFill>
                          <a:effectLst/>
                          <a:latin typeface="Arial" panose="020B0604020202020204" pitchFamily="34" charset="0"/>
                        </a:rPr>
                        <a:t>2.2%</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800" b="0" i="0" u="none" strike="noStrike">
                          <a:solidFill>
                            <a:srgbClr val="000000"/>
                          </a:solidFill>
                          <a:effectLst/>
                          <a:latin typeface="Arial" panose="020B0604020202020204" pitchFamily="34" charset="0"/>
                        </a:rPr>
                        <a:t>2.5%</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800" b="0" i="0" u="none" strike="noStrike">
                          <a:solidFill>
                            <a:srgbClr val="000000"/>
                          </a:solidFill>
                          <a:effectLst/>
                          <a:latin typeface="Arial" panose="020B0604020202020204" pitchFamily="34" charset="0"/>
                        </a:rPr>
                        <a:t>2.1%</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800" b="0" i="0" u="none" strike="noStrike">
                          <a:solidFill>
                            <a:srgbClr val="000000"/>
                          </a:solidFill>
                          <a:effectLst/>
                          <a:latin typeface="Arial" panose="020B0604020202020204" pitchFamily="34" charset="0"/>
                        </a:rPr>
                        <a:t>2.7%</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800" b="0" i="0" u="none" strike="noStrike">
                          <a:solidFill>
                            <a:srgbClr val="000000"/>
                          </a:solidFill>
                          <a:effectLst/>
                          <a:latin typeface="Arial" panose="020B0604020202020204" pitchFamily="34" charset="0"/>
                        </a:rPr>
                        <a:t>2.4%</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extLst>
                  <a:ext uri="{0D108BD9-81ED-4DB2-BD59-A6C34878D82A}">
                    <a16:rowId xmlns:a16="http://schemas.microsoft.com/office/drawing/2014/main" xmlns="" val="10013"/>
                  </a:ext>
                </a:extLst>
              </a:tr>
              <a:tr h="121756">
                <a:tc>
                  <a:txBody>
                    <a:bodyPr/>
                    <a:lstStyle/>
                    <a:p>
                      <a:pPr algn="ctr" fontAlgn="b"/>
                      <a:r>
                        <a:rPr lang="en-IE" sz="800" b="0" i="0" u="none" strike="noStrike">
                          <a:solidFill>
                            <a:srgbClr val="000000"/>
                          </a:solidFill>
                          <a:effectLst/>
                          <a:latin typeface="Arial" panose="020B0604020202020204" pitchFamily="34" charset="0"/>
                        </a:rPr>
                        <a:t>14</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800" b="0" i="0" u="none" strike="noStrike">
                          <a:solidFill>
                            <a:srgbClr val="000000"/>
                          </a:solidFill>
                          <a:effectLst/>
                          <a:latin typeface="Arial" panose="020B0604020202020204" pitchFamily="34" charset="0"/>
                        </a:rPr>
                        <a:t>Living / coping with my condition / disease (support, counselling)</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800" b="0" i="0" u="none" strike="noStrike">
                          <a:solidFill>
                            <a:srgbClr val="000000"/>
                          </a:solidFill>
                          <a:effectLst/>
                          <a:latin typeface="Arial" panose="020B0604020202020204" pitchFamily="34" charset="0"/>
                        </a:rPr>
                        <a:t>2.2%</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800" b="0" i="0" u="none" strike="noStrike">
                          <a:solidFill>
                            <a:srgbClr val="000000"/>
                          </a:solidFill>
                          <a:effectLst/>
                          <a:latin typeface="Arial" panose="020B0604020202020204" pitchFamily="34" charset="0"/>
                        </a:rPr>
                        <a:t>2.5%</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800" b="0" i="0" u="none" strike="noStrike">
                          <a:solidFill>
                            <a:srgbClr val="000000"/>
                          </a:solidFill>
                          <a:effectLst/>
                          <a:latin typeface="Arial" panose="020B0604020202020204" pitchFamily="34" charset="0"/>
                        </a:rPr>
                        <a:t>2.2%</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800" b="0" i="0" u="none" strike="noStrike">
                          <a:solidFill>
                            <a:srgbClr val="000000"/>
                          </a:solidFill>
                          <a:effectLst/>
                          <a:latin typeface="Arial" panose="020B0604020202020204" pitchFamily="34" charset="0"/>
                        </a:rPr>
                        <a:t>2.1%</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800" b="0" i="0" u="none" strike="noStrike">
                          <a:solidFill>
                            <a:srgbClr val="000000"/>
                          </a:solidFill>
                          <a:effectLst/>
                          <a:latin typeface="Arial" panose="020B0604020202020204" pitchFamily="34" charset="0"/>
                        </a:rPr>
                        <a:t>2.1%</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800" b="0" i="0" u="none" strike="noStrike">
                          <a:solidFill>
                            <a:srgbClr val="000000"/>
                          </a:solidFill>
                          <a:effectLst/>
                          <a:latin typeface="Arial" panose="020B0604020202020204" pitchFamily="34" charset="0"/>
                        </a:rPr>
                        <a:t>2.2%</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800" b="0" i="0" u="none" strike="noStrike">
                          <a:solidFill>
                            <a:srgbClr val="000000"/>
                          </a:solidFill>
                          <a:effectLst/>
                          <a:latin typeface="Arial" panose="020B0604020202020204" pitchFamily="34" charset="0"/>
                        </a:rPr>
                        <a:t>2.2%</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extLst>
                  <a:ext uri="{0D108BD9-81ED-4DB2-BD59-A6C34878D82A}">
                    <a16:rowId xmlns:a16="http://schemas.microsoft.com/office/drawing/2014/main" xmlns="" val="10014"/>
                  </a:ext>
                </a:extLst>
              </a:tr>
              <a:tr h="121756">
                <a:tc>
                  <a:txBody>
                    <a:bodyPr/>
                    <a:lstStyle/>
                    <a:p>
                      <a:pPr algn="ctr" fontAlgn="b"/>
                      <a:r>
                        <a:rPr lang="en-IE" sz="800" b="0" i="0" u="none" strike="noStrike">
                          <a:solidFill>
                            <a:srgbClr val="000000"/>
                          </a:solidFill>
                          <a:effectLst/>
                          <a:latin typeface="Arial" panose="020B0604020202020204" pitchFamily="34" charset="0"/>
                        </a:rPr>
                        <a:t>15</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800" b="0" i="0" u="none" strike="noStrike">
                          <a:solidFill>
                            <a:srgbClr val="000000"/>
                          </a:solidFill>
                          <a:effectLst/>
                          <a:latin typeface="Arial" panose="020B0604020202020204" pitchFamily="34" charset="0"/>
                        </a:rPr>
                        <a:t>Detailed information about condition / disease</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800" b="0" i="0" u="none" strike="noStrike">
                          <a:solidFill>
                            <a:srgbClr val="000000"/>
                          </a:solidFill>
                          <a:effectLst/>
                          <a:latin typeface="Arial" panose="020B0604020202020204" pitchFamily="34" charset="0"/>
                        </a:rPr>
                        <a:t>1.8%</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800" b="0" i="0" u="none" strike="noStrike">
                          <a:solidFill>
                            <a:srgbClr val="000000"/>
                          </a:solidFill>
                          <a:effectLst/>
                          <a:latin typeface="Arial" panose="020B0604020202020204" pitchFamily="34" charset="0"/>
                        </a:rPr>
                        <a:t>2.4%</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800" b="0" i="0" u="none" strike="noStrike">
                          <a:solidFill>
                            <a:srgbClr val="000000"/>
                          </a:solidFill>
                          <a:effectLst/>
                          <a:latin typeface="Arial" panose="020B0604020202020204" pitchFamily="34" charset="0"/>
                        </a:rPr>
                        <a:t>2.1%</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800" b="0" i="0" u="none" strike="noStrike">
                          <a:solidFill>
                            <a:srgbClr val="000000"/>
                          </a:solidFill>
                          <a:effectLst/>
                          <a:latin typeface="Arial" panose="020B0604020202020204" pitchFamily="34" charset="0"/>
                        </a:rPr>
                        <a:t>2.3%</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800" b="0" i="0" u="none" strike="noStrike">
                          <a:solidFill>
                            <a:srgbClr val="000000"/>
                          </a:solidFill>
                          <a:effectLst/>
                          <a:latin typeface="Arial" panose="020B0604020202020204" pitchFamily="34" charset="0"/>
                        </a:rPr>
                        <a:t>1.3%</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800" b="0" i="0" u="none" strike="noStrike">
                          <a:solidFill>
                            <a:srgbClr val="000000"/>
                          </a:solidFill>
                          <a:effectLst/>
                          <a:latin typeface="Arial" panose="020B0604020202020204" pitchFamily="34" charset="0"/>
                        </a:rPr>
                        <a:t>1.4%</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800" b="0" i="0" u="none" strike="noStrike">
                          <a:solidFill>
                            <a:srgbClr val="000000"/>
                          </a:solidFill>
                          <a:effectLst/>
                          <a:latin typeface="Arial" panose="020B0604020202020204" pitchFamily="34" charset="0"/>
                        </a:rPr>
                        <a:t>2.1%</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extLst>
                  <a:ext uri="{0D108BD9-81ED-4DB2-BD59-A6C34878D82A}">
                    <a16:rowId xmlns:a16="http://schemas.microsoft.com/office/drawing/2014/main" xmlns="" val="10015"/>
                  </a:ext>
                </a:extLst>
              </a:tr>
              <a:tr h="243512">
                <a:tc>
                  <a:txBody>
                    <a:bodyPr/>
                    <a:lstStyle/>
                    <a:p>
                      <a:pPr algn="ctr" fontAlgn="b"/>
                      <a:r>
                        <a:rPr lang="en-IE" sz="800" b="0" i="0" u="none" strike="noStrike">
                          <a:solidFill>
                            <a:srgbClr val="000000"/>
                          </a:solidFill>
                          <a:effectLst/>
                          <a:latin typeface="Arial" panose="020B0604020202020204" pitchFamily="34" charset="0"/>
                        </a:rPr>
                        <a:t>16</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800" b="0" i="0" u="none" strike="noStrike">
                          <a:solidFill>
                            <a:srgbClr val="000000"/>
                          </a:solidFill>
                          <a:effectLst/>
                          <a:latin typeface="Arial" panose="020B0604020202020204" pitchFamily="34" charset="0"/>
                        </a:rPr>
                        <a:t>Self-management of a condition / disease (tools, self-monitoring, medicines)</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800" b="0" i="0" u="none" strike="noStrike">
                          <a:solidFill>
                            <a:srgbClr val="000000"/>
                          </a:solidFill>
                          <a:effectLst/>
                          <a:latin typeface="Arial" panose="020B0604020202020204" pitchFamily="34" charset="0"/>
                        </a:rPr>
                        <a:t>2.0%</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800" b="0" i="0" u="none" strike="noStrike">
                          <a:solidFill>
                            <a:srgbClr val="000000"/>
                          </a:solidFill>
                          <a:effectLst/>
                          <a:latin typeface="Arial" panose="020B0604020202020204" pitchFamily="34" charset="0"/>
                        </a:rPr>
                        <a:t>2.0%</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800" b="0" i="0" u="none" strike="noStrike">
                          <a:solidFill>
                            <a:srgbClr val="000000"/>
                          </a:solidFill>
                          <a:effectLst/>
                          <a:latin typeface="Arial" panose="020B0604020202020204" pitchFamily="34" charset="0"/>
                        </a:rPr>
                        <a:t>1.9%</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800" b="0" i="0" u="none" strike="noStrike">
                          <a:solidFill>
                            <a:srgbClr val="000000"/>
                          </a:solidFill>
                          <a:effectLst/>
                          <a:latin typeface="Arial" panose="020B0604020202020204" pitchFamily="34" charset="0"/>
                        </a:rPr>
                        <a:t>1.9%</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800" b="0" i="0" u="none" strike="noStrike">
                          <a:solidFill>
                            <a:srgbClr val="000000"/>
                          </a:solidFill>
                          <a:effectLst/>
                          <a:latin typeface="Arial" panose="020B0604020202020204" pitchFamily="34" charset="0"/>
                        </a:rPr>
                        <a:t>1.3%</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800" b="0" i="0" u="none" strike="noStrike">
                          <a:solidFill>
                            <a:srgbClr val="000000"/>
                          </a:solidFill>
                          <a:effectLst/>
                          <a:latin typeface="Arial" panose="020B0604020202020204" pitchFamily="34" charset="0"/>
                        </a:rPr>
                        <a:t>1.4%</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800" b="0" i="0" u="none" strike="noStrike">
                          <a:solidFill>
                            <a:srgbClr val="000000"/>
                          </a:solidFill>
                          <a:effectLst/>
                          <a:latin typeface="Arial" panose="020B0604020202020204" pitchFamily="34" charset="0"/>
                        </a:rPr>
                        <a:t>1.8%</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extLst>
                  <a:ext uri="{0D108BD9-81ED-4DB2-BD59-A6C34878D82A}">
                    <a16:rowId xmlns:a16="http://schemas.microsoft.com/office/drawing/2014/main" xmlns="" val="10016"/>
                  </a:ext>
                </a:extLst>
              </a:tr>
              <a:tr h="121756">
                <a:tc>
                  <a:txBody>
                    <a:bodyPr/>
                    <a:lstStyle/>
                    <a:p>
                      <a:pPr algn="ctr" fontAlgn="b"/>
                      <a:r>
                        <a:rPr lang="en-IE" sz="800" b="0" i="0" u="none" strike="noStrike">
                          <a:solidFill>
                            <a:srgbClr val="000000"/>
                          </a:solidFill>
                          <a:effectLst/>
                          <a:latin typeface="Arial" panose="020B0604020202020204" pitchFamily="34" charset="0"/>
                        </a:rPr>
                        <a:t>17</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800" b="0" i="0" u="none" strike="noStrike">
                          <a:solidFill>
                            <a:srgbClr val="000000"/>
                          </a:solidFill>
                          <a:effectLst/>
                          <a:latin typeface="Arial" panose="020B0604020202020204" pitchFamily="34" charset="0"/>
                        </a:rPr>
                        <a:t>Drug effectiveness, side effects, interactions, dosage</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800" b="0" i="0" u="none" strike="noStrike">
                          <a:solidFill>
                            <a:srgbClr val="000000"/>
                          </a:solidFill>
                          <a:effectLst/>
                          <a:latin typeface="Arial" panose="020B0604020202020204" pitchFamily="34" charset="0"/>
                        </a:rPr>
                        <a:t>1.8%</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800" b="0" i="0" u="none" strike="noStrike">
                          <a:solidFill>
                            <a:srgbClr val="000000"/>
                          </a:solidFill>
                          <a:effectLst/>
                          <a:latin typeface="Arial" panose="020B0604020202020204" pitchFamily="34" charset="0"/>
                        </a:rPr>
                        <a:t>1.7%</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800" b="0" i="0" u="none" strike="noStrike">
                          <a:solidFill>
                            <a:srgbClr val="000000"/>
                          </a:solidFill>
                          <a:effectLst/>
                          <a:latin typeface="Arial" panose="020B0604020202020204" pitchFamily="34" charset="0"/>
                        </a:rPr>
                        <a:t>1.8%</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800" b="0" i="0" u="none" strike="noStrike">
                          <a:solidFill>
                            <a:srgbClr val="000000"/>
                          </a:solidFill>
                          <a:effectLst/>
                          <a:latin typeface="Arial" panose="020B0604020202020204" pitchFamily="34" charset="0"/>
                        </a:rPr>
                        <a:t>1.8%</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800" b="0" i="0" u="none" strike="noStrike">
                          <a:solidFill>
                            <a:srgbClr val="000000"/>
                          </a:solidFill>
                          <a:effectLst/>
                          <a:latin typeface="Arial" panose="020B0604020202020204" pitchFamily="34" charset="0"/>
                        </a:rPr>
                        <a:t>1.8%</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800" b="0" i="0" u="none" strike="noStrike">
                          <a:solidFill>
                            <a:srgbClr val="000000"/>
                          </a:solidFill>
                          <a:effectLst/>
                          <a:latin typeface="Arial" panose="020B0604020202020204" pitchFamily="34" charset="0"/>
                        </a:rPr>
                        <a:t>2.1%</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800" b="0" i="0" u="none" strike="noStrike">
                          <a:solidFill>
                            <a:srgbClr val="000000"/>
                          </a:solidFill>
                          <a:effectLst/>
                          <a:latin typeface="Arial" panose="020B0604020202020204" pitchFamily="34" charset="0"/>
                        </a:rPr>
                        <a:t>1.8%</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extLst>
                  <a:ext uri="{0D108BD9-81ED-4DB2-BD59-A6C34878D82A}">
                    <a16:rowId xmlns:a16="http://schemas.microsoft.com/office/drawing/2014/main" xmlns="" val="10017"/>
                  </a:ext>
                </a:extLst>
              </a:tr>
              <a:tr h="121756">
                <a:tc>
                  <a:txBody>
                    <a:bodyPr/>
                    <a:lstStyle/>
                    <a:p>
                      <a:pPr algn="ctr" fontAlgn="b"/>
                      <a:r>
                        <a:rPr lang="en-IE" sz="800" b="0" i="0" u="none" strike="noStrike">
                          <a:solidFill>
                            <a:srgbClr val="000000"/>
                          </a:solidFill>
                          <a:effectLst/>
                          <a:latin typeface="Arial" panose="020B0604020202020204" pitchFamily="34" charset="0"/>
                        </a:rPr>
                        <a:t>18</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800" b="0" i="0" u="none" strike="noStrike">
                          <a:solidFill>
                            <a:srgbClr val="000000"/>
                          </a:solidFill>
                          <a:effectLst/>
                          <a:latin typeface="Arial" panose="020B0604020202020204" pitchFamily="34" charset="0"/>
                        </a:rPr>
                        <a:t>Appointments (book, reminders, cancel, reschedule)</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800" b="0" i="0" u="none" strike="noStrike">
                          <a:solidFill>
                            <a:srgbClr val="000000"/>
                          </a:solidFill>
                          <a:effectLst/>
                          <a:latin typeface="Arial" panose="020B0604020202020204" pitchFamily="34" charset="0"/>
                        </a:rPr>
                        <a:t>1.3%</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800" b="0" i="0" u="none" strike="noStrike">
                          <a:solidFill>
                            <a:srgbClr val="000000"/>
                          </a:solidFill>
                          <a:effectLst/>
                          <a:latin typeface="Arial" panose="020B0604020202020204" pitchFamily="34" charset="0"/>
                        </a:rPr>
                        <a:t>2.1%</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800" b="0" i="0" u="none" strike="noStrike">
                          <a:solidFill>
                            <a:srgbClr val="000000"/>
                          </a:solidFill>
                          <a:effectLst/>
                          <a:latin typeface="Arial" panose="020B0604020202020204" pitchFamily="34" charset="0"/>
                        </a:rPr>
                        <a:t>1.7%</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800" b="0" i="0" u="none" strike="noStrike">
                          <a:solidFill>
                            <a:srgbClr val="000000"/>
                          </a:solidFill>
                          <a:effectLst/>
                          <a:latin typeface="Arial" panose="020B0604020202020204" pitchFamily="34" charset="0"/>
                        </a:rPr>
                        <a:t>1.7%</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800" b="0" i="0" u="none" strike="noStrike">
                          <a:solidFill>
                            <a:srgbClr val="000000"/>
                          </a:solidFill>
                          <a:effectLst/>
                          <a:latin typeface="Arial" panose="020B0604020202020204" pitchFamily="34" charset="0"/>
                        </a:rPr>
                        <a:t>1.7%</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800" b="0" i="0" u="none" strike="noStrike">
                          <a:solidFill>
                            <a:srgbClr val="000000"/>
                          </a:solidFill>
                          <a:effectLst/>
                          <a:latin typeface="Arial" panose="020B0604020202020204" pitchFamily="34" charset="0"/>
                        </a:rPr>
                        <a:t>1.7%</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800" b="0" i="0" u="none" strike="noStrike">
                          <a:solidFill>
                            <a:srgbClr val="000000"/>
                          </a:solidFill>
                          <a:effectLst/>
                          <a:latin typeface="Arial" panose="020B0604020202020204" pitchFamily="34" charset="0"/>
                        </a:rPr>
                        <a:t>1.7%</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extLst>
                  <a:ext uri="{0D108BD9-81ED-4DB2-BD59-A6C34878D82A}">
                    <a16:rowId xmlns:a16="http://schemas.microsoft.com/office/drawing/2014/main" xmlns="" val="10018"/>
                  </a:ext>
                </a:extLst>
              </a:tr>
              <a:tr h="121756">
                <a:tc>
                  <a:txBody>
                    <a:bodyPr/>
                    <a:lstStyle/>
                    <a:p>
                      <a:pPr algn="ctr" fontAlgn="b"/>
                      <a:r>
                        <a:rPr lang="en-IE" sz="800" b="0" i="0" u="none" strike="noStrike">
                          <a:solidFill>
                            <a:srgbClr val="000000"/>
                          </a:solidFill>
                          <a:effectLst/>
                          <a:latin typeface="Arial" panose="020B0604020202020204" pitchFamily="34" charset="0"/>
                        </a:rPr>
                        <a:t>19</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800" b="0" i="0" u="none" strike="noStrike">
                          <a:solidFill>
                            <a:srgbClr val="000000"/>
                          </a:solidFill>
                          <a:effectLst/>
                          <a:latin typeface="Arial" panose="020B0604020202020204" pitchFamily="34" charset="0"/>
                        </a:rPr>
                        <a:t>Vaccinations, immunisations</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800" b="0" i="0" u="none" strike="noStrike">
                          <a:solidFill>
                            <a:srgbClr val="000000"/>
                          </a:solidFill>
                          <a:effectLst/>
                          <a:latin typeface="Arial" panose="020B0604020202020204" pitchFamily="34" charset="0"/>
                        </a:rPr>
                        <a:t>1.8%</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800" b="0" i="0" u="none" strike="noStrike">
                          <a:solidFill>
                            <a:srgbClr val="000000"/>
                          </a:solidFill>
                          <a:effectLst/>
                          <a:latin typeface="Arial" panose="020B0604020202020204" pitchFamily="34" charset="0"/>
                        </a:rPr>
                        <a:t>2.3%</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800" b="0" i="0" u="none" strike="noStrike">
                          <a:solidFill>
                            <a:srgbClr val="000000"/>
                          </a:solidFill>
                          <a:effectLst/>
                          <a:latin typeface="Arial" panose="020B0604020202020204" pitchFamily="34" charset="0"/>
                        </a:rPr>
                        <a:t>2.3%</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800" b="0" i="0" u="none" strike="noStrike">
                          <a:solidFill>
                            <a:srgbClr val="000000"/>
                          </a:solidFill>
                          <a:effectLst/>
                          <a:latin typeface="Arial" panose="020B0604020202020204" pitchFamily="34" charset="0"/>
                        </a:rPr>
                        <a:t>1.4%</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800" b="0" i="0" u="none" strike="noStrike">
                          <a:solidFill>
                            <a:srgbClr val="000000"/>
                          </a:solidFill>
                          <a:effectLst/>
                          <a:latin typeface="Arial" panose="020B0604020202020204" pitchFamily="34" charset="0"/>
                        </a:rPr>
                        <a:t>1.2%</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800" b="0" i="0" u="none" strike="noStrike">
                          <a:solidFill>
                            <a:srgbClr val="000000"/>
                          </a:solidFill>
                          <a:effectLst/>
                          <a:latin typeface="Arial" panose="020B0604020202020204" pitchFamily="34" charset="0"/>
                        </a:rPr>
                        <a:t>1.1%</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800" b="0" i="0" u="none" strike="noStrike">
                          <a:solidFill>
                            <a:srgbClr val="000000"/>
                          </a:solidFill>
                          <a:effectLst/>
                          <a:latin typeface="Arial" panose="020B0604020202020204" pitchFamily="34" charset="0"/>
                        </a:rPr>
                        <a:t>1.7%</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extLst>
                  <a:ext uri="{0D108BD9-81ED-4DB2-BD59-A6C34878D82A}">
                    <a16:rowId xmlns:a16="http://schemas.microsoft.com/office/drawing/2014/main" xmlns="" val="10019"/>
                  </a:ext>
                </a:extLst>
              </a:tr>
              <a:tr h="121756">
                <a:tc>
                  <a:txBody>
                    <a:bodyPr/>
                    <a:lstStyle/>
                    <a:p>
                      <a:pPr algn="ctr" fontAlgn="b"/>
                      <a:r>
                        <a:rPr lang="en-IE" sz="800" b="0" i="0" u="none" strike="noStrike">
                          <a:solidFill>
                            <a:srgbClr val="000000"/>
                          </a:solidFill>
                          <a:effectLst/>
                          <a:latin typeface="Arial" panose="020B0604020202020204" pitchFamily="34" charset="0"/>
                        </a:rPr>
                        <a:t>20</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800" b="0" i="0" u="none" strike="noStrike">
                          <a:solidFill>
                            <a:srgbClr val="000000"/>
                          </a:solidFill>
                          <a:effectLst/>
                          <a:latin typeface="Arial" panose="020B0604020202020204" pitchFamily="34" charset="0"/>
                        </a:rPr>
                        <a:t>Prognosis / likely course of condition / disease</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800" b="0" i="0" u="none" strike="noStrike">
                          <a:solidFill>
                            <a:srgbClr val="000000"/>
                          </a:solidFill>
                          <a:effectLst/>
                          <a:latin typeface="Arial" panose="020B0604020202020204" pitchFamily="34" charset="0"/>
                        </a:rPr>
                        <a:t>2.0%</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800" b="0" i="0" u="none" strike="noStrike">
                          <a:solidFill>
                            <a:srgbClr val="000000"/>
                          </a:solidFill>
                          <a:effectLst/>
                          <a:latin typeface="Arial" panose="020B0604020202020204" pitchFamily="34" charset="0"/>
                        </a:rPr>
                        <a:t>1.7%</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800" b="0" i="0" u="none" strike="noStrike">
                          <a:solidFill>
                            <a:srgbClr val="000000"/>
                          </a:solidFill>
                          <a:effectLst/>
                          <a:latin typeface="Arial" panose="020B0604020202020204" pitchFamily="34" charset="0"/>
                        </a:rPr>
                        <a:t>1.3%</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800" b="0" i="0" u="none" strike="noStrike">
                          <a:solidFill>
                            <a:srgbClr val="000000"/>
                          </a:solidFill>
                          <a:effectLst/>
                          <a:latin typeface="Arial" panose="020B0604020202020204" pitchFamily="34" charset="0"/>
                        </a:rPr>
                        <a:t>1.9%</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800" b="0" i="0" u="none" strike="noStrike">
                          <a:solidFill>
                            <a:srgbClr val="000000"/>
                          </a:solidFill>
                          <a:effectLst/>
                          <a:latin typeface="Arial" panose="020B0604020202020204" pitchFamily="34" charset="0"/>
                        </a:rPr>
                        <a:t>1.4%</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800" b="0" i="0" u="none" strike="noStrike">
                          <a:solidFill>
                            <a:srgbClr val="000000"/>
                          </a:solidFill>
                          <a:effectLst/>
                          <a:latin typeface="Arial" panose="020B0604020202020204" pitchFamily="34" charset="0"/>
                        </a:rPr>
                        <a:t>1.6%</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800" b="0" i="0" u="none" strike="noStrike" dirty="0">
                          <a:solidFill>
                            <a:srgbClr val="000000"/>
                          </a:solidFill>
                          <a:effectLst/>
                          <a:latin typeface="Arial" panose="020B0604020202020204" pitchFamily="34" charset="0"/>
                        </a:rPr>
                        <a:t>1.7%</a:t>
                      </a:r>
                    </a:p>
                  </a:txBody>
                  <a:tcPr marL="0" marR="219161"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extLst>
                  <a:ext uri="{0D108BD9-81ED-4DB2-BD59-A6C34878D82A}">
                    <a16:rowId xmlns:a16="http://schemas.microsoft.com/office/drawing/2014/main" xmlns="" val="10020"/>
                  </a:ext>
                </a:extLst>
              </a:tr>
            </a:tbl>
          </a:graphicData>
        </a:graphic>
      </p:graphicFrame>
      <p:pic>
        <p:nvPicPr>
          <p:cNvPr id="4" name="ColourQuartilesVerticalPicture">
            <a:extLst>
              <a:ext uri="{FF2B5EF4-FFF2-40B4-BE49-F238E27FC236}">
                <a16:creationId xmlns:a16="http://schemas.microsoft.com/office/drawing/2014/main" xmlns="" id="{00000000-0008-0000-0000-000003000000}"/>
              </a:ext>
            </a:extLst>
          </p:cNvPr>
          <p:cNvPicPr>
            <a:picLocks noChangeAspect="1"/>
          </p:cNvPicPr>
          <p:nvPr/>
        </p:nvPicPr>
        <p:blipFill>
          <a:blip r:embed="rId2"/>
          <a:stretch>
            <a:fillRect/>
          </a:stretch>
        </p:blipFill>
        <p:spPr>
          <a:xfrm>
            <a:off x="8429030" y="1905000"/>
            <a:ext cx="571500" cy="1998008"/>
          </a:xfrm>
          <a:prstGeom prst="rect">
            <a:avLst/>
          </a:prstGeom>
        </p:spPr>
      </p:pic>
      <p:sp>
        <p:nvSpPr>
          <p:cNvPr id="5" name="TextBox 4"/>
          <p:cNvSpPr txBox="1"/>
          <p:nvPr/>
        </p:nvSpPr>
        <p:spPr>
          <a:xfrm>
            <a:off x="297545" y="4521198"/>
            <a:ext cx="5740400" cy="307777"/>
          </a:xfrm>
          <a:prstGeom prst="rect">
            <a:avLst/>
          </a:prstGeom>
          <a:noFill/>
        </p:spPr>
        <p:txBody>
          <a:bodyPr wrap="square" rtlCol="0">
            <a:spAutoFit/>
          </a:bodyPr>
          <a:lstStyle/>
          <a:p>
            <a:r>
              <a:rPr lang="en-CA" sz="1400" dirty="0" smtClean="0">
                <a:solidFill>
                  <a:schemeClr val="tx1">
                    <a:lumMod val="75000"/>
                    <a:lumOff val="25000"/>
                  </a:schemeClr>
                </a:solidFill>
                <a:latin typeface="Helvetica Light"/>
                <a:cs typeface="Helvetica Light"/>
              </a:rPr>
              <a:t>Source: Top task </a:t>
            </a:r>
            <a:r>
              <a:rPr lang="en-CA" sz="1400" dirty="0">
                <a:solidFill>
                  <a:schemeClr val="tx1">
                    <a:lumMod val="75000"/>
                    <a:lumOff val="25000"/>
                  </a:schemeClr>
                </a:solidFill>
                <a:latin typeface="Helvetica Light"/>
                <a:cs typeface="Helvetica Light"/>
              </a:rPr>
              <a:t>identification project, Irish Department of Health </a:t>
            </a:r>
            <a:endParaRPr lang="en-CA" sz="1400" dirty="0" smtClean="0">
              <a:solidFill>
                <a:schemeClr val="tx1">
                  <a:lumMod val="75000"/>
                  <a:lumOff val="25000"/>
                </a:schemeClr>
              </a:solidFill>
              <a:latin typeface="Helvetica Light"/>
              <a:cs typeface="Helvetica Light"/>
            </a:endParaRPr>
          </a:p>
        </p:txBody>
      </p:sp>
    </p:spTree>
    <p:extLst>
      <p:ext uri="{BB962C8B-B14F-4D97-AF65-F5344CB8AC3E}">
        <p14:creationId xmlns:p14="http://schemas.microsoft.com/office/powerpoint/2010/main" val="6771238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81" y="392629"/>
            <a:ext cx="8667750" cy="373853"/>
          </a:xfrm>
        </p:spPr>
        <p:txBody>
          <a:bodyPr wrap="square">
            <a:spAutoFit/>
          </a:bodyPr>
          <a:lstStyle/>
          <a:p>
            <a:r>
              <a:rPr lang="en-US" dirty="0"/>
              <a:t>Public or professional</a:t>
            </a:r>
          </a:p>
        </p:txBody>
      </p:sp>
      <p:graphicFrame>
        <p:nvGraphicFramePr>
          <p:cNvPr id="3" name="Table 2"/>
          <p:cNvGraphicFramePr>
            <a:graphicFrameLocks noGrp="1"/>
          </p:cNvGraphicFramePr>
          <p:nvPr>
            <p:extLst>
              <p:ext uri="{D42A27DB-BD31-4B8C-83A1-F6EECF244321}">
                <p14:modId xmlns:p14="http://schemas.microsoft.com/office/powerpoint/2010/main" val="1486304983"/>
              </p:ext>
            </p:extLst>
          </p:nvPr>
        </p:nvGraphicFramePr>
        <p:xfrm>
          <a:off x="1771992" y="829443"/>
          <a:ext cx="5600020" cy="3656328"/>
        </p:xfrm>
        <a:graphic>
          <a:graphicData uri="http://schemas.openxmlformats.org/drawingml/2006/table">
            <a:tbl>
              <a:tblPr/>
              <a:tblGrid>
                <a:gridCol w="174141">
                  <a:extLst>
                    <a:ext uri="{9D8B030D-6E8A-4147-A177-3AD203B41FA5}">
                      <a16:colId xmlns:a16="http://schemas.microsoft.com/office/drawing/2014/main" xmlns="" val="20000"/>
                    </a:ext>
                  </a:extLst>
                </a:gridCol>
                <a:gridCol w="3336181">
                  <a:extLst>
                    <a:ext uri="{9D8B030D-6E8A-4147-A177-3AD203B41FA5}">
                      <a16:colId xmlns:a16="http://schemas.microsoft.com/office/drawing/2014/main" xmlns="" val="20001"/>
                    </a:ext>
                  </a:extLst>
                </a:gridCol>
                <a:gridCol w="696566">
                  <a:extLst>
                    <a:ext uri="{9D8B030D-6E8A-4147-A177-3AD203B41FA5}">
                      <a16:colId xmlns:a16="http://schemas.microsoft.com/office/drawing/2014/main" xmlns="" val="20002"/>
                    </a:ext>
                  </a:extLst>
                </a:gridCol>
                <a:gridCol w="696566">
                  <a:extLst>
                    <a:ext uri="{9D8B030D-6E8A-4147-A177-3AD203B41FA5}">
                      <a16:colId xmlns:a16="http://schemas.microsoft.com/office/drawing/2014/main" xmlns="" val="20003"/>
                    </a:ext>
                  </a:extLst>
                </a:gridCol>
                <a:gridCol w="696566">
                  <a:extLst>
                    <a:ext uri="{9D8B030D-6E8A-4147-A177-3AD203B41FA5}">
                      <a16:colId xmlns:a16="http://schemas.microsoft.com/office/drawing/2014/main" xmlns="" val="20004"/>
                    </a:ext>
                  </a:extLst>
                </a:gridCol>
              </a:tblGrid>
              <a:tr h="494928">
                <a:tc>
                  <a:txBody>
                    <a:bodyPr/>
                    <a:lstStyle/>
                    <a:p>
                      <a:pPr algn="l" fontAlgn="b"/>
                      <a:r>
                        <a:rPr lang="en-IE" sz="900" b="0" i="0" u="none" strike="noStrike">
                          <a:solidFill>
                            <a:srgbClr val="000000"/>
                          </a:solidFill>
                          <a:effectLst/>
                          <a:latin typeface="Arial" panose="020B0604020202020204" pitchFamily="34" charset="0"/>
                        </a:rPr>
                        <a:t> </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ctr" fontAlgn="b"/>
                      <a:r>
                        <a:rPr lang="en-IE" sz="1000" b="1" i="0" u="none" strike="noStrike">
                          <a:solidFill>
                            <a:srgbClr val="000000"/>
                          </a:solidFill>
                          <a:effectLst/>
                          <a:latin typeface="Arial" panose="020B0604020202020204" pitchFamily="34" charset="0"/>
                        </a:rPr>
                        <a:t>Tasks</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ctr" fontAlgn="b"/>
                      <a:r>
                        <a:rPr lang="en-IE" sz="1000" b="0" i="0" u="none" strike="noStrike">
                          <a:solidFill>
                            <a:srgbClr val="000000"/>
                          </a:solidFill>
                          <a:effectLst/>
                          <a:latin typeface="Arial" panose="020B0604020202020204" pitchFamily="34" charset="0"/>
                        </a:rPr>
                        <a:t>A member of the public</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ctr" fontAlgn="b"/>
                      <a:r>
                        <a:rPr lang="en-IE" sz="1000" b="0" i="0" u="none" strike="noStrike">
                          <a:solidFill>
                            <a:srgbClr val="000000"/>
                          </a:solidFill>
                          <a:effectLst/>
                          <a:latin typeface="Arial" panose="020B0604020202020204" pitchFamily="34" charset="0"/>
                        </a:rPr>
                        <a:t>A health professional</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ctr" fontAlgn="b"/>
                      <a:r>
                        <a:rPr lang="en-IE" sz="1000" b="1" i="0" u="none" strike="noStrike">
                          <a:solidFill>
                            <a:srgbClr val="FFFFFF"/>
                          </a:solidFill>
                          <a:effectLst/>
                          <a:latin typeface="Arial" panose="020B0604020202020204" pitchFamily="34" charset="0"/>
                        </a:rPr>
                        <a:t>Total</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000000"/>
                    </a:solidFill>
                  </a:tcPr>
                </a:tc>
                <a:extLst>
                  <a:ext uri="{0D108BD9-81ED-4DB2-BD59-A6C34878D82A}">
                    <a16:rowId xmlns:a16="http://schemas.microsoft.com/office/drawing/2014/main" xmlns="" val="10000"/>
                  </a:ext>
                </a:extLst>
              </a:tr>
              <a:tr h="137480">
                <a:tc>
                  <a:txBody>
                    <a:bodyPr/>
                    <a:lstStyle/>
                    <a:p>
                      <a:pPr algn="ctr" fontAlgn="b"/>
                      <a:r>
                        <a:rPr lang="en-IE" sz="900" b="0" i="0" u="none" strike="noStrike">
                          <a:solidFill>
                            <a:srgbClr val="000000"/>
                          </a:solidFill>
                          <a:effectLst/>
                          <a:latin typeface="Arial" panose="020B0604020202020204" pitchFamily="34" charset="0"/>
                        </a:rPr>
                        <a:t>1</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900" b="0" i="0" u="none" strike="noStrike">
                          <a:solidFill>
                            <a:srgbClr val="000000"/>
                          </a:solidFill>
                          <a:effectLst/>
                          <a:latin typeface="Arial" panose="020B0604020202020204" pitchFamily="34" charset="0"/>
                        </a:rPr>
                        <a:t>Waiting times (hospitals, clinics, other health services)</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900" b="0" i="0" u="none" strike="noStrike">
                          <a:solidFill>
                            <a:srgbClr val="000000"/>
                          </a:solidFill>
                          <a:effectLst/>
                          <a:latin typeface="Arial" panose="020B0604020202020204" pitchFamily="34" charset="0"/>
                        </a:rPr>
                        <a:t>5.2%</a:t>
                      </a:r>
                    </a:p>
                  </a:txBody>
                  <a:tcPr marL="0" marR="247464"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900" b="0" i="0" u="none" strike="noStrike">
                          <a:solidFill>
                            <a:srgbClr val="000000"/>
                          </a:solidFill>
                          <a:effectLst/>
                          <a:latin typeface="Arial" panose="020B0604020202020204" pitchFamily="34" charset="0"/>
                        </a:rPr>
                        <a:t>4.1%</a:t>
                      </a:r>
                    </a:p>
                  </a:txBody>
                  <a:tcPr marL="0" marR="247464"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900" b="0" i="0" u="none" strike="noStrike">
                          <a:solidFill>
                            <a:srgbClr val="000000"/>
                          </a:solidFill>
                          <a:effectLst/>
                          <a:latin typeface="Arial" panose="020B0604020202020204" pitchFamily="34" charset="0"/>
                        </a:rPr>
                        <a:t>4.9%</a:t>
                      </a:r>
                    </a:p>
                  </a:txBody>
                  <a:tcPr marL="0" marR="247464"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extLst>
                  <a:ext uri="{0D108BD9-81ED-4DB2-BD59-A6C34878D82A}">
                    <a16:rowId xmlns:a16="http://schemas.microsoft.com/office/drawing/2014/main" xmlns="" val="10001"/>
                  </a:ext>
                </a:extLst>
              </a:tr>
              <a:tr h="137480">
                <a:tc>
                  <a:txBody>
                    <a:bodyPr/>
                    <a:lstStyle/>
                    <a:p>
                      <a:pPr algn="ctr" fontAlgn="b"/>
                      <a:r>
                        <a:rPr lang="en-IE" sz="900" b="0" i="0" u="none" strike="noStrike">
                          <a:solidFill>
                            <a:srgbClr val="000000"/>
                          </a:solidFill>
                          <a:effectLst/>
                          <a:latin typeface="Arial" panose="020B0604020202020204" pitchFamily="34" charset="0"/>
                        </a:rPr>
                        <a:t>2</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900" b="0" i="0" u="none" strike="noStrike">
                          <a:solidFill>
                            <a:srgbClr val="000000"/>
                          </a:solidFill>
                          <a:effectLst/>
                          <a:latin typeface="Arial" panose="020B0604020202020204" pitchFamily="34" charset="0"/>
                        </a:rPr>
                        <a:t>Mental wellbeing (stress reduction, mindfulness, positive thinking)</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900" b="0" i="0" u="none" strike="noStrike">
                          <a:solidFill>
                            <a:srgbClr val="000000"/>
                          </a:solidFill>
                          <a:effectLst/>
                          <a:latin typeface="Arial" panose="020B0604020202020204" pitchFamily="34" charset="0"/>
                        </a:rPr>
                        <a:t>4.5%</a:t>
                      </a:r>
                    </a:p>
                  </a:txBody>
                  <a:tcPr marL="0" marR="247464"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900" b="0" i="0" u="none" strike="noStrike">
                          <a:solidFill>
                            <a:srgbClr val="000000"/>
                          </a:solidFill>
                          <a:effectLst/>
                          <a:latin typeface="Arial" panose="020B0604020202020204" pitchFamily="34" charset="0"/>
                        </a:rPr>
                        <a:t>4.6%</a:t>
                      </a:r>
                    </a:p>
                  </a:txBody>
                  <a:tcPr marL="0" marR="247464"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900" b="0" i="0" u="none" strike="noStrike">
                          <a:solidFill>
                            <a:srgbClr val="000000"/>
                          </a:solidFill>
                          <a:effectLst/>
                          <a:latin typeface="Arial" panose="020B0604020202020204" pitchFamily="34" charset="0"/>
                        </a:rPr>
                        <a:t>4.5%</a:t>
                      </a:r>
                    </a:p>
                  </a:txBody>
                  <a:tcPr marL="0" marR="247464"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extLst>
                  <a:ext uri="{0D108BD9-81ED-4DB2-BD59-A6C34878D82A}">
                    <a16:rowId xmlns:a16="http://schemas.microsoft.com/office/drawing/2014/main" xmlns="" val="10002"/>
                  </a:ext>
                </a:extLst>
              </a:tr>
              <a:tr h="137480">
                <a:tc>
                  <a:txBody>
                    <a:bodyPr/>
                    <a:lstStyle/>
                    <a:p>
                      <a:pPr algn="ctr" fontAlgn="b"/>
                      <a:r>
                        <a:rPr lang="en-IE" sz="900" b="0" i="0" u="none" strike="noStrike">
                          <a:solidFill>
                            <a:srgbClr val="000000"/>
                          </a:solidFill>
                          <a:effectLst/>
                          <a:latin typeface="Arial" panose="020B0604020202020204" pitchFamily="34" charset="0"/>
                        </a:rPr>
                        <a:t>3</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900" b="0" i="0" u="none" strike="noStrike">
                          <a:solidFill>
                            <a:srgbClr val="000000"/>
                          </a:solidFill>
                          <a:effectLst/>
                          <a:latin typeface="Arial" panose="020B0604020202020204" pitchFamily="34" charset="0"/>
                        </a:rPr>
                        <a:t>Costs and fees (treatment, drugs, consultant visits, care)</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900" b="0" i="0" u="none" strike="noStrike">
                          <a:solidFill>
                            <a:srgbClr val="000000"/>
                          </a:solidFill>
                          <a:effectLst/>
                          <a:latin typeface="Arial" panose="020B0604020202020204" pitchFamily="34" charset="0"/>
                        </a:rPr>
                        <a:t>4.3%</a:t>
                      </a:r>
                    </a:p>
                  </a:txBody>
                  <a:tcPr marL="0" marR="247464"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900" b="0" i="0" u="none" strike="noStrike">
                          <a:solidFill>
                            <a:srgbClr val="000000"/>
                          </a:solidFill>
                          <a:effectLst/>
                          <a:latin typeface="Arial" panose="020B0604020202020204" pitchFamily="34" charset="0"/>
                        </a:rPr>
                        <a:t>3.2%</a:t>
                      </a:r>
                    </a:p>
                  </a:txBody>
                  <a:tcPr marL="0" marR="247464"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900" b="0" i="0" u="none" strike="noStrike">
                          <a:solidFill>
                            <a:srgbClr val="000000"/>
                          </a:solidFill>
                          <a:effectLst/>
                          <a:latin typeface="Arial" panose="020B0604020202020204" pitchFamily="34" charset="0"/>
                        </a:rPr>
                        <a:t>4.0%</a:t>
                      </a:r>
                    </a:p>
                  </a:txBody>
                  <a:tcPr marL="0" marR="247464"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extLst>
                  <a:ext uri="{0D108BD9-81ED-4DB2-BD59-A6C34878D82A}">
                    <a16:rowId xmlns:a16="http://schemas.microsoft.com/office/drawing/2014/main" xmlns="" val="10003"/>
                  </a:ext>
                </a:extLst>
              </a:tr>
              <a:tr h="137480">
                <a:tc>
                  <a:txBody>
                    <a:bodyPr/>
                    <a:lstStyle/>
                    <a:p>
                      <a:pPr algn="ctr" fontAlgn="b"/>
                      <a:r>
                        <a:rPr lang="en-IE" sz="900" b="0" i="0" u="none" strike="noStrike">
                          <a:solidFill>
                            <a:srgbClr val="000000"/>
                          </a:solidFill>
                          <a:effectLst/>
                          <a:latin typeface="Arial" panose="020B0604020202020204" pitchFamily="34" charset="0"/>
                        </a:rPr>
                        <a:t>4</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900" b="0" i="0" u="none" strike="noStrike">
                          <a:solidFill>
                            <a:srgbClr val="000000"/>
                          </a:solidFill>
                          <a:effectLst/>
                          <a:latin typeface="Arial" panose="020B0604020202020204" pitchFamily="34" charset="0"/>
                        </a:rPr>
                        <a:t>Screening (breastcheck, retinal, bowel, cervical)</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900" b="0" i="0" u="none" strike="noStrike">
                          <a:solidFill>
                            <a:srgbClr val="000000"/>
                          </a:solidFill>
                          <a:effectLst/>
                          <a:latin typeface="Arial" panose="020B0604020202020204" pitchFamily="34" charset="0"/>
                        </a:rPr>
                        <a:t>3.5%</a:t>
                      </a:r>
                    </a:p>
                  </a:txBody>
                  <a:tcPr marL="0" marR="247464"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900" b="0" i="0" u="none" strike="noStrike">
                          <a:solidFill>
                            <a:srgbClr val="000000"/>
                          </a:solidFill>
                          <a:effectLst/>
                          <a:latin typeface="Arial" panose="020B0604020202020204" pitchFamily="34" charset="0"/>
                        </a:rPr>
                        <a:t>4.0%</a:t>
                      </a:r>
                    </a:p>
                  </a:txBody>
                  <a:tcPr marL="0" marR="247464"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900" b="0" i="0" u="none" strike="noStrike">
                          <a:solidFill>
                            <a:srgbClr val="000000"/>
                          </a:solidFill>
                          <a:effectLst/>
                          <a:latin typeface="Arial" panose="020B0604020202020204" pitchFamily="34" charset="0"/>
                        </a:rPr>
                        <a:t>3.6%</a:t>
                      </a:r>
                    </a:p>
                  </a:txBody>
                  <a:tcPr marL="0" marR="247464"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extLst>
                  <a:ext uri="{0D108BD9-81ED-4DB2-BD59-A6C34878D82A}">
                    <a16:rowId xmlns:a16="http://schemas.microsoft.com/office/drawing/2014/main" xmlns="" val="10004"/>
                  </a:ext>
                </a:extLst>
              </a:tr>
              <a:tr h="137480">
                <a:tc>
                  <a:txBody>
                    <a:bodyPr/>
                    <a:lstStyle/>
                    <a:p>
                      <a:pPr algn="ctr" fontAlgn="b"/>
                      <a:r>
                        <a:rPr lang="en-IE" sz="900" b="0" i="0" u="none" strike="noStrike">
                          <a:solidFill>
                            <a:srgbClr val="000000"/>
                          </a:solidFill>
                          <a:effectLst/>
                          <a:latin typeface="Arial" panose="020B0604020202020204" pitchFamily="34" charset="0"/>
                        </a:rPr>
                        <a:t>5</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900" b="0" i="0" u="none" strike="noStrike">
                          <a:solidFill>
                            <a:srgbClr val="000000"/>
                          </a:solidFill>
                          <a:effectLst/>
                          <a:latin typeface="Arial" panose="020B0604020202020204" pitchFamily="34" charset="0"/>
                        </a:rPr>
                        <a:t>Diagnosis of condition / disease</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900" b="0" i="0" u="none" strike="noStrike">
                          <a:solidFill>
                            <a:srgbClr val="000000"/>
                          </a:solidFill>
                          <a:effectLst/>
                          <a:latin typeface="Arial" panose="020B0604020202020204" pitchFamily="34" charset="0"/>
                        </a:rPr>
                        <a:t>3.0%</a:t>
                      </a:r>
                    </a:p>
                  </a:txBody>
                  <a:tcPr marL="0" marR="247464"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900" b="0" i="0" u="none" strike="noStrike">
                          <a:solidFill>
                            <a:srgbClr val="000000"/>
                          </a:solidFill>
                          <a:effectLst/>
                          <a:latin typeface="Arial" panose="020B0604020202020204" pitchFamily="34" charset="0"/>
                        </a:rPr>
                        <a:t>2.7%</a:t>
                      </a:r>
                    </a:p>
                  </a:txBody>
                  <a:tcPr marL="0" marR="247464"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900" b="0" i="0" u="none" strike="noStrike">
                          <a:solidFill>
                            <a:srgbClr val="000000"/>
                          </a:solidFill>
                          <a:effectLst/>
                          <a:latin typeface="Arial" panose="020B0604020202020204" pitchFamily="34" charset="0"/>
                        </a:rPr>
                        <a:t>2.9%</a:t>
                      </a:r>
                    </a:p>
                  </a:txBody>
                  <a:tcPr marL="0" marR="247464"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extLst>
                  <a:ext uri="{0D108BD9-81ED-4DB2-BD59-A6C34878D82A}">
                    <a16:rowId xmlns:a16="http://schemas.microsoft.com/office/drawing/2014/main" xmlns="" val="10005"/>
                  </a:ext>
                </a:extLst>
              </a:tr>
              <a:tr h="137480">
                <a:tc>
                  <a:txBody>
                    <a:bodyPr/>
                    <a:lstStyle/>
                    <a:p>
                      <a:pPr algn="ctr" fontAlgn="b"/>
                      <a:r>
                        <a:rPr lang="en-IE" sz="900" b="0" i="0" u="none" strike="noStrike">
                          <a:solidFill>
                            <a:srgbClr val="000000"/>
                          </a:solidFill>
                          <a:effectLst/>
                          <a:latin typeface="Arial" panose="020B0604020202020204" pitchFamily="34" charset="0"/>
                        </a:rPr>
                        <a:t>6</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900" b="0" i="0" u="none" strike="noStrike">
                          <a:solidFill>
                            <a:srgbClr val="000000"/>
                          </a:solidFill>
                          <a:effectLst/>
                          <a:latin typeface="Arial" panose="020B0604020202020204" pitchFamily="34" charset="0"/>
                        </a:rPr>
                        <a:t>Check symptoms / signs</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900" b="0" i="0" u="none" strike="noStrike">
                          <a:solidFill>
                            <a:srgbClr val="000000"/>
                          </a:solidFill>
                          <a:effectLst/>
                          <a:latin typeface="Arial" panose="020B0604020202020204" pitchFamily="34" charset="0"/>
                        </a:rPr>
                        <a:t>3.0%</a:t>
                      </a:r>
                    </a:p>
                  </a:txBody>
                  <a:tcPr marL="0" marR="247464"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900" b="0" i="0" u="none" strike="noStrike">
                          <a:solidFill>
                            <a:srgbClr val="000000"/>
                          </a:solidFill>
                          <a:effectLst/>
                          <a:latin typeface="Arial" panose="020B0604020202020204" pitchFamily="34" charset="0"/>
                        </a:rPr>
                        <a:t>2.4%</a:t>
                      </a:r>
                    </a:p>
                  </a:txBody>
                  <a:tcPr marL="0" marR="247464"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900" b="0" i="0" u="none" strike="noStrike">
                          <a:solidFill>
                            <a:srgbClr val="000000"/>
                          </a:solidFill>
                          <a:effectLst/>
                          <a:latin typeface="Arial" panose="020B0604020202020204" pitchFamily="34" charset="0"/>
                        </a:rPr>
                        <a:t>2.9%</a:t>
                      </a:r>
                    </a:p>
                  </a:txBody>
                  <a:tcPr marL="0" marR="247464"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extLst>
                  <a:ext uri="{0D108BD9-81ED-4DB2-BD59-A6C34878D82A}">
                    <a16:rowId xmlns:a16="http://schemas.microsoft.com/office/drawing/2014/main" xmlns="" val="10006"/>
                  </a:ext>
                </a:extLst>
              </a:tr>
              <a:tr h="137480">
                <a:tc>
                  <a:txBody>
                    <a:bodyPr/>
                    <a:lstStyle/>
                    <a:p>
                      <a:pPr algn="ctr" fontAlgn="b"/>
                      <a:r>
                        <a:rPr lang="en-IE" sz="900" b="0" i="0" u="none" strike="noStrike">
                          <a:solidFill>
                            <a:srgbClr val="000000"/>
                          </a:solidFill>
                          <a:effectLst/>
                          <a:latin typeface="Arial" panose="020B0604020202020204" pitchFamily="34" charset="0"/>
                        </a:rPr>
                        <a:t>7</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900" b="0" i="0" u="none" strike="noStrike">
                          <a:solidFill>
                            <a:srgbClr val="000000"/>
                          </a:solidFill>
                          <a:effectLst/>
                          <a:latin typeface="Arial" panose="020B0604020202020204" pitchFamily="34" charset="0"/>
                        </a:rPr>
                        <a:t>Emergencies, what to do</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900" b="0" i="0" u="none" strike="noStrike">
                          <a:solidFill>
                            <a:srgbClr val="000000"/>
                          </a:solidFill>
                          <a:effectLst/>
                          <a:latin typeface="Arial" panose="020B0604020202020204" pitchFamily="34" charset="0"/>
                        </a:rPr>
                        <a:t>2.9%</a:t>
                      </a:r>
                    </a:p>
                  </a:txBody>
                  <a:tcPr marL="0" marR="247464"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900" b="0" i="0" u="none" strike="noStrike">
                          <a:solidFill>
                            <a:srgbClr val="000000"/>
                          </a:solidFill>
                          <a:effectLst/>
                          <a:latin typeface="Arial" panose="020B0604020202020204" pitchFamily="34" charset="0"/>
                        </a:rPr>
                        <a:t>2.6%</a:t>
                      </a:r>
                    </a:p>
                  </a:txBody>
                  <a:tcPr marL="0" marR="247464"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900" b="0" i="0" u="none" strike="noStrike">
                          <a:solidFill>
                            <a:srgbClr val="000000"/>
                          </a:solidFill>
                          <a:effectLst/>
                          <a:latin typeface="Arial" panose="020B0604020202020204" pitchFamily="34" charset="0"/>
                        </a:rPr>
                        <a:t>2.8%</a:t>
                      </a:r>
                    </a:p>
                  </a:txBody>
                  <a:tcPr marL="0" marR="247464"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extLst>
                  <a:ext uri="{0D108BD9-81ED-4DB2-BD59-A6C34878D82A}">
                    <a16:rowId xmlns:a16="http://schemas.microsoft.com/office/drawing/2014/main" xmlns="" val="10007"/>
                  </a:ext>
                </a:extLst>
              </a:tr>
              <a:tr h="137480">
                <a:tc>
                  <a:txBody>
                    <a:bodyPr/>
                    <a:lstStyle/>
                    <a:p>
                      <a:pPr algn="ctr" fontAlgn="b"/>
                      <a:r>
                        <a:rPr lang="en-IE" sz="900" b="0" i="0" u="none" strike="noStrike">
                          <a:solidFill>
                            <a:srgbClr val="000000"/>
                          </a:solidFill>
                          <a:effectLst/>
                          <a:latin typeface="Arial" panose="020B0604020202020204" pitchFamily="34" charset="0"/>
                        </a:rPr>
                        <a:t>8</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900" b="0" i="0" u="none" strike="noStrike">
                          <a:solidFill>
                            <a:srgbClr val="000000"/>
                          </a:solidFill>
                          <a:effectLst/>
                          <a:latin typeface="Arial" panose="020B0604020202020204" pitchFamily="34" charset="0"/>
                        </a:rPr>
                        <a:t>Health services near you</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900" b="0" i="0" u="none" strike="noStrike">
                          <a:solidFill>
                            <a:srgbClr val="000000"/>
                          </a:solidFill>
                          <a:effectLst/>
                          <a:latin typeface="Arial" panose="020B0604020202020204" pitchFamily="34" charset="0"/>
                        </a:rPr>
                        <a:t>2.6%</a:t>
                      </a:r>
                    </a:p>
                  </a:txBody>
                  <a:tcPr marL="0" marR="247464"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900" b="0" i="0" u="none" strike="noStrike">
                          <a:solidFill>
                            <a:srgbClr val="000000"/>
                          </a:solidFill>
                          <a:effectLst/>
                          <a:latin typeface="Arial" panose="020B0604020202020204" pitchFamily="34" charset="0"/>
                        </a:rPr>
                        <a:t>2.6%</a:t>
                      </a:r>
                    </a:p>
                  </a:txBody>
                  <a:tcPr marL="0" marR="247464"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900" b="0" i="0" u="none" strike="noStrike">
                          <a:solidFill>
                            <a:srgbClr val="000000"/>
                          </a:solidFill>
                          <a:effectLst/>
                          <a:latin typeface="Arial" panose="020B0604020202020204" pitchFamily="34" charset="0"/>
                        </a:rPr>
                        <a:t>2.6%</a:t>
                      </a:r>
                    </a:p>
                  </a:txBody>
                  <a:tcPr marL="0" marR="247464"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extLst>
                  <a:ext uri="{0D108BD9-81ED-4DB2-BD59-A6C34878D82A}">
                    <a16:rowId xmlns:a16="http://schemas.microsoft.com/office/drawing/2014/main" xmlns="" val="10008"/>
                  </a:ext>
                </a:extLst>
              </a:tr>
              <a:tr h="137480">
                <a:tc>
                  <a:txBody>
                    <a:bodyPr/>
                    <a:lstStyle/>
                    <a:p>
                      <a:pPr algn="ctr" fontAlgn="b"/>
                      <a:r>
                        <a:rPr lang="en-IE" sz="900" b="0" i="0" u="none" strike="noStrike">
                          <a:solidFill>
                            <a:srgbClr val="000000"/>
                          </a:solidFill>
                          <a:effectLst/>
                          <a:latin typeface="Arial" panose="020B0604020202020204" pitchFamily="34" charset="0"/>
                        </a:rPr>
                        <a:t>9</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900" b="0" i="0" u="none" strike="noStrike">
                          <a:solidFill>
                            <a:srgbClr val="000000"/>
                          </a:solidFill>
                          <a:effectLst/>
                          <a:latin typeface="Arial" panose="020B0604020202020204" pitchFamily="34" charset="0"/>
                        </a:rPr>
                        <a:t>Right place to go for help (GP, hospital, pharmacist)</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900" b="0" i="0" u="none" strike="noStrike">
                          <a:solidFill>
                            <a:srgbClr val="000000"/>
                          </a:solidFill>
                          <a:effectLst/>
                          <a:latin typeface="Arial" panose="020B0604020202020204" pitchFamily="34" charset="0"/>
                        </a:rPr>
                        <a:t>2.5%</a:t>
                      </a:r>
                    </a:p>
                  </a:txBody>
                  <a:tcPr marL="0" marR="247464"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900" b="0" i="0" u="none" strike="noStrike">
                          <a:solidFill>
                            <a:srgbClr val="000000"/>
                          </a:solidFill>
                          <a:effectLst/>
                          <a:latin typeface="Arial" panose="020B0604020202020204" pitchFamily="34" charset="0"/>
                        </a:rPr>
                        <a:t>2.6%</a:t>
                      </a:r>
                    </a:p>
                  </a:txBody>
                  <a:tcPr marL="0" marR="247464"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900" b="0" i="0" u="none" strike="noStrike">
                          <a:solidFill>
                            <a:srgbClr val="000000"/>
                          </a:solidFill>
                          <a:effectLst/>
                          <a:latin typeface="Arial" panose="020B0604020202020204" pitchFamily="34" charset="0"/>
                        </a:rPr>
                        <a:t>2.5%</a:t>
                      </a:r>
                    </a:p>
                  </a:txBody>
                  <a:tcPr marL="0" marR="247464"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extLst>
                  <a:ext uri="{0D108BD9-81ED-4DB2-BD59-A6C34878D82A}">
                    <a16:rowId xmlns:a16="http://schemas.microsoft.com/office/drawing/2014/main" xmlns="" val="10009"/>
                  </a:ext>
                </a:extLst>
              </a:tr>
              <a:tr h="274960">
                <a:tc>
                  <a:txBody>
                    <a:bodyPr/>
                    <a:lstStyle/>
                    <a:p>
                      <a:pPr algn="ctr" fontAlgn="b"/>
                      <a:r>
                        <a:rPr lang="en-IE" sz="900" b="0" i="0" u="none" strike="noStrike">
                          <a:solidFill>
                            <a:srgbClr val="000000"/>
                          </a:solidFill>
                          <a:effectLst/>
                          <a:latin typeface="Arial" panose="020B0604020202020204" pitchFamily="34" charset="0"/>
                        </a:rPr>
                        <a:t>10</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900" b="0" i="0" u="none" strike="noStrike">
                          <a:solidFill>
                            <a:srgbClr val="000000"/>
                          </a:solidFill>
                          <a:effectLst/>
                          <a:latin typeface="Arial" panose="020B0604020202020204" pitchFamily="34" charset="0"/>
                        </a:rPr>
                        <a:t>Entitlements, allowances (medical card, GP card, European Health Insurance Card)</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900" b="0" i="0" u="none" strike="noStrike">
                          <a:solidFill>
                            <a:srgbClr val="000000"/>
                          </a:solidFill>
                          <a:effectLst/>
                          <a:latin typeface="Arial" panose="020B0604020202020204" pitchFamily="34" charset="0"/>
                        </a:rPr>
                        <a:t>2.7%</a:t>
                      </a:r>
                    </a:p>
                  </a:txBody>
                  <a:tcPr marL="0" marR="247464"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900" b="0" i="0" u="none" strike="noStrike">
                          <a:solidFill>
                            <a:srgbClr val="000000"/>
                          </a:solidFill>
                          <a:effectLst/>
                          <a:latin typeface="Arial" panose="020B0604020202020204" pitchFamily="34" charset="0"/>
                        </a:rPr>
                        <a:t>1.6%</a:t>
                      </a:r>
                    </a:p>
                  </a:txBody>
                  <a:tcPr marL="0" marR="247464"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900" b="0" i="0" u="none" strike="noStrike">
                          <a:solidFill>
                            <a:srgbClr val="000000"/>
                          </a:solidFill>
                          <a:effectLst/>
                          <a:latin typeface="Arial" panose="020B0604020202020204" pitchFamily="34" charset="0"/>
                        </a:rPr>
                        <a:t>2.5%</a:t>
                      </a:r>
                    </a:p>
                  </a:txBody>
                  <a:tcPr marL="0" marR="247464"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extLst>
                  <a:ext uri="{0D108BD9-81ED-4DB2-BD59-A6C34878D82A}">
                    <a16:rowId xmlns:a16="http://schemas.microsoft.com/office/drawing/2014/main" xmlns="" val="10010"/>
                  </a:ext>
                </a:extLst>
              </a:tr>
              <a:tr h="137480">
                <a:tc>
                  <a:txBody>
                    <a:bodyPr/>
                    <a:lstStyle/>
                    <a:p>
                      <a:pPr algn="ctr" fontAlgn="b"/>
                      <a:r>
                        <a:rPr lang="en-IE" sz="900" b="0" i="0" u="none" strike="noStrike">
                          <a:solidFill>
                            <a:srgbClr val="000000"/>
                          </a:solidFill>
                          <a:effectLst/>
                          <a:latin typeface="Arial" panose="020B0604020202020204" pitchFamily="34" charset="0"/>
                        </a:rPr>
                        <a:t>11</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900" b="0" i="0" u="none" strike="noStrike">
                          <a:solidFill>
                            <a:srgbClr val="000000"/>
                          </a:solidFill>
                          <a:effectLst/>
                          <a:latin typeface="Arial" panose="020B0604020202020204" pitchFamily="34" charset="0"/>
                        </a:rPr>
                        <a:t>Diet, food, nutrition (healthy eating, intolerances, weight)</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900" b="0" i="0" u="none" strike="noStrike">
                          <a:solidFill>
                            <a:srgbClr val="000000"/>
                          </a:solidFill>
                          <a:effectLst/>
                          <a:latin typeface="Arial" panose="020B0604020202020204" pitchFamily="34" charset="0"/>
                        </a:rPr>
                        <a:t>2.3%</a:t>
                      </a:r>
                    </a:p>
                  </a:txBody>
                  <a:tcPr marL="0" marR="247464"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900" b="0" i="0" u="none" strike="noStrike">
                          <a:solidFill>
                            <a:srgbClr val="000000"/>
                          </a:solidFill>
                          <a:effectLst/>
                          <a:latin typeface="Arial" panose="020B0604020202020204" pitchFamily="34" charset="0"/>
                        </a:rPr>
                        <a:t>2.8%</a:t>
                      </a:r>
                    </a:p>
                  </a:txBody>
                  <a:tcPr marL="0" marR="247464"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900" b="0" i="0" u="none" strike="noStrike">
                          <a:solidFill>
                            <a:srgbClr val="000000"/>
                          </a:solidFill>
                          <a:effectLst/>
                          <a:latin typeface="Arial" panose="020B0604020202020204" pitchFamily="34" charset="0"/>
                        </a:rPr>
                        <a:t>2.4%</a:t>
                      </a:r>
                    </a:p>
                  </a:txBody>
                  <a:tcPr marL="0" marR="247464"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extLst>
                  <a:ext uri="{0D108BD9-81ED-4DB2-BD59-A6C34878D82A}">
                    <a16:rowId xmlns:a16="http://schemas.microsoft.com/office/drawing/2014/main" xmlns="" val="10011"/>
                  </a:ext>
                </a:extLst>
              </a:tr>
              <a:tr h="137480">
                <a:tc>
                  <a:txBody>
                    <a:bodyPr/>
                    <a:lstStyle/>
                    <a:p>
                      <a:pPr algn="ctr" fontAlgn="b"/>
                      <a:r>
                        <a:rPr lang="en-IE" sz="900" b="0" i="0" u="none" strike="noStrike">
                          <a:solidFill>
                            <a:srgbClr val="000000"/>
                          </a:solidFill>
                          <a:effectLst/>
                          <a:latin typeface="Arial" panose="020B0604020202020204" pitchFamily="34" charset="0"/>
                        </a:rPr>
                        <a:t>12</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900" b="0" i="0" u="none" strike="noStrike">
                          <a:solidFill>
                            <a:srgbClr val="000000"/>
                          </a:solidFill>
                          <a:effectLst/>
                          <a:latin typeface="Arial" panose="020B0604020202020204" pitchFamily="34" charset="0"/>
                        </a:rPr>
                        <a:t>How to use health services (getting the care you need)</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900" b="0" i="0" u="none" strike="noStrike">
                          <a:solidFill>
                            <a:srgbClr val="000000"/>
                          </a:solidFill>
                          <a:effectLst/>
                          <a:latin typeface="Arial" panose="020B0604020202020204" pitchFamily="34" charset="0"/>
                        </a:rPr>
                        <a:t>2.3%</a:t>
                      </a:r>
                    </a:p>
                  </a:txBody>
                  <a:tcPr marL="0" marR="247464"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900" b="0" i="0" u="none" strike="noStrike">
                          <a:solidFill>
                            <a:srgbClr val="000000"/>
                          </a:solidFill>
                          <a:effectLst/>
                          <a:latin typeface="Arial" panose="020B0604020202020204" pitchFamily="34" charset="0"/>
                        </a:rPr>
                        <a:t>2.6%</a:t>
                      </a:r>
                    </a:p>
                  </a:txBody>
                  <a:tcPr marL="0" marR="247464"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900" b="0" i="0" u="none" strike="noStrike">
                          <a:solidFill>
                            <a:srgbClr val="000000"/>
                          </a:solidFill>
                          <a:effectLst/>
                          <a:latin typeface="Arial" panose="020B0604020202020204" pitchFamily="34" charset="0"/>
                        </a:rPr>
                        <a:t>2.4%</a:t>
                      </a:r>
                    </a:p>
                  </a:txBody>
                  <a:tcPr marL="0" marR="247464"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extLst>
                  <a:ext uri="{0D108BD9-81ED-4DB2-BD59-A6C34878D82A}">
                    <a16:rowId xmlns:a16="http://schemas.microsoft.com/office/drawing/2014/main" xmlns="" val="10012"/>
                  </a:ext>
                </a:extLst>
              </a:tr>
              <a:tr h="137480">
                <a:tc>
                  <a:txBody>
                    <a:bodyPr/>
                    <a:lstStyle/>
                    <a:p>
                      <a:pPr algn="ctr" fontAlgn="b"/>
                      <a:r>
                        <a:rPr lang="en-IE" sz="900" b="0" i="0" u="none" strike="noStrike">
                          <a:solidFill>
                            <a:srgbClr val="000000"/>
                          </a:solidFill>
                          <a:effectLst/>
                          <a:latin typeface="Arial" panose="020B0604020202020204" pitchFamily="34" charset="0"/>
                        </a:rPr>
                        <a:t>13</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900" b="0" i="0" u="none" strike="noStrike">
                          <a:solidFill>
                            <a:srgbClr val="000000"/>
                          </a:solidFill>
                          <a:effectLst/>
                          <a:latin typeface="Arial" panose="020B0604020202020204" pitchFamily="34" charset="0"/>
                        </a:rPr>
                        <a:t>Access my medical / health records (test results, prescriptions)</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900" b="0" i="0" u="none" strike="noStrike">
                          <a:solidFill>
                            <a:srgbClr val="000000"/>
                          </a:solidFill>
                          <a:effectLst/>
                          <a:latin typeface="Arial" panose="020B0604020202020204" pitchFamily="34" charset="0"/>
                        </a:rPr>
                        <a:t>2.5%</a:t>
                      </a:r>
                    </a:p>
                  </a:txBody>
                  <a:tcPr marL="0" marR="247464"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900" b="0" i="0" u="none" strike="noStrike">
                          <a:solidFill>
                            <a:srgbClr val="000000"/>
                          </a:solidFill>
                          <a:effectLst/>
                          <a:latin typeface="Arial" panose="020B0604020202020204" pitchFamily="34" charset="0"/>
                        </a:rPr>
                        <a:t>2.0%</a:t>
                      </a:r>
                    </a:p>
                  </a:txBody>
                  <a:tcPr marL="0" marR="247464"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900" b="0" i="0" u="none" strike="noStrike">
                          <a:solidFill>
                            <a:srgbClr val="000000"/>
                          </a:solidFill>
                          <a:effectLst/>
                          <a:latin typeface="Arial" panose="020B0604020202020204" pitchFamily="34" charset="0"/>
                        </a:rPr>
                        <a:t>2.4%</a:t>
                      </a:r>
                    </a:p>
                  </a:txBody>
                  <a:tcPr marL="0" marR="247464"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extLst>
                  <a:ext uri="{0D108BD9-81ED-4DB2-BD59-A6C34878D82A}">
                    <a16:rowId xmlns:a16="http://schemas.microsoft.com/office/drawing/2014/main" xmlns="" val="10013"/>
                  </a:ext>
                </a:extLst>
              </a:tr>
              <a:tr h="137480">
                <a:tc>
                  <a:txBody>
                    <a:bodyPr/>
                    <a:lstStyle/>
                    <a:p>
                      <a:pPr algn="ctr" fontAlgn="b"/>
                      <a:r>
                        <a:rPr lang="en-IE" sz="900" b="0" i="0" u="none" strike="noStrike">
                          <a:solidFill>
                            <a:srgbClr val="000000"/>
                          </a:solidFill>
                          <a:effectLst/>
                          <a:latin typeface="Arial" panose="020B0604020202020204" pitchFamily="34" charset="0"/>
                        </a:rPr>
                        <a:t>14</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900" b="0" i="0" u="none" strike="noStrike">
                          <a:solidFill>
                            <a:srgbClr val="000000"/>
                          </a:solidFill>
                          <a:effectLst/>
                          <a:latin typeface="Arial" panose="020B0604020202020204" pitchFamily="34" charset="0"/>
                        </a:rPr>
                        <a:t>Living / coping with my condition / disease (support, counselling)</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900" b="0" i="0" u="none" strike="noStrike">
                          <a:solidFill>
                            <a:srgbClr val="000000"/>
                          </a:solidFill>
                          <a:effectLst/>
                          <a:latin typeface="Arial" panose="020B0604020202020204" pitchFamily="34" charset="0"/>
                        </a:rPr>
                        <a:t>2.2%</a:t>
                      </a:r>
                    </a:p>
                  </a:txBody>
                  <a:tcPr marL="0" marR="247464"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900" b="0" i="0" u="none" strike="noStrike">
                          <a:solidFill>
                            <a:srgbClr val="000000"/>
                          </a:solidFill>
                          <a:effectLst/>
                          <a:latin typeface="Arial" panose="020B0604020202020204" pitchFamily="34" charset="0"/>
                        </a:rPr>
                        <a:t>2.1%</a:t>
                      </a:r>
                    </a:p>
                  </a:txBody>
                  <a:tcPr marL="0" marR="247464"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900" b="0" i="0" u="none" strike="noStrike">
                          <a:solidFill>
                            <a:srgbClr val="000000"/>
                          </a:solidFill>
                          <a:effectLst/>
                          <a:latin typeface="Arial" panose="020B0604020202020204" pitchFamily="34" charset="0"/>
                        </a:rPr>
                        <a:t>2.2%</a:t>
                      </a:r>
                    </a:p>
                  </a:txBody>
                  <a:tcPr marL="0" marR="247464"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extLst>
                  <a:ext uri="{0D108BD9-81ED-4DB2-BD59-A6C34878D82A}">
                    <a16:rowId xmlns:a16="http://schemas.microsoft.com/office/drawing/2014/main" xmlns="" val="10014"/>
                  </a:ext>
                </a:extLst>
              </a:tr>
              <a:tr h="137480">
                <a:tc>
                  <a:txBody>
                    <a:bodyPr/>
                    <a:lstStyle/>
                    <a:p>
                      <a:pPr algn="ctr" fontAlgn="b"/>
                      <a:r>
                        <a:rPr lang="en-IE" sz="900" b="0" i="0" u="none" strike="noStrike">
                          <a:solidFill>
                            <a:srgbClr val="000000"/>
                          </a:solidFill>
                          <a:effectLst/>
                          <a:latin typeface="Arial" panose="020B0604020202020204" pitchFamily="34" charset="0"/>
                        </a:rPr>
                        <a:t>15</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900" b="0" i="0" u="none" strike="noStrike">
                          <a:solidFill>
                            <a:srgbClr val="000000"/>
                          </a:solidFill>
                          <a:effectLst/>
                          <a:latin typeface="Arial" panose="020B0604020202020204" pitchFamily="34" charset="0"/>
                        </a:rPr>
                        <a:t>Detailed information about condition / disease</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900" b="0" i="0" u="none" strike="noStrike">
                          <a:solidFill>
                            <a:srgbClr val="000000"/>
                          </a:solidFill>
                          <a:effectLst/>
                          <a:latin typeface="Arial" panose="020B0604020202020204" pitchFamily="34" charset="0"/>
                        </a:rPr>
                        <a:t>2.1%</a:t>
                      </a:r>
                    </a:p>
                  </a:txBody>
                  <a:tcPr marL="0" marR="247464"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900" b="0" i="0" u="none" strike="noStrike">
                          <a:solidFill>
                            <a:srgbClr val="000000"/>
                          </a:solidFill>
                          <a:effectLst/>
                          <a:latin typeface="Arial" panose="020B0604020202020204" pitchFamily="34" charset="0"/>
                        </a:rPr>
                        <a:t>1.8%</a:t>
                      </a:r>
                    </a:p>
                  </a:txBody>
                  <a:tcPr marL="0" marR="247464"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900" b="0" i="0" u="none" strike="noStrike">
                          <a:solidFill>
                            <a:srgbClr val="000000"/>
                          </a:solidFill>
                          <a:effectLst/>
                          <a:latin typeface="Arial" panose="020B0604020202020204" pitchFamily="34" charset="0"/>
                        </a:rPr>
                        <a:t>2.1%</a:t>
                      </a:r>
                    </a:p>
                  </a:txBody>
                  <a:tcPr marL="0" marR="247464"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extLst>
                  <a:ext uri="{0D108BD9-81ED-4DB2-BD59-A6C34878D82A}">
                    <a16:rowId xmlns:a16="http://schemas.microsoft.com/office/drawing/2014/main" xmlns="" val="10015"/>
                  </a:ext>
                </a:extLst>
              </a:tr>
              <a:tr h="274960">
                <a:tc>
                  <a:txBody>
                    <a:bodyPr/>
                    <a:lstStyle/>
                    <a:p>
                      <a:pPr algn="ctr" fontAlgn="b"/>
                      <a:r>
                        <a:rPr lang="en-IE" sz="900" b="0" i="0" u="none" strike="noStrike">
                          <a:solidFill>
                            <a:srgbClr val="000000"/>
                          </a:solidFill>
                          <a:effectLst/>
                          <a:latin typeface="Arial" panose="020B0604020202020204" pitchFamily="34" charset="0"/>
                        </a:rPr>
                        <a:t>16</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900" b="0" i="0" u="none" strike="noStrike">
                          <a:solidFill>
                            <a:srgbClr val="000000"/>
                          </a:solidFill>
                          <a:effectLst/>
                          <a:latin typeface="Arial" panose="020B0604020202020204" pitchFamily="34" charset="0"/>
                        </a:rPr>
                        <a:t>Self-management of a condition / disease (tools, self-monitoring, medicines)</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900" b="0" i="0" u="none" strike="noStrike">
                          <a:solidFill>
                            <a:srgbClr val="000000"/>
                          </a:solidFill>
                          <a:effectLst/>
                          <a:latin typeface="Arial" panose="020B0604020202020204" pitchFamily="34" charset="0"/>
                        </a:rPr>
                        <a:t>1.7%</a:t>
                      </a:r>
                    </a:p>
                  </a:txBody>
                  <a:tcPr marL="0" marR="247464"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900" b="0" i="0" u="none" strike="noStrike">
                          <a:solidFill>
                            <a:srgbClr val="000000"/>
                          </a:solidFill>
                          <a:effectLst/>
                          <a:latin typeface="Arial" panose="020B0604020202020204" pitchFamily="34" charset="0"/>
                        </a:rPr>
                        <a:t>2.3%</a:t>
                      </a:r>
                    </a:p>
                  </a:txBody>
                  <a:tcPr marL="0" marR="247464"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900" b="0" i="0" u="none" strike="noStrike">
                          <a:solidFill>
                            <a:srgbClr val="000000"/>
                          </a:solidFill>
                          <a:effectLst/>
                          <a:latin typeface="Arial" panose="020B0604020202020204" pitchFamily="34" charset="0"/>
                        </a:rPr>
                        <a:t>1.8%</a:t>
                      </a:r>
                    </a:p>
                  </a:txBody>
                  <a:tcPr marL="0" marR="247464"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extLst>
                  <a:ext uri="{0D108BD9-81ED-4DB2-BD59-A6C34878D82A}">
                    <a16:rowId xmlns:a16="http://schemas.microsoft.com/office/drawing/2014/main" xmlns="" val="10016"/>
                  </a:ext>
                </a:extLst>
              </a:tr>
              <a:tr h="137480">
                <a:tc>
                  <a:txBody>
                    <a:bodyPr/>
                    <a:lstStyle/>
                    <a:p>
                      <a:pPr algn="ctr" fontAlgn="b"/>
                      <a:r>
                        <a:rPr lang="en-IE" sz="900" b="0" i="0" u="none" strike="noStrike">
                          <a:solidFill>
                            <a:srgbClr val="000000"/>
                          </a:solidFill>
                          <a:effectLst/>
                          <a:latin typeface="Arial" panose="020B0604020202020204" pitchFamily="34" charset="0"/>
                        </a:rPr>
                        <a:t>17</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900" b="0" i="0" u="none" strike="noStrike">
                          <a:solidFill>
                            <a:srgbClr val="000000"/>
                          </a:solidFill>
                          <a:effectLst/>
                          <a:latin typeface="Arial" panose="020B0604020202020204" pitchFamily="34" charset="0"/>
                        </a:rPr>
                        <a:t>Drug effectiveness, side effects, interactions, dosage</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900" b="0" i="0" u="none" strike="noStrike">
                          <a:solidFill>
                            <a:srgbClr val="000000"/>
                          </a:solidFill>
                          <a:effectLst/>
                          <a:latin typeface="Arial" panose="020B0604020202020204" pitchFamily="34" charset="0"/>
                        </a:rPr>
                        <a:t>1.9%</a:t>
                      </a:r>
                    </a:p>
                  </a:txBody>
                  <a:tcPr marL="0" marR="247464"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900" b="0" i="0" u="none" strike="noStrike">
                          <a:solidFill>
                            <a:srgbClr val="000000"/>
                          </a:solidFill>
                          <a:effectLst/>
                          <a:latin typeface="Arial" panose="020B0604020202020204" pitchFamily="34" charset="0"/>
                        </a:rPr>
                        <a:t>1.6%</a:t>
                      </a:r>
                    </a:p>
                  </a:txBody>
                  <a:tcPr marL="0" marR="247464"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900" b="0" i="0" u="none" strike="noStrike">
                          <a:solidFill>
                            <a:srgbClr val="000000"/>
                          </a:solidFill>
                          <a:effectLst/>
                          <a:latin typeface="Arial" panose="020B0604020202020204" pitchFamily="34" charset="0"/>
                        </a:rPr>
                        <a:t>1.8%</a:t>
                      </a:r>
                    </a:p>
                  </a:txBody>
                  <a:tcPr marL="0" marR="247464"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extLst>
                  <a:ext uri="{0D108BD9-81ED-4DB2-BD59-A6C34878D82A}">
                    <a16:rowId xmlns:a16="http://schemas.microsoft.com/office/drawing/2014/main" xmlns="" val="10017"/>
                  </a:ext>
                </a:extLst>
              </a:tr>
              <a:tr h="137480">
                <a:tc>
                  <a:txBody>
                    <a:bodyPr/>
                    <a:lstStyle/>
                    <a:p>
                      <a:pPr algn="ctr" fontAlgn="b"/>
                      <a:r>
                        <a:rPr lang="en-IE" sz="900" b="0" i="0" u="none" strike="noStrike">
                          <a:solidFill>
                            <a:srgbClr val="000000"/>
                          </a:solidFill>
                          <a:effectLst/>
                          <a:latin typeface="Arial" panose="020B0604020202020204" pitchFamily="34" charset="0"/>
                        </a:rPr>
                        <a:t>18</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900" b="0" i="0" u="none" strike="noStrike">
                          <a:solidFill>
                            <a:srgbClr val="000000"/>
                          </a:solidFill>
                          <a:effectLst/>
                          <a:latin typeface="Arial" panose="020B0604020202020204" pitchFamily="34" charset="0"/>
                        </a:rPr>
                        <a:t>Appointments (book, reminders, cancel, reschedule)</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900" b="0" i="0" u="none" strike="noStrike">
                          <a:solidFill>
                            <a:srgbClr val="000000"/>
                          </a:solidFill>
                          <a:effectLst/>
                          <a:latin typeface="Arial" panose="020B0604020202020204" pitchFamily="34" charset="0"/>
                        </a:rPr>
                        <a:t>1.7%</a:t>
                      </a:r>
                    </a:p>
                  </a:txBody>
                  <a:tcPr marL="0" marR="247464"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900" b="0" i="0" u="none" strike="noStrike">
                          <a:solidFill>
                            <a:srgbClr val="000000"/>
                          </a:solidFill>
                          <a:effectLst/>
                          <a:latin typeface="Arial" panose="020B0604020202020204" pitchFamily="34" charset="0"/>
                        </a:rPr>
                        <a:t>1.7%</a:t>
                      </a:r>
                    </a:p>
                  </a:txBody>
                  <a:tcPr marL="0" marR="247464"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900" b="0" i="0" u="none" strike="noStrike">
                          <a:solidFill>
                            <a:srgbClr val="000000"/>
                          </a:solidFill>
                          <a:effectLst/>
                          <a:latin typeface="Arial" panose="020B0604020202020204" pitchFamily="34" charset="0"/>
                        </a:rPr>
                        <a:t>1.7%</a:t>
                      </a:r>
                    </a:p>
                  </a:txBody>
                  <a:tcPr marL="0" marR="247464"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extLst>
                  <a:ext uri="{0D108BD9-81ED-4DB2-BD59-A6C34878D82A}">
                    <a16:rowId xmlns:a16="http://schemas.microsoft.com/office/drawing/2014/main" xmlns="" val="10018"/>
                  </a:ext>
                </a:extLst>
              </a:tr>
              <a:tr h="137480">
                <a:tc>
                  <a:txBody>
                    <a:bodyPr/>
                    <a:lstStyle/>
                    <a:p>
                      <a:pPr algn="ctr" fontAlgn="b"/>
                      <a:r>
                        <a:rPr lang="en-IE" sz="900" b="0" i="0" u="none" strike="noStrike">
                          <a:solidFill>
                            <a:srgbClr val="000000"/>
                          </a:solidFill>
                          <a:effectLst/>
                          <a:latin typeface="Arial" panose="020B0604020202020204" pitchFamily="34" charset="0"/>
                        </a:rPr>
                        <a:t>19</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900" b="0" i="0" u="none" strike="noStrike">
                          <a:solidFill>
                            <a:srgbClr val="000000"/>
                          </a:solidFill>
                          <a:effectLst/>
                          <a:latin typeface="Arial" panose="020B0604020202020204" pitchFamily="34" charset="0"/>
                        </a:rPr>
                        <a:t>Vaccinations, immunisations</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900" b="0" i="0" u="none" strike="noStrike">
                          <a:solidFill>
                            <a:srgbClr val="000000"/>
                          </a:solidFill>
                          <a:effectLst/>
                          <a:latin typeface="Arial" panose="020B0604020202020204" pitchFamily="34" charset="0"/>
                        </a:rPr>
                        <a:t>1.6%</a:t>
                      </a:r>
                    </a:p>
                  </a:txBody>
                  <a:tcPr marL="0" marR="247464"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900" b="0" i="0" u="none" strike="noStrike">
                          <a:solidFill>
                            <a:srgbClr val="000000"/>
                          </a:solidFill>
                          <a:effectLst/>
                          <a:latin typeface="Arial" panose="020B0604020202020204" pitchFamily="34" charset="0"/>
                        </a:rPr>
                        <a:t>2.0%</a:t>
                      </a:r>
                    </a:p>
                  </a:txBody>
                  <a:tcPr marL="0" marR="247464"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900" b="0" i="0" u="none" strike="noStrike">
                          <a:solidFill>
                            <a:srgbClr val="000000"/>
                          </a:solidFill>
                          <a:effectLst/>
                          <a:latin typeface="Arial" panose="020B0604020202020204" pitchFamily="34" charset="0"/>
                        </a:rPr>
                        <a:t>1.7%</a:t>
                      </a:r>
                    </a:p>
                  </a:txBody>
                  <a:tcPr marL="0" marR="247464"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extLst>
                  <a:ext uri="{0D108BD9-81ED-4DB2-BD59-A6C34878D82A}">
                    <a16:rowId xmlns:a16="http://schemas.microsoft.com/office/drawing/2014/main" xmlns="" val="10019"/>
                  </a:ext>
                </a:extLst>
              </a:tr>
              <a:tr h="137480">
                <a:tc>
                  <a:txBody>
                    <a:bodyPr/>
                    <a:lstStyle/>
                    <a:p>
                      <a:pPr algn="ctr" fontAlgn="b"/>
                      <a:r>
                        <a:rPr lang="en-IE" sz="900" b="0" i="0" u="none" strike="noStrike">
                          <a:solidFill>
                            <a:srgbClr val="000000"/>
                          </a:solidFill>
                          <a:effectLst/>
                          <a:latin typeface="Arial" panose="020B0604020202020204" pitchFamily="34" charset="0"/>
                        </a:rPr>
                        <a:t>20</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900" b="0" i="0" u="none" strike="noStrike">
                          <a:solidFill>
                            <a:srgbClr val="000000"/>
                          </a:solidFill>
                          <a:effectLst/>
                          <a:latin typeface="Arial" panose="020B0604020202020204" pitchFamily="34" charset="0"/>
                        </a:rPr>
                        <a:t>Prognosis / likely course of condition / disease</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900" b="0" i="0" u="none" strike="noStrike">
                          <a:solidFill>
                            <a:srgbClr val="000000"/>
                          </a:solidFill>
                          <a:effectLst/>
                          <a:latin typeface="Arial" panose="020B0604020202020204" pitchFamily="34" charset="0"/>
                        </a:rPr>
                        <a:t>1.7%</a:t>
                      </a:r>
                    </a:p>
                  </a:txBody>
                  <a:tcPr marL="0" marR="247464"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900" b="0" i="0" u="none" strike="noStrike">
                          <a:solidFill>
                            <a:srgbClr val="000000"/>
                          </a:solidFill>
                          <a:effectLst/>
                          <a:latin typeface="Arial" panose="020B0604020202020204" pitchFamily="34" charset="0"/>
                        </a:rPr>
                        <a:t>1.7%</a:t>
                      </a:r>
                    </a:p>
                  </a:txBody>
                  <a:tcPr marL="0" marR="247464"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900" b="0" i="0" u="none" strike="noStrike" dirty="0">
                          <a:solidFill>
                            <a:srgbClr val="000000"/>
                          </a:solidFill>
                          <a:effectLst/>
                          <a:latin typeface="Arial" panose="020B0604020202020204" pitchFamily="34" charset="0"/>
                        </a:rPr>
                        <a:t>1.7%</a:t>
                      </a:r>
                    </a:p>
                  </a:txBody>
                  <a:tcPr marL="0" marR="247464"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extLst>
                  <a:ext uri="{0D108BD9-81ED-4DB2-BD59-A6C34878D82A}">
                    <a16:rowId xmlns:a16="http://schemas.microsoft.com/office/drawing/2014/main" xmlns="" val="10020"/>
                  </a:ext>
                </a:extLst>
              </a:tr>
            </a:tbl>
          </a:graphicData>
        </a:graphic>
      </p:graphicFrame>
      <p:pic>
        <p:nvPicPr>
          <p:cNvPr id="4" name="ColourQuartilesVerticalPicture">
            <a:extLst>
              <a:ext uri="{FF2B5EF4-FFF2-40B4-BE49-F238E27FC236}">
                <a16:creationId xmlns:a16="http://schemas.microsoft.com/office/drawing/2014/main" xmlns="" id="{00000000-0008-0000-0000-000003000000}"/>
              </a:ext>
            </a:extLst>
          </p:cNvPr>
          <p:cNvPicPr>
            <a:picLocks noChangeAspect="1"/>
          </p:cNvPicPr>
          <p:nvPr/>
        </p:nvPicPr>
        <p:blipFill>
          <a:blip r:embed="rId2"/>
          <a:stretch>
            <a:fillRect/>
          </a:stretch>
        </p:blipFill>
        <p:spPr>
          <a:xfrm>
            <a:off x="7972255" y="1905000"/>
            <a:ext cx="571500" cy="1998008"/>
          </a:xfrm>
          <a:prstGeom prst="rect">
            <a:avLst/>
          </a:prstGeom>
        </p:spPr>
      </p:pic>
      <p:sp>
        <p:nvSpPr>
          <p:cNvPr id="5" name="TextBox 4"/>
          <p:cNvSpPr txBox="1"/>
          <p:nvPr/>
        </p:nvSpPr>
        <p:spPr>
          <a:xfrm>
            <a:off x="297545" y="4521198"/>
            <a:ext cx="5740400" cy="307777"/>
          </a:xfrm>
          <a:prstGeom prst="rect">
            <a:avLst/>
          </a:prstGeom>
          <a:noFill/>
        </p:spPr>
        <p:txBody>
          <a:bodyPr wrap="square" rtlCol="0">
            <a:spAutoFit/>
          </a:bodyPr>
          <a:lstStyle/>
          <a:p>
            <a:r>
              <a:rPr lang="en-CA" sz="1400" dirty="0" smtClean="0">
                <a:solidFill>
                  <a:schemeClr val="tx1">
                    <a:lumMod val="75000"/>
                    <a:lumOff val="25000"/>
                  </a:schemeClr>
                </a:solidFill>
                <a:latin typeface="Helvetica Light"/>
                <a:cs typeface="Helvetica Light"/>
              </a:rPr>
              <a:t>Source: Top task </a:t>
            </a:r>
            <a:r>
              <a:rPr lang="en-CA" sz="1400" dirty="0">
                <a:solidFill>
                  <a:schemeClr val="tx1">
                    <a:lumMod val="75000"/>
                    <a:lumOff val="25000"/>
                  </a:schemeClr>
                </a:solidFill>
                <a:latin typeface="Helvetica Light"/>
                <a:cs typeface="Helvetica Light"/>
              </a:rPr>
              <a:t>identification project, Irish Department of Health </a:t>
            </a:r>
            <a:endParaRPr lang="en-CA" sz="1400" dirty="0" smtClean="0">
              <a:solidFill>
                <a:schemeClr val="tx1">
                  <a:lumMod val="75000"/>
                  <a:lumOff val="25000"/>
                </a:schemeClr>
              </a:solidFill>
              <a:latin typeface="Helvetica Light"/>
              <a:cs typeface="Helvetica Light"/>
            </a:endParaRPr>
          </a:p>
        </p:txBody>
      </p:sp>
    </p:spTree>
    <p:extLst>
      <p:ext uri="{BB962C8B-B14F-4D97-AF65-F5344CB8AC3E}">
        <p14:creationId xmlns:p14="http://schemas.microsoft.com/office/powerpoint/2010/main" val="1489475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rgbClr val="0078A9"/>
        </a:solidFill>
        <a:effectLst/>
      </p:bgPr>
    </p:bg>
    <p:spTree>
      <p:nvGrpSpPr>
        <p:cNvPr id="1" name=""/>
        <p:cNvGrpSpPr/>
        <p:nvPr/>
      </p:nvGrpSpPr>
      <p:grpSpPr>
        <a:xfrm>
          <a:off x="0" y="0"/>
          <a:ext cx="0" cy="0"/>
          <a:chOff x="0" y="0"/>
          <a:chExt cx="0" cy="0"/>
        </a:xfrm>
      </p:grpSpPr>
      <p:sp>
        <p:nvSpPr>
          <p:cNvPr id="3" name="TextBox 2"/>
          <p:cNvSpPr txBox="1"/>
          <p:nvPr/>
        </p:nvSpPr>
        <p:spPr>
          <a:xfrm>
            <a:off x="139303" y="1264017"/>
            <a:ext cx="8865394" cy="1823576"/>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IE" sz="1125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HEALTH</a:t>
            </a:r>
          </a:p>
        </p:txBody>
      </p:sp>
    </p:spTree>
    <p:extLst>
      <p:ext uri="{BB962C8B-B14F-4D97-AF65-F5344CB8AC3E}">
        <p14:creationId xmlns:p14="http://schemas.microsoft.com/office/powerpoint/2010/main" val="38476535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81" y="392629"/>
            <a:ext cx="8667750" cy="373853"/>
          </a:xfrm>
        </p:spPr>
        <p:txBody>
          <a:bodyPr wrap="square">
            <a:spAutoFit/>
          </a:bodyPr>
          <a:lstStyle/>
          <a:p>
            <a:r>
              <a:rPr lang="en-US" dirty="0"/>
              <a:t>Gender</a:t>
            </a:r>
          </a:p>
        </p:txBody>
      </p:sp>
      <p:graphicFrame>
        <p:nvGraphicFramePr>
          <p:cNvPr id="3" name="Table 2"/>
          <p:cNvGraphicFramePr>
            <a:graphicFrameLocks noGrp="1"/>
          </p:cNvGraphicFramePr>
          <p:nvPr>
            <p:extLst>
              <p:ext uri="{D42A27DB-BD31-4B8C-83A1-F6EECF244321}">
                <p14:modId xmlns:p14="http://schemas.microsoft.com/office/powerpoint/2010/main" val="2528867723"/>
              </p:ext>
            </p:extLst>
          </p:nvPr>
        </p:nvGraphicFramePr>
        <p:xfrm>
          <a:off x="1771992" y="611726"/>
          <a:ext cx="5600020" cy="3656328"/>
        </p:xfrm>
        <a:graphic>
          <a:graphicData uri="http://schemas.openxmlformats.org/drawingml/2006/table">
            <a:tbl>
              <a:tblPr/>
              <a:tblGrid>
                <a:gridCol w="174141">
                  <a:extLst>
                    <a:ext uri="{9D8B030D-6E8A-4147-A177-3AD203B41FA5}">
                      <a16:colId xmlns:a16="http://schemas.microsoft.com/office/drawing/2014/main" xmlns="" val="20000"/>
                    </a:ext>
                  </a:extLst>
                </a:gridCol>
                <a:gridCol w="3336181">
                  <a:extLst>
                    <a:ext uri="{9D8B030D-6E8A-4147-A177-3AD203B41FA5}">
                      <a16:colId xmlns:a16="http://schemas.microsoft.com/office/drawing/2014/main" xmlns="" val="20001"/>
                    </a:ext>
                  </a:extLst>
                </a:gridCol>
                <a:gridCol w="696566">
                  <a:extLst>
                    <a:ext uri="{9D8B030D-6E8A-4147-A177-3AD203B41FA5}">
                      <a16:colId xmlns:a16="http://schemas.microsoft.com/office/drawing/2014/main" xmlns="" val="20002"/>
                    </a:ext>
                  </a:extLst>
                </a:gridCol>
                <a:gridCol w="696566">
                  <a:extLst>
                    <a:ext uri="{9D8B030D-6E8A-4147-A177-3AD203B41FA5}">
                      <a16:colId xmlns:a16="http://schemas.microsoft.com/office/drawing/2014/main" xmlns="" val="20003"/>
                    </a:ext>
                  </a:extLst>
                </a:gridCol>
                <a:gridCol w="696566">
                  <a:extLst>
                    <a:ext uri="{9D8B030D-6E8A-4147-A177-3AD203B41FA5}">
                      <a16:colId xmlns:a16="http://schemas.microsoft.com/office/drawing/2014/main" xmlns="" val="20004"/>
                    </a:ext>
                  </a:extLst>
                </a:gridCol>
              </a:tblGrid>
              <a:tr h="494928">
                <a:tc>
                  <a:txBody>
                    <a:bodyPr/>
                    <a:lstStyle/>
                    <a:p>
                      <a:pPr algn="l" fontAlgn="b"/>
                      <a:r>
                        <a:rPr lang="en-IE" sz="900" b="0" i="0" u="none" strike="noStrike" dirty="0">
                          <a:solidFill>
                            <a:srgbClr val="000000"/>
                          </a:solidFill>
                          <a:effectLst/>
                          <a:latin typeface="Arial" panose="020B0604020202020204" pitchFamily="34" charset="0"/>
                        </a:rPr>
                        <a:t> </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ctr" fontAlgn="b"/>
                      <a:r>
                        <a:rPr lang="en-IE" sz="1000" b="1" i="0" u="none" strike="noStrike" dirty="0">
                          <a:solidFill>
                            <a:srgbClr val="000000"/>
                          </a:solidFill>
                          <a:effectLst/>
                          <a:latin typeface="Arial" panose="020B0604020202020204" pitchFamily="34" charset="0"/>
                        </a:rPr>
                        <a:t>Tasks</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ctr" fontAlgn="b"/>
                      <a:r>
                        <a:rPr lang="en-IE" sz="1000" b="0" i="0" u="none" strike="noStrike">
                          <a:solidFill>
                            <a:srgbClr val="000000"/>
                          </a:solidFill>
                          <a:effectLst/>
                          <a:latin typeface="Arial" panose="020B0604020202020204" pitchFamily="34" charset="0"/>
                        </a:rPr>
                        <a:t>Male</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ctr" fontAlgn="b"/>
                      <a:r>
                        <a:rPr lang="en-IE" sz="1000" b="0" i="0" u="none" strike="noStrike">
                          <a:solidFill>
                            <a:srgbClr val="000000"/>
                          </a:solidFill>
                          <a:effectLst/>
                          <a:latin typeface="Arial" panose="020B0604020202020204" pitchFamily="34" charset="0"/>
                        </a:rPr>
                        <a:t>Female</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ctr" fontAlgn="b"/>
                      <a:r>
                        <a:rPr lang="en-IE" sz="1000" b="1" i="0" u="none" strike="noStrike">
                          <a:solidFill>
                            <a:srgbClr val="FFFFFF"/>
                          </a:solidFill>
                          <a:effectLst/>
                          <a:latin typeface="Arial" panose="020B0604020202020204" pitchFamily="34" charset="0"/>
                        </a:rPr>
                        <a:t>Total</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000000"/>
                    </a:solidFill>
                  </a:tcPr>
                </a:tc>
                <a:extLst>
                  <a:ext uri="{0D108BD9-81ED-4DB2-BD59-A6C34878D82A}">
                    <a16:rowId xmlns:a16="http://schemas.microsoft.com/office/drawing/2014/main" xmlns="" val="10000"/>
                  </a:ext>
                </a:extLst>
              </a:tr>
              <a:tr h="137480">
                <a:tc>
                  <a:txBody>
                    <a:bodyPr/>
                    <a:lstStyle/>
                    <a:p>
                      <a:pPr algn="ctr" fontAlgn="b"/>
                      <a:r>
                        <a:rPr lang="en-IE" sz="900" b="0" i="0" u="none" strike="noStrike">
                          <a:solidFill>
                            <a:srgbClr val="000000"/>
                          </a:solidFill>
                          <a:effectLst/>
                          <a:latin typeface="Arial" panose="020B0604020202020204" pitchFamily="34" charset="0"/>
                        </a:rPr>
                        <a:t>1</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900" b="0" i="0" u="none" strike="noStrike" dirty="0">
                          <a:solidFill>
                            <a:srgbClr val="000000"/>
                          </a:solidFill>
                          <a:effectLst/>
                          <a:latin typeface="Arial" panose="020B0604020202020204" pitchFamily="34" charset="0"/>
                        </a:rPr>
                        <a:t>Waiting times (hospitals, clinics, other health services)</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900" b="0" i="0" u="none" strike="noStrike">
                          <a:solidFill>
                            <a:srgbClr val="000000"/>
                          </a:solidFill>
                          <a:effectLst/>
                          <a:latin typeface="Arial" panose="020B0604020202020204" pitchFamily="34" charset="0"/>
                        </a:rPr>
                        <a:t>4.6%</a:t>
                      </a:r>
                    </a:p>
                  </a:txBody>
                  <a:tcPr marL="0" marR="247464"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900" b="0" i="0" u="none" strike="noStrike">
                          <a:solidFill>
                            <a:srgbClr val="000000"/>
                          </a:solidFill>
                          <a:effectLst/>
                          <a:latin typeface="Arial" panose="020B0604020202020204" pitchFamily="34" charset="0"/>
                        </a:rPr>
                        <a:t>5.4%</a:t>
                      </a:r>
                    </a:p>
                  </a:txBody>
                  <a:tcPr marL="0" marR="247464"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900" b="0" i="0" u="none" strike="noStrike">
                          <a:solidFill>
                            <a:srgbClr val="000000"/>
                          </a:solidFill>
                          <a:effectLst/>
                          <a:latin typeface="Arial" panose="020B0604020202020204" pitchFamily="34" charset="0"/>
                        </a:rPr>
                        <a:t>4.9%</a:t>
                      </a:r>
                    </a:p>
                  </a:txBody>
                  <a:tcPr marL="0" marR="247464"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extLst>
                  <a:ext uri="{0D108BD9-81ED-4DB2-BD59-A6C34878D82A}">
                    <a16:rowId xmlns:a16="http://schemas.microsoft.com/office/drawing/2014/main" xmlns="" val="10001"/>
                  </a:ext>
                </a:extLst>
              </a:tr>
              <a:tr h="137480">
                <a:tc>
                  <a:txBody>
                    <a:bodyPr/>
                    <a:lstStyle/>
                    <a:p>
                      <a:pPr algn="ctr" fontAlgn="b"/>
                      <a:r>
                        <a:rPr lang="en-IE" sz="900" b="0" i="0" u="none" strike="noStrike">
                          <a:solidFill>
                            <a:srgbClr val="000000"/>
                          </a:solidFill>
                          <a:effectLst/>
                          <a:latin typeface="Arial" panose="020B0604020202020204" pitchFamily="34" charset="0"/>
                        </a:rPr>
                        <a:t>2</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900" b="0" i="0" u="none" strike="noStrike" dirty="0">
                          <a:solidFill>
                            <a:srgbClr val="000000"/>
                          </a:solidFill>
                          <a:effectLst/>
                          <a:latin typeface="Arial" panose="020B0604020202020204" pitchFamily="34" charset="0"/>
                        </a:rPr>
                        <a:t>Mental wellbeing (stress reduction, mindfulness, positive thinking)</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900" b="0" i="0" u="none" strike="noStrike">
                          <a:solidFill>
                            <a:srgbClr val="000000"/>
                          </a:solidFill>
                          <a:effectLst/>
                          <a:latin typeface="Arial" panose="020B0604020202020204" pitchFamily="34" charset="0"/>
                        </a:rPr>
                        <a:t>3.1%</a:t>
                      </a:r>
                    </a:p>
                  </a:txBody>
                  <a:tcPr marL="0" marR="247464"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900" b="0" i="0" u="none" strike="noStrike">
                          <a:solidFill>
                            <a:srgbClr val="000000"/>
                          </a:solidFill>
                          <a:effectLst/>
                          <a:latin typeface="Arial" panose="020B0604020202020204" pitchFamily="34" charset="0"/>
                        </a:rPr>
                        <a:t>4.8%</a:t>
                      </a:r>
                    </a:p>
                  </a:txBody>
                  <a:tcPr marL="0" marR="247464"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900" b="0" i="0" u="none" strike="noStrike">
                          <a:solidFill>
                            <a:srgbClr val="000000"/>
                          </a:solidFill>
                          <a:effectLst/>
                          <a:latin typeface="Arial" panose="020B0604020202020204" pitchFamily="34" charset="0"/>
                        </a:rPr>
                        <a:t>4.5%</a:t>
                      </a:r>
                    </a:p>
                  </a:txBody>
                  <a:tcPr marL="0" marR="247464"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extLst>
                  <a:ext uri="{0D108BD9-81ED-4DB2-BD59-A6C34878D82A}">
                    <a16:rowId xmlns:a16="http://schemas.microsoft.com/office/drawing/2014/main" xmlns="" val="10002"/>
                  </a:ext>
                </a:extLst>
              </a:tr>
              <a:tr h="137480">
                <a:tc>
                  <a:txBody>
                    <a:bodyPr/>
                    <a:lstStyle/>
                    <a:p>
                      <a:pPr algn="ctr" fontAlgn="b"/>
                      <a:r>
                        <a:rPr lang="en-IE" sz="900" b="0" i="0" u="none" strike="noStrike">
                          <a:solidFill>
                            <a:srgbClr val="000000"/>
                          </a:solidFill>
                          <a:effectLst/>
                          <a:latin typeface="Arial" panose="020B0604020202020204" pitchFamily="34" charset="0"/>
                        </a:rPr>
                        <a:t>3</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900" b="0" i="0" u="none" strike="noStrike" dirty="0">
                          <a:solidFill>
                            <a:srgbClr val="000000"/>
                          </a:solidFill>
                          <a:effectLst/>
                          <a:latin typeface="Arial" panose="020B0604020202020204" pitchFamily="34" charset="0"/>
                        </a:rPr>
                        <a:t>Costs and fees (treatment, drugs, consultant visits, care)</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900" b="0" i="0" u="none" strike="noStrike">
                          <a:solidFill>
                            <a:srgbClr val="000000"/>
                          </a:solidFill>
                          <a:effectLst/>
                          <a:latin typeface="Arial" panose="020B0604020202020204" pitchFamily="34" charset="0"/>
                        </a:rPr>
                        <a:t>3.8%</a:t>
                      </a:r>
                    </a:p>
                  </a:txBody>
                  <a:tcPr marL="0" marR="247464"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900" b="0" i="0" u="none" strike="noStrike">
                          <a:solidFill>
                            <a:srgbClr val="000000"/>
                          </a:solidFill>
                          <a:effectLst/>
                          <a:latin typeface="Arial" panose="020B0604020202020204" pitchFamily="34" charset="0"/>
                        </a:rPr>
                        <a:t>4.4%</a:t>
                      </a:r>
                    </a:p>
                  </a:txBody>
                  <a:tcPr marL="0" marR="247464"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900" b="0" i="0" u="none" strike="noStrike">
                          <a:solidFill>
                            <a:srgbClr val="000000"/>
                          </a:solidFill>
                          <a:effectLst/>
                          <a:latin typeface="Arial" panose="020B0604020202020204" pitchFamily="34" charset="0"/>
                        </a:rPr>
                        <a:t>4.0%</a:t>
                      </a:r>
                    </a:p>
                  </a:txBody>
                  <a:tcPr marL="0" marR="247464"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extLst>
                  <a:ext uri="{0D108BD9-81ED-4DB2-BD59-A6C34878D82A}">
                    <a16:rowId xmlns:a16="http://schemas.microsoft.com/office/drawing/2014/main" xmlns="" val="10003"/>
                  </a:ext>
                </a:extLst>
              </a:tr>
              <a:tr h="137480">
                <a:tc>
                  <a:txBody>
                    <a:bodyPr/>
                    <a:lstStyle/>
                    <a:p>
                      <a:pPr algn="ctr" fontAlgn="b"/>
                      <a:r>
                        <a:rPr lang="en-IE" sz="900" b="0" i="0" u="none" strike="noStrike">
                          <a:solidFill>
                            <a:srgbClr val="000000"/>
                          </a:solidFill>
                          <a:effectLst/>
                          <a:latin typeface="Arial" panose="020B0604020202020204" pitchFamily="34" charset="0"/>
                        </a:rPr>
                        <a:t>4</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900" b="0" i="0" u="none" strike="noStrike" dirty="0">
                          <a:solidFill>
                            <a:srgbClr val="000000"/>
                          </a:solidFill>
                          <a:effectLst/>
                          <a:latin typeface="Arial" panose="020B0604020202020204" pitchFamily="34" charset="0"/>
                        </a:rPr>
                        <a:t>Screening (</a:t>
                      </a:r>
                      <a:r>
                        <a:rPr lang="en-IE" sz="900" b="0" i="0" u="none" strike="noStrike" dirty="0" err="1">
                          <a:solidFill>
                            <a:srgbClr val="000000"/>
                          </a:solidFill>
                          <a:effectLst/>
                          <a:latin typeface="Arial" panose="020B0604020202020204" pitchFamily="34" charset="0"/>
                        </a:rPr>
                        <a:t>breastcheck</a:t>
                      </a:r>
                      <a:r>
                        <a:rPr lang="en-IE" sz="900" b="0" i="0" u="none" strike="noStrike" dirty="0">
                          <a:solidFill>
                            <a:srgbClr val="000000"/>
                          </a:solidFill>
                          <a:effectLst/>
                          <a:latin typeface="Arial" panose="020B0604020202020204" pitchFamily="34" charset="0"/>
                        </a:rPr>
                        <a:t>, retinal, bowel, cervical)</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900" b="0" i="0" u="none" strike="noStrike">
                          <a:solidFill>
                            <a:srgbClr val="000000"/>
                          </a:solidFill>
                          <a:effectLst/>
                          <a:latin typeface="Arial" panose="020B0604020202020204" pitchFamily="34" charset="0"/>
                        </a:rPr>
                        <a:t>1.7%</a:t>
                      </a:r>
                    </a:p>
                  </a:txBody>
                  <a:tcPr marL="0" marR="247464"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900" b="0" i="0" u="none" strike="noStrike">
                          <a:solidFill>
                            <a:srgbClr val="000000"/>
                          </a:solidFill>
                          <a:effectLst/>
                          <a:latin typeface="Arial" panose="020B0604020202020204" pitchFamily="34" charset="0"/>
                        </a:rPr>
                        <a:t>4.0%</a:t>
                      </a:r>
                    </a:p>
                  </a:txBody>
                  <a:tcPr marL="0" marR="247464"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900" b="0" i="0" u="none" strike="noStrike">
                          <a:solidFill>
                            <a:srgbClr val="000000"/>
                          </a:solidFill>
                          <a:effectLst/>
                          <a:latin typeface="Arial" panose="020B0604020202020204" pitchFamily="34" charset="0"/>
                        </a:rPr>
                        <a:t>3.6%</a:t>
                      </a:r>
                    </a:p>
                  </a:txBody>
                  <a:tcPr marL="0" marR="247464"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extLst>
                  <a:ext uri="{0D108BD9-81ED-4DB2-BD59-A6C34878D82A}">
                    <a16:rowId xmlns:a16="http://schemas.microsoft.com/office/drawing/2014/main" xmlns="" val="10004"/>
                  </a:ext>
                </a:extLst>
              </a:tr>
              <a:tr h="137480">
                <a:tc>
                  <a:txBody>
                    <a:bodyPr/>
                    <a:lstStyle/>
                    <a:p>
                      <a:pPr algn="ctr" fontAlgn="b"/>
                      <a:r>
                        <a:rPr lang="en-IE" sz="900" b="0" i="0" u="none" strike="noStrike">
                          <a:solidFill>
                            <a:srgbClr val="000000"/>
                          </a:solidFill>
                          <a:effectLst/>
                          <a:latin typeface="Arial" panose="020B0604020202020204" pitchFamily="34" charset="0"/>
                        </a:rPr>
                        <a:t>5</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900" b="0" i="0" u="none" strike="noStrike" dirty="0">
                          <a:solidFill>
                            <a:srgbClr val="000000"/>
                          </a:solidFill>
                          <a:effectLst/>
                          <a:latin typeface="Arial" panose="020B0604020202020204" pitchFamily="34" charset="0"/>
                        </a:rPr>
                        <a:t>Diagnosis of condition / disease</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900" b="0" i="0" u="none" strike="noStrike">
                          <a:solidFill>
                            <a:srgbClr val="000000"/>
                          </a:solidFill>
                          <a:effectLst/>
                          <a:latin typeface="Arial" panose="020B0604020202020204" pitchFamily="34" charset="0"/>
                        </a:rPr>
                        <a:t>3.0%</a:t>
                      </a:r>
                    </a:p>
                  </a:txBody>
                  <a:tcPr marL="0" marR="247464"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900" b="0" i="0" u="none" strike="noStrike">
                          <a:solidFill>
                            <a:srgbClr val="000000"/>
                          </a:solidFill>
                          <a:effectLst/>
                          <a:latin typeface="Arial" panose="020B0604020202020204" pitchFamily="34" charset="0"/>
                        </a:rPr>
                        <a:t>3.0%</a:t>
                      </a:r>
                    </a:p>
                  </a:txBody>
                  <a:tcPr marL="0" marR="247464"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900" b="0" i="0" u="none" strike="noStrike">
                          <a:solidFill>
                            <a:srgbClr val="000000"/>
                          </a:solidFill>
                          <a:effectLst/>
                          <a:latin typeface="Arial" panose="020B0604020202020204" pitchFamily="34" charset="0"/>
                        </a:rPr>
                        <a:t>2.9%</a:t>
                      </a:r>
                    </a:p>
                  </a:txBody>
                  <a:tcPr marL="0" marR="247464"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extLst>
                  <a:ext uri="{0D108BD9-81ED-4DB2-BD59-A6C34878D82A}">
                    <a16:rowId xmlns:a16="http://schemas.microsoft.com/office/drawing/2014/main" xmlns="" val="10005"/>
                  </a:ext>
                </a:extLst>
              </a:tr>
              <a:tr h="137480">
                <a:tc>
                  <a:txBody>
                    <a:bodyPr/>
                    <a:lstStyle/>
                    <a:p>
                      <a:pPr algn="ctr" fontAlgn="b"/>
                      <a:r>
                        <a:rPr lang="en-IE" sz="900" b="0" i="0" u="none" strike="noStrike">
                          <a:solidFill>
                            <a:srgbClr val="000000"/>
                          </a:solidFill>
                          <a:effectLst/>
                          <a:latin typeface="Arial" panose="020B0604020202020204" pitchFamily="34" charset="0"/>
                        </a:rPr>
                        <a:t>6</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900" b="0" i="0" u="none" strike="noStrike" dirty="0">
                          <a:solidFill>
                            <a:srgbClr val="000000"/>
                          </a:solidFill>
                          <a:effectLst/>
                          <a:latin typeface="Arial" panose="020B0604020202020204" pitchFamily="34" charset="0"/>
                        </a:rPr>
                        <a:t>Check symptoms / signs</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900" b="0" i="0" u="none" strike="noStrike">
                          <a:solidFill>
                            <a:srgbClr val="000000"/>
                          </a:solidFill>
                          <a:effectLst/>
                          <a:latin typeface="Arial" panose="020B0604020202020204" pitchFamily="34" charset="0"/>
                        </a:rPr>
                        <a:t>2.3%</a:t>
                      </a:r>
                    </a:p>
                  </a:txBody>
                  <a:tcPr marL="0" marR="247464"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900" b="0" i="0" u="none" strike="noStrike">
                          <a:solidFill>
                            <a:srgbClr val="000000"/>
                          </a:solidFill>
                          <a:effectLst/>
                          <a:latin typeface="Arial" panose="020B0604020202020204" pitchFamily="34" charset="0"/>
                        </a:rPr>
                        <a:t>3.3%</a:t>
                      </a:r>
                    </a:p>
                  </a:txBody>
                  <a:tcPr marL="0" marR="247464"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900" b="0" i="0" u="none" strike="noStrike">
                          <a:solidFill>
                            <a:srgbClr val="000000"/>
                          </a:solidFill>
                          <a:effectLst/>
                          <a:latin typeface="Arial" panose="020B0604020202020204" pitchFamily="34" charset="0"/>
                        </a:rPr>
                        <a:t>2.9%</a:t>
                      </a:r>
                    </a:p>
                  </a:txBody>
                  <a:tcPr marL="0" marR="247464"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extLst>
                  <a:ext uri="{0D108BD9-81ED-4DB2-BD59-A6C34878D82A}">
                    <a16:rowId xmlns:a16="http://schemas.microsoft.com/office/drawing/2014/main" xmlns="" val="10006"/>
                  </a:ext>
                </a:extLst>
              </a:tr>
              <a:tr h="137480">
                <a:tc>
                  <a:txBody>
                    <a:bodyPr/>
                    <a:lstStyle/>
                    <a:p>
                      <a:pPr algn="ctr" fontAlgn="b"/>
                      <a:r>
                        <a:rPr lang="en-IE" sz="900" b="0" i="0" u="none" strike="noStrike">
                          <a:solidFill>
                            <a:srgbClr val="000000"/>
                          </a:solidFill>
                          <a:effectLst/>
                          <a:latin typeface="Arial" panose="020B0604020202020204" pitchFamily="34" charset="0"/>
                        </a:rPr>
                        <a:t>7</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900" b="0" i="0" u="none" strike="noStrike" dirty="0">
                          <a:solidFill>
                            <a:srgbClr val="000000"/>
                          </a:solidFill>
                          <a:effectLst/>
                          <a:latin typeface="Arial" panose="020B0604020202020204" pitchFamily="34" charset="0"/>
                        </a:rPr>
                        <a:t>Emergencies, what to do</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900" b="0" i="0" u="none" strike="noStrike">
                          <a:solidFill>
                            <a:srgbClr val="000000"/>
                          </a:solidFill>
                          <a:effectLst/>
                          <a:latin typeface="Arial" panose="020B0604020202020204" pitchFamily="34" charset="0"/>
                        </a:rPr>
                        <a:t>2.9%</a:t>
                      </a:r>
                    </a:p>
                  </a:txBody>
                  <a:tcPr marL="0" marR="247464"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900" b="0" i="0" u="none" strike="noStrike">
                          <a:solidFill>
                            <a:srgbClr val="000000"/>
                          </a:solidFill>
                          <a:effectLst/>
                          <a:latin typeface="Arial" panose="020B0604020202020204" pitchFamily="34" charset="0"/>
                        </a:rPr>
                        <a:t>2.9%</a:t>
                      </a:r>
                    </a:p>
                  </a:txBody>
                  <a:tcPr marL="0" marR="247464"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900" b="0" i="0" u="none" strike="noStrike">
                          <a:solidFill>
                            <a:srgbClr val="000000"/>
                          </a:solidFill>
                          <a:effectLst/>
                          <a:latin typeface="Arial" panose="020B0604020202020204" pitchFamily="34" charset="0"/>
                        </a:rPr>
                        <a:t>2.8%</a:t>
                      </a:r>
                    </a:p>
                  </a:txBody>
                  <a:tcPr marL="0" marR="247464"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extLst>
                  <a:ext uri="{0D108BD9-81ED-4DB2-BD59-A6C34878D82A}">
                    <a16:rowId xmlns:a16="http://schemas.microsoft.com/office/drawing/2014/main" xmlns="" val="10007"/>
                  </a:ext>
                </a:extLst>
              </a:tr>
              <a:tr h="137480">
                <a:tc>
                  <a:txBody>
                    <a:bodyPr/>
                    <a:lstStyle/>
                    <a:p>
                      <a:pPr algn="ctr" fontAlgn="b"/>
                      <a:r>
                        <a:rPr lang="en-IE" sz="900" b="0" i="0" u="none" strike="noStrike">
                          <a:solidFill>
                            <a:srgbClr val="000000"/>
                          </a:solidFill>
                          <a:effectLst/>
                          <a:latin typeface="Arial" panose="020B0604020202020204" pitchFamily="34" charset="0"/>
                        </a:rPr>
                        <a:t>8</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900" b="0" i="0" u="none" strike="noStrike" dirty="0">
                          <a:solidFill>
                            <a:srgbClr val="000000"/>
                          </a:solidFill>
                          <a:effectLst/>
                          <a:latin typeface="Arial" panose="020B0604020202020204" pitchFamily="34" charset="0"/>
                        </a:rPr>
                        <a:t>Health services near you</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900" b="0" i="0" u="none" strike="noStrike">
                          <a:solidFill>
                            <a:srgbClr val="000000"/>
                          </a:solidFill>
                          <a:effectLst/>
                          <a:latin typeface="Arial" panose="020B0604020202020204" pitchFamily="34" charset="0"/>
                        </a:rPr>
                        <a:t>3.0%</a:t>
                      </a:r>
                    </a:p>
                  </a:txBody>
                  <a:tcPr marL="0" marR="247464"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900" b="0" i="0" u="none" strike="noStrike">
                          <a:solidFill>
                            <a:srgbClr val="000000"/>
                          </a:solidFill>
                          <a:effectLst/>
                          <a:latin typeface="Arial" panose="020B0604020202020204" pitchFamily="34" charset="0"/>
                        </a:rPr>
                        <a:t>2.5%</a:t>
                      </a:r>
                    </a:p>
                  </a:txBody>
                  <a:tcPr marL="0" marR="247464"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900" b="0" i="0" u="none" strike="noStrike">
                          <a:solidFill>
                            <a:srgbClr val="000000"/>
                          </a:solidFill>
                          <a:effectLst/>
                          <a:latin typeface="Arial" panose="020B0604020202020204" pitchFamily="34" charset="0"/>
                        </a:rPr>
                        <a:t>2.6%</a:t>
                      </a:r>
                    </a:p>
                  </a:txBody>
                  <a:tcPr marL="0" marR="247464"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extLst>
                  <a:ext uri="{0D108BD9-81ED-4DB2-BD59-A6C34878D82A}">
                    <a16:rowId xmlns:a16="http://schemas.microsoft.com/office/drawing/2014/main" xmlns="" val="10008"/>
                  </a:ext>
                </a:extLst>
              </a:tr>
              <a:tr h="137480">
                <a:tc>
                  <a:txBody>
                    <a:bodyPr/>
                    <a:lstStyle/>
                    <a:p>
                      <a:pPr algn="ctr" fontAlgn="b"/>
                      <a:r>
                        <a:rPr lang="en-IE" sz="900" b="0" i="0" u="none" strike="noStrike">
                          <a:solidFill>
                            <a:srgbClr val="000000"/>
                          </a:solidFill>
                          <a:effectLst/>
                          <a:latin typeface="Arial" panose="020B0604020202020204" pitchFamily="34" charset="0"/>
                        </a:rPr>
                        <a:t>9</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900" b="0" i="0" u="none" strike="noStrike" dirty="0">
                          <a:solidFill>
                            <a:srgbClr val="000000"/>
                          </a:solidFill>
                          <a:effectLst/>
                          <a:latin typeface="Arial" panose="020B0604020202020204" pitchFamily="34" charset="0"/>
                        </a:rPr>
                        <a:t>Right place to go for help (GP, hospital, pharmacist)</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900" b="0" i="0" u="none" strike="noStrike">
                          <a:solidFill>
                            <a:srgbClr val="000000"/>
                          </a:solidFill>
                          <a:effectLst/>
                          <a:latin typeface="Arial" panose="020B0604020202020204" pitchFamily="34" charset="0"/>
                        </a:rPr>
                        <a:t>2.5%</a:t>
                      </a:r>
                    </a:p>
                  </a:txBody>
                  <a:tcPr marL="0" marR="247464"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900" b="0" i="0" u="none" strike="noStrike">
                          <a:solidFill>
                            <a:srgbClr val="000000"/>
                          </a:solidFill>
                          <a:effectLst/>
                          <a:latin typeface="Arial" panose="020B0604020202020204" pitchFamily="34" charset="0"/>
                        </a:rPr>
                        <a:t>2.5%</a:t>
                      </a:r>
                    </a:p>
                  </a:txBody>
                  <a:tcPr marL="0" marR="247464"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900" b="0" i="0" u="none" strike="noStrike">
                          <a:solidFill>
                            <a:srgbClr val="000000"/>
                          </a:solidFill>
                          <a:effectLst/>
                          <a:latin typeface="Arial" panose="020B0604020202020204" pitchFamily="34" charset="0"/>
                        </a:rPr>
                        <a:t>2.5%</a:t>
                      </a:r>
                    </a:p>
                  </a:txBody>
                  <a:tcPr marL="0" marR="247464"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extLst>
                  <a:ext uri="{0D108BD9-81ED-4DB2-BD59-A6C34878D82A}">
                    <a16:rowId xmlns:a16="http://schemas.microsoft.com/office/drawing/2014/main" xmlns="" val="10009"/>
                  </a:ext>
                </a:extLst>
              </a:tr>
              <a:tr h="274960">
                <a:tc>
                  <a:txBody>
                    <a:bodyPr/>
                    <a:lstStyle/>
                    <a:p>
                      <a:pPr algn="ctr" fontAlgn="b"/>
                      <a:r>
                        <a:rPr lang="en-IE" sz="900" b="0" i="0" u="none" strike="noStrike">
                          <a:solidFill>
                            <a:srgbClr val="000000"/>
                          </a:solidFill>
                          <a:effectLst/>
                          <a:latin typeface="Arial" panose="020B0604020202020204" pitchFamily="34" charset="0"/>
                        </a:rPr>
                        <a:t>10</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900" b="0" i="0" u="none" strike="noStrike" dirty="0">
                          <a:solidFill>
                            <a:srgbClr val="000000"/>
                          </a:solidFill>
                          <a:effectLst/>
                          <a:latin typeface="Arial" panose="020B0604020202020204" pitchFamily="34" charset="0"/>
                        </a:rPr>
                        <a:t>Entitlements, allowances (medical card, GP card, European Health Insurance Card)</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900" b="0" i="0" u="none" strike="noStrike">
                          <a:solidFill>
                            <a:srgbClr val="000000"/>
                          </a:solidFill>
                          <a:effectLst/>
                          <a:latin typeface="Arial" panose="020B0604020202020204" pitchFamily="34" charset="0"/>
                        </a:rPr>
                        <a:t>2.6%</a:t>
                      </a:r>
                    </a:p>
                  </a:txBody>
                  <a:tcPr marL="0" marR="247464"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900" b="0" i="0" u="none" strike="noStrike">
                          <a:solidFill>
                            <a:srgbClr val="000000"/>
                          </a:solidFill>
                          <a:effectLst/>
                          <a:latin typeface="Arial" panose="020B0604020202020204" pitchFamily="34" charset="0"/>
                        </a:rPr>
                        <a:t>2.8%</a:t>
                      </a:r>
                    </a:p>
                  </a:txBody>
                  <a:tcPr marL="0" marR="247464"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900" b="0" i="0" u="none" strike="noStrike">
                          <a:solidFill>
                            <a:srgbClr val="000000"/>
                          </a:solidFill>
                          <a:effectLst/>
                          <a:latin typeface="Arial" panose="020B0604020202020204" pitchFamily="34" charset="0"/>
                        </a:rPr>
                        <a:t>2.5%</a:t>
                      </a:r>
                    </a:p>
                  </a:txBody>
                  <a:tcPr marL="0" marR="247464"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extLst>
                  <a:ext uri="{0D108BD9-81ED-4DB2-BD59-A6C34878D82A}">
                    <a16:rowId xmlns:a16="http://schemas.microsoft.com/office/drawing/2014/main" xmlns="" val="10010"/>
                  </a:ext>
                </a:extLst>
              </a:tr>
              <a:tr h="137480">
                <a:tc>
                  <a:txBody>
                    <a:bodyPr/>
                    <a:lstStyle/>
                    <a:p>
                      <a:pPr algn="ctr" fontAlgn="b"/>
                      <a:r>
                        <a:rPr lang="en-IE" sz="900" b="0" i="0" u="none" strike="noStrike">
                          <a:solidFill>
                            <a:srgbClr val="000000"/>
                          </a:solidFill>
                          <a:effectLst/>
                          <a:latin typeface="Arial" panose="020B0604020202020204" pitchFamily="34" charset="0"/>
                        </a:rPr>
                        <a:t>11</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900" b="0" i="0" u="none" strike="noStrike">
                          <a:solidFill>
                            <a:srgbClr val="000000"/>
                          </a:solidFill>
                          <a:effectLst/>
                          <a:latin typeface="Arial" panose="020B0604020202020204" pitchFamily="34" charset="0"/>
                        </a:rPr>
                        <a:t>How to use health services (getting the care you need)</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900" b="0" i="0" u="none" strike="noStrike">
                          <a:solidFill>
                            <a:srgbClr val="000000"/>
                          </a:solidFill>
                          <a:effectLst/>
                          <a:latin typeface="Arial" panose="020B0604020202020204" pitchFamily="34" charset="0"/>
                        </a:rPr>
                        <a:t>2.4%</a:t>
                      </a:r>
                    </a:p>
                  </a:txBody>
                  <a:tcPr marL="0" marR="247464"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900" b="0" i="0" u="none" strike="noStrike">
                          <a:solidFill>
                            <a:srgbClr val="000000"/>
                          </a:solidFill>
                          <a:effectLst/>
                          <a:latin typeface="Arial" panose="020B0604020202020204" pitchFamily="34" charset="0"/>
                        </a:rPr>
                        <a:t>2.3%</a:t>
                      </a:r>
                    </a:p>
                  </a:txBody>
                  <a:tcPr marL="0" marR="247464"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900" b="0" i="0" u="none" strike="noStrike">
                          <a:solidFill>
                            <a:srgbClr val="000000"/>
                          </a:solidFill>
                          <a:effectLst/>
                          <a:latin typeface="Arial" panose="020B0604020202020204" pitchFamily="34" charset="0"/>
                        </a:rPr>
                        <a:t>2.4%</a:t>
                      </a:r>
                    </a:p>
                  </a:txBody>
                  <a:tcPr marL="0" marR="247464"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extLst>
                  <a:ext uri="{0D108BD9-81ED-4DB2-BD59-A6C34878D82A}">
                    <a16:rowId xmlns:a16="http://schemas.microsoft.com/office/drawing/2014/main" xmlns="" val="10011"/>
                  </a:ext>
                </a:extLst>
              </a:tr>
              <a:tr h="137480">
                <a:tc>
                  <a:txBody>
                    <a:bodyPr/>
                    <a:lstStyle/>
                    <a:p>
                      <a:pPr algn="ctr" fontAlgn="b"/>
                      <a:r>
                        <a:rPr lang="en-IE" sz="900" b="0" i="0" u="none" strike="noStrike">
                          <a:solidFill>
                            <a:srgbClr val="000000"/>
                          </a:solidFill>
                          <a:effectLst/>
                          <a:latin typeface="Arial" panose="020B0604020202020204" pitchFamily="34" charset="0"/>
                        </a:rPr>
                        <a:t>12</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900" b="0" i="0" u="none" strike="noStrike">
                          <a:solidFill>
                            <a:srgbClr val="000000"/>
                          </a:solidFill>
                          <a:effectLst/>
                          <a:latin typeface="Arial" panose="020B0604020202020204" pitchFamily="34" charset="0"/>
                        </a:rPr>
                        <a:t>Diet, food, nutrition (healthy eating, intolerances, weight)</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900" b="0" i="0" u="none" strike="noStrike">
                          <a:solidFill>
                            <a:srgbClr val="000000"/>
                          </a:solidFill>
                          <a:effectLst/>
                          <a:latin typeface="Arial" panose="020B0604020202020204" pitchFamily="34" charset="0"/>
                        </a:rPr>
                        <a:t>2.3%</a:t>
                      </a:r>
                    </a:p>
                  </a:txBody>
                  <a:tcPr marL="0" marR="247464"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900" b="0" i="0" u="none" strike="noStrike">
                          <a:solidFill>
                            <a:srgbClr val="000000"/>
                          </a:solidFill>
                          <a:effectLst/>
                          <a:latin typeface="Arial" panose="020B0604020202020204" pitchFamily="34" charset="0"/>
                        </a:rPr>
                        <a:t>2.3%</a:t>
                      </a:r>
                    </a:p>
                  </a:txBody>
                  <a:tcPr marL="0" marR="247464"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900" b="0" i="0" u="none" strike="noStrike">
                          <a:solidFill>
                            <a:srgbClr val="000000"/>
                          </a:solidFill>
                          <a:effectLst/>
                          <a:latin typeface="Arial" panose="020B0604020202020204" pitchFamily="34" charset="0"/>
                        </a:rPr>
                        <a:t>2.4%</a:t>
                      </a:r>
                    </a:p>
                  </a:txBody>
                  <a:tcPr marL="0" marR="247464"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extLst>
                  <a:ext uri="{0D108BD9-81ED-4DB2-BD59-A6C34878D82A}">
                    <a16:rowId xmlns:a16="http://schemas.microsoft.com/office/drawing/2014/main" xmlns="" val="10012"/>
                  </a:ext>
                </a:extLst>
              </a:tr>
              <a:tr h="137480">
                <a:tc>
                  <a:txBody>
                    <a:bodyPr/>
                    <a:lstStyle/>
                    <a:p>
                      <a:pPr algn="ctr" fontAlgn="b"/>
                      <a:r>
                        <a:rPr lang="en-IE" sz="900" b="0" i="0" u="none" strike="noStrike">
                          <a:solidFill>
                            <a:srgbClr val="000000"/>
                          </a:solidFill>
                          <a:effectLst/>
                          <a:latin typeface="Arial" panose="020B0604020202020204" pitchFamily="34" charset="0"/>
                        </a:rPr>
                        <a:t>13</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900" b="0" i="0" u="none" strike="noStrike">
                          <a:solidFill>
                            <a:srgbClr val="000000"/>
                          </a:solidFill>
                          <a:effectLst/>
                          <a:latin typeface="Arial" panose="020B0604020202020204" pitchFamily="34" charset="0"/>
                        </a:rPr>
                        <a:t>Access my medical / health records (test results, prescriptions)</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900" b="0" i="0" u="none" strike="noStrike">
                          <a:solidFill>
                            <a:srgbClr val="000000"/>
                          </a:solidFill>
                          <a:effectLst/>
                          <a:latin typeface="Arial" panose="020B0604020202020204" pitchFamily="34" charset="0"/>
                        </a:rPr>
                        <a:t>2.6%</a:t>
                      </a:r>
                    </a:p>
                  </a:txBody>
                  <a:tcPr marL="0" marR="247464"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900" b="0" i="0" u="none" strike="noStrike">
                          <a:solidFill>
                            <a:srgbClr val="000000"/>
                          </a:solidFill>
                          <a:effectLst/>
                          <a:latin typeface="Arial" panose="020B0604020202020204" pitchFamily="34" charset="0"/>
                        </a:rPr>
                        <a:t>2.5%</a:t>
                      </a:r>
                    </a:p>
                  </a:txBody>
                  <a:tcPr marL="0" marR="247464"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900" b="0" i="0" u="none" strike="noStrike">
                          <a:solidFill>
                            <a:srgbClr val="000000"/>
                          </a:solidFill>
                          <a:effectLst/>
                          <a:latin typeface="Arial" panose="020B0604020202020204" pitchFamily="34" charset="0"/>
                        </a:rPr>
                        <a:t>2.4%</a:t>
                      </a:r>
                    </a:p>
                  </a:txBody>
                  <a:tcPr marL="0" marR="247464"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extLst>
                  <a:ext uri="{0D108BD9-81ED-4DB2-BD59-A6C34878D82A}">
                    <a16:rowId xmlns:a16="http://schemas.microsoft.com/office/drawing/2014/main" xmlns="" val="10013"/>
                  </a:ext>
                </a:extLst>
              </a:tr>
              <a:tr h="137480">
                <a:tc>
                  <a:txBody>
                    <a:bodyPr/>
                    <a:lstStyle/>
                    <a:p>
                      <a:pPr algn="ctr" fontAlgn="b"/>
                      <a:r>
                        <a:rPr lang="en-IE" sz="900" b="0" i="0" u="none" strike="noStrike" dirty="0">
                          <a:solidFill>
                            <a:srgbClr val="000000"/>
                          </a:solidFill>
                          <a:effectLst/>
                          <a:latin typeface="Arial" panose="020B0604020202020204" pitchFamily="34" charset="0"/>
                        </a:rPr>
                        <a:t>14</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900" b="0" i="0" u="none" strike="noStrike">
                          <a:solidFill>
                            <a:srgbClr val="000000"/>
                          </a:solidFill>
                          <a:effectLst/>
                          <a:latin typeface="Arial" panose="020B0604020202020204" pitchFamily="34" charset="0"/>
                        </a:rPr>
                        <a:t>Living / coping with my condition / disease (support, counselling)</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900" b="0" i="0" u="none" strike="noStrike">
                          <a:solidFill>
                            <a:srgbClr val="000000"/>
                          </a:solidFill>
                          <a:effectLst/>
                          <a:latin typeface="Arial" panose="020B0604020202020204" pitchFamily="34" charset="0"/>
                        </a:rPr>
                        <a:t>1.9%</a:t>
                      </a:r>
                    </a:p>
                  </a:txBody>
                  <a:tcPr marL="0" marR="247464"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900" b="0" i="0" u="none" strike="noStrike">
                          <a:solidFill>
                            <a:srgbClr val="000000"/>
                          </a:solidFill>
                          <a:effectLst/>
                          <a:latin typeface="Arial" panose="020B0604020202020204" pitchFamily="34" charset="0"/>
                        </a:rPr>
                        <a:t>2.3%</a:t>
                      </a:r>
                    </a:p>
                  </a:txBody>
                  <a:tcPr marL="0" marR="247464"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900" b="0" i="0" u="none" strike="noStrike">
                          <a:solidFill>
                            <a:srgbClr val="000000"/>
                          </a:solidFill>
                          <a:effectLst/>
                          <a:latin typeface="Arial" panose="020B0604020202020204" pitchFamily="34" charset="0"/>
                        </a:rPr>
                        <a:t>2.2%</a:t>
                      </a:r>
                    </a:p>
                  </a:txBody>
                  <a:tcPr marL="0" marR="247464"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extLst>
                  <a:ext uri="{0D108BD9-81ED-4DB2-BD59-A6C34878D82A}">
                    <a16:rowId xmlns:a16="http://schemas.microsoft.com/office/drawing/2014/main" xmlns="" val="10014"/>
                  </a:ext>
                </a:extLst>
              </a:tr>
              <a:tr h="137480">
                <a:tc>
                  <a:txBody>
                    <a:bodyPr/>
                    <a:lstStyle/>
                    <a:p>
                      <a:pPr algn="ctr" fontAlgn="b"/>
                      <a:r>
                        <a:rPr lang="en-IE" sz="900" b="0" i="0" u="none" strike="noStrike" dirty="0">
                          <a:solidFill>
                            <a:srgbClr val="000000"/>
                          </a:solidFill>
                          <a:effectLst/>
                          <a:latin typeface="Arial" panose="020B0604020202020204" pitchFamily="34" charset="0"/>
                        </a:rPr>
                        <a:t>15</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900" b="0" i="0" u="none" strike="noStrike">
                          <a:solidFill>
                            <a:srgbClr val="000000"/>
                          </a:solidFill>
                          <a:effectLst/>
                          <a:latin typeface="Arial" panose="020B0604020202020204" pitchFamily="34" charset="0"/>
                        </a:rPr>
                        <a:t>Detailed information about condition / disease</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900" b="0" i="0" u="none" strike="noStrike">
                          <a:solidFill>
                            <a:srgbClr val="000000"/>
                          </a:solidFill>
                          <a:effectLst/>
                          <a:latin typeface="Arial" panose="020B0604020202020204" pitchFamily="34" charset="0"/>
                        </a:rPr>
                        <a:t>2.1%</a:t>
                      </a:r>
                    </a:p>
                  </a:txBody>
                  <a:tcPr marL="0" marR="247464"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900" b="0" i="0" u="none" strike="noStrike">
                          <a:solidFill>
                            <a:srgbClr val="000000"/>
                          </a:solidFill>
                          <a:effectLst/>
                          <a:latin typeface="Arial" panose="020B0604020202020204" pitchFamily="34" charset="0"/>
                        </a:rPr>
                        <a:t>2.1%</a:t>
                      </a:r>
                    </a:p>
                  </a:txBody>
                  <a:tcPr marL="0" marR="247464"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900" b="0" i="0" u="none" strike="noStrike">
                          <a:solidFill>
                            <a:srgbClr val="000000"/>
                          </a:solidFill>
                          <a:effectLst/>
                          <a:latin typeface="Arial" panose="020B0604020202020204" pitchFamily="34" charset="0"/>
                        </a:rPr>
                        <a:t>2.1%</a:t>
                      </a:r>
                    </a:p>
                  </a:txBody>
                  <a:tcPr marL="0" marR="247464"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extLst>
                  <a:ext uri="{0D108BD9-81ED-4DB2-BD59-A6C34878D82A}">
                    <a16:rowId xmlns:a16="http://schemas.microsoft.com/office/drawing/2014/main" xmlns="" val="10015"/>
                  </a:ext>
                </a:extLst>
              </a:tr>
              <a:tr h="137480">
                <a:tc>
                  <a:txBody>
                    <a:bodyPr/>
                    <a:lstStyle/>
                    <a:p>
                      <a:pPr algn="ctr" fontAlgn="b"/>
                      <a:r>
                        <a:rPr lang="en-IE" sz="900" b="0" i="0" u="none" strike="noStrike" dirty="0">
                          <a:solidFill>
                            <a:srgbClr val="000000"/>
                          </a:solidFill>
                          <a:effectLst/>
                          <a:latin typeface="Arial" panose="020B0604020202020204" pitchFamily="34" charset="0"/>
                        </a:rPr>
                        <a:t>16</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900" b="0" i="0" u="none" strike="noStrike">
                          <a:solidFill>
                            <a:srgbClr val="000000"/>
                          </a:solidFill>
                          <a:effectLst/>
                          <a:latin typeface="Arial" panose="020B0604020202020204" pitchFamily="34" charset="0"/>
                        </a:rPr>
                        <a:t>Drug effectiveness, side effects, interactions, dosage</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900" b="0" i="0" u="none" strike="noStrike">
                          <a:solidFill>
                            <a:srgbClr val="000000"/>
                          </a:solidFill>
                          <a:effectLst/>
                          <a:latin typeface="Arial" panose="020B0604020202020204" pitchFamily="34" charset="0"/>
                        </a:rPr>
                        <a:t>1.9%</a:t>
                      </a:r>
                    </a:p>
                  </a:txBody>
                  <a:tcPr marL="0" marR="247464"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900" b="0" i="0" u="none" strike="noStrike">
                          <a:solidFill>
                            <a:srgbClr val="000000"/>
                          </a:solidFill>
                          <a:effectLst/>
                          <a:latin typeface="Arial" panose="020B0604020202020204" pitchFamily="34" charset="0"/>
                        </a:rPr>
                        <a:t>1.8%</a:t>
                      </a:r>
                    </a:p>
                  </a:txBody>
                  <a:tcPr marL="0" marR="247464"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900" b="0" i="0" u="none" strike="noStrike">
                          <a:solidFill>
                            <a:srgbClr val="000000"/>
                          </a:solidFill>
                          <a:effectLst/>
                          <a:latin typeface="Arial" panose="020B0604020202020204" pitchFamily="34" charset="0"/>
                        </a:rPr>
                        <a:t>1.8%</a:t>
                      </a:r>
                    </a:p>
                  </a:txBody>
                  <a:tcPr marL="0" marR="247464"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extLst>
                  <a:ext uri="{0D108BD9-81ED-4DB2-BD59-A6C34878D82A}">
                    <a16:rowId xmlns:a16="http://schemas.microsoft.com/office/drawing/2014/main" xmlns="" val="10016"/>
                  </a:ext>
                </a:extLst>
              </a:tr>
              <a:tr h="274960">
                <a:tc>
                  <a:txBody>
                    <a:bodyPr/>
                    <a:lstStyle/>
                    <a:p>
                      <a:pPr algn="ctr" fontAlgn="b"/>
                      <a:r>
                        <a:rPr lang="en-IE" sz="900" b="0" i="0" u="none" strike="noStrike" dirty="0">
                          <a:solidFill>
                            <a:srgbClr val="000000"/>
                          </a:solidFill>
                          <a:effectLst/>
                          <a:latin typeface="Arial" panose="020B0604020202020204" pitchFamily="34" charset="0"/>
                        </a:rPr>
                        <a:t>17</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900" b="0" i="0" u="none" strike="noStrike">
                          <a:solidFill>
                            <a:srgbClr val="000000"/>
                          </a:solidFill>
                          <a:effectLst/>
                          <a:latin typeface="Arial" panose="020B0604020202020204" pitchFamily="34" charset="0"/>
                        </a:rPr>
                        <a:t>Self-management of a condition / disease (tools, self-monitoring, medicines)</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900" b="0" i="0" u="none" strike="noStrike">
                          <a:solidFill>
                            <a:srgbClr val="000000"/>
                          </a:solidFill>
                          <a:effectLst/>
                          <a:latin typeface="Arial" panose="020B0604020202020204" pitchFamily="34" charset="0"/>
                        </a:rPr>
                        <a:t>1.1%</a:t>
                      </a:r>
                    </a:p>
                  </a:txBody>
                  <a:tcPr marL="0" marR="247464"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900" b="0" i="0" u="none" strike="noStrike">
                          <a:solidFill>
                            <a:srgbClr val="000000"/>
                          </a:solidFill>
                          <a:effectLst/>
                          <a:latin typeface="Arial" panose="020B0604020202020204" pitchFamily="34" charset="0"/>
                        </a:rPr>
                        <a:t>1.8%</a:t>
                      </a:r>
                    </a:p>
                  </a:txBody>
                  <a:tcPr marL="0" marR="247464"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900" b="0" i="0" u="none" strike="noStrike">
                          <a:solidFill>
                            <a:srgbClr val="000000"/>
                          </a:solidFill>
                          <a:effectLst/>
                          <a:latin typeface="Arial" panose="020B0604020202020204" pitchFamily="34" charset="0"/>
                        </a:rPr>
                        <a:t>1.8%</a:t>
                      </a:r>
                    </a:p>
                  </a:txBody>
                  <a:tcPr marL="0" marR="247464"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extLst>
                  <a:ext uri="{0D108BD9-81ED-4DB2-BD59-A6C34878D82A}">
                    <a16:rowId xmlns:a16="http://schemas.microsoft.com/office/drawing/2014/main" xmlns="" val="10017"/>
                  </a:ext>
                </a:extLst>
              </a:tr>
              <a:tr h="137480">
                <a:tc>
                  <a:txBody>
                    <a:bodyPr/>
                    <a:lstStyle/>
                    <a:p>
                      <a:pPr algn="ctr" fontAlgn="b"/>
                      <a:r>
                        <a:rPr lang="en-IE" sz="900" b="0" i="0" u="none" strike="noStrike" dirty="0">
                          <a:solidFill>
                            <a:srgbClr val="000000"/>
                          </a:solidFill>
                          <a:effectLst/>
                          <a:latin typeface="Arial" panose="020B0604020202020204" pitchFamily="34" charset="0"/>
                        </a:rPr>
                        <a:t>18</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900" b="0" i="0" u="none" strike="noStrike">
                          <a:solidFill>
                            <a:srgbClr val="000000"/>
                          </a:solidFill>
                          <a:effectLst/>
                          <a:latin typeface="Arial" panose="020B0604020202020204" pitchFamily="34" charset="0"/>
                        </a:rPr>
                        <a:t>Appointments (book, reminders, cancel, reschedule)</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900" b="0" i="0" u="none" strike="noStrike">
                          <a:solidFill>
                            <a:srgbClr val="000000"/>
                          </a:solidFill>
                          <a:effectLst/>
                          <a:latin typeface="Arial" panose="020B0604020202020204" pitchFamily="34" charset="0"/>
                        </a:rPr>
                        <a:t>1.5%</a:t>
                      </a:r>
                    </a:p>
                  </a:txBody>
                  <a:tcPr marL="0" marR="247464"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900" b="0" i="0" u="none" strike="noStrike">
                          <a:solidFill>
                            <a:srgbClr val="000000"/>
                          </a:solidFill>
                          <a:effectLst/>
                          <a:latin typeface="Arial" panose="020B0604020202020204" pitchFamily="34" charset="0"/>
                        </a:rPr>
                        <a:t>1.9%</a:t>
                      </a:r>
                    </a:p>
                  </a:txBody>
                  <a:tcPr marL="0" marR="247464"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900" b="0" i="0" u="none" strike="noStrike">
                          <a:solidFill>
                            <a:srgbClr val="000000"/>
                          </a:solidFill>
                          <a:effectLst/>
                          <a:latin typeface="Arial" panose="020B0604020202020204" pitchFamily="34" charset="0"/>
                        </a:rPr>
                        <a:t>1.7%</a:t>
                      </a:r>
                    </a:p>
                  </a:txBody>
                  <a:tcPr marL="0" marR="247464"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extLst>
                  <a:ext uri="{0D108BD9-81ED-4DB2-BD59-A6C34878D82A}">
                    <a16:rowId xmlns:a16="http://schemas.microsoft.com/office/drawing/2014/main" xmlns="" val="10018"/>
                  </a:ext>
                </a:extLst>
              </a:tr>
              <a:tr h="137480">
                <a:tc>
                  <a:txBody>
                    <a:bodyPr/>
                    <a:lstStyle/>
                    <a:p>
                      <a:pPr algn="ctr" fontAlgn="b"/>
                      <a:r>
                        <a:rPr lang="en-IE" sz="900" b="0" i="0" u="none" strike="noStrike" dirty="0">
                          <a:solidFill>
                            <a:srgbClr val="000000"/>
                          </a:solidFill>
                          <a:effectLst/>
                          <a:latin typeface="Arial" panose="020B0604020202020204" pitchFamily="34" charset="0"/>
                        </a:rPr>
                        <a:t>19</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900" b="0" i="0" u="none" strike="noStrike">
                          <a:solidFill>
                            <a:srgbClr val="000000"/>
                          </a:solidFill>
                          <a:effectLst/>
                          <a:latin typeface="Arial" panose="020B0604020202020204" pitchFamily="34" charset="0"/>
                        </a:rPr>
                        <a:t>Vaccinations, immunisations</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900" b="0" i="0" u="none" strike="noStrike">
                          <a:solidFill>
                            <a:srgbClr val="000000"/>
                          </a:solidFill>
                          <a:effectLst/>
                          <a:latin typeface="Arial" panose="020B0604020202020204" pitchFamily="34" charset="0"/>
                        </a:rPr>
                        <a:t>1.6%</a:t>
                      </a:r>
                    </a:p>
                  </a:txBody>
                  <a:tcPr marL="0" marR="247464"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900" b="0" i="0" u="none" strike="noStrike">
                          <a:solidFill>
                            <a:srgbClr val="000000"/>
                          </a:solidFill>
                          <a:effectLst/>
                          <a:latin typeface="Arial" panose="020B0604020202020204" pitchFamily="34" charset="0"/>
                        </a:rPr>
                        <a:t>1.7%</a:t>
                      </a:r>
                    </a:p>
                  </a:txBody>
                  <a:tcPr marL="0" marR="247464"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900" b="0" i="0" u="none" strike="noStrike">
                          <a:solidFill>
                            <a:srgbClr val="000000"/>
                          </a:solidFill>
                          <a:effectLst/>
                          <a:latin typeface="Arial" panose="020B0604020202020204" pitchFamily="34" charset="0"/>
                        </a:rPr>
                        <a:t>1.7%</a:t>
                      </a:r>
                    </a:p>
                  </a:txBody>
                  <a:tcPr marL="0" marR="247464"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extLst>
                  <a:ext uri="{0D108BD9-81ED-4DB2-BD59-A6C34878D82A}">
                    <a16:rowId xmlns:a16="http://schemas.microsoft.com/office/drawing/2014/main" xmlns="" val="10019"/>
                  </a:ext>
                </a:extLst>
              </a:tr>
              <a:tr h="137480">
                <a:tc>
                  <a:txBody>
                    <a:bodyPr/>
                    <a:lstStyle/>
                    <a:p>
                      <a:pPr algn="ctr" fontAlgn="b"/>
                      <a:r>
                        <a:rPr lang="en-IE" sz="900" b="0" i="0" u="none" strike="noStrike" dirty="0">
                          <a:solidFill>
                            <a:srgbClr val="000000"/>
                          </a:solidFill>
                          <a:effectLst/>
                          <a:latin typeface="Arial" panose="020B0604020202020204" pitchFamily="34" charset="0"/>
                        </a:rPr>
                        <a:t>20</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900" b="0" i="0" u="none" strike="noStrike">
                          <a:solidFill>
                            <a:srgbClr val="000000"/>
                          </a:solidFill>
                          <a:effectLst/>
                          <a:latin typeface="Arial" panose="020B0604020202020204" pitchFamily="34" charset="0"/>
                        </a:rPr>
                        <a:t>Prognosis / likely course of condition / disease</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900" b="0" i="0" u="none" strike="noStrike">
                          <a:solidFill>
                            <a:srgbClr val="000000"/>
                          </a:solidFill>
                          <a:effectLst/>
                          <a:latin typeface="Arial" panose="020B0604020202020204" pitchFamily="34" charset="0"/>
                        </a:rPr>
                        <a:t>1.6%</a:t>
                      </a:r>
                    </a:p>
                  </a:txBody>
                  <a:tcPr marL="0" marR="247464"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900" b="0" i="0" u="none" strike="noStrike">
                          <a:solidFill>
                            <a:srgbClr val="000000"/>
                          </a:solidFill>
                          <a:effectLst/>
                          <a:latin typeface="Arial" panose="020B0604020202020204" pitchFamily="34" charset="0"/>
                        </a:rPr>
                        <a:t>1.7%</a:t>
                      </a:r>
                    </a:p>
                  </a:txBody>
                  <a:tcPr marL="0" marR="247464"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900" b="0" i="0" u="none" strike="noStrike" dirty="0">
                          <a:solidFill>
                            <a:srgbClr val="000000"/>
                          </a:solidFill>
                          <a:effectLst/>
                          <a:latin typeface="Arial" panose="020B0604020202020204" pitchFamily="34" charset="0"/>
                        </a:rPr>
                        <a:t>1.7%</a:t>
                      </a:r>
                    </a:p>
                  </a:txBody>
                  <a:tcPr marL="0" marR="247464"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extLst>
                  <a:ext uri="{0D108BD9-81ED-4DB2-BD59-A6C34878D82A}">
                    <a16:rowId xmlns:a16="http://schemas.microsoft.com/office/drawing/2014/main" xmlns="" val="10020"/>
                  </a:ext>
                </a:extLst>
              </a:tr>
            </a:tbl>
          </a:graphicData>
        </a:graphic>
      </p:graphicFrame>
      <p:pic>
        <p:nvPicPr>
          <p:cNvPr id="4" name="ColourQuartilesVerticalPicture">
            <a:extLst>
              <a:ext uri="{FF2B5EF4-FFF2-40B4-BE49-F238E27FC236}">
                <a16:creationId xmlns:a16="http://schemas.microsoft.com/office/drawing/2014/main" xmlns="" id="{00000000-0008-0000-0000-000003000000}"/>
              </a:ext>
            </a:extLst>
          </p:cNvPr>
          <p:cNvPicPr>
            <a:picLocks noChangeAspect="1"/>
          </p:cNvPicPr>
          <p:nvPr/>
        </p:nvPicPr>
        <p:blipFill>
          <a:blip r:embed="rId3"/>
          <a:stretch>
            <a:fillRect/>
          </a:stretch>
        </p:blipFill>
        <p:spPr>
          <a:xfrm>
            <a:off x="7972255" y="1905000"/>
            <a:ext cx="571500" cy="1998008"/>
          </a:xfrm>
          <a:prstGeom prst="rect">
            <a:avLst/>
          </a:prstGeom>
        </p:spPr>
      </p:pic>
      <p:sp>
        <p:nvSpPr>
          <p:cNvPr id="5" name="TextBox 4"/>
          <p:cNvSpPr txBox="1"/>
          <p:nvPr/>
        </p:nvSpPr>
        <p:spPr>
          <a:xfrm>
            <a:off x="297545" y="4521198"/>
            <a:ext cx="5740400" cy="307777"/>
          </a:xfrm>
          <a:prstGeom prst="rect">
            <a:avLst/>
          </a:prstGeom>
          <a:noFill/>
        </p:spPr>
        <p:txBody>
          <a:bodyPr wrap="square" rtlCol="0">
            <a:spAutoFit/>
          </a:bodyPr>
          <a:lstStyle/>
          <a:p>
            <a:r>
              <a:rPr lang="en-CA" sz="1400" dirty="0" smtClean="0">
                <a:solidFill>
                  <a:schemeClr val="tx1">
                    <a:lumMod val="75000"/>
                    <a:lumOff val="25000"/>
                  </a:schemeClr>
                </a:solidFill>
                <a:latin typeface="Helvetica Light"/>
                <a:cs typeface="Helvetica Light"/>
              </a:rPr>
              <a:t>Source: Top task </a:t>
            </a:r>
            <a:r>
              <a:rPr lang="en-CA" sz="1400" dirty="0">
                <a:solidFill>
                  <a:schemeClr val="tx1">
                    <a:lumMod val="75000"/>
                    <a:lumOff val="25000"/>
                  </a:schemeClr>
                </a:solidFill>
                <a:latin typeface="Helvetica Light"/>
                <a:cs typeface="Helvetica Light"/>
              </a:rPr>
              <a:t>identification project, Irish Department of Health </a:t>
            </a:r>
            <a:endParaRPr lang="en-CA" sz="1400" dirty="0" smtClean="0">
              <a:solidFill>
                <a:schemeClr val="tx1">
                  <a:lumMod val="75000"/>
                  <a:lumOff val="25000"/>
                </a:schemeClr>
              </a:solidFill>
              <a:latin typeface="Helvetica Light"/>
              <a:cs typeface="Helvetica Light"/>
            </a:endParaRPr>
          </a:p>
        </p:txBody>
      </p:sp>
    </p:spTree>
    <p:extLst>
      <p:ext uri="{BB962C8B-B14F-4D97-AF65-F5344CB8AC3E}">
        <p14:creationId xmlns:p14="http://schemas.microsoft.com/office/powerpoint/2010/main" val="40792473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81" y="392629"/>
            <a:ext cx="8667750" cy="373853"/>
          </a:xfrm>
        </p:spPr>
        <p:txBody>
          <a:bodyPr wrap="square">
            <a:spAutoFit/>
          </a:bodyPr>
          <a:lstStyle/>
          <a:p>
            <a:r>
              <a:rPr lang="en-US" dirty="0"/>
              <a:t>Caring for someone</a:t>
            </a:r>
          </a:p>
        </p:txBody>
      </p:sp>
      <p:graphicFrame>
        <p:nvGraphicFramePr>
          <p:cNvPr id="3" name="Table 2"/>
          <p:cNvGraphicFramePr>
            <a:graphicFrameLocks noGrp="1"/>
          </p:cNvGraphicFramePr>
          <p:nvPr>
            <p:extLst>
              <p:ext uri="{D42A27DB-BD31-4B8C-83A1-F6EECF244321}">
                <p14:modId xmlns:p14="http://schemas.microsoft.com/office/powerpoint/2010/main" val="2122671177"/>
              </p:ext>
            </p:extLst>
          </p:nvPr>
        </p:nvGraphicFramePr>
        <p:xfrm>
          <a:off x="1662113" y="838858"/>
          <a:ext cx="5819775" cy="3486150"/>
        </p:xfrm>
        <a:graphic>
          <a:graphicData uri="http://schemas.openxmlformats.org/drawingml/2006/table">
            <a:tbl>
              <a:tblPr/>
              <a:tblGrid>
                <a:gridCol w="180975">
                  <a:extLst>
                    <a:ext uri="{9D8B030D-6E8A-4147-A177-3AD203B41FA5}">
                      <a16:colId xmlns:a16="http://schemas.microsoft.com/office/drawing/2014/main" xmlns="" val="20000"/>
                    </a:ext>
                  </a:extLst>
                </a:gridCol>
                <a:gridCol w="3467100">
                  <a:extLst>
                    <a:ext uri="{9D8B030D-6E8A-4147-A177-3AD203B41FA5}">
                      <a16:colId xmlns:a16="http://schemas.microsoft.com/office/drawing/2014/main" xmlns="" val="20001"/>
                    </a:ext>
                  </a:extLst>
                </a:gridCol>
                <a:gridCol w="723900">
                  <a:extLst>
                    <a:ext uri="{9D8B030D-6E8A-4147-A177-3AD203B41FA5}">
                      <a16:colId xmlns:a16="http://schemas.microsoft.com/office/drawing/2014/main" xmlns="" val="20002"/>
                    </a:ext>
                  </a:extLst>
                </a:gridCol>
                <a:gridCol w="723900">
                  <a:extLst>
                    <a:ext uri="{9D8B030D-6E8A-4147-A177-3AD203B41FA5}">
                      <a16:colId xmlns:a16="http://schemas.microsoft.com/office/drawing/2014/main" xmlns="" val="20003"/>
                    </a:ext>
                  </a:extLst>
                </a:gridCol>
                <a:gridCol w="723900">
                  <a:extLst>
                    <a:ext uri="{9D8B030D-6E8A-4147-A177-3AD203B41FA5}">
                      <a16:colId xmlns:a16="http://schemas.microsoft.com/office/drawing/2014/main" xmlns="" val="20004"/>
                    </a:ext>
                  </a:extLst>
                </a:gridCol>
              </a:tblGrid>
              <a:tr h="342900">
                <a:tc>
                  <a:txBody>
                    <a:bodyPr/>
                    <a:lstStyle/>
                    <a:p>
                      <a:pPr algn="l" fontAlgn="b"/>
                      <a:r>
                        <a:rPr lang="en-IE" sz="900" b="0" i="0" u="none" strike="noStrike" dirty="0">
                          <a:solidFill>
                            <a:srgbClr val="000000"/>
                          </a:solidFill>
                          <a:effectLst/>
                          <a:latin typeface="Arial" panose="020B0604020202020204" pitchFamily="34" charset="0"/>
                        </a:rPr>
                        <a:t> </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ctr" fontAlgn="b"/>
                      <a:r>
                        <a:rPr lang="en-IE" sz="1100" b="1" i="0" u="none" strike="noStrike" dirty="0">
                          <a:solidFill>
                            <a:srgbClr val="000000"/>
                          </a:solidFill>
                          <a:effectLst/>
                          <a:latin typeface="Arial" panose="020B0604020202020204" pitchFamily="34" charset="0"/>
                        </a:rPr>
                        <a:t>Tasks</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ctr" fontAlgn="b"/>
                      <a:r>
                        <a:rPr lang="en-IE" sz="1100" b="0" i="0" u="none" strike="noStrike">
                          <a:solidFill>
                            <a:srgbClr val="000000"/>
                          </a:solidFill>
                          <a:effectLst/>
                          <a:latin typeface="Arial" panose="020B0604020202020204" pitchFamily="34" charset="0"/>
                        </a:rPr>
                        <a:t>Yes</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ctr" fontAlgn="b"/>
                      <a:r>
                        <a:rPr lang="en-IE" sz="1100" b="0" i="0" u="none" strike="noStrike">
                          <a:solidFill>
                            <a:srgbClr val="000000"/>
                          </a:solidFill>
                          <a:effectLst/>
                          <a:latin typeface="Arial" panose="020B0604020202020204" pitchFamily="34" charset="0"/>
                        </a:rPr>
                        <a:t>No</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ctr" fontAlgn="b"/>
                      <a:r>
                        <a:rPr lang="en-IE" sz="1100" b="1" i="0" u="none" strike="noStrike">
                          <a:solidFill>
                            <a:srgbClr val="FFFFFF"/>
                          </a:solidFill>
                          <a:effectLst/>
                          <a:latin typeface="Arial" panose="020B0604020202020204" pitchFamily="34" charset="0"/>
                        </a:rPr>
                        <a:t>Total</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000000"/>
                    </a:solidFill>
                  </a:tcPr>
                </a:tc>
                <a:extLst>
                  <a:ext uri="{0D108BD9-81ED-4DB2-BD59-A6C34878D82A}">
                    <a16:rowId xmlns:a16="http://schemas.microsoft.com/office/drawing/2014/main" xmlns="" val="10000"/>
                  </a:ext>
                </a:extLst>
              </a:tr>
              <a:tr h="142875">
                <a:tc>
                  <a:txBody>
                    <a:bodyPr/>
                    <a:lstStyle/>
                    <a:p>
                      <a:pPr algn="ctr" fontAlgn="b"/>
                      <a:r>
                        <a:rPr lang="en-IE" sz="900" b="0" i="0" u="none" strike="noStrike">
                          <a:solidFill>
                            <a:srgbClr val="000000"/>
                          </a:solidFill>
                          <a:effectLst/>
                          <a:latin typeface="Arial" panose="020B0604020202020204" pitchFamily="34" charset="0"/>
                        </a:rPr>
                        <a:t>1</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900" b="0" i="0" u="none" strike="noStrike">
                          <a:solidFill>
                            <a:srgbClr val="000000"/>
                          </a:solidFill>
                          <a:effectLst/>
                          <a:latin typeface="Arial" panose="020B0604020202020204" pitchFamily="34" charset="0"/>
                        </a:rPr>
                        <a:t>Waiting times (hospitals, clinics, other health services)</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900" b="0" i="0" u="none" strike="noStrike">
                          <a:solidFill>
                            <a:srgbClr val="000000"/>
                          </a:solidFill>
                          <a:effectLst/>
                          <a:latin typeface="Arial" panose="020B0604020202020204" pitchFamily="34" charset="0"/>
                        </a:rPr>
                        <a:t>6.2%</a:t>
                      </a:r>
                    </a:p>
                  </a:txBody>
                  <a:tcPr marL="0" marR="257175"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900" b="0" i="0" u="none" strike="noStrike">
                          <a:solidFill>
                            <a:srgbClr val="000000"/>
                          </a:solidFill>
                          <a:effectLst/>
                          <a:latin typeface="Arial" panose="020B0604020202020204" pitchFamily="34" charset="0"/>
                        </a:rPr>
                        <a:t>4.8%</a:t>
                      </a:r>
                    </a:p>
                  </a:txBody>
                  <a:tcPr marL="0" marR="257175"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900" b="0" i="0" u="none" strike="noStrike">
                          <a:solidFill>
                            <a:srgbClr val="000000"/>
                          </a:solidFill>
                          <a:effectLst/>
                          <a:latin typeface="Arial" panose="020B0604020202020204" pitchFamily="34" charset="0"/>
                        </a:rPr>
                        <a:t>4.9%</a:t>
                      </a:r>
                    </a:p>
                  </a:txBody>
                  <a:tcPr marL="0" marR="257175"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extLst>
                  <a:ext uri="{0D108BD9-81ED-4DB2-BD59-A6C34878D82A}">
                    <a16:rowId xmlns:a16="http://schemas.microsoft.com/office/drawing/2014/main" xmlns="" val="10001"/>
                  </a:ext>
                </a:extLst>
              </a:tr>
              <a:tr h="142875">
                <a:tc>
                  <a:txBody>
                    <a:bodyPr/>
                    <a:lstStyle/>
                    <a:p>
                      <a:pPr algn="ctr" fontAlgn="b"/>
                      <a:r>
                        <a:rPr lang="en-IE" sz="900" b="0" i="0" u="none" strike="noStrike">
                          <a:solidFill>
                            <a:srgbClr val="000000"/>
                          </a:solidFill>
                          <a:effectLst/>
                          <a:latin typeface="Arial" panose="020B0604020202020204" pitchFamily="34" charset="0"/>
                        </a:rPr>
                        <a:t>2</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900" b="0" i="0" u="none" strike="noStrike">
                          <a:solidFill>
                            <a:srgbClr val="000000"/>
                          </a:solidFill>
                          <a:effectLst/>
                          <a:latin typeface="Arial" panose="020B0604020202020204" pitchFamily="34" charset="0"/>
                        </a:rPr>
                        <a:t>Mental wellbeing (stress reduction, mindfulness, positive thinking)</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900" b="0" i="0" u="none" strike="noStrike">
                          <a:solidFill>
                            <a:srgbClr val="000000"/>
                          </a:solidFill>
                          <a:effectLst/>
                          <a:latin typeface="Arial" panose="020B0604020202020204" pitchFamily="34" charset="0"/>
                        </a:rPr>
                        <a:t>4.6%</a:t>
                      </a:r>
                    </a:p>
                  </a:txBody>
                  <a:tcPr marL="0" marR="257175"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900" b="0" i="0" u="none" strike="noStrike">
                          <a:solidFill>
                            <a:srgbClr val="000000"/>
                          </a:solidFill>
                          <a:effectLst/>
                          <a:latin typeface="Arial" panose="020B0604020202020204" pitchFamily="34" charset="0"/>
                        </a:rPr>
                        <a:t>4.4%</a:t>
                      </a:r>
                    </a:p>
                  </a:txBody>
                  <a:tcPr marL="0" marR="257175"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900" b="0" i="0" u="none" strike="noStrike">
                          <a:solidFill>
                            <a:srgbClr val="000000"/>
                          </a:solidFill>
                          <a:effectLst/>
                          <a:latin typeface="Arial" panose="020B0604020202020204" pitchFamily="34" charset="0"/>
                        </a:rPr>
                        <a:t>4.5%</a:t>
                      </a:r>
                    </a:p>
                  </a:txBody>
                  <a:tcPr marL="0" marR="257175"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extLst>
                  <a:ext uri="{0D108BD9-81ED-4DB2-BD59-A6C34878D82A}">
                    <a16:rowId xmlns:a16="http://schemas.microsoft.com/office/drawing/2014/main" xmlns="" val="10002"/>
                  </a:ext>
                </a:extLst>
              </a:tr>
              <a:tr h="142875">
                <a:tc>
                  <a:txBody>
                    <a:bodyPr/>
                    <a:lstStyle/>
                    <a:p>
                      <a:pPr algn="ctr" fontAlgn="b"/>
                      <a:r>
                        <a:rPr lang="en-IE" sz="900" b="0" i="0" u="none" strike="noStrike">
                          <a:solidFill>
                            <a:srgbClr val="000000"/>
                          </a:solidFill>
                          <a:effectLst/>
                          <a:latin typeface="Arial" panose="020B0604020202020204" pitchFamily="34" charset="0"/>
                        </a:rPr>
                        <a:t>3</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900" b="0" i="0" u="none" strike="noStrike">
                          <a:solidFill>
                            <a:srgbClr val="000000"/>
                          </a:solidFill>
                          <a:effectLst/>
                          <a:latin typeface="Arial" panose="020B0604020202020204" pitchFamily="34" charset="0"/>
                        </a:rPr>
                        <a:t>Costs and fees (treatment, drugs, consultant visits, care)</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900" b="0" i="0" u="none" strike="noStrike">
                          <a:solidFill>
                            <a:srgbClr val="000000"/>
                          </a:solidFill>
                          <a:effectLst/>
                          <a:latin typeface="Arial" panose="020B0604020202020204" pitchFamily="34" charset="0"/>
                        </a:rPr>
                        <a:t>4.1%</a:t>
                      </a:r>
                    </a:p>
                  </a:txBody>
                  <a:tcPr marL="0" marR="257175"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900" b="0" i="0" u="none" strike="noStrike">
                          <a:solidFill>
                            <a:srgbClr val="000000"/>
                          </a:solidFill>
                          <a:effectLst/>
                          <a:latin typeface="Arial" panose="020B0604020202020204" pitchFamily="34" charset="0"/>
                        </a:rPr>
                        <a:t>4.3%</a:t>
                      </a:r>
                    </a:p>
                  </a:txBody>
                  <a:tcPr marL="0" marR="257175"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900" b="0" i="0" u="none" strike="noStrike">
                          <a:solidFill>
                            <a:srgbClr val="000000"/>
                          </a:solidFill>
                          <a:effectLst/>
                          <a:latin typeface="Arial" panose="020B0604020202020204" pitchFamily="34" charset="0"/>
                        </a:rPr>
                        <a:t>4.0%</a:t>
                      </a:r>
                    </a:p>
                  </a:txBody>
                  <a:tcPr marL="0" marR="257175"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extLst>
                  <a:ext uri="{0D108BD9-81ED-4DB2-BD59-A6C34878D82A}">
                    <a16:rowId xmlns:a16="http://schemas.microsoft.com/office/drawing/2014/main" xmlns="" val="10003"/>
                  </a:ext>
                </a:extLst>
              </a:tr>
              <a:tr h="142875">
                <a:tc>
                  <a:txBody>
                    <a:bodyPr/>
                    <a:lstStyle/>
                    <a:p>
                      <a:pPr algn="ctr" fontAlgn="b"/>
                      <a:r>
                        <a:rPr lang="en-IE" sz="900" b="0" i="0" u="none" strike="noStrike">
                          <a:solidFill>
                            <a:srgbClr val="000000"/>
                          </a:solidFill>
                          <a:effectLst/>
                          <a:latin typeface="Arial" panose="020B0604020202020204" pitchFamily="34" charset="0"/>
                        </a:rPr>
                        <a:t>4</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900" b="0" i="0" u="none" strike="noStrike">
                          <a:solidFill>
                            <a:srgbClr val="000000"/>
                          </a:solidFill>
                          <a:effectLst/>
                          <a:latin typeface="Arial" panose="020B0604020202020204" pitchFamily="34" charset="0"/>
                        </a:rPr>
                        <a:t>Screening (breastcheck, retinal, bowel, cervical)</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900" b="0" i="0" u="none" strike="noStrike">
                          <a:solidFill>
                            <a:srgbClr val="000000"/>
                          </a:solidFill>
                          <a:effectLst/>
                          <a:latin typeface="Arial" panose="020B0604020202020204" pitchFamily="34" charset="0"/>
                        </a:rPr>
                        <a:t>3.5%</a:t>
                      </a:r>
                    </a:p>
                  </a:txBody>
                  <a:tcPr marL="0" marR="257175"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900" b="0" i="0" u="none" strike="noStrike">
                          <a:solidFill>
                            <a:srgbClr val="000000"/>
                          </a:solidFill>
                          <a:effectLst/>
                          <a:latin typeface="Arial" panose="020B0604020202020204" pitchFamily="34" charset="0"/>
                        </a:rPr>
                        <a:t>3.5%</a:t>
                      </a:r>
                    </a:p>
                  </a:txBody>
                  <a:tcPr marL="0" marR="257175"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900" b="0" i="0" u="none" strike="noStrike">
                          <a:solidFill>
                            <a:srgbClr val="000000"/>
                          </a:solidFill>
                          <a:effectLst/>
                          <a:latin typeface="Arial" panose="020B0604020202020204" pitchFamily="34" charset="0"/>
                        </a:rPr>
                        <a:t>3.6%</a:t>
                      </a:r>
                    </a:p>
                  </a:txBody>
                  <a:tcPr marL="0" marR="257175"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extLst>
                  <a:ext uri="{0D108BD9-81ED-4DB2-BD59-A6C34878D82A}">
                    <a16:rowId xmlns:a16="http://schemas.microsoft.com/office/drawing/2014/main" xmlns="" val="10004"/>
                  </a:ext>
                </a:extLst>
              </a:tr>
              <a:tr h="142875">
                <a:tc>
                  <a:txBody>
                    <a:bodyPr/>
                    <a:lstStyle/>
                    <a:p>
                      <a:pPr algn="ctr" fontAlgn="b"/>
                      <a:r>
                        <a:rPr lang="en-IE" sz="900" b="0" i="0" u="none" strike="noStrike">
                          <a:solidFill>
                            <a:srgbClr val="000000"/>
                          </a:solidFill>
                          <a:effectLst/>
                          <a:latin typeface="Arial" panose="020B0604020202020204" pitchFamily="34" charset="0"/>
                        </a:rPr>
                        <a:t>5</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900" b="0" i="0" u="none" strike="noStrike">
                          <a:solidFill>
                            <a:srgbClr val="000000"/>
                          </a:solidFill>
                          <a:effectLst/>
                          <a:latin typeface="Arial" panose="020B0604020202020204" pitchFamily="34" charset="0"/>
                        </a:rPr>
                        <a:t>Diagnosis of condition / disease</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900" b="0" i="0" u="none" strike="noStrike">
                          <a:solidFill>
                            <a:srgbClr val="000000"/>
                          </a:solidFill>
                          <a:effectLst/>
                          <a:latin typeface="Arial" panose="020B0604020202020204" pitchFamily="34" charset="0"/>
                        </a:rPr>
                        <a:t>2.6%</a:t>
                      </a:r>
                    </a:p>
                  </a:txBody>
                  <a:tcPr marL="0" marR="257175"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900" b="0" i="0" u="none" strike="noStrike">
                          <a:solidFill>
                            <a:srgbClr val="000000"/>
                          </a:solidFill>
                          <a:effectLst/>
                          <a:latin typeface="Arial" panose="020B0604020202020204" pitchFamily="34" charset="0"/>
                        </a:rPr>
                        <a:t>3.1%</a:t>
                      </a:r>
                    </a:p>
                  </a:txBody>
                  <a:tcPr marL="0" marR="257175"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900" b="0" i="0" u="none" strike="noStrike">
                          <a:solidFill>
                            <a:srgbClr val="000000"/>
                          </a:solidFill>
                          <a:effectLst/>
                          <a:latin typeface="Arial" panose="020B0604020202020204" pitchFamily="34" charset="0"/>
                        </a:rPr>
                        <a:t>2.9%</a:t>
                      </a:r>
                    </a:p>
                  </a:txBody>
                  <a:tcPr marL="0" marR="257175"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extLst>
                  <a:ext uri="{0D108BD9-81ED-4DB2-BD59-A6C34878D82A}">
                    <a16:rowId xmlns:a16="http://schemas.microsoft.com/office/drawing/2014/main" xmlns="" val="10005"/>
                  </a:ext>
                </a:extLst>
              </a:tr>
              <a:tr h="142875">
                <a:tc>
                  <a:txBody>
                    <a:bodyPr/>
                    <a:lstStyle/>
                    <a:p>
                      <a:pPr algn="ctr" fontAlgn="b"/>
                      <a:r>
                        <a:rPr lang="en-IE" sz="900" b="0" i="0" u="none" strike="noStrike">
                          <a:solidFill>
                            <a:srgbClr val="000000"/>
                          </a:solidFill>
                          <a:effectLst/>
                          <a:latin typeface="Arial" panose="020B0604020202020204" pitchFamily="34" charset="0"/>
                        </a:rPr>
                        <a:t>6</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900" b="0" i="0" u="none" strike="noStrike">
                          <a:solidFill>
                            <a:srgbClr val="000000"/>
                          </a:solidFill>
                          <a:effectLst/>
                          <a:latin typeface="Arial" panose="020B0604020202020204" pitchFamily="34" charset="0"/>
                        </a:rPr>
                        <a:t>Check symptoms / signs</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900" b="0" i="0" u="none" strike="noStrike">
                          <a:solidFill>
                            <a:srgbClr val="000000"/>
                          </a:solidFill>
                          <a:effectLst/>
                          <a:latin typeface="Arial" panose="020B0604020202020204" pitchFamily="34" charset="0"/>
                        </a:rPr>
                        <a:t>2.4%</a:t>
                      </a:r>
                    </a:p>
                  </a:txBody>
                  <a:tcPr marL="0" marR="257175"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900" b="0" i="0" u="none" strike="noStrike">
                          <a:solidFill>
                            <a:srgbClr val="000000"/>
                          </a:solidFill>
                          <a:effectLst/>
                          <a:latin typeface="Arial" panose="020B0604020202020204" pitchFamily="34" charset="0"/>
                        </a:rPr>
                        <a:t>3.3%</a:t>
                      </a:r>
                    </a:p>
                  </a:txBody>
                  <a:tcPr marL="0" marR="257175"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900" b="0" i="0" u="none" strike="noStrike">
                          <a:solidFill>
                            <a:srgbClr val="000000"/>
                          </a:solidFill>
                          <a:effectLst/>
                          <a:latin typeface="Arial" panose="020B0604020202020204" pitchFamily="34" charset="0"/>
                        </a:rPr>
                        <a:t>2.9%</a:t>
                      </a:r>
                    </a:p>
                  </a:txBody>
                  <a:tcPr marL="0" marR="257175"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extLst>
                  <a:ext uri="{0D108BD9-81ED-4DB2-BD59-A6C34878D82A}">
                    <a16:rowId xmlns:a16="http://schemas.microsoft.com/office/drawing/2014/main" xmlns="" val="10006"/>
                  </a:ext>
                </a:extLst>
              </a:tr>
              <a:tr h="142875">
                <a:tc>
                  <a:txBody>
                    <a:bodyPr/>
                    <a:lstStyle/>
                    <a:p>
                      <a:pPr algn="ctr" fontAlgn="b"/>
                      <a:r>
                        <a:rPr lang="en-IE" sz="900" b="0" i="0" u="none" strike="noStrike">
                          <a:solidFill>
                            <a:srgbClr val="000000"/>
                          </a:solidFill>
                          <a:effectLst/>
                          <a:latin typeface="Arial" panose="020B0604020202020204" pitchFamily="34" charset="0"/>
                        </a:rPr>
                        <a:t>7</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900" b="0" i="0" u="none" strike="noStrike">
                          <a:solidFill>
                            <a:srgbClr val="000000"/>
                          </a:solidFill>
                          <a:effectLst/>
                          <a:latin typeface="Arial" panose="020B0604020202020204" pitchFamily="34" charset="0"/>
                        </a:rPr>
                        <a:t>Emergencies, what to do</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900" b="0" i="0" u="none" strike="noStrike">
                          <a:solidFill>
                            <a:srgbClr val="000000"/>
                          </a:solidFill>
                          <a:effectLst/>
                          <a:latin typeface="Arial" panose="020B0604020202020204" pitchFamily="34" charset="0"/>
                        </a:rPr>
                        <a:t>2.8%</a:t>
                      </a:r>
                    </a:p>
                  </a:txBody>
                  <a:tcPr marL="0" marR="257175"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900" b="0" i="0" u="none" strike="noStrike">
                          <a:solidFill>
                            <a:srgbClr val="000000"/>
                          </a:solidFill>
                          <a:effectLst/>
                          <a:latin typeface="Arial" panose="020B0604020202020204" pitchFamily="34" charset="0"/>
                        </a:rPr>
                        <a:t>2.9%</a:t>
                      </a:r>
                    </a:p>
                  </a:txBody>
                  <a:tcPr marL="0" marR="257175"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900" b="0" i="0" u="none" strike="noStrike">
                          <a:solidFill>
                            <a:srgbClr val="000000"/>
                          </a:solidFill>
                          <a:effectLst/>
                          <a:latin typeface="Arial" panose="020B0604020202020204" pitchFamily="34" charset="0"/>
                        </a:rPr>
                        <a:t>2.8%</a:t>
                      </a:r>
                    </a:p>
                  </a:txBody>
                  <a:tcPr marL="0" marR="257175"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extLst>
                  <a:ext uri="{0D108BD9-81ED-4DB2-BD59-A6C34878D82A}">
                    <a16:rowId xmlns:a16="http://schemas.microsoft.com/office/drawing/2014/main" xmlns="" val="10007"/>
                  </a:ext>
                </a:extLst>
              </a:tr>
              <a:tr h="142875">
                <a:tc>
                  <a:txBody>
                    <a:bodyPr/>
                    <a:lstStyle/>
                    <a:p>
                      <a:pPr algn="ctr" fontAlgn="b"/>
                      <a:r>
                        <a:rPr lang="en-IE" sz="900" b="0" i="0" u="none" strike="noStrike">
                          <a:solidFill>
                            <a:srgbClr val="000000"/>
                          </a:solidFill>
                          <a:effectLst/>
                          <a:latin typeface="Arial" panose="020B0604020202020204" pitchFamily="34" charset="0"/>
                        </a:rPr>
                        <a:t>8</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900" b="0" i="0" u="none" strike="noStrike">
                          <a:solidFill>
                            <a:srgbClr val="000000"/>
                          </a:solidFill>
                          <a:effectLst/>
                          <a:latin typeface="Arial" panose="020B0604020202020204" pitchFamily="34" charset="0"/>
                        </a:rPr>
                        <a:t>Health services near you</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900" b="0" i="0" u="none" strike="noStrike">
                          <a:solidFill>
                            <a:srgbClr val="000000"/>
                          </a:solidFill>
                          <a:effectLst/>
                          <a:latin typeface="Arial" panose="020B0604020202020204" pitchFamily="34" charset="0"/>
                        </a:rPr>
                        <a:t>2.7%</a:t>
                      </a:r>
                    </a:p>
                  </a:txBody>
                  <a:tcPr marL="0" marR="257175"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900" b="0" i="0" u="none" strike="noStrike">
                          <a:solidFill>
                            <a:srgbClr val="000000"/>
                          </a:solidFill>
                          <a:effectLst/>
                          <a:latin typeface="Arial" panose="020B0604020202020204" pitchFamily="34" charset="0"/>
                        </a:rPr>
                        <a:t>2.6%</a:t>
                      </a:r>
                    </a:p>
                  </a:txBody>
                  <a:tcPr marL="0" marR="257175"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900" b="0" i="0" u="none" strike="noStrike">
                          <a:solidFill>
                            <a:srgbClr val="000000"/>
                          </a:solidFill>
                          <a:effectLst/>
                          <a:latin typeface="Arial" panose="020B0604020202020204" pitchFamily="34" charset="0"/>
                        </a:rPr>
                        <a:t>2.6%</a:t>
                      </a:r>
                    </a:p>
                  </a:txBody>
                  <a:tcPr marL="0" marR="257175"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extLst>
                  <a:ext uri="{0D108BD9-81ED-4DB2-BD59-A6C34878D82A}">
                    <a16:rowId xmlns:a16="http://schemas.microsoft.com/office/drawing/2014/main" xmlns="" val="10008"/>
                  </a:ext>
                </a:extLst>
              </a:tr>
              <a:tr h="142875">
                <a:tc>
                  <a:txBody>
                    <a:bodyPr/>
                    <a:lstStyle/>
                    <a:p>
                      <a:pPr algn="ctr" fontAlgn="b"/>
                      <a:r>
                        <a:rPr lang="en-IE" sz="900" b="0" i="0" u="none" strike="noStrike">
                          <a:solidFill>
                            <a:srgbClr val="000000"/>
                          </a:solidFill>
                          <a:effectLst/>
                          <a:latin typeface="Arial" panose="020B0604020202020204" pitchFamily="34" charset="0"/>
                        </a:rPr>
                        <a:t>9</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900" b="0" i="0" u="none" strike="noStrike">
                          <a:solidFill>
                            <a:srgbClr val="000000"/>
                          </a:solidFill>
                          <a:effectLst/>
                          <a:latin typeface="Arial" panose="020B0604020202020204" pitchFamily="34" charset="0"/>
                        </a:rPr>
                        <a:t>Right place to go for help (GP, hospital, pharmacist)</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900" b="0" i="0" u="none" strike="noStrike">
                          <a:solidFill>
                            <a:srgbClr val="000000"/>
                          </a:solidFill>
                          <a:effectLst/>
                          <a:latin typeface="Arial" panose="020B0604020202020204" pitchFamily="34" charset="0"/>
                        </a:rPr>
                        <a:t>2.3%</a:t>
                      </a:r>
                    </a:p>
                  </a:txBody>
                  <a:tcPr marL="0" marR="257175"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900" b="0" i="0" u="none" strike="noStrike">
                          <a:solidFill>
                            <a:srgbClr val="000000"/>
                          </a:solidFill>
                          <a:effectLst/>
                          <a:latin typeface="Arial" panose="020B0604020202020204" pitchFamily="34" charset="0"/>
                        </a:rPr>
                        <a:t>2.6%</a:t>
                      </a:r>
                    </a:p>
                  </a:txBody>
                  <a:tcPr marL="0" marR="257175"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900" b="0" i="0" u="none" strike="noStrike">
                          <a:solidFill>
                            <a:srgbClr val="000000"/>
                          </a:solidFill>
                          <a:effectLst/>
                          <a:latin typeface="Arial" panose="020B0604020202020204" pitchFamily="34" charset="0"/>
                        </a:rPr>
                        <a:t>2.5%</a:t>
                      </a:r>
                    </a:p>
                  </a:txBody>
                  <a:tcPr marL="0" marR="257175"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extLst>
                  <a:ext uri="{0D108BD9-81ED-4DB2-BD59-A6C34878D82A}">
                    <a16:rowId xmlns:a16="http://schemas.microsoft.com/office/drawing/2014/main" xmlns="" val="10009"/>
                  </a:ext>
                </a:extLst>
              </a:tr>
              <a:tr h="285750">
                <a:tc>
                  <a:txBody>
                    <a:bodyPr/>
                    <a:lstStyle/>
                    <a:p>
                      <a:pPr algn="ctr" fontAlgn="b"/>
                      <a:r>
                        <a:rPr lang="en-IE" sz="900" b="0" i="0" u="none" strike="noStrike">
                          <a:solidFill>
                            <a:srgbClr val="000000"/>
                          </a:solidFill>
                          <a:effectLst/>
                          <a:latin typeface="Arial" panose="020B0604020202020204" pitchFamily="34" charset="0"/>
                        </a:rPr>
                        <a:t>10</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900" b="0" i="0" u="none" strike="noStrike">
                          <a:solidFill>
                            <a:srgbClr val="000000"/>
                          </a:solidFill>
                          <a:effectLst/>
                          <a:latin typeface="Arial" panose="020B0604020202020204" pitchFamily="34" charset="0"/>
                        </a:rPr>
                        <a:t>Entitlements, allowances (medical card, GP card, European Health Insurance Card)</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900" b="0" i="0" u="none" strike="noStrike">
                          <a:solidFill>
                            <a:srgbClr val="000000"/>
                          </a:solidFill>
                          <a:effectLst/>
                          <a:latin typeface="Arial" panose="020B0604020202020204" pitchFamily="34" charset="0"/>
                        </a:rPr>
                        <a:t>3.1%</a:t>
                      </a:r>
                    </a:p>
                  </a:txBody>
                  <a:tcPr marL="0" marR="257175"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900" b="0" i="0" u="none" strike="noStrike">
                          <a:solidFill>
                            <a:srgbClr val="000000"/>
                          </a:solidFill>
                          <a:effectLst/>
                          <a:latin typeface="Arial" panose="020B0604020202020204" pitchFamily="34" charset="0"/>
                        </a:rPr>
                        <a:t>2.6%</a:t>
                      </a:r>
                    </a:p>
                  </a:txBody>
                  <a:tcPr marL="0" marR="257175"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900" b="0" i="0" u="none" strike="noStrike">
                          <a:solidFill>
                            <a:srgbClr val="000000"/>
                          </a:solidFill>
                          <a:effectLst/>
                          <a:latin typeface="Arial" panose="020B0604020202020204" pitchFamily="34" charset="0"/>
                        </a:rPr>
                        <a:t>2.5%</a:t>
                      </a:r>
                    </a:p>
                  </a:txBody>
                  <a:tcPr marL="0" marR="257175"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extLst>
                  <a:ext uri="{0D108BD9-81ED-4DB2-BD59-A6C34878D82A}">
                    <a16:rowId xmlns:a16="http://schemas.microsoft.com/office/drawing/2014/main" xmlns="" val="10010"/>
                  </a:ext>
                </a:extLst>
              </a:tr>
              <a:tr h="142875">
                <a:tc>
                  <a:txBody>
                    <a:bodyPr/>
                    <a:lstStyle/>
                    <a:p>
                      <a:pPr algn="ctr" fontAlgn="b"/>
                      <a:r>
                        <a:rPr lang="en-IE" sz="900" b="0" i="0" u="none" strike="noStrike">
                          <a:solidFill>
                            <a:srgbClr val="000000"/>
                          </a:solidFill>
                          <a:effectLst/>
                          <a:latin typeface="Arial" panose="020B0604020202020204" pitchFamily="34" charset="0"/>
                        </a:rPr>
                        <a:t>11</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900" b="0" i="0" u="none" strike="noStrike">
                          <a:solidFill>
                            <a:srgbClr val="000000"/>
                          </a:solidFill>
                          <a:effectLst/>
                          <a:latin typeface="Arial" panose="020B0604020202020204" pitchFamily="34" charset="0"/>
                        </a:rPr>
                        <a:t>How to use health services (getting the care you need)</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900" b="0" i="0" u="none" strike="noStrike">
                          <a:solidFill>
                            <a:srgbClr val="000000"/>
                          </a:solidFill>
                          <a:effectLst/>
                          <a:latin typeface="Arial" panose="020B0604020202020204" pitchFamily="34" charset="0"/>
                        </a:rPr>
                        <a:t>2.2%</a:t>
                      </a:r>
                    </a:p>
                  </a:txBody>
                  <a:tcPr marL="0" marR="257175"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900" b="0" i="0" u="none" strike="noStrike">
                          <a:solidFill>
                            <a:srgbClr val="000000"/>
                          </a:solidFill>
                          <a:effectLst/>
                          <a:latin typeface="Arial" panose="020B0604020202020204" pitchFamily="34" charset="0"/>
                        </a:rPr>
                        <a:t>2.3%</a:t>
                      </a:r>
                    </a:p>
                  </a:txBody>
                  <a:tcPr marL="0" marR="257175"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900" b="0" i="0" u="none" strike="noStrike">
                          <a:solidFill>
                            <a:srgbClr val="000000"/>
                          </a:solidFill>
                          <a:effectLst/>
                          <a:latin typeface="Arial" panose="020B0604020202020204" pitchFamily="34" charset="0"/>
                        </a:rPr>
                        <a:t>2.4%</a:t>
                      </a:r>
                    </a:p>
                  </a:txBody>
                  <a:tcPr marL="0" marR="257175"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extLst>
                  <a:ext uri="{0D108BD9-81ED-4DB2-BD59-A6C34878D82A}">
                    <a16:rowId xmlns:a16="http://schemas.microsoft.com/office/drawing/2014/main" xmlns="" val="10011"/>
                  </a:ext>
                </a:extLst>
              </a:tr>
              <a:tr h="142875">
                <a:tc>
                  <a:txBody>
                    <a:bodyPr/>
                    <a:lstStyle/>
                    <a:p>
                      <a:pPr algn="ctr" fontAlgn="b"/>
                      <a:r>
                        <a:rPr lang="en-IE" sz="900" b="0" i="0" u="none" strike="noStrike">
                          <a:solidFill>
                            <a:srgbClr val="000000"/>
                          </a:solidFill>
                          <a:effectLst/>
                          <a:latin typeface="Arial" panose="020B0604020202020204" pitchFamily="34" charset="0"/>
                        </a:rPr>
                        <a:t>12</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900" b="0" i="0" u="none" strike="noStrike">
                          <a:solidFill>
                            <a:srgbClr val="000000"/>
                          </a:solidFill>
                          <a:effectLst/>
                          <a:latin typeface="Arial" panose="020B0604020202020204" pitchFamily="34" charset="0"/>
                        </a:rPr>
                        <a:t>Diet, food, nutrition (healthy eating, intolerances, weight)</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900" b="0" i="0" u="none" strike="noStrike">
                          <a:solidFill>
                            <a:srgbClr val="000000"/>
                          </a:solidFill>
                          <a:effectLst/>
                          <a:latin typeface="Arial" panose="020B0604020202020204" pitchFamily="34" charset="0"/>
                        </a:rPr>
                        <a:t>2.1%</a:t>
                      </a:r>
                    </a:p>
                  </a:txBody>
                  <a:tcPr marL="0" marR="257175"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900" b="0" i="0" u="none" strike="noStrike">
                          <a:solidFill>
                            <a:srgbClr val="000000"/>
                          </a:solidFill>
                          <a:effectLst/>
                          <a:latin typeface="Arial" panose="020B0604020202020204" pitchFamily="34" charset="0"/>
                        </a:rPr>
                        <a:t>2.3%</a:t>
                      </a:r>
                    </a:p>
                  </a:txBody>
                  <a:tcPr marL="0" marR="257175"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900" b="0" i="0" u="none" strike="noStrike">
                          <a:solidFill>
                            <a:srgbClr val="000000"/>
                          </a:solidFill>
                          <a:effectLst/>
                          <a:latin typeface="Arial" panose="020B0604020202020204" pitchFamily="34" charset="0"/>
                        </a:rPr>
                        <a:t>2.4%</a:t>
                      </a:r>
                    </a:p>
                  </a:txBody>
                  <a:tcPr marL="0" marR="257175"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extLst>
                  <a:ext uri="{0D108BD9-81ED-4DB2-BD59-A6C34878D82A}">
                    <a16:rowId xmlns:a16="http://schemas.microsoft.com/office/drawing/2014/main" xmlns="" val="10012"/>
                  </a:ext>
                </a:extLst>
              </a:tr>
              <a:tr h="142875">
                <a:tc>
                  <a:txBody>
                    <a:bodyPr/>
                    <a:lstStyle/>
                    <a:p>
                      <a:pPr algn="ctr" fontAlgn="b"/>
                      <a:r>
                        <a:rPr lang="en-IE" sz="900" b="0" i="0" u="none" strike="noStrike">
                          <a:solidFill>
                            <a:srgbClr val="000000"/>
                          </a:solidFill>
                          <a:effectLst/>
                          <a:latin typeface="Arial" panose="020B0604020202020204" pitchFamily="34" charset="0"/>
                        </a:rPr>
                        <a:t>13</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900" b="0" i="0" u="none" strike="noStrike">
                          <a:solidFill>
                            <a:srgbClr val="000000"/>
                          </a:solidFill>
                          <a:effectLst/>
                          <a:latin typeface="Arial" panose="020B0604020202020204" pitchFamily="34" charset="0"/>
                        </a:rPr>
                        <a:t>Access my medical / health records (test results, prescriptions)</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900" b="0" i="0" u="none" strike="noStrike">
                          <a:solidFill>
                            <a:srgbClr val="000000"/>
                          </a:solidFill>
                          <a:effectLst/>
                          <a:latin typeface="Arial" panose="020B0604020202020204" pitchFamily="34" charset="0"/>
                        </a:rPr>
                        <a:t>2.7%</a:t>
                      </a:r>
                    </a:p>
                  </a:txBody>
                  <a:tcPr marL="0" marR="257175"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900" b="0" i="0" u="none" strike="noStrike">
                          <a:solidFill>
                            <a:srgbClr val="000000"/>
                          </a:solidFill>
                          <a:effectLst/>
                          <a:latin typeface="Arial" panose="020B0604020202020204" pitchFamily="34" charset="0"/>
                        </a:rPr>
                        <a:t>2.4%</a:t>
                      </a:r>
                    </a:p>
                  </a:txBody>
                  <a:tcPr marL="0" marR="257175"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900" b="0" i="0" u="none" strike="noStrike">
                          <a:solidFill>
                            <a:srgbClr val="000000"/>
                          </a:solidFill>
                          <a:effectLst/>
                          <a:latin typeface="Arial" panose="020B0604020202020204" pitchFamily="34" charset="0"/>
                        </a:rPr>
                        <a:t>2.4%</a:t>
                      </a:r>
                    </a:p>
                  </a:txBody>
                  <a:tcPr marL="0" marR="257175"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extLst>
                  <a:ext uri="{0D108BD9-81ED-4DB2-BD59-A6C34878D82A}">
                    <a16:rowId xmlns:a16="http://schemas.microsoft.com/office/drawing/2014/main" xmlns="" val="10013"/>
                  </a:ext>
                </a:extLst>
              </a:tr>
              <a:tr h="142875">
                <a:tc>
                  <a:txBody>
                    <a:bodyPr/>
                    <a:lstStyle/>
                    <a:p>
                      <a:pPr algn="ctr" fontAlgn="b"/>
                      <a:r>
                        <a:rPr lang="en-IE" sz="900" b="0" i="0" u="none" strike="noStrike">
                          <a:solidFill>
                            <a:srgbClr val="000000"/>
                          </a:solidFill>
                          <a:effectLst/>
                          <a:latin typeface="Arial" panose="020B0604020202020204" pitchFamily="34" charset="0"/>
                        </a:rPr>
                        <a:t>14</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900" b="0" i="0" u="none" strike="noStrike">
                          <a:solidFill>
                            <a:srgbClr val="000000"/>
                          </a:solidFill>
                          <a:effectLst/>
                          <a:latin typeface="Arial" panose="020B0604020202020204" pitchFamily="34" charset="0"/>
                        </a:rPr>
                        <a:t>Living / coping with my condition / disease (support, counselling)</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900" b="0" i="0" u="none" strike="noStrike">
                          <a:solidFill>
                            <a:srgbClr val="000000"/>
                          </a:solidFill>
                          <a:effectLst/>
                          <a:latin typeface="Arial" panose="020B0604020202020204" pitchFamily="34" charset="0"/>
                        </a:rPr>
                        <a:t>2.6%</a:t>
                      </a:r>
                    </a:p>
                  </a:txBody>
                  <a:tcPr marL="0" marR="257175"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900" b="0" i="0" u="none" strike="noStrike">
                          <a:solidFill>
                            <a:srgbClr val="000000"/>
                          </a:solidFill>
                          <a:effectLst/>
                          <a:latin typeface="Arial" panose="020B0604020202020204" pitchFamily="34" charset="0"/>
                        </a:rPr>
                        <a:t>2.0%</a:t>
                      </a:r>
                    </a:p>
                  </a:txBody>
                  <a:tcPr marL="0" marR="257175"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900" b="0" i="0" u="none" strike="noStrike">
                          <a:solidFill>
                            <a:srgbClr val="000000"/>
                          </a:solidFill>
                          <a:effectLst/>
                          <a:latin typeface="Arial" panose="020B0604020202020204" pitchFamily="34" charset="0"/>
                        </a:rPr>
                        <a:t>2.2%</a:t>
                      </a:r>
                    </a:p>
                  </a:txBody>
                  <a:tcPr marL="0" marR="257175"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extLst>
                  <a:ext uri="{0D108BD9-81ED-4DB2-BD59-A6C34878D82A}">
                    <a16:rowId xmlns:a16="http://schemas.microsoft.com/office/drawing/2014/main" xmlns="" val="10014"/>
                  </a:ext>
                </a:extLst>
              </a:tr>
              <a:tr h="142875">
                <a:tc>
                  <a:txBody>
                    <a:bodyPr/>
                    <a:lstStyle/>
                    <a:p>
                      <a:pPr algn="ctr" fontAlgn="b"/>
                      <a:r>
                        <a:rPr lang="en-IE" sz="900" b="0" i="0" u="none" strike="noStrike">
                          <a:solidFill>
                            <a:srgbClr val="000000"/>
                          </a:solidFill>
                          <a:effectLst/>
                          <a:latin typeface="Arial" panose="020B0604020202020204" pitchFamily="34" charset="0"/>
                        </a:rPr>
                        <a:t>15</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900" b="0" i="0" u="none" strike="noStrike">
                          <a:solidFill>
                            <a:srgbClr val="000000"/>
                          </a:solidFill>
                          <a:effectLst/>
                          <a:latin typeface="Arial" panose="020B0604020202020204" pitchFamily="34" charset="0"/>
                        </a:rPr>
                        <a:t>Detailed information about condition / disease</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900" b="0" i="0" u="none" strike="noStrike">
                          <a:solidFill>
                            <a:srgbClr val="000000"/>
                          </a:solidFill>
                          <a:effectLst/>
                          <a:latin typeface="Arial" panose="020B0604020202020204" pitchFamily="34" charset="0"/>
                        </a:rPr>
                        <a:t>1.9%</a:t>
                      </a:r>
                    </a:p>
                  </a:txBody>
                  <a:tcPr marL="0" marR="257175"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900" b="0" i="0" u="none" strike="noStrike">
                          <a:solidFill>
                            <a:srgbClr val="000000"/>
                          </a:solidFill>
                          <a:effectLst/>
                          <a:latin typeface="Arial" panose="020B0604020202020204" pitchFamily="34" charset="0"/>
                        </a:rPr>
                        <a:t>2.2%</a:t>
                      </a:r>
                    </a:p>
                  </a:txBody>
                  <a:tcPr marL="0" marR="257175"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900" b="0" i="0" u="none" strike="noStrike">
                          <a:solidFill>
                            <a:srgbClr val="000000"/>
                          </a:solidFill>
                          <a:effectLst/>
                          <a:latin typeface="Arial" panose="020B0604020202020204" pitchFamily="34" charset="0"/>
                        </a:rPr>
                        <a:t>2.1%</a:t>
                      </a:r>
                    </a:p>
                  </a:txBody>
                  <a:tcPr marL="0" marR="257175"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extLst>
                  <a:ext uri="{0D108BD9-81ED-4DB2-BD59-A6C34878D82A}">
                    <a16:rowId xmlns:a16="http://schemas.microsoft.com/office/drawing/2014/main" xmlns="" val="10015"/>
                  </a:ext>
                </a:extLst>
              </a:tr>
              <a:tr h="142875">
                <a:tc>
                  <a:txBody>
                    <a:bodyPr/>
                    <a:lstStyle/>
                    <a:p>
                      <a:pPr algn="ctr" fontAlgn="b"/>
                      <a:r>
                        <a:rPr lang="en-IE" sz="900" b="0" i="0" u="none" strike="noStrike">
                          <a:solidFill>
                            <a:srgbClr val="000000"/>
                          </a:solidFill>
                          <a:effectLst/>
                          <a:latin typeface="Arial" panose="020B0604020202020204" pitchFamily="34" charset="0"/>
                        </a:rPr>
                        <a:t>16</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900" b="0" i="0" u="none" strike="noStrike">
                          <a:solidFill>
                            <a:srgbClr val="000000"/>
                          </a:solidFill>
                          <a:effectLst/>
                          <a:latin typeface="Arial" panose="020B0604020202020204" pitchFamily="34" charset="0"/>
                        </a:rPr>
                        <a:t>Drug effectiveness, side effects, interactions, dosage</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900" b="0" i="0" u="none" strike="noStrike">
                          <a:solidFill>
                            <a:srgbClr val="000000"/>
                          </a:solidFill>
                          <a:effectLst/>
                          <a:latin typeface="Arial" panose="020B0604020202020204" pitchFamily="34" charset="0"/>
                        </a:rPr>
                        <a:t>1.9%</a:t>
                      </a:r>
                    </a:p>
                  </a:txBody>
                  <a:tcPr marL="0" marR="257175"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900" b="0" i="0" u="none" strike="noStrike">
                          <a:solidFill>
                            <a:srgbClr val="000000"/>
                          </a:solidFill>
                          <a:effectLst/>
                          <a:latin typeface="Arial" panose="020B0604020202020204" pitchFamily="34" charset="0"/>
                        </a:rPr>
                        <a:t>1.9%</a:t>
                      </a:r>
                    </a:p>
                  </a:txBody>
                  <a:tcPr marL="0" marR="257175"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900" b="0" i="0" u="none" strike="noStrike">
                          <a:solidFill>
                            <a:srgbClr val="000000"/>
                          </a:solidFill>
                          <a:effectLst/>
                          <a:latin typeface="Arial" panose="020B0604020202020204" pitchFamily="34" charset="0"/>
                        </a:rPr>
                        <a:t>1.8%</a:t>
                      </a:r>
                    </a:p>
                  </a:txBody>
                  <a:tcPr marL="0" marR="257175"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extLst>
                  <a:ext uri="{0D108BD9-81ED-4DB2-BD59-A6C34878D82A}">
                    <a16:rowId xmlns:a16="http://schemas.microsoft.com/office/drawing/2014/main" xmlns="" val="10016"/>
                  </a:ext>
                </a:extLst>
              </a:tr>
              <a:tr h="285750">
                <a:tc>
                  <a:txBody>
                    <a:bodyPr/>
                    <a:lstStyle/>
                    <a:p>
                      <a:pPr algn="ctr" fontAlgn="b"/>
                      <a:r>
                        <a:rPr lang="en-IE" sz="900" b="0" i="0" u="none" strike="noStrike">
                          <a:solidFill>
                            <a:srgbClr val="000000"/>
                          </a:solidFill>
                          <a:effectLst/>
                          <a:latin typeface="Arial" panose="020B0604020202020204" pitchFamily="34" charset="0"/>
                        </a:rPr>
                        <a:t>17</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900" b="0" i="0" u="none" strike="noStrike">
                          <a:solidFill>
                            <a:srgbClr val="000000"/>
                          </a:solidFill>
                          <a:effectLst/>
                          <a:latin typeface="Arial" panose="020B0604020202020204" pitchFamily="34" charset="0"/>
                        </a:rPr>
                        <a:t>Self-management of a condition / disease (tools, self-monitoring, medicines)</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900" b="0" i="0" u="none" strike="noStrike">
                          <a:solidFill>
                            <a:srgbClr val="000000"/>
                          </a:solidFill>
                          <a:effectLst/>
                          <a:latin typeface="Arial" panose="020B0604020202020204" pitchFamily="34" charset="0"/>
                        </a:rPr>
                        <a:t>1.6%</a:t>
                      </a:r>
                    </a:p>
                  </a:txBody>
                  <a:tcPr marL="0" marR="257175"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900" b="0" i="0" u="none" strike="noStrike">
                          <a:solidFill>
                            <a:srgbClr val="000000"/>
                          </a:solidFill>
                          <a:effectLst/>
                          <a:latin typeface="Arial" panose="020B0604020202020204" pitchFamily="34" charset="0"/>
                        </a:rPr>
                        <a:t>1.7%</a:t>
                      </a:r>
                    </a:p>
                  </a:txBody>
                  <a:tcPr marL="0" marR="257175"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900" b="0" i="0" u="none" strike="noStrike">
                          <a:solidFill>
                            <a:srgbClr val="000000"/>
                          </a:solidFill>
                          <a:effectLst/>
                          <a:latin typeface="Arial" panose="020B0604020202020204" pitchFamily="34" charset="0"/>
                        </a:rPr>
                        <a:t>1.8%</a:t>
                      </a:r>
                    </a:p>
                  </a:txBody>
                  <a:tcPr marL="0" marR="257175"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extLst>
                  <a:ext uri="{0D108BD9-81ED-4DB2-BD59-A6C34878D82A}">
                    <a16:rowId xmlns:a16="http://schemas.microsoft.com/office/drawing/2014/main" xmlns="" val="10017"/>
                  </a:ext>
                </a:extLst>
              </a:tr>
              <a:tr h="142875">
                <a:tc>
                  <a:txBody>
                    <a:bodyPr/>
                    <a:lstStyle/>
                    <a:p>
                      <a:pPr algn="ctr" fontAlgn="b"/>
                      <a:r>
                        <a:rPr lang="en-IE" sz="900" b="0" i="0" u="none" strike="noStrike">
                          <a:solidFill>
                            <a:srgbClr val="000000"/>
                          </a:solidFill>
                          <a:effectLst/>
                          <a:latin typeface="Arial" panose="020B0604020202020204" pitchFamily="34" charset="0"/>
                        </a:rPr>
                        <a:t>18</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900" b="0" i="0" u="none" strike="noStrike">
                          <a:solidFill>
                            <a:srgbClr val="000000"/>
                          </a:solidFill>
                          <a:effectLst/>
                          <a:latin typeface="Arial" panose="020B0604020202020204" pitchFamily="34" charset="0"/>
                        </a:rPr>
                        <a:t>Appointments (book, reminders, cancel, reschedule)</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900" b="0" i="0" u="none" strike="noStrike">
                          <a:solidFill>
                            <a:srgbClr val="000000"/>
                          </a:solidFill>
                          <a:effectLst/>
                          <a:latin typeface="Arial" panose="020B0604020202020204" pitchFamily="34" charset="0"/>
                        </a:rPr>
                        <a:t>1.7%</a:t>
                      </a:r>
                    </a:p>
                  </a:txBody>
                  <a:tcPr marL="0" marR="257175"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900" b="0" i="0" u="none" strike="noStrike">
                          <a:solidFill>
                            <a:srgbClr val="000000"/>
                          </a:solidFill>
                          <a:effectLst/>
                          <a:latin typeface="Arial" panose="020B0604020202020204" pitchFamily="34" charset="0"/>
                        </a:rPr>
                        <a:t>1.8%</a:t>
                      </a:r>
                    </a:p>
                  </a:txBody>
                  <a:tcPr marL="0" marR="257175"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900" b="0" i="0" u="none" strike="noStrike">
                          <a:solidFill>
                            <a:srgbClr val="000000"/>
                          </a:solidFill>
                          <a:effectLst/>
                          <a:latin typeface="Arial" panose="020B0604020202020204" pitchFamily="34" charset="0"/>
                        </a:rPr>
                        <a:t>1.7%</a:t>
                      </a:r>
                    </a:p>
                  </a:txBody>
                  <a:tcPr marL="0" marR="257175"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extLst>
                  <a:ext uri="{0D108BD9-81ED-4DB2-BD59-A6C34878D82A}">
                    <a16:rowId xmlns:a16="http://schemas.microsoft.com/office/drawing/2014/main" xmlns="" val="10018"/>
                  </a:ext>
                </a:extLst>
              </a:tr>
              <a:tr h="142875">
                <a:tc>
                  <a:txBody>
                    <a:bodyPr/>
                    <a:lstStyle/>
                    <a:p>
                      <a:pPr algn="ctr" fontAlgn="b"/>
                      <a:r>
                        <a:rPr lang="en-IE" sz="900" b="0" i="0" u="none" strike="noStrike">
                          <a:solidFill>
                            <a:srgbClr val="000000"/>
                          </a:solidFill>
                          <a:effectLst/>
                          <a:latin typeface="Arial" panose="020B0604020202020204" pitchFamily="34" charset="0"/>
                        </a:rPr>
                        <a:t>19</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900" b="0" i="0" u="none" strike="noStrike">
                          <a:solidFill>
                            <a:srgbClr val="000000"/>
                          </a:solidFill>
                          <a:effectLst/>
                          <a:latin typeface="Arial" panose="020B0604020202020204" pitchFamily="34" charset="0"/>
                        </a:rPr>
                        <a:t>Vaccinations, immunisations</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900" b="0" i="0" u="none" strike="noStrike">
                          <a:solidFill>
                            <a:srgbClr val="000000"/>
                          </a:solidFill>
                          <a:effectLst/>
                          <a:latin typeface="Arial" panose="020B0604020202020204" pitchFamily="34" charset="0"/>
                        </a:rPr>
                        <a:t>1.4%</a:t>
                      </a:r>
                    </a:p>
                  </a:txBody>
                  <a:tcPr marL="0" marR="257175"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900" b="0" i="0" u="none" strike="noStrike">
                          <a:solidFill>
                            <a:srgbClr val="000000"/>
                          </a:solidFill>
                          <a:effectLst/>
                          <a:latin typeface="Arial" panose="020B0604020202020204" pitchFamily="34" charset="0"/>
                        </a:rPr>
                        <a:t>1.7%</a:t>
                      </a:r>
                    </a:p>
                  </a:txBody>
                  <a:tcPr marL="0" marR="257175"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900" b="0" i="0" u="none" strike="noStrike">
                          <a:solidFill>
                            <a:srgbClr val="000000"/>
                          </a:solidFill>
                          <a:effectLst/>
                          <a:latin typeface="Arial" panose="020B0604020202020204" pitchFamily="34" charset="0"/>
                        </a:rPr>
                        <a:t>1.7%</a:t>
                      </a:r>
                    </a:p>
                  </a:txBody>
                  <a:tcPr marL="0" marR="257175"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extLst>
                  <a:ext uri="{0D108BD9-81ED-4DB2-BD59-A6C34878D82A}">
                    <a16:rowId xmlns:a16="http://schemas.microsoft.com/office/drawing/2014/main" xmlns="" val="10019"/>
                  </a:ext>
                </a:extLst>
              </a:tr>
              <a:tr h="142875">
                <a:tc>
                  <a:txBody>
                    <a:bodyPr/>
                    <a:lstStyle/>
                    <a:p>
                      <a:pPr algn="ctr" fontAlgn="b"/>
                      <a:r>
                        <a:rPr lang="en-IE" sz="900" b="0" i="0" u="none" strike="noStrike">
                          <a:solidFill>
                            <a:srgbClr val="000000"/>
                          </a:solidFill>
                          <a:effectLst/>
                          <a:latin typeface="Arial" panose="020B0604020202020204" pitchFamily="34" charset="0"/>
                        </a:rPr>
                        <a:t>20</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900" b="0" i="0" u="none" strike="noStrike">
                          <a:solidFill>
                            <a:srgbClr val="000000"/>
                          </a:solidFill>
                          <a:effectLst/>
                          <a:latin typeface="Arial" panose="020B0604020202020204" pitchFamily="34" charset="0"/>
                        </a:rPr>
                        <a:t>Prognosis / likely course of condition / disease</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900" b="0" i="0" u="none" strike="noStrike">
                          <a:solidFill>
                            <a:srgbClr val="000000"/>
                          </a:solidFill>
                          <a:effectLst/>
                          <a:latin typeface="Arial" panose="020B0604020202020204" pitchFamily="34" charset="0"/>
                        </a:rPr>
                        <a:t>1.9%</a:t>
                      </a:r>
                    </a:p>
                  </a:txBody>
                  <a:tcPr marL="0" marR="257175"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900" b="0" i="0" u="none" strike="noStrike">
                          <a:solidFill>
                            <a:srgbClr val="000000"/>
                          </a:solidFill>
                          <a:effectLst/>
                          <a:latin typeface="Arial" panose="020B0604020202020204" pitchFamily="34" charset="0"/>
                        </a:rPr>
                        <a:t>1.6%</a:t>
                      </a:r>
                    </a:p>
                  </a:txBody>
                  <a:tcPr marL="0" marR="257175"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900" b="0" i="0" u="none" strike="noStrike" dirty="0">
                          <a:solidFill>
                            <a:srgbClr val="000000"/>
                          </a:solidFill>
                          <a:effectLst/>
                          <a:latin typeface="Arial" panose="020B0604020202020204" pitchFamily="34" charset="0"/>
                        </a:rPr>
                        <a:t>1.7%</a:t>
                      </a:r>
                    </a:p>
                  </a:txBody>
                  <a:tcPr marL="0" marR="257175"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extLst>
                  <a:ext uri="{0D108BD9-81ED-4DB2-BD59-A6C34878D82A}">
                    <a16:rowId xmlns:a16="http://schemas.microsoft.com/office/drawing/2014/main" xmlns="" val="10020"/>
                  </a:ext>
                </a:extLst>
              </a:tr>
            </a:tbl>
          </a:graphicData>
        </a:graphic>
      </p:graphicFrame>
      <p:pic>
        <p:nvPicPr>
          <p:cNvPr id="4" name="ColourQuartilesVerticalPicture">
            <a:extLst>
              <a:ext uri="{FF2B5EF4-FFF2-40B4-BE49-F238E27FC236}">
                <a16:creationId xmlns:a16="http://schemas.microsoft.com/office/drawing/2014/main" xmlns="" id="{00000000-0008-0000-0000-000003000000}"/>
              </a:ext>
            </a:extLst>
          </p:cNvPr>
          <p:cNvPicPr>
            <a:picLocks noChangeAspect="1"/>
          </p:cNvPicPr>
          <p:nvPr/>
        </p:nvPicPr>
        <p:blipFill>
          <a:blip r:embed="rId3"/>
          <a:stretch>
            <a:fillRect/>
          </a:stretch>
        </p:blipFill>
        <p:spPr>
          <a:xfrm>
            <a:off x="8027194" y="1905000"/>
            <a:ext cx="571500" cy="1998008"/>
          </a:xfrm>
          <a:prstGeom prst="rect">
            <a:avLst/>
          </a:prstGeom>
        </p:spPr>
      </p:pic>
      <p:sp>
        <p:nvSpPr>
          <p:cNvPr id="5" name="TextBox 4"/>
          <p:cNvSpPr txBox="1"/>
          <p:nvPr/>
        </p:nvSpPr>
        <p:spPr>
          <a:xfrm>
            <a:off x="297545" y="4521198"/>
            <a:ext cx="5740400" cy="307777"/>
          </a:xfrm>
          <a:prstGeom prst="rect">
            <a:avLst/>
          </a:prstGeom>
          <a:noFill/>
        </p:spPr>
        <p:txBody>
          <a:bodyPr wrap="square" rtlCol="0">
            <a:spAutoFit/>
          </a:bodyPr>
          <a:lstStyle/>
          <a:p>
            <a:r>
              <a:rPr lang="en-CA" sz="1400" dirty="0" smtClean="0">
                <a:solidFill>
                  <a:schemeClr val="tx1">
                    <a:lumMod val="75000"/>
                    <a:lumOff val="25000"/>
                  </a:schemeClr>
                </a:solidFill>
                <a:latin typeface="Helvetica Light"/>
                <a:cs typeface="Helvetica Light"/>
              </a:rPr>
              <a:t>Source: Top task </a:t>
            </a:r>
            <a:r>
              <a:rPr lang="en-CA" sz="1400" dirty="0">
                <a:solidFill>
                  <a:schemeClr val="tx1">
                    <a:lumMod val="75000"/>
                    <a:lumOff val="25000"/>
                  </a:schemeClr>
                </a:solidFill>
                <a:latin typeface="Helvetica Light"/>
                <a:cs typeface="Helvetica Light"/>
              </a:rPr>
              <a:t>identification project, Irish Department of Health </a:t>
            </a:r>
            <a:endParaRPr lang="en-CA" sz="1400" dirty="0" smtClean="0">
              <a:solidFill>
                <a:schemeClr val="tx1">
                  <a:lumMod val="75000"/>
                  <a:lumOff val="25000"/>
                </a:schemeClr>
              </a:solidFill>
              <a:latin typeface="Helvetica Light"/>
              <a:cs typeface="Helvetica Light"/>
            </a:endParaRPr>
          </a:p>
        </p:txBody>
      </p:sp>
    </p:spTree>
    <p:extLst>
      <p:ext uri="{BB962C8B-B14F-4D97-AF65-F5344CB8AC3E}">
        <p14:creationId xmlns:p14="http://schemas.microsoft.com/office/powerpoint/2010/main" val="40961747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81" y="392629"/>
            <a:ext cx="8667750" cy="373853"/>
          </a:xfrm>
        </p:spPr>
        <p:txBody>
          <a:bodyPr wrap="square">
            <a:spAutoFit/>
          </a:bodyPr>
          <a:lstStyle/>
          <a:p>
            <a:r>
              <a:rPr lang="en-US" dirty="0"/>
              <a:t>Type of condition</a:t>
            </a:r>
          </a:p>
        </p:txBody>
      </p:sp>
      <p:graphicFrame>
        <p:nvGraphicFramePr>
          <p:cNvPr id="3" name="Table 2"/>
          <p:cNvGraphicFramePr>
            <a:graphicFrameLocks noGrp="1"/>
          </p:cNvGraphicFramePr>
          <p:nvPr>
            <p:extLst>
              <p:ext uri="{D42A27DB-BD31-4B8C-83A1-F6EECF244321}">
                <p14:modId xmlns:p14="http://schemas.microsoft.com/office/powerpoint/2010/main" val="3859897695"/>
              </p:ext>
            </p:extLst>
          </p:nvPr>
        </p:nvGraphicFramePr>
        <p:xfrm>
          <a:off x="1232021" y="858478"/>
          <a:ext cx="6679959" cy="3519486"/>
        </p:xfrm>
        <a:graphic>
          <a:graphicData uri="http://schemas.openxmlformats.org/drawingml/2006/table">
            <a:tbl>
              <a:tblPr/>
              <a:tblGrid>
                <a:gridCol w="149224">
                  <a:extLst>
                    <a:ext uri="{9D8B030D-6E8A-4147-A177-3AD203B41FA5}">
                      <a16:colId xmlns:a16="http://schemas.microsoft.com/office/drawing/2014/main" xmlns="" val="20000"/>
                    </a:ext>
                  </a:extLst>
                </a:gridCol>
                <a:gridCol w="3195145">
                  <a:extLst>
                    <a:ext uri="{9D8B030D-6E8A-4147-A177-3AD203B41FA5}">
                      <a16:colId xmlns:a16="http://schemas.microsoft.com/office/drawing/2014/main" xmlns="" val="20001"/>
                    </a:ext>
                  </a:extLst>
                </a:gridCol>
                <a:gridCol w="667118">
                  <a:extLst>
                    <a:ext uri="{9D8B030D-6E8A-4147-A177-3AD203B41FA5}">
                      <a16:colId xmlns:a16="http://schemas.microsoft.com/office/drawing/2014/main" xmlns="" val="20002"/>
                    </a:ext>
                  </a:extLst>
                </a:gridCol>
                <a:gridCol w="667118">
                  <a:extLst>
                    <a:ext uri="{9D8B030D-6E8A-4147-A177-3AD203B41FA5}">
                      <a16:colId xmlns:a16="http://schemas.microsoft.com/office/drawing/2014/main" xmlns="" val="20003"/>
                    </a:ext>
                  </a:extLst>
                </a:gridCol>
                <a:gridCol w="667118">
                  <a:extLst>
                    <a:ext uri="{9D8B030D-6E8A-4147-A177-3AD203B41FA5}">
                      <a16:colId xmlns:a16="http://schemas.microsoft.com/office/drawing/2014/main" xmlns="" val="20004"/>
                    </a:ext>
                  </a:extLst>
                </a:gridCol>
                <a:gridCol w="667118">
                  <a:extLst>
                    <a:ext uri="{9D8B030D-6E8A-4147-A177-3AD203B41FA5}">
                      <a16:colId xmlns:a16="http://schemas.microsoft.com/office/drawing/2014/main" xmlns="" val="20005"/>
                    </a:ext>
                  </a:extLst>
                </a:gridCol>
                <a:gridCol w="667118">
                  <a:extLst>
                    <a:ext uri="{9D8B030D-6E8A-4147-A177-3AD203B41FA5}">
                      <a16:colId xmlns:a16="http://schemas.microsoft.com/office/drawing/2014/main" xmlns="" val="20006"/>
                    </a:ext>
                  </a:extLst>
                </a:gridCol>
              </a:tblGrid>
              <a:tr h="622790">
                <a:tc>
                  <a:txBody>
                    <a:bodyPr/>
                    <a:lstStyle/>
                    <a:p>
                      <a:pPr algn="l" fontAlgn="b"/>
                      <a:r>
                        <a:rPr lang="en-IE" sz="800" b="0" i="0" u="none" strike="noStrike" dirty="0">
                          <a:solidFill>
                            <a:srgbClr val="000000"/>
                          </a:solidFill>
                          <a:effectLst/>
                          <a:latin typeface="Arial" panose="020B0604020202020204" pitchFamily="34" charset="0"/>
                        </a:rPr>
                        <a:t> </a:t>
                      </a:r>
                    </a:p>
                  </a:txBody>
                  <a:tcPr marL="0" marR="0" marT="0" marB="0" anchor="b">
                    <a:lnL>
                      <a:noFill/>
                    </a:lnL>
                    <a:lnR w="6350" cap="flat" cmpd="sng" algn="ctr">
                      <a:solidFill>
                        <a:srgbClr val="C0C0C0"/>
                      </a:solidFill>
                      <a:prstDash val="solid"/>
                      <a:round/>
                      <a:headEnd type="none" w="med" len="med"/>
                      <a:tailEnd type="none" w="med" len="med"/>
                    </a:lnR>
                    <a:lnT>
                      <a:noFill/>
                    </a:lnT>
                    <a:lnB>
                      <a:noFill/>
                    </a:lnB>
                    <a:solidFill>
                      <a:srgbClr val="FFFFFF"/>
                    </a:solidFill>
                  </a:tcPr>
                </a:tc>
                <a:tc>
                  <a:txBody>
                    <a:bodyPr/>
                    <a:lstStyle/>
                    <a:p>
                      <a:pPr algn="ctr" fontAlgn="b"/>
                      <a:r>
                        <a:rPr lang="en-IE" sz="1000" b="1" i="0" u="none" strike="noStrike" dirty="0">
                          <a:solidFill>
                            <a:srgbClr val="000000"/>
                          </a:solidFill>
                          <a:effectLst/>
                          <a:latin typeface="Arial" panose="020B0604020202020204" pitchFamily="34" charset="0"/>
                        </a:rPr>
                        <a:t>Tasks</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ctr" fontAlgn="b"/>
                      <a:r>
                        <a:rPr lang="en-IE" sz="1000" b="0" i="0" u="none" strike="noStrike">
                          <a:solidFill>
                            <a:srgbClr val="000000"/>
                          </a:solidFill>
                          <a:effectLst/>
                          <a:latin typeface="Arial" panose="020B0604020202020204" pitchFamily="34" charset="0"/>
                        </a:rPr>
                        <a:t>I have a long-term illness / condition</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ctr" fontAlgn="b"/>
                      <a:r>
                        <a:rPr lang="en-IE" sz="1000" b="0" i="0" u="none" strike="noStrike">
                          <a:solidFill>
                            <a:srgbClr val="000000"/>
                          </a:solidFill>
                          <a:effectLst/>
                          <a:latin typeface="Arial" panose="020B0604020202020204" pitchFamily="34" charset="0"/>
                        </a:rPr>
                        <a:t>I have a disability</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ctr" fontAlgn="b"/>
                      <a:r>
                        <a:rPr lang="en-IE" sz="1000" b="0" i="0" u="none" strike="noStrike">
                          <a:solidFill>
                            <a:srgbClr val="000000"/>
                          </a:solidFill>
                          <a:effectLst/>
                          <a:latin typeface="Arial" panose="020B0604020202020204" pitchFamily="34" charset="0"/>
                        </a:rPr>
                        <a:t>I have a short-term illness / condition</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ctr" fontAlgn="b"/>
                      <a:r>
                        <a:rPr lang="en-IE" sz="1000" b="0" i="0" u="none" strike="noStrike">
                          <a:solidFill>
                            <a:srgbClr val="000000"/>
                          </a:solidFill>
                          <a:effectLst/>
                          <a:latin typeface="Arial" panose="020B0604020202020204" pitchFamily="34" charset="0"/>
                        </a:rPr>
                        <a:t>None of the above</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ctr" fontAlgn="b"/>
                      <a:r>
                        <a:rPr lang="en-IE" sz="1000" b="1" i="0" u="none" strike="noStrike">
                          <a:solidFill>
                            <a:srgbClr val="FFFFFF"/>
                          </a:solidFill>
                          <a:effectLst/>
                          <a:latin typeface="Arial" panose="020B0604020202020204" pitchFamily="34" charset="0"/>
                        </a:rPr>
                        <a:t>Total</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000000"/>
                    </a:solidFill>
                  </a:tcPr>
                </a:tc>
                <a:extLst>
                  <a:ext uri="{0D108BD9-81ED-4DB2-BD59-A6C34878D82A}">
                    <a16:rowId xmlns:a16="http://schemas.microsoft.com/office/drawing/2014/main" xmlns="" val="10000"/>
                  </a:ext>
                </a:extLst>
              </a:tr>
              <a:tr h="131668">
                <a:tc>
                  <a:txBody>
                    <a:bodyPr/>
                    <a:lstStyle/>
                    <a:p>
                      <a:pPr algn="ctr" fontAlgn="b"/>
                      <a:r>
                        <a:rPr lang="en-IE" sz="800" b="0" i="0" u="none" strike="noStrike">
                          <a:solidFill>
                            <a:srgbClr val="000000"/>
                          </a:solidFill>
                          <a:effectLst/>
                          <a:latin typeface="Arial" panose="020B0604020202020204" pitchFamily="34" charset="0"/>
                        </a:rPr>
                        <a:t>1</a:t>
                      </a:r>
                    </a:p>
                  </a:txBody>
                  <a:tcPr marL="0" marR="0" marT="0" marB="0" anchor="b">
                    <a:lnL>
                      <a:noFill/>
                    </a:lnL>
                    <a:lnR w="6350" cap="flat" cmpd="sng" algn="ctr">
                      <a:solidFill>
                        <a:srgbClr val="C0C0C0"/>
                      </a:solidFill>
                      <a:prstDash val="solid"/>
                      <a:round/>
                      <a:headEnd type="none" w="med" len="med"/>
                      <a:tailEnd type="none" w="med" len="med"/>
                    </a:lnR>
                    <a:lnT>
                      <a:noFill/>
                    </a:lnT>
                    <a:lnB>
                      <a:noFill/>
                    </a:lnB>
                    <a:solidFill>
                      <a:srgbClr val="FFFFFF"/>
                    </a:solidFill>
                  </a:tcPr>
                </a:tc>
                <a:tc>
                  <a:txBody>
                    <a:bodyPr/>
                    <a:lstStyle/>
                    <a:p>
                      <a:pPr algn="l" fontAlgn="b"/>
                      <a:r>
                        <a:rPr lang="en-IE" sz="800" b="0" i="0" u="none" strike="noStrike">
                          <a:solidFill>
                            <a:srgbClr val="000000"/>
                          </a:solidFill>
                          <a:effectLst/>
                          <a:latin typeface="Arial" panose="020B0604020202020204" pitchFamily="34" charset="0"/>
                        </a:rPr>
                        <a:t>Waiting times (hospitals, clinics, other health services)</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800" b="0" i="0" u="none" strike="noStrike">
                          <a:solidFill>
                            <a:srgbClr val="000000"/>
                          </a:solidFill>
                          <a:effectLst/>
                          <a:latin typeface="Arial" panose="020B0604020202020204" pitchFamily="34" charset="0"/>
                        </a:rPr>
                        <a:t>5.4%</a:t>
                      </a:r>
                    </a:p>
                  </a:txBody>
                  <a:tcPr marL="0" marR="237002"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800" b="0" i="0" u="none" strike="noStrike">
                          <a:solidFill>
                            <a:srgbClr val="000000"/>
                          </a:solidFill>
                          <a:effectLst/>
                          <a:latin typeface="Arial" panose="020B0604020202020204" pitchFamily="34" charset="0"/>
                        </a:rPr>
                        <a:t>5.1%</a:t>
                      </a:r>
                    </a:p>
                  </a:txBody>
                  <a:tcPr marL="0" marR="237002"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800" b="0" i="0" u="none" strike="noStrike">
                          <a:solidFill>
                            <a:srgbClr val="000000"/>
                          </a:solidFill>
                          <a:effectLst/>
                          <a:latin typeface="Arial" panose="020B0604020202020204" pitchFamily="34" charset="0"/>
                        </a:rPr>
                        <a:t>5.7%</a:t>
                      </a:r>
                    </a:p>
                  </a:txBody>
                  <a:tcPr marL="0" marR="237002"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800" b="0" i="0" u="none" strike="noStrike">
                          <a:solidFill>
                            <a:srgbClr val="000000"/>
                          </a:solidFill>
                          <a:effectLst/>
                          <a:latin typeface="Arial" panose="020B0604020202020204" pitchFamily="34" charset="0"/>
                        </a:rPr>
                        <a:t>5.1%</a:t>
                      </a:r>
                    </a:p>
                  </a:txBody>
                  <a:tcPr marL="0" marR="237002"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800" b="0" i="0" u="none" strike="noStrike">
                          <a:solidFill>
                            <a:srgbClr val="000000"/>
                          </a:solidFill>
                          <a:effectLst/>
                          <a:latin typeface="Arial" panose="020B0604020202020204" pitchFamily="34" charset="0"/>
                        </a:rPr>
                        <a:t>4.9%</a:t>
                      </a:r>
                    </a:p>
                  </a:txBody>
                  <a:tcPr marL="0" marR="237002"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extLst>
                  <a:ext uri="{0D108BD9-81ED-4DB2-BD59-A6C34878D82A}">
                    <a16:rowId xmlns:a16="http://schemas.microsoft.com/office/drawing/2014/main" xmlns="" val="10001"/>
                  </a:ext>
                </a:extLst>
              </a:tr>
              <a:tr h="131668">
                <a:tc>
                  <a:txBody>
                    <a:bodyPr/>
                    <a:lstStyle/>
                    <a:p>
                      <a:pPr algn="ctr" fontAlgn="b"/>
                      <a:r>
                        <a:rPr lang="en-IE" sz="800" b="0" i="0" u="none" strike="noStrike">
                          <a:solidFill>
                            <a:srgbClr val="000000"/>
                          </a:solidFill>
                          <a:effectLst/>
                          <a:latin typeface="Arial" panose="020B0604020202020204" pitchFamily="34" charset="0"/>
                        </a:rPr>
                        <a:t>2</a:t>
                      </a:r>
                    </a:p>
                  </a:txBody>
                  <a:tcPr marL="0" marR="0" marT="0" marB="0" anchor="b">
                    <a:lnL>
                      <a:noFill/>
                    </a:lnL>
                    <a:lnR w="6350" cap="flat" cmpd="sng" algn="ctr">
                      <a:solidFill>
                        <a:srgbClr val="C0C0C0"/>
                      </a:solidFill>
                      <a:prstDash val="solid"/>
                      <a:round/>
                      <a:headEnd type="none" w="med" len="med"/>
                      <a:tailEnd type="none" w="med" len="med"/>
                    </a:lnR>
                    <a:lnT>
                      <a:noFill/>
                    </a:lnT>
                    <a:lnB>
                      <a:noFill/>
                    </a:lnB>
                    <a:solidFill>
                      <a:srgbClr val="FFFFFF"/>
                    </a:solidFill>
                  </a:tcPr>
                </a:tc>
                <a:tc>
                  <a:txBody>
                    <a:bodyPr/>
                    <a:lstStyle/>
                    <a:p>
                      <a:pPr algn="l" fontAlgn="b"/>
                      <a:r>
                        <a:rPr lang="en-IE" sz="800" b="0" i="0" u="none" strike="noStrike">
                          <a:solidFill>
                            <a:srgbClr val="000000"/>
                          </a:solidFill>
                          <a:effectLst/>
                          <a:latin typeface="Arial" panose="020B0604020202020204" pitchFamily="34" charset="0"/>
                        </a:rPr>
                        <a:t>Mental wellbeing (stress reduction, mindfulness, positive thinking)</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800" b="0" i="0" u="none" strike="noStrike">
                          <a:solidFill>
                            <a:srgbClr val="000000"/>
                          </a:solidFill>
                          <a:effectLst/>
                          <a:latin typeface="Arial" panose="020B0604020202020204" pitchFamily="34" charset="0"/>
                        </a:rPr>
                        <a:t>4.9%</a:t>
                      </a:r>
                    </a:p>
                  </a:txBody>
                  <a:tcPr marL="0" marR="237002"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800" b="0" i="0" u="none" strike="noStrike">
                          <a:solidFill>
                            <a:srgbClr val="000000"/>
                          </a:solidFill>
                          <a:effectLst/>
                          <a:latin typeface="Arial" panose="020B0604020202020204" pitchFamily="34" charset="0"/>
                        </a:rPr>
                        <a:t>5.2%</a:t>
                      </a:r>
                    </a:p>
                  </a:txBody>
                  <a:tcPr marL="0" marR="237002"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800" b="0" i="0" u="none" strike="noStrike">
                          <a:solidFill>
                            <a:srgbClr val="000000"/>
                          </a:solidFill>
                          <a:effectLst/>
                          <a:latin typeface="Arial" panose="020B0604020202020204" pitchFamily="34" charset="0"/>
                        </a:rPr>
                        <a:t>4.6%</a:t>
                      </a:r>
                    </a:p>
                  </a:txBody>
                  <a:tcPr marL="0" marR="237002"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800" b="0" i="0" u="none" strike="noStrike">
                          <a:solidFill>
                            <a:srgbClr val="000000"/>
                          </a:solidFill>
                          <a:effectLst/>
                          <a:latin typeface="Arial" panose="020B0604020202020204" pitchFamily="34" charset="0"/>
                        </a:rPr>
                        <a:t>4.2%</a:t>
                      </a:r>
                    </a:p>
                  </a:txBody>
                  <a:tcPr marL="0" marR="237002"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800" b="0" i="0" u="none" strike="noStrike">
                          <a:solidFill>
                            <a:srgbClr val="000000"/>
                          </a:solidFill>
                          <a:effectLst/>
                          <a:latin typeface="Arial" panose="020B0604020202020204" pitchFamily="34" charset="0"/>
                        </a:rPr>
                        <a:t>4.5%</a:t>
                      </a:r>
                    </a:p>
                  </a:txBody>
                  <a:tcPr marL="0" marR="237002"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extLst>
                  <a:ext uri="{0D108BD9-81ED-4DB2-BD59-A6C34878D82A}">
                    <a16:rowId xmlns:a16="http://schemas.microsoft.com/office/drawing/2014/main" xmlns="" val="10002"/>
                  </a:ext>
                </a:extLst>
              </a:tr>
              <a:tr h="131668">
                <a:tc>
                  <a:txBody>
                    <a:bodyPr/>
                    <a:lstStyle/>
                    <a:p>
                      <a:pPr algn="ctr" fontAlgn="b"/>
                      <a:r>
                        <a:rPr lang="en-IE" sz="800" b="0" i="0" u="none" strike="noStrike">
                          <a:solidFill>
                            <a:srgbClr val="000000"/>
                          </a:solidFill>
                          <a:effectLst/>
                          <a:latin typeface="Arial" panose="020B0604020202020204" pitchFamily="34" charset="0"/>
                        </a:rPr>
                        <a:t>3</a:t>
                      </a:r>
                    </a:p>
                  </a:txBody>
                  <a:tcPr marL="0" marR="0" marT="0" marB="0" anchor="b">
                    <a:lnL>
                      <a:noFill/>
                    </a:lnL>
                    <a:lnR w="6350" cap="flat" cmpd="sng" algn="ctr">
                      <a:solidFill>
                        <a:srgbClr val="C0C0C0"/>
                      </a:solidFill>
                      <a:prstDash val="solid"/>
                      <a:round/>
                      <a:headEnd type="none" w="med" len="med"/>
                      <a:tailEnd type="none" w="med" len="med"/>
                    </a:lnR>
                    <a:lnT>
                      <a:noFill/>
                    </a:lnT>
                    <a:lnB>
                      <a:noFill/>
                    </a:lnB>
                    <a:solidFill>
                      <a:srgbClr val="FFFFFF"/>
                    </a:solidFill>
                  </a:tcPr>
                </a:tc>
                <a:tc>
                  <a:txBody>
                    <a:bodyPr/>
                    <a:lstStyle/>
                    <a:p>
                      <a:pPr algn="l" fontAlgn="b"/>
                      <a:r>
                        <a:rPr lang="en-IE" sz="800" b="0" i="0" u="none" strike="noStrike">
                          <a:solidFill>
                            <a:srgbClr val="000000"/>
                          </a:solidFill>
                          <a:effectLst/>
                          <a:latin typeface="Arial" panose="020B0604020202020204" pitchFamily="34" charset="0"/>
                        </a:rPr>
                        <a:t>Costs and fees (treatment, drugs, consultant visits, care)</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800" b="0" i="0" u="none" strike="noStrike">
                          <a:solidFill>
                            <a:srgbClr val="000000"/>
                          </a:solidFill>
                          <a:effectLst/>
                          <a:latin typeface="Arial" panose="020B0604020202020204" pitchFamily="34" charset="0"/>
                        </a:rPr>
                        <a:t>4.4%</a:t>
                      </a:r>
                    </a:p>
                  </a:txBody>
                  <a:tcPr marL="0" marR="237002"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800" b="0" i="0" u="none" strike="noStrike">
                          <a:solidFill>
                            <a:srgbClr val="000000"/>
                          </a:solidFill>
                          <a:effectLst/>
                          <a:latin typeface="Arial" panose="020B0604020202020204" pitchFamily="34" charset="0"/>
                        </a:rPr>
                        <a:t>2.0%</a:t>
                      </a:r>
                    </a:p>
                  </a:txBody>
                  <a:tcPr marL="0" marR="237002"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800" b="0" i="0" u="none" strike="noStrike">
                          <a:solidFill>
                            <a:srgbClr val="000000"/>
                          </a:solidFill>
                          <a:effectLst/>
                          <a:latin typeface="Arial" panose="020B0604020202020204" pitchFamily="34" charset="0"/>
                        </a:rPr>
                        <a:t>4.4%</a:t>
                      </a:r>
                    </a:p>
                  </a:txBody>
                  <a:tcPr marL="0" marR="237002"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800" b="0" i="0" u="none" strike="noStrike">
                          <a:solidFill>
                            <a:srgbClr val="000000"/>
                          </a:solidFill>
                          <a:effectLst/>
                          <a:latin typeface="Arial" panose="020B0604020202020204" pitchFamily="34" charset="0"/>
                        </a:rPr>
                        <a:t>4.3%</a:t>
                      </a:r>
                    </a:p>
                  </a:txBody>
                  <a:tcPr marL="0" marR="237002"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800" b="0" i="0" u="none" strike="noStrike">
                          <a:solidFill>
                            <a:srgbClr val="000000"/>
                          </a:solidFill>
                          <a:effectLst/>
                          <a:latin typeface="Arial" panose="020B0604020202020204" pitchFamily="34" charset="0"/>
                        </a:rPr>
                        <a:t>4.0%</a:t>
                      </a:r>
                    </a:p>
                  </a:txBody>
                  <a:tcPr marL="0" marR="237002"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extLst>
                  <a:ext uri="{0D108BD9-81ED-4DB2-BD59-A6C34878D82A}">
                    <a16:rowId xmlns:a16="http://schemas.microsoft.com/office/drawing/2014/main" xmlns="" val="10003"/>
                  </a:ext>
                </a:extLst>
              </a:tr>
              <a:tr h="131668">
                <a:tc>
                  <a:txBody>
                    <a:bodyPr/>
                    <a:lstStyle/>
                    <a:p>
                      <a:pPr algn="ctr" fontAlgn="b"/>
                      <a:r>
                        <a:rPr lang="en-IE" sz="800" b="0" i="0" u="none" strike="noStrike">
                          <a:solidFill>
                            <a:srgbClr val="000000"/>
                          </a:solidFill>
                          <a:effectLst/>
                          <a:latin typeface="Arial" panose="020B0604020202020204" pitchFamily="34" charset="0"/>
                        </a:rPr>
                        <a:t>4</a:t>
                      </a:r>
                    </a:p>
                  </a:txBody>
                  <a:tcPr marL="0" marR="0" marT="0" marB="0" anchor="b">
                    <a:lnL>
                      <a:noFill/>
                    </a:lnL>
                    <a:lnR w="6350" cap="flat" cmpd="sng" algn="ctr">
                      <a:solidFill>
                        <a:srgbClr val="C0C0C0"/>
                      </a:solidFill>
                      <a:prstDash val="solid"/>
                      <a:round/>
                      <a:headEnd type="none" w="med" len="med"/>
                      <a:tailEnd type="none" w="med" len="med"/>
                    </a:lnR>
                    <a:lnT>
                      <a:noFill/>
                    </a:lnT>
                    <a:lnB>
                      <a:noFill/>
                    </a:lnB>
                    <a:solidFill>
                      <a:srgbClr val="FFFFFF"/>
                    </a:solidFill>
                  </a:tcPr>
                </a:tc>
                <a:tc>
                  <a:txBody>
                    <a:bodyPr/>
                    <a:lstStyle/>
                    <a:p>
                      <a:pPr algn="l" fontAlgn="b"/>
                      <a:r>
                        <a:rPr lang="en-IE" sz="800" b="0" i="0" u="none" strike="noStrike">
                          <a:solidFill>
                            <a:srgbClr val="000000"/>
                          </a:solidFill>
                          <a:effectLst/>
                          <a:latin typeface="Arial" panose="020B0604020202020204" pitchFamily="34" charset="0"/>
                        </a:rPr>
                        <a:t>Screening (breastcheck, retinal, bowel, cervical)</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800" b="0" i="0" u="none" strike="noStrike">
                          <a:solidFill>
                            <a:srgbClr val="000000"/>
                          </a:solidFill>
                          <a:effectLst/>
                          <a:latin typeface="Arial" panose="020B0604020202020204" pitchFamily="34" charset="0"/>
                        </a:rPr>
                        <a:t>2.7%</a:t>
                      </a:r>
                    </a:p>
                  </a:txBody>
                  <a:tcPr marL="0" marR="237002"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800" b="0" i="0" u="none" strike="noStrike">
                          <a:solidFill>
                            <a:srgbClr val="000000"/>
                          </a:solidFill>
                          <a:effectLst/>
                          <a:latin typeface="Arial" panose="020B0604020202020204" pitchFamily="34" charset="0"/>
                        </a:rPr>
                        <a:t>1.9%</a:t>
                      </a:r>
                    </a:p>
                  </a:txBody>
                  <a:tcPr marL="0" marR="237002"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800" b="0" i="0" u="none" strike="noStrike">
                          <a:solidFill>
                            <a:srgbClr val="000000"/>
                          </a:solidFill>
                          <a:effectLst/>
                          <a:latin typeface="Arial" panose="020B0604020202020204" pitchFamily="34" charset="0"/>
                        </a:rPr>
                        <a:t>3.2%</a:t>
                      </a:r>
                    </a:p>
                  </a:txBody>
                  <a:tcPr marL="0" marR="237002"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800" b="0" i="0" u="none" strike="noStrike">
                          <a:solidFill>
                            <a:srgbClr val="000000"/>
                          </a:solidFill>
                          <a:effectLst/>
                          <a:latin typeface="Arial" panose="020B0604020202020204" pitchFamily="34" charset="0"/>
                        </a:rPr>
                        <a:t>4.0%</a:t>
                      </a:r>
                    </a:p>
                  </a:txBody>
                  <a:tcPr marL="0" marR="237002"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800" b="0" i="0" u="none" strike="noStrike">
                          <a:solidFill>
                            <a:srgbClr val="000000"/>
                          </a:solidFill>
                          <a:effectLst/>
                          <a:latin typeface="Arial" panose="020B0604020202020204" pitchFamily="34" charset="0"/>
                        </a:rPr>
                        <a:t>3.6%</a:t>
                      </a:r>
                    </a:p>
                  </a:txBody>
                  <a:tcPr marL="0" marR="237002"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extLst>
                  <a:ext uri="{0D108BD9-81ED-4DB2-BD59-A6C34878D82A}">
                    <a16:rowId xmlns:a16="http://schemas.microsoft.com/office/drawing/2014/main" xmlns="" val="10004"/>
                  </a:ext>
                </a:extLst>
              </a:tr>
              <a:tr h="131668">
                <a:tc>
                  <a:txBody>
                    <a:bodyPr/>
                    <a:lstStyle/>
                    <a:p>
                      <a:pPr algn="ctr" fontAlgn="b"/>
                      <a:r>
                        <a:rPr lang="en-IE" sz="800" b="0" i="0" u="none" strike="noStrike">
                          <a:solidFill>
                            <a:srgbClr val="000000"/>
                          </a:solidFill>
                          <a:effectLst/>
                          <a:latin typeface="Arial" panose="020B0604020202020204" pitchFamily="34" charset="0"/>
                        </a:rPr>
                        <a:t>5</a:t>
                      </a:r>
                    </a:p>
                  </a:txBody>
                  <a:tcPr marL="0" marR="0" marT="0" marB="0" anchor="b">
                    <a:lnL>
                      <a:noFill/>
                    </a:lnL>
                    <a:lnR w="6350" cap="flat" cmpd="sng" algn="ctr">
                      <a:solidFill>
                        <a:srgbClr val="C0C0C0"/>
                      </a:solidFill>
                      <a:prstDash val="solid"/>
                      <a:round/>
                      <a:headEnd type="none" w="med" len="med"/>
                      <a:tailEnd type="none" w="med" len="med"/>
                    </a:lnR>
                    <a:lnT>
                      <a:noFill/>
                    </a:lnT>
                    <a:lnB>
                      <a:noFill/>
                    </a:lnB>
                    <a:solidFill>
                      <a:srgbClr val="FFFFFF"/>
                    </a:solidFill>
                  </a:tcPr>
                </a:tc>
                <a:tc>
                  <a:txBody>
                    <a:bodyPr/>
                    <a:lstStyle/>
                    <a:p>
                      <a:pPr algn="l" fontAlgn="b"/>
                      <a:r>
                        <a:rPr lang="en-IE" sz="800" b="0" i="0" u="none" strike="noStrike">
                          <a:solidFill>
                            <a:srgbClr val="000000"/>
                          </a:solidFill>
                          <a:effectLst/>
                          <a:latin typeface="Arial" panose="020B0604020202020204" pitchFamily="34" charset="0"/>
                        </a:rPr>
                        <a:t>Diagnosis of condition / disease</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800" b="0" i="0" u="none" strike="noStrike">
                          <a:solidFill>
                            <a:srgbClr val="000000"/>
                          </a:solidFill>
                          <a:effectLst/>
                          <a:latin typeface="Arial" panose="020B0604020202020204" pitchFamily="34" charset="0"/>
                        </a:rPr>
                        <a:t>3.5%</a:t>
                      </a:r>
                    </a:p>
                  </a:txBody>
                  <a:tcPr marL="0" marR="237002"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800" b="0" i="0" u="none" strike="noStrike">
                          <a:solidFill>
                            <a:srgbClr val="000000"/>
                          </a:solidFill>
                          <a:effectLst/>
                          <a:latin typeface="Arial" panose="020B0604020202020204" pitchFamily="34" charset="0"/>
                        </a:rPr>
                        <a:t>2.4%</a:t>
                      </a:r>
                    </a:p>
                  </a:txBody>
                  <a:tcPr marL="0" marR="237002"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800" b="0" i="0" u="none" strike="noStrike">
                          <a:solidFill>
                            <a:srgbClr val="000000"/>
                          </a:solidFill>
                          <a:effectLst/>
                          <a:latin typeface="Arial" panose="020B0604020202020204" pitchFamily="34" charset="0"/>
                        </a:rPr>
                        <a:t>3.1%</a:t>
                      </a:r>
                    </a:p>
                  </a:txBody>
                  <a:tcPr marL="0" marR="237002"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800" b="0" i="0" u="none" strike="noStrike">
                          <a:solidFill>
                            <a:srgbClr val="000000"/>
                          </a:solidFill>
                          <a:effectLst/>
                          <a:latin typeface="Arial" panose="020B0604020202020204" pitchFamily="34" charset="0"/>
                        </a:rPr>
                        <a:t>2.8%</a:t>
                      </a:r>
                    </a:p>
                  </a:txBody>
                  <a:tcPr marL="0" marR="237002"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800" b="0" i="0" u="none" strike="noStrike">
                          <a:solidFill>
                            <a:srgbClr val="000000"/>
                          </a:solidFill>
                          <a:effectLst/>
                          <a:latin typeface="Arial" panose="020B0604020202020204" pitchFamily="34" charset="0"/>
                        </a:rPr>
                        <a:t>2.9%</a:t>
                      </a:r>
                    </a:p>
                  </a:txBody>
                  <a:tcPr marL="0" marR="237002"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extLst>
                  <a:ext uri="{0D108BD9-81ED-4DB2-BD59-A6C34878D82A}">
                    <a16:rowId xmlns:a16="http://schemas.microsoft.com/office/drawing/2014/main" xmlns="" val="10005"/>
                  </a:ext>
                </a:extLst>
              </a:tr>
              <a:tr h="131668">
                <a:tc>
                  <a:txBody>
                    <a:bodyPr/>
                    <a:lstStyle/>
                    <a:p>
                      <a:pPr algn="ctr" fontAlgn="b"/>
                      <a:r>
                        <a:rPr lang="en-IE" sz="800" b="0" i="0" u="none" strike="noStrike">
                          <a:solidFill>
                            <a:srgbClr val="000000"/>
                          </a:solidFill>
                          <a:effectLst/>
                          <a:latin typeface="Arial" panose="020B0604020202020204" pitchFamily="34" charset="0"/>
                        </a:rPr>
                        <a:t>6</a:t>
                      </a:r>
                    </a:p>
                  </a:txBody>
                  <a:tcPr marL="0" marR="0" marT="0" marB="0" anchor="b">
                    <a:lnL>
                      <a:noFill/>
                    </a:lnL>
                    <a:lnR w="6350" cap="flat" cmpd="sng" algn="ctr">
                      <a:solidFill>
                        <a:srgbClr val="C0C0C0"/>
                      </a:solidFill>
                      <a:prstDash val="solid"/>
                      <a:round/>
                      <a:headEnd type="none" w="med" len="med"/>
                      <a:tailEnd type="none" w="med" len="med"/>
                    </a:lnR>
                    <a:lnT>
                      <a:noFill/>
                    </a:lnT>
                    <a:lnB>
                      <a:noFill/>
                    </a:lnB>
                    <a:solidFill>
                      <a:srgbClr val="FFFFFF"/>
                    </a:solidFill>
                  </a:tcPr>
                </a:tc>
                <a:tc>
                  <a:txBody>
                    <a:bodyPr/>
                    <a:lstStyle/>
                    <a:p>
                      <a:pPr algn="l" fontAlgn="b"/>
                      <a:r>
                        <a:rPr lang="en-IE" sz="800" b="0" i="0" u="none" strike="noStrike">
                          <a:solidFill>
                            <a:srgbClr val="000000"/>
                          </a:solidFill>
                          <a:effectLst/>
                          <a:latin typeface="Arial" panose="020B0604020202020204" pitchFamily="34" charset="0"/>
                        </a:rPr>
                        <a:t>Check symptoms / signs</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800" b="0" i="0" u="none" strike="noStrike">
                          <a:solidFill>
                            <a:srgbClr val="000000"/>
                          </a:solidFill>
                          <a:effectLst/>
                          <a:latin typeface="Arial" panose="020B0604020202020204" pitchFamily="34" charset="0"/>
                        </a:rPr>
                        <a:t>2.4%</a:t>
                      </a:r>
                    </a:p>
                  </a:txBody>
                  <a:tcPr marL="0" marR="237002"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800" b="0" i="0" u="none" strike="noStrike">
                          <a:solidFill>
                            <a:srgbClr val="000000"/>
                          </a:solidFill>
                          <a:effectLst/>
                          <a:latin typeface="Arial" panose="020B0604020202020204" pitchFamily="34" charset="0"/>
                        </a:rPr>
                        <a:t>1.8%</a:t>
                      </a:r>
                    </a:p>
                  </a:txBody>
                  <a:tcPr marL="0" marR="237002"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800" b="0" i="0" u="none" strike="noStrike">
                          <a:solidFill>
                            <a:srgbClr val="000000"/>
                          </a:solidFill>
                          <a:effectLst/>
                          <a:latin typeface="Arial" panose="020B0604020202020204" pitchFamily="34" charset="0"/>
                        </a:rPr>
                        <a:t>3.2%</a:t>
                      </a:r>
                    </a:p>
                  </a:txBody>
                  <a:tcPr marL="0" marR="237002"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800" b="0" i="0" u="none" strike="noStrike">
                          <a:solidFill>
                            <a:srgbClr val="000000"/>
                          </a:solidFill>
                          <a:effectLst/>
                          <a:latin typeface="Arial" panose="020B0604020202020204" pitchFamily="34" charset="0"/>
                        </a:rPr>
                        <a:t>3.4%</a:t>
                      </a:r>
                    </a:p>
                  </a:txBody>
                  <a:tcPr marL="0" marR="237002"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800" b="0" i="0" u="none" strike="noStrike">
                          <a:solidFill>
                            <a:srgbClr val="000000"/>
                          </a:solidFill>
                          <a:effectLst/>
                          <a:latin typeface="Arial" panose="020B0604020202020204" pitchFamily="34" charset="0"/>
                        </a:rPr>
                        <a:t>2.9%</a:t>
                      </a:r>
                    </a:p>
                  </a:txBody>
                  <a:tcPr marL="0" marR="237002"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extLst>
                  <a:ext uri="{0D108BD9-81ED-4DB2-BD59-A6C34878D82A}">
                    <a16:rowId xmlns:a16="http://schemas.microsoft.com/office/drawing/2014/main" xmlns="" val="10006"/>
                  </a:ext>
                </a:extLst>
              </a:tr>
              <a:tr h="131668">
                <a:tc>
                  <a:txBody>
                    <a:bodyPr/>
                    <a:lstStyle/>
                    <a:p>
                      <a:pPr algn="ctr" fontAlgn="b"/>
                      <a:r>
                        <a:rPr lang="en-IE" sz="800" b="0" i="0" u="none" strike="noStrike">
                          <a:solidFill>
                            <a:srgbClr val="000000"/>
                          </a:solidFill>
                          <a:effectLst/>
                          <a:latin typeface="Arial" panose="020B0604020202020204" pitchFamily="34" charset="0"/>
                        </a:rPr>
                        <a:t>7</a:t>
                      </a:r>
                    </a:p>
                  </a:txBody>
                  <a:tcPr marL="0" marR="0" marT="0" marB="0" anchor="b">
                    <a:lnL>
                      <a:noFill/>
                    </a:lnL>
                    <a:lnR w="6350" cap="flat" cmpd="sng" algn="ctr">
                      <a:solidFill>
                        <a:srgbClr val="C0C0C0"/>
                      </a:solidFill>
                      <a:prstDash val="solid"/>
                      <a:round/>
                      <a:headEnd type="none" w="med" len="med"/>
                      <a:tailEnd type="none" w="med" len="med"/>
                    </a:lnR>
                    <a:lnT>
                      <a:noFill/>
                    </a:lnT>
                    <a:lnB>
                      <a:noFill/>
                    </a:lnB>
                    <a:solidFill>
                      <a:srgbClr val="FFFFFF"/>
                    </a:solidFill>
                  </a:tcPr>
                </a:tc>
                <a:tc>
                  <a:txBody>
                    <a:bodyPr/>
                    <a:lstStyle/>
                    <a:p>
                      <a:pPr algn="l" fontAlgn="b"/>
                      <a:r>
                        <a:rPr lang="en-IE" sz="800" b="0" i="0" u="none" strike="noStrike">
                          <a:solidFill>
                            <a:srgbClr val="000000"/>
                          </a:solidFill>
                          <a:effectLst/>
                          <a:latin typeface="Arial" panose="020B0604020202020204" pitchFamily="34" charset="0"/>
                        </a:rPr>
                        <a:t>Emergencies, what to do</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800" b="0" i="0" u="none" strike="noStrike">
                          <a:solidFill>
                            <a:srgbClr val="000000"/>
                          </a:solidFill>
                          <a:effectLst/>
                          <a:latin typeface="Arial" panose="020B0604020202020204" pitchFamily="34" charset="0"/>
                        </a:rPr>
                        <a:t>2.1%</a:t>
                      </a:r>
                    </a:p>
                  </a:txBody>
                  <a:tcPr marL="0" marR="237002"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800" b="0" i="0" u="none" strike="noStrike">
                          <a:solidFill>
                            <a:srgbClr val="000000"/>
                          </a:solidFill>
                          <a:effectLst/>
                          <a:latin typeface="Arial" panose="020B0604020202020204" pitchFamily="34" charset="0"/>
                        </a:rPr>
                        <a:t>1.4%</a:t>
                      </a:r>
                    </a:p>
                  </a:txBody>
                  <a:tcPr marL="0" marR="237002"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800" b="0" i="0" u="none" strike="noStrike">
                          <a:solidFill>
                            <a:srgbClr val="000000"/>
                          </a:solidFill>
                          <a:effectLst/>
                          <a:latin typeface="Arial" panose="020B0604020202020204" pitchFamily="34" charset="0"/>
                        </a:rPr>
                        <a:t>3.3%</a:t>
                      </a:r>
                    </a:p>
                  </a:txBody>
                  <a:tcPr marL="0" marR="237002"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800" b="0" i="0" u="none" strike="noStrike">
                          <a:solidFill>
                            <a:srgbClr val="000000"/>
                          </a:solidFill>
                          <a:effectLst/>
                          <a:latin typeface="Arial" panose="020B0604020202020204" pitchFamily="34" charset="0"/>
                        </a:rPr>
                        <a:t>3.3%</a:t>
                      </a:r>
                    </a:p>
                  </a:txBody>
                  <a:tcPr marL="0" marR="237002"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800" b="0" i="0" u="none" strike="noStrike">
                          <a:solidFill>
                            <a:srgbClr val="000000"/>
                          </a:solidFill>
                          <a:effectLst/>
                          <a:latin typeface="Arial" panose="020B0604020202020204" pitchFamily="34" charset="0"/>
                        </a:rPr>
                        <a:t>2.8%</a:t>
                      </a:r>
                    </a:p>
                  </a:txBody>
                  <a:tcPr marL="0" marR="237002"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extLst>
                  <a:ext uri="{0D108BD9-81ED-4DB2-BD59-A6C34878D82A}">
                    <a16:rowId xmlns:a16="http://schemas.microsoft.com/office/drawing/2014/main" xmlns="" val="10007"/>
                  </a:ext>
                </a:extLst>
              </a:tr>
              <a:tr h="131668">
                <a:tc>
                  <a:txBody>
                    <a:bodyPr/>
                    <a:lstStyle/>
                    <a:p>
                      <a:pPr algn="ctr" fontAlgn="b"/>
                      <a:r>
                        <a:rPr lang="en-IE" sz="800" b="0" i="0" u="none" strike="noStrike">
                          <a:solidFill>
                            <a:srgbClr val="000000"/>
                          </a:solidFill>
                          <a:effectLst/>
                          <a:latin typeface="Arial" panose="020B0604020202020204" pitchFamily="34" charset="0"/>
                        </a:rPr>
                        <a:t>8</a:t>
                      </a:r>
                    </a:p>
                  </a:txBody>
                  <a:tcPr marL="0" marR="0" marT="0" marB="0" anchor="b">
                    <a:lnL>
                      <a:noFill/>
                    </a:lnL>
                    <a:lnR w="6350" cap="flat" cmpd="sng" algn="ctr">
                      <a:solidFill>
                        <a:srgbClr val="C0C0C0"/>
                      </a:solidFill>
                      <a:prstDash val="solid"/>
                      <a:round/>
                      <a:headEnd type="none" w="med" len="med"/>
                      <a:tailEnd type="none" w="med" len="med"/>
                    </a:lnR>
                    <a:lnT>
                      <a:noFill/>
                    </a:lnT>
                    <a:lnB>
                      <a:noFill/>
                    </a:lnB>
                    <a:solidFill>
                      <a:srgbClr val="FFFFFF"/>
                    </a:solidFill>
                  </a:tcPr>
                </a:tc>
                <a:tc>
                  <a:txBody>
                    <a:bodyPr/>
                    <a:lstStyle/>
                    <a:p>
                      <a:pPr algn="l" fontAlgn="b"/>
                      <a:r>
                        <a:rPr lang="en-IE" sz="800" b="0" i="0" u="none" strike="noStrike">
                          <a:solidFill>
                            <a:srgbClr val="000000"/>
                          </a:solidFill>
                          <a:effectLst/>
                          <a:latin typeface="Arial" panose="020B0604020202020204" pitchFamily="34" charset="0"/>
                        </a:rPr>
                        <a:t>Health services near you</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800" b="0" i="0" u="none" strike="noStrike">
                          <a:solidFill>
                            <a:srgbClr val="000000"/>
                          </a:solidFill>
                          <a:effectLst/>
                          <a:latin typeface="Arial" panose="020B0604020202020204" pitchFamily="34" charset="0"/>
                        </a:rPr>
                        <a:t>2.2%</a:t>
                      </a:r>
                    </a:p>
                  </a:txBody>
                  <a:tcPr marL="0" marR="237002"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800" b="0" i="0" u="none" strike="noStrike">
                          <a:solidFill>
                            <a:srgbClr val="000000"/>
                          </a:solidFill>
                          <a:effectLst/>
                          <a:latin typeface="Arial" panose="020B0604020202020204" pitchFamily="34" charset="0"/>
                        </a:rPr>
                        <a:t>2.8%</a:t>
                      </a:r>
                    </a:p>
                  </a:txBody>
                  <a:tcPr marL="0" marR="237002"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800" b="0" i="0" u="none" strike="noStrike">
                          <a:solidFill>
                            <a:srgbClr val="000000"/>
                          </a:solidFill>
                          <a:effectLst/>
                          <a:latin typeface="Arial" panose="020B0604020202020204" pitchFamily="34" charset="0"/>
                        </a:rPr>
                        <a:t>3.0%</a:t>
                      </a:r>
                    </a:p>
                  </a:txBody>
                  <a:tcPr marL="0" marR="237002"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800" b="0" i="0" u="none" strike="noStrike">
                          <a:solidFill>
                            <a:srgbClr val="000000"/>
                          </a:solidFill>
                          <a:effectLst/>
                          <a:latin typeface="Arial" panose="020B0604020202020204" pitchFamily="34" charset="0"/>
                        </a:rPr>
                        <a:t>2.7%</a:t>
                      </a:r>
                    </a:p>
                  </a:txBody>
                  <a:tcPr marL="0" marR="237002"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800" b="0" i="0" u="none" strike="noStrike">
                          <a:solidFill>
                            <a:srgbClr val="000000"/>
                          </a:solidFill>
                          <a:effectLst/>
                          <a:latin typeface="Arial" panose="020B0604020202020204" pitchFamily="34" charset="0"/>
                        </a:rPr>
                        <a:t>2.6%</a:t>
                      </a:r>
                    </a:p>
                  </a:txBody>
                  <a:tcPr marL="0" marR="237002"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extLst>
                  <a:ext uri="{0D108BD9-81ED-4DB2-BD59-A6C34878D82A}">
                    <a16:rowId xmlns:a16="http://schemas.microsoft.com/office/drawing/2014/main" xmlns="" val="10008"/>
                  </a:ext>
                </a:extLst>
              </a:tr>
              <a:tr h="131668">
                <a:tc>
                  <a:txBody>
                    <a:bodyPr/>
                    <a:lstStyle/>
                    <a:p>
                      <a:pPr algn="ctr" fontAlgn="b"/>
                      <a:r>
                        <a:rPr lang="en-IE" sz="800" b="0" i="0" u="none" strike="noStrike">
                          <a:solidFill>
                            <a:srgbClr val="000000"/>
                          </a:solidFill>
                          <a:effectLst/>
                          <a:latin typeface="Arial" panose="020B0604020202020204" pitchFamily="34" charset="0"/>
                        </a:rPr>
                        <a:t>9</a:t>
                      </a:r>
                    </a:p>
                  </a:txBody>
                  <a:tcPr marL="0" marR="0" marT="0" marB="0" anchor="b">
                    <a:lnL>
                      <a:noFill/>
                    </a:lnL>
                    <a:lnR w="6350" cap="flat" cmpd="sng" algn="ctr">
                      <a:solidFill>
                        <a:srgbClr val="C0C0C0"/>
                      </a:solidFill>
                      <a:prstDash val="solid"/>
                      <a:round/>
                      <a:headEnd type="none" w="med" len="med"/>
                      <a:tailEnd type="none" w="med" len="med"/>
                    </a:lnR>
                    <a:lnT>
                      <a:noFill/>
                    </a:lnT>
                    <a:lnB>
                      <a:noFill/>
                    </a:lnB>
                    <a:solidFill>
                      <a:srgbClr val="FFFFFF"/>
                    </a:solidFill>
                  </a:tcPr>
                </a:tc>
                <a:tc>
                  <a:txBody>
                    <a:bodyPr/>
                    <a:lstStyle/>
                    <a:p>
                      <a:pPr algn="l" fontAlgn="b"/>
                      <a:r>
                        <a:rPr lang="en-IE" sz="800" b="0" i="0" u="none" strike="noStrike">
                          <a:solidFill>
                            <a:srgbClr val="000000"/>
                          </a:solidFill>
                          <a:effectLst/>
                          <a:latin typeface="Arial" panose="020B0604020202020204" pitchFamily="34" charset="0"/>
                        </a:rPr>
                        <a:t>Right place to go for help (GP, hospital, pharmacist)</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800" b="0" i="0" u="none" strike="noStrike">
                          <a:solidFill>
                            <a:srgbClr val="000000"/>
                          </a:solidFill>
                          <a:effectLst/>
                          <a:latin typeface="Arial" panose="020B0604020202020204" pitchFamily="34" charset="0"/>
                        </a:rPr>
                        <a:t>2.0%</a:t>
                      </a:r>
                    </a:p>
                  </a:txBody>
                  <a:tcPr marL="0" marR="237002"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800" b="0" i="0" u="none" strike="noStrike">
                          <a:solidFill>
                            <a:srgbClr val="000000"/>
                          </a:solidFill>
                          <a:effectLst/>
                          <a:latin typeface="Arial" panose="020B0604020202020204" pitchFamily="34" charset="0"/>
                        </a:rPr>
                        <a:t>1.9%</a:t>
                      </a:r>
                    </a:p>
                  </a:txBody>
                  <a:tcPr marL="0" marR="237002"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800" b="0" i="0" u="none" strike="noStrike">
                          <a:solidFill>
                            <a:srgbClr val="000000"/>
                          </a:solidFill>
                          <a:effectLst/>
                          <a:latin typeface="Arial" panose="020B0604020202020204" pitchFamily="34" charset="0"/>
                        </a:rPr>
                        <a:t>2.7%</a:t>
                      </a:r>
                    </a:p>
                  </a:txBody>
                  <a:tcPr marL="0" marR="237002"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800" b="0" i="0" u="none" strike="noStrike">
                          <a:solidFill>
                            <a:srgbClr val="000000"/>
                          </a:solidFill>
                          <a:effectLst/>
                          <a:latin typeface="Arial" panose="020B0604020202020204" pitchFamily="34" charset="0"/>
                        </a:rPr>
                        <a:t>2.8%</a:t>
                      </a:r>
                    </a:p>
                  </a:txBody>
                  <a:tcPr marL="0" marR="237002"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800" b="0" i="0" u="none" strike="noStrike">
                          <a:solidFill>
                            <a:srgbClr val="000000"/>
                          </a:solidFill>
                          <a:effectLst/>
                          <a:latin typeface="Arial" panose="020B0604020202020204" pitchFamily="34" charset="0"/>
                        </a:rPr>
                        <a:t>2.5%</a:t>
                      </a:r>
                    </a:p>
                  </a:txBody>
                  <a:tcPr marL="0" marR="237002"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extLst>
                  <a:ext uri="{0D108BD9-81ED-4DB2-BD59-A6C34878D82A}">
                    <a16:rowId xmlns:a16="http://schemas.microsoft.com/office/drawing/2014/main" xmlns="" val="10009"/>
                  </a:ext>
                </a:extLst>
              </a:tr>
              <a:tr h="263336">
                <a:tc>
                  <a:txBody>
                    <a:bodyPr/>
                    <a:lstStyle/>
                    <a:p>
                      <a:pPr algn="ctr" fontAlgn="b"/>
                      <a:r>
                        <a:rPr lang="en-IE" sz="800" b="0" i="0" u="none" strike="noStrike">
                          <a:solidFill>
                            <a:srgbClr val="000000"/>
                          </a:solidFill>
                          <a:effectLst/>
                          <a:latin typeface="Arial" panose="020B0604020202020204" pitchFamily="34" charset="0"/>
                        </a:rPr>
                        <a:t>10</a:t>
                      </a:r>
                    </a:p>
                  </a:txBody>
                  <a:tcPr marL="0" marR="0" marT="0" marB="0" anchor="b">
                    <a:lnL>
                      <a:noFill/>
                    </a:lnL>
                    <a:lnR w="6350" cap="flat" cmpd="sng" algn="ctr">
                      <a:solidFill>
                        <a:srgbClr val="C0C0C0"/>
                      </a:solidFill>
                      <a:prstDash val="solid"/>
                      <a:round/>
                      <a:headEnd type="none" w="med" len="med"/>
                      <a:tailEnd type="none" w="med" len="med"/>
                    </a:lnR>
                    <a:lnT>
                      <a:noFill/>
                    </a:lnT>
                    <a:lnB>
                      <a:noFill/>
                    </a:lnB>
                    <a:solidFill>
                      <a:srgbClr val="FFFFFF"/>
                    </a:solidFill>
                  </a:tcPr>
                </a:tc>
                <a:tc>
                  <a:txBody>
                    <a:bodyPr/>
                    <a:lstStyle/>
                    <a:p>
                      <a:pPr algn="l" fontAlgn="b"/>
                      <a:r>
                        <a:rPr lang="en-IE" sz="800" b="0" i="0" u="none" strike="noStrike">
                          <a:solidFill>
                            <a:srgbClr val="000000"/>
                          </a:solidFill>
                          <a:effectLst/>
                          <a:latin typeface="Arial" panose="020B0604020202020204" pitchFamily="34" charset="0"/>
                        </a:rPr>
                        <a:t>Entitlements, allowances (medical card, GP card, European Health Insurance Card)</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800" b="0" i="0" u="none" strike="noStrike">
                          <a:solidFill>
                            <a:srgbClr val="000000"/>
                          </a:solidFill>
                          <a:effectLst/>
                          <a:latin typeface="Arial" panose="020B0604020202020204" pitchFamily="34" charset="0"/>
                        </a:rPr>
                        <a:t>3.3%</a:t>
                      </a:r>
                    </a:p>
                  </a:txBody>
                  <a:tcPr marL="0" marR="237002"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800" b="0" i="0" u="none" strike="noStrike">
                          <a:solidFill>
                            <a:srgbClr val="000000"/>
                          </a:solidFill>
                          <a:effectLst/>
                          <a:latin typeface="Arial" panose="020B0604020202020204" pitchFamily="34" charset="0"/>
                        </a:rPr>
                        <a:t>2.8%</a:t>
                      </a:r>
                    </a:p>
                  </a:txBody>
                  <a:tcPr marL="0" marR="237002"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800" b="0" i="0" u="none" strike="noStrike">
                          <a:solidFill>
                            <a:srgbClr val="000000"/>
                          </a:solidFill>
                          <a:effectLst/>
                          <a:latin typeface="Arial" panose="020B0604020202020204" pitchFamily="34" charset="0"/>
                        </a:rPr>
                        <a:t>2.4%</a:t>
                      </a:r>
                    </a:p>
                  </a:txBody>
                  <a:tcPr marL="0" marR="237002"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800" b="0" i="0" u="none" strike="noStrike">
                          <a:solidFill>
                            <a:srgbClr val="000000"/>
                          </a:solidFill>
                          <a:effectLst/>
                          <a:latin typeface="Arial" panose="020B0604020202020204" pitchFamily="34" charset="0"/>
                        </a:rPr>
                        <a:t>2.5%</a:t>
                      </a:r>
                    </a:p>
                  </a:txBody>
                  <a:tcPr marL="0" marR="237002"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800" b="0" i="0" u="none" strike="noStrike">
                          <a:solidFill>
                            <a:srgbClr val="000000"/>
                          </a:solidFill>
                          <a:effectLst/>
                          <a:latin typeface="Arial" panose="020B0604020202020204" pitchFamily="34" charset="0"/>
                        </a:rPr>
                        <a:t>2.5%</a:t>
                      </a:r>
                    </a:p>
                  </a:txBody>
                  <a:tcPr marL="0" marR="237002"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extLst>
                  <a:ext uri="{0D108BD9-81ED-4DB2-BD59-A6C34878D82A}">
                    <a16:rowId xmlns:a16="http://schemas.microsoft.com/office/drawing/2014/main" xmlns="" val="10010"/>
                  </a:ext>
                </a:extLst>
              </a:tr>
              <a:tr h="131668">
                <a:tc>
                  <a:txBody>
                    <a:bodyPr/>
                    <a:lstStyle/>
                    <a:p>
                      <a:pPr algn="ctr" fontAlgn="b"/>
                      <a:r>
                        <a:rPr lang="en-IE" sz="800" b="0" i="0" u="none" strike="noStrike">
                          <a:solidFill>
                            <a:srgbClr val="000000"/>
                          </a:solidFill>
                          <a:effectLst/>
                          <a:latin typeface="Arial" panose="020B0604020202020204" pitchFamily="34" charset="0"/>
                        </a:rPr>
                        <a:t>11</a:t>
                      </a:r>
                    </a:p>
                  </a:txBody>
                  <a:tcPr marL="0" marR="0" marT="0" marB="0" anchor="b">
                    <a:lnL>
                      <a:noFill/>
                    </a:lnL>
                    <a:lnR w="6350" cap="flat" cmpd="sng" algn="ctr">
                      <a:solidFill>
                        <a:srgbClr val="C0C0C0"/>
                      </a:solidFill>
                      <a:prstDash val="solid"/>
                      <a:round/>
                      <a:headEnd type="none" w="med" len="med"/>
                      <a:tailEnd type="none" w="med" len="med"/>
                    </a:lnR>
                    <a:lnT>
                      <a:noFill/>
                    </a:lnT>
                    <a:lnB>
                      <a:noFill/>
                    </a:lnB>
                    <a:solidFill>
                      <a:srgbClr val="FFFFFF"/>
                    </a:solidFill>
                  </a:tcPr>
                </a:tc>
                <a:tc>
                  <a:txBody>
                    <a:bodyPr/>
                    <a:lstStyle/>
                    <a:p>
                      <a:pPr algn="l" fontAlgn="b"/>
                      <a:r>
                        <a:rPr lang="en-IE" sz="800" b="0" i="0" u="none" strike="noStrike">
                          <a:solidFill>
                            <a:srgbClr val="000000"/>
                          </a:solidFill>
                          <a:effectLst/>
                          <a:latin typeface="Arial" panose="020B0604020202020204" pitchFamily="34" charset="0"/>
                        </a:rPr>
                        <a:t>Diet, food, nutrition (healthy eating, intolerances, weight)</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800" b="0" i="0" u="none" strike="noStrike">
                          <a:solidFill>
                            <a:srgbClr val="000000"/>
                          </a:solidFill>
                          <a:effectLst/>
                          <a:latin typeface="Arial" panose="020B0604020202020204" pitchFamily="34" charset="0"/>
                        </a:rPr>
                        <a:t>1.9%</a:t>
                      </a:r>
                    </a:p>
                  </a:txBody>
                  <a:tcPr marL="0" marR="237002"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800" b="0" i="0" u="none" strike="noStrike">
                          <a:solidFill>
                            <a:srgbClr val="000000"/>
                          </a:solidFill>
                          <a:effectLst/>
                          <a:latin typeface="Arial" panose="020B0604020202020204" pitchFamily="34" charset="0"/>
                        </a:rPr>
                        <a:t>1.9%</a:t>
                      </a:r>
                    </a:p>
                  </a:txBody>
                  <a:tcPr marL="0" marR="237002"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800" b="0" i="0" u="none" strike="noStrike">
                          <a:solidFill>
                            <a:srgbClr val="000000"/>
                          </a:solidFill>
                          <a:effectLst/>
                          <a:latin typeface="Arial" panose="020B0604020202020204" pitchFamily="34" charset="0"/>
                        </a:rPr>
                        <a:t>1.8%</a:t>
                      </a:r>
                    </a:p>
                  </a:txBody>
                  <a:tcPr marL="0" marR="237002"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800" b="0" i="0" u="none" strike="noStrike">
                          <a:solidFill>
                            <a:srgbClr val="000000"/>
                          </a:solidFill>
                          <a:effectLst/>
                          <a:latin typeface="Arial" panose="020B0604020202020204" pitchFamily="34" charset="0"/>
                        </a:rPr>
                        <a:t>2.6%</a:t>
                      </a:r>
                    </a:p>
                  </a:txBody>
                  <a:tcPr marL="0" marR="237002"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800" b="0" i="0" u="none" strike="noStrike">
                          <a:solidFill>
                            <a:srgbClr val="000000"/>
                          </a:solidFill>
                          <a:effectLst/>
                          <a:latin typeface="Arial" panose="020B0604020202020204" pitchFamily="34" charset="0"/>
                        </a:rPr>
                        <a:t>2.4%</a:t>
                      </a:r>
                    </a:p>
                  </a:txBody>
                  <a:tcPr marL="0" marR="237002"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extLst>
                  <a:ext uri="{0D108BD9-81ED-4DB2-BD59-A6C34878D82A}">
                    <a16:rowId xmlns:a16="http://schemas.microsoft.com/office/drawing/2014/main" xmlns="" val="10011"/>
                  </a:ext>
                </a:extLst>
              </a:tr>
              <a:tr h="131668">
                <a:tc>
                  <a:txBody>
                    <a:bodyPr/>
                    <a:lstStyle/>
                    <a:p>
                      <a:pPr algn="ctr" fontAlgn="b"/>
                      <a:r>
                        <a:rPr lang="en-IE" sz="800" b="0" i="0" u="none" strike="noStrike">
                          <a:solidFill>
                            <a:srgbClr val="000000"/>
                          </a:solidFill>
                          <a:effectLst/>
                          <a:latin typeface="Arial" panose="020B0604020202020204" pitchFamily="34" charset="0"/>
                        </a:rPr>
                        <a:t>12</a:t>
                      </a:r>
                    </a:p>
                  </a:txBody>
                  <a:tcPr marL="0" marR="0" marT="0" marB="0" anchor="b">
                    <a:lnL>
                      <a:noFill/>
                    </a:lnL>
                    <a:lnR w="6350" cap="flat" cmpd="sng" algn="ctr">
                      <a:solidFill>
                        <a:srgbClr val="C0C0C0"/>
                      </a:solidFill>
                      <a:prstDash val="solid"/>
                      <a:round/>
                      <a:headEnd type="none" w="med" len="med"/>
                      <a:tailEnd type="none" w="med" len="med"/>
                    </a:lnR>
                    <a:lnT>
                      <a:noFill/>
                    </a:lnT>
                    <a:lnB>
                      <a:noFill/>
                    </a:lnB>
                    <a:solidFill>
                      <a:srgbClr val="FFFFFF"/>
                    </a:solidFill>
                  </a:tcPr>
                </a:tc>
                <a:tc>
                  <a:txBody>
                    <a:bodyPr/>
                    <a:lstStyle/>
                    <a:p>
                      <a:pPr algn="l" fontAlgn="b"/>
                      <a:r>
                        <a:rPr lang="en-IE" sz="800" b="0" i="0" u="none" strike="noStrike">
                          <a:solidFill>
                            <a:srgbClr val="000000"/>
                          </a:solidFill>
                          <a:effectLst/>
                          <a:latin typeface="Arial" panose="020B0604020202020204" pitchFamily="34" charset="0"/>
                        </a:rPr>
                        <a:t>How to use health services (getting the care you need)</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800" b="0" i="0" u="none" strike="noStrike">
                          <a:solidFill>
                            <a:srgbClr val="000000"/>
                          </a:solidFill>
                          <a:effectLst/>
                          <a:latin typeface="Arial" panose="020B0604020202020204" pitchFamily="34" charset="0"/>
                        </a:rPr>
                        <a:t>2.1%</a:t>
                      </a:r>
                    </a:p>
                  </a:txBody>
                  <a:tcPr marL="0" marR="237002"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800" b="0" i="0" u="none" strike="noStrike">
                          <a:solidFill>
                            <a:srgbClr val="000000"/>
                          </a:solidFill>
                          <a:effectLst/>
                          <a:latin typeface="Arial" panose="020B0604020202020204" pitchFamily="34" charset="0"/>
                        </a:rPr>
                        <a:t>1.9%</a:t>
                      </a:r>
                    </a:p>
                  </a:txBody>
                  <a:tcPr marL="0" marR="237002"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800" b="0" i="0" u="none" strike="noStrike">
                          <a:solidFill>
                            <a:srgbClr val="000000"/>
                          </a:solidFill>
                          <a:effectLst/>
                          <a:latin typeface="Arial" panose="020B0604020202020204" pitchFamily="34" charset="0"/>
                        </a:rPr>
                        <a:t>2.7%</a:t>
                      </a:r>
                    </a:p>
                  </a:txBody>
                  <a:tcPr marL="0" marR="237002"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800" b="0" i="0" u="none" strike="noStrike">
                          <a:solidFill>
                            <a:srgbClr val="000000"/>
                          </a:solidFill>
                          <a:effectLst/>
                          <a:latin typeface="Arial" panose="020B0604020202020204" pitchFamily="34" charset="0"/>
                        </a:rPr>
                        <a:t>2.3%</a:t>
                      </a:r>
                    </a:p>
                  </a:txBody>
                  <a:tcPr marL="0" marR="237002"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800" b="0" i="0" u="none" strike="noStrike">
                          <a:solidFill>
                            <a:srgbClr val="000000"/>
                          </a:solidFill>
                          <a:effectLst/>
                          <a:latin typeface="Arial" panose="020B0604020202020204" pitchFamily="34" charset="0"/>
                        </a:rPr>
                        <a:t>2.4%</a:t>
                      </a:r>
                    </a:p>
                  </a:txBody>
                  <a:tcPr marL="0" marR="237002"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extLst>
                  <a:ext uri="{0D108BD9-81ED-4DB2-BD59-A6C34878D82A}">
                    <a16:rowId xmlns:a16="http://schemas.microsoft.com/office/drawing/2014/main" xmlns="" val="10012"/>
                  </a:ext>
                </a:extLst>
              </a:tr>
              <a:tr h="131668">
                <a:tc>
                  <a:txBody>
                    <a:bodyPr/>
                    <a:lstStyle/>
                    <a:p>
                      <a:pPr algn="ctr" fontAlgn="b"/>
                      <a:r>
                        <a:rPr lang="en-IE" sz="800" b="0" i="0" u="none" strike="noStrike">
                          <a:solidFill>
                            <a:srgbClr val="000000"/>
                          </a:solidFill>
                          <a:effectLst/>
                          <a:latin typeface="Arial" panose="020B0604020202020204" pitchFamily="34" charset="0"/>
                        </a:rPr>
                        <a:t>13</a:t>
                      </a:r>
                    </a:p>
                  </a:txBody>
                  <a:tcPr marL="0" marR="0" marT="0" marB="0" anchor="b">
                    <a:lnL>
                      <a:noFill/>
                    </a:lnL>
                    <a:lnR w="6350" cap="flat" cmpd="sng" algn="ctr">
                      <a:solidFill>
                        <a:srgbClr val="C0C0C0"/>
                      </a:solidFill>
                      <a:prstDash val="solid"/>
                      <a:round/>
                      <a:headEnd type="none" w="med" len="med"/>
                      <a:tailEnd type="none" w="med" len="med"/>
                    </a:lnR>
                    <a:lnT>
                      <a:noFill/>
                    </a:lnT>
                    <a:lnB>
                      <a:noFill/>
                    </a:lnB>
                    <a:solidFill>
                      <a:srgbClr val="FFFFFF"/>
                    </a:solidFill>
                  </a:tcPr>
                </a:tc>
                <a:tc>
                  <a:txBody>
                    <a:bodyPr/>
                    <a:lstStyle/>
                    <a:p>
                      <a:pPr algn="l" fontAlgn="b"/>
                      <a:r>
                        <a:rPr lang="en-IE" sz="800" b="0" i="0" u="none" strike="noStrike">
                          <a:solidFill>
                            <a:srgbClr val="000000"/>
                          </a:solidFill>
                          <a:effectLst/>
                          <a:latin typeface="Arial" panose="020B0604020202020204" pitchFamily="34" charset="0"/>
                        </a:rPr>
                        <a:t>Access my medical / health records (test results, prescriptions)</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800" b="0" i="0" u="none" strike="noStrike">
                          <a:solidFill>
                            <a:srgbClr val="000000"/>
                          </a:solidFill>
                          <a:effectLst/>
                          <a:latin typeface="Arial" panose="020B0604020202020204" pitchFamily="34" charset="0"/>
                        </a:rPr>
                        <a:t>2.7%</a:t>
                      </a:r>
                    </a:p>
                  </a:txBody>
                  <a:tcPr marL="0" marR="237002"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800" b="0" i="0" u="none" strike="noStrike">
                          <a:solidFill>
                            <a:srgbClr val="000000"/>
                          </a:solidFill>
                          <a:effectLst/>
                          <a:latin typeface="Arial" panose="020B0604020202020204" pitchFamily="34" charset="0"/>
                        </a:rPr>
                        <a:t>2.3%</a:t>
                      </a:r>
                    </a:p>
                  </a:txBody>
                  <a:tcPr marL="0" marR="237002"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800" b="0" i="0" u="none" strike="noStrike">
                          <a:solidFill>
                            <a:srgbClr val="000000"/>
                          </a:solidFill>
                          <a:effectLst/>
                          <a:latin typeface="Arial" panose="020B0604020202020204" pitchFamily="34" charset="0"/>
                        </a:rPr>
                        <a:t>2.7%</a:t>
                      </a:r>
                    </a:p>
                  </a:txBody>
                  <a:tcPr marL="0" marR="237002"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800" b="0" i="0" u="none" strike="noStrike">
                          <a:solidFill>
                            <a:srgbClr val="000000"/>
                          </a:solidFill>
                          <a:effectLst/>
                          <a:latin typeface="Arial" panose="020B0604020202020204" pitchFamily="34" charset="0"/>
                        </a:rPr>
                        <a:t>2.4%</a:t>
                      </a:r>
                    </a:p>
                  </a:txBody>
                  <a:tcPr marL="0" marR="237002"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800" b="0" i="0" u="none" strike="noStrike">
                          <a:solidFill>
                            <a:srgbClr val="000000"/>
                          </a:solidFill>
                          <a:effectLst/>
                          <a:latin typeface="Arial" panose="020B0604020202020204" pitchFamily="34" charset="0"/>
                        </a:rPr>
                        <a:t>2.4%</a:t>
                      </a:r>
                    </a:p>
                  </a:txBody>
                  <a:tcPr marL="0" marR="237002"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extLst>
                  <a:ext uri="{0D108BD9-81ED-4DB2-BD59-A6C34878D82A}">
                    <a16:rowId xmlns:a16="http://schemas.microsoft.com/office/drawing/2014/main" xmlns="" val="10013"/>
                  </a:ext>
                </a:extLst>
              </a:tr>
              <a:tr h="131668">
                <a:tc>
                  <a:txBody>
                    <a:bodyPr/>
                    <a:lstStyle/>
                    <a:p>
                      <a:pPr algn="ctr" fontAlgn="b"/>
                      <a:r>
                        <a:rPr lang="en-IE" sz="800" b="0" i="0" u="none" strike="noStrike">
                          <a:solidFill>
                            <a:srgbClr val="000000"/>
                          </a:solidFill>
                          <a:effectLst/>
                          <a:latin typeface="Arial" panose="020B0604020202020204" pitchFamily="34" charset="0"/>
                        </a:rPr>
                        <a:t>14</a:t>
                      </a:r>
                    </a:p>
                  </a:txBody>
                  <a:tcPr marL="0" marR="0" marT="0" marB="0" anchor="b">
                    <a:lnL>
                      <a:noFill/>
                    </a:lnL>
                    <a:lnR w="6350" cap="flat" cmpd="sng" algn="ctr">
                      <a:solidFill>
                        <a:srgbClr val="C0C0C0"/>
                      </a:solidFill>
                      <a:prstDash val="solid"/>
                      <a:round/>
                      <a:headEnd type="none" w="med" len="med"/>
                      <a:tailEnd type="none" w="med" len="med"/>
                    </a:lnR>
                    <a:lnT>
                      <a:noFill/>
                    </a:lnT>
                    <a:lnB>
                      <a:noFill/>
                    </a:lnB>
                    <a:solidFill>
                      <a:srgbClr val="FFFFFF"/>
                    </a:solidFill>
                  </a:tcPr>
                </a:tc>
                <a:tc>
                  <a:txBody>
                    <a:bodyPr/>
                    <a:lstStyle/>
                    <a:p>
                      <a:pPr algn="l" fontAlgn="b"/>
                      <a:r>
                        <a:rPr lang="en-IE" sz="800" b="0" i="0" u="none" strike="noStrike">
                          <a:solidFill>
                            <a:srgbClr val="000000"/>
                          </a:solidFill>
                          <a:effectLst/>
                          <a:latin typeface="Arial" panose="020B0604020202020204" pitchFamily="34" charset="0"/>
                        </a:rPr>
                        <a:t>Living / coping with my condition / disease (support, counselling)</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800" b="0" i="0" u="none" strike="noStrike">
                          <a:solidFill>
                            <a:srgbClr val="000000"/>
                          </a:solidFill>
                          <a:effectLst/>
                          <a:latin typeface="Arial" panose="020B0604020202020204" pitchFamily="34" charset="0"/>
                        </a:rPr>
                        <a:t>3.4%</a:t>
                      </a:r>
                    </a:p>
                  </a:txBody>
                  <a:tcPr marL="0" marR="237002"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800" b="0" i="0" u="none" strike="noStrike">
                          <a:solidFill>
                            <a:srgbClr val="000000"/>
                          </a:solidFill>
                          <a:effectLst/>
                          <a:latin typeface="Arial" panose="020B0604020202020204" pitchFamily="34" charset="0"/>
                        </a:rPr>
                        <a:t>3.3%</a:t>
                      </a:r>
                    </a:p>
                  </a:txBody>
                  <a:tcPr marL="0" marR="237002"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800" b="0" i="0" u="none" strike="noStrike">
                          <a:solidFill>
                            <a:srgbClr val="000000"/>
                          </a:solidFill>
                          <a:effectLst/>
                          <a:latin typeface="Arial" panose="020B0604020202020204" pitchFamily="34" charset="0"/>
                        </a:rPr>
                        <a:t>1.8%</a:t>
                      </a:r>
                    </a:p>
                  </a:txBody>
                  <a:tcPr marL="0" marR="237002"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800" b="0" i="0" u="none" strike="noStrike">
                          <a:solidFill>
                            <a:srgbClr val="000000"/>
                          </a:solidFill>
                          <a:effectLst/>
                          <a:latin typeface="Arial" panose="020B0604020202020204" pitchFamily="34" charset="0"/>
                        </a:rPr>
                        <a:t>1.5%</a:t>
                      </a:r>
                    </a:p>
                  </a:txBody>
                  <a:tcPr marL="0" marR="237002"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800" b="0" i="0" u="none" strike="noStrike">
                          <a:solidFill>
                            <a:srgbClr val="000000"/>
                          </a:solidFill>
                          <a:effectLst/>
                          <a:latin typeface="Arial" panose="020B0604020202020204" pitchFamily="34" charset="0"/>
                        </a:rPr>
                        <a:t>2.2%</a:t>
                      </a:r>
                    </a:p>
                  </a:txBody>
                  <a:tcPr marL="0" marR="237002"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extLst>
                  <a:ext uri="{0D108BD9-81ED-4DB2-BD59-A6C34878D82A}">
                    <a16:rowId xmlns:a16="http://schemas.microsoft.com/office/drawing/2014/main" xmlns="" val="10014"/>
                  </a:ext>
                </a:extLst>
              </a:tr>
              <a:tr h="131668">
                <a:tc>
                  <a:txBody>
                    <a:bodyPr/>
                    <a:lstStyle/>
                    <a:p>
                      <a:pPr algn="ctr" fontAlgn="b"/>
                      <a:r>
                        <a:rPr lang="en-IE" sz="800" b="0" i="0" u="none" strike="noStrike">
                          <a:solidFill>
                            <a:srgbClr val="000000"/>
                          </a:solidFill>
                          <a:effectLst/>
                          <a:latin typeface="Arial" panose="020B0604020202020204" pitchFamily="34" charset="0"/>
                        </a:rPr>
                        <a:t>15</a:t>
                      </a:r>
                    </a:p>
                  </a:txBody>
                  <a:tcPr marL="0" marR="0" marT="0" marB="0" anchor="b">
                    <a:lnL>
                      <a:noFill/>
                    </a:lnL>
                    <a:lnR w="6350" cap="flat" cmpd="sng" algn="ctr">
                      <a:solidFill>
                        <a:srgbClr val="C0C0C0"/>
                      </a:solidFill>
                      <a:prstDash val="solid"/>
                      <a:round/>
                      <a:headEnd type="none" w="med" len="med"/>
                      <a:tailEnd type="none" w="med" len="med"/>
                    </a:lnR>
                    <a:lnT>
                      <a:noFill/>
                    </a:lnT>
                    <a:lnB>
                      <a:noFill/>
                    </a:lnB>
                    <a:solidFill>
                      <a:srgbClr val="FFFFFF"/>
                    </a:solidFill>
                  </a:tcPr>
                </a:tc>
                <a:tc>
                  <a:txBody>
                    <a:bodyPr/>
                    <a:lstStyle/>
                    <a:p>
                      <a:pPr algn="l" fontAlgn="b"/>
                      <a:r>
                        <a:rPr lang="en-IE" sz="800" b="0" i="0" u="none" strike="noStrike">
                          <a:solidFill>
                            <a:srgbClr val="000000"/>
                          </a:solidFill>
                          <a:effectLst/>
                          <a:latin typeface="Arial" panose="020B0604020202020204" pitchFamily="34" charset="0"/>
                        </a:rPr>
                        <a:t>Detailed information about condition / disease</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800" b="0" i="0" u="none" strike="noStrike">
                          <a:solidFill>
                            <a:srgbClr val="000000"/>
                          </a:solidFill>
                          <a:effectLst/>
                          <a:latin typeface="Arial" panose="020B0604020202020204" pitchFamily="34" charset="0"/>
                        </a:rPr>
                        <a:t>2.7%</a:t>
                      </a:r>
                    </a:p>
                  </a:txBody>
                  <a:tcPr marL="0" marR="237002"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800" b="0" i="0" u="none" strike="noStrike">
                          <a:solidFill>
                            <a:srgbClr val="000000"/>
                          </a:solidFill>
                          <a:effectLst/>
                          <a:latin typeface="Arial" panose="020B0604020202020204" pitchFamily="34" charset="0"/>
                        </a:rPr>
                        <a:t>3.1%</a:t>
                      </a:r>
                    </a:p>
                  </a:txBody>
                  <a:tcPr marL="0" marR="237002"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800" b="0" i="0" u="none" strike="noStrike">
                          <a:solidFill>
                            <a:srgbClr val="000000"/>
                          </a:solidFill>
                          <a:effectLst/>
                          <a:latin typeface="Arial" panose="020B0604020202020204" pitchFamily="34" charset="0"/>
                        </a:rPr>
                        <a:t>2.1%</a:t>
                      </a:r>
                    </a:p>
                  </a:txBody>
                  <a:tcPr marL="0" marR="237002"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800" b="0" i="0" u="none" strike="noStrike">
                          <a:solidFill>
                            <a:srgbClr val="000000"/>
                          </a:solidFill>
                          <a:effectLst/>
                          <a:latin typeface="Arial" panose="020B0604020202020204" pitchFamily="34" charset="0"/>
                        </a:rPr>
                        <a:t>1.8%</a:t>
                      </a:r>
                    </a:p>
                  </a:txBody>
                  <a:tcPr marL="0" marR="237002"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800" b="0" i="0" u="none" strike="noStrike">
                          <a:solidFill>
                            <a:srgbClr val="000000"/>
                          </a:solidFill>
                          <a:effectLst/>
                          <a:latin typeface="Arial" panose="020B0604020202020204" pitchFamily="34" charset="0"/>
                        </a:rPr>
                        <a:t>2.1%</a:t>
                      </a:r>
                    </a:p>
                  </a:txBody>
                  <a:tcPr marL="0" marR="237002"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extLst>
                  <a:ext uri="{0D108BD9-81ED-4DB2-BD59-A6C34878D82A}">
                    <a16:rowId xmlns:a16="http://schemas.microsoft.com/office/drawing/2014/main" xmlns="" val="10015"/>
                  </a:ext>
                </a:extLst>
              </a:tr>
              <a:tr h="131668">
                <a:tc>
                  <a:txBody>
                    <a:bodyPr/>
                    <a:lstStyle/>
                    <a:p>
                      <a:pPr algn="ctr" fontAlgn="b"/>
                      <a:r>
                        <a:rPr lang="en-IE" sz="800" b="0" i="0" u="none" strike="noStrike">
                          <a:solidFill>
                            <a:srgbClr val="000000"/>
                          </a:solidFill>
                          <a:effectLst/>
                          <a:latin typeface="Arial" panose="020B0604020202020204" pitchFamily="34" charset="0"/>
                        </a:rPr>
                        <a:t>16</a:t>
                      </a:r>
                    </a:p>
                  </a:txBody>
                  <a:tcPr marL="0" marR="0" marT="0" marB="0" anchor="b">
                    <a:lnL>
                      <a:noFill/>
                    </a:lnL>
                    <a:lnR w="6350" cap="flat" cmpd="sng" algn="ctr">
                      <a:solidFill>
                        <a:srgbClr val="C0C0C0"/>
                      </a:solidFill>
                      <a:prstDash val="solid"/>
                      <a:round/>
                      <a:headEnd type="none" w="med" len="med"/>
                      <a:tailEnd type="none" w="med" len="med"/>
                    </a:lnR>
                    <a:lnT>
                      <a:noFill/>
                    </a:lnT>
                    <a:lnB>
                      <a:noFill/>
                    </a:lnB>
                    <a:solidFill>
                      <a:srgbClr val="FFFFFF"/>
                    </a:solidFill>
                  </a:tcPr>
                </a:tc>
                <a:tc>
                  <a:txBody>
                    <a:bodyPr/>
                    <a:lstStyle/>
                    <a:p>
                      <a:pPr algn="l" fontAlgn="b"/>
                      <a:r>
                        <a:rPr lang="en-IE" sz="800" b="0" i="0" u="none" strike="noStrike">
                          <a:solidFill>
                            <a:srgbClr val="000000"/>
                          </a:solidFill>
                          <a:effectLst/>
                          <a:latin typeface="Arial" panose="020B0604020202020204" pitchFamily="34" charset="0"/>
                        </a:rPr>
                        <a:t>Drug effectiveness, side effects, interactions, dosage</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800" b="0" i="0" u="none" strike="noStrike">
                          <a:solidFill>
                            <a:srgbClr val="000000"/>
                          </a:solidFill>
                          <a:effectLst/>
                          <a:latin typeface="Arial" panose="020B0604020202020204" pitchFamily="34" charset="0"/>
                        </a:rPr>
                        <a:t>2.5%</a:t>
                      </a:r>
                    </a:p>
                  </a:txBody>
                  <a:tcPr marL="0" marR="237002"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800" b="0" i="0" u="none" strike="noStrike">
                          <a:solidFill>
                            <a:srgbClr val="000000"/>
                          </a:solidFill>
                          <a:effectLst/>
                          <a:latin typeface="Arial" panose="020B0604020202020204" pitchFamily="34" charset="0"/>
                        </a:rPr>
                        <a:t>1.8%</a:t>
                      </a:r>
                    </a:p>
                  </a:txBody>
                  <a:tcPr marL="0" marR="237002"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800" b="0" i="0" u="none" strike="noStrike">
                          <a:solidFill>
                            <a:srgbClr val="000000"/>
                          </a:solidFill>
                          <a:effectLst/>
                          <a:latin typeface="Arial" panose="020B0604020202020204" pitchFamily="34" charset="0"/>
                        </a:rPr>
                        <a:t>1.9%</a:t>
                      </a:r>
                    </a:p>
                  </a:txBody>
                  <a:tcPr marL="0" marR="237002"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800" b="0" i="0" u="none" strike="noStrike">
                          <a:solidFill>
                            <a:srgbClr val="000000"/>
                          </a:solidFill>
                          <a:effectLst/>
                          <a:latin typeface="Arial" panose="020B0604020202020204" pitchFamily="34" charset="0"/>
                        </a:rPr>
                        <a:t>1.6%</a:t>
                      </a:r>
                    </a:p>
                  </a:txBody>
                  <a:tcPr marL="0" marR="237002"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800" b="0" i="0" u="none" strike="noStrike">
                          <a:solidFill>
                            <a:srgbClr val="000000"/>
                          </a:solidFill>
                          <a:effectLst/>
                          <a:latin typeface="Arial" panose="020B0604020202020204" pitchFamily="34" charset="0"/>
                        </a:rPr>
                        <a:t>1.8%</a:t>
                      </a:r>
                    </a:p>
                  </a:txBody>
                  <a:tcPr marL="0" marR="237002"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extLst>
                  <a:ext uri="{0D108BD9-81ED-4DB2-BD59-A6C34878D82A}">
                    <a16:rowId xmlns:a16="http://schemas.microsoft.com/office/drawing/2014/main" xmlns="" val="10016"/>
                  </a:ext>
                </a:extLst>
              </a:tr>
              <a:tr h="263336">
                <a:tc>
                  <a:txBody>
                    <a:bodyPr/>
                    <a:lstStyle/>
                    <a:p>
                      <a:pPr algn="ctr" fontAlgn="b"/>
                      <a:r>
                        <a:rPr lang="en-IE" sz="800" b="0" i="0" u="none" strike="noStrike">
                          <a:solidFill>
                            <a:srgbClr val="000000"/>
                          </a:solidFill>
                          <a:effectLst/>
                          <a:latin typeface="Arial" panose="020B0604020202020204" pitchFamily="34" charset="0"/>
                        </a:rPr>
                        <a:t>17</a:t>
                      </a:r>
                    </a:p>
                  </a:txBody>
                  <a:tcPr marL="0" marR="0" marT="0" marB="0" anchor="b">
                    <a:lnL>
                      <a:noFill/>
                    </a:lnL>
                    <a:lnR w="6350" cap="flat" cmpd="sng" algn="ctr">
                      <a:solidFill>
                        <a:srgbClr val="C0C0C0"/>
                      </a:solidFill>
                      <a:prstDash val="solid"/>
                      <a:round/>
                      <a:headEnd type="none" w="med" len="med"/>
                      <a:tailEnd type="none" w="med" len="med"/>
                    </a:lnR>
                    <a:lnT>
                      <a:noFill/>
                    </a:lnT>
                    <a:lnB>
                      <a:noFill/>
                    </a:lnB>
                    <a:solidFill>
                      <a:srgbClr val="FFFFFF"/>
                    </a:solidFill>
                  </a:tcPr>
                </a:tc>
                <a:tc>
                  <a:txBody>
                    <a:bodyPr/>
                    <a:lstStyle/>
                    <a:p>
                      <a:pPr algn="l" fontAlgn="b"/>
                      <a:r>
                        <a:rPr lang="en-IE" sz="800" b="0" i="0" u="none" strike="noStrike">
                          <a:solidFill>
                            <a:srgbClr val="000000"/>
                          </a:solidFill>
                          <a:effectLst/>
                          <a:latin typeface="Arial" panose="020B0604020202020204" pitchFamily="34" charset="0"/>
                        </a:rPr>
                        <a:t>Self-management of a condition / disease (tools, self-monitoring, medicines)</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800" b="0" i="0" u="none" strike="noStrike">
                          <a:solidFill>
                            <a:srgbClr val="000000"/>
                          </a:solidFill>
                          <a:effectLst/>
                          <a:latin typeface="Arial" panose="020B0604020202020204" pitchFamily="34" charset="0"/>
                        </a:rPr>
                        <a:t>2.6%</a:t>
                      </a:r>
                    </a:p>
                  </a:txBody>
                  <a:tcPr marL="0" marR="237002"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800" b="0" i="0" u="none" strike="noStrike">
                          <a:solidFill>
                            <a:srgbClr val="000000"/>
                          </a:solidFill>
                          <a:effectLst/>
                          <a:latin typeface="Arial" panose="020B0604020202020204" pitchFamily="34" charset="0"/>
                        </a:rPr>
                        <a:t>2.0%</a:t>
                      </a:r>
                    </a:p>
                  </a:txBody>
                  <a:tcPr marL="0" marR="237002"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800" b="0" i="0" u="none" strike="noStrike">
                          <a:solidFill>
                            <a:srgbClr val="000000"/>
                          </a:solidFill>
                          <a:effectLst/>
                          <a:latin typeface="Arial" panose="020B0604020202020204" pitchFamily="34" charset="0"/>
                        </a:rPr>
                        <a:t>1.6%</a:t>
                      </a:r>
                    </a:p>
                  </a:txBody>
                  <a:tcPr marL="0" marR="237002"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800" b="0" i="0" u="none" strike="noStrike">
                          <a:solidFill>
                            <a:srgbClr val="000000"/>
                          </a:solidFill>
                          <a:effectLst/>
                          <a:latin typeface="Arial" panose="020B0604020202020204" pitchFamily="34" charset="0"/>
                        </a:rPr>
                        <a:t>1.2%</a:t>
                      </a:r>
                    </a:p>
                  </a:txBody>
                  <a:tcPr marL="0" marR="237002"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800" b="0" i="0" u="none" strike="noStrike">
                          <a:solidFill>
                            <a:srgbClr val="000000"/>
                          </a:solidFill>
                          <a:effectLst/>
                          <a:latin typeface="Arial" panose="020B0604020202020204" pitchFamily="34" charset="0"/>
                        </a:rPr>
                        <a:t>1.8%</a:t>
                      </a:r>
                    </a:p>
                  </a:txBody>
                  <a:tcPr marL="0" marR="237002"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extLst>
                  <a:ext uri="{0D108BD9-81ED-4DB2-BD59-A6C34878D82A}">
                    <a16:rowId xmlns:a16="http://schemas.microsoft.com/office/drawing/2014/main" xmlns="" val="10017"/>
                  </a:ext>
                </a:extLst>
              </a:tr>
              <a:tr h="131668">
                <a:tc>
                  <a:txBody>
                    <a:bodyPr/>
                    <a:lstStyle/>
                    <a:p>
                      <a:pPr algn="ctr" fontAlgn="b"/>
                      <a:r>
                        <a:rPr lang="en-IE" sz="800" b="0" i="0" u="none" strike="noStrike">
                          <a:solidFill>
                            <a:srgbClr val="000000"/>
                          </a:solidFill>
                          <a:effectLst/>
                          <a:latin typeface="Arial" panose="020B0604020202020204" pitchFamily="34" charset="0"/>
                        </a:rPr>
                        <a:t>18</a:t>
                      </a:r>
                    </a:p>
                  </a:txBody>
                  <a:tcPr marL="0" marR="0" marT="0" marB="0" anchor="b">
                    <a:lnL>
                      <a:noFill/>
                    </a:lnL>
                    <a:lnR w="6350" cap="flat" cmpd="sng" algn="ctr">
                      <a:solidFill>
                        <a:srgbClr val="C0C0C0"/>
                      </a:solidFill>
                      <a:prstDash val="solid"/>
                      <a:round/>
                      <a:headEnd type="none" w="med" len="med"/>
                      <a:tailEnd type="none" w="med" len="med"/>
                    </a:lnR>
                    <a:lnT>
                      <a:noFill/>
                    </a:lnT>
                    <a:lnB>
                      <a:noFill/>
                    </a:lnB>
                    <a:solidFill>
                      <a:srgbClr val="FFFFFF"/>
                    </a:solidFill>
                  </a:tcPr>
                </a:tc>
                <a:tc>
                  <a:txBody>
                    <a:bodyPr/>
                    <a:lstStyle/>
                    <a:p>
                      <a:pPr algn="l" fontAlgn="b"/>
                      <a:r>
                        <a:rPr lang="en-IE" sz="800" b="0" i="0" u="none" strike="noStrike">
                          <a:solidFill>
                            <a:srgbClr val="000000"/>
                          </a:solidFill>
                          <a:effectLst/>
                          <a:latin typeface="Arial" panose="020B0604020202020204" pitchFamily="34" charset="0"/>
                        </a:rPr>
                        <a:t>Appointments (book, reminders, cancel, reschedule)</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800" b="0" i="0" u="none" strike="noStrike">
                          <a:solidFill>
                            <a:srgbClr val="000000"/>
                          </a:solidFill>
                          <a:effectLst/>
                          <a:latin typeface="Arial" panose="020B0604020202020204" pitchFamily="34" charset="0"/>
                        </a:rPr>
                        <a:t>1.6%</a:t>
                      </a:r>
                    </a:p>
                  </a:txBody>
                  <a:tcPr marL="0" marR="237002"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800" b="0" i="0" u="none" strike="noStrike">
                          <a:solidFill>
                            <a:srgbClr val="000000"/>
                          </a:solidFill>
                          <a:effectLst/>
                          <a:latin typeface="Arial" panose="020B0604020202020204" pitchFamily="34" charset="0"/>
                        </a:rPr>
                        <a:t>1.7%</a:t>
                      </a:r>
                    </a:p>
                  </a:txBody>
                  <a:tcPr marL="0" marR="237002"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800" b="0" i="0" u="none" strike="noStrike">
                          <a:solidFill>
                            <a:srgbClr val="000000"/>
                          </a:solidFill>
                          <a:effectLst/>
                          <a:latin typeface="Arial" panose="020B0604020202020204" pitchFamily="34" charset="0"/>
                        </a:rPr>
                        <a:t>1.8%</a:t>
                      </a:r>
                    </a:p>
                  </a:txBody>
                  <a:tcPr marL="0" marR="237002"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800" b="0" i="0" u="none" strike="noStrike">
                          <a:solidFill>
                            <a:srgbClr val="000000"/>
                          </a:solidFill>
                          <a:effectLst/>
                          <a:latin typeface="Arial" panose="020B0604020202020204" pitchFamily="34" charset="0"/>
                        </a:rPr>
                        <a:t>1.9%</a:t>
                      </a:r>
                    </a:p>
                  </a:txBody>
                  <a:tcPr marL="0" marR="237002"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800" b="0" i="0" u="none" strike="noStrike">
                          <a:solidFill>
                            <a:srgbClr val="000000"/>
                          </a:solidFill>
                          <a:effectLst/>
                          <a:latin typeface="Arial" panose="020B0604020202020204" pitchFamily="34" charset="0"/>
                        </a:rPr>
                        <a:t>1.7%</a:t>
                      </a:r>
                    </a:p>
                  </a:txBody>
                  <a:tcPr marL="0" marR="237002"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extLst>
                  <a:ext uri="{0D108BD9-81ED-4DB2-BD59-A6C34878D82A}">
                    <a16:rowId xmlns:a16="http://schemas.microsoft.com/office/drawing/2014/main" xmlns="" val="10018"/>
                  </a:ext>
                </a:extLst>
              </a:tr>
              <a:tr h="131668">
                <a:tc>
                  <a:txBody>
                    <a:bodyPr/>
                    <a:lstStyle/>
                    <a:p>
                      <a:pPr algn="ctr" fontAlgn="b"/>
                      <a:r>
                        <a:rPr lang="en-IE" sz="800" b="0" i="0" u="none" strike="noStrike">
                          <a:solidFill>
                            <a:srgbClr val="000000"/>
                          </a:solidFill>
                          <a:effectLst/>
                          <a:latin typeface="Arial" panose="020B0604020202020204" pitchFamily="34" charset="0"/>
                        </a:rPr>
                        <a:t>19</a:t>
                      </a:r>
                    </a:p>
                  </a:txBody>
                  <a:tcPr marL="0" marR="0" marT="0" marB="0" anchor="b">
                    <a:lnL>
                      <a:noFill/>
                    </a:lnL>
                    <a:lnR w="6350" cap="flat" cmpd="sng" algn="ctr">
                      <a:solidFill>
                        <a:srgbClr val="C0C0C0"/>
                      </a:solidFill>
                      <a:prstDash val="solid"/>
                      <a:round/>
                      <a:headEnd type="none" w="med" len="med"/>
                      <a:tailEnd type="none" w="med" len="med"/>
                    </a:lnR>
                    <a:lnT>
                      <a:noFill/>
                    </a:lnT>
                    <a:lnB>
                      <a:noFill/>
                    </a:lnB>
                    <a:solidFill>
                      <a:srgbClr val="FFFFFF"/>
                    </a:solidFill>
                  </a:tcPr>
                </a:tc>
                <a:tc>
                  <a:txBody>
                    <a:bodyPr/>
                    <a:lstStyle/>
                    <a:p>
                      <a:pPr algn="l" fontAlgn="b"/>
                      <a:r>
                        <a:rPr lang="en-IE" sz="800" b="0" i="0" u="none" strike="noStrike">
                          <a:solidFill>
                            <a:srgbClr val="000000"/>
                          </a:solidFill>
                          <a:effectLst/>
                          <a:latin typeface="Arial" panose="020B0604020202020204" pitchFamily="34" charset="0"/>
                        </a:rPr>
                        <a:t>Vaccinations, immunisations</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800" b="0" i="0" u="none" strike="noStrike">
                          <a:solidFill>
                            <a:srgbClr val="000000"/>
                          </a:solidFill>
                          <a:effectLst/>
                          <a:latin typeface="Arial" panose="020B0604020202020204" pitchFamily="34" charset="0"/>
                        </a:rPr>
                        <a:t>1.1%</a:t>
                      </a:r>
                    </a:p>
                  </a:txBody>
                  <a:tcPr marL="0" marR="237002"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800" b="0" i="0" u="none" strike="noStrike">
                          <a:solidFill>
                            <a:srgbClr val="000000"/>
                          </a:solidFill>
                          <a:effectLst/>
                          <a:latin typeface="Arial" panose="020B0604020202020204" pitchFamily="34" charset="0"/>
                        </a:rPr>
                        <a:t>1.4%</a:t>
                      </a:r>
                    </a:p>
                  </a:txBody>
                  <a:tcPr marL="0" marR="237002"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800" b="0" i="0" u="none" strike="noStrike">
                          <a:solidFill>
                            <a:srgbClr val="000000"/>
                          </a:solidFill>
                          <a:effectLst/>
                          <a:latin typeface="Arial" panose="020B0604020202020204" pitchFamily="34" charset="0"/>
                        </a:rPr>
                        <a:t>1.7%</a:t>
                      </a:r>
                    </a:p>
                  </a:txBody>
                  <a:tcPr marL="0" marR="237002"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800" b="0" i="0" u="none" strike="noStrike">
                          <a:solidFill>
                            <a:srgbClr val="000000"/>
                          </a:solidFill>
                          <a:effectLst/>
                          <a:latin typeface="Arial" panose="020B0604020202020204" pitchFamily="34" charset="0"/>
                        </a:rPr>
                        <a:t>1.9%</a:t>
                      </a:r>
                    </a:p>
                  </a:txBody>
                  <a:tcPr marL="0" marR="237002"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800" b="0" i="0" u="none" strike="noStrike">
                          <a:solidFill>
                            <a:srgbClr val="000000"/>
                          </a:solidFill>
                          <a:effectLst/>
                          <a:latin typeface="Arial" panose="020B0604020202020204" pitchFamily="34" charset="0"/>
                        </a:rPr>
                        <a:t>1.7%</a:t>
                      </a:r>
                    </a:p>
                  </a:txBody>
                  <a:tcPr marL="0" marR="237002"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extLst>
                  <a:ext uri="{0D108BD9-81ED-4DB2-BD59-A6C34878D82A}">
                    <a16:rowId xmlns:a16="http://schemas.microsoft.com/office/drawing/2014/main" xmlns="" val="10019"/>
                  </a:ext>
                </a:extLst>
              </a:tr>
              <a:tr h="131668">
                <a:tc>
                  <a:txBody>
                    <a:bodyPr/>
                    <a:lstStyle/>
                    <a:p>
                      <a:pPr algn="ctr" fontAlgn="b"/>
                      <a:r>
                        <a:rPr lang="en-IE" sz="800" b="0" i="0" u="none" strike="noStrike">
                          <a:solidFill>
                            <a:srgbClr val="000000"/>
                          </a:solidFill>
                          <a:effectLst/>
                          <a:latin typeface="Arial" panose="020B0604020202020204" pitchFamily="34" charset="0"/>
                        </a:rPr>
                        <a:t>20</a:t>
                      </a:r>
                    </a:p>
                  </a:txBody>
                  <a:tcPr marL="0" marR="0" marT="0" marB="0" anchor="b">
                    <a:lnL>
                      <a:noFill/>
                    </a:lnL>
                    <a:lnR w="6350" cap="flat" cmpd="sng" algn="ctr">
                      <a:solidFill>
                        <a:srgbClr val="C0C0C0"/>
                      </a:solidFill>
                      <a:prstDash val="solid"/>
                      <a:round/>
                      <a:headEnd type="none" w="med" len="med"/>
                      <a:tailEnd type="none" w="med" len="med"/>
                    </a:lnR>
                    <a:lnT>
                      <a:noFill/>
                    </a:lnT>
                    <a:lnB>
                      <a:noFill/>
                    </a:lnB>
                    <a:solidFill>
                      <a:srgbClr val="FFFFFF"/>
                    </a:solidFill>
                  </a:tcPr>
                </a:tc>
                <a:tc>
                  <a:txBody>
                    <a:bodyPr/>
                    <a:lstStyle/>
                    <a:p>
                      <a:pPr algn="l" fontAlgn="b"/>
                      <a:r>
                        <a:rPr lang="en-IE" sz="800" b="0" i="0" u="none" strike="noStrike">
                          <a:solidFill>
                            <a:srgbClr val="000000"/>
                          </a:solidFill>
                          <a:effectLst/>
                          <a:latin typeface="Arial" panose="020B0604020202020204" pitchFamily="34" charset="0"/>
                        </a:rPr>
                        <a:t>Prognosis / likely course of condition / disease</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800" b="0" i="0" u="none" strike="noStrike">
                          <a:solidFill>
                            <a:srgbClr val="000000"/>
                          </a:solidFill>
                          <a:effectLst/>
                          <a:latin typeface="Arial" panose="020B0604020202020204" pitchFamily="34" charset="0"/>
                        </a:rPr>
                        <a:t>2.1%</a:t>
                      </a:r>
                    </a:p>
                  </a:txBody>
                  <a:tcPr marL="0" marR="237002"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800" b="0" i="0" u="none" strike="noStrike">
                          <a:solidFill>
                            <a:srgbClr val="000000"/>
                          </a:solidFill>
                          <a:effectLst/>
                          <a:latin typeface="Arial" panose="020B0604020202020204" pitchFamily="34" charset="0"/>
                        </a:rPr>
                        <a:t>2.0%</a:t>
                      </a:r>
                    </a:p>
                  </a:txBody>
                  <a:tcPr marL="0" marR="237002"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800" b="0" i="0" u="none" strike="noStrike">
                          <a:solidFill>
                            <a:srgbClr val="000000"/>
                          </a:solidFill>
                          <a:effectLst/>
                          <a:latin typeface="Arial" panose="020B0604020202020204" pitchFamily="34" charset="0"/>
                        </a:rPr>
                        <a:t>1.8%</a:t>
                      </a:r>
                    </a:p>
                  </a:txBody>
                  <a:tcPr marL="0" marR="237002"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800" b="0" i="0" u="none" strike="noStrike">
                          <a:solidFill>
                            <a:srgbClr val="000000"/>
                          </a:solidFill>
                          <a:effectLst/>
                          <a:latin typeface="Arial" panose="020B0604020202020204" pitchFamily="34" charset="0"/>
                        </a:rPr>
                        <a:t>1.5%</a:t>
                      </a:r>
                    </a:p>
                  </a:txBody>
                  <a:tcPr marL="0" marR="237002"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800" b="0" i="0" u="none" strike="noStrike" dirty="0">
                          <a:solidFill>
                            <a:srgbClr val="000000"/>
                          </a:solidFill>
                          <a:effectLst/>
                          <a:latin typeface="Arial" panose="020B0604020202020204" pitchFamily="34" charset="0"/>
                        </a:rPr>
                        <a:t>1.7%</a:t>
                      </a:r>
                    </a:p>
                  </a:txBody>
                  <a:tcPr marL="0" marR="237002"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extLst>
                  <a:ext uri="{0D108BD9-81ED-4DB2-BD59-A6C34878D82A}">
                    <a16:rowId xmlns:a16="http://schemas.microsoft.com/office/drawing/2014/main" xmlns="" val="10020"/>
                  </a:ext>
                </a:extLst>
              </a:tr>
            </a:tbl>
          </a:graphicData>
        </a:graphic>
      </p:graphicFrame>
      <p:pic>
        <p:nvPicPr>
          <p:cNvPr id="4" name="ColourQuartilesVerticalPicture">
            <a:extLst>
              <a:ext uri="{FF2B5EF4-FFF2-40B4-BE49-F238E27FC236}">
                <a16:creationId xmlns:a16="http://schemas.microsoft.com/office/drawing/2014/main" xmlns="" id="{00000000-0008-0000-0000-000003000000}"/>
              </a:ext>
            </a:extLst>
          </p:cNvPr>
          <p:cNvPicPr>
            <a:picLocks noChangeAspect="1"/>
          </p:cNvPicPr>
          <p:nvPr/>
        </p:nvPicPr>
        <p:blipFill>
          <a:blip r:embed="rId3"/>
          <a:stretch>
            <a:fillRect/>
          </a:stretch>
        </p:blipFill>
        <p:spPr>
          <a:xfrm>
            <a:off x="8242240" y="1905000"/>
            <a:ext cx="571500" cy="1998008"/>
          </a:xfrm>
          <a:prstGeom prst="rect">
            <a:avLst/>
          </a:prstGeom>
        </p:spPr>
      </p:pic>
      <p:sp>
        <p:nvSpPr>
          <p:cNvPr id="5" name="TextBox 4"/>
          <p:cNvSpPr txBox="1"/>
          <p:nvPr/>
        </p:nvSpPr>
        <p:spPr>
          <a:xfrm>
            <a:off x="297545" y="4521198"/>
            <a:ext cx="5740400" cy="307777"/>
          </a:xfrm>
          <a:prstGeom prst="rect">
            <a:avLst/>
          </a:prstGeom>
          <a:noFill/>
        </p:spPr>
        <p:txBody>
          <a:bodyPr wrap="square" rtlCol="0">
            <a:spAutoFit/>
          </a:bodyPr>
          <a:lstStyle/>
          <a:p>
            <a:r>
              <a:rPr lang="en-CA" sz="1400" dirty="0" smtClean="0">
                <a:solidFill>
                  <a:schemeClr val="tx1">
                    <a:lumMod val="75000"/>
                    <a:lumOff val="25000"/>
                  </a:schemeClr>
                </a:solidFill>
                <a:latin typeface="Helvetica Light"/>
                <a:cs typeface="Helvetica Light"/>
              </a:rPr>
              <a:t>Source: Top task </a:t>
            </a:r>
            <a:r>
              <a:rPr lang="en-CA" sz="1400" dirty="0">
                <a:solidFill>
                  <a:schemeClr val="tx1">
                    <a:lumMod val="75000"/>
                    <a:lumOff val="25000"/>
                  </a:schemeClr>
                </a:solidFill>
                <a:latin typeface="Helvetica Light"/>
                <a:cs typeface="Helvetica Light"/>
              </a:rPr>
              <a:t>identification project, Irish Department of Health </a:t>
            </a:r>
            <a:endParaRPr lang="en-CA" sz="1400" dirty="0" smtClean="0">
              <a:solidFill>
                <a:schemeClr val="tx1">
                  <a:lumMod val="75000"/>
                  <a:lumOff val="25000"/>
                </a:schemeClr>
              </a:solidFill>
              <a:latin typeface="Helvetica Light"/>
              <a:cs typeface="Helvetica Light"/>
            </a:endParaRPr>
          </a:p>
        </p:txBody>
      </p:sp>
    </p:spTree>
    <p:extLst>
      <p:ext uri="{BB962C8B-B14F-4D97-AF65-F5344CB8AC3E}">
        <p14:creationId xmlns:p14="http://schemas.microsoft.com/office/powerpoint/2010/main" val="11444251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81" y="392629"/>
            <a:ext cx="8667750" cy="373853"/>
          </a:xfrm>
        </p:spPr>
        <p:txBody>
          <a:bodyPr wrap="square">
            <a:spAutoFit/>
          </a:bodyPr>
          <a:lstStyle/>
          <a:p>
            <a:r>
              <a:rPr lang="en-US"/>
              <a:t>I have a disability</a:t>
            </a:r>
          </a:p>
        </p:txBody>
      </p:sp>
      <p:graphicFrame>
        <p:nvGraphicFramePr>
          <p:cNvPr id="3" name="Table 2"/>
          <p:cNvGraphicFramePr>
            <a:graphicFrameLocks noGrp="1"/>
          </p:cNvGraphicFramePr>
          <p:nvPr>
            <p:extLst>
              <p:ext uri="{D42A27DB-BD31-4B8C-83A1-F6EECF244321}">
                <p14:modId xmlns:p14="http://schemas.microsoft.com/office/powerpoint/2010/main" val="644076519"/>
              </p:ext>
            </p:extLst>
          </p:nvPr>
        </p:nvGraphicFramePr>
        <p:xfrm>
          <a:off x="1352467" y="902015"/>
          <a:ext cx="6439070" cy="3519491"/>
        </p:xfrm>
        <a:graphic>
          <a:graphicData uri="http://schemas.openxmlformats.org/drawingml/2006/table">
            <a:tbl>
              <a:tblPr/>
              <a:tblGrid>
                <a:gridCol w="143843">
                  <a:extLst>
                    <a:ext uri="{9D8B030D-6E8A-4147-A177-3AD203B41FA5}">
                      <a16:colId xmlns:a16="http://schemas.microsoft.com/office/drawing/2014/main" xmlns="" val="20000"/>
                    </a:ext>
                  </a:extLst>
                </a:gridCol>
                <a:gridCol w="3079922">
                  <a:extLst>
                    <a:ext uri="{9D8B030D-6E8A-4147-A177-3AD203B41FA5}">
                      <a16:colId xmlns:a16="http://schemas.microsoft.com/office/drawing/2014/main" xmlns="" val="20001"/>
                    </a:ext>
                  </a:extLst>
                </a:gridCol>
                <a:gridCol w="643061">
                  <a:extLst>
                    <a:ext uri="{9D8B030D-6E8A-4147-A177-3AD203B41FA5}">
                      <a16:colId xmlns:a16="http://schemas.microsoft.com/office/drawing/2014/main" xmlns="" val="20002"/>
                    </a:ext>
                  </a:extLst>
                </a:gridCol>
                <a:gridCol w="643061">
                  <a:extLst>
                    <a:ext uri="{9D8B030D-6E8A-4147-A177-3AD203B41FA5}">
                      <a16:colId xmlns:a16="http://schemas.microsoft.com/office/drawing/2014/main" xmlns="" val="20003"/>
                    </a:ext>
                  </a:extLst>
                </a:gridCol>
                <a:gridCol w="643061">
                  <a:extLst>
                    <a:ext uri="{9D8B030D-6E8A-4147-A177-3AD203B41FA5}">
                      <a16:colId xmlns:a16="http://schemas.microsoft.com/office/drawing/2014/main" xmlns="" val="20004"/>
                    </a:ext>
                  </a:extLst>
                </a:gridCol>
                <a:gridCol w="643061">
                  <a:extLst>
                    <a:ext uri="{9D8B030D-6E8A-4147-A177-3AD203B41FA5}">
                      <a16:colId xmlns:a16="http://schemas.microsoft.com/office/drawing/2014/main" xmlns="" val="20005"/>
                    </a:ext>
                  </a:extLst>
                </a:gridCol>
                <a:gridCol w="643061">
                  <a:extLst>
                    <a:ext uri="{9D8B030D-6E8A-4147-A177-3AD203B41FA5}">
                      <a16:colId xmlns:a16="http://schemas.microsoft.com/office/drawing/2014/main" xmlns="" val="20006"/>
                    </a:ext>
                  </a:extLst>
                </a:gridCol>
              </a:tblGrid>
              <a:tr h="600331">
                <a:tc>
                  <a:txBody>
                    <a:bodyPr/>
                    <a:lstStyle/>
                    <a:p>
                      <a:pPr algn="l" fontAlgn="b"/>
                      <a:r>
                        <a:rPr lang="en-IE" sz="800" b="0" i="0" u="none" strike="noStrike" dirty="0">
                          <a:solidFill>
                            <a:srgbClr val="000000"/>
                          </a:solidFill>
                          <a:effectLst/>
                          <a:latin typeface="Arial" panose="020B0604020202020204" pitchFamily="34" charset="0"/>
                        </a:rPr>
                        <a:t> </a:t>
                      </a:r>
                    </a:p>
                  </a:txBody>
                  <a:tcPr marL="0" marR="0" marT="0" marB="0" anchor="b">
                    <a:lnL>
                      <a:noFill/>
                    </a:lnL>
                    <a:lnR w="6350" cap="flat" cmpd="sng" algn="ctr">
                      <a:solidFill>
                        <a:srgbClr val="C0C0C0"/>
                      </a:solidFill>
                      <a:prstDash val="solid"/>
                      <a:round/>
                      <a:headEnd type="none" w="med" len="med"/>
                      <a:tailEnd type="none" w="med" len="med"/>
                    </a:lnR>
                    <a:lnT>
                      <a:noFill/>
                    </a:lnT>
                    <a:lnB>
                      <a:noFill/>
                    </a:lnB>
                    <a:solidFill>
                      <a:srgbClr val="FFFFFF"/>
                    </a:solidFill>
                  </a:tcPr>
                </a:tc>
                <a:tc>
                  <a:txBody>
                    <a:bodyPr/>
                    <a:lstStyle/>
                    <a:p>
                      <a:pPr algn="ctr" fontAlgn="b"/>
                      <a:r>
                        <a:rPr lang="en-IE" sz="900" b="1" i="0" u="none" strike="noStrike" dirty="0">
                          <a:solidFill>
                            <a:srgbClr val="000000"/>
                          </a:solidFill>
                          <a:effectLst/>
                          <a:latin typeface="Arial" panose="020B0604020202020204" pitchFamily="34" charset="0"/>
                        </a:rPr>
                        <a:t>Tasks</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ctr" fontAlgn="b"/>
                      <a:r>
                        <a:rPr lang="en-IE" sz="900" b="0" i="0" u="none" strike="noStrike">
                          <a:solidFill>
                            <a:srgbClr val="000000"/>
                          </a:solidFill>
                          <a:effectLst/>
                          <a:latin typeface="Arial" panose="020B0604020202020204" pitchFamily="34" charset="0"/>
                        </a:rPr>
                        <a:t>I have a long-term illness / condition</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ctr" fontAlgn="b"/>
                      <a:r>
                        <a:rPr lang="en-IE" sz="900" b="1" i="0" u="none" strike="noStrike">
                          <a:solidFill>
                            <a:srgbClr val="FFFFFF"/>
                          </a:solidFill>
                          <a:effectLst/>
                          <a:latin typeface="Arial" panose="020B0604020202020204" pitchFamily="34" charset="0"/>
                        </a:rPr>
                        <a:t>I have a disability</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000000"/>
                    </a:solidFill>
                  </a:tcPr>
                </a:tc>
                <a:tc>
                  <a:txBody>
                    <a:bodyPr/>
                    <a:lstStyle/>
                    <a:p>
                      <a:pPr algn="ctr" fontAlgn="b"/>
                      <a:r>
                        <a:rPr lang="en-IE" sz="900" b="0" i="0" u="none" strike="noStrike">
                          <a:solidFill>
                            <a:srgbClr val="000000"/>
                          </a:solidFill>
                          <a:effectLst/>
                          <a:latin typeface="Arial" panose="020B0604020202020204" pitchFamily="34" charset="0"/>
                        </a:rPr>
                        <a:t>I have a short-term illness / condition</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ctr" fontAlgn="b"/>
                      <a:r>
                        <a:rPr lang="en-IE" sz="900" b="0" i="0" u="none" strike="noStrike">
                          <a:solidFill>
                            <a:srgbClr val="000000"/>
                          </a:solidFill>
                          <a:effectLst/>
                          <a:latin typeface="Arial" panose="020B0604020202020204" pitchFamily="34" charset="0"/>
                        </a:rPr>
                        <a:t>None of the above</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ctr" fontAlgn="b"/>
                      <a:r>
                        <a:rPr lang="en-IE" sz="900" b="0" i="0" u="none" strike="noStrike">
                          <a:solidFill>
                            <a:srgbClr val="000000"/>
                          </a:solidFill>
                          <a:effectLst/>
                          <a:latin typeface="Arial" panose="020B0604020202020204" pitchFamily="34" charset="0"/>
                        </a:rPr>
                        <a:t>Total</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xmlns="" val="10000"/>
                  </a:ext>
                </a:extLst>
              </a:tr>
              <a:tr h="126920">
                <a:tc>
                  <a:txBody>
                    <a:bodyPr/>
                    <a:lstStyle/>
                    <a:p>
                      <a:pPr algn="ctr" fontAlgn="b"/>
                      <a:r>
                        <a:rPr lang="en-IE" sz="800" b="0" i="0" u="none" strike="noStrike">
                          <a:solidFill>
                            <a:srgbClr val="000000"/>
                          </a:solidFill>
                          <a:effectLst/>
                          <a:latin typeface="Arial" panose="020B0604020202020204" pitchFamily="34" charset="0"/>
                        </a:rPr>
                        <a:t>1</a:t>
                      </a:r>
                    </a:p>
                  </a:txBody>
                  <a:tcPr marL="0" marR="0" marT="0" marB="0" anchor="b">
                    <a:lnL>
                      <a:noFill/>
                    </a:lnL>
                    <a:lnR w="6350" cap="flat" cmpd="sng" algn="ctr">
                      <a:solidFill>
                        <a:srgbClr val="C0C0C0"/>
                      </a:solidFill>
                      <a:prstDash val="solid"/>
                      <a:round/>
                      <a:headEnd type="none" w="med" len="med"/>
                      <a:tailEnd type="none" w="med" len="med"/>
                    </a:lnR>
                    <a:lnT>
                      <a:noFill/>
                    </a:lnT>
                    <a:lnB>
                      <a:noFill/>
                    </a:lnB>
                    <a:solidFill>
                      <a:srgbClr val="FFFFFF"/>
                    </a:solidFill>
                  </a:tcPr>
                </a:tc>
                <a:tc>
                  <a:txBody>
                    <a:bodyPr/>
                    <a:lstStyle/>
                    <a:p>
                      <a:pPr algn="l" fontAlgn="b"/>
                      <a:r>
                        <a:rPr lang="en-IE" sz="800" b="0" i="0" u="none" strike="noStrike">
                          <a:solidFill>
                            <a:srgbClr val="000000"/>
                          </a:solidFill>
                          <a:effectLst/>
                          <a:latin typeface="Arial" panose="020B0604020202020204" pitchFamily="34" charset="0"/>
                        </a:rPr>
                        <a:t>Mental wellbeing (stress reduction, mindfulness, positive thinking)</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800" b="0" i="0" u="none" strike="noStrike">
                          <a:solidFill>
                            <a:srgbClr val="000000"/>
                          </a:solidFill>
                          <a:effectLst/>
                          <a:latin typeface="Arial" panose="020B0604020202020204" pitchFamily="34" charset="0"/>
                        </a:rPr>
                        <a:t>4.9%</a:t>
                      </a:r>
                    </a:p>
                  </a:txBody>
                  <a:tcPr marL="0" marR="228456"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800" b="0" i="0" u="none" strike="noStrike">
                          <a:solidFill>
                            <a:srgbClr val="000000"/>
                          </a:solidFill>
                          <a:effectLst/>
                          <a:latin typeface="Arial" panose="020B0604020202020204" pitchFamily="34" charset="0"/>
                        </a:rPr>
                        <a:t>5.2%</a:t>
                      </a:r>
                    </a:p>
                  </a:txBody>
                  <a:tcPr marL="0" marR="228456"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800" b="0" i="0" u="none" strike="noStrike">
                          <a:solidFill>
                            <a:srgbClr val="000000"/>
                          </a:solidFill>
                          <a:effectLst/>
                          <a:latin typeface="Arial" panose="020B0604020202020204" pitchFamily="34" charset="0"/>
                        </a:rPr>
                        <a:t>4.6%</a:t>
                      </a:r>
                    </a:p>
                  </a:txBody>
                  <a:tcPr marL="0" marR="228456"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800" b="0" i="0" u="none" strike="noStrike">
                          <a:solidFill>
                            <a:srgbClr val="000000"/>
                          </a:solidFill>
                          <a:effectLst/>
                          <a:latin typeface="Arial" panose="020B0604020202020204" pitchFamily="34" charset="0"/>
                        </a:rPr>
                        <a:t>4.2%</a:t>
                      </a:r>
                    </a:p>
                  </a:txBody>
                  <a:tcPr marL="0" marR="228456"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800" b="0" i="0" u="none" strike="noStrike">
                          <a:solidFill>
                            <a:srgbClr val="000000"/>
                          </a:solidFill>
                          <a:effectLst/>
                          <a:latin typeface="Arial" panose="020B0604020202020204" pitchFamily="34" charset="0"/>
                        </a:rPr>
                        <a:t>4.5%</a:t>
                      </a:r>
                    </a:p>
                  </a:txBody>
                  <a:tcPr marL="0" marR="228456"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extLst>
                  <a:ext uri="{0D108BD9-81ED-4DB2-BD59-A6C34878D82A}">
                    <a16:rowId xmlns:a16="http://schemas.microsoft.com/office/drawing/2014/main" xmlns="" val="10001"/>
                  </a:ext>
                </a:extLst>
              </a:tr>
              <a:tr h="126920">
                <a:tc>
                  <a:txBody>
                    <a:bodyPr/>
                    <a:lstStyle/>
                    <a:p>
                      <a:pPr algn="ctr" fontAlgn="b"/>
                      <a:r>
                        <a:rPr lang="en-IE" sz="800" b="0" i="0" u="none" strike="noStrike">
                          <a:solidFill>
                            <a:srgbClr val="000000"/>
                          </a:solidFill>
                          <a:effectLst/>
                          <a:latin typeface="Arial" panose="020B0604020202020204" pitchFamily="34" charset="0"/>
                        </a:rPr>
                        <a:t>2</a:t>
                      </a:r>
                    </a:p>
                  </a:txBody>
                  <a:tcPr marL="0" marR="0" marT="0" marB="0" anchor="b">
                    <a:lnL>
                      <a:noFill/>
                    </a:lnL>
                    <a:lnR w="6350" cap="flat" cmpd="sng" algn="ctr">
                      <a:solidFill>
                        <a:srgbClr val="C0C0C0"/>
                      </a:solidFill>
                      <a:prstDash val="solid"/>
                      <a:round/>
                      <a:headEnd type="none" w="med" len="med"/>
                      <a:tailEnd type="none" w="med" len="med"/>
                    </a:lnR>
                    <a:lnT>
                      <a:noFill/>
                    </a:lnT>
                    <a:lnB>
                      <a:noFill/>
                    </a:lnB>
                    <a:solidFill>
                      <a:srgbClr val="FFFFFF"/>
                    </a:solidFill>
                  </a:tcPr>
                </a:tc>
                <a:tc>
                  <a:txBody>
                    <a:bodyPr/>
                    <a:lstStyle/>
                    <a:p>
                      <a:pPr algn="l" fontAlgn="b"/>
                      <a:r>
                        <a:rPr lang="en-IE" sz="800" b="0" i="0" u="none" strike="noStrike">
                          <a:solidFill>
                            <a:srgbClr val="000000"/>
                          </a:solidFill>
                          <a:effectLst/>
                          <a:latin typeface="Arial" panose="020B0604020202020204" pitchFamily="34" charset="0"/>
                        </a:rPr>
                        <a:t>Waiting times (hospitals, clinics, other health services)</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800" b="0" i="0" u="none" strike="noStrike">
                          <a:solidFill>
                            <a:srgbClr val="000000"/>
                          </a:solidFill>
                          <a:effectLst/>
                          <a:latin typeface="Arial" panose="020B0604020202020204" pitchFamily="34" charset="0"/>
                        </a:rPr>
                        <a:t>5.4%</a:t>
                      </a:r>
                    </a:p>
                  </a:txBody>
                  <a:tcPr marL="0" marR="228456"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800" b="0" i="0" u="none" strike="noStrike">
                          <a:solidFill>
                            <a:srgbClr val="000000"/>
                          </a:solidFill>
                          <a:effectLst/>
                          <a:latin typeface="Arial" panose="020B0604020202020204" pitchFamily="34" charset="0"/>
                        </a:rPr>
                        <a:t>5.1%</a:t>
                      </a:r>
                    </a:p>
                  </a:txBody>
                  <a:tcPr marL="0" marR="228456"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800" b="0" i="0" u="none" strike="noStrike">
                          <a:solidFill>
                            <a:srgbClr val="000000"/>
                          </a:solidFill>
                          <a:effectLst/>
                          <a:latin typeface="Arial" panose="020B0604020202020204" pitchFamily="34" charset="0"/>
                        </a:rPr>
                        <a:t>5.7%</a:t>
                      </a:r>
                    </a:p>
                  </a:txBody>
                  <a:tcPr marL="0" marR="228456"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800" b="0" i="0" u="none" strike="noStrike">
                          <a:solidFill>
                            <a:srgbClr val="000000"/>
                          </a:solidFill>
                          <a:effectLst/>
                          <a:latin typeface="Arial" panose="020B0604020202020204" pitchFamily="34" charset="0"/>
                        </a:rPr>
                        <a:t>5.1%</a:t>
                      </a:r>
                    </a:p>
                  </a:txBody>
                  <a:tcPr marL="0" marR="228456"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800" b="0" i="0" u="none" strike="noStrike">
                          <a:solidFill>
                            <a:srgbClr val="000000"/>
                          </a:solidFill>
                          <a:effectLst/>
                          <a:latin typeface="Arial" panose="020B0604020202020204" pitchFamily="34" charset="0"/>
                        </a:rPr>
                        <a:t>4.9%</a:t>
                      </a:r>
                    </a:p>
                  </a:txBody>
                  <a:tcPr marL="0" marR="228456"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extLst>
                  <a:ext uri="{0D108BD9-81ED-4DB2-BD59-A6C34878D82A}">
                    <a16:rowId xmlns:a16="http://schemas.microsoft.com/office/drawing/2014/main" xmlns="" val="10002"/>
                  </a:ext>
                </a:extLst>
              </a:tr>
              <a:tr h="126920">
                <a:tc>
                  <a:txBody>
                    <a:bodyPr/>
                    <a:lstStyle/>
                    <a:p>
                      <a:pPr algn="ctr" fontAlgn="b"/>
                      <a:r>
                        <a:rPr lang="en-IE" sz="800" b="0" i="0" u="none" strike="noStrike">
                          <a:solidFill>
                            <a:srgbClr val="000000"/>
                          </a:solidFill>
                          <a:effectLst/>
                          <a:latin typeface="Arial" panose="020B0604020202020204" pitchFamily="34" charset="0"/>
                        </a:rPr>
                        <a:t>3</a:t>
                      </a:r>
                    </a:p>
                  </a:txBody>
                  <a:tcPr marL="0" marR="0" marT="0" marB="0" anchor="b">
                    <a:lnL>
                      <a:noFill/>
                    </a:lnL>
                    <a:lnR w="6350" cap="flat" cmpd="sng" algn="ctr">
                      <a:solidFill>
                        <a:srgbClr val="C0C0C0"/>
                      </a:solidFill>
                      <a:prstDash val="solid"/>
                      <a:round/>
                      <a:headEnd type="none" w="med" len="med"/>
                      <a:tailEnd type="none" w="med" len="med"/>
                    </a:lnR>
                    <a:lnT>
                      <a:noFill/>
                    </a:lnT>
                    <a:lnB>
                      <a:noFill/>
                    </a:lnB>
                    <a:solidFill>
                      <a:srgbClr val="FFFFFF"/>
                    </a:solidFill>
                  </a:tcPr>
                </a:tc>
                <a:tc>
                  <a:txBody>
                    <a:bodyPr/>
                    <a:lstStyle/>
                    <a:p>
                      <a:pPr algn="l" fontAlgn="b"/>
                      <a:r>
                        <a:rPr lang="en-IE" sz="800" b="0" i="0" u="none" strike="noStrike">
                          <a:solidFill>
                            <a:srgbClr val="000000"/>
                          </a:solidFill>
                          <a:effectLst/>
                          <a:latin typeface="Arial" panose="020B0604020202020204" pitchFamily="34" charset="0"/>
                        </a:rPr>
                        <a:t>Living / coping with my condition / disease (support, counselling)</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800" b="0" i="0" u="none" strike="noStrike">
                          <a:solidFill>
                            <a:srgbClr val="000000"/>
                          </a:solidFill>
                          <a:effectLst/>
                          <a:latin typeface="Arial" panose="020B0604020202020204" pitchFamily="34" charset="0"/>
                        </a:rPr>
                        <a:t>3.4%</a:t>
                      </a:r>
                    </a:p>
                  </a:txBody>
                  <a:tcPr marL="0" marR="228456"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800" b="0" i="0" u="none" strike="noStrike">
                          <a:solidFill>
                            <a:srgbClr val="000000"/>
                          </a:solidFill>
                          <a:effectLst/>
                          <a:latin typeface="Arial" panose="020B0604020202020204" pitchFamily="34" charset="0"/>
                        </a:rPr>
                        <a:t>3.3%</a:t>
                      </a:r>
                    </a:p>
                  </a:txBody>
                  <a:tcPr marL="0" marR="228456"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800" b="0" i="0" u="none" strike="noStrike">
                          <a:solidFill>
                            <a:srgbClr val="000000"/>
                          </a:solidFill>
                          <a:effectLst/>
                          <a:latin typeface="Arial" panose="020B0604020202020204" pitchFamily="34" charset="0"/>
                        </a:rPr>
                        <a:t>1.8%</a:t>
                      </a:r>
                    </a:p>
                  </a:txBody>
                  <a:tcPr marL="0" marR="228456"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800" b="0" i="0" u="none" strike="noStrike">
                          <a:solidFill>
                            <a:srgbClr val="000000"/>
                          </a:solidFill>
                          <a:effectLst/>
                          <a:latin typeface="Arial" panose="020B0604020202020204" pitchFamily="34" charset="0"/>
                        </a:rPr>
                        <a:t>1.5%</a:t>
                      </a:r>
                    </a:p>
                  </a:txBody>
                  <a:tcPr marL="0" marR="228456"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800" b="0" i="0" u="none" strike="noStrike">
                          <a:solidFill>
                            <a:srgbClr val="000000"/>
                          </a:solidFill>
                          <a:effectLst/>
                          <a:latin typeface="Arial" panose="020B0604020202020204" pitchFamily="34" charset="0"/>
                        </a:rPr>
                        <a:t>2.2%</a:t>
                      </a:r>
                    </a:p>
                  </a:txBody>
                  <a:tcPr marL="0" marR="228456"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extLst>
                  <a:ext uri="{0D108BD9-81ED-4DB2-BD59-A6C34878D82A}">
                    <a16:rowId xmlns:a16="http://schemas.microsoft.com/office/drawing/2014/main" xmlns="" val="10003"/>
                  </a:ext>
                </a:extLst>
              </a:tr>
              <a:tr h="126920">
                <a:tc>
                  <a:txBody>
                    <a:bodyPr/>
                    <a:lstStyle/>
                    <a:p>
                      <a:pPr algn="ctr" fontAlgn="b"/>
                      <a:r>
                        <a:rPr lang="en-IE" sz="800" b="0" i="0" u="none" strike="noStrike">
                          <a:solidFill>
                            <a:srgbClr val="000000"/>
                          </a:solidFill>
                          <a:effectLst/>
                          <a:latin typeface="Arial" panose="020B0604020202020204" pitchFamily="34" charset="0"/>
                        </a:rPr>
                        <a:t>4</a:t>
                      </a:r>
                    </a:p>
                  </a:txBody>
                  <a:tcPr marL="0" marR="0" marT="0" marB="0" anchor="b">
                    <a:lnL>
                      <a:noFill/>
                    </a:lnL>
                    <a:lnR w="6350" cap="flat" cmpd="sng" algn="ctr">
                      <a:solidFill>
                        <a:srgbClr val="C0C0C0"/>
                      </a:solidFill>
                      <a:prstDash val="solid"/>
                      <a:round/>
                      <a:headEnd type="none" w="med" len="med"/>
                      <a:tailEnd type="none" w="med" len="med"/>
                    </a:lnR>
                    <a:lnT>
                      <a:noFill/>
                    </a:lnT>
                    <a:lnB>
                      <a:noFill/>
                    </a:lnB>
                    <a:solidFill>
                      <a:srgbClr val="FFFFFF"/>
                    </a:solidFill>
                  </a:tcPr>
                </a:tc>
                <a:tc>
                  <a:txBody>
                    <a:bodyPr/>
                    <a:lstStyle/>
                    <a:p>
                      <a:pPr algn="l" fontAlgn="b"/>
                      <a:r>
                        <a:rPr lang="en-IE" sz="800" b="0" i="0" u="none" strike="noStrike">
                          <a:solidFill>
                            <a:srgbClr val="000000"/>
                          </a:solidFill>
                          <a:effectLst/>
                          <a:latin typeface="Arial" panose="020B0604020202020204" pitchFamily="34" charset="0"/>
                        </a:rPr>
                        <a:t>Detailed information about condition / disease</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800" b="0" i="0" u="none" strike="noStrike">
                          <a:solidFill>
                            <a:srgbClr val="000000"/>
                          </a:solidFill>
                          <a:effectLst/>
                          <a:latin typeface="Arial" panose="020B0604020202020204" pitchFamily="34" charset="0"/>
                        </a:rPr>
                        <a:t>2.7%</a:t>
                      </a:r>
                    </a:p>
                  </a:txBody>
                  <a:tcPr marL="0" marR="228456"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800" b="0" i="0" u="none" strike="noStrike">
                          <a:solidFill>
                            <a:srgbClr val="000000"/>
                          </a:solidFill>
                          <a:effectLst/>
                          <a:latin typeface="Arial" panose="020B0604020202020204" pitchFamily="34" charset="0"/>
                        </a:rPr>
                        <a:t>3.1%</a:t>
                      </a:r>
                    </a:p>
                  </a:txBody>
                  <a:tcPr marL="0" marR="228456"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800" b="0" i="0" u="none" strike="noStrike">
                          <a:solidFill>
                            <a:srgbClr val="000000"/>
                          </a:solidFill>
                          <a:effectLst/>
                          <a:latin typeface="Arial" panose="020B0604020202020204" pitchFamily="34" charset="0"/>
                        </a:rPr>
                        <a:t>2.1%</a:t>
                      </a:r>
                    </a:p>
                  </a:txBody>
                  <a:tcPr marL="0" marR="228456"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800" b="0" i="0" u="none" strike="noStrike">
                          <a:solidFill>
                            <a:srgbClr val="000000"/>
                          </a:solidFill>
                          <a:effectLst/>
                          <a:latin typeface="Arial" panose="020B0604020202020204" pitchFamily="34" charset="0"/>
                        </a:rPr>
                        <a:t>1.8%</a:t>
                      </a:r>
                    </a:p>
                  </a:txBody>
                  <a:tcPr marL="0" marR="228456"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800" b="0" i="0" u="none" strike="noStrike">
                          <a:solidFill>
                            <a:srgbClr val="000000"/>
                          </a:solidFill>
                          <a:effectLst/>
                          <a:latin typeface="Arial" panose="020B0604020202020204" pitchFamily="34" charset="0"/>
                        </a:rPr>
                        <a:t>2.1%</a:t>
                      </a:r>
                    </a:p>
                  </a:txBody>
                  <a:tcPr marL="0" marR="228456"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extLst>
                  <a:ext uri="{0D108BD9-81ED-4DB2-BD59-A6C34878D82A}">
                    <a16:rowId xmlns:a16="http://schemas.microsoft.com/office/drawing/2014/main" xmlns="" val="10004"/>
                  </a:ext>
                </a:extLst>
              </a:tr>
              <a:tr h="126920">
                <a:tc>
                  <a:txBody>
                    <a:bodyPr/>
                    <a:lstStyle/>
                    <a:p>
                      <a:pPr algn="ctr" fontAlgn="b"/>
                      <a:r>
                        <a:rPr lang="en-IE" sz="800" b="0" i="0" u="none" strike="noStrike">
                          <a:solidFill>
                            <a:srgbClr val="000000"/>
                          </a:solidFill>
                          <a:effectLst/>
                          <a:latin typeface="Arial" panose="020B0604020202020204" pitchFamily="34" charset="0"/>
                        </a:rPr>
                        <a:t>5</a:t>
                      </a:r>
                    </a:p>
                  </a:txBody>
                  <a:tcPr marL="0" marR="0" marT="0" marB="0" anchor="b">
                    <a:lnL>
                      <a:noFill/>
                    </a:lnL>
                    <a:lnR w="6350" cap="flat" cmpd="sng" algn="ctr">
                      <a:solidFill>
                        <a:srgbClr val="C0C0C0"/>
                      </a:solidFill>
                      <a:prstDash val="solid"/>
                      <a:round/>
                      <a:headEnd type="none" w="med" len="med"/>
                      <a:tailEnd type="none" w="med" len="med"/>
                    </a:lnR>
                    <a:lnT>
                      <a:noFill/>
                    </a:lnT>
                    <a:lnB>
                      <a:noFill/>
                    </a:lnB>
                    <a:solidFill>
                      <a:srgbClr val="FFFFFF"/>
                    </a:solidFill>
                  </a:tcPr>
                </a:tc>
                <a:tc>
                  <a:txBody>
                    <a:bodyPr/>
                    <a:lstStyle/>
                    <a:p>
                      <a:pPr algn="l" fontAlgn="b"/>
                      <a:r>
                        <a:rPr lang="en-IE" sz="800" b="0" i="0" u="none" strike="noStrike">
                          <a:solidFill>
                            <a:srgbClr val="000000"/>
                          </a:solidFill>
                          <a:effectLst/>
                          <a:latin typeface="Arial" panose="020B0604020202020204" pitchFamily="34" charset="0"/>
                        </a:rPr>
                        <a:t>Health services near you</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800" b="0" i="0" u="none" strike="noStrike">
                          <a:solidFill>
                            <a:srgbClr val="000000"/>
                          </a:solidFill>
                          <a:effectLst/>
                          <a:latin typeface="Arial" panose="020B0604020202020204" pitchFamily="34" charset="0"/>
                        </a:rPr>
                        <a:t>2.2%</a:t>
                      </a:r>
                    </a:p>
                  </a:txBody>
                  <a:tcPr marL="0" marR="228456"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800" b="0" i="0" u="none" strike="noStrike">
                          <a:solidFill>
                            <a:srgbClr val="000000"/>
                          </a:solidFill>
                          <a:effectLst/>
                          <a:latin typeface="Arial" panose="020B0604020202020204" pitchFamily="34" charset="0"/>
                        </a:rPr>
                        <a:t>2.8%</a:t>
                      </a:r>
                    </a:p>
                  </a:txBody>
                  <a:tcPr marL="0" marR="228456"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800" b="0" i="0" u="none" strike="noStrike">
                          <a:solidFill>
                            <a:srgbClr val="000000"/>
                          </a:solidFill>
                          <a:effectLst/>
                          <a:latin typeface="Arial" panose="020B0604020202020204" pitchFamily="34" charset="0"/>
                        </a:rPr>
                        <a:t>3.0%</a:t>
                      </a:r>
                    </a:p>
                  </a:txBody>
                  <a:tcPr marL="0" marR="228456"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800" b="0" i="0" u="none" strike="noStrike">
                          <a:solidFill>
                            <a:srgbClr val="000000"/>
                          </a:solidFill>
                          <a:effectLst/>
                          <a:latin typeface="Arial" panose="020B0604020202020204" pitchFamily="34" charset="0"/>
                        </a:rPr>
                        <a:t>2.7%</a:t>
                      </a:r>
                    </a:p>
                  </a:txBody>
                  <a:tcPr marL="0" marR="228456"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800" b="0" i="0" u="none" strike="noStrike">
                          <a:solidFill>
                            <a:srgbClr val="000000"/>
                          </a:solidFill>
                          <a:effectLst/>
                          <a:latin typeface="Arial" panose="020B0604020202020204" pitchFamily="34" charset="0"/>
                        </a:rPr>
                        <a:t>2.6%</a:t>
                      </a:r>
                    </a:p>
                  </a:txBody>
                  <a:tcPr marL="0" marR="228456"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extLst>
                  <a:ext uri="{0D108BD9-81ED-4DB2-BD59-A6C34878D82A}">
                    <a16:rowId xmlns:a16="http://schemas.microsoft.com/office/drawing/2014/main" xmlns="" val="10005"/>
                  </a:ext>
                </a:extLst>
              </a:tr>
              <a:tr h="253840">
                <a:tc>
                  <a:txBody>
                    <a:bodyPr/>
                    <a:lstStyle/>
                    <a:p>
                      <a:pPr algn="ctr" fontAlgn="b"/>
                      <a:r>
                        <a:rPr lang="en-IE" sz="800" b="0" i="0" u="none" strike="noStrike">
                          <a:solidFill>
                            <a:srgbClr val="000000"/>
                          </a:solidFill>
                          <a:effectLst/>
                          <a:latin typeface="Arial" panose="020B0604020202020204" pitchFamily="34" charset="0"/>
                        </a:rPr>
                        <a:t>6</a:t>
                      </a:r>
                    </a:p>
                  </a:txBody>
                  <a:tcPr marL="0" marR="0" marT="0" marB="0" anchor="b">
                    <a:lnL>
                      <a:noFill/>
                    </a:lnL>
                    <a:lnR w="6350" cap="flat" cmpd="sng" algn="ctr">
                      <a:solidFill>
                        <a:srgbClr val="C0C0C0"/>
                      </a:solidFill>
                      <a:prstDash val="solid"/>
                      <a:round/>
                      <a:headEnd type="none" w="med" len="med"/>
                      <a:tailEnd type="none" w="med" len="med"/>
                    </a:lnR>
                    <a:lnT>
                      <a:noFill/>
                    </a:lnT>
                    <a:lnB>
                      <a:noFill/>
                    </a:lnB>
                    <a:solidFill>
                      <a:srgbClr val="FFFFFF"/>
                    </a:solidFill>
                  </a:tcPr>
                </a:tc>
                <a:tc>
                  <a:txBody>
                    <a:bodyPr/>
                    <a:lstStyle/>
                    <a:p>
                      <a:pPr algn="l" fontAlgn="b"/>
                      <a:r>
                        <a:rPr lang="en-IE" sz="800" b="0" i="0" u="none" strike="noStrike">
                          <a:solidFill>
                            <a:srgbClr val="000000"/>
                          </a:solidFill>
                          <a:effectLst/>
                          <a:latin typeface="Arial" panose="020B0604020202020204" pitchFamily="34" charset="0"/>
                        </a:rPr>
                        <a:t>Entitlements, allowances (medical card, GP card, European Health Insurance Card)</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800" b="0" i="0" u="none" strike="noStrike">
                          <a:solidFill>
                            <a:srgbClr val="000000"/>
                          </a:solidFill>
                          <a:effectLst/>
                          <a:latin typeface="Arial" panose="020B0604020202020204" pitchFamily="34" charset="0"/>
                        </a:rPr>
                        <a:t>3.3%</a:t>
                      </a:r>
                    </a:p>
                  </a:txBody>
                  <a:tcPr marL="0" marR="228456"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800" b="0" i="0" u="none" strike="noStrike">
                          <a:solidFill>
                            <a:srgbClr val="000000"/>
                          </a:solidFill>
                          <a:effectLst/>
                          <a:latin typeface="Arial" panose="020B0604020202020204" pitchFamily="34" charset="0"/>
                        </a:rPr>
                        <a:t>2.8%</a:t>
                      </a:r>
                    </a:p>
                  </a:txBody>
                  <a:tcPr marL="0" marR="228456"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800" b="0" i="0" u="none" strike="noStrike">
                          <a:solidFill>
                            <a:srgbClr val="000000"/>
                          </a:solidFill>
                          <a:effectLst/>
                          <a:latin typeface="Arial" panose="020B0604020202020204" pitchFamily="34" charset="0"/>
                        </a:rPr>
                        <a:t>2.4%</a:t>
                      </a:r>
                    </a:p>
                  </a:txBody>
                  <a:tcPr marL="0" marR="228456"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800" b="0" i="0" u="none" strike="noStrike">
                          <a:solidFill>
                            <a:srgbClr val="000000"/>
                          </a:solidFill>
                          <a:effectLst/>
                          <a:latin typeface="Arial" panose="020B0604020202020204" pitchFamily="34" charset="0"/>
                        </a:rPr>
                        <a:t>2.5%</a:t>
                      </a:r>
                    </a:p>
                  </a:txBody>
                  <a:tcPr marL="0" marR="228456"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800" b="0" i="0" u="none" strike="noStrike">
                          <a:solidFill>
                            <a:srgbClr val="000000"/>
                          </a:solidFill>
                          <a:effectLst/>
                          <a:latin typeface="Arial" panose="020B0604020202020204" pitchFamily="34" charset="0"/>
                        </a:rPr>
                        <a:t>2.5%</a:t>
                      </a:r>
                    </a:p>
                  </a:txBody>
                  <a:tcPr marL="0" marR="228456"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extLst>
                  <a:ext uri="{0D108BD9-81ED-4DB2-BD59-A6C34878D82A}">
                    <a16:rowId xmlns:a16="http://schemas.microsoft.com/office/drawing/2014/main" xmlns="" val="10006"/>
                  </a:ext>
                </a:extLst>
              </a:tr>
              <a:tr h="126920">
                <a:tc>
                  <a:txBody>
                    <a:bodyPr/>
                    <a:lstStyle/>
                    <a:p>
                      <a:pPr algn="ctr" fontAlgn="b"/>
                      <a:r>
                        <a:rPr lang="en-IE" sz="800" b="0" i="0" u="none" strike="noStrike">
                          <a:solidFill>
                            <a:srgbClr val="000000"/>
                          </a:solidFill>
                          <a:effectLst/>
                          <a:latin typeface="Arial" panose="020B0604020202020204" pitchFamily="34" charset="0"/>
                        </a:rPr>
                        <a:t>7</a:t>
                      </a:r>
                    </a:p>
                  </a:txBody>
                  <a:tcPr marL="0" marR="0" marT="0" marB="0" anchor="b">
                    <a:lnL>
                      <a:noFill/>
                    </a:lnL>
                    <a:lnR w="6350" cap="flat" cmpd="sng" algn="ctr">
                      <a:solidFill>
                        <a:srgbClr val="C0C0C0"/>
                      </a:solidFill>
                      <a:prstDash val="solid"/>
                      <a:round/>
                      <a:headEnd type="none" w="med" len="med"/>
                      <a:tailEnd type="none" w="med" len="med"/>
                    </a:lnR>
                    <a:lnT>
                      <a:noFill/>
                    </a:lnT>
                    <a:lnB>
                      <a:noFill/>
                    </a:lnB>
                    <a:solidFill>
                      <a:srgbClr val="FFFFFF"/>
                    </a:solidFill>
                  </a:tcPr>
                </a:tc>
                <a:tc>
                  <a:txBody>
                    <a:bodyPr/>
                    <a:lstStyle/>
                    <a:p>
                      <a:pPr algn="l" fontAlgn="b"/>
                      <a:r>
                        <a:rPr lang="en-IE" sz="800" b="0" i="0" u="none" strike="noStrike">
                          <a:solidFill>
                            <a:srgbClr val="000000"/>
                          </a:solidFill>
                          <a:effectLst/>
                          <a:latin typeface="Arial" panose="020B0604020202020204" pitchFamily="34" charset="0"/>
                        </a:rPr>
                        <a:t>Effects of my condition / disease on my family</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800" b="0" i="0" u="none" strike="noStrike">
                          <a:solidFill>
                            <a:srgbClr val="000000"/>
                          </a:solidFill>
                          <a:effectLst/>
                          <a:latin typeface="Arial" panose="020B0604020202020204" pitchFamily="34" charset="0"/>
                        </a:rPr>
                        <a:t>1.4%</a:t>
                      </a:r>
                    </a:p>
                  </a:txBody>
                  <a:tcPr marL="0" marR="228456"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800" b="0" i="0" u="none" strike="noStrike">
                          <a:solidFill>
                            <a:srgbClr val="000000"/>
                          </a:solidFill>
                          <a:effectLst/>
                          <a:latin typeface="Arial" panose="020B0604020202020204" pitchFamily="34" charset="0"/>
                        </a:rPr>
                        <a:t>2.7%</a:t>
                      </a:r>
                    </a:p>
                  </a:txBody>
                  <a:tcPr marL="0" marR="228456"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800" b="0" i="0" u="none" strike="noStrike">
                          <a:solidFill>
                            <a:srgbClr val="000000"/>
                          </a:solidFill>
                          <a:effectLst/>
                          <a:latin typeface="Arial" panose="020B0604020202020204" pitchFamily="34" charset="0"/>
                        </a:rPr>
                        <a:t>0.8%</a:t>
                      </a:r>
                    </a:p>
                  </a:txBody>
                  <a:tcPr marL="0" marR="228456"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800" b="0" i="0" u="none" strike="noStrike">
                          <a:solidFill>
                            <a:srgbClr val="000000"/>
                          </a:solidFill>
                          <a:effectLst/>
                          <a:latin typeface="Arial" panose="020B0604020202020204" pitchFamily="34" charset="0"/>
                        </a:rPr>
                        <a:t>1.0%</a:t>
                      </a:r>
                    </a:p>
                  </a:txBody>
                  <a:tcPr marL="0" marR="228456"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800" b="0" i="0" u="none" strike="noStrike">
                          <a:solidFill>
                            <a:srgbClr val="000000"/>
                          </a:solidFill>
                          <a:effectLst/>
                          <a:latin typeface="Arial" panose="020B0604020202020204" pitchFamily="34" charset="0"/>
                        </a:rPr>
                        <a:t>1.1%</a:t>
                      </a:r>
                    </a:p>
                  </a:txBody>
                  <a:tcPr marL="0" marR="228456"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xmlns="" val="10007"/>
                  </a:ext>
                </a:extLst>
              </a:tr>
              <a:tr h="126920">
                <a:tc>
                  <a:txBody>
                    <a:bodyPr/>
                    <a:lstStyle/>
                    <a:p>
                      <a:pPr algn="ctr" fontAlgn="b"/>
                      <a:r>
                        <a:rPr lang="en-IE" sz="800" b="0" i="0" u="none" strike="noStrike">
                          <a:solidFill>
                            <a:srgbClr val="000000"/>
                          </a:solidFill>
                          <a:effectLst/>
                          <a:latin typeface="Arial" panose="020B0604020202020204" pitchFamily="34" charset="0"/>
                        </a:rPr>
                        <a:t>8</a:t>
                      </a:r>
                    </a:p>
                  </a:txBody>
                  <a:tcPr marL="0" marR="0" marT="0" marB="0" anchor="b">
                    <a:lnL>
                      <a:noFill/>
                    </a:lnL>
                    <a:lnR w="6350" cap="flat" cmpd="sng" algn="ctr">
                      <a:solidFill>
                        <a:srgbClr val="C0C0C0"/>
                      </a:solidFill>
                      <a:prstDash val="solid"/>
                      <a:round/>
                      <a:headEnd type="none" w="med" len="med"/>
                      <a:tailEnd type="none" w="med" len="med"/>
                    </a:lnR>
                    <a:lnT>
                      <a:noFill/>
                    </a:lnT>
                    <a:lnB>
                      <a:noFill/>
                    </a:lnB>
                    <a:solidFill>
                      <a:srgbClr val="FFFFFF"/>
                    </a:solidFill>
                  </a:tcPr>
                </a:tc>
                <a:tc>
                  <a:txBody>
                    <a:bodyPr/>
                    <a:lstStyle/>
                    <a:p>
                      <a:pPr algn="l" fontAlgn="b"/>
                      <a:r>
                        <a:rPr lang="en-IE" sz="800" b="0" i="0" u="none" strike="noStrike">
                          <a:solidFill>
                            <a:srgbClr val="000000"/>
                          </a:solidFill>
                          <a:effectLst/>
                          <a:latin typeface="Arial" panose="020B0604020202020204" pitchFamily="34" charset="0"/>
                        </a:rPr>
                        <a:t>Diagnosis of condition / disease</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800" b="0" i="0" u="none" strike="noStrike">
                          <a:solidFill>
                            <a:srgbClr val="000000"/>
                          </a:solidFill>
                          <a:effectLst/>
                          <a:latin typeface="Arial" panose="020B0604020202020204" pitchFamily="34" charset="0"/>
                        </a:rPr>
                        <a:t>3.5%</a:t>
                      </a:r>
                    </a:p>
                  </a:txBody>
                  <a:tcPr marL="0" marR="228456"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800" b="0" i="0" u="none" strike="noStrike">
                          <a:solidFill>
                            <a:srgbClr val="000000"/>
                          </a:solidFill>
                          <a:effectLst/>
                          <a:latin typeface="Arial" panose="020B0604020202020204" pitchFamily="34" charset="0"/>
                        </a:rPr>
                        <a:t>2.4%</a:t>
                      </a:r>
                    </a:p>
                  </a:txBody>
                  <a:tcPr marL="0" marR="228456"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800" b="0" i="0" u="none" strike="noStrike">
                          <a:solidFill>
                            <a:srgbClr val="000000"/>
                          </a:solidFill>
                          <a:effectLst/>
                          <a:latin typeface="Arial" panose="020B0604020202020204" pitchFamily="34" charset="0"/>
                        </a:rPr>
                        <a:t>3.1%</a:t>
                      </a:r>
                    </a:p>
                  </a:txBody>
                  <a:tcPr marL="0" marR="228456"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800" b="0" i="0" u="none" strike="noStrike">
                          <a:solidFill>
                            <a:srgbClr val="000000"/>
                          </a:solidFill>
                          <a:effectLst/>
                          <a:latin typeface="Arial" panose="020B0604020202020204" pitchFamily="34" charset="0"/>
                        </a:rPr>
                        <a:t>2.8%</a:t>
                      </a:r>
                    </a:p>
                  </a:txBody>
                  <a:tcPr marL="0" marR="228456"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800" b="0" i="0" u="none" strike="noStrike">
                          <a:solidFill>
                            <a:srgbClr val="000000"/>
                          </a:solidFill>
                          <a:effectLst/>
                          <a:latin typeface="Arial" panose="020B0604020202020204" pitchFamily="34" charset="0"/>
                        </a:rPr>
                        <a:t>2.9%</a:t>
                      </a:r>
                    </a:p>
                  </a:txBody>
                  <a:tcPr marL="0" marR="228456"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extLst>
                  <a:ext uri="{0D108BD9-81ED-4DB2-BD59-A6C34878D82A}">
                    <a16:rowId xmlns:a16="http://schemas.microsoft.com/office/drawing/2014/main" xmlns="" val="10008"/>
                  </a:ext>
                </a:extLst>
              </a:tr>
              <a:tr h="126920">
                <a:tc>
                  <a:txBody>
                    <a:bodyPr/>
                    <a:lstStyle/>
                    <a:p>
                      <a:pPr algn="ctr" fontAlgn="b"/>
                      <a:r>
                        <a:rPr lang="en-IE" sz="800" b="0" i="0" u="none" strike="noStrike">
                          <a:solidFill>
                            <a:srgbClr val="000000"/>
                          </a:solidFill>
                          <a:effectLst/>
                          <a:latin typeface="Arial" panose="020B0604020202020204" pitchFamily="34" charset="0"/>
                        </a:rPr>
                        <a:t>9</a:t>
                      </a:r>
                    </a:p>
                  </a:txBody>
                  <a:tcPr marL="0" marR="0" marT="0" marB="0" anchor="b">
                    <a:lnL>
                      <a:noFill/>
                    </a:lnL>
                    <a:lnR w="6350" cap="flat" cmpd="sng" algn="ctr">
                      <a:solidFill>
                        <a:srgbClr val="C0C0C0"/>
                      </a:solidFill>
                      <a:prstDash val="solid"/>
                      <a:round/>
                      <a:headEnd type="none" w="med" len="med"/>
                      <a:tailEnd type="none" w="med" len="med"/>
                    </a:lnR>
                    <a:lnT>
                      <a:noFill/>
                    </a:lnT>
                    <a:lnB>
                      <a:noFill/>
                    </a:lnB>
                    <a:solidFill>
                      <a:srgbClr val="FFFFFF"/>
                    </a:solidFill>
                  </a:tcPr>
                </a:tc>
                <a:tc>
                  <a:txBody>
                    <a:bodyPr/>
                    <a:lstStyle/>
                    <a:p>
                      <a:pPr algn="l" fontAlgn="b"/>
                      <a:r>
                        <a:rPr lang="en-IE" sz="800" b="0" i="0" u="none" strike="noStrike">
                          <a:solidFill>
                            <a:srgbClr val="000000"/>
                          </a:solidFill>
                          <a:effectLst/>
                          <a:latin typeface="Arial" panose="020B0604020202020204" pitchFamily="34" charset="0"/>
                        </a:rPr>
                        <a:t>Access my medical / health records (test results, prescriptions)</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800" b="0" i="0" u="none" strike="noStrike">
                          <a:solidFill>
                            <a:srgbClr val="000000"/>
                          </a:solidFill>
                          <a:effectLst/>
                          <a:latin typeface="Arial" panose="020B0604020202020204" pitchFamily="34" charset="0"/>
                        </a:rPr>
                        <a:t>2.7%</a:t>
                      </a:r>
                    </a:p>
                  </a:txBody>
                  <a:tcPr marL="0" marR="228456"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800" b="0" i="0" u="none" strike="noStrike">
                          <a:solidFill>
                            <a:srgbClr val="000000"/>
                          </a:solidFill>
                          <a:effectLst/>
                          <a:latin typeface="Arial" panose="020B0604020202020204" pitchFamily="34" charset="0"/>
                        </a:rPr>
                        <a:t>2.3%</a:t>
                      </a:r>
                    </a:p>
                  </a:txBody>
                  <a:tcPr marL="0" marR="228456"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800" b="0" i="0" u="none" strike="noStrike">
                          <a:solidFill>
                            <a:srgbClr val="000000"/>
                          </a:solidFill>
                          <a:effectLst/>
                          <a:latin typeface="Arial" panose="020B0604020202020204" pitchFamily="34" charset="0"/>
                        </a:rPr>
                        <a:t>2.7%</a:t>
                      </a:r>
                    </a:p>
                  </a:txBody>
                  <a:tcPr marL="0" marR="228456"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800" b="0" i="0" u="none" strike="noStrike">
                          <a:solidFill>
                            <a:srgbClr val="000000"/>
                          </a:solidFill>
                          <a:effectLst/>
                          <a:latin typeface="Arial" panose="020B0604020202020204" pitchFamily="34" charset="0"/>
                        </a:rPr>
                        <a:t>2.4%</a:t>
                      </a:r>
                    </a:p>
                  </a:txBody>
                  <a:tcPr marL="0" marR="228456"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800" b="0" i="0" u="none" strike="noStrike">
                          <a:solidFill>
                            <a:srgbClr val="000000"/>
                          </a:solidFill>
                          <a:effectLst/>
                          <a:latin typeface="Arial" panose="020B0604020202020204" pitchFamily="34" charset="0"/>
                        </a:rPr>
                        <a:t>2.4%</a:t>
                      </a:r>
                    </a:p>
                  </a:txBody>
                  <a:tcPr marL="0" marR="228456"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extLst>
                  <a:ext uri="{0D108BD9-81ED-4DB2-BD59-A6C34878D82A}">
                    <a16:rowId xmlns:a16="http://schemas.microsoft.com/office/drawing/2014/main" xmlns="" val="10009"/>
                  </a:ext>
                </a:extLst>
              </a:tr>
              <a:tr h="126920">
                <a:tc>
                  <a:txBody>
                    <a:bodyPr/>
                    <a:lstStyle/>
                    <a:p>
                      <a:pPr algn="ctr" fontAlgn="b"/>
                      <a:r>
                        <a:rPr lang="en-IE" sz="800" b="0" i="0" u="none" strike="noStrike">
                          <a:solidFill>
                            <a:srgbClr val="000000"/>
                          </a:solidFill>
                          <a:effectLst/>
                          <a:latin typeface="Arial" panose="020B0604020202020204" pitchFamily="34" charset="0"/>
                        </a:rPr>
                        <a:t>10</a:t>
                      </a:r>
                    </a:p>
                  </a:txBody>
                  <a:tcPr marL="0" marR="0" marT="0" marB="0" anchor="b">
                    <a:lnL>
                      <a:noFill/>
                    </a:lnL>
                    <a:lnR w="6350" cap="flat" cmpd="sng" algn="ctr">
                      <a:solidFill>
                        <a:srgbClr val="C0C0C0"/>
                      </a:solidFill>
                      <a:prstDash val="solid"/>
                      <a:round/>
                      <a:headEnd type="none" w="med" len="med"/>
                      <a:tailEnd type="none" w="med" len="med"/>
                    </a:lnR>
                    <a:lnT>
                      <a:noFill/>
                    </a:lnT>
                    <a:lnB>
                      <a:noFill/>
                    </a:lnB>
                    <a:solidFill>
                      <a:srgbClr val="FFFFFF"/>
                    </a:solidFill>
                  </a:tcPr>
                </a:tc>
                <a:tc>
                  <a:txBody>
                    <a:bodyPr/>
                    <a:lstStyle/>
                    <a:p>
                      <a:pPr algn="l" fontAlgn="b"/>
                      <a:r>
                        <a:rPr lang="en-IE" sz="800" b="0" i="0" u="none" strike="noStrike">
                          <a:solidFill>
                            <a:srgbClr val="000000"/>
                          </a:solidFill>
                          <a:effectLst/>
                          <a:latin typeface="Arial" panose="020B0604020202020204" pitchFamily="34" charset="0"/>
                        </a:rPr>
                        <a:t>Risks of being in hospital (hygiene, infections, bugs)</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800" b="0" i="0" u="none" strike="noStrike">
                          <a:solidFill>
                            <a:srgbClr val="000000"/>
                          </a:solidFill>
                          <a:effectLst/>
                          <a:latin typeface="Arial" panose="020B0604020202020204" pitchFamily="34" charset="0"/>
                        </a:rPr>
                        <a:t>1.6%</a:t>
                      </a:r>
                    </a:p>
                  </a:txBody>
                  <a:tcPr marL="0" marR="228456"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800" b="0" i="0" u="none" strike="noStrike">
                          <a:solidFill>
                            <a:srgbClr val="000000"/>
                          </a:solidFill>
                          <a:effectLst/>
                          <a:latin typeface="Arial" panose="020B0604020202020204" pitchFamily="34" charset="0"/>
                        </a:rPr>
                        <a:t>2.2%</a:t>
                      </a:r>
                    </a:p>
                  </a:txBody>
                  <a:tcPr marL="0" marR="228456"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800" b="0" i="0" u="none" strike="noStrike">
                          <a:solidFill>
                            <a:srgbClr val="000000"/>
                          </a:solidFill>
                          <a:effectLst/>
                          <a:latin typeface="Arial" panose="020B0604020202020204" pitchFamily="34" charset="0"/>
                        </a:rPr>
                        <a:t>1.6%</a:t>
                      </a:r>
                    </a:p>
                  </a:txBody>
                  <a:tcPr marL="0" marR="228456"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800" b="0" i="0" u="none" strike="noStrike">
                          <a:solidFill>
                            <a:srgbClr val="000000"/>
                          </a:solidFill>
                          <a:effectLst/>
                          <a:latin typeface="Arial" panose="020B0604020202020204" pitchFamily="34" charset="0"/>
                        </a:rPr>
                        <a:t>1.6%</a:t>
                      </a:r>
                    </a:p>
                  </a:txBody>
                  <a:tcPr marL="0" marR="228456"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800" b="0" i="0" u="none" strike="noStrike">
                          <a:solidFill>
                            <a:srgbClr val="000000"/>
                          </a:solidFill>
                          <a:effectLst/>
                          <a:latin typeface="Arial" panose="020B0604020202020204" pitchFamily="34" charset="0"/>
                        </a:rPr>
                        <a:t>1.5%</a:t>
                      </a:r>
                    </a:p>
                  </a:txBody>
                  <a:tcPr marL="0" marR="228456"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extLst>
                  <a:ext uri="{0D108BD9-81ED-4DB2-BD59-A6C34878D82A}">
                    <a16:rowId xmlns:a16="http://schemas.microsoft.com/office/drawing/2014/main" xmlns="" val="10010"/>
                  </a:ext>
                </a:extLst>
              </a:tr>
              <a:tr h="126920">
                <a:tc>
                  <a:txBody>
                    <a:bodyPr/>
                    <a:lstStyle/>
                    <a:p>
                      <a:pPr algn="ctr" fontAlgn="b"/>
                      <a:r>
                        <a:rPr lang="en-IE" sz="800" b="0" i="0" u="none" strike="noStrike">
                          <a:solidFill>
                            <a:srgbClr val="000000"/>
                          </a:solidFill>
                          <a:effectLst/>
                          <a:latin typeface="Arial" panose="020B0604020202020204" pitchFamily="34" charset="0"/>
                        </a:rPr>
                        <a:t>11</a:t>
                      </a:r>
                    </a:p>
                  </a:txBody>
                  <a:tcPr marL="0" marR="0" marT="0" marB="0" anchor="b">
                    <a:lnL>
                      <a:noFill/>
                    </a:lnL>
                    <a:lnR w="6350" cap="flat" cmpd="sng" algn="ctr">
                      <a:solidFill>
                        <a:srgbClr val="C0C0C0"/>
                      </a:solidFill>
                      <a:prstDash val="solid"/>
                      <a:round/>
                      <a:headEnd type="none" w="med" len="med"/>
                      <a:tailEnd type="none" w="med" len="med"/>
                    </a:lnR>
                    <a:lnT>
                      <a:noFill/>
                    </a:lnT>
                    <a:lnB>
                      <a:noFill/>
                    </a:lnB>
                    <a:solidFill>
                      <a:srgbClr val="FFFFFF"/>
                    </a:solidFill>
                  </a:tcPr>
                </a:tc>
                <a:tc>
                  <a:txBody>
                    <a:bodyPr/>
                    <a:lstStyle/>
                    <a:p>
                      <a:pPr algn="l" fontAlgn="b"/>
                      <a:r>
                        <a:rPr lang="en-IE" sz="800" b="0" i="0" u="none" strike="noStrike">
                          <a:solidFill>
                            <a:srgbClr val="000000"/>
                          </a:solidFill>
                          <a:effectLst/>
                          <a:latin typeface="Arial" panose="020B0604020202020204" pitchFamily="34" charset="0"/>
                        </a:rPr>
                        <a:t>Costs and fees (treatment, drugs, consultant visits, care)</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800" b="0" i="0" u="none" strike="noStrike">
                          <a:solidFill>
                            <a:srgbClr val="000000"/>
                          </a:solidFill>
                          <a:effectLst/>
                          <a:latin typeface="Arial" panose="020B0604020202020204" pitchFamily="34" charset="0"/>
                        </a:rPr>
                        <a:t>4.4%</a:t>
                      </a:r>
                    </a:p>
                  </a:txBody>
                  <a:tcPr marL="0" marR="228456"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800" b="0" i="0" u="none" strike="noStrike">
                          <a:solidFill>
                            <a:srgbClr val="000000"/>
                          </a:solidFill>
                          <a:effectLst/>
                          <a:latin typeface="Arial" panose="020B0604020202020204" pitchFamily="34" charset="0"/>
                        </a:rPr>
                        <a:t>2.0%</a:t>
                      </a:r>
                    </a:p>
                  </a:txBody>
                  <a:tcPr marL="0" marR="228456"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800" b="0" i="0" u="none" strike="noStrike">
                          <a:solidFill>
                            <a:srgbClr val="000000"/>
                          </a:solidFill>
                          <a:effectLst/>
                          <a:latin typeface="Arial" panose="020B0604020202020204" pitchFamily="34" charset="0"/>
                        </a:rPr>
                        <a:t>4.4%</a:t>
                      </a:r>
                    </a:p>
                  </a:txBody>
                  <a:tcPr marL="0" marR="228456"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800" b="0" i="0" u="none" strike="noStrike">
                          <a:solidFill>
                            <a:srgbClr val="000000"/>
                          </a:solidFill>
                          <a:effectLst/>
                          <a:latin typeface="Arial" panose="020B0604020202020204" pitchFamily="34" charset="0"/>
                        </a:rPr>
                        <a:t>4.3%</a:t>
                      </a:r>
                    </a:p>
                  </a:txBody>
                  <a:tcPr marL="0" marR="228456"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800" b="0" i="0" u="none" strike="noStrike">
                          <a:solidFill>
                            <a:srgbClr val="000000"/>
                          </a:solidFill>
                          <a:effectLst/>
                          <a:latin typeface="Arial" panose="020B0604020202020204" pitchFamily="34" charset="0"/>
                        </a:rPr>
                        <a:t>4.0%</a:t>
                      </a:r>
                    </a:p>
                  </a:txBody>
                  <a:tcPr marL="0" marR="228456"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extLst>
                  <a:ext uri="{0D108BD9-81ED-4DB2-BD59-A6C34878D82A}">
                    <a16:rowId xmlns:a16="http://schemas.microsoft.com/office/drawing/2014/main" xmlns="" val="10011"/>
                  </a:ext>
                </a:extLst>
              </a:tr>
              <a:tr h="126920">
                <a:tc>
                  <a:txBody>
                    <a:bodyPr/>
                    <a:lstStyle/>
                    <a:p>
                      <a:pPr algn="ctr" fontAlgn="b"/>
                      <a:r>
                        <a:rPr lang="en-IE" sz="800" b="0" i="0" u="none" strike="noStrike">
                          <a:solidFill>
                            <a:srgbClr val="000000"/>
                          </a:solidFill>
                          <a:effectLst/>
                          <a:latin typeface="Arial" panose="020B0604020202020204" pitchFamily="34" charset="0"/>
                        </a:rPr>
                        <a:t>12</a:t>
                      </a:r>
                    </a:p>
                  </a:txBody>
                  <a:tcPr marL="0" marR="0" marT="0" marB="0" anchor="b">
                    <a:lnL>
                      <a:noFill/>
                    </a:lnL>
                    <a:lnR w="6350" cap="flat" cmpd="sng" algn="ctr">
                      <a:solidFill>
                        <a:srgbClr val="C0C0C0"/>
                      </a:solidFill>
                      <a:prstDash val="solid"/>
                      <a:round/>
                      <a:headEnd type="none" w="med" len="med"/>
                      <a:tailEnd type="none" w="med" len="med"/>
                    </a:lnR>
                    <a:lnT>
                      <a:noFill/>
                    </a:lnT>
                    <a:lnB>
                      <a:noFill/>
                    </a:lnB>
                    <a:solidFill>
                      <a:srgbClr val="FFFFFF"/>
                    </a:solidFill>
                  </a:tcPr>
                </a:tc>
                <a:tc>
                  <a:txBody>
                    <a:bodyPr/>
                    <a:lstStyle/>
                    <a:p>
                      <a:pPr algn="l" fontAlgn="b"/>
                      <a:r>
                        <a:rPr lang="en-IE" sz="800" b="0" i="0" u="none" strike="noStrike">
                          <a:solidFill>
                            <a:srgbClr val="000000"/>
                          </a:solidFill>
                          <a:effectLst/>
                          <a:latin typeface="Arial" panose="020B0604020202020204" pitchFamily="34" charset="0"/>
                        </a:rPr>
                        <a:t>Prognosis / likely course of condition / disease</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800" b="0" i="0" u="none" strike="noStrike">
                          <a:solidFill>
                            <a:srgbClr val="000000"/>
                          </a:solidFill>
                          <a:effectLst/>
                          <a:latin typeface="Arial" panose="020B0604020202020204" pitchFamily="34" charset="0"/>
                        </a:rPr>
                        <a:t>2.1%</a:t>
                      </a:r>
                    </a:p>
                  </a:txBody>
                  <a:tcPr marL="0" marR="228456"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800" b="0" i="0" u="none" strike="noStrike">
                          <a:solidFill>
                            <a:srgbClr val="000000"/>
                          </a:solidFill>
                          <a:effectLst/>
                          <a:latin typeface="Arial" panose="020B0604020202020204" pitchFamily="34" charset="0"/>
                        </a:rPr>
                        <a:t>2.0%</a:t>
                      </a:r>
                    </a:p>
                  </a:txBody>
                  <a:tcPr marL="0" marR="228456"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800" b="0" i="0" u="none" strike="noStrike">
                          <a:solidFill>
                            <a:srgbClr val="000000"/>
                          </a:solidFill>
                          <a:effectLst/>
                          <a:latin typeface="Arial" panose="020B0604020202020204" pitchFamily="34" charset="0"/>
                        </a:rPr>
                        <a:t>1.8%</a:t>
                      </a:r>
                    </a:p>
                  </a:txBody>
                  <a:tcPr marL="0" marR="228456"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800" b="0" i="0" u="none" strike="noStrike">
                          <a:solidFill>
                            <a:srgbClr val="000000"/>
                          </a:solidFill>
                          <a:effectLst/>
                          <a:latin typeface="Arial" panose="020B0604020202020204" pitchFamily="34" charset="0"/>
                        </a:rPr>
                        <a:t>1.5%</a:t>
                      </a:r>
                    </a:p>
                  </a:txBody>
                  <a:tcPr marL="0" marR="228456"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800" b="0" i="0" u="none" strike="noStrike">
                          <a:solidFill>
                            <a:srgbClr val="000000"/>
                          </a:solidFill>
                          <a:effectLst/>
                          <a:latin typeface="Arial" panose="020B0604020202020204" pitchFamily="34" charset="0"/>
                        </a:rPr>
                        <a:t>1.7%</a:t>
                      </a:r>
                    </a:p>
                  </a:txBody>
                  <a:tcPr marL="0" marR="228456"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extLst>
                  <a:ext uri="{0D108BD9-81ED-4DB2-BD59-A6C34878D82A}">
                    <a16:rowId xmlns:a16="http://schemas.microsoft.com/office/drawing/2014/main" xmlns="" val="10012"/>
                  </a:ext>
                </a:extLst>
              </a:tr>
              <a:tr h="253840">
                <a:tc>
                  <a:txBody>
                    <a:bodyPr/>
                    <a:lstStyle/>
                    <a:p>
                      <a:pPr algn="ctr" fontAlgn="b"/>
                      <a:r>
                        <a:rPr lang="en-IE" sz="800" b="0" i="0" u="none" strike="noStrike">
                          <a:solidFill>
                            <a:srgbClr val="000000"/>
                          </a:solidFill>
                          <a:effectLst/>
                          <a:latin typeface="Arial" panose="020B0604020202020204" pitchFamily="34" charset="0"/>
                        </a:rPr>
                        <a:t>13</a:t>
                      </a:r>
                    </a:p>
                  </a:txBody>
                  <a:tcPr marL="0" marR="0" marT="0" marB="0" anchor="b">
                    <a:lnL>
                      <a:noFill/>
                    </a:lnL>
                    <a:lnR w="6350" cap="flat" cmpd="sng" algn="ctr">
                      <a:solidFill>
                        <a:srgbClr val="C0C0C0"/>
                      </a:solidFill>
                      <a:prstDash val="solid"/>
                      <a:round/>
                      <a:headEnd type="none" w="med" len="med"/>
                      <a:tailEnd type="none" w="med" len="med"/>
                    </a:lnR>
                    <a:lnT>
                      <a:noFill/>
                    </a:lnT>
                    <a:lnB>
                      <a:noFill/>
                    </a:lnB>
                    <a:solidFill>
                      <a:srgbClr val="FFFFFF"/>
                    </a:solidFill>
                  </a:tcPr>
                </a:tc>
                <a:tc>
                  <a:txBody>
                    <a:bodyPr/>
                    <a:lstStyle/>
                    <a:p>
                      <a:pPr algn="l" fontAlgn="b"/>
                      <a:r>
                        <a:rPr lang="en-IE" sz="800" b="0" i="0" u="none" strike="noStrike">
                          <a:solidFill>
                            <a:srgbClr val="000000"/>
                          </a:solidFill>
                          <a:effectLst/>
                          <a:latin typeface="Arial" panose="020B0604020202020204" pitchFamily="34" charset="0"/>
                        </a:rPr>
                        <a:t>Self-management of a condition / disease (tools, self-monitoring, medicines)</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800" b="0" i="0" u="none" strike="noStrike">
                          <a:solidFill>
                            <a:srgbClr val="000000"/>
                          </a:solidFill>
                          <a:effectLst/>
                          <a:latin typeface="Arial" panose="020B0604020202020204" pitchFamily="34" charset="0"/>
                        </a:rPr>
                        <a:t>2.6%</a:t>
                      </a:r>
                    </a:p>
                  </a:txBody>
                  <a:tcPr marL="0" marR="228456"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800" b="0" i="0" u="none" strike="noStrike">
                          <a:solidFill>
                            <a:srgbClr val="000000"/>
                          </a:solidFill>
                          <a:effectLst/>
                          <a:latin typeface="Arial" panose="020B0604020202020204" pitchFamily="34" charset="0"/>
                        </a:rPr>
                        <a:t>2.0%</a:t>
                      </a:r>
                    </a:p>
                  </a:txBody>
                  <a:tcPr marL="0" marR="228456"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800" b="0" i="0" u="none" strike="noStrike">
                          <a:solidFill>
                            <a:srgbClr val="000000"/>
                          </a:solidFill>
                          <a:effectLst/>
                          <a:latin typeface="Arial" panose="020B0604020202020204" pitchFamily="34" charset="0"/>
                        </a:rPr>
                        <a:t>1.6%</a:t>
                      </a:r>
                    </a:p>
                  </a:txBody>
                  <a:tcPr marL="0" marR="228456"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800" b="0" i="0" u="none" strike="noStrike">
                          <a:solidFill>
                            <a:srgbClr val="000000"/>
                          </a:solidFill>
                          <a:effectLst/>
                          <a:latin typeface="Arial" panose="020B0604020202020204" pitchFamily="34" charset="0"/>
                        </a:rPr>
                        <a:t>1.2%</a:t>
                      </a:r>
                    </a:p>
                  </a:txBody>
                  <a:tcPr marL="0" marR="228456"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800" b="0" i="0" u="none" strike="noStrike">
                          <a:solidFill>
                            <a:srgbClr val="000000"/>
                          </a:solidFill>
                          <a:effectLst/>
                          <a:latin typeface="Arial" panose="020B0604020202020204" pitchFamily="34" charset="0"/>
                        </a:rPr>
                        <a:t>1.8%</a:t>
                      </a:r>
                    </a:p>
                  </a:txBody>
                  <a:tcPr marL="0" marR="228456"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extLst>
                  <a:ext uri="{0D108BD9-81ED-4DB2-BD59-A6C34878D82A}">
                    <a16:rowId xmlns:a16="http://schemas.microsoft.com/office/drawing/2014/main" xmlns="" val="10013"/>
                  </a:ext>
                </a:extLst>
              </a:tr>
              <a:tr h="253840">
                <a:tc>
                  <a:txBody>
                    <a:bodyPr/>
                    <a:lstStyle/>
                    <a:p>
                      <a:pPr algn="ctr" fontAlgn="b"/>
                      <a:r>
                        <a:rPr lang="en-IE" sz="800" b="0" i="0" u="none" strike="noStrike">
                          <a:solidFill>
                            <a:srgbClr val="000000"/>
                          </a:solidFill>
                          <a:effectLst/>
                          <a:latin typeface="Arial" panose="020B0604020202020204" pitchFamily="34" charset="0"/>
                        </a:rPr>
                        <a:t>14</a:t>
                      </a:r>
                    </a:p>
                  </a:txBody>
                  <a:tcPr marL="0" marR="0" marT="0" marB="0" anchor="b">
                    <a:lnL>
                      <a:noFill/>
                    </a:lnL>
                    <a:lnR w="6350" cap="flat" cmpd="sng" algn="ctr">
                      <a:solidFill>
                        <a:srgbClr val="C0C0C0"/>
                      </a:solidFill>
                      <a:prstDash val="solid"/>
                      <a:round/>
                      <a:headEnd type="none" w="med" len="med"/>
                      <a:tailEnd type="none" w="med" len="med"/>
                    </a:lnR>
                    <a:lnT>
                      <a:noFill/>
                    </a:lnT>
                    <a:lnB>
                      <a:noFill/>
                    </a:lnB>
                    <a:solidFill>
                      <a:srgbClr val="FFFFFF"/>
                    </a:solidFill>
                  </a:tcPr>
                </a:tc>
                <a:tc>
                  <a:txBody>
                    <a:bodyPr/>
                    <a:lstStyle/>
                    <a:p>
                      <a:pPr algn="l" fontAlgn="b"/>
                      <a:r>
                        <a:rPr lang="en-IE" sz="800" b="0" i="0" u="none" strike="noStrike">
                          <a:solidFill>
                            <a:srgbClr val="000000"/>
                          </a:solidFill>
                          <a:effectLst/>
                          <a:latin typeface="Arial" panose="020B0604020202020204" pitchFamily="34" charset="0"/>
                        </a:rPr>
                        <a:t>Community-based support groups (parenting, carers, counselling, social activities)</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800" b="0" i="0" u="none" strike="noStrike">
                          <a:solidFill>
                            <a:srgbClr val="000000"/>
                          </a:solidFill>
                          <a:effectLst/>
                          <a:latin typeface="Arial" panose="020B0604020202020204" pitchFamily="34" charset="0"/>
                        </a:rPr>
                        <a:t>1.2%</a:t>
                      </a:r>
                    </a:p>
                  </a:txBody>
                  <a:tcPr marL="0" marR="228456"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800" b="0" i="0" u="none" strike="noStrike">
                          <a:solidFill>
                            <a:srgbClr val="000000"/>
                          </a:solidFill>
                          <a:effectLst/>
                          <a:latin typeface="Arial" panose="020B0604020202020204" pitchFamily="34" charset="0"/>
                        </a:rPr>
                        <a:t>2.0%</a:t>
                      </a:r>
                    </a:p>
                  </a:txBody>
                  <a:tcPr marL="0" marR="228456"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800" b="0" i="0" u="none" strike="noStrike">
                          <a:solidFill>
                            <a:srgbClr val="000000"/>
                          </a:solidFill>
                          <a:effectLst/>
                          <a:latin typeface="Arial" panose="020B0604020202020204" pitchFamily="34" charset="0"/>
                        </a:rPr>
                        <a:t>0.8%</a:t>
                      </a:r>
                    </a:p>
                  </a:txBody>
                  <a:tcPr marL="0" marR="228456"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800" b="0" i="0" u="none" strike="noStrike">
                          <a:solidFill>
                            <a:srgbClr val="000000"/>
                          </a:solidFill>
                          <a:effectLst/>
                          <a:latin typeface="Arial" panose="020B0604020202020204" pitchFamily="34" charset="0"/>
                        </a:rPr>
                        <a:t>1.5%</a:t>
                      </a:r>
                    </a:p>
                  </a:txBody>
                  <a:tcPr marL="0" marR="228456"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800" b="0" i="0" u="none" strike="noStrike">
                          <a:solidFill>
                            <a:srgbClr val="000000"/>
                          </a:solidFill>
                          <a:effectLst/>
                          <a:latin typeface="Arial" panose="020B0604020202020204" pitchFamily="34" charset="0"/>
                        </a:rPr>
                        <a:t>1.4%</a:t>
                      </a:r>
                    </a:p>
                  </a:txBody>
                  <a:tcPr marL="0" marR="228456"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extLst>
                  <a:ext uri="{0D108BD9-81ED-4DB2-BD59-A6C34878D82A}">
                    <a16:rowId xmlns:a16="http://schemas.microsoft.com/office/drawing/2014/main" xmlns="" val="10014"/>
                  </a:ext>
                </a:extLst>
              </a:tr>
              <a:tr h="126920">
                <a:tc>
                  <a:txBody>
                    <a:bodyPr/>
                    <a:lstStyle/>
                    <a:p>
                      <a:pPr algn="ctr" fontAlgn="b"/>
                      <a:r>
                        <a:rPr lang="en-IE" sz="800" b="0" i="0" u="none" strike="noStrike">
                          <a:solidFill>
                            <a:srgbClr val="000000"/>
                          </a:solidFill>
                          <a:effectLst/>
                          <a:latin typeface="Arial" panose="020B0604020202020204" pitchFamily="34" charset="0"/>
                        </a:rPr>
                        <a:t>15</a:t>
                      </a:r>
                    </a:p>
                  </a:txBody>
                  <a:tcPr marL="0" marR="0" marT="0" marB="0" anchor="b">
                    <a:lnL>
                      <a:noFill/>
                    </a:lnL>
                    <a:lnR w="6350" cap="flat" cmpd="sng" algn="ctr">
                      <a:solidFill>
                        <a:srgbClr val="C0C0C0"/>
                      </a:solidFill>
                      <a:prstDash val="solid"/>
                      <a:round/>
                      <a:headEnd type="none" w="med" len="med"/>
                      <a:tailEnd type="none" w="med" len="med"/>
                    </a:lnR>
                    <a:lnT>
                      <a:noFill/>
                    </a:lnT>
                    <a:lnB>
                      <a:noFill/>
                    </a:lnB>
                    <a:solidFill>
                      <a:srgbClr val="FFFFFF"/>
                    </a:solidFill>
                  </a:tcPr>
                </a:tc>
                <a:tc>
                  <a:txBody>
                    <a:bodyPr/>
                    <a:lstStyle/>
                    <a:p>
                      <a:pPr algn="l" fontAlgn="b"/>
                      <a:r>
                        <a:rPr lang="en-IE" sz="800" b="0" i="0" u="none" strike="noStrike">
                          <a:solidFill>
                            <a:srgbClr val="000000"/>
                          </a:solidFill>
                          <a:effectLst/>
                          <a:latin typeface="Arial" panose="020B0604020202020204" pitchFamily="34" charset="0"/>
                        </a:rPr>
                        <a:t>Screening (breastcheck, retinal, bowel, cervical)</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800" b="0" i="0" u="none" strike="noStrike">
                          <a:solidFill>
                            <a:srgbClr val="000000"/>
                          </a:solidFill>
                          <a:effectLst/>
                          <a:latin typeface="Arial" panose="020B0604020202020204" pitchFamily="34" charset="0"/>
                        </a:rPr>
                        <a:t>2.7%</a:t>
                      </a:r>
                    </a:p>
                  </a:txBody>
                  <a:tcPr marL="0" marR="228456"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800" b="0" i="0" u="none" strike="noStrike">
                          <a:solidFill>
                            <a:srgbClr val="000000"/>
                          </a:solidFill>
                          <a:effectLst/>
                          <a:latin typeface="Arial" panose="020B0604020202020204" pitchFamily="34" charset="0"/>
                        </a:rPr>
                        <a:t>1.9%</a:t>
                      </a:r>
                    </a:p>
                  </a:txBody>
                  <a:tcPr marL="0" marR="228456"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800" b="0" i="0" u="none" strike="noStrike">
                          <a:solidFill>
                            <a:srgbClr val="000000"/>
                          </a:solidFill>
                          <a:effectLst/>
                          <a:latin typeface="Arial" panose="020B0604020202020204" pitchFamily="34" charset="0"/>
                        </a:rPr>
                        <a:t>3.2%</a:t>
                      </a:r>
                    </a:p>
                  </a:txBody>
                  <a:tcPr marL="0" marR="228456"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800" b="0" i="0" u="none" strike="noStrike">
                          <a:solidFill>
                            <a:srgbClr val="000000"/>
                          </a:solidFill>
                          <a:effectLst/>
                          <a:latin typeface="Arial" panose="020B0604020202020204" pitchFamily="34" charset="0"/>
                        </a:rPr>
                        <a:t>4.0%</a:t>
                      </a:r>
                    </a:p>
                  </a:txBody>
                  <a:tcPr marL="0" marR="228456"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800" b="0" i="0" u="none" strike="noStrike">
                          <a:solidFill>
                            <a:srgbClr val="000000"/>
                          </a:solidFill>
                          <a:effectLst/>
                          <a:latin typeface="Arial" panose="020B0604020202020204" pitchFamily="34" charset="0"/>
                        </a:rPr>
                        <a:t>3.6%</a:t>
                      </a:r>
                    </a:p>
                  </a:txBody>
                  <a:tcPr marL="0" marR="228456"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extLst>
                  <a:ext uri="{0D108BD9-81ED-4DB2-BD59-A6C34878D82A}">
                    <a16:rowId xmlns:a16="http://schemas.microsoft.com/office/drawing/2014/main" xmlns="" val="10015"/>
                  </a:ext>
                </a:extLst>
              </a:tr>
              <a:tr h="126920">
                <a:tc>
                  <a:txBody>
                    <a:bodyPr/>
                    <a:lstStyle/>
                    <a:p>
                      <a:pPr algn="ctr" fontAlgn="b"/>
                      <a:r>
                        <a:rPr lang="en-IE" sz="800" b="0" i="0" u="none" strike="noStrike">
                          <a:solidFill>
                            <a:srgbClr val="000000"/>
                          </a:solidFill>
                          <a:effectLst/>
                          <a:latin typeface="Arial" panose="020B0604020202020204" pitchFamily="34" charset="0"/>
                        </a:rPr>
                        <a:t>16</a:t>
                      </a:r>
                    </a:p>
                  </a:txBody>
                  <a:tcPr marL="0" marR="0" marT="0" marB="0" anchor="b">
                    <a:lnL>
                      <a:noFill/>
                    </a:lnL>
                    <a:lnR w="6350" cap="flat" cmpd="sng" algn="ctr">
                      <a:solidFill>
                        <a:srgbClr val="C0C0C0"/>
                      </a:solidFill>
                      <a:prstDash val="solid"/>
                      <a:round/>
                      <a:headEnd type="none" w="med" len="med"/>
                      <a:tailEnd type="none" w="med" len="med"/>
                    </a:lnR>
                    <a:lnT>
                      <a:noFill/>
                    </a:lnT>
                    <a:lnB>
                      <a:noFill/>
                    </a:lnB>
                    <a:solidFill>
                      <a:srgbClr val="FFFFFF"/>
                    </a:solidFill>
                  </a:tcPr>
                </a:tc>
                <a:tc>
                  <a:txBody>
                    <a:bodyPr/>
                    <a:lstStyle/>
                    <a:p>
                      <a:pPr algn="l" fontAlgn="b"/>
                      <a:r>
                        <a:rPr lang="en-IE" sz="800" b="0" i="0" u="none" strike="noStrike">
                          <a:solidFill>
                            <a:srgbClr val="000000"/>
                          </a:solidFill>
                          <a:effectLst/>
                          <a:latin typeface="Arial" panose="020B0604020202020204" pitchFamily="34" charset="0"/>
                        </a:rPr>
                        <a:t>How to use health services (getting the care you need)</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800" b="0" i="0" u="none" strike="noStrike">
                          <a:solidFill>
                            <a:srgbClr val="000000"/>
                          </a:solidFill>
                          <a:effectLst/>
                          <a:latin typeface="Arial" panose="020B0604020202020204" pitchFamily="34" charset="0"/>
                        </a:rPr>
                        <a:t>2.1%</a:t>
                      </a:r>
                    </a:p>
                  </a:txBody>
                  <a:tcPr marL="0" marR="228456"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800" b="0" i="0" u="none" strike="noStrike">
                          <a:solidFill>
                            <a:srgbClr val="000000"/>
                          </a:solidFill>
                          <a:effectLst/>
                          <a:latin typeface="Arial" panose="020B0604020202020204" pitchFamily="34" charset="0"/>
                        </a:rPr>
                        <a:t>1.9%</a:t>
                      </a:r>
                    </a:p>
                  </a:txBody>
                  <a:tcPr marL="0" marR="228456"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800" b="0" i="0" u="none" strike="noStrike">
                          <a:solidFill>
                            <a:srgbClr val="000000"/>
                          </a:solidFill>
                          <a:effectLst/>
                          <a:latin typeface="Arial" panose="020B0604020202020204" pitchFamily="34" charset="0"/>
                        </a:rPr>
                        <a:t>2.7%</a:t>
                      </a:r>
                    </a:p>
                  </a:txBody>
                  <a:tcPr marL="0" marR="228456"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800" b="0" i="0" u="none" strike="noStrike">
                          <a:solidFill>
                            <a:srgbClr val="000000"/>
                          </a:solidFill>
                          <a:effectLst/>
                          <a:latin typeface="Arial" panose="020B0604020202020204" pitchFamily="34" charset="0"/>
                        </a:rPr>
                        <a:t>2.3%</a:t>
                      </a:r>
                    </a:p>
                  </a:txBody>
                  <a:tcPr marL="0" marR="228456"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800" b="0" i="0" u="none" strike="noStrike">
                          <a:solidFill>
                            <a:srgbClr val="000000"/>
                          </a:solidFill>
                          <a:effectLst/>
                          <a:latin typeface="Arial" panose="020B0604020202020204" pitchFamily="34" charset="0"/>
                        </a:rPr>
                        <a:t>2.4%</a:t>
                      </a:r>
                    </a:p>
                  </a:txBody>
                  <a:tcPr marL="0" marR="228456"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extLst>
                  <a:ext uri="{0D108BD9-81ED-4DB2-BD59-A6C34878D82A}">
                    <a16:rowId xmlns:a16="http://schemas.microsoft.com/office/drawing/2014/main" xmlns="" val="10016"/>
                  </a:ext>
                </a:extLst>
              </a:tr>
              <a:tr h="126920">
                <a:tc>
                  <a:txBody>
                    <a:bodyPr/>
                    <a:lstStyle/>
                    <a:p>
                      <a:pPr algn="ctr" fontAlgn="b"/>
                      <a:r>
                        <a:rPr lang="en-IE" sz="800" b="0" i="0" u="none" strike="noStrike">
                          <a:solidFill>
                            <a:srgbClr val="000000"/>
                          </a:solidFill>
                          <a:effectLst/>
                          <a:latin typeface="Arial" panose="020B0604020202020204" pitchFamily="34" charset="0"/>
                        </a:rPr>
                        <a:t>17</a:t>
                      </a:r>
                    </a:p>
                  </a:txBody>
                  <a:tcPr marL="0" marR="0" marT="0" marB="0" anchor="b">
                    <a:lnL>
                      <a:noFill/>
                    </a:lnL>
                    <a:lnR w="6350" cap="flat" cmpd="sng" algn="ctr">
                      <a:solidFill>
                        <a:srgbClr val="C0C0C0"/>
                      </a:solidFill>
                      <a:prstDash val="solid"/>
                      <a:round/>
                      <a:headEnd type="none" w="med" len="med"/>
                      <a:tailEnd type="none" w="med" len="med"/>
                    </a:lnR>
                    <a:lnT>
                      <a:noFill/>
                    </a:lnT>
                    <a:lnB>
                      <a:noFill/>
                    </a:lnB>
                    <a:solidFill>
                      <a:srgbClr val="FFFFFF"/>
                    </a:solidFill>
                  </a:tcPr>
                </a:tc>
                <a:tc>
                  <a:txBody>
                    <a:bodyPr/>
                    <a:lstStyle/>
                    <a:p>
                      <a:pPr algn="l" fontAlgn="b"/>
                      <a:r>
                        <a:rPr lang="en-IE" sz="800" b="0" i="0" u="none" strike="noStrike">
                          <a:solidFill>
                            <a:srgbClr val="000000"/>
                          </a:solidFill>
                          <a:effectLst/>
                          <a:latin typeface="Arial" panose="020B0604020202020204" pitchFamily="34" charset="0"/>
                        </a:rPr>
                        <a:t>Right place to go for help (GP, hospital, pharmacist)</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800" b="0" i="0" u="none" strike="noStrike">
                          <a:solidFill>
                            <a:srgbClr val="000000"/>
                          </a:solidFill>
                          <a:effectLst/>
                          <a:latin typeface="Arial" panose="020B0604020202020204" pitchFamily="34" charset="0"/>
                        </a:rPr>
                        <a:t>2.0%</a:t>
                      </a:r>
                    </a:p>
                  </a:txBody>
                  <a:tcPr marL="0" marR="228456"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800" b="0" i="0" u="none" strike="noStrike">
                          <a:solidFill>
                            <a:srgbClr val="000000"/>
                          </a:solidFill>
                          <a:effectLst/>
                          <a:latin typeface="Arial" panose="020B0604020202020204" pitchFamily="34" charset="0"/>
                        </a:rPr>
                        <a:t>1.9%</a:t>
                      </a:r>
                    </a:p>
                  </a:txBody>
                  <a:tcPr marL="0" marR="228456"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800" b="0" i="0" u="none" strike="noStrike">
                          <a:solidFill>
                            <a:srgbClr val="000000"/>
                          </a:solidFill>
                          <a:effectLst/>
                          <a:latin typeface="Arial" panose="020B0604020202020204" pitchFamily="34" charset="0"/>
                        </a:rPr>
                        <a:t>2.7%</a:t>
                      </a:r>
                    </a:p>
                  </a:txBody>
                  <a:tcPr marL="0" marR="228456"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800" b="0" i="0" u="none" strike="noStrike">
                          <a:solidFill>
                            <a:srgbClr val="000000"/>
                          </a:solidFill>
                          <a:effectLst/>
                          <a:latin typeface="Arial" panose="020B0604020202020204" pitchFamily="34" charset="0"/>
                        </a:rPr>
                        <a:t>2.8%</a:t>
                      </a:r>
                    </a:p>
                  </a:txBody>
                  <a:tcPr marL="0" marR="228456"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800" b="0" i="0" u="none" strike="noStrike">
                          <a:solidFill>
                            <a:srgbClr val="000000"/>
                          </a:solidFill>
                          <a:effectLst/>
                          <a:latin typeface="Arial" panose="020B0604020202020204" pitchFamily="34" charset="0"/>
                        </a:rPr>
                        <a:t>2.5%</a:t>
                      </a:r>
                    </a:p>
                  </a:txBody>
                  <a:tcPr marL="0" marR="228456"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extLst>
                  <a:ext uri="{0D108BD9-81ED-4DB2-BD59-A6C34878D82A}">
                    <a16:rowId xmlns:a16="http://schemas.microsoft.com/office/drawing/2014/main" xmlns="" val="10017"/>
                  </a:ext>
                </a:extLst>
              </a:tr>
              <a:tr h="126920">
                <a:tc>
                  <a:txBody>
                    <a:bodyPr/>
                    <a:lstStyle/>
                    <a:p>
                      <a:pPr algn="ctr" fontAlgn="b"/>
                      <a:r>
                        <a:rPr lang="en-IE" sz="800" b="0" i="0" u="none" strike="noStrike">
                          <a:solidFill>
                            <a:srgbClr val="000000"/>
                          </a:solidFill>
                          <a:effectLst/>
                          <a:latin typeface="Arial" panose="020B0604020202020204" pitchFamily="34" charset="0"/>
                        </a:rPr>
                        <a:t>18</a:t>
                      </a:r>
                    </a:p>
                  </a:txBody>
                  <a:tcPr marL="0" marR="0" marT="0" marB="0" anchor="b">
                    <a:lnL>
                      <a:noFill/>
                    </a:lnL>
                    <a:lnR w="6350" cap="flat" cmpd="sng" algn="ctr">
                      <a:solidFill>
                        <a:srgbClr val="C0C0C0"/>
                      </a:solidFill>
                      <a:prstDash val="solid"/>
                      <a:round/>
                      <a:headEnd type="none" w="med" len="med"/>
                      <a:tailEnd type="none" w="med" len="med"/>
                    </a:lnR>
                    <a:lnT>
                      <a:noFill/>
                    </a:lnT>
                    <a:lnB>
                      <a:noFill/>
                    </a:lnB>
                    <a:solidFill>
                      <a:srgbClr val="FFFFFF"/>
                    </a:solidFill>
                  </a:tcPr>
                </a:tc>
                <a:tc>
                  <a:txBody>
                    <a:bodyPr/>
                    <a:lstStyle/>
                    <a:p>
                      <a:pPr algn="l" fontAlgn="b"/>
                      <a:r>
                        <a:rPr lang="en-IE" sz="800" b="0" i="0" u="none" strike="noStrike">
                          <a:solidFill>
                            <a:srgbClr val="000000"/>
                          </a:solidFill>
                          <a:effectLst/>
                          <a:latin typeface="Arial" panose="020B0604020202020204" pitchFamily="34" charset="0"/>
                        </a:rPr>
                        <a:t>Diet, food, nutrition (healthy eating, intolerances, weight)</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800" b="0" i="0" u="none" strike="noStrike">
                          <a:solidFill>
                            <a:srgbClr val="000000"/>
                          </a:solidFill>
                          <a:effectLst/>
                          <a:latin typeface="Arial" panose="020B0604020202020204" pitchFamily="34" charset="0"/>
                        </a:rPr>
                        <a:t>1.9%</a:t>
                      </a:r>
                    </a:p>
                  </a:txBody>
                  <a:tcPr marL="0" marR="228456"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800" b="0" i="0" u="none" strike="noStrike">
                          <a:solidFill>
                            <a:srgbClr val="000000"/>
                          </a:solidFill>
                          <a:effectLst/>
                          <a:latin typeface="Arial" panose="020B0604020202020204" pitchFamily="34" charset="0"/>
                        </a:rPr>
                        <a:t>1.9%</a:t>
                      </a:r>
                    </a:p>
                  </a:txBody>
                  <a:tcPr marL="0" marR="228456"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800" b="0" i="0" u="none" strike="noStrike">
                          <a:solidFill>
                            <a:srgbClr val="000000"/>
                          </a:solidFill>
                          <a:effectLst/>
                          <a:latin typeface="Arial" panose="020B0604020202020204" pitchFamily="34" charset="0"/>
                        </a:rPr>
                        <a:t>1.8%</a:t>
                      </a:r>
                    </a:p>
                  </a:txBody>
                  <a:tcPr marL="0" marR="228456"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800" b="0" i="0" u="none" strike="noStrike">
                          <a:solidFill>
                            <a:srgbClr val="000000"/>
                          </a:solidFill>
                          <a:effectLst/>
                          <a:latin typeface="Arial" panose="020B0604020202020204" pitchFamily="34" charset="0"/>
                        </a:rPr>
                        <a:t>2.6%</a:t>
                      </a:r>
                    </a:p>
                  </a:txBody>
                  <a:tcPr marL="0" marR="228456"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800" b="0" i="0" u="none" strike="noStrike">
                          <a:solidFill>
                            <a:srgbClr val="000000"/>
                          </a:solidFill>
                          <a:effectLst/>
                          <a:latin typeface="Arial" panose="020B0604020202020204" pitchFamily="34" charset="0"/>
                        </a:rPr>
                        <a:t>2.4%</a:t>
                      </a:r>
                    </a:p>
                  </a:txBody>
                  <a:tcPr marL="0" marR="228456"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extLst>
                  <a:ext uri="{0D108BD9-81ED-4DB2-BD59-A6C34878D82A}">
                    <a16:rowId xmlns:a16="http://schemas.microsoft.com/office/drawing/2014/main" xmlns="" val="10018"/>
                  </a:ext>
                </a:extLst>
              </a:tr>
              <a:tr h="126920">
                <a:tc>
                  <a:txBody>
                    <a:bodyPr/>
                    <a:lstStyle/>
                    <a:p>
                      <a:pPr algn="ctr" fontAlgn="b"/>
                      <a:r>
                        <a:rPr lang="en-IE" sz="800" b="0" i="0" u="none" strike="noStrike">
                          <a:solidFill>
                            <a:srgbClr val="000000"/>
                          </a:solidFill>
                          <a:effectLst/>
                          <a:latin typeface="Arial" panose="020B0604020202020204" pitchFamily="34" charset="0"/>
                        </a:rPr>
                        <a:t>19</a:t>
                      </a:r>
                    </a:p>
                  </a:txBody>
                  <a:tcPr marL="0" marR="0" marT="0" marB="0" anchor="b">
                    <a:lnL>
                      <a:noFill/>
                    </a:lnL>
                    <a:lnR w="6350" cap="flat" cmpd="sng" algn="ctr">
                      <a:solidFill>
                        <a:srgbClr val="C0C0C0"/>
                      </a:solidFill>
                      <a:prstDash val="solid"/>
                      <a:round/>
                      <a:headEnd type="none" w="med" len="med"/>
                      <a:tailEnd type="none" w="med" len="med"/>
                    </a:lnR>
                    <a:lnT>
                      <a:noFill/>
                    </a:lnT>
                    <a:lnB>
                      <a:noFill/>
                    </a:lnB>
                    <a:solidFill>
                      <a:srgbClr val="FFFFFF"/>
                    </a:solidFill>
                  </a:tcPr>
                </a:tc>
                <a:tc>
                  <a:txBody>
                    <a:bodyPr/>
                    <a:lstStyle/>
                    <a:p>
                      <a:pPr algn="l" fontAlgn="b"/>
                      <a:r>
                        <a:rPr lang="en-IE" sz="800" b="0" i="0" u="none" strike="noStrike">
                          <a:solidFill>
                            <a:srgbClr val="000000"/>
                          </a:solidFill>
                          <a:effectLst/>
                          <a:latin typeface="Arial" panose="020B0604020202020204" pitchFamily="34" charset="0"/>
                        </a:rPr>
                        <a:t>Seriousness of condition / disease</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800" b="0" i="0" u="none" strike="noStrike">
                          <a:solidFill>
                            <a:srgbClr val="000000"/>
                          </a:solidFill>
                          <a:effectLst/>
                          <a:latin typeface="Arial" panose="020B0604020202020204" pitchFamily="34" charset="0"/>
                        </a:rPr>
                        <a:t>2.0%</a:t>
                      </a:r>
                    </a:p>
                  </a:txBody>
                  <a:tcPr marL="0" marR="228456"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800" b="0" i="0" u="none" strike="noStrike">
                          <a:solidFill>
                            <a:srgbClr val="000000"/>
                          </a:solidFill>
                          <a:effectLst/>
                          <a:latin typeface="Arial" panose="020B0604020202020204" pitchFamily="34" charset="0"/>
                        </a:rPr>
                        <a:t>1.9%</a:t>
                      </a:r>
                    </a:p>
                  </a:txBody>
                  <a:tcPr marL="0" marR="228456"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800" b="0" i="0" u="none" strike="noStrike">
                          <a:solidFill>
                            <a:srgbClr val="000000"/>
                          </a:solidFill>
                          <a:effectLst/>
                          <a:latin typeface="Arial" panose="020B0604020202020204" pitchFamily="34" charset="0"/>
                        </a:rPr>
                        <a:t>1.3%</a:t>
                      </a:r>
                    </a:p>
                  </a:txBody>
                  <a:tcPr marL="0" marR="228456"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800" b="0" i="0" u="none" strike="noStrike">
                          <a:solidFill>
                            <a:srgbClr val="000000"/>
                          </a:solidFill>
                          <a:effectLst/>
                          <a:latin typeface="Arial" panose="020B0604020202020204" pitchFamily="34" charset="0"/>
                        </a:rPr>
                        <a:t>1.5%</a:t>
                      </a:r>
                    </a:p>
                  </a:txBody>
                  <a:tcPr marL="0" marR="228456"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800" b="0" i="0" u="none" strike="noStrike">
                          <a:solidFill>
                            <a:srgbClr val="000000"/>
                          </a:solidFill>
                          <a:effectLst/>
                          <a:latin typeface="Arial" panose="020B0604020202020204" pitchFamily="34" charset="0"/>
                        </a:rPr>
                        <a:t>1.6%</a:t>
                      </a:r>
                    </a:p>
                  </a:txBody>
                  <a:tcPr marL="0" marR="228456"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extLst>
                  <a:ext uri="{0D108BD9-81ED-4DB2-BD59-A6C34878D82A}">
                    <a16:rowId xmlns:a16="http://schemas.microsoft.com/office/drawing/2014/main" xmlns="" val="10019"/>
                  </a:ext>
                </a:extLst>
              </a:tr>
              <a:tr h="126920">
                <a:tc>
                  <a:txBody>
                    <a:bodyPr/>
                    <a:lstStyle/>
                    <a:p>
                      <a:pPr algn="ctr" fontAlgn="b"/>
                      <a:r>
                        <a:rPr lang="en-IE" sz="800" b="0" i="0" u="none" strike="noStrike">
                          <a:solidFill>
                            <a:srgbClr val="000000"/>
                          </a:solidFill>
                          <a:effectLst/>
                          <a:latin typeface="Arial" panose="020B0604020202020204" pitchFamily="34" charset="0"/>
                        </a:rPr>
                        <a:t>20</a:t>
                      </a:r>
                    </a:p>
                  </a:txBody>
                  <a:tcPr marL="0" marR="0" marT="0" marB="0" anchor="b">
                    <a:lnL>
                      <a:noFill/>
                    </a:lnL>
                    <a:lnR w="6350" cap="flat" cmpd="sng" algn="ctr">
                      <a:solidFill>
                        <a:srgbClr val="C0C0C0"/>
                      </a:solidFill>
                      <a:prstDash val="solid"/>
                      <a:round/>
                      <a:headEnd type="none" w="med" len="med"/>
                      <a:tailEnd type="none" w="med" len="med"/>
                    </a:lnR>
                    <a:lnT>
                      <a:noFill/>
                    </a:lnT>
                    <a:lnB>
                      <a:noFill/>
                    </a:lnB>
                    <a:solidFill>
                      <a:srgbClr val="FFFFFF"/>
                    </a:solidFill>
                  </a:tcPr>
                </a:tc>
                <a:tc>
                  <a:txBody>
                    <a:bodyPr/>
                    <a:lstStyle/>
                    <a:p>
                      <a:pPr algn="l" fontAlgn="b"/>
                      <a:r>
                        <a:rPr lang="en-IE" sz="800" b="0" i="0" u="none" strike="noStrike">
                          <a:solidFill>
                            <a:srgbClr val="000000"/>
                          </a:solidFill>
                          <a:effectLst/>
                          <a:latin typeface="Arial" panose="020B0604020202020204" pitchFamily="34" charset="0"/>
                        </a:rPr>
                        <a:t>Patient rights</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800" b="0" i="0" u="none" strike="noStrike">
                          <a:solidFill>
                            <a:srgbClr val="000000"/>
                          </a:solidFill>
                          <a:effectLst/>
                          <a:latin typeface="Arial" panose="020B0604020202020204" pitchFamily="34" charset="0"/>
                        </a:rPr>
                        <a:t>1.4%</a:t>
                      </a:r>
                    </a:p>
                  </a:txBody>
                  <a:tcPr marL="0" marR="228456"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800" b="0" i="0" u="none" strike="noStrike">
                          <a:solidFill>
                            <a:srgbClr val="000000"/>
                          </a:solidFill>
                          <a:effectLst/>
                          <a:latin typeface="Arial" panose="020B0604020202020204" pitchFamily="34" charset="0"/>
                        </a:rPr>
                        <a:t>1.9%</a:t>
                      </a:r>
                    </a:p>
                  </a:txBody>
                  <a:tcPr marL="0" marR="228456"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800" b="0" i="0" u="none" strike="noStrike">
                          <a:solidFill>
                            <a:srgbClr val="000000"/>
                          </a:solidFill>
                          <a:effectLst/>
                          <a:latin typeface="Arial" panose="020B0604020202020204" pitchFamily="34" charset="0"/>
                        </a:rPr>
                        <a:t>1.2%</a:t>
                      </a:r>
                    </a:p>
                  </a:txBody>
                  <a:tcPr marL="0" marR="228456"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800" b="0" i="0" u="none" strike="noStrike">
                          <a:solidFill>
                            <a:srgbClr val="000000"/>
                          </a:solidFill>
                          <a:effectLst/>
                          <a:latin typeface="Arial" panose="020B0604020202020204" pitchFamily="34" charset="0"/>
                        </a:rPr>
                        <a:t>1.3%</a:t>
                      </a:r>
                    </a:p>
                  </a:txBody>
                  <a:tcPr marL="0" marR="228456"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800" b="0" i="0" u="none" strike="noStrike" dirty="0">
                          <a:solidFill>
                            <a:srgbClr val="000000"/>
                          </a:solidFill>
                          <a:effectLst/>
                          <a:latin typeface="Arial" panose="020B0604020202020204" pitchFamily="34" charset="0"/>
                        </a:rPr>
                        <a:t>1.4%</a:t>
                      </a:r>
                    </a:p>
                  </a:txBody>
                  <a:tcPr marL="0" marR="228456"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extLst>
                  <a:ext uri="{0D108BD9-81ED-4DB2-BD59-A6C34878D82A}">
                    <a16:rowId xmlns:a16="http://schemas.microsoft.com/office/drawing/2014/main" xmlns="" val="10020"/>
                  </a:ext>
                </a:extLst>
              </a:tr>
            </a:tbl>
          </a:graphicData>
        </a:graphic>
      </p:graphicFrame>
      <p:pic>
        <p:nvPicPr>
          <p:cNvPr id="4" name="ColourQuartilesVerticalPicture">
            <a:extLst>
              <a:ext uri="{FF2B5EF4-FFF2-40B4-BE49-F238E27FC236}">
                <a16:creationId xmlns:a16="http://schemas.microsoft.com/office/drawing/2014/main" xmlns="" id="{00000000-0008-0000-0000-000003000000}"/>
              </a:ext>
            </a:extLst>
          </p:cNvPr>
          <p:cNvPicPr>
            <a:picLocks noChangeAspect="1"/>
          </p:cNvPicPr>
          <p:nvPr/>
        </p:nvPicPr>
        <p:blipFill>
          <a:blip r:embed="rId3"/>
          <a:stretch>
            <a:fillRect/>
          </a:stretch>
        </p:blipFill>
        <p:spPr>
          <a:xfrm>
            <a:off x="8182017" y="1905000"/>
            <a:ext cx="571500" cy="1998008"/>
          </a:xfrm>
          <a:prstGeom prst="rect">
            <a:avLst/>
          </a:prstGeom>
        </p:spPr>
      </p:pic>
      <p:sp>
        <p:nvSpPr>
          <p:cNvPr id="5" name="TextBox 4"/>
          <p:cNvSpPr txBox="1"/>
          <p:nvPr/>
        </p:nvSpPr>
        <p:spPr>
          <a:xfrm>
            <a:off x="297545" y="4521198"/>
            <a:ext cx="5740400" cy="307777"/>
          </a:xfrm>
          <a:prstGeom prst="rect">
            <a:avLst/>
          </a:prstGeom>
          <a:noFill/>
        </p:spPr>
        <p:txBody>
          <a:bodyPr wrap="square" rtlCol="0">
            <a:spAutoFit/>
          </a:bodyPr>
          <a:lstStyle/>
          <a:p>
            <a:r>
              <a:rPr lang="en-CA" sz="1400" dirty="0" smtClean="0">
                <a:solidFill>
                  <a:schemeClr val="tx1">
                    <a:lumMod val="75000"/>
                    <a:lumOff val="25000"/>
                  </a:schemeClr>
                </a:solidFill>
                <a:latin typeface="Helvetica Light"/>
                <a:cs typeface="Helvetica Light"/>
              </a:rPr>
              <a:t>Source: Top task </a:t>
            </a:r>
            <a:r>
              <a:rPr lang="en-CA" sz="1400" dirty="0">
                <a:solidFill>
                  <a:schemeClr val="tx1">
                    <a:lumMod val="75000"/>
                    <a:lumOff val="25000"/>
                  </a:schemeClr>
                </a:solidFill>
                <a:latin typeface="Helvetica Light"/>
                <a:cs typeface="Helvetica Light"/>
              </a:rPr>
              <a:t>identification project, Irish Department of Health </a:t>
            </a:r>
            <a:endParaRPr lang="en-CA" sz="1400" dirty="0" smtClean="0">
              <a:solidFill>
                <a:schemeClr val="tx1">
                  <a:lumMod val="75000"/>
                  <a:lumOff val="25000"/>
                </a:schemeClr>
              </a:solidFill>
              <a:latin typeface="Helvetica Light"/>
              <a:cs typeface="Helvetica Light"/>
            </a:endParaRPr>
          </a:p>
        </p:txBody>
      </p:sp>
    </p:spTree>
    <p:extLst>
      <p:ext uri="{BB962C8B-B14F-4D97-AF65-F5344CB8AC3E}">
        <p14:creationId xmlns:p14="http://schemas.microsoft.com/office/powerpoint/2010/main" val="2860291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81" y="392629"/>
            <a:ext cx="8667750" cy="373853"/>
          </a:xfrm>
        </p:spPr>
        <p:txBody>
          <a:bodyPr wrap="square">
            <a:spAutoFit/>
          </a:bodyPr>
          <a:lstStyle/>
          <a:p>
            <a:r>
              <a:rPr lang="en-US" dirty="0"/>
              <a:t>Condition / disease</a:t>
            </a:r>
          </a:p>
        </p:txBody>
      </p:sp>
      <p:graphicFrame>
        <p:nvGraphicFramePr>
          <p:cNvPr id="3" name="Table 2"/>
          <p:cNvGraphicFramePr>
            <a:graphicFrameLocks noGrp="1"/>
          </p:cNvGraphicFramePr>
          <p:nvPr>
            <p:extLst/>
          </p:nvPr>
        </p:nvGraphicFramePr>
        <p:xfrm>
          <a:off x="858442" y="1701140"/>
          <a:ext cx="7427121" cy="2269587"/>
        </p:xfrm>
        <a:graphic>
          <a:graphicData uri="http://schemas.openxmlformats.org/drawingml/2006/table">
            <a:tbl>
              <a:tblPr/>
              <a:tblGrid>
                <a:gridCol w="102929">
                  <a:extLst>
                    <a:ext uri="{9D8B030D-6E8A-4147-A177-3AD203B41FA5}">
                      <a16:colId xmlns:a16="http://schemas.microsoft.com/office/drawing/2014/main" xmlns="" val="20000"/>
                    </a:ext>
                  </a:extLst>
                </a:gridCol>
                <a:gridCol w="1971897">
                  <a:extLst>
                    <a:ext uri="{9D8B030D-6E8A-4147-A177-3AD203B41FA5}">
                      <a16:colId xmlns:a16="http://schemas.microsoft.com/office/drawing/2014/main" xmlns="" val="20001"/>
                    </a:ext>
                  </a:extLst>
                </a:gridCol>
                <a:gridCol w="411715">
                  <a:extLst>
                    <a:ext uri="{9D8B030D-6E8A-4147-A177-3AD203B41FA5}">
                      <a16:colId xmlns:a16="http://schemas.microsoft.com/office/drawing/2014/main" xmlns="" val="20002"/>
                    </a:ext>
                  </a:extLst>
                </a:gridCol>
                <a:gridCol w="411715">
                  <a:extLst>
                    <a:ext uri="{9D8B030D-6E8A-4147-A177-3AD203B41FA5}">
                      <a16:colId xmlns:a16="http://schemas.microsoft.com/office/drawing/2014/main" xmlns="" val="20003"/>
                    </a:ext>
                  </a:extLst>
                </a:gridCol>
                <a:gridCol w="411715">
                  <a:extLst>
                    <a:ext uri="{9D8B030D-6E8A-4147-A177-3AD203B41FA5}">
                      <a16:colId xmlns:a16="http://schemas.microsoft.com/office/drawing/2014/main" xmlns="" val="20004"/>
                    </a:ext>
                  </a:extLst>
                </a:gridCol>
                <a:gridCol w="411715">
                  <a:extLst>
                    <a:ext uri="{9D8B030D-6E8A-4147-A177-3AD203B41FA5}">
                      <a16:colId xmlns:a16="http://schemas.microsoft.com/office/drawing/2014/main" xmlns="" val="20005"/>
                    </a:ext>
                  </a:extLst>
                </a:gridCol>
                <a:gridCol w="411715">
                  <a:extLst>
                    <a:ext uri="{9D8B030D-6E8A-4147-A177-3AD203B41FA5}">
                      <a16:colId xmlns:a16="http://schemas.microsoft.com/office/drawing/2014/main" xmlns="" val="20006"/>
                    </a:ext>
                  </a:extLst>
                </a:gridCol>
                <a:gridCol w="411715">
                  <a:extLst>
                    <a:ext uri="{9D8B030D-6E8A-4147-A177-3AD203B41FA5}">
                      <a16:colId xmlns:a16="http://schemas.microsoft.com/office/drawing/2014/main" xmlns="" val="20007"/>
                    </a:ext>
                  </a:extLst>
                </a:gridCol>
                <a:gridCol w="411715">
                  <a:extLst>
                    <a:ext uri="{9D8B030D-6E8A-4147-A177-3AD203B41FA5}">
                      <a16:colId xmlns:a16="http://schemas.microsoft.com/office/drawing/2014/main" xmlns="" val="20008"/>
                    </a:ext>
                  </a:extLst>
                </a:gridCol>
                <a:gridCol w="411715">
                  <a:extLst>
                    <a:ext uri="{9D8B030D-6E8A-4147-A177-3AD203B41FA5}">
                      <a16:colId xmlns:a16="http://schemas.microsoft.com/office/drawing/2014/main" xmlns="" val="20009"/>
                    </a:ext>
                  </a:extLst>
                </a:gridCol>
                <a:gridCol w="411715">
                  <a:extLst>
                    <a:ext uri="{9D8B030D-6E8A-4147-A177-3AD203B41FA5}">
                      <a16:colId xmlns:a16="http://schemas.microsoft.com/office/drawing/2014/main" xmlns="" val="20010"/>
                    </a:ext>
                  </a:extLst>
                </a:gridCol>
                <a:gridCol w="411715">
                  <a:extLst>
                    <a:ext uri="{9D8B030D-6E8A-4147-A177-3AD203B41FA5}">
                      <a16:colId xmlns:a16="http://schemas.microsoft.com/office/drawing/2014/main" xmlns="" val="20011"/>
                    </a:ext>
                  </a:extLst>
                </a:gridCol>
                <a:gridCol w="411715">
                  <a:extLst>
                    <a:ext uri="{9D8B030D-6E8A-4147-A177-3AD203B41FA5}">
                      <a16:colId xmlns:a16="http://schemas.microsoft.com/office/drawing/2014/main" xmlns="" val="20012"/>
                    </a:ext>
                  </a:extLst>
                </a:gridCol>
                <a:gridCol w="411715">
                  <a:extLst>
                    <a:ext uri="{9D8B030D-6E8A-4147-A177-3AD203B41FA5}">
                      <a16:colId xmlns:a16="http://schemas.microsoft.com/office/drawing/2014/main" xmlns="" val="20013"/>
                    </a:ext>
                  </a:extLst>
                </a:gridCol>
                <a:gridCol w="411715">
                  <a:extLst>
                    <a:ext uri="{9D8B030D-6E8A-4147-A177-3AD203B41FA5}">
                      <a16:colId xmlns:a16="http://schemas.microsoft.com/office/drawing/2014/main" xmlns="" val="20014"/>
                    </a:ext>
                  </a:extLst>
                </a:gridCol>
              </a:tblGrid>
              <a:tr h="481869">
                <a:tc>
                  <a:txBody>
                    <a:bodyPr/>
                    <a:lstStyle/>
                    <a:p>
                      <a:pPr algn="l" fontAlgn="b"/>
                      <a:r>
                        <a:rPr lang="en-IE" sz="500" b="0" i="0" u="none" strike="noStrike">
                          <a:solidFill>
                            <a:srgbClr val="000000"/>
                          </a:solidFill>
                          <a:effectLst/>
                          <a:latin typeface="Arial" panose="020B0604020202020204" pitchFamily="34" charset="0"/>
                        </a:rPr>
                        <a:t> </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ctr" fontAlgn="b"/>
                      <a:r>
                        <a:rPr lang="en-IE" sz="600" b="1" i="0" u="none" strike="noStrike">
                          <a:solidFill>
                            <a:srgbClr val="000000"/>
                          </a:solidFill>
                          <a:effectLst/>
                          <a:latin typeface="Arial" panose="020B0604020202020204" pitchFamily="34" charset="0"/>
                        </a:rPr>
                        <a:t>Tasks</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ctr" fontAlgn="b"/>
                      <a:r>
                        <a:rPr lang="en-IE" sz="600" b="0" i="0" u="none" strike="noStrike">
                          <a:solidFill>
                            <a:srgbClr val="000000"/>
                          </a:solidFill>
                          <a:effectLst/>
                          <a:latin typeface="Arial" panose="020B0604020202020204" pitchFamily="34" charset="0"/>
                        </a:rPr>
                        <a:t>Cancer</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ctr" fontAlgn="b"/>
                      <a:r>
                        <a:rPr lang="en-IE" sz="600" b="0" i="0" u="none" strike="noStrike">
                          <a:solidFill>
                            <a:srgbClr val="000000"/>
                          </a:solidFill>
                          <a:effectLst/>
                          <a:latin typeface="Arial" panose="020B0604020202020204" pitchFamily="34" charset="0"/>
                        </a:rPr>
                        <a:t>Diabetes</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ctr" fontAlgn="b"/>
                      <a:r>
                        <a:rPr lang="en-IE" sz="600" b="0" i="0" u="none" strike="noStrike">
                          <a:solidFill>
                            <a:srgbClr val="000000"/>
                          </a:solidFill>
                          <a:effectLst/>
                          <a:latin typeface="Arial" panose="020B0604020202020204" pitchFamily="34" charset="0"/>
                        </a:rPr>
                        <a:t>Heart disease</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ctr" fontAlgn="b"/>
                      <a:r>
                        <a:rPr lang="en-IE" sz="600" b="0" i="0" u="none" strike="noStrike">
                          <a:solidFill>
                            <a:srgbClr val="000000"/>
                          </a:solidFill>
                          <a:effectLst/>
                          <a:latin typeface="Arial" panose="020B0604020202020204" pitchFamily="34" charset="0"/>
                        </a:rPr>
                        <a:t>Injury</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ctr" fontAlgn="b"/>
                      <a:r>
                        <a:rPr lang="en-IE" sz="600" b="0" i="0" u="none" strike="noStrike">
                          <a:solidFill>
                            <a:srgbClr val="000000"/>
                          </a:solidFill>
                          <a:effectLst/>
                          <a:latin typeface="Arial" panose="020B0604020202020204" pitchFamily="34" charset="0"/>
                        </a:rPr>
                        <a:t>Addiction</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ctr" fontAlgn="b"/>
                      <a:r>
                        <a:rPr lang="en-IE" sz="600" b="0" i="0" u="none" strike="noStrike">
                          <a:solidFill>
                            <a:srgbClr val="000000"/>
                          </a:solidFill>
                          <a:effectLst/>
                          <a:latin typeface="Arial" panose="020B0604020202020204" pitchFamily="34" charset="0"/>
                        </a:rPr>
                        <a:t>Disability</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ctr" fontAlgn="b"/>
                      <a:r>
                        <a:rPr lang="en-IE" sz="600" b="0" i="0" u="none" strike="noStrike">
                          <a:solidFill>
                            <a:srgbClr val="000000"/>
                          </a:solidFill>
                          <a:effectLst/>
                          <a:latin typeface="Arial" panose="020B0604020202020204" pitchFamily="34" charset="0"/>
                        </a:rPr>
                        <a:t>Asthma</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ctr" fontAlgn="b"/>
                      <a:r>
                        <a:rPr lang="en-IE" sz="600" b="0" i="0" u="none" strike="noStrike">
                          <a:solidFill>
                            <a:srgbClr val="000000"/>
                          </a:solidFill>
                          <a:effectLst/>
                          <a:latin typeface="Arial" panose="020B0604020202020204" pitchFamily="34" charset="0"/>
                        </a:rPr>
                        <a:t>Chronic Obstructive Pulmonary Diseas…</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ctr" fontAlgn="b"/>
                      <a:r>
                        <a:rPr lang="en-IE" sz="600" b="0" i="0" u="none" strike="noStrike">
                          <a:solidFill>
                            <a:srgbClr val="000000"/>
                          </a:solidFill>
                          <a:effectLst/>
                          <a:latin typeface="Arial" panose="020B0604020202020204" pitchFamily="34" charset="0"/>
                        </a:rPr>
                        <a:t>Sexual health</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ctr" fontAlgn="b"/>
                      <a:r>
                        <a:rPr lang="en-IE" sz="600" b="0" i="0" u="none" strike="noStrike">
                          <a:solidFill>
                            <a:srgbClr val="000000"/>
                          </a:solidFill>
                          <a:effectLst/>
                          <a:latin typeface="Arial" panose="020B0604020202020204" pitchFamily="34" charset="0"/>
                        </a:rPr>
                        <a:t>Pregnancy-related information</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ctr" fontAlgn="b"/>
                      <a:r>
                        <a:rPr lang="en-IE" sz="600" b="0" i="0" u="none" strike="noStrike">
                          <a:solidFill>
                            <a:srgbClr val="000000"/>
                          </a:solidFill>
                          <a:effectLst/>
                          <a:latin typeface="Arial" panose="020B0604020202020204" pitchFamily="34" charset="0"/>
                        </a:rPr>
                        <a:t>Mental health</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ctr" fontAlgn="b"/>
                      <a:r>
                        <a:rPr lang="en-IE" sz="600" b="0" i="0" u="none" strike="noStrike">
                          <a:solidFill>
                            <a:srgbClr val="000000"/>
                          </a:solidFill>
                          <a:effectLst/>
                          <a:latin typeface="Arial" panose="020B0604020202020204" pitchFamily="34" charset="0"/>
                        </a:rPr>
                        <a:t>Dementia</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ctr" fontAlgn="b"/>
                      <a:r>
                        <a:rPr lang="en-IE" sz="600" b="1" i="0" u="none" strike="noStrike">
                          <a:solidFill>
                            <a:srgbClr val="FFFFFF"/>
                          </a:solidFill>
                          <a:effectLst/>
                          <a:latin typeface="Arial" panose="020B0604020202020204" pitchFamily="34" charset="0"/>
                        </a:rPr>
                        <a:t>Total</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000000"/>
                    </a:solidFill>
                  </a:tcPr>
                </a:tc>
                <a:extLst>
                  <a:ext uri="{0D108BD9-81ED-4DB2-BD59-A6C34878D82A}">
                    <a16:rowId xmlns:a16="http://schemas.microsoft.com/office/drawing/2014/main" xmlns="" val="10000"/>
                  </a:ext>
                </a:extLst>
              </a:tr>
              <a:tr h="81260">
                <a:tc>
                  <a:txBody>
                    <a:bodyPr/>
                    <a:lstStyle/>
                    <a:p>
                      <a:pPr algn="ctr" fontAlgn="b"/>
                      <a:r>
                        <a:rPr lang="en-IE" sz="500" b="0" i="0" u="none" strike="noStrike">
                          <a:solidFill>
                            <a:srgbClr val="000000"/>
                          </a:solidFill>
                          <a:effectLst/>
                          <a:latin typeface="Arial" panose="020B0604020202020204" pitchFamily="34" charset="0"/>
                        </a:rPr>
                        <a:t>1</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500" b="0" i="0" u="none" strike="noStrike">
                          <a:solidFill>
                            <a:srgbClr val="000000"/>
                          </a:solidFill>
                          <a:effectLst/>
                          <a:latin typeface="Arial" panose="020B0604020202020204" pitchFamily="34" charset="0"/>
                        </a:rPr>
                        <a:t>Waiting times (hospitals, clinics, other health services)</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6.0%</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4.4%</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4.2%</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5.0%</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3.3%</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5.7%</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5.8%</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5.4%</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2.5%</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5.5%</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4.7%</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4.1%</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4.9%</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extLst>
                  <a:ext uri="{0D108BD9-81ED-4DB2-BD59-A6C34878D82A}">
                    <a16:rowId xmlns:a16="http://schemas.microsoft.com/office/drawing/2014/main" xmlns="" val="10001"/>
                  </a:ext>
                </a:extLst>
              </a:tr>
              <a:tr h="81260">
                <a:tc>
                  <a:txBody>
                    <a:bodyPr/>
                    <a:lstStyle/>
                    <a:p>
                      <a:pPr algn="ctr" fontAlgn="b"/>
                      <a:r>
                        <a:rPr lang="en-IE" sz="500" b="0" i="0" u="none" strike="noStrike">
                          <a:solidFill>
                            <a:srgbClr val="000000"/>
                          </a:solidFill>
                          <a:effectLst/>
                          <a:latin typeface="Arial" panose="020B0604020202020204" pitchFamily="34" charset="0"/>
                        </a:rPr>
                        <a:t>2</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500" b="0" i="0" u="none" strike="noStrike">
                          <a:solidFill>
                            <a:srgbClr val="000000"/>
                          </a:solidFill>
                          <a:effectLst/>
                          <a:latin typeface="Arial" panose="020B0604020202020204" pitchFamily="34" charset="0"/>
                        </a:rPr>
                        <a:t>Mental wellbeing (stress reduction, mindfulness, positive thinking)</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2.6%</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2.6%</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2.4%</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2.6%</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7.9%</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3.1%</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3.4%</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2.5%</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4.8%</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3.6%</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8.3%</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3.4%</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4.5%</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extLst>
                  <a:ext uri="{0D108BD9-81ED-4DB2-BD59-A6C34878D82A}">
                    <a16:rowId xmlns:a16="http://schemas.microsoft.com/office/drawing/2014/main" xmlns="" val="10002"/>
                  </a:ext>
                </a:extLst>
              </a:tr>
              <a:tr h="81260">
                <a:tc>
                  <a:txBody>
                    <a:bodyPr/>
                    <a:lstStyle/>
                    <a:p>
                      <a:pPr algn="ctr" fontAlgn="b"/>
                      <a:r>
                        <a:rPr lang="en-IE" sz="500" b="0" i="0" u="none" strike="noStrike">
                          <a:solidFill>
                            <a:srgbClr val="000000"/>
                          </a:solidFill>
                          <a:effectLst/>
                          <a:latin typeface="Arial" panose="020B0604020202020204" pitchFamily="34" charset="0"/>
                        </a:rPr>
                        <a:t>3</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500" b="0" i="0" u="none" strike="noStrike">
                          <a:solidFill>
                            <a:srgbClr val="000000"/>
                          </a:solidFill>
                          <a:effectLst/>
                          <a:latin typeface="Arial" panose="020B0604020202020204" pitchFamily="34" charset="0"/>
                        </a:rPr>
                        <a:t>Costs and fees (treatment, drugs, consultant visits, care)</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4.8%</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3.7%</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3.7%</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4.7%</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3.0%</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4.2%</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6.2%</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3.5%</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3.4%</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4.4%</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4.0%</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3.6%</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4.0%</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extLst>
                  <a:ext uri="{0D108BD9-81ED-4DB2-BD59-A6C34878D82A}">
                    <a16:rowId xmlns:a16="http://schemas.microsoft.com/office/drawing/2014/main" xmlns="" val="10003"/>
                  </a:ext>
                </a:extLst>
              </a:tr>
              <a:tr h="81260">
                <a:tc>
                  <a:txBody>
                    <a:bodyPr/>
                    <a:lstStyle/>
                    <a:p>
                      <a:pPr algn="ctr" fontAlgn="b"/>
                      <a:r>
                        <a:rPr lang="en-IE" sz="500" b="0" i="0" u="none" strike="noStrike">
                          <a:solidFill>
                            <a:srgbClr val="000000"/>
                          </a:solidFill>
                          <a:effectLst/>
                          <a:latin typeface="Arial" panose="020B0604020202020204" pitchFamily="34" charset="0"/>
                        </a:rPr>
                        <a:t>4</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500" b="0" i="0" u="none" strike="noStrike">
                          <a:solidFill>
                            <a:srgbClr val="000000"/>
                          </a:solidFill>
                          <a:effectLst/>
                          <a:latin typeface="Arial" panose="020B0604020202020204" pitchFamily="34" charset="0"/>
                        </a:rPr>
                        <a:t>Screening (breastcheck, retinal, bowel, cervical)</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5.2%</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4.2%</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3.9%</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2.0%</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2.0%</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2.3%</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4.4%</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2.5%</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1.7%</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5.4%</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3.3%</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3.8%</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3.6%</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extLst>
                  <a:ext uri="{0D108BD9-81ED-4DB2-BD59-A6C34878D82A}">
                    <a16:rowId xmlns:a16="http://schemas.microsoft.com/office/drawing/2014/main" xmlns="" val="10004"/>
                  </a:ext>
                </a:extLst>
              </a:tr>
              <a:tr h="81260">
                <a:tc>
                  <a:txBody>
                    <a:bodyPr/>
                    <a:lstStyle/>
                    <a:p>
                      <a:pPr algn="ctr" fontAlgn="b"/>
                      <a:r>
                        <a:rPr lang="en-IE" sz="500" b="0" i="0" u="none" strike="noStrike">
                          <a:solidFill>
                            <a:srgbClr val="000000"/>
                          </a:solidFill>
                          <a:effectLst/>
                          <a:latin typeface="Arial" panose="020B0604020202020204" pitchFamily="34" charset="0"/>
                        </a:rPr>
                        <a:t>5</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500" b="0" i="0" u="none" strike="noStrike">
                          <a:solidFill>
                            <a:srgbClr val="000000"/>
                          </a:solidFill>
                          <a:effectLst/>
                          <a:latin typeface="Arial" panose="020B0604020202020204" pitchFamily="34" charset="0"/>
                        </a:rPr>
                        <a:t>Diagnosis of condition / disease</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3.5%</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2.5%</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3.1%</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2.1%</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1.3%</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2.7%</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1.6%</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3.2%</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1.4%</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2.3%</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2.7%</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3.3%</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2.9%</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extLst>
                  <a:ext uri="{0D108BD9-81ED-4DB2-BD59-A6C34878D82A}">
                    <a16:rowId xmlns:a16="http://schemas.microsoft.com/office/drawing/2014/main" xmlns="" val="10005"/>
                  </a:ext>
                </a:extLst>
              </a:tr>
              <a:tr h="81260">
                <a:tc>
                  <a:txBody>
                    <a:bodyPr/>
                    <a:lstStyle/>
                    <a:p>
                      <a:pPr algn="ctr" fontAlgn="b"/>
                      <a:r>
                        <a:rPr lang="en-IE" sz="500" b="0" i="0" u="none" strike="noStrike">
                          <a:solidFill>
                            <a:srgbClr val="000000"/>
                          </a:solidFill>
                          <a:effectLst/>
                          <a:latin typeface="Arial" panose="020B0604020202020204" pitchFamily="34" charset="0"/>
                        </a:rPr>
                        <a:t>6</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500" b="0" i="0" u="none" strike="noStrike">
                          <a:solidFill>
                            <a:srgbClr val="000000"/>
                          </a:solidFill>
                          <a:effectLst/>
                          <a:latin typeface="Arial" panose="020B0604020202020204" pitchFamily="34" charset="0"/>
                        </a:rPr>
                        <a:t>Check symptoms / signs</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3.0%</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3.6%</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2.6%</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3.7%</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0.7%</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1.3%</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3.0%</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2.2%</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5.4%</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4.1%</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3.1%</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1.6%</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2.9%</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extLst>
                  <a:ext uri="{0D108BD9-81ED-4DB2-BD59-A6C34878D82A}">
                    <a16:rowId xmlns:a16="http://schemas.microsoft.com/office/drawing/2014/main" xmlns="" val="10006"/>
                  </a:ext>
                </a:extLst>
              </a:tr>
              <a:tr h="81260">
                <a:tc>
                  <a:txBody>
                    <a:bodyPr/>
                    <a:lstStyle/>
                    <a:p>
                      <a:pPr algn="ctr" fontAlgn="b"/>
                      <a:r>
                        <a:rPr lang="en-IE" sz="500" b="0" i="0" u="none" strike="noStrike">
                          <a:solidFill>
                            <a:srgbClr val="000000"/>
                          </a:solidFill>
                          <a:effectLst/>
                          <a:latin typeface="Arial" panose="020B0604020202020204" pitchFamily="34" charset="0"/>
                        </a:rPr>
                        <a:t>7</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500" b="0" i="0" u="none" strike="noStrike">
                          <a:solidFill>
                            <a:srgbClr val="000000"/>
                          </a:solidFill>
                          <a:effectLst/>
                          <a:latin typeface="Arial" panose="020B0604020202020204" pitchFamily="34" charset="0"/>
                        </a:rPr>
                        <a:t>Emergencies, what to do</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3.0%</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1.8%</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3.7%</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4.0%</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1.3%</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2.3%</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2.8%</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2.5%</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4.5%</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2.5%</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2.9%</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1.8%</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2.8%</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extLst>
                  <a:ext uri="{0D108BD9-81ED-4DB2-BD59-A6C34878D82A}">
                    <a16:rowId xmlns:a16="http://schemas.microsoft.com/office/drawing/2014/main" xmlns="" val="10007"/>
                  </a:ext>
                </a:extLst>
              </a:tr>
              <a:tr h="81260">
                <a:tc>
                  <a:txBody>
                    <a:bodyPr/>
                    <a:lstStyle/>
                    <a:p>
                      <a:pPr algn="ctr" fontAlgn="b"/>
                      <a:r>
                        <a:rPr lang="en-IE" sz="500" b="0" i="0" u="none" strike="noStrike">
                          <a:solidFill>
                            <a:srgbClr val="000000"/>
                          </a:solidFill>
                          <a:effectLst/>
                          <a:latin typeface="Arial" panose="020B0604020202020204" pitchFamily="34" charset="0"/>
                        </a:rPr>
                        <a:t>8</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500" b="0" i="0" u="none" strike="noStrike">
                          <a:solidFill>
                            <a:srgbClr val="000000"/>
                          </a:solidFill>
                          <a:effectLst/>
                          <a:latin typeface="Arial" panose="020B0604020202020204" pitchFamily="34" charset="0"/>
                        </a:rPr>
                        <a:t>Health services near you</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2.7%</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2.8%</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2.9%</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2.6%</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1.0%</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2.6%</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1.6%</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2.5%</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1.7%</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2.8%</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2.8%</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2.5%</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2.6%</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extLst>
                  <a:ext uri="{0D108BD9-81ED-4DB2-BD59-A6C34878D82A}">
                    <a16:rowId xmlns:a16="http://schemas.microsoft.com/office/drawing/2014/main" xmlns="" val="10008"/>
                  </a:ext>
                </a:extLst>
              </a:tr>
              <a:tr h="81260">
                <a:tc>
                  <a:txBody>
                    <a:bodyPr/>
                    <a:lstStyle/>
                    <a:p>
                      <a:pPr algn="ctr" fontAlgn="b"/>
                      <a:r>
                        <a:rPr lang="en-IE" sz="500" b="0" i="0" u="none" strike="noStrike">
                          <a:solidFill>
                            <a:srgbClr val="000000"/>
                          </a:solidFill>
                          <a:effectLst/>
                          <a:latin typeface="Arial" panose="020B0604020202020204" pitchFamily="34" charset="0"/>
                        </a:rPr>
                        <a:t>9</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500" b="0" i="0" u="none" strike="noStrike">
                          <a:solidFill>
                            <a:srgbClr val="000000"/>
                          </a:solidFill>
                          <a:effectLst/>
                          <a:latin typeface="Arial" panose="020B0604020202020204" pitchFamily="34" charset="0"/>
                        </a:rPr>
                        <a:t>Right place to go for help (GP, hospital, pharmacist)</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2.2%</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3.0%</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1.8%</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3.5%</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2.3%</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1.7%</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3.2%</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3.2%</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5.1%</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2.3%</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2.7%</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2.8%</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2.5%</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extLst>
                  <a:ext uri="{0D108BD9-81ED-4DB2-BD59-A6C34878D82A}">
                    <a16:rowId xmlns:a16="http://schemas.microsoft.com/office/drawing/2014/main" xmlns="" val="10009"/>
                  </a:ext>
                </a:extLst>
              </a:tr>
              <a:tr h="162519">
                <a:tc>
                  <a:txBody>
                    <a:bodyPr/>
                    <a:lstStyle/>
                    <a:p>
                      <a:pPr algn="ctr" fontAlgn="b"/>
                      <a:r>
                        <a:rPr lang="en-IE" sz="500" b="0" i="0" u="none" strike="noStrike">
                          <a:solidFill>
                            <a:srgbClr val="000000"/>
                          </a:solidFill>
                          <a:effectLst/>
                          <a:latin typeface="Arial" panose="020B0604020202020204" pitchFamily="34" charset="0"/>
                        </a:rPr>
                        <a:t>10</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500" b="0" i="0" u="none" strike="noStrike">
                          <a:solidFill>
                            <a:srgbClr val="000000"/>
                          </a:solidFill>
                          <a:effectLst/>
                          <a:latin typeface="Arial" panose="020B0604020202020204" pitchFamily="34" charset="0"/>
                        </a:rPr>
                        <a:t>Entitlements, allowances (medical card, GP card, European Health Insurance Card)</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2.4%</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2.2%</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2.8%</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2.1%</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1.7%</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4.1%</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2.8%</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1.9%</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2.0%</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1.4%</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2.4%</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2.6%</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2.5%</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extLst>
                  <a:ext uri="{0D108BD9-81ED-4DB2-BD59-A6C34878D82A}">
                    <a16:rowId xmlns:a16="http://schemas.microsoft.com/office/drawing/2014/main" xmlns="" val="10010"/>
                  </a:ext>
                </a:extLst>
              </a:tr>
              <a:tr h="81260">
                <a:tc>
                  <a:txBody>
                    <a:bodyPr/>
                    <a:lstStyle/>
                    <a:p>
                      <a:pPr algn="ctr" fontAlgn="b"/>
                      <a:r>
                        <a:rPr lang="en-IE" sz="500" b="0" i="0" u="none" strike="noStrike">
                          <a:solidFill>
                            <a:srgbClr val="000000"/>
                          </a:solidFill>
                          <a:effectLst/>
                          <a:latin typeface="Arial" panose="020B0604020202020204" pitchFamily="34" charset="0"/>
                        </a:rPr>
                        <a:t>11</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500" b="0" i="0" u="none" strike="noStrike">
                          <a:solidFill>
                            <a:srgbClr val="000000"/>
                          </a:solidFill>
                          <a:effectLst/>
                          <a:latin typeface="Arial" panose="020B0604020202020204" pitchFamily="34" charset="0"/>
                        </a:rPr>
                        <a:t>How to use health services (getting the care you need)</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2.0%</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3.2%</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1.9%</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2.4%</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1.7%</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3.1%</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2.6%</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1.6%</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3.1%</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2.1%</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2.0%</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3.1%</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2.4%</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extLst>
                  <a:ext uri="{0D108BD9-81ED-4DB2-BD59-A6C34878D82A}">
                    <a16:rowId xmlns:a16="http://schemas.microsoft.com/office/drawing/2014/main" xmlns="" val="10011"/>
                  </a:ext>
                </a:extLst>
              </a:tr>
              <a:tr h="81260">
                <a:tc>
                  <a:txBody>
                    <a:bodyPr/>
                    <a:lstStyle/>
                    <a:p>
                      <a:pPr algn="ctr" fontAlgn="b"/>
                      <a:r>
                        <a:rPr lang="en-IE" sz="500" b="0" i="0" u="none" strike="noStrike">
                          <a:solidFill>
                            <a:srgbClr val="000000"/>
                          </a:solidFill>
                          <a:effectLst/>
                          <a:latin typeface="Arial" panose="020B0604020202020204" pitchFamily="34" charset="0"/>
                        </a:rPr>
                        <a:t>12</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500" b="0" i="0" u="none" strike="noStrike">
                          <a:solidFill>
                            <a:srgbClr val="000000"/>
                          </a:solidFill>
                          <a:effectLst/>
                          <a:latin typeface="Arial" panose="020B0604020202020204" pitchFamily="34" charset="0"/>
                        </a:rPr>
                        <a:t>Diet, food, nutrition (healthy eating, intolerances, weight)</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2.0%</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4.0%</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2.3%</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1.8%</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1.3%</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1.3%</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2.0%</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1.6%</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2.3%</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2.6%</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2.8%</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2.2%</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2.4%</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extLst>
                  <a:ext uri="{0D108BD9-81ED-4DB2-BD59-A6C34878D82A}">
                    <a16:rowId xmlns:a16="http://schemas.microsoft.com/office/drawing/2014/main" xmlns="" val="10012"/>
                  </a:ext>
                </a:extLst>
              </a:tr>
              <a:tr h="81260">
                <a:tc>
                  <a:txBody>
                    <a:bodyPr/>
                    <a:lstStyle/>
                    <a:p>
                      <a:pPr algn="ctr" fontAlgn="b"/>
                      <a:r>
                        <a:rPr lang="en-IE" sz="500" b="0" i="0" u="none" strike="noStrike">
                          <a:solidFill>
                            <a:srgbClr val="000000"/>
                          </a:solidFill>
                          <a:effectLst/>
                          <a:latin typeface="Arial" panose="020B0604020202020204" pitchFamily="34" charset="0"/>
                        </a:rPr>
                        <a:t>13</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500" b="0" i="0" u="none" strike="noStrike">
                          <a:solidFill>
                            <a:srgbClr val="000000"/>
                          </a:solidFill>
                          <a:effectLst/>
                          <a:latin typeface="Arial" panose="020B0604020202020204" pitchFamily="34" charset="0"/>
                        </a:rPr>
                        <a:t>Access my medical / health records (test results, prescriptions)</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2.0%</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3.7%</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2.7%</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2.3%</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1.3%</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3.0%</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2.0%</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3.8%</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3.1%</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2.0%</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1.8%</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2.1%</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2.4%</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extLst>
                  <a:ext uri="{0D108BD9-81ED-4DB2-BD59-A6C34878D82A}">
                    <a16:rowId xmlns:a16="http://schemas.microsoft.com/office/drawing/2014/main" xmlns="" val="10013"/>
                  </a:ext>
                </a:extLst>
              </a:tr>
              <a:tr h="81260">
                <a:tc>
                  <a:txBody>
                    <a:bodyPr/>
                    <a:lstStyle/>
                    <a:p>
                      <a:pPr algn="ctr" fontAlgn="b"/>
                      <a:r>
                        <a:rPr lang="en-IE" sz="500" b="0" i="0" u="none" strike="noStrike">
                          <a:solidFill>
                            <a:srgbClr val="000000"/>
                          </a:solidFill>
                          <a:effectLst/>
                          <a:latin typeface="Arial" panose="020B0604020202020204" pitchFamily="34" charset="0"/>
                        </a:rPr>
                        <a:t>14</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500" b="0" i="0" u="none" strike="noStrike">
                          <a:solidFill>
                            <a:srgbClr val="000000"/>
                          </a:solidFill>
                          <a:effectLst/>
                          <a:latin typeface="Arial" panose="020B0604020202020204" pitchFamily="34" charset="0"/>
                        </a:rPr>
                        <a:t>Living / coping with my condition / disease (support, counselling)</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2.0%</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1.6%</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1.6%</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2.0%</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3.3%</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3.6%</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1.6%</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2.5%</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1.1%</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1.7%</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2.5%</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2.3%</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2.2%</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extLst>
                  <a:ext uri="{0D108BD9-81ED-4DB2-BD59-A6C34878D82A}">
                    <a16:rowId xmlns:a16="http://schemas.microsoft.com/office/drawing/2014/main" xmlns="" val="10014"/>
                  </a:ext>
                </a:extLst>
              </a:tr>
              <a:tr h="81260">
                <a:tc>
                  <a:txBody>
                    <a:bodyPr/>
                    <a:lstStyle/>
                    <a:p>
                      <a:pPr algn="ctr" fontAlgn="b"/>
                      <a:r>
                        <a:rPr lang="en-IE" sz="500" b="0" i="0" u="none" strike="noStrike">
                          <a:solidFill>
                            <a:srgbClr val="000000"/>
                          </a:solidFill>
                          <a:effectLst/>
                          <a:latin typeface="Arial" panose="020B0604020202020204" pitchFamily="34" charset="0"/>
                        </a:rPr>
                        <a:t>15</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500" b="0" i="0" u="none" strike="noStrike">
                          <a:solidFill>
                            <a:srgbClr val="000000"/>
                          </a:solidFill>
                          <a:effectLst/>
                          <a:latin typeface="Arial" panose="020B0604020202020204" pitchFamily="34" charset="0"/>
                        </a:rPr>
                        <a:t>Detailed information about condition / disease</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1.9%</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1.2%</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2.1%</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2.3%</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1.7%</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2.3%</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2.4%</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2.2%</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1.1%</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1.3%</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2.0%</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2.1%</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2.1%</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extLst>
                  <a:ext uri="{0D108BD9-81ED-4DB2-BD59-A6C34878D82A}">
                    <a16:rowId xmlns:a16="http://schemas.microsoft.com/office/drawing/2014/main" xmlns="" val="10015"/>
                  </a:ext>
                </a:extLst>
              </a:tr>
              <a:tr h="81260">
                <a:tc>
                  <a:txBody>
                    <a:bodyPr/>
                    <a:lstStyle/>
                    <a:p>
                      <a:pPr algn="ctr" fontAlgn="b"/>
                      <a:r>
                        <a:rPr lang="en-IE" sz="500" b="0" i="0" u="none" strike="noStrike">
                          <a:solidFill>
                            <a:srgbClr val="000000"/>
                          </a:solidFill>
                          <a:effectLst/>
                          <a:latin typeface="Arial" panose="020B0604020202020204" pitchFamily="34" charset="0"/>
                        </a:rPr>
                        <a:t>16</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500" b="0" i="0" u="none" strike="noStrike">
                          <a:solidFill>
                            <a:srgbClr val="000000"/>
                          </a:solidFill>
                          <a:effectLst/>
                          <a:latin typeface="Arial" panose="020B0604020202020204" pitchFamily="34" charset="0"/>
                        </a:rPr>
                        <a:t>Drug effectiveness, side effects, interactions, dosage</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1.4%</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1.2%</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1.7%</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2.0%</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1.7%</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2.6%</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1.8%</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2.5%</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2.8%</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1.5%</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1.7%</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2.5%</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1.8%</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extLst>
                  <a:ext uri="{0D108BD9-81ED-4DB2-BD59-A6C34878D82A}">
                    <a16:rowId xmlns:a16="http://schemas.microsoft.com/office/drawing/2014/main" xmlns="" val="10016"/>
                  </a:ext>
                </a:extLst>
              </a:tr>
              <a:tr h="162519">
                <a:tc>
                  <a:txBody>
                    <a:bodyPr/>
                    <a:lstStyle/>
                    <a:p>
                      <a:pPr algn="ctr" fontAlgn="b"/>
                      <a:r>
                        <a:rPr lang="en-IE" sz="500" b="0" i="0" u="none" strike="noStrike">
                          <a:solidFill>
                            <a:srgbClr val="000000"/>
                          </a:solidFill>
                          <a:effectLst/>
                          <a:latin typeface="Arial" panose="020B0604020202020204" pitchFamily="34" charset="0"/>
                        </a:rPr>
                        <a:t>17</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500" b="0" i="0" u="none" strike="noStrike">
                          <a:solidFill>
                            <a:srgbClr val="000000"/>
                          </a:solidFill>
                          <a:effectLst/>
                          <a:latin typeface="Arial" panose="020B0604020202020204" pitchFamily="34" charset="0"/>
                        </a:rPr>
                        <a:t>Self-management of a condition / disease (tools, self-monitoring, medicines)</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1.0%</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2.9%</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1.8%</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1.7%</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2.3%</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1.3%</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1.8%</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2.5%</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1.1%</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1.7%</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1.9%</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1.9%</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1.8%</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extLst>
                  <a:ext uri="{0D108BD9-81ED-4DB2-BD59-A6C34878D82A}">
                    <a16:rowId xmlns:a16="http://schemas.microsoft.com/office/drawing/2014/main" xmlns="" val="10017"/>
                  </a:ext>
                </a:extLst>
              </a:tr>
              <a:tr h="81260">
                <a:tc>
                  <a:txBody>
                    <a:bodyPr/>
                    <a:lstStyle/>
                    <a:p>
                      <a:pPr algn="ctr" fontAlgn="b"/>
                      <a:r>
                        <a:rPr lang="en-IE" sz="500" b="0" i="0" u="none" strike="noStrike">
                          <a:solidFill>
                            <a:srgbClr val="000000"/>
                          </a:solidFill>
                          <a:effectLst/>
                          <a:latin typeface="Arial" panose="020B0604020202020204" pitchFamily="34" charset="0"/>
                        </a:rPr>
                        <a:t>18</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500" b="0" i="0" u="none" strike="noStrike">
                          <a:solidFill>
                            <a:srgbClr val="000000"/>
                          </a:solidFill>
                          <a:effectLst/>
                          <a:latin typeface="Arial" panose="020B0604020202020204" pitchFamily="34" charset="0"/>
                        </a:rPr>
                        <a:t>Appointments (book, reminders, cancel, reschedule)</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2.0%</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1.3%</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1.8%</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1.4%</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1.7%</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1.5%</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2.8%</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1.3%</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2.5%</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2.4%</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1.5%</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1.6%</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1.7%</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extLst>
                  <a:ext uri="{0D108BD9-81ED-4DB2-BD59-A6C34878D82A}">
                    <a16:rowId xmlns:a16="http://schemas.microsoft.com/office/drawing/2014/main" xmlns="" val="10018"/>
                  </a:ext>
                </a:extLst>
              </a:tr>
              <a:tr h="81260">
                <a:tc>
                  <a:txBody>
                    <a:bodyPr/>
                    <a:lstStyle/>
                    <a:p>
                      <a:pPr algn="ctr" fontAlgn="b"/>
                      <a:r>
                        <a:rPr lang="en-IE" sz="500" b="0" i="0" u="none" strike="noStrike">
                          <a:solidFill>
                            <a:srgbClr val="000000"/>
                          </a:solidFill>
                          <a:effectLst/>
                          <a:latin typeface="Arial" panose="020B0604020202020204" pitchFamily="34" charset="0"/>
                        </a:rPr>
                        <a:t>19</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500" b="0" i="0" u="none" strike="noStrike">
                          <a:solidFill>
                            <a:srgbClr val="000000"/>
                          </a:solidFill>
                          <a:effectLst/>
                          <a:latin typeface="Arial" panose="020B0604020202020204" pitchFamily="34" charset="0"/>
                        </a:rPr>
                        <a:t>Vaccinations, immunisations</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1.6%</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1.2%</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1.2%</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1.8%</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0.7%</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1.0%</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3.0%</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1.3%</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4.0%</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2.8%</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1.6%</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1.8%</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1.7%</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extLst>
                  <a:ext uri="{0D108BD9-81ED-4DB2-BD59-A6C34878D82A}">
                    <a16:rowId xmlns:a16="http://schemas.microsoft.com/office/drawing/2014/main" xmlns="" val="10019"/>
                  </a:ext>
                </a:extLst>
              </a:tr>
              <a:tr h="81260">
                <a:tc>
                  <a:txBody>
                    <a:bodyPr/>
                    <a:lstStyle/>
                    <a:p>
                      <a:pPr algn="ctr" fontAlgn="b"/>
                      <a:r>
                        <a:rPr lang="en-IE" sz="500" b="0" i="0" u="none" strike="noStrike">
                          <a:solidFill>
                            <a:srgbClr val="000000"/>
                          </a:solidFill>
                          <a:effectLst/>
                          <a:latin typeface="Arial" panose="020B0604020202020204" pitchFamily="34" charset="0"/>
                        </a:rPr>
                        <a:t>20</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500" b="0" i="0" u="none" strike="noStrike">
                          <a:solidFill>
                            <a:srgbClr val="000000"/>
                          </a:solidFill>
                          <a:effectLst/>
                          <a:latin typeface="Arial" panose="020B0604020202020204" pitchFamily="34" charset="0"/>
                        </a:rPr>
                        <a:t>Prognosis / likely course of condition / disease</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2.4%</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1.1%</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2.7%</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0.9%</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1.0%</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1.6%</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0.8%</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3.5%</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0.8%</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0.9%</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1.3%</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1.6%</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dirty="0">
                          <a:solidFill>
                            <a:srgbClr val="000000"/>
                          </a:solidFill>
                          <a:effectLst/>
                          <a:latin typeface="Arial" panose="020B0604020202020204" pitchFamily="34" charset="0"/>
                        </a:rPr>
                        <a:t>1.7%</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extLst>
                  <a:ext uri="{0D108BD9-81ED-4DB2-BD59-A6C34878D82A}">
                    <a16:rowId xmlns:a16="http://schemas.microsoft.com/office/drawing/2014/main" xmlns="" val="10020"/>
                  </a:ext>
                </a:extLst>
              </a:tr>
            </a:tbl>
          </a:graphicData>
        </a:graphic>
      </p:graphicFrame>
      <p:pic>
        <p:nvPicPr>
          <p:cNvPr id="4" name="ColourQuartilesVerticalPicture">
            <a:extLst>
              <a:ext uri="{FF2B5EF4-FFF2-40B4-BE49-F238E27FC236}">
                <a16:creationId xmlns:a16="http://schemas.microsoft.com/office/drawing/2014/main" xmlns="" id="{00000000-0008-0000-0000-000003000000}"/>
              </a:ext>
            </a:extLst>
          </p:cNvPr>
          <p:cNvPicPr>
            <a:picLocks noChangeAspect="1"/>
          </p:cNvPicPr>
          <p:nvPr/>
        </p:nvPicPr>
        <p:blipFill>
          <a:blip r:embed="rId2"/>
          <a:stretch>
            <a:fillRect/>
          </a:stretch>
        </p:blipFill>
        <p:spPr>
          <a:xfrm>
            <a:off x="8429030" y="1905000"/>
            <a:ext cx="571500" cy="1998008"/>
          </a:xfrm>
          <a:prstGeom prst="rect">
            <a:avLst/>
          </a:prstGeom>
        </p:spPr>
      </p:pic>
      <p:sp>
        <p:nvSpPr>
          <p:cNvPr id="5" name="TextBox 4"/>
          <p:cNvSpPr txBox="1"/>
          <p:nvPr/>
        </p:nvSpPr>
        <p:spPr>
          <a:xfrm>
            <a:off x="297545" y="4521198"/>
            <a:ext cx="5740400" cy="307777"/>
          </a:xfrm>
          <a:prstGeom prst="rect">
            <a:avLst/>
          </a:prstGeom>
          <a:noFill/>
        </p:spPr>
        <p:txBody>
          <a:bodyPr wrap="square" rtlCol="0">
            <a:spAutoFit/>
          </a:bodyPr>
          <a:lstStyle/>
          <a:p>
            <a:r>
              <a:rPr lang="en-CA" sz="1400" dirty="0" smtClean="0">
                <a:solidFill>
                  <a:schemeClr val="tx1">
                    <a:lumMod val="75000"/>
                    <a:lumOff val="25000"/>
                  </a:schemeClr>
                </a:solidFill>
                <a:latin typeface="Helvetica Light"/>
                <a:cs typeface="Helvetica Light"/>
              </a:rPr>
              <a:t>Source: Top task </a:t>
            </a:r>
            <a:r>
              <a:rPr lang="en-CA" sz="1400" dirty="0">
                <a:solidFill>
                  <a:schemeClr val="tx1">
                    <a:lumMod val="75000"/>
                    <a:lumOff val="25000"/>
                  </a:schemeClr>
                </a:solidFill>
                <a:latin typeface="Helvetica Light"/>
                <a:cs typeface="Helvetica Light"/>
              </a:rPr>
              <a:t>identification project, Irish Department of Health </a:t>
            </a:r>
            <a:endParaRPr lang="en-CA" sz="1400" dirty="0" smtClean="0">
              <a:solidFill>
                <a:schemeClr val="tx1">
                  <a:lumMod val="75000"/>
                  <a:lumOff val="25000"/>
                </a:schemeClr>
              </a:solidFill>
              <a:latin typeface="Helvetica Light"/>
              <a:cs typeface="Helvetica Light"/>
            </a:endParaRPr>
          </a:p>
        </p:txBody>
      </p:sp>
    </p:spTree>
    <p:extLst>
      <p:ext uri="{BB962C8B-B14F-4D97-AF65-F5344CB8AC3E}">
        <p14:creationId xmlns:p14="http://schemas.microsoft.com/office/powerpoint/2010/main" val="2357041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81" y="392629"/>
            <a:ext cx="8667750" cy="373853"/>
          </a:xfrm>
        </p:spPr>
        <p:txBody>
          <a:bodyPr wrap="square">
            <a:spAutoFit/>
          </a:bodyPr>
          <a:lstStyle/>
          <a:p>
            <a:r>
              <a:rPr lang="en-US"/>
              <a:t>Sexual health</a:t>
            </a:r>
          </a:p>
        </p:txBody>
      </p:sp>
      <p:graphicFrame>
        <p:nvGraphicFramePr>
          <p:cNvPr id="3" name="Table 2"/>
          <p:cNvGraphicFramePr>
            <a:graphicFrameLocks noGrp="1"/>
          </p:cNvGraphicFramePr>
          <p:nvPr>
            <p:extLst/>
          </p:nvPr>
        </p:nvGraphicFramePr>
        <p:xfrm>
          <a:off x="858442" y="1701140"/>
          <a:ext cx="7427121" cy="2269587"/>
        </p:xfrm>
        <a:graphic>
          <a:graphicData uri="http://schemas.openxmlformats.org/drawingml/2006/table">
            <a:tbl>
              <a:tblPr/>
              <a:tblGrid>
                <a:gridCol w="102929">
                  <a:extLst>
                    <a:ext uri="{9D8B030D-6E8A-4147-A177-3AD203B41FA5}">
                      <a16:colId xmlns:a16="http://schemas.microsoft.com/office/drawing/2014/main" xmlns="" val="20000"/>
                    </a:ext>
                  </a:extLst>
                </a:gridCol>
                <a:gridCol w="1971897">
                  <a:extLst>
                    <a:ext uri="{9D8B030D-6E8A-4147-A177-3AD203B41FA5}">
                      <a16:colId xmlns:a16="http://schemas.microsoft.com/office/drawing/2014/main" xmlns="" val="20001"/>
                    </a:ext>
                  </a:extLst>
                </a:gridCol>
                <a:gridCol w="411715">
                  <a:extLst>
                    <a:ext uri="{9D8B030D-6E8A-4147-A177-3AD203B41FA5}">
                      <a16:colId xmlns:a16="http://schemas.microsoft.com/office/drawing/2014/main" xmlns="" val="20002"/>
                    </a:ext>
                  </a:extLst>
                </a:gridCol>
                <a:gridCol w="411715">
                  <a:extLst>
                    <a:ext uri="{9D8B030D-6E8A-4147-A177-3AD203B41FA5}">
                      <a16:colId xmlns:a16="http://schemas.microsoft.com/office/drawing/2014/main" xmlns="" val="20003"/>
                    </a:ext>
                  </a:extLst>
                </a:gridCol>
                <a:gridCol w="411715">
                  <a:extLst>
                    <a:ext uri="{9D8B030D-6E8A-4147-A177-3AD203B41FA5}">
                      <a16:colId xmlns:a16="http://schemas.microsoft.com/office/drawing/2014/main" xmlns="" val="20004"/>
                    </a:ext>
                  </a:extLst>
                </a:gridCol>
                <a:gridCol w="411715">
                  <a:extLst>
                    <a:ext uri="{9D8B030D-6E8A-4147-A177-3AD203B41FA5}">
                      <a16:colId xmlns:a16="http://schemas.microsoft.com/office/drawing/2014/main" xmlns="" val="20005"/>
                    </a:ext>
                  </a:extLst>
                </a:gridCol>
                <a:gridCol w="411715">
                  <a:extLst>
                    <a:ext uri="{9D8B030D-6E8A-4147-A177-3AD203B41FA5}">
                      <a16:colId xmlns:a16="http://schemas.microsoft.com/office/drawing/2014/main" xmlns="" val="20006"/>
                    </a:ext>
                  </a:extLst>
                </a:gridCol>
                <a:gridCol w="411715">
                  <a:extLst>
                    <a:ext uri="{9D8B030D-6E8A-4147-A177-3AD203B41FA5}">
                      <a16:colId xmlns:a16="http://schemas.microsoft.com/office/drawing/2014/main" xmlns="" val="20007"/>
                    </a:ext>
                  </a:extLst>
                </a:gridCol>
                <a:gridCol w="411715">
                  <a:extLst>
                    <a:ext uri="{9D8B030D-6E8A-4147-A177-3AD203B41FA5}">
                      <a16:colId xmlns:a16="http://schemas.microsoft.com/office/drawing/2014/main" xmlns="" val="20008"/>
                    </a:ext>
                  </a:extLst>
                </a:gridCol>
                <a:gridCol w="411715">
                  <a:extLst>
                    <a:ext uri="{9D8B030D-6E8A-4147-A177-3AD203B41FA5}">
                      <a16:colId xmlns:a16="http://schemas.microsoft.com/office/drawing/2014/main" xmlns="" val="20009"/>
                    </a:ext>
                  </a:extLst>
                </a:gridCol>
                <a:gridCol w="411715">
                  <a:extLst>
                    <a:ext uri="{9D8B030D-6E8A-4147-A177-3AD203B41FA5}">
                      <a16:colId xmlns:a16="http://schemas.microsoft.com/office/drawing/2014/main" xmlns="" val="20010"/>
                    </a:ext>
                  </a:extLst>
                </a:gridCol>
                <a:gridCol w="411715">
                  <a:extLst>
                    <a:ext uri="{9D8B030D-6E8A-4147-A177-3AD203B41FA5}">
                      <a16:colId xmlns:a16="http://schemas.microsoft.com/office/drawing/2014/main" xmlns="" val="20011"/>
                    </a:ext>
                  </a:extLst>
                </a:gridCol>
                <a:gridCol w="411715">
                  <a:extLst>
                    <a:ext uri="{9D8B030D-6E8A-4147-A177-3AD203B41FA5}">
                      <a16:colId xmlns:a16="http://schemas.microsoft.com/office/drawing/2014/main" xmlns="" val="20012"/>
                    </a:ext>
                  </a:extLst>
                </a:gridCol>
                <a:gridCol w="411715">
                  <a:extLst>
                    <a:ext uri="{9D8B030D-6E8A-4147-A177-3AD203B41FA5}">
                      <a16:colId xmlns:a16="http://schemas.microsoft.com/office/drawing/2014/main" xmlns="" val="20013"/>
                    </a:ext>
                  </a:extLst>
                </a:gridCol>
                <a:gridCol w="411715">
                  <a:extLst>
                    <a:ext uri="{9D8B030D-6E8A-4147-A177-3AD203B41FA5}">
                      <a16:colId xmlns:a16="http://schemas.microsoft.com/office/drawing/2014/main" xmlns="" val="20014"/>
                    </a:ext>
                  </a:extLst>
                </a:gridCol>
              </a:tblGrid>
              <a:tr h="481869">
                <a:tc>
                  <a:txBody>
                    <a:bodyPr/>
                    <a:lstStyle/>
                    <a:p>
                      <a:pPr algn="l" fontAlgn="b"/>
                      <a:r>
                        <a:rPr lang="en-IE" sz="500" b="0" i="0" u="none" strike="noStrike">
                          <a:solidFill>
                            <a:srgbClr val="000000"/>
                          </a:solidFill>
                          <a:effectLst/>
                          <a:latin typeface="Arial" panose="020B0604020202020204" pitchFamily="34" charset="0"/>
                        </a:rPr>
                        <a:t> </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ctr" fontAlgn="b"/>
                      <a:r>
                        <a:rPr lang="en-IE" sz="600" b="1" i="0" u="none" strike="noStrike">
                          <a:solidFill>
                            <a:srgbClr val="000000"/>
                          </a:solidFill>
                          <a:effectLst/>
                          <a:latin typeface="Arial" panose="020B0604020202020204" pitchFamily="34" charset="0"/>
                        </a:rPr>
                        <a:t>Tasks</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ctr" fontAlgn="b"/>
                      <a:r>
                        <a:rPr lang="en-IE" sz="600" b="0" i="0" u="none" strike="noStrike">
                          <a:solidFill>
                            <a:srgbClr val="000000"/>
                          </a:solidFill>
                          <a:effectLst/>
                          <a:latin typeface="Arial" panose="020B0604020202020204" pitchFamily="34" charset="0"/>
                        </a:rPr>
                        <a:t>Cancer</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ctr" fontAlgn="b"/>
                      <a:r>
                        <a:rPr lang="en-IE" sz="600" b="0" i="0" u="none" strike="noStrike">
                          <a:solidFill>
                            <a:srgbClr val="000000"/>
                          </a:solidFill>
                          <a:effectLst/>
                          <a:latin typeface="Arial" panose="020B0604020202020204" pitchFamily="34" charset="0"/>
                        </a:rPr>
                        <a:t>Diabetes</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ctr" fontAlgn="b"/>
                      <a:r>
                        <a:rPr lang="en-IE" sz="600" b="0" i="0" u="none" strike="noStrike">
                          <a:solidFill>
                            <a:srgbClr val="000000"/>
                          </a:solidFill>
                          <a:effectLst/>
                          <a:latin typeface="Arial" panose="020B0604020202020204" pitchFamily="34" charset="0"/>
                        </a:rPr>
                        <a:t>Heart disease</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ctr" fontAlgn="b"/>
                      <a:r>
                        <a:rPr lang="en-IE" sz="600" b="0" i="0" u="none" strike="noStrike">
                          <a:solidFill>
                            <a:srgbClr val="000000"/>
                          </a:solidFill>
                          <a:effectLst/>
                          <a:latin typeface="Arial" panose="020B0604020202020204" pitchFamily="34" charset="0"/>
                        </a:rPr>
                        <a:t>Injury</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ctr" fontAlgn="b"/>
                      <a:r>
                        <a:rPr lang="en-IE" sz="600" b="0" i="0" u="none" strike="noStrike">
                          <a:solidFill>
                            <a:srgbClr val="000000"/>
                          </a:solidFill>
                          <a:effectLst/>
                          <a:latin typeface="Arial" panose="020B0604020202020204" pitchFamily="34" charset="0"/>
                        </a:rPr>
                        <a:t>Addiction</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ctr" fontAlgn="b"/>
                      <a:r>
                        <a:rPr lang="en-IE" sz="600" b="0" i="0" u="none" strike="noStrike">
                          <a:solidFill>
                            <a:srgbClr val="000000"/>
                          </a:solidFill>
                          <a:effectLst/>
                          <a:latin typeface="Arial" panose="020B0604020202020204" pitchFamily="34" charset="0"/>
                        </a:rPr>
                        <a:t>Disability</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ctr" fontAlgn="b"/>
                      <a:r>
                        <a:rPr lang="en-IE" sz="600" b="0" i="0" u="none" strike="noStrike">
                          <a:solidFill>
                            <a:srgbClr val="000000"/>
                          </a:solidFill>
                          <a:effectLst/>
                          <a:latin typeface="Arial" panose="020B0604020202020204" pitchFamily="34" charset="0"/>
                        </a:rPr>
                        <a:t>Asthma</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ctr" fontAlgn="b"/>
                      <a:r>
                        <a:rPr lang="en-IE" sz="600" b="0" i="0" u="none" strike="noStrike">
                          <a:solidFill>
                            <a:srgbClr val="000000"/>
                          </a:solidFill>
                          <a:effectLst/>
                          <a:latin typeface="Arial" panose="020B0604020202020204" pitchFamily="34" charset="0"/>
                        </a:rPr>
                        <a:t>Chronic Obstructive Pulmonary Diseas…</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ctr" fontAlgn="b"/>
                      <a:r>
                        <a:rPr lang="en-IE" sz="600" b="1" i="0" u="none" strike="noStrike">
                          <a:solidFill>
                            <a:srgbClr val="FFFFFF"/>
                          </a:solidFill>
                          <a:effectLst/>
                          <a:latin typeface="Arial" panose="020B0604020202020204" pitchFamily="34" charset="0"/>
                        </a:rPr>
                        <a:t>Sexual health</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000000"/>
                    </a:solidFill>
                  </a:tcPr>
                </a:tc>
                <a:tc>
                  <a:txBody>
                    <a:bodyPr/>
                    <a:lstStyle/>
                    <a:p>
                      <a:pPr algn="ctr" fontAlgn="b"/>
                      <a:r>
                        <a:rPr lang="en-IE" sz="600" b="0" i="0" u="none" strike="noStrike">
                          <a:solidFill>
                            <a:srgbClr val="000000"/>
                          </a:solidFill>
                          <a:effectLst/>
                          <a:latin typeface="Arial" panose="020B0604020202020204" pitchFamily="34" charset="0"/>
                        </a:rPr>
                        <a:t>Pregnancy-related information</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ctr" fontAlgn="b"/>
                      <a:r>
                        <a:rPr lang="en-IE" sz="600" b="0" i="0" u="none" strike="noStrike">
                          <a:solidFill>
                            <a:srgbClr val="000000"/>
                          </a:solidFill>
                          <a:effectLst/>
                          <a:latin typeface="Arial" panose="020B0604020202020204" pitchFamily="34" charset="0"/>
                        </a:rPr>
                        <a:t>Mental health</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ctr" fontAlgn="b"/>
                      <a:r>
                        <a:rPr lang="en-IE" sz="600" b="0" i="0" u="none" strike="noStrike">
                          <a:solidFill>
                            <a:srgbClr val="000000"/>
                          </a:solidFill>
                          <a:effectLst/>
                          <a:latin typeface="Arial" panose="020B0604020202020204" pitchFamily="34" charset="0"/>
                        </a:rPr>
                        <a:t>Dementia</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ctr" fontAlgn="b"/>
                      <a:r>
                        <a:rPr lang="en-IE" sz="600" b="0" i="0" u="none" strike="noStrike">
                          <a:solidFill>
                            <a:srgbClr val="000000"/>
                          </a:solidFill>
                          <a:effectLst/>
                          <a:latin typeface="Arial" panose="020B0604020202020204" pitchFamily="34" charset="0"/>
                        </a:rPr>
                        <a:t>Total</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xmlns="" val="10000"/>
                  </a:ext>
                </a:extLst>
              </a:tr>
              <a:tr h="81260">
                <a:tc>
                  <a:txBody>
                    <a:bodyPr/>
                    <a:lstStyle/>
                    <a:p>
                      <a:pPr algn="ctr" fontAlgn="b"/>
                      <a:r>
                        <a:rPr lang="en-IE" sz="500" b="0" i="0" u="none" strike="noStrike">
                          <a:solidFill>
                            <a:srgbClr val="000000"/>
                          </a:solidFill>
                          <a:effectLst/>
                          <a:latin typeface="Arial" panose="020B0604020202020204" pitchFamily="34" charset="0"/>
                        </a:rPr>
                        <a:t>1</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500" b="0" i="0" u="none" strike="noStrike">
                          <a:solidFill>
                            <a:srgbClr val="000000"/>
                          </a:solidFill>
                          <a:effectLst/>
                          <a:latin typeface="Arial" panose="020B0604020202020204" pitchFamily="34" charset="0"/>
                        </a:rPr>
                        <a:t>Check symptoms / signs</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3.0%</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3.6%</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2.6%</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3.7%</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0.7%</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1.3%</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3.0%</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2.2%</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5.4%</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4.1%</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3.1%</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1.6%</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2.9%</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extLst>
                  <a:ext uri="{0D108BD9-81ED-4DB2-BD59-A6C34878D82A}">
                    <a16:rowId xmlns:a16="http://schemas.microsoft.com/office/drawing/2014/main" xmlns="" val="10001"/>
                  </a:ext>
                </a:extLst>
              </a:tr>
              <a:tr h="81260">
                <a:tc>
                  <a:txBody>
                    <a:bodyPr/>
                    <a:lstStyle/>
                    <a:p>
                      <a:pPr algn="ctr" fontAlgn="b"/>
                      <a:r>
                        <a:rPr lang="en-IE" sz="500" b="0" i="0" u="none" strike="noStrike">
                          <a:solidFill>
                            <a:srgbClr val="000000"/>
                          </a:solidFill>
                          <a:effectLst/>
                          <a:latin typeface="Arial" panose="020B0604020202020204" pitchFamily="34" charset="0"/>
                        </a:rPr>
                        <a:t>2</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500" b="0" i="0" u="none" strike="noStrike">
                          <a:solidFill>
                            <a:srgbClr val="000000"/>
                          </a:solidFill>
                          <a:effectLst/>
                          <a:latin typeface="Arial" panose="020B0604020202020204" pitchFamily="34" charset="0"/>
                        </a:rPr>
                        <a:t>Right place to go for help (GP, hospital, pharmacist)</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2.2%</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3.0%</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1.8%</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3.5%</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2.3%</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1.7%</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3.2%</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3.2%</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5.1%</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2.3%</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2.7%</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2.8%</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2.5%</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extLst>
                  <a:ext uri="{0D108BD9-81ED-4DB2-BD59-A6C34878D82A}">
                    <a16:rowId xmlns:a16="http://schemas.microsoft.com/office/drawing/2014/main" xmlns="" val="10002"/>
                  </a:ext>
                </a:extLst>
              </a:tr>
              <a:tr h="81260">
                <a:tc>
                  <a:txBody>
                    <a:bodyPr/>
                    <a:lstStyle/>
                    <a:p>
                      <a:pPr algn="ctr" fontAlgn="b"/>
                      <a:r>
                        <a:rPr lang="en-IE" sz="500" b="0" i="0" u="none" strike="noStrike">
                          <a:solidFill>
                            <a:srgbClr val="000000"/>
                          </a:solidFill>
                          <a:effectLst/>
                          <a:latin typeface="Arial" panose="020B0604020202020204" pitchFamily="34" charset="0"/>
                        </a:rPr>
                        <a:t>3</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500" b="0" i="0" u="none" strike="noStrike">
                          <a:solidFill>
                            <a:srgbClr val="000000"/>
                          </a:solidFill>
                          <a:effectLst/>
                          <a:latin typeface="Arial" panose="020B0604020202020204" pitchFamily="34" charset="0"/>
                        </a:rPr>
                        <a:t>Mental wellbeing (stress reduction, mindfulness, positive thinking)</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2.6%</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2.6%</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2.4%</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2.6%</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7.9%</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3.1%</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3.4%</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2.5%</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4.8%</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3.6%</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8.3%</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3.4%</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4.5%</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extLst>
                  <a:ext uri="{0D108BD9-81ED-4DB2-BD59-A6C34878D82A}">
                    <a16:rowId xmlns:a16="http://schemas.microsoft.com/office/drawing/2014/main" xmlns="" val="10003"/>
                  </a:ext>
                </a:extLst>
              </a:tr>
              <a:tr h="81260">
                <a:tc>
                  <a:txBody>
                    <a:bodyPr/>
                    <a:lstStyle/>
                    <a:p>
                      <a:pPr algn="ctr" fontAlgn="b"/>
                      <a:r>
                        <a:rPr lang="en-IE" sz="500" b="0" i="0" u="none" strike="noStrike">
                          <a:solidFill>
                            <a:srgbClr val="000000"/>
                          </a:solidFill>
                          <a:effectLst/>
                          <a:latin typeface="Arial" panose="020B0604020202020204" pitchFamily="34" charset="0"/>
                        </a:rPr>
                        <a:t>4</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500" b="0" i="0" u="none" strike="noStrike">
                          <a:solidFill>
                            <a:srgbClr val="000000"/>
                          </a:solidFill>
                          <a:effectLst/>
                          <a:latin typeface="Arial" panose="020B0604020202020204" pitchFamily="34" charset="0"/>
                        </a:rPr>
                        <a:t>Emergencies, what to do</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3.0%</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1.8%</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3.7%</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4.0%</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1.3%</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2.3%</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2.8%</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2.5%</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4.5%</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2.5%</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2.9%</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1.8%</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2.8%</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extLst>
                  <a:ext uri="{0D108BD9-81ED-4DB2-BD59-A6C34878D82A}">
                    <a16:rowId xmlns:a16="http://schemas.microsoft.com/office/drawing/2014/main" xmlns="" val="10004"/>
                  </a:ext>
                </a:extLst>
              </a:tr>
              <a:tr h="81260">
                <a:tc>
                  <a:txBody>
                    <a:bodyPr/>
                    <a:lstStyle/>
                    <a:p>
                      <a:pPr algn="ctr" fontAlgn="b"/>
                      <a:r>
                        <a:rPr lang="en-IE" sz="500" b="0" i="0" u="none" strike="noStrike">
                          <a:solidFill>
                            <a:srgbClr val="000000"/>
                          </a:solidFill>
                          <a:effectLst/>
                          <a:latin typeface="Arial" panose="020B0604020202020204" pitchFamily="34" charset="0"/>
                        </a:rPr>
                        <a:t>5</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500" b="0" i="0" u="none" strike="noStrike">
                          <a:solidFill>
                            <a:srgbClr val="000000"/>
                          </a:solidFill>
                          <a:effectLst/>
                          <a:latin typeface="Arial" panose="020B0604020202020204" pitchFamily="34" charset="0"/>
                        </a:rPr>
                        <a:t>Vaccinations, immunisations</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1.6%</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1.2%</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1.2%</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1.8%</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0.7%</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1.0%</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3.0%</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1.3%</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4.0%</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2.8%</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1.6%</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1.8%</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1.7%</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extLst>
                  <a:ext uri="{0D108BD9-81ED-4DB2-BD59-A6C34878D82A}">
                    <a16:rowId xmlns:a16="http://schemas.microsoft.com/office/drawing/2014/main" xmlns="" val="10005"/>
                  </a:ext>
                </a:extLst>
              </a:tr>
              <a:tr h="81260">
                <a:tc>
                  <a:txBody>
                    <a:bodyPr/>
                    <a:lstStyle/>
                    <a:p>
                      <a:pPr algn="ctr" fontAlgn="b"/>
                      <a:r>
                        <a:rPr lang="en-IE" sz="500" b="0" i="0" u="none" strike="noStrike">
                          <a:solidFill>
                            <a:srgbClr val="000000"/>
                          </a:solidFill>
                          <a:effectLst/>
                          <a:latin typeface="Arial" panose="020B0604020202020204" pitchFamily="34" charset="0"/>
                        </a:rPr>
                        <a:t>6</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500" b="0" i="0" u="none" strike="noStrike">
                          <a:solidFill>
                            <a:srgbClr val="000000"/>
                          </a:solidFill>
                          <a:effectLst/>
                          <a:latin typeface="Arial" panose="020B0604020202020204" pitchFamily="34" charset="0"/>
                        </a:rPr>
                        <a:t>Costs and fees (treatment, drugs, consultant visits, care)</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4.8%</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3.7%</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3.7%</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4.7%</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3.0%</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4.2%</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6.2%</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3.5%</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3.4%</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4.4%</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4.0%</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3.6%</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4.0%</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extLst>
                  <a:ext uri="{0D108BD9-81ED-4DB2-BD59-A6C34878D82A}">
                    <a16:rowId xmlns:a16="http://schemas.microsoft.com/office/drawing/2014/main" xmlns="" val="10006"/>
                  </a:ext>
                </a:extLst>
              </a:tr>
              <a:tr h="81260">
                <a:tc>
                  <a:txBody>
                    <a:bodyPr/>
                    <a:lstStyle/>
                    <a:p>
                      <a:pPr algn="ctr" fontAlgn="b"/>
                      <a:r>
                        <a:rPr lang="en-IE" sz="500" b="0" i="0" u="none" strike="noStrike">
                          <a:solidFill>
                            <a:srgbClr val="000000"/>
                          </a:solidFill>
                          <a:effectLst/>
                          <a:latin typeface="Arial" panose="020B0604020202020204" pitchFamily="34" charset="0"/>
                        </a:rPr>
                        <a:t>7</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500" b="0" i="0" u="none" strike="noStrike">
                          <a:solidFill>
                            <a:srgbClr val="000000"/>
                          </a:solidFill>
                          <a:effectLst/>
                          <a:latin typeface="Arial" panose="020B0604020202020204" pitchFamily="34" charset="0"/>
                        </a:rPr>
                        <a:t>How to use health services (getting the care you need)</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2.0%</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3.2%</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1.9%</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2.4%</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1.7%</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3.1%</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2.6%</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1.6%</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3.1%</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2.1%</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2.0%</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3.1%</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2.4%</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extLst>
                  <a:ext uri="{0D108BD9-81ED-4DB2-BD59-A6C34878D82A}">
                    <a16:rowId xmlns:a16="http://schemas.microsoft.com/office/drawing/2014/main" xmlns="" val="10007"/>
                  </a:ext>
                </a:extLst>
              </a:tr>
              <a:tr h="81260">
                <a:tc>
                  <a:txBody>
                    <a:bodyPr/>
                    <a:lstStyle/>
                    <a:p>
                      <a:pPr algn="ctr" fontAlgn="b"/>
                      <a:r>
                        <a:rPr lang="en-IE" sz="500" b="0" i="0" u="none" strike="noStrike">
                          <a:solidFill>
                            <a:srgbClr val="000000"/>
                          </a:solidFill>
                          <a:effectLst/>
                          <a:latin typeface="Arial" panose="020B0604020202020204" pitchFamily="34" charset="0"/>
                        </a:rPr>
                        <a:t>8</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500" b="0" i="0" u="none" strike="noStrike">
                          <a:solidFill>
                            <a:srgbClr val="000000"/>
                          </a:solidFill>
                          <a:effectLst/>
                          <a:latin typeface="Arial" panose="020B0604020202020204" pitchFamily="34" charset="0"/>
                        </a:rPr>
                        <a:t>Access my medical / health records (test results, prescriptions)</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2.0%</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3.7%</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2.7%</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2.3%</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1.3%</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3.0%</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2.0%</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3.8%</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3.1%</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2.0%</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1.8%</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2.1%</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2.4%</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extLst>
                  <a:ext uri="{0D108BD9-81ED-4DB2-BD59-A6C34878D82A}">
                    <a16:rowId xmlns:a16="http://schemas.microsoft.com/office/drawing/2014/main" xmlns="" val="10008"/>
                  </a:ext>
                </a:extLst>
              </a:tr>
              <a:tr h="81260">
                <a:tc>
                  <a:txBody>
                    <a:bodyPr/>
                    <a:lstStyle/>
                    <a:p>
                      <a:pPr algn="ctr" fontAlgn="b"/>
                      <a:r>
                        <a:rPr lang="en-IE" sz="500" b="0" i="0" u="none" strike="noStrike">
                          <a:solidFill>
                            <a:srgbClr val="000000"/>
                          </a:solidFill>
                          <a:effectLst/>
                          <a:latin typeface="Arial" panose="020B0604020202020204" pitchFamily="34" charset="0"/>
                        </a:rPr>
                        <a:t>9</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500" b="0" i="0" u="none" strike="noStrike">
                          <a:solidFill>
                            <a:srgbClr val="000000"/>
                          </a:solidFill>
                          <a:effectLst/>
                          <a:latin typeface="Arial" panose="020B0604020202020204" pitchFamily="34" charset="0"/>
                        </a:rPr>
                        <a:t>Find doctors / GPs</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1.7%</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1.7%</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1.9%</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1.8%</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0.7%</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0.9%</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1.6%</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1.6%</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2.8%</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2.0%</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1.3%</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1.3%</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1.5%</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extLst>
                  <a:ext uri="{0D108BD9-81ED-4DB2-BD59-A6C34878D82A}">
                    <a16:rowId xmlns:a16="http://schemas.microsoft.com/office/drawing/2014/main" xmlns="" val="10009"/>
                  </a:ext>
                </a:extLst>
              </a:tr>
              <a:tr h="81260">
                <a:tc>
                  <a:txBody>
                    <a:bodyPr/>
                    <a:lstStyle/>
                    <a:p>
                      <a:pPr algn="ctr" fontAlgn="b"/>
                      <a:r>
                        <a:rPr lang="en-IE" sz="500" b="0" i="0" u="none" strike="noStrike">
                          <a:solidFill>
                            <a:srgbClr val="000000"/>
                          </a:solidFill>
                          <a:effectLst/>
                          <a:latin typeface="Arial" panose="020B0604020202020204" pitchFamily="34" charset="0"/>
                        </a:rPr>
                        <a:t>10</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500" b="0" i="0" u="none" strike="noStrike">
                          <a:solidFill>
                            <a:srgbClr val="000000"/>
                          </a:solidFill>
                          <a:effectLst/>
                          <a:latin typeface="Arial" panose="020B0604020202020204" pitchFamily="34" charset="0"/>
                        </a:rPr>
                        <a:t>Description of a treatment / procedure</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1.3%</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1.3%</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1.3%</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1.1%</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0.0%</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1.4%</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1.0%</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1.6%</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2.8%</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1.7%</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1.1%</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1.1%</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1.3%</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extLst>
                  <a:ext uri="{0D108BD9-81ED-4DB2-BD59-A6C34878D82A}">
                    <a16:rowId xmlns:a16="http://schemas.microsoft.com/office/drawing/2014/main" xmlns="" val="10010"/>
                  </a:ext>
                </a:extLst>
              </a:tr>
              <a:tr h="81260">
                <a:tc>
                  <a:txBody>
                    <a:bodyPr/>
                    <a:lstStyle/>
                    <a:p>
                      <a:pPr algn="ctr" fontAlgn="b"/>
                      <a:r>
                        <a:rPr lang="en-IE" sz="500" b="0" i="0" u="none" strike="noStrike">
                          <a:solidFill>
                            <a:srgbClr val="000000"/>
                          </a:solidFill>
                          <a:effectLst/>
                          <a:latin typeface="Arial" panose="020B0604020202020204" pitchFamily="34" charset="0"/>
                        </a:rPr>
                        <a:t>11</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500" b="0" i="0" u="none" strike="noStrike">
                          <a:solidFill>
                            <a:srgbClr val="000000"/>
                          </a:solidFill>
                          <a:effectLst/>
                          <a:latin typeface="Arial" panose="020B0604020202020204" pitchFamily="34" charset="0"/>
                        </a:rPr>
                        <a:t>Drug effectiveness, side effects, interactions, dosage</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1.4%</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1.2%</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1.7%</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2.0%</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1.7%</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2.6%</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1.8%</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2.5%</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2.8%</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1.5%</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1.7%</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2.5%</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1.8%</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extLst>
                  <a:ext uri="{0D108BD9-81ED-4DB2-BD59-A6C34878D82A}">
                    <a16:rowId xmlns:a16="http://schemas.microsoft.com/office/drawing/2014/main" xmlns="" val="10011"/>
                  </a:ext>
                </a:extLst>
              </a:tr>
              <a:tr h="81260">
                <a:tc>
                  <a:txBody>
                    <a:bodyPr/>
                    <a:lstStyle/>
                    <a:p>
                      <a:pPr algn="ctr" fontAlgn="b"/>
                      <a:r>
                        <a:rPr lang="en-IE" sz="500" b="0" i="0" u="none" strike="noStrike">
                          <a:solidFill>
                            <a:srgbClr val="000000"/>
                          </a:solidFill>
                          <a:effectLst/>
                          <a:latin typeface="Arial" panose="020B0604020202020204" pitchFamily="34" charset="0"/>
                        </a:rPr>
                        <a:t>12</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500" b="0" i="0" u="none" strike="noStrike">
                          <a:solidFill>
                            <a:srgbClr val="000000"/>
                          </a:solidFill>
                          <a:effectLst/>
                          <a:latin typeface="Arial" panose="020B0604020202020204" pitchFamily="34" charset="0"/>
                        </a:rPr>
                        <a:t>Exercise (benefits, type, fitness goals)</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1.3%</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2.2%</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2.6%</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1.7%</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3.3%</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0.9%</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1.0%</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1.0%</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2.8%</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1.4%</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1.5%</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2.5%</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1.6%</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extLst>
                  <a:ext uri="{0D108BD9-81ED-4DB2-BD59-A6C34878D82A}">
                    <a16:rowId xmlns:a16="http://schemas.microsoft.com/office/drawing/2014/main" xmlns="" val="10012"/>
                  </a:ext>
                </a:extLst>
              </a:tr>
              <a:tr h="81260">
                <a:tc>
                  <a:txBody>
                    <a:bodyPr/>
                    <a:lstStyle/>
                    <a:p>
                      <a:pPr algn="ctr" fontAlgn="b"/>
                      <a:r>
                        <a:rPr lang="en-IE" sz="500" b="0" i="0" u="none" strike="noStrike">
                          <a:solidFill>
                            <a:srgbClr val="000000"/>
                          </a:solidFill>
                          <a:effectLst/>
                          <a:latin typeface="Arial" panose="020B0604020202020204" pitchFamily="34" charset="0"/>
                        </a:rPr>
                        <a:t>13</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500" b="0" i="0" u="none" strike="noStrike">
                          <a:solidFill>
                            <a:srgbClr val="000000"/>
                          </a:solidFill>
                          <a:effectLst/>
                          <a:latin typeface="Arial" panose="020B0604020202020204" pitchFamily="34" charset="0"/>
                        </a:rPr>
                        <a:t>Waiting times (hospitals, clinics, other health services)</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6.0%</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4.4%</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4.2%</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5.0%</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3.3%</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5.7%</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5.8%</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5.4%</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2.5%</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5.5%</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4.7%</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4.1%</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4.9%</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extLst>
                  <a:ext uri="{0D108BD9-81ED-4DB2-BD59-A6C34878D82A}">
                    <a16:rowId xmlns:a16="http://schemas.microsoft.com/office/drawing/2014/main" xmlns="" val="10013"/>
                  </a:ext>
                </a:extLst>
              </a:tr>
              <a:tr h="81260">
                <a:tc>
                  <a:txBody>
                    <a:bodyPr/>
                    <a:lstStyle/>
                    <a:p>
                      <a:pPr algn="ctr" fontAlgn="b"/>
                      <a:r>
                        <a:rPr lang="en-IE" sz="500" b="0" i="0" u="none" strike="noStrike">
                          <a:solidFill>
                            <a:srgbClr val="000000"/>
                          </a:solidFill>
                          <a:effectLst/>
                          <a:latin typeface="Arial" panose="020B0604020202020204" pitchFamily="34" charset="0"/>
                        </a:rPr>
                        <a:t>14</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500" b="0" i="0" u="none" strike="noStrike">
                          <a:solidFill>
                            <a:srgbClr val="000000"/>
                          </a:solidFill>
                          <a:effectLst/>
                          <a:latin typeface="Arial" panose="020B0604020202020204" pitchFamily="34" charset="0"/>
                        </a:rPr>
                        <a:t>Appointments (book, reminders, cancel, reschedule)</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2.0%</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1.3%</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1.8%</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1.4%</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1.7%</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1.5%</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2.8%</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1.3%</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2.5%</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2.4%</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1.5%</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1.6%</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1.7%</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extLst>
                  <a:ext uri="{0D108BD9-81ED-4DB2-BD59-A6C34878D82A}">
                    <a16:rowId xmlns:a16="http://schemas.microsoft.com/office/drawing/2014/main" xmlns="" val="10014"/>
                  </a:ext>
                </a:extLst>
              </a:tr>
              <a:tr h="162519">
                <a:tc>
                  <a:txBody>
                    <a:bodyPr/>
                    <a:lstStyle/>
                    <a:p>
                      <a:pPr algn="ctr" fontAlgn="b"/>
                      <a:r>
                        <a:rPr lang="en-IE" sz="500" b="0" i="0" u="none" strike="noStrike">
                          <a:solidFill>
                            <a:srgbClr val="000000"/>
                          </a:solidFill>
                          <a:effectLst/>
                          <a:latin typeface="Arial" panose="020B0604020202020204" pitchFamily="34" charset="0"/>
                        </a:rPr>
                        <a:t>15</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500" b="0" i="0" u="none" strike="noStrike">
                          <a:solidFill>
                            <a:srgbClr val="000000"/>
                          </a:solidFill>
                          <a:effectLst/>
                          <a:latin typeface="Arial" panose="020B0604020202020204" pitchFamily="34" charset="0"/>
                        </a:rPr>
                        <a:t>Hospital, clinic, health centre opening times, contact details, parking</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1.5%</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2.1%</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1.6%</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2.3%</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2.3%</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2.1%</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2.2%</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2.2%</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2.5%</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1.5%</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1.4%</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1.4%</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1.7%</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extLst>
                  <a:ext uri="{0D108BD9-81ED-4DB2-BD59-A6C34878D82A}">
                    <a16:rowId xmlns:a16="http://schemas.microsoft.com/office/drawing/2014/main" xmlns="" val="10015"/>
                  </a:ext>
                </a:extLst>
              </a:tr>
              <a:tr h="81260">
                <a:tc>
                  <a:txBody>
                    <a:bodyPr/>
                    <a:lstStyle/>
                    <a:p>
                      <a:pPr algn="ctr" fontAlgn="b"/>
                      <a:r>
                        <a:rPr lang="en-IE" sz="500" b="0" i="0" u="none" strike="noStrike">
                          <a:solidFill>
                            <a:srgbClr val="000000"/>
                          </a:solidFill>
                          <a:effectLst/>
                          <a:latin typeface="Arial" panose="020B0604020202020204" pitchFamily="34" charset="0"/>
                        </a:rPr>
                        <a:t>16</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500" b="0" i="0" u="none" strike="noStrike">
                          <a:solidFill>
                            <a:srgbClr val="000000"/>
                          </a:solidFill>
                          <a:effectLst/>
                          <a:latin typeface="Arial" panose="020B0604020202020204" pitchFamily="34" charset="0"/>
                        </a:rPr>
                        <a:t>Diet, food, nutrition (healthy eating, intolerances, weight)</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2.0%</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4.0%</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2.3%</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1.8%</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1.3%</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1.3%</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2.0%</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1.6%</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2.3%</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2.6%</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2.8%</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2.2%</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2.4%</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extLst>
                  <a:ext uri="{0D108BD9-81ED-4DB2-BD59-A6C34878D82A}">
                    <a16:rowId xmlns:a16="http://schemas.microsoft.com/office/drawing/2014/main" xmlns="" val="10016"/>
                  </a:ext>
                </a:extLst>
              </a:tr>
              <a:tr h="162519">
                <a:tc>
                  <a:txBody>
                    <a:bodyPr/>
                    <a:lstStyle/>
                    <a:p>
                      <a:pPr algn="ctr" fontAlgn="b"/>
                      <a:r>
                        <a:rPr lang="en-IE" sz="500" b="0" i="0" u="none" strike="noStrike">
                          <a:solidFill>
                            <a:srgbClr val="000000"/>
                          </a:solidFill>
                          <a:effectLst/>
                          <a:latin typeface="Arial" panose="020B0604020202020204" pitchFamily="34" charset="0"/>
                        </a:rPr>
                        <a:t>17</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500" b="0" i="0" u="none" strike="noStrike">
                          <a:solidFill>
                            <a:srgbClr val="000000"/>
                          </a:solidFill>
                          <a:effectLst/>
                          <a:latin typeface="Arial" panose="020B0604020202020204" pitchFamily="34" charset="0"/>
                        </a:rPr>
                        <a:t>Entitlements, allowances (medical card, GP card, European Health Insurance Card)</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2.4%</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2.2%</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2.8%</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2.1%</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1.7%</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4.1%</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2.8%</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1.9%</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2.0%</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1.4%</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2.4%</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2.6%</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2.5%</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extLst>
                  <a:ext uri="{0D108BD9-81ED-4DB2-BD59-A6C34878D82A}">
                    <a16:rowId xmlns:a16="http://schemas.microsoft.com/office/drawing/2014/main" xmlns="" val="10017"/>
                  </a:ext>
                </a:extLst>
              </a:tr>
              <a:tr h="81260">
                <a:tc>
                  <a:txBody>
                    <a:bodyPr/>
                    <a:lstStyle/>
                    <a:p>
                      <a:pPr algn="ctr" fontAlgn="b"/>
                      <a:r>
                        <a:rPr lang="en-IE" sz="500" b="0" i="0" u="none" strike="noStrike">
                          <a:solidFill>
                            <a:srgbClr val="000000"/>
                          </a:solidFill>
                          <a:effectLst/>
                          <a:latin typeface="Arial" panose="020B0604020202020204" pitchFamily="34" charset="0"/>
                        </a:rPr>
                        <a:t>18</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500" b="0" i="0" u="none" strike="noStrike">
                          <a:solidFill>
                            <a:srgbClr val="000000"/>
                          </a:solidFill>
                          <a:effectLst/>
                          <a:latin typeface="Arial" panose="020B0604020202020204" pitchFamily="34" charset="0"/>
                        </a:rPr>
                        <a:t>Confidentiality, privacy, data protection</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1.7%</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1.5%</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1.4%</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2.1%</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2.3%</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1.9%</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1.4%</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1.3%</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2.0%</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1.2%</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1.9%</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2.1%</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1.7%</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extLst>
                  <a:ext uri="{0D108BD9-81ED-4DB2-BD59-A6C34878D82A}">
                    <a16:rowId xmlns:a16="http://schemas.microsoft.com/office/drawing/2014/main" xmlns="" val="10018"/>
                  </a:ext>
                </a:extLst>
              </a:tr>
              <a:tr h="81260">
                <a:tc>
                  <a:txBody>
                    <a:bodyPr/>
                    <a:lstStyle/>
                    <a:p>
                      <a:pPr algn="ctr" fontAlgn="b"/>
                      <a:r>
                        <a:rPr lang="en-IE" sz="500" b="0" i="0" u="none" strike="noStrike">
                          <a:solidFill>
                            <a:srgbClr val="000000"/>
                          </a:solidFill>
                          <a:effectLst/>
                          <a:latin typeface="Arial" panose="020B0604020202020204" pitchFamily="34" charset="0"/>
                        </a:rPr>
                        <a:t>19</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500" b="0" i="0" u="none" strike="noStrike">
                          <a:solidFill>
                            <a:srgbClr val="000000"/>
                          </a:solidFill>
                          <a:effectLst/>
                          <a:latin typeface="Arial" panose="020B0604020202020204" pitchFamily="34" charset="0"/>
                        </a:rPr>
                        <a:t>Prescriptions ordering, reordering</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0.6%</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1.2%</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1.1%</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0.5%</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0.0%</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1.3%</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1.8%</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1.3%</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2.0%</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0.5%</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0.8%</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0.3%</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0.8%</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xmlns="" val="10019"/>
                  </a:ext>
                </a:extLst>
              </a:tr>
              <a:tr h="81260">
                <a:tc>
                  <a:txBody>
                    <a:bodyPr/>
                    <a:lstStyle/>
                    <a:p>
                      <a:pPr algn="ctr" fontAlgn="b"/>
                      <a:r>
                        <a:rPr lang="en-IE" sz="500" b="0" i="0" u="none" strike="noStrike">
                          <a:solidFill>
                            <a:srgbClr val="000000"/>
                          </a:solidFill>
                          <a:effectLst/>
                          <a:latin typeface="Arial" panose="020B0604020202020204" pitchFamily="34" charset="0"/>
                        </a:rPr>
                        <a:t>20</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500" b="0" i="0" u="none" strike="noStrike">
                          <a:solidFill>
                            <a:srgbClr val="000000"/>
                          </a:solidFill>
                          <a:effectLst/>
                          <a:latin typeface="Arial" panose="020B0604020202020204" pitchFamily="34" charset="0"/>
                        </a:rPr>
                        <a:t>Screening (breastcheck, retinal, bowel, cervical)</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5.2%</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4.2%</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3.9%</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2.0%</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2.0%</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2.3%</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4.4%</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2.5%</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1.7%</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5.4%</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3.3%</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3.8%</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dirty="0">
                          <a:solidFill>
                            <a:srgbClr val="000000"/>
                          </a:solidFill>
                          <a:effectLst/>
                          <a:latin typeface="Arial" panose="020B0604020202020204" pitchFamily="34" charset="0"/>
                        </a:rPr>
                        <a:t>3.6%</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extLst>
                  <a:ext uri="{0D108BD9-81ED-4DB2-BD59-A6C34878D82A}">
                    <a16:rowId xmlns:a16="http://schemas.microsoft.com/office/drawing/2014/main" xmlns="" val="10020"/>
                  </a:ext>
                </a:extLst>
              </a:tr>
            </a:tbl>
          </a:graphicData>
        </a:graphic>
      </p:graphicFrame>
      <p:pic>
        <p:nvPicPr>
          <p:cNvPr id="4" name="ColourQuartilesVerticalPicture">
            <a:extLst>
              <a:ext uri="{FF2B5EF4-FFF2-40B4-BE49-F238E27FC236}">
                <a16:creationId xmlns:a16="http://schemas.microsoft.com/office/drawing/2014/main" xmlns="" id="{00000000-0008-0000-0000-000003000000}"/>
              </a:ext>
            </a:extLst>
          </p:cNvPr>
          <p:cNvPicPr>
            <a:picLocks noChangeAspect="1"/>
          </p:cNvPicPr>
          <p:nvPr/>
        </p:nvPicPr>
        <p:blipFill>
          <a:blip r:embed="rId2"/>
          <a:stretch>
            <a:fillRect/>
          </a:stretch>
        </p:blipFill>
        <p:spPr>
          <a:xfrm>
            <a:off x="8429030" y="1905000"/>
            <a:ext cx="571500" cy="1998008"/>
          </a:xfrm>
          <a:prstGeom prst="rect">
            <a:avLst/>
          </a:prstGeom>
        </p:spPr>
      </p:pic>
      <p:sp>
        <p:nvSpPr>
          <p:cNvPr id="5" name="TextBox 4"/>
          <p:cNvSpPr txBox="1"/>
          <p:nvPr/>
        </p:nvSpPr>
        <p:spPr>
          <a:xfrm>
            <a:off x="297545" y="4521198"/>
            <a:ext cx="5740400" cy="307777"/>
          </a:xfrm>
          <a:prstGeom prst="rect">
            <a:avLst/>
          </a:prstGeom>
          <a:noFill/>
        </p:spPr>
        <p:txBody>
          <a:bodyPr wrap="square" rtlCol="0">
            <a:spAutoFit/>
          </a:bodyPr>
          <a:lstStyle/>
          <a:p>
            <a:r>
              <a:rPr lang="en-CA" sz="1400" dirty="0" smtClean="0">
                <a:solidFill>
                  <a:schemeClr val="tx1">
                    <a:lumMod val="75000"/>
                    <a:lumOff val="25000"/>
                  </a:schemeClr>
                </a:solidFill>
                <a:latin typeface="Helvetica Light"/>
                <a:cs typeface="Helvetica Light"/>
              </a:rPr>
              <a:t>Source: Top task </a:t>
            </a:r>
            <a:r>
              <a:rPr lang="en-CA" sz="1400" dirty="0">
                <a:solidFill>
                  <a:schemeClr val="tx1">
                    <a:lumMod val="75000"/>
                    <a:lumOff val="25000"/>
                  </a:schemeClr>
                </a:solidFill>
                <a:latin typeface="Helvetica Light"/>
                <a:cs typeface="Helvetica Light"/>
              </a:rPr>
              <a:t>identification project, Irish Department of Health </a:t>
            </a:r>
            <a:endParaRPr lang="en-CA" sz="1400" dirty="0" smtClean="0">
              <a:solidFill>
                <a:schemeClr val="tx1">
                  <a:lumMod val="75000"/>
                  <a:lumOff val="25000"/>
                </a:schemeClr>
              </a:solidFill>
              <a:latin typeface="Helvetica Light"/>
              <a:cs typeface="Helvetica Light"/>
            </a:endParaRPr>
          </a:p>
        </p:txBody>
      </p:sp>
    </p:spTree>
    <p:extLst>
      <p:ext uri="{BB962C8B-B14F-4D97-AF65-F5344CB8AC3E}">
        <p14:creationId xmlns:p14="http://schemas.microsoft.com/office/powerpoint/2010/main" val="3896451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81" y="392629"/>
            <a:ext cx="8667750" cy="373853"/>
          </a:xfrm>
        </p:spPr>
        <p:txBody>
          <a:bodyPr wrap="square">
            <a:spAutoFit/>
          </a:bodyPr>
          <a:lstStyle/>
          <a:p>
            <a:r>
              <a:rPr lang="en-US"/>
              <a:t>Addiction</a:t>
            </a:r>
          </a:p>
        </p:txBody>
      </p:sp>
      <p:graphicFrame>
        <p:nvGraphicFramePr>
          <p:cNvPr id="3" name="Table 2"/>
          <p:cNvGraphicFramePr>
            <a:graphicFrameLocks noGrp="1"/>
          </p:cNvGraphicFramePr>
          <p:nvPr>
            <p:extLst/>
          </p:nvPr>
        </p:nvGraphicFramePr>
        <p:xfrm>
          <a:off x="858442" y="1660510"/>
          <a:ext cx="7427121" cy="2350846"/>
        </p:xfrm>
        <a:graphic>
          <a:graphicData uri="http://schemas.openxmlformats.org/drawingml/2006/table">
            <a:tbl>
              <a:tblPr/>
              <a:tblGrid>
                <a:gridCol w="102929">
                  <a:extLst>
                    <a:ext uri="{9D8B030D-6E8A-4147-A177-3AD203B41FA5}">
                      <a16:colId xmlns:a16="http://schemas.microsoft.com/office/drawing/2014/main" xmlns="" val="20000"/>
                    </a:ext>
                  </a:extLst>
                </a:gridCol>
                <a:gridCol w="1971897">
                  <a:extLst>
                    <a:ext uri="{9D8B030D-6E8A-4147-A177-3AD203B41FA5}">
                      <a16:colId xmlns:a16="http://schemas.microsoft.com/office/drawing/2014/main" xmlns="" val="20001"/>
                    </a:ext>
                  </a:extLst>
                </a:gridCol>
                <a:gridCol w="411715">
                  <a:extLst>
                    <a:ext uri="{9D8B030D-6E8A-4147-A177-3AD203B41FA5}">
                      <a16:colId xmlns:a16="http://schemas.microsoft.com/office/drawing/2014/main" xmlns="" val="20002"/>
                    </a:ext>
                  </a:extLst>
                </a:gridCol>
                <a:gridCol w="411715">
                  <a:extLst>
                    <a:ext uri="{9D8B030D-6E8A-4147-A177-3AD203B41FA5}">
                      <a16:colId xmlns:a16="http://schemas.microsoft.com/office/drawing/2014/main" xmlns="" val="20003"/>
                    </a:ext>
                  </a:extLst>
                </a:gridCol>
                <a:gridCol w="411715">
                  <a:extLst>
                    <a:ext uri="{9D8B030D-6E8A-4147-A177-3AD203B41FA5}">
                      <a16:colId xmlns:a16="http://schemas.microsoft.com/office/drawing/2014/main" xmlns="" val="20004"/>
                    </a:ext>
                  </a:extLst>
                </a:gridCol>
                <a:gridCol w="411715">
                  <a:extLst>
                    <a:ext uri="{9D8B030D-6E8A-4147-A177-3AD203B41FA5}">
                      <a16:colId xmlns:a16="http://schemas.microsoft.com/office/drawing/2014/main" xmlns="" val="20005"/>
                    </a:ext>
                  </a:extLst>
                </a:gridCol>
                <a:gridCol w="411715">
                  <a:extLst>
                    <a:ext uri="{9D8B030D-6E8A-4147-A177-3AD203B41FA5}">
                      <a16:colId xmlns:a16="http://schemas.microsoft.com/office/drawing/2014/main" xmlns="" val="20006"/>
                    </a:ext>
                  </a:extLst>
                </a:gridCol>
                <a:gridCol w="411715">
                  <a:extLst>
                    <a:ext uri="{9D8B030D-6E8A-4147-A177-3AD203B41FA5}">
                      <a16:colId xmlns:a16="http://schemas.microsoft.com/office/drawing/2014/main" xmlns="" val="20007"/>
                    </a:ext>
                  </a:extLst>
                </a:gridCol>
                <a:gridCol w="411715">
                  <a:extLst>
                    <a:ext uri="{9D8B030D-6E8A-4147-A177-3AD203B41FA5}">
                      <a16:colId xmlns:a16="http://schemas.microsoft.com/office/drawing/2014/main" xmlns="" val="20008"/>
                    </a:ext>
                  </a:extLst>
                </a:gridCol>
                <a:gridCol w="411715">
                  <a:extLst>
                    <a:ext uri="{9D8B030D-6E8A-4147-A177-3AD203B41FA5}">
                      <a16:colId xmlns:a16="http://schemas.microsoft.com/office/drawing/2014/main" xmlns="" val="20009"/>
                    </a:ext>
                  </a:extLst>
                </a:gridCol>
                <a:gridCol w="411715">
                  <a:extLst>
                    <a:ext uri="{9D8B030D-6E8A-4147-A177-3AD203B41FA5}">
                      <a16:colId xmlns:a16="http://schemas.microsoft.com/office/drawing/2014/main" xmlns="" val="20010"/>
                    </a:ext>
                  </a:extLst>
                </a:gridCol>
                <a:gridCol w="411715">
                  <a:extLst>
                    <a:ext uri="{9D8B030D-6E8A-4147-A177-3AD203B41FA5}">
                      <a16:colId xmlns:a16="http://schemas.microsoft.com/office/drawing/2014/main" xmlns="" val="20011"/>
                    </a:ext>
                  </a:extLst>
                </a:gridCol>
                <a:gridCol w="411715">
                  <a:extLst>
                    <a:ext uri="{9D8B030D-6E8A-4147-A177-3AD203B41FA5}">
                      <a16:colId xmlns:a16="http://schemas.microsoft.com/office/drawing/2014/main" xmlns="" val="20012"/>
                    </a:ext>
                  </a:extLst>
                </a:gridCol>
                <a:gridCol w="411715">
                  <a:extLst>
                    <a:ext uri="{9D8B030D-6E8A-4147-A177-3AD203B41FA5}">
                      <a16:colId xmlns:a16="http://schemas.microsoft.com/office/drawing/2014/main" xmlns="" val="20013"/>
                    </a:ext>
                  </a:extLst>
                </a:gridCol>
                <a:gridCol w="411715">
                  <a:extLst>
                    <a:ext uri="{9D8B030D-6E8A-4147-A177-3AD203B41FA5}">
                      <a16:colId xmlns:a16="http://schemas.microsoft.com/office/drawing/2014/main" xmlns="" val="20014"/>
                    </a:ext>
                  </a:extLst>
                </a:gridCol>
              </a:tblGrid>
              <a:tr h="481869">
                <a:tc>
                  <a:txBody>
                    <a:bodyPr/>
                    <a:lstStyle/>
                    <a:p>
                      <a:pPr algn="l" fontAlgn="b"/>
                      <a:r>
                        <a:rPr lang="en-IE" sz="500" b="0" i="0" u="none" strike="noStrike">
                          <a:solidFill>
                            <a:srgbClr val="000000"/>
                          </a:solidFill>
                          <a:effectLst/>
                          <a:latin typeface="Arial" panose="020B0604020202020204" pitchFamily="34" charset="0"/>
                        </a:rPr>
                        <a:t> </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ctr" fontAlgn="b"/>
                      <a:r>
                        <a:rPr lang="en-IE" sz="600" b="1" i="0" u="none" strike="noStrike">
                          <a:solidFill>
                            <a:srgbClr val="000000"/>
                          </a:solidFill>
                          <a:effectLst/>
                          <a:latin typeface="Arial" panose="020B0604020202020204" pitchFamily="34" charset="0"/>
                        </a:rPr>
                        <a:t>Tasks</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ctr" fontAlgn="b"/>
                      <a:r>
                        <a:rPr lang="en-IE" sz="600" b="0" i="0" u="none" strike="noStrike">
                          <a:solidFill>
                            <a:srgbClr val="000000"/>
                          </a:solidFill>
                          <a:effectLst/>
                          <a:latin typeface="Arial" panose="020B0604020202020204" pitchFamily="34" charset="0"/>
                        </a:rPr>
                        <a:t>Cancer</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ctr" fontAlgn="b"/>
                      <a:r>
                        <a:rPr lang="en-IE" sz="600" b="0" i="0" u="none" strike="noStrike">
                          <a:solidFill>
                            <a:srgbClr val="000000"/>
                          </a:solidFill>
                          <a:effectLst/>
                          <a:latin typeface="Arial" panose="020B0604020202020204" pitchFamily="34" charset="0"/>
                        </a:rPr>
                        <a:t>Diabetes</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ctr" fontAlgn="b"/>
                      <a:r>
                        <a:rPr lang="en-IE" sz="600" b="0" i="0" u="none" strike="noStrike">
                          <a:solidFill>
                            <a:srgbClr val="000000"/>
                          </a:solidFill>
                          <a:effectLst/>
                          <a:latin typeface="Arial" panose="020B0604020202020204" pitchFamily="34" charset="0"/>
                        </a:rPr>
                        <a:t>Heart disease</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ctr" fontAlgn="b"/>
                      <a:r>
                        <a:rPr lang="en-IE" sz="600" b="0" i="0" u="none" strike="noStrike">
                          <a:solidFill>
                            <a:srgbClr val="000000"/>
                          </a:solidFill>
                          <a:effectLst/>
                          <a:latin typeface="Arial" panose="020B0604020202020204" pitchFamily="34" charset="0"/>
                        </a:rPr>
                        <a:t>Injury</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ctr" fontAlgn="b"/>
                      <a:r>
                        <a:rPr lang="en-IE" sz="600" b="1" i="0" u="none" strike="noStrike">
                          <a:solidFill>
                            <a:srgbClr val="FFFFFF"/>
                          </a:solidFill>
                          <a:effectLst/>
                          <a:latin typeface="Arial" panose="020B0604020202020204" pitchFamily="34" charset="0"/>
                        </a:rPr>
                        <a:t>Addiction</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000000"/>
                    </a:solidFill>
                  </a:tcPr>
                </a:tc>
                <a:tc>
                  <a:txBody>
                    <a:bodyPr/>
                    <a:lstStyle/>
                    <a:p>
                      <a:pPr algn="ctr" fontAlgn="b"/>
                      <a:r>
                        <a:rPr lang="en-IE" sz="600" b="0" i="0" u="none" strike="noStrike">
                          <a:solidFill>
                            <a:srgbClr val="000000"/>
                          </a:solidFill>
                          <a:effectLst/>
                          <a:latin typeface="Arial" panose="020B0604020202020204" pitchFamily="34" charset="0"/>
                        </a:rPr>
                        <a:t>Disability</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ctr" fontAlgn="b"/>
                      <a:r>
                        <a:rPr lang="en-IE" sz="600" b="0" i="0" u="none" strike="noStrike">
                          <a:solidFill>
                            <a:srgbClr val="000000"/>
                          </a:solidFill>
                          <a:effectLst/>
                          <a:latin typeface="Arial" panose="020B0604020202020204" pitchFamily="34" charset="0"/>
                        </a:rPr>
                        <a:t>Asthma</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ctr" fontAlgn="b"/>
                      <a:r>
                        <a:rPr lang="en-IE" sz="600" b="0" i="0" u="none" strike="noStrike">
                          <a:solidFill>
                            <a:srgbClr val="000000"/>
                          </a:solidFill>
                          <a:effectLst/>
                          <a:latin typeface="Arial" panose="020B0604020202020204" pitchFamily="34" charset="0"/>
                        </a:rPr>
                        <a:t>Chronic Obstructive Pulmonary Diseas…</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ctr" fontAlgn="b"/>
                      <a:r>
                        <a:rPr lang="en-IE" sz="600" b="0" i="0" u="none" strike="noStrike">
                          <a:solidFill>
                            <a:srgbClr val="000000"/>
                          </a:solidFill>
                          <a:effectLst/>
                          <a:latin typeface="Arial" panose="020B0604020202020204" pitchFamily="34" charset="0"/>
                        </a:rPr>
                        <a:t>Sexual health</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ctr" fontAlgn="b"/>
                      <a:r>
                        <a:rPr lang="en-IE" sz="600" b="0" i="0" u="none" strike="noStrike">
                          <a:solidFill>
                            <a:srgbClr val="000000"/>
                          </a:solidFill>
                          <a:effectLst/>
                          <a:latin typeface="Arial" panose="020B0604020202020204" pitchFamily="34" charset="0"/>
                        </a:rPr>
                        <a:t>Pregnancy-related information</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ctr" fontAlgn="b"/>
                      <a:r>
                        <a:rPr lang="en-IE" sz="600" b="0" i="0" u="none" strike="noStrike">
                          <a:solidFill>
                            <a:srgbClr val="000000"/>
                          </a:solidFill>
                          <a:effectLst/>
                          <a:latin typeface="Arial" panose="020B0604020202020204" pitchFamily="34" charset="0"/>
                        </a:rPr>
                        <a:t>Mental health</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ctr" fontAlgn="b"/>
                      <a:r>
                        <a:rPr lang="en-IE" sz="600" b="0" i="0" u="none" strike="noStrike">
                          <a:solidFill>
                            <a:srgbClr val="000000"/>
                          </a:solidFill>
                          <a:effectLst/>
                          <a:latin typeface="Arial" panose="020B0604020202020204" pitchFamily="34" charset="0"/>
                        </a:rPr>
                        <a:t>Dementia</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ctr" fontAlgn="b"/>
                      <a:r>
                        <a:rPr lang="en-IE" sz="600" b="0" i="0" u="none" strike="noStrike">
                          <a:solidFill>
                            <a:srgbClr val="000000"/>
                          </a:solidFill>
                          <a:effectLst/>
                          <a:latin typeface="Arial" panose="020B0604020202020204" pitchFamily="34" charset="0"/>
                        </a:rPr>
                        <a:t>Total</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xmlns="" val="10000"/>
                  </a:ext>
                </a:extLst>
              </a:tr>
              <a:tr h="81260">
                <a:tc>
                  <a:txBody>
                    <a:bodyPr/>
                    <a:lstStyle/>
                    <a:p>
                      <a:pPr algn="ctr" fontAlgn="b"/>
                      <a:r>
                        <a:rPr lang="en-IE" sz="500" b="0" i="0" u="none" strike="noStrike">
                          <a:solidFill>
                            <a:srgbClr val="000000"/>
                          </a:solidFill>
                          <a:effectLst/>
                          <a:latin typeface="Arial" panose="020B0604020202020204" pitchFamily="34" charset="0"/>
                        </a:rPr>
                        <a:t>1</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500" b="0" i="0" u="none" strike="noStrike">
                          <a:solidFill>
                            <a:srgbClr val="000000"/>
                          </a:solidFill>
                          <a:effectLst/>
                          <a:latin typeface="Arial" panose="020B0604020202020204" pitchFamily="34" charset="0"/>
                        </a:rPr>
                        <a:t>Mental wellbeing (stress reduction, mindfulness, positive thinking)</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2.6%</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2.6%</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2.4%</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2.6%</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7.9%</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3.1%</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3.4%</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2.5%</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4.8%</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3.6%</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8.3%</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3.4%</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4.5%</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extLst>
                  <a:ext uri="{0D108BD9-81ED-4DB2-BD59-A6C34878D82A}">
                    <a16:rowId xmlns:a16="http://schemas.microsoft.com/office/drawing/2014/main" xmlns="" val="10001"/>
                  </a:ext>
                </a:extLst>
              </a:tr>
              <a:tr h="81260">
                <a:tc>
                  <a:txBody>
                    <a:bodyPr/>
                    <a:lstStyle/>
                    <a:p>
                      <a:pPr algn="ctr" fontAlgn="b"/>
                      <a:r>
                        <a:rPr lang="en-IE" sz="500" b="0" i="0" u="none" strike="noStrike">
                          <a:solidFill>
                            <a:srgbClr val="000000"/>
                          </a:solidFill>
                          <a:effectLst/>
                          <a:latin typeface="Arial" panose="020B0604020202020204" pitchFamily="34" charset="0"/>
                        </a:rPr>
                        <a:t>2</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500" b="0" i="0" u="none" strike="noStrike">
                          <a:solidFill>
                            <a:srgbClr val="000000"/>
                          </a:solidFill>
                          <a:effectLst/>
                          <a:latin typeface="Arial" panose="020B0604020202020204" pitchFamily="34" charset="0"/>
                        </a:rPr>
                        <a:t>Harmful habit reduction, quitting (smoking, alcohol, drugs)</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0.8%</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0.5%</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0.7%</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1.2%</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7.9%</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0.7%</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0.8%</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0.6%</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1.4%</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0.3%</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1.1%</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1.0%</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1.0%</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xmlns="" val="10002"/>
                  </a:ext>
                </a:extLst>
              </a:tr>
              <a:tr h="81260">
                <a:tc>
                  <a:txBody>
                    <a:bodyPr/>
                    <a:lstStyle/>
                    <a:p>
                      <a:pPr algn="ctr" fontAlgn="b"/>
                      <a:r>
                        <a:rPr lang="en-IE" sz="500" b="0" i="0" u="none" strike="noStrike">
                          <a:solidFill>
                            <a:srgbClr val="000000"/>
                          </a:solidFill>
                          <a:effectLst/>
                          <a:latin typeface="Arial" panose="020B0604020202020204" pitchFamily="34" charset="0"/>
                        </a:rPr>
                        <a:t>3</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500" b="0" i="0" u="none" strike="noStrike">
                          <a:solidFill>
                            <a:srgbClr val="000000"/>
                          </a:solidFill>
                          <a:effectLst/>
                          <a:latin typeface="Arial" panose="020B0604020202020204" pitchFamily="34" charset="0"/>
                        </a:rPr>
                        <a:t>Waiting times (hospitals, clinics, other health services)</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6.0%</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4.4%</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4.2%</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5.0%</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3.3%</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5.7%</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5.8%</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5.4%</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2.5%</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5.5%</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4.7%</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4.1%</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4.9%</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extLst>
                  <a:ext uri="{0D108BD9-81ED-4DB2-BD59-A6C34878D82A}">
                    <a16:rowId xmlns:a16="http://schemas.microsoft.com/office/drawing/2014/main" xmlns="" val="10003"/>
                  </a:ext>
                </a:extLst>
              </a:tr>
              <a:tr h="81260">
                <a:tc>
                  <a:txBody>
                    <a:bodyPr/>
                    <a:lstStyle/>
                    <a:p>
                      <a:pPr algn="ctr" fontAlgn="b"/>
                      <a:r>
                        <a:rPr lang="en-IE" sz="500" b="0" i="0" u="none" strike="noStrike">
                          <a:solidFill>
                            <a:srgbClr val="000000"/>
                          </a:solidFill>
                          <a:effectLst/>
                          <a:latin typeface="Arial" panose="020B0604020202020204" pitchFamily="34" charset="0"/>
                        </a:rPr>
                        <a:t>4</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500" b="0" i="0" u="none" strike="noStrike">
                          <a:solidFill>
                            <a:srgbClr val="000000"/>
                          </a:solidFill>
                          <a:effectLst/>
                          <a:latin typeface="Arial" panose="020B0604020202020204" pitchFamily="34" charset="0"/>
                        </a:rPr>
                        <a:t>Living / coping with my condition / disease (support, counselling)</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2.0%</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1.6%</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1.6%</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2.0%</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3.3%</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3.6%</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1.6%</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2.5%</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1.1%</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1.7%</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2.5%</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2.3%</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2.2%</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extLst>
                  <a:ext uri="{0D108BD9-81ED-4DB2-BD59-A6C34878D82A}">
                    <a16:rowId xmlns:a16="http://schemas.microsoft.com/office/drawing/2014/main" xmlns="" val="10004"/>
                  </a:ext>
                </a:extLst>
              </a:tr>
              <a:tr h="81260">
                <a:tc>
                  <a:txBody>
                    <a:bodyPr/>
                    <a:lstStyle/>
                    <a:p>
                      <a:pPr algn="ctr" fontAlgn="b"/>
                      <a:r>
                        <a:rPr lang="en-IE" sz="500" b="0" i="0" u="none" strike="noStrike">
                          <a:solidFill>
                            <a:srgbClr val="000000"/>
                          </a:solidFill>
                          <a:effectLst/>
                          <a:latin typeface="Arial" panose="020B0604020202020204" pitchFamily="34" charset="0"/>
                        </a:rPr>
                        <a:t>5</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500" b="0" i="0" u="none" strike="noStrike">
                          <a:solidFill>
                            <a:srgbClr val="000000"/>
                          </a:solidFill>
                          <a:effectLst/>
                          <a:latin typeface="Arial" panose="020B0604020202020204" pitchFamily="34" charset="0"/>
                        </a:rPr>
                        <a:t>Exercise (benefits, type, fitness goals)</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1.3%</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2.2%</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2.6%</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1.7%</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3.3%</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0.9%</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1.0%</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1.0%</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2.8%</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1.4%</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1.5%</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2.5%</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1.6%</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extLst>
                  <a:ext uri="{0D108BD9-81ED-4DB2-BD59-A6C34878D82A}">
                    <a16:rowId xmlns:a16="http://schemas.microsoft.com/office/drawing/2014/main" xmlns="" val="10005"/>
                  </a:ext>
                </a:extLst>
              </a:tr>
              <a:tr h="81260">
                <a:tc>
                  <a:txBody>
                    <a:bodyPr/>
                    <a:lstStyle/>
                    <a:p>
                      <a:pPr algn="ctr" fontAlgn="b"/>
                      <a:r>
                        <a:rPr lang="en-IE" sz="500" b="0" i="0" u="none" strike="noStrike">
                          <a:solidFill>
                            <a:srgbClr val="000000"/>
                          </a:solidFill>
                          <a:effectLst/>
                          <a:latin typeface="Arial" panose="020B0604020202020204" pitchFamily="34" charset="0"/>
                        </a:rPr>
                        <a:t>6</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500" b="0" i="0" u="none" strike="noStrike">
                          <a:solidFill>
                            <a:srgbClr val="000000"/>
                          </a:solidFill>
                          <a:effectLst/>
                          <a:latin typeface="Arial" panose="020B0604020202020204" pitchFamily="34" charset="0"/>
                        </a:rPr>
                        <a:t>Costs and fees (treatment, drugs, consultant visits, care)</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4.8%</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3.7%</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3.7%</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4.7%</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3.0%</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4.2%</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6.2%</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3.5%</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3.4%</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4.4%</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4.0%</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3.6%</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4.0%</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extLst>
                  <a:ext uri="{0D108BD9-81ED-4DB2-BD59-A6C34878D82A}">
                    <a16:rowId xmlns:a16="http://schemas.microsoft.com/office/drawing/2014/main" xmlns="" val="10006"/>
                  </a:ext>
                </a:extLst>
              </a:tr>
              <a:tr h="162519">
                <a:tc>
                  <a:txBody>
                    <a:bodyPr/>
                    <a:lstStyle/>
                    <a:p>
                      <a:pPr algn="ctr" fontAlgn="b"/>
                      <a:r>
                        <a:rPr lang="en-IE" sz="500" b="0" i="0" u="none" strike="noStrike">
                          <a:solidFill>
                            <a:srgbClr val="000000"/>
                          </a:solidFill>
                          <a:effectLst/>
                          <a:latin typeface="Arial" panose="020B0604020202020204" pitchFamily="34" charset="0"/>
                        </a:rPr>
                        <a:t>7</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500" b="0" i="0" u="none" strike="noStrike">
                          <a:solidFill>
                            <a:srgbClr val="000000"/>
                          </a:solidFill>
                          <a:effectLst/>
                          <a:latin typeface="Arial" panose="020B0604020202020204" pitchFamily="34" charset="0"/>
                        </a:rPr>
                        <a:t>Hospital, clinic, health centre opening times, contact details, parking</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1.5%</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2.1%</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1.6%</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2.3%</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2.3%</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2.1%</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2.2%</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2.2%</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2.5%</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1.5%</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1.4%</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1.4%</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1.7%</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extLst>
                  <a:ext uri="{0D108BD9-81ED-4DB2-BD59-A6C34878D82A}">
                    <a16:rowId xmlns:a16="http://schemas.microsoft.com/office/drawing/2014/main" xmlns="" val="10007"/>
                  </a:ext>
                </a:extLst>
              </a:tr>
              <a:tr h="81260">
                <a:tc>
                  <a:txBody>
                    <a:bodyPr/>
                    <a:lstStyle/>
                    <a:p>
                      <a:pPr algn="ctr" fontAlgn="b"/>
                      <a:r>
                        <a:rPr lang="en-IE" sz="500" b="0" i="0" u="none" strike="noStrike">
                          <a:solidFill>
                            <a:srgbClr val="000000"/>
                          </a:solidFill>
                          <a:effectLst/>
                          <a:latin typeface="Arial" panose="020B0604020202020204" pitchFamily="34" charset="0"/>
                        </a:rPr>
                        <a:t>8</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500" b="0" i="0" u="none" strike="noStrike">
                          <a:solidFill>
                            <a:srgbClr val="000000"/>
                          </a:solidFill>
                          <a:effectLst/>
                          <a:latin typeface="Arial" panose="020B0604020202020204" pitchFamily="34" charset="0"/>
                        </a:rPr>
                        <a:t>Confidentiality, privacy, data protection</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1.7%</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1.5%</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1.4%</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2.1%</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2.3%</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1.9%</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1.4%</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1.3%</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2.0%</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1.2%</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1.9%</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2.1%</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1.7%</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extLst>
                  <a:ext uri="{0D108BD9-81ED-4DB2-BD59-A6C34878D82A}">
                    <a16:rowId xmlns:a16="http://schemas.microsoft.com/office/drawing/2014/main" xmlns="" val="10008"/>
                  </a:ext>
                </a:extLst>
              </a:tr>
              <a:tr h="81260">
                <a:tc>
                  <a:txBody>
                    <a:bodyPr/>
                    <a:lstStyle/>
                    <a:p>
                      <a:pPr algn="ctr" fontAlgn="b"/>
                      <a:r>
                        <a:rPr lang="en-IE" sz="500" b="0" i="0" u="none" strike="noStrike">
                          <a:solidFill>
                            <a:srgbClr val="000000"/>
                          </a:solidFill>
                          <a:effectLst/>
                          <a:latin typeface="Arial" panose="020B0604020202020204" pitchFamily="34" charset="0"/>
                        </a:rPr>
                        <a:t>9</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500" b="0" i="0" u="none" strike="noStrike">
                          <a:solidFill>
                            <a:srgbClr val="000000"/>
                          </a:solidFill>
                          <a:effectLst/>
                          <a:latin typeface="Arial" panose="020B0604020202020204" pitchFamily="34" charset="0"/>
                        </a:rPr>
                        <a:t>Right place to go for help (GP, hospital, pharmacist)</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2.2%</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3.0%</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1.8%</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3.5%</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2.3%</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1.7%</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3.2%</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3.2%</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5.1%</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2.3%</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2.7%</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2.8%</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2.5%</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extLst>
                  <a:ext uri="{0D108BD9-81ED-4DB2-BD59-A6C34878D82A}">
                    <a16:rowId xmlns:a16="http://schemas.microsoft.com/office/drawing/2014/main" xmlns="" val="10009"/>
                  </a:ext>
                </a:extLst>
              </a:tr>
              <a:tr h="162519">
                <a:tc>
                  <a:txBody>
                    <a:bodyPr/>
                    <a:lstStyle/>
                    <a:p>
                      <a:pPr algn="ctr" fontAlgn="b"/>
                      <a:r>
                        <a:rPr lang="en-IE" sz="500" b="0" i="0" u="none" strike="noStrike">
                          <a:solidFill>
                            <a:srgbClr val="000000"/>
                          </a:solidFill>
                          <a:effectLst/>
                          <a:latin typeface="Arial" panose="020B0604020202020204" pitchFamily="34" charset="0"/>
                        </a:rPr>
                        <a:t>10</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500" b="0" i="0" u="none" strike="noStrike">
                          <a:solidFill>
                            <a:srgbClr val="000000"/>
                          </a:solidFill>
                          <a:effectLst/>
                          <a:latin typeface="Arial" panose="020B0604020202020204" pitchFamily="34" charset="0"/>
                        </a:rPr>
                        <a:t>Self-management of a condition / disease (tools, self-monitoring, medicines)</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1.0%</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2.9%</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1.8%</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1.7%</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2.3%</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1.3%</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1.8%</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2.5%</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1.1%</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1.7%</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1.9%</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1.9%</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1.8%</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extLst>
                  <a:ext uri="{0D108BD9-81ED-4DB2-BD59-A6C34878D82A}">
                    <a16:rowId xmlns:a16="http://schemas.microsoft.com/office/drawing/2014/main" xmlns="" val="10010"/>
                  </a:ext>
                </a:extLst>
              </a:tr>
              <a:tr h="81260">
                <a:tc>
                  <a:txBody>
                    <a:bodyPr/>
                    <a:lstStyle/>
                    <a:p>
                      <a:pPr algn="ctr" fontAlgn="b"/>
                      <a:r>
                        <a:rPr lang="en-IE" sz="500" b="0" i="0" u="none" strike="noStrike">
                          <a:solidFill>
                            <a:srgbClr val="000000"/>
                          </a:solidFill>
                          <a:effectLst/>
                          <a:latin typeface="Arial" panose="020B0604020202020204" pitchFamily="34" charset="0"/>
                        </a:rPr>
                        <a:t>11</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500" b="0" i="0" u="none" strike="noStrike">
                          <a:solidFill>
                            <a:srgbClr val="000000"/>
                          </a:solidFill>
                          <a:effectLst/>
                          <a:latin typeface="Arial" panose="020B0604020202020204" pitchFamily="34" charset="0"/>
                        </a:rPr>
                        <a:t>Weight (managing, obesity, risk)</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1.2%</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2.6%</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1.6%</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1.4%</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2.3%</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0.9%</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1.0%</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1.3%</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1.4%</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1.7%</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1.4%</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1.1%</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1.4%</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extLst>
                  <a:ext uri="{0D108BD9-81ED-4DB2-BD59-A6C34878D82A}">
                    <a16:rowId xmlns:a16="http://schemas.microsoft.com/office/drawing/2014/main" xmlns="" val="10011"/>
                  </a:ext>
                </a:extLst>
              </a:tr>
              <a:tr h="81260">
                <a:tc>
                  <a:txBody>
                    <a:bodyPr/>
                    <a:lstStyle/>
                    <a:p>
                      <a:pPr algn="ctr" fontAlgn="b"/>
                      <a:r>
                        <a:rPr lang="en-IE" sz="500" b="0" i="0" u="none" strike="noStrike">
                          <a:solidFill>
                            <a:srgbClr val="000000"/>
                          </a:solidFill>
                          <a:effectLst/>
                          <a:latin typeface="Arial" panose="020B0604020202020204" pitchFamily="34" charset="0"/>
                        </a:rPr>
                        <a:t>12</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500" b="0" i="0" u="none" strike="noStrike">
                          <a:solidFill>
                            <a:srgbClr val="000000"/>
                          </a:solidFill>
                          <a:effectLst/>
                          <a:latin typeface="Arial" panose="020B0604020202020204" pitchFamily="34" charset="0"/>
                        </a:rPr>
                        <a:t>Risks associated with a lifestyle / behaviour</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0.7%</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0.9%</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1.2%</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0.8%</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2.3%</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0.3%</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0.8%</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1.3%</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0.8%</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0.8%</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0.7%</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0.9%</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0.8%</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xmlns="" val="10012"/>
                  </a:ext>
                </a:extLst>
              </a:tr>
              <a:tr h="81260">
                <a:tc>
                  <a:txBody>
                    <a:bodyPr/>
                    <a:lstStyle/>
                    <a:p>
                      <a:pPr algn="ctr" fontAlgn="b"/>
                      <a:r>
                        <a:rPr lang="en-IE" sz="500" b="0" i="0" u="none" strike="noStrike">
                          <a:solidFill>
                            <a:srgbClr val="000000"/>
                          </a:solidFill>
                          <a:effectLst/>
                          <a:latin typeface="Arial" panose="020B0604020202020204" pitchFamily="34" charset="0"/>
                        </a:rPr>
                        <a:t>13</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500" b="0" i="0" u="none" strike="noStrike">
                          <a:solidFill>
                            <a:srgbClr val="000000"/>
                          </a:solidFill>
                          <a:effectLst/>
                          <a:latin typeface="Arial" panose="020B0604020202020204" pitchFamily="34" charset="0"/>
                        </a:rPr>
                        <a:t>Screening (breastcheck, retinal, bowel, cervical)</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5.2%</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4.2%</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3.9%</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2.0%</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2.0%</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2.3%</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4.4%</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2.5%</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1.7%</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5.4%</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3.3%</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3.8%</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3.6%</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extLst>
                  <a:ext uri="{0D108BD9-81ED-4DB2-BD59-A6C34878D82A}">
                    <a16:rowId xmlns:a16="http://schemas.microsoft.com/office/drawing/2014/main" xmlns="" val="10013"/>
                  </a:ext>
                </a:extLst>
              </a:tr>
              <a:tr h="81260">
                <a:tc>
                  <a:txBody>
                    <a:bodyPr/>
                    <a:lstStyle/>
                    <a:p>
                      <a:pPr algn="ctr" fontAlgn="b"/>
                      <a:r>
                        <a:rPr lang="en-IE" sz="500" b="0" i="0" u="none" strike="noStrike">
                          <a:solidFill>
                            <a:srgbClr val="000000"/>
                          </a:solidFill>
                          <a:effectLst/>
                          <a:latin typeface="Arial" panose="020B0604020202020204" pitchFamily="34" charset="0"/>
                        </a:rPr>
                        <a:t>14</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500" b="0" i="0" u="none" strike="noStrike">
                          <a:solidFill>
                            <a:srgbClr val="000000"/>
                          </a:solidFill>
                          <a:effectLst/>
                          <a:latin typeface="Arial" panose="020B0604020202020204" pitchFamily="34" charset="0"/>
                        </a:rPr>
                        <a:t>Treatment outcome (immediate, long-term)</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2.3%</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1.8%</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1.4%</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2.1%</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2.0%</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1.9%</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1.8%</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1.6%</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0.6%</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2.0%</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1.3%</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1.5%</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1.7%</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extLst>
                  <a:ext uri="{0D108BD9-81ED-4DB2-BD59-A6C34878D82A}">
                    <a16:rowId xmlns:a16="http://schemas.microsoft.com/office/drawing/2014/main" xmlns="" val="10014"/>
                  </a:ext>
                </a:extLst>
              </a:tr>
              <a:tr h="81260">
                <a:tc>
                  <a:txBody>
                    <a:bodyPr/>
                    <a:lstStyle/>
                    <a:p>
                      <a:pPr algn="ctr" fontAlgn="b"/>
                      <a:r>
                        <a:rPr lang="en-IE" sz="500" b="0" i="0" u="none" strike="noStrike">
                          <a:solidFill>
                            <a:srgbClr val="000000"/>
                          </a:solidFill>
                          <a:effectLst/>
                          <a:latin typeface="Arial" panose="020B0604020202020204" pitchFamily="34" charset="0"/>
                        </a:rPr>
                        <a:t>15</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500" b="0" i="0" u="none" strike="noStrike">
                          <a:solidFill>
                            <a:srgbClr val="000000"/>
                          </a:solidFill>
                          <a:effectLst/>
                          <a:latin typeface="Arial" panose="020B0604020202020204" pitchFamily="34" charset="0"/>
                        </a:rPr>
                        <a:t>Risks of being in hospital (hygiene, infections, bugs)</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2.2%</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1.3%</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2.7%</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1.2%</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2.0%</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1.2%</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1.0%</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2.2%</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0.3%</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1.2%</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1.2%</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2.4%</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1.5%</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extLst>
                  <a:ext uri="{0D108BD9-81ED-4DB2-BD59-A6C34878D82A}">
                    <a16:rowId xmlns:a16="http://schemas.microsoft.com/office/drawing/2014/main" xmlns="" val="10015"/>
                  </a:ext>
                </a:extLst>
              </a:tr>
              <a:tr h="162519">
                <a:tc>
                  <a:txBody>
                    <a:bodyPr/>
                    <a:lstStyle/>
                    <a:p>
                      <a:pPr algn="ctr" fontAlgn="b"/>
                      <a:r>
                        <a:rPr lang="en-IE" sz="500" b="0" i="0" u="none" strike="noStrike">
                          <a:solidFill>
                            <a:srgbClr val="000000"/>
                          </a:solidFill>
                          <a:effectLst/>
                          <a:latin typeface="Arial" panose="020B0604020202020204" pitchFamily="34" charset="0"/>
                        </a:rPr>
                        <a:t>16</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500" b="0" i="0" u="none" strike="noStrike">
                          <a:solidFill>
                            <a:srgbClr val="000000"/>
                          </a:solidFill>
                          <a:effectLst/>
                          <a:latin typeface="Arial" panose="020B0604020202020204" pitchFamily="34" charset="0"/>
                        </a:rPr>
                        <a:t>Entitlements, allowances (medical card, GP card, European Health Insurance Card)</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2.4%</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2.2%</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2.8%</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2.1%</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1.7%</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4.1%</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2.8%</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1.9%</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2.0%</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1.4%</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2.4%</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2.6%</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2.5%</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extLst>
                  <a:ext uri="{0D108BD9-81ED-4DB2-BD59-A6C34878D82A}">
                    <a16:rowId xmlns:a16="http://schemas.microsoft.com/office/drawing/2014/main" xmlns="" val="10016"/>
                  </a:ext>
                </a:extLst>
              </a:tr>
              <a:tr h="81260">
                <a:tc>
                  <a:txBody>
                    <a:bodyPr/>
                    <a:lstStyle/>
                    <a:p>
                      <a:pPr algn="ctr" fontAlgn="b"/>
                      <a:r>
                        <a:rPr lang="en-IE" sz="500" b="0" i="0" u="none" strike="noStrike">
                          <a:solidFill>
                            <a:srgbClr val="000000"/>
                          </a:solidFill>
                          <a:effectLst/>
                          <a:latin typeface="Arial" panose="020B0604020202020204" pitchFamily="34" charset="0"/>
                        </a:rPr>
                        <a:t>17</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500" b="0" i="0" u="none" strike="noStrike">
                          <a:solidFill>
                            <a:srgbClr val="000000"/>
                          </a:solidFill>
                          <a:effectLst/>
                          <a:latin typeface="Arial" panose="020B0604020202020204" pitchFamily="34" charset="0"/>
                        </a:rPr>
                        <a:t>How to use health services (getting the care you need)</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2.0%</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3.2%</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1.9%</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2.4%</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1.7%</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3.1%</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2.6%</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1.6%</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3.1%</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2.1%</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2.0%</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3.1%</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r" fontAlgn="ctr"/>
                      <a:r>
                        <a:rPr lang="en-IE" sz="500" b="0" i="0" u="none" strike="noStrike">
                          <a:solidFill>
                            <a:srgbClr val="000000"/>
                          </a:solidFill>
                          <a:effectLst/>
                          <a:latin typeface="Arial" panose="020B0604020202020204" pitchFamily="34" charset="0"/>
                        </a:rPr>
                        <a:t>2.4%</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extLst>
                  <a:ext uri="{0D108BD9-81ED-4DB2-BD59-A6C34878D82A}">
                    <a16:rowId xmlns:a16="http://schemas.microsoft.com/office/drawing/2014/main" xmlns="" val="10017"/>
                  </a:ext>
                </a:extLst>
              </a:tr>
              <a:tr h="81260">
                <a:tc>
                  <a:txBody>
                    <a:bodyPr/>
                    <a:lstStyle/>
                    <a:p>
                      <a:pPr algn="ctr" fontAlgn="b"/>
                      <a:r>
                        <a:rPr lang="en-IE" sz="500" b="0" i="0" u="none" strike="noStrike">
                          <a:solidFill>
                            <a:srgbClr val="000000"/>
                          </a:solidFill>
                          <a:effectLst/>
                          <a:latin typeface="Arial" panose="020B0604020202020204" pitchFamily="34" charset="0"/>
                        </a:rPr>
                        <a:t>18</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500" b="0" i="0" u="none" strike="noStrike">
                          <a:solidFill>
                            <a:srgbClr val="000000"/>
                          </a:solidFill>
                          <a:effectLst/>
                          <a:latin typeface="Arial" panose="020B0604020202020204" pitchFamily="34" charset="0"/>
                        </a:rPr>
                        <a:t>Drug effectiveness, side effects, interactions, dosage</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1.4%</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1.2%</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1.7%</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2.0%</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1.7%</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2.6%</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1.8%</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2.5%</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2.8%</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1.5%</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1.7%</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2.5%</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1.8%</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extLst>
                  <a:ext uri="{0D108BD9-81ED-4DB2-BD59-A6C34878D82A}">
                    <a16:rowId xmlns:a16="http://schemas.microsoft.com/office/drawing/2014/main" xmlns="" val="10018"/>
                  </a:ext>
                </a:extLst>
              </a:tr>
              <a:tr h="81260">
                <a:tc>
                  <a:txBody>
                    <a:bodyPr/>
                    <a:lstStyle/>
                    <a:p>
                      <a:pPr algn="ctr" fontAlgn="b"/>
                      <a:r>
                        <a:rPr lang="en-IE" sz="500" b="0" i="0" u="none" strike="noStrike">
                          <a:solidFill>
                            <a:srgbClr val="000000"/>
                          </a:solidFill>
                          <a:effectLst/>
                          <a:latin typeface="Arial" panose="020B0604020202020204" pitchFamily="34" charset="0"/>
                        </a:rPr>
                        <a:t>19</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500" b="0" i="0" u="none" strike="noStrike">
                          <a:solidFill>
                            <a:srgbClr val="000000"/>
                          </a:solidFill>
                          <a:effectLst/>
                          <a:latin typeface="Arial" panose="020B0604020202020204" pitchFamily="34" charset="0"/>
                        </a:rPr>
                        <a:t>Detailed information about condition / disease</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1.9%</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1.2%</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2.1%</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2.3%</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1.7%</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2.3%</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2.4%</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2.2%</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1.1%</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1.3%</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2.0%</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2.1%</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2.1%</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extLst>
                  <a:ext uri="{0D108BD9-81ED-4DB2-BD59-A6C34878D82A}">
                    <a16:rowId xmlns:a16="http://schemas.microsoft.com/office/drawing/2014/main" xmlns="" val="10019"/>
                  </a:ext>
                </a:extLst>
              </a:tr>
              <a:tr h="81260">
                <a:tc>
                  <a:txBody>
                    <a:bodyPr/>
                    <a:lstStyle/>
                    <a:p>
                      <a:pPr algn="ctr" fontAlgn="b"/>
                      <a:r>
                        <a:rPr lang="en-IE" sz="500" b="0" i="0" u="none" strike="noStrike">
                          <a:solidFill>
                            <a:srgbClr val="000000"/>
                          </a:solidFill>
                          <a:effectLst/>
                          <a:latin typeface="Arial" panose="020B0604020202020204" pitchFamily="34" charset="0"/>
                        </a:rPr>
                        <a:t>20</a:t>
                      </a:r>
                    </a:p>
                  </a:txBody>
                  <a:tcPr marL="0"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l" fontAlgn="b"/>
                      <a:r>
                        <a:rPr lang="en-IE" sz="500" b="0" i="0" u="none" strike="noStrike">
                          <a:solidFill>
                            <a:srgbClr val="000000"/>
                          </a:solidFill>
                          <a:effectLst/>
                          <a:latin typeface="Arial" panose="020B0604020202020204" pitchFamily="34" charset="0"/>
                        </a:rPr>
                        <a:t>Post-treatment recovery, rehabilitation</a:t>
                      </a:r>
                    </a:p>
                  </a:txBody>
                  <a:tcPr marL="28575" marR="0" marT="0"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1.6%</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0.4%</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1.3%</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1.1%</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1.7%</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a:solidFill>
                            <a:srgbClr val="000000"/>
                          </a:solidFill>
                          <a:effectLst/>
                          <a:latin typeface="Arial" panose="020B0604020202020204" pitchFamily="34" charset="0"/>
                        </a:rPr>
                        <a:t>2.1%</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r" fontAlgn="ctr"/>
                      <a:r>
                        <a:rPr lang="en-IE" sz="500" b="0" i="0" u="none" strike="noStrike">
                          <a:solidFill>
                            <a:srgbClr val="000000"/>
                          </a:solidFill>
                          <a:effectLst/>
                          <a:latin typeface="Arial" panose="020B0604020202020204" pitchFamily="34" charset="0"/>
                        </a:rPr>
                        <a:t>0.6%</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1.3%</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0.3%</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0.8%</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1.0%</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E" sz="500" b="0" i="0" u="none" strike="noStrike">
                          <a:solidFill>
                            <a:srgbClr val="000000"/>
                          </a:solidFill>
                          <a:effectLst/>
                          <a:latin typeface="Arial" panose="020B0604020202020204" pitchFamily="34" charset="0"/>
                        </a:rPr>
                        <a:t>1.4%</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r" fontAlgn="ctr"/>
                      <a:r>
                        <a:rPr lang="en-IE" sz="500" b="0" i="0" u="none" strike="noStrike" dirty="0">
                          <a:solidFill>
                            <a:srgbClr val="000000"/>
                          </a:solidFill>
                          <a:effectLst/>
                          <a:latin typeface="Arial" panose="020B0604020202020204" pitchFamily="34" charset="0"/>
                        </a:rPr>
                        <a:t>1.2%</a:t>
                      </a:r>
                    </a:p>
                  </a:txBody>
                  <a:tcPr marL="0" marR="146267" marT="0"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xmlns="" val="10020"/>
                  </a:ext>
                </a:extLst>
              </a:tr>
            </a:tbl>
          </a:graphicData>
        </a:graphic>
      </p:graphicFrame>
      <p:pic>
        <p:nvPicPr>
          <p:cNvPr id="4" name="ColourQuartilesVerticalPicture">
            <a:extLst>
              <a:ext uri="{FF2B5EF4-FFF2-40B4-BE49-F238E27FC236}">
                <a16:creationId xmlns:a16="http://schemas.microsoft.com/office/drawing/2014/main" xmlns="" id="{00000000-0008-0000-0000-000003000000}"/>
              </a:ext>
            </a:extLst>
          </p:cNvPr>
          <p:cNvPicPr>
            <a:picLocks noChangeAspect="1"/>
          </p:cNvPicPr>
          <p:nvPr/>
        </p:nvPicPr>
        <p:blipFill>
          <a:blip r:embed="rId2"/>
          <a:stretch>
            <a:fillRect/>
          </a:stretch>
        </p:blipFill>
        <p:spPr>
          <a:xfrm>
            <a:off x="8429030" y="1905000"/>
            <a:ext cx="571500" cy="1998008"/>
          </a:xfrm>
          <a:prstGeom prst="rect">
            <a:avLst/>
          </a:prstGeom>
        </p:spPr>
      </p:pic>
      <p:sp>
        <p:nvSpPr>
          <p:cNvPr id="5" name="TextBox 4"/>
          <p:cNvSpPr txBox="1"/>
          <p:nvPr/>
        </p:nvSpPr>
        <p:spPr>
          <a:xfrm>
            <a:off x="297545" y="4521198"/>
            <a:ext cx="5740400" cy="307777"/>
          </a:xfrm>
          <a:prstGeom prst="rect">
            <a:avLst/>
          </a:prstGeom>
          <a:noFill/>
        </p:spPr>
        <p:txBody>
          <a:bodyPr wrap="square" rtlCol="0">
            <a:spAutoFit/>
          </a:bodyPr>
          <a:lstStyle/>
          <a:p>
            <a:r>
              <a:rPr lang="en-CA" sz="1400" dirty="0" smtClean="0">
                <a:solidFill>
                  <a:schemeClr val="tx1">
                    <a:lumMod val="75000"/>
                    <a:lumOff val="25000"/>
                  </a:schemeClr>
                </a:solidFill>
                <a:latin typeface="Helvetica Light"/>
                <a:cs typeface="Helvetica Light"/>
              </a:rPr>
              <a:t>Source: Top task </a:t>
            </a:r>
            <a:r>
              <a:rPr lang="en-CA" sz="1400" dirty="0">
                <a:solidFill>
                  <a:schemeClr val="tx1">
                    <a:lumMod val="75000"/>
                    <a:lumOff val="25000"/>
                  </a:schemeClr>
                </a:solidFill>
                <a:latin typeface="Helvetica Light"/>
                <a:cs typeface="Helvetica Light"/>
              </a:rPr>
              <a:t>identification project, Irish Department of Health </a:t>
            </a:r>
            <a:endParaRPr lang="en-CA" sz="1400" dirty="0" smtClean="0">
              <a:solidFill>
                <a:schemeClr val="tx1">
                  <a:lumMod val="75000"/>
                  <a:lumOff val="25000"/>
                </a:schemeClr>
              </a:solidFill>
              <a:latin typeface="Helvetica Light"/>
              <a:cs typeface="Helvetica Light"/>
            </a:endParaRPr>
          </a:p>
        </p:txBody>
      </p:sp>
    </p:spTree>
    <p:extLst>
      <p:ext uri="{BB962C8B-B14F-4D97-AF65-F5344CB8AC3E}">
        <p14:creationId xmlns:p14="http://schemas.microsoft.com/office/powerpoint/2010/main" val="14169864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l="15109" r="12817"/>
          <a:stretch>
            <a:fillRect/>
          </a:stretch>
        </p:blipFill>
        <p:spPr bwMode="auto">
          <a:xfrm>
            <a:off x="1385888" y="1707357"/>
            <a:ext cx="3294460" cy="3427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004048" y="1869672"/>
            <a:ext cx="2942946" cy="1660029"/>
          </a:xfrm>
          <a:prstGeom prst="flowChartAlternateProcess">
            <a:avLst/>
          </a:prstGeom>
          <a:solidFill>
            <a:srgbClr val="FFFF99"/>
          </a:solidFill>
          <a:scene3d>
            <a:camera prst="orthographicFront"/>
            <a:lightRig rig="threePt" dir="t"/>
          </a:scene3d>
          <a:sp3d>
            <a:bevelT/>
          </a:sp3d>
        </p:spPr>
        <p:txBody>
          <a:bodyPr>
            <a:spAutoFit/>
          </a:bodyPr>
          <a:lstStyle/>
          <a:p>
            <a:pPr marL="0" marR="0" lvl="0" indent="0" algn="ctr" defTabSz="685800" rtl="0" eaLnBrk="0" fontAlgn="base" latinLnBrk="0" hangingPunct="0">
              <a:lnSpc>
                <a:spcPct val="100000"/>
              </a:lnSpc>
              <a:spcBef>
                <a:spcPct val="0"/>
              </a:spcBef>
              <a:spcAft>
                <a:spcPct val="0"/>
              </a:spcAft>
              <a:buClrTx/>
              <a:buSzTx/>
              <a:buFontTx/>
              <a:buNone/>
              <a:tabLst/>
              <a:defRPr/>
            </a:pPr>
            <a:r>
              <a:rPr kumimoji="0" lang="nl-BE" sz="1200" b="1" i="0" u="none" strike="noStrike" kern="1200" cap="none" spc="0" normalizeH="0" baseline="0" noProof="0" dirty="0">
                <a:ln>
                  <a:noFill/>
                </a:ln>
                <a:solidFill>
                  <a:srgbClr val="002060"/>
                </a:solidFill>
                <a:effectLst/>
                <a:uLnTx/>
                <a:uFillTx/>
                <a:latin typeface="Verdana"/>
                <a:ea typeface="MS PGothic" panose="020B0600070205080204" pitchFamily="34" charset="-128"/>
                <a:cs typeface="+mn-cs"/>
              </a:rPr>
              <a:t>6 Top</a:t>
            </a:r>
            <a:r>
              <a:rPr kumimoji="0" lang="nl-BE" sz="1200" b="0" i="0" u="none" strike="noStrike" kern="1200" cap="none" spc="0" normalizeH="0" baseline="0" noProof="0" dirty="0">
                <a:ln>
                  <a:noFill/>
                </a:ln>
                <a:solidFill>
                  <a:srgbClr val="002060"/>
                </a:solidFill>
                <a:effectLst/>
                <a:uLnTx/>
                <a:uFillTx/>
                <a:latin typeface="Verdana"/>
                <a:ea typeface="MS PGothic" panose="020B0600070205080204" pitchFamily="34" charset="-128"/>
                <a:cs typeface="+mn-cs"/>
              </a:rPr>
              <a:t> </a:t>
            </a:r>
            <a:r>
              <a:rPr kumimoji="0" lang="nl-BE" sz="1200" b="1" i="0" u="none" strike="noStrike" kern="1200" cap="none" spc="0" normalizeH="0" baseline="0" noProof="0" dirty="0">
                <a:ln>
                  <a:noFill/>
                </a:ln>
                <a:solidFill>
                  <a:srgbClr val="002060"/>
                </a:solidFill>
                <a:effectLst/>
                <a:uLnTx/>
                <a:uFillTx/>
                <a:latin typeface="Verdana"/>
                <a:ea typeface="MS PGothic" panose="020B0600070205080204" pitchFamily="34" charset="-128"/>
                <a:cs typeface="+mn-cs"/>
              </a:rPr>
              <a:t>Tasks</a:t>
            </a:r>
          </a:p>
          <a:p>
            <a:pPr marL="0" marR="0" lvl="0" indent="0" algn="l" defTabSz="685800" rtl="0" eaLnBrk="0" fontAlgn="base" latinLnBrk="0" hangingPunct="0">
              <a:lnSpc>
                <a:spcPct val="100000"/>
              </a:lnSpc>
              <a:spcBef>
                <a:spcPct val="0"/>
              </a:spcBef>
              <a:spcAft>
                <a:spcPct val="0"/>
              </a:spcAft>
              <a:buClrTx/>
              <a:buSzTx/>
              <a:buFontTx/>
              <a:buNone/>
              <a:tabLst/>
              <a:defRPr/>
            </a:pPr>
            <a:endParaRPr kumimoji="0" lang="nl-BE" sz="1500" b="1" i="0" u="none" strike="noStrike" kern="1200" cap="none" spc="0" normalizeH="0" baseline="0" noProof="0" dirty="0">
              <a:ln>
                <a:noFill/>
              </a:ln>
              <a:solidFill>
                <a:srgbClr val="002060"/>
              </a:solidFill>
              <a:effectLst/>
              <a:uLnTx/>
              <a:uFillTx/>
              <a:latin typeface="Verdana"/>
              <a:ea typeface="MS PGothic" panose="020B0600070205080204" pitchFamily="34" charset="-128"/>
              <a:cs typeface="+mn-cs"/>
            </a:endParaRPr>
          </a:p>
          <a:p>
            <a:pPr marL="0" marR="0" lvl="0" indent="0" algn="l" defTabSz="685800" rtl="0" eaLnBrk="0" fontAlgn="base" latinLnBrk="0" hangingPunct="0">
              <a:lnSpc>
                <a:spcPct val="100000"/>
              </a:lnSpc>
              <a:spcBef>
                <a:spcPct val="0"/>
              </a:spcBef>
              <a:spcAft>
                <a:spcPct val="0"/>
              </a:spcAft>
              <a:buClrTx/>
              <a:buSzTx/>
              <a:buFontTx/>
              <a:buNone/>
              <a:tabLst/>
              <a:defRPr/>
            </a:pPr>
            <a:r>
              <a:rPr kumimoji="0" lang="en-IE" sz="1200" b="0" i="0" u="none" strike="noStrike" kern="1200" cap="none" spc="0" normalizeH="0" baseline="0" noProof="0" dirty="0">
                <a:ln>
                  <a:noFill/>
                </a:ln>
                <a:solidFill>
                  <a:srgbClr val="0F5494"/>
                </a:solidFill>
                <a:effectLst/>
                <a:uLnTx/>
                <a:uFillTx/>
                <a:latin typeface="Cambria"/>
                <a:ea typeface="MS PGothic" panose="020B0600070205080204" pitchFamily="34" charset="-128"/>
                <a:cs typeface="+mn-cs"/>
              </a:rPr>
              <a:t>1.   </a:t>
            </a:r>
            <a:r>
              <a:rPr kumimoji="0" lang="en-IE" sz="1050" b="0" i="0" u="none" strike="noStrike" kern="1200" cap="none" spc="0" normalizeH="0" baseline="0" noProof="0" dirty="0">
                <a:ln>
                  <a:noFill/>
                </a:ln>
                <a:solidFill>
                  <a:srgbClr val="0F5494"/>
                </a:solidFill>
                <a:effectLst/>
                <a:uLnTx/>
                <a:uFillTx/>
                <a:latin typeface="Verdana"/>
                <a:ea typeface="MS PGothic" panose="020B0600070205080204" pitchFamily="34" charset="-128"/>
                <a:cs typeface="+mn-cs"/>
              </a:rPr>
              <a:t>EU law, rules, treaties, judgments
2.  Research and innovation
3.  Funding, grants, subsidies
4.  Education and training in EU
5.  EU strategy, political priorities
6.  Environmental protection</a:t>
            </a:r>
            <a:endParaRPr kumimoji="0" lang="nl-BE" sz="1050" b="0" i="0" u="none" strike="noStrike" kern="1200" cap="none" spc="0" normalizeH="0" baseline="0" noProof="0" dirty="0">
              <a:ln>
                <a:noFill/>
              </a:ln>
              <a:solidFill>
                <a:srgbClr val="002060"/>
              </a:solidFill>
              <a:effectLst/>
              <a:uLnTx/>
              <a:uFillTx/>
              <a:latin typeface="Verdana"/>
              <a:ea typeface="MS PGothic" panose="020B0600070205080204" pitchFamily="34" charset="-128"/>
              <a:cs typeface="+mn-cs"/>
            </a:endParaRPr>
          </a:p>
        </p:txBody>
      </p:sp>
      <p:sp>
        <p:nvSpPr>
          <p:cNvPr id="7" name="TextBox 6"/>
          <p:cNvSpPr txBox="1"/>
          <p:nvPr/>
        </p:nvSpPr>
        <p:spPr>
          <a:xfrm>
            <a:off x="3207389" y="3816784"/>
            <a:ext cx="813540" cy="306467"/>
          </a:xfrm>
          <a:prstGeom prst="flowChartAlternateProcess">
            <a:avLst/>
          </a:prstGeom>
          <a:solidFill>
            <a:srgbClr val="CCFF99"/>
          </a:solidFill>
          <a:scene3d>
            <a:camera prst="orthographicFront"/>
            <a:lightRig rig="threePt" dir="t"/>
          </a:scene3d>
          <a:sp3d>
            <a:bevelT/>
          </a:sp3d>
        </p:spPr>
        <p:txBody>
          <a:bodyPr wrap="none">
            <a:spAutoFit/>
          </a:bodyPr>
          <a:lstStyle/>
          <a:p>
            <a:pPr marL="0" marR="0" lvl="0" indent="0" algn="ctr" defTabSz="685800" rtl="0" eaLnBrk="0" fontAlgn="base" latinLnBrk="0" hangingPunct="0">
              <a:lnSpc>
                <a:spcPct val="100000"/>
              </a:lnSpc>
              <a:spcBef>
                <a:spcPct val="0"/>
              </a:spcBef>
              <a:spcAft>
                <a:spcPct val="0"/>
              </a:spcAft>
              <a:buClrTx/>
              <a:buSzTx/>
              <a:buFontTx/>
              <a:buNone/>
              <a:tabLst/>
              <a:defRPr/>
            </a:pPr>
            <a:r>
              <a:rPr kumimoji="0" lang="nl-BE" sz="1200" b="0" i="0" u="none" strike="noStrike" kern="1200" cap="none" spc="0" normalizeH="0" baseline="0" noProof="0" dirty="0">
                <a:ln>
                  <a:noFill/>
                </a:ln>
                <a:solidFill>
                  <a:srgbClr val="0F5494"/>
                </a:solidFill>
                <a:effectLst/>
                <a:uLnTx/>
                <a:uFillTx/>
                <a:latin typeface="Verdana"/>
                <a:ea typeface="MS PGothic" panose="020B0600070205080204" pitchFamily="34" charset="-128"/>
                <a:cs typeface="+mn-cs"/>
              </a:rPr>
              <a:t>Medium</a:t>
            </a:r>
          </a:p>
        </p:txBody>
      </p:sp>
      <p:sp>
        <p:nvSpPr>
          <p:cNvPr id="8" name="TextBox 7"/>
          <p:cNvSpPr txBox="1"/>
          <p:nvPr/>
        </p:nvSpPr>
        <p:spPr>
          <a:xfrm>
            <a:off x="2064580" y="3813889"/>
            <a:ext cx="639699" cy="306467"/>
          </a:xfrm>
          <a:prstGeom prst="flowChartAlternateProcess">
            <a:avLst/>
          </a:prstGeom>
          <a:solidFill>
            <a:srgbClr val="CCECFF"/>
          </a:solidFill>
          <a:scene3d>
            <a:camera prst="orthographicFront"/>
            <a:lightRig rig="threePt" dir="t"/>
          </a:scene3d>
          <a:sp3d>
            <a:bevelT/>
          </a:sp3d>
        </p:spPr>
        <p:txBody>
          <a:bodyPr wrap="none">
            <a:spAutoFit/>
          </a:bodyPr>
          <a:lstStyle/>
          <a:p>
            <a:pPr marL="0" marR="0" lvl="0" indent="0" algn="ctr" defTabSz="685800" rtl="0" eaLnBrk="0" fontAlgn="base" latinLnBrk="0" hangingPunct="0">
              <a:lnSpc>
                <a:spcPct val="100000"/>
              </a:lnSpc>
              <a:spcBef>
                <a:spcPct val="0"/>
              </a:spcBef>
              <a:spcAft>
                <a:spcPct val="0"/>
              </a:spcAft>
              <a:buClrTx/>
              <a:buSzTx/>
              <a:buFontTx/>
              <a:buNone/>
              <a:tabLst/>
              <a:defRPr/>
            </a:pPr>
            <a:r>
              <a:rPr kumimoji="0" lang="nl-BE" sz="1200" b="0" i="0" u="none" strike="noStrike" kern="1200" cap="none" spc="0" normalizeH="0" baseline="0" noProof="0" dirty="0">
                <a:ln>
                  <a:noFill/>
                </a:ln>
                <a:solidFill>
                  <a:srgbClr val="0F5494"/>
                </a:solidFill>
                <a:effectLst/>
                <a:uLnTx/>
                <a:uFillTx/>
                <a:latin typeface="Verdana"/>
                <a:ea typeface="MS PGothic" panose="020B0600070205080204" pitchFamily="34" charset="-128"/>
                <a:cs typeface="+mn-cs"/>
              </a:rPr>
              <a:t>Small</a:t>
            </a:r>
          </a:p>
        </p:txBody>
      </p:sp>
      <p:sp>
        <p:nvSpPr>
          <p:cNvPr id="9" name="TextBox 8"/>
          <p:cNvSpPr txBox="1"/>
          <p:nvPr/>
        </p:nvSpPr>
        <p:spPr>
          <a:xfrm>
            <a:off x="2122733" y="2672116"/>
            <a:ext cx="533196" cy="306467"/>
          </a:xfrm>
          <a:prstGeom prst="flowChartAlternateProcess">
            <a:avLst/>
          </a:prstGeom>
          <a:solidFill>
            <a:srgbClr val="F8F8F8"/>
          </a:solidFill>
          <a:scene3d>
            <a:camera prst="orthographicFront"/>
            <a:lightRig rig="threePt" dir="t"/>
          </a:scene3d>
          <a:sp3d>
            <a:bevelT/>
          </a:sp3d>
        </p:spPr>
        <p:txBody>
          <a:bodyPr wrap="none">
            <a:spAutoFit/>
          </a:bodyPr>
          <a:lstStyle/>
          <a:p>
            <a:pPr marL="0" marR="0" lvl="0" indent="0" algn="ctr" defTabSz="685800" rtl="0" eaLnBrk="0" fontAlgn="base" latinLnBrk="0" hangingPunct="0">
              <a:lnSpc>
                <a:spcPct val="100000"/>
              </a:lnSpc>
              <a:spcBef>
                <a:spcPct val="0"/>
              </a:spcBef>
              <a:spcAft>
                <a:spcPct val="0"/>
              </a:spcAft>
              <a:buClrTx/>
              <a:buSzTx/>
              <a:buFontTx/>
              <a:buNone/>
              <a:tabLst/>
              <a:defRPr/>
            </a:pPr>
            <a:r>
              <a:rPr kumimoji="0" lang="nl-BE" sz="1200" b="0" i="0" u="none" strike="noStrike" kern="1200" cap="none" spc="0" normalizeH="0" baseline="0" noProof="0" dirty="0">
                <a:ln>
                  <a:noFill/>
                </a:ln>
                <a:solidFill>
                  <a:srgbClr val="0F5494"/>
                </a:solidFill>
                <a:effectLst/>
                <a:uLnTx/>
                <a:uFillTx/>
                <a:latin typeface="Verdana"/>
                <a:ea typeface="MS PGothic" panose="020B0600070205080204" pitchFamily="34" charset="-128"/>
                <a:cs typeface="+mn-cs"/>
              </a:rPr>
              <a:t>Tiny</a:t>
            </a:r>
          </a:p>
        </p:txBody>
      </p:sp>
      <p:sp>
        <p:nvSpPr>
          <p:cNvPr id="10" name="TextBox 9"/>
          <p:cNvSpPr txBox="1"/>
          <p:nvPr/>
        </p:nvSpPr>
        <p:spPr>
          <a:xfrm>
            <a:off x="3367194" y="2672117"/>
            <a:ext cx="478075" cy="306467"/>
          </a:xfrm>
          <a:prstGeom prst="flowChartAlternateProcess">
            <a:avLst/>
          </a:prstGeom>
          <a:solidFill>
            <a:srgbClr val="FFFF99"/>
          </a:solidFill>
          <a:scene3d>
            <a:camera prst="orthographicFront"/>
            <a:lightRig rig="threePt" dir="t"/>
          </a:scene3d>
          <a:sp3d>
            <a:bevelT/>
          </a:sp3d>
        </p:spPr>
        <p:txBody>
          <a:bodyPr wrap="none">
            <a:spAutoFit/>
          </a:bodyPr>
          <a:lstStyle/>
          <a:p>
            <a:pPr marL="0" marR="0" lvl="0" indent="0" algn="ctr" defTabSz="685800" rtl="0" eaLnBrk="0" fontAlgn="base" latinLnBrk="0" hangingPunct="0">
              <a:lnSpc>
                <a:spcPct val="100000"/>
              </a:lnSpc>
              <a:spcBef>
                <a:spcPct val="0"/>
              </a:spcBef>
              <a:spcAft>
                <a:spcPct val="0"/>
              </a:spcAft>
              <a:buClrTx/>
              <a:buSzTx/>
              <a:buFontTx/>
              <a:buNone/>
              <a:tabLst/>
              <a:defRPr/>
            </a:pPr>
            <a:r>
              <a:rPr kumimoji="0" lang="nl-BE" sz="1200" b="0" i="0" u="none" strike="noStrike" kern="1200" cap="none" spc="0" normalizeH="0" baseline="0" noProof="0" dirty="0">
                <a:ln>
                  <a:noFill/>
                </a:ln>
                <a:solidFill>
                  <a:srgbClr val="0F5494"/>
                </a:solidFill>
                <a:effectLst/>
                <a:uLnTx/>
                <a:uFillTx/>
                <a:latin typeface="Verdana"/>
                <a:ea typeface="MS PGothic" panose="020B0600070205080204" pitchFamily="34" charset="-128"/>
                <a:cs typeface="+mn-cs"/>
              </a:rPr>
              <a:t>Top</a:t>
            </a:r>
          </a:p>
        </p:txBody>
      </p:sp>
      <p:sp>
        <p:nvSpPr>
          <p:cNvPr id="30738" name="Title 2"/>
          <p:cNvSpPr>
            <a:spLocks noGrp="1"/>
          </p:cNvSpPr>
          <p:nvPr>
            <p:ph type="title"/>
          </p:nvPr>
        </p:nvSpPr>
        <p:spPr/>
        <p:txBody>
          <a:bodyPr/>
          <a:lstStyle/>
          <a:p>
            <a:r>
              <a:rPr lang="nl-BE" altLang="nl-BE" sz="1800" dirty="0"/>
              <a:t>77 tasks – 107,000 voters</a:t>
            </a:r>
          </a:p>
        </p:txBody>
      </p:sp>
      <p:sp>
        <p:nvSpPr>
          <p:cNvPr id="11" name="TextBox 10"/>
          <p:cNvSpPr txBox="1"/>
          <p:nvPr/>
        </p:nvSpPr>
        <p:spPr>
          <a:xfrm>
            <a:off x="4680348" y="4441370"/>
            <a:ext cx="4405595" cy="523220"/>
          </a:xfrm>
          <a:prstGeom prst="rect">
            <a:avLst/>
          </a:prstGeom>
          <a:noFill/>
        </p:spPr>
        <p:txBody>
          <a:bodyPr wrap="square" rtlCol="0">
            <a:spAutoFit/>
          </a:bodyPr>
          <a:lstStyle/>
          <a:p>
            <a:r>
              <a:rPr lang="en-CA" sz="1400" dirty="0" smtClean="0">
                <a:solidFill>
                  <a:schemeClr val="tx1">
                    <a:lumMod val="75000"/>
                    <a:lumOff val="25000"/>
                  </a:schemeClr>
                </a:solidFill>
                <a:latin typeface="Helvetica Light"/>
                <a:cs typeface="Helvetica Light"/>
              </a:rPr>
              <a:t>Source: Top task </a:t>
            </a:r>
            <a:r>
              <a:rPr lang="en-CA" sz="1400" dirty="0">
                <a:solidFill>
                  <a:schemeClr val="tx1">
                    <a:lumMod val="75000"/>
                    <a:lumOff val="25000"/>
                  </a:schemeClr>
                </a:solidFill>
                <a:latin typeface="Helvetica Light"/>
                <a:cs typeface="Helvetica Light"/>
              </a:rPr>
              <a:t>identification project, </a:t>
            </a:r>
            <a:r>
              <a:rPr lang="en-CA" sz="1400" dirty="0" smtClean="0">
                <a:solidFill>
                  <a:schemeClr val="tx1">
                    <a:lumMod val="75000"/>
                    <a:lumOff val="25000"/>
                  </a:schemeClr>
                </a:solidFill>
                <a:latin typeface="Helvetica Light"/>
                <a:cs typeface="Helvetica Light"/>
              </a:rPr>
              <a:t>European Commission</a:t>
            </a:r>
          </a:p>
        </p:txBody>
      </p:sp>
    </p:spTree>
    <p:extLst>
      <p:ext uri="{BB962C8B-B14F-4D97-AF65-F5344CB8AC3E}">
        <p14:creationId xmlns:p14="http://schemas.microsoft.com/office/powerpoint/2010/main" val="30401302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a:xfrm>
            <a:off x="1439466" y="1004888"/>
            <a:ext cx="6561534" cy="702469"/>
          </a:xfrm>
        </p:spPr>
        <p:txBody>
          <a:bodyPr/>
          <a:lstStyle/>
          <a:p>
            <a:r>
              <a:rPr lang="nl-BE" altLang="nl-BE" sz="1800"/>
              <a:t>Consistency across ‘country of residence’</a:t>
            </a:r>
            <a:endParaRPr lang="nl-BE" altLang="nl-BE" sz="1800">
              <a:solidFill>
                <a:srgbClr val="FF0000"/>
              </a:solidFill>
            </a:endParaRPr>
          </a:p>
        </p:txBody>
      </p:sp>
      <p:pic>
        <p:nvPicPr>
          <p:cNvPr id="5837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73" y="1775329"/>
            <a:ext cx="8807520" cy="23909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4680348" y="4441370"/>
            <a:ext cx="4405595" cy="523220"/>
          </a:xfrm>
          <a:prstGeom prst="rect">
            <a:avLst/>
          </a:prstGeom>
          <a:noFill/>
        </p:spPr>
        <p:txBody>
          <a:bodyPr wrap="square" rtlCol="0">
            <a:spAutoFit/>
          </a:bodyPr>
          <a:lstStyle/>
          <a:p>
            <a:r>
              <a:rPr lang="en-CA" sz="1400" dirty="0" smtClean="0">
                <a:solidFill>
                  <a:schemeClr val="tx1">
                    <a:lumMod val="75000"/>
                    <a:lumOff val="25000"/>
                  </a:schemeClr>
                </a:solidFill>
                <a:latin typeface="Helvetica Light"/>
                <a:cs typeface="Helvetica Light"/>
              </a:rPr>
              <a:t>Source: Top task </a:t>
            </a:r>
            <a:r>
              <a:rPr lang="en-CA" sz="1400" dirty="0">
                <a:solidFill>
                  <a:schemeClr val="tx1">
                    <a:lumMod val="75000"/>
                    <a:lumOff val="25000"/>
                  </a:schemeClr>
                </a:solidFill>
                <a:latin typeface="Helvetica Light"/>
                <a:cs typeface="Helvetica Light"/>
              </a:rPr>
              <a:t>identification project, </a:t>
            </a:r>
            <a:r>
              <a:rPr lang="en-CA" sz="1400" dirty="0" smtClean="0">
                <a:solidFill>
                  <a:schemeClr val="tx1">
                    <a:lumMod val="75000"/>
                    <a:lumOff val="25000"/>
                  </a:schemeClr>
                </a:solidFill>
                <a:latin typeface="Helvetica Light"/>
                <a:cs typeface="Helvetica Light"/>
              </a:rPr>
              <a:t>European Commission</a:t>
            </a:r>
          </a:p>
        </p:txBody>
      </p:sp>
    </p:spTree>
    <p:extLst>
      <p:ext uri="{BB962C8B-B14F-4D97-AF65-F5344CB8AC3E}">
        <p14:creationId xmlns:p14="http://schemas.microsoft.com/office/powerpoint/2010/main" val="32551902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81" y="475634"/>
            <a:ext cx="8667750" cy="290849"/>
          </a:xfrm>
        </p:spPr>
        <p:txBody>
          <a:bodyPr wrap="square">
            <a:spAutoFit/>
          </a:bodyPr>
          <a:lstStyle/>
          <a:p>
            <a:r>
              <a:rPr lang="en-IE" sz="2100"/>
              <a:t>Top Task 11: Diet, food, nutrition (healthy eating, intolerances, weight)</a:t>
            </a:r>
            <a:endParaRPr lang="en-US" sz="2100"/>
          </a:p>
        </p:txBody>
      </p:sp>
      <p:pic>
        <p:nvPicPr>
          <p:cNvPr id="5" name="Picture 4">
            <a:extLst>
              <a:ext uri="{FF2B5EF4-FFF2-40B4-BE49-F238E27FC236}">
                <a16:creationId xmlns:a16="http://schemas.microsoft.com/office/drawing/2014/main" xmlns="" id="{FEB8600C-5A98-435B-BF2E-9886181473DB}"/>
              </a:ext>
            </a:extLst>
          </p:cNvPr>
          <p:cNvPicPr>
            <a:picLocks noChangeAspect="1"/>
          </p:cNvPicPr>
          <p:nvPr/>
        </p:nvPicPr>
        <p:blipFill>
          <a:blip r:embed="rId2"/>
          <a:stretch>
            <a:fillRect/>
          </a:stretch>
        </p:blipFill>
        <p:spPr>
          <a:xfrm>
            <a:off x="300252" y="1154642"/>
            <a:ext cx="8079920" cy="3076163"/>
          </a:xfrm>
          <a:prstGeom prst="rect">
            <a:avLst/>
          </a:prstGeom>
        </p:spPr>
      </p:pic>
      <p:sp>
        <p:nvSpPr>
          <p:cNvPr id="4" name="TextBox 3"/>
          <p:cNvSpPr txBox="1"/>
          <p:nvPr/>
        </p:nvSpPr>
        <p:spPr>
          <a:xfrm>
            <a:off x="297545" y="4521198"/>
            <a:ext cx="5740400" cy="307777"/>
          </a:xfrm>
          <a:prstGeom prst="rect">
            <a:avLst/>
          </a:prstGeom>
          <a:noFill/>
        </p:spPr>
        <p:txBody>
          <a:bodyPr wrap="square" rtlCol="0">
            <a:spAutoFit/>
          </a:bodyPr>
          <a:lstStyle/>
          <a:p>
            <a:r>
              <a:rPr lang="en-CA" sz="1400" dirty="0" smtClean="0">
                <a:solidFill>
                  <a:schemeClr val="tx1">
                    <a:lumMod val="75000"/>
                    <a:lumOff val="25000"/>
                  </a:schemeClr>
                </a:solidFill>
                <a:latin typeface="Helvetica Light"/>
                <a:cs typeface="Helvetica Light"/>
              </a:rPr>
              <a:t>Source: Top task </a:t>
            </a:r>
            <a:r>
              <a:rPr lang="en-CA" sz="1400" dirty="0">
                <a:solidFill>
                  <a:schemeClr val="tx1">
                    <a:lumMod val="75000"/>
                    <a:lumOff val="25000"/>
                  </a:schemeClr>
                </a:solidFill>
                <a:latin typeface="Helvetica Light"/>
                <a:cs typeface="Helvetica Light"/>
              </a:rPr>
              <a:t>identification project, Irish Department of Health </a:t>
            </a:r>
            <a:endParaRPr lang="en-CA" sz="1400" dirty="0" smtClean="0">
              <a:solidFill>
                <a:schemeClr val="tx1">
                  <a:lumMod val="75000"/>
                  <a:lumOff val="25000"/>
                </a:schemeClr>
              </a:solidFill>
              <a:latin typeface="Helvetica Light"/>
              <a:cs typeface="Helvetica Light"/>
            </a:endParaRPr>
          </a:p>
        </p:txBody>
      </p:sp>
    </p:spTree>
    <p:extLst>
      <p:ext uri="{BB962C8B-B14F-4D97-AF65-F5344CB8AC3E}">
        <p14:creationId xmlns:p14="http://schemas.microsoft.com/office/powerpoint/2010/main" val="3852406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838" y="417812"/>
            <a:ext cx="8667750" cy="290849"/>
          </a:xfrm>
        </p:spPr>
        <p:txBody>
          <a:bodyPr wrap="square">
            <a:spAutoFit/>
          </a:bodyPr>
          <a:lstStyle/>
          <a:p>
            <a:r>
              <a:rPr lang="en-IE" sz="2100"/>
              <a:t>In dealing with health, what are the MOST IMPORTANT THINGS to you?</a:t>
            </a:r>
            <a:endParaRPr lang="en-US" sz="2100"/>
          </a:p>
        </p:txBody>
      </p:sp>
      <p:sp>
        <p:nvSpPr>
          <p:cNvPr id="3" name="Content Placeholder 2"/>
          <p:cNvSpPr>
            <a:spLocks noGrp="1"/>
          </p:cNvSpPr>
          <p:nvPr>
            <p:ph sz="half" idx="1"/>
          </p:nvPr>
        </p:nvSpPr>
        <p:spPr/>
        <p:txBody>
          <a:bodyPr>
            <a:normAutofit fontScale="85000" lnSpcReduction="20000"/>
          </a:bodyPr>
          <a:lstStyle/>
          <a:p>
            <a:r>
              <a:rPr lang="en-IE">
                <a:solidFill>
                  <a:srgbClr val="000000"/>
                </a:solidFill>
              </a:rPr>
              <a:t>Access my medical / health records (test results, prescriptions)</a:t>
            </a:r>
          </a:p>
          <a:p>
            <a:r>
              <a:rPr lang="en-IE">
                <a:solidFill>
                  <a:srgbClr val="000000"/>
                </a:solidFill>
              </a:rPr>
              <a:t>Appointments (book, reminders, cancel, reschedule)</a:t>
            </a:r>
          </a:p>
          <a:p>
            <a:r>
              <a:rPr lang="en-IE">
                <a:solidFill>
                  <a:srgbClr val="000000"/>
                </a:solidFill>
              </a:rPr>
              <a:t>Check reliability, accuracy of health information</a:t>
            </a:r>
          </a:p>
          <a:p>
            <a:r>
              <a:rPr lang="en-IE">
                <a:solidFill>
                  <a:srgbClr val="000000"/>
                </a:solidFill>
              </a:rPr>
              <a:t>Community-based support groups (parenting, carers, counselling, social activities)</a:t>
            </a:r>
          </a:p>
          <a:p>
            <a:r>
              <a:rPr lang="en-IE">
                <a:solidFill>
                  <a:srgbClr val="000000"/>
                </a:solidFill>
              </a:rPr>
              <a:t>Compare private and public medical services</a:t>
            </a:r>
          </a:p>
          <a:p>
            <a:r>
              <a:rPr lang="en-IE">
                <a:solidFill>
                  <a:srgbClr val="000000"/>
                </a:solidFill>
              </a:rPr>
              <a:t>Complications of condition / disease</a:t>
            </a:r>
          </a:p>
          <a:p>
            <a:r>
              <a:rPr lang="en-IE">
                <a:solidFill>
                  <a:srgbClr val="000000"/>
                </a:solidFill>
              </a:rPr>
              <a:t>Costs and fees (treatment, drugs, consultant visits, care)</a:t>
            </a:r>
          </a:p>
          <a:p>
            <a:r>
              <a:rPr lang="en-IE">
                <a:solidFill>
                  <a:srgbClr val="000000"/>
                </a:solidFill>
              </a:rPr>
              <a:t>Detailed information about condition / disease</a:t>
            </a:r>
          </a:p>
          <a:p>
            <a:r>
              <a:rPr lang="en-IE">
                <a:solidFill>
                  <a:srgbClr val="000000"/>
                </a:solidFill>
              </a:rPr>
              <a:t>Diet, food, nutrition (healthy eating, intolerances, weight)</a:t>
            </a:r>
          </a:p>
          <a:p>
            <a:r>
              <a:rPr lang="en-IE">
                <a:solidFill>
                  <a:srgbClr val="000000"/>
                </a:solidFill>
              </a:rPr>
              <a:t>Drug effectiveness, side effects, interactions, dosage</a:t>
            </a:r>
          </a:p>
          <a:p>
            <a:r>
              <a:rPr lang="en-IE">
                <a:solidFill>
                  <a:srgbClr val="000000"/>
                </a:solidFill>
              </a:rPr>
              <a:t>Emergencies, what to do</a:t>
            </a:r>
          </a:p>
          <a:p>
            <a:r>
              <a:rPr lang="en-IE">
                <a:solidFill>
                  <a:srgbClr val="000000"/>
                </a:solidFill>
              </a:rPr>
              <a:t>Entitlements, allowances (medical card, GP card, European Health Insurance Card)</a:t>
            </a:r>
          </a:p>
          <a:p>
            <a:r>
              <a:rPr lang="en-IE">
                <a:solidFill>
                  <a:srgbClr val="000000"/>
                </a:solidFill>
              </a:rPr>
              <a:t>Events, conferences</a:t>
            </a:r>
          </a:p>
          <a:p>
            <a:r>
              <a:rPr lang="en-IE">
                <a:solidFill>
                  <a:srgbClr val="000000"/>
                </a:solidFill>
              </a:rPr>
              <a:t>Find doctors / GPs</a:t>
            </a:r>
          </a:p>
          <a:p>
            <a:r>
              <a:rPr lang="en-IE">
                <a:solidFill>
                  <a:srgbClr val="000000"/>
                </a:solidFill>
              </a:rPr>
              <a:t>Harmful habit reduction, quitting (smoking, alcohol, drugs)</a:t>
            </a:r>
          </a:p>
          <a:p>
            <a:r>
              <a:rPr lang="en-IE">
                <a:solidFill>
                  <a:srgbClr val="000000"/>
                </a:solidFill>
              </a:rPr>
              <a:t>Health news (research, expert articles, current topics)</a:t>
            </a:r>
          </a:p>
          <a:p>
            <a:r>
              <a:rPr lang="en-IE">
                <a:solidFill>
                  <a:srgbClr val="000000"/>
                </a:solidFill>
              </a:rPr>
              <a:t>Hospital, clinic, health centre opening times, contact details, parking</a:t>
            </a:r>
          </a:p>
          <a:p>
            <a:r>
              <a:rPr lang="en-IE">
                <a:solidFill>
                  <a:srgbClr val="000000"/>
                </a:solidFill>
              </a:rPr>
              <a:t>Living / coping with my condition / disease (support, counselling)</a:t>
            </a:r>
          </a:p>
          <a:p>
            <a:r>
              <a:rPr lang="en-IE">
                <a:solidFill>
                  <a:srgbClr val="000000"/>
                </a:solidFill>
              </a:rPr>
              <a:t>Medical equipment (devices, gadgets, aids)</a:t>
            </a:r>
            <a:endParaRPr lang="en-US">
              <a:solidFill>
                <a:srgbClr val="000000"/>
              </a:solidFill>
            </a:endParaRPr>
          </a:p>
        </p:txBody>
      </p:sp>
      <p:sp>
        <p:nvSpPr>
          <p:cNvPr id="4" name="Content Placeholder 3"/>
          <p:cNvSpPr>
            <a:spLocks noGrp="1"/>
          </p:cNvSpPr>
          <p:nvPr>
            <p:ph sz="half" idx="2"/>
          </p:nvPr>
        </p:nvSpPr>
        <p:spPr/>
        <p:txBody>
          <a:bodyPr>
            <a:normAutofit fontScale="92500" lnSpcReduction="20000"/>
          </a:bodyPr>
          <a:lstStyle/>
          <a:p>
            <a:r>
              <a:rPr lang="en-IE" dirty="0">
                <a:solidFill>
                  <a:srgbClr val="000000"/>
                </a:solidFill>
              </a:rPr>
              <a:t>About the health service (management, objectives, strategies)</a:t>
            </a:r>
          </a:p>
          <a:p>
            <a:r>
              <a:rPr lang="en-IE" dirty="0">
                <a:solidFill>
                  <a:srgbClr val="000000"/>
                </a:solidFill>
              </a:rPr>
              <a:t>Accident prevention, safety</a:t>
            </a:r>
          </a:p>
          <a:p>
            <a:r>
              <a:rPr lang="en-IE" dirty="0">
                <a:solidFill>
                  <a:srgbClr val="000000"/>
                </a:solidFill>
              </a:rPr>
              <a:t>Causes of condition / disease</a:t>
            </a:r>
          </a:p>
          <a:p>
            <a:r>
              <a:rPr lang="en-IE" dirty="0">
                <a:solidFill>
                  <a:srgbClr val="000000"/>
                </a:solidFill>
              </a:rPr>
              <a:t>Check symptoms / signs</a:t>
            </a:r>
          </a:p>
          <a:p>
            <a:r>
              <a:rPr lang="en-IE" dirty="0">
                <a:solidFill>
                  <a:srgbClr val="000000"/>
                </a:solidFill>
              </a:rPr>
              <a:t>Compare hospitals, clinics (services, success rates, quality of care)</a:t>
            </a:r>
          </a:p>
          <a:p>
            <a:r>
              <a:rPr lang="en-IE" dirty="0">
                <a:solidFill>
                  <a:srgbClr val="000000"/>
                </a:solidFill>
              </a:rPr>
              <a:t>Compare treatment options</a:t>
            </a:r>
          </a:p>
          <a:p>
            <a:r>
              <a:rPr lang="en-IE" dirty="0">
                <a:solidFill>
                  <a:srgbClr val="000000"/>
                </a:solidFill>
              </a:rPr>
              <a:t>Confidentiality, privacy, data protection</a:t>
            </a:r>
          </a:p>
          <a:p>
            <a:r>
              <a:rPr lang="en-IE" dirty="0">
                <a:solidFill>
                  <a:srgbClr val="000000"/>
                </a:solidFill>
              </a:rPr>
              <a:t>Description of a treatment / procedure</a:t>
            </a:r>
          </a:p>
          <a:p>
            <a:r>
              <a:rPr lang="en-IE" dirty="0">
                <a:solidFill>
                  <a:srgbClr val="000000"/>
                </a:solidFill>
              </a:rPr>
              <a:t>Diagnosis of condition / disease</a:t>
            </a:r>
          </a:p>
          <a:p>
            <a:r>
              <a:rPr lang="en-IE" dirty="0">
                <a:solidFill>
                  <a:srgbClr val="000000"/>
                </a:solidFill>
              </a:rPr>
              <a:t>Donate or volunteer</a:t>
            </a:r>
          </a:p>
          <a:p>
            <a:r>
              <a:rPr lang="en-IE" dirty="0">
                <a:solidFill>
                  <a:srgbClr val="000000"/>
                </a:solidFill>
              </a:rPr>
              <a:t>Effects of my condition / disease on my family</a:t>
            </a:r>
          </a:p>
          <a:p>
            <a:r>
              <a:rPr lang="en-IE" dirty="0">
                <a:solidFill>
                  <a:srgbClr val="000000"/>
                </a:solidFill>
              </a:rPr>
              <a:t>Employer health obligations</a:t>
            </a:r>
          </a:p>
          <a:p>
            <a:r>
              <a:rPr lang="en-IE" dirty="0">
                <a:solidFill>
                  <a:srgbClr val="000000"/>
                </a:solidFill>
              </a:rPr>
              <a:t>Environment's impact on health (water quality, radiation)</a:t>
            </a:r>
          </a:p>
          <a:p>
            <a:r>
              <a:rPr lang="en-IE" dirty="0">
                <a:solidFill>
                  <a:srgbClr val="000000"/>
                </a:solidFill>
              </a:rPr>
              <a:t>Exercise (benefits, type, fitness goals)</a:t>
            </a:r>
          </a:p>
          <a:p>
            <a:r>
              <a:rPr lang="en-IE" dirty="0">
                <a:solidFill>
                  <a:srgbClr val="000000"/>
                </a:solidFill>
              </a:rPr>
              <a:t>Get involved in improving health services</a:t>
            </a:r>
          </a:p>
          <a:p>
            <a:r>
              <a:rPr lang="en-IE" dirty="0">
                <a:solidFill>
                  <a:srgbClr val="000000"/>
                </a:solidFill>
              </a:rPr>
              <a:t>Health insurance (compare, choose, benefits)</a:t>
            </a:r>
          </a:p>
          <a:p>
            <a:r>
              <a:rPr lang="en-IE" dirty="0">
                <a:solidFill>
                  <a:srgbClr val="000000"/>
                </a:solidFill>
              </a:rPr>
              <a:t>Health services near you</a:t>
            </a:r>
          </a:p>
          <a:p>
            <a:r>
              <a:rPr lang="en-IE" dirty="0">
                <a:solidFill>
                  <a:srgbClr val="000000"/>
                </a:solidFill>
              </a:rPr>
              <a:t>How to use health services (getting the care you need)</a:t>
            </a:r>
          </a:p>
          <a:p>
            <a:r>
              <a:rPr lang="en-IE" dirty="0">
                <a:solidFill>
                  <a:srgbClr val="000000"/>
                </a:solidFill>
              </a:rPr>
              <a:t>Make a complaint</a:t>
            </a:r>
            <a:endParaRPr lang="en-US" dirty="0">
              <a:solidFill>
                <a:srgbClr val="000000"/>
              </a:solidFill>
            </a:endParaRPr>
          </a:p>
        </p:txBody>
      </p:sp>
      <p:sp>
        <p:nvSpPr>
          <p:cNvPr id="5" name="TextBox 4"/>
          <p:cNvSpPr txBox="1"/>
          <p:nvPr/>
        </p:nvSpPr>
        <p:spPr>
          <a:xfrm>
            <a:off x="297545" y="4521198"/>
            <a:ext cx="5740400" cy="307777"/>
          </a:xfrm>
          <a:prstGeom prst="rect">
            <a:avLst/>
          </a:prstGeom>
          <a:noFill/>
        </p:spPr>
        <p:txBody>
          <a:bodyPr wrap="square" rtlCol="0">
            <a:spAutoFit/>
          </a:bodyPr>
          <a:lstStyle/>
          <a:p>
            <a:r>
              <a:rPr lang="en-CA" sz="1400" dirty="0" smtClean="0">
                <a:solidFill>
                  <a:schemeClr val="tx1">
                    <a:lumMod val="75000"/>
                    <a:lumOff val="25000"/>
                  </a:schemeClr>
                </a:solidFill>
                <a:latin typeface="Helvetica Light"/>
                <a:cs typeface="Helvetica Light"/>
              </a:rPr>
              <a:t>Source: Top task </a:t>
            </a:r>
            <a:r>
              <a:rPr lang="en-CA" sz="1400" dirty="0">
                <a:solidFill>
                  <a:schemeClr val="tx1">
                    <a:lumMod val="75000"/>
                    <a:lumOff val="25000"/>
                  </a:schemeClr>
                </a:solidFill>
                <a:latin typeface="Helvetica Light"/>
                <a:cs typeface="Helvetica Light"/>
              </a:rPr>
              <a:t>identification project, Irish Department of Health </a:t>
            </a:r>
            <a:endParaRPr lang="en-CA" sz="1400" dirty="0" smtClean="0">
              <a:solidFill>
                <a:schemeClr val="tx1">
                  <a:lumMod val="75000"/>
                  <a:lumOff val="25000"/>
                </a:schemeClr>
              </a:solidFill>
              <a:latin typeface="Helvetica Light"/>
              <a:cs typeface="Helvetica Light"/>
            </a:endParaRPr>
          </a:p>
        </p:txBody>
      </p:sp>
    </p:spTree>
    <p:extLst>
      <p:ext uri="{BB962C8B-B14F-4D97-AF65-F5344CB8AC3E}">
        <p14:creationId xmlns:p14="http://schemas.microsoft.com/office/powerpoint/2010/main" val="26585099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81" y="392629"/>
            <a:ext cx="8667750" cy="373853"/>
          </a:xfrm>
        </p:spPr>
        <p:txBody>
          <a:bodyPr wrap="square">
            <a:spAutoFit/>
          </a:bodyPr>
          <a:lstStyle/>
          <a:p>
            <a:r>
              <a:rPr lang="en-US"/>
              <a:t>Top Customer Tasks</a:t>
            </a:r>
          </a:p>
        </p:txBody>
      </p:sp>
      <p:graphicFrame>
        <p:nvGraphicFramePr>
          <p:cNvPr id="3" name="Table 2"/>
          <p:cNvGraphicFramePr>
            <a:graphicFrameLocks noGrp="1"/>
          </p:cNvGraphicFramePr>
          <p:nvPr>
            <p:extLst>
              <p:ext uri="{D42A27DB-BD31-4B8C-83A1-F6EECF244321}">
                <p14:modId xmlns:p14="http://schemas.microsoft.com/office/powerpoint/2010/main" val="2620543609"/>
              </p:ext>
            </p:extLst>
          </p:nvPr>
        </p:nvGraphicFramePr>
        <p:xfrm>
          <a:off x="4738765" y="392626"/>
          <a:ext cx="3505348" cy="4007100"/>
        </p:xfrm>
        <a:graphic>
          <a:graphicData uri="http://schemas.openxmlformats.org/drawingml/2006/table">
            <a:tbl>
              <a:tblPr/>
              <a:tblGrid>
                <a:gridCol w="2070449">
                  <a:extLst>
                    <a:ext uri="{9D8B030D-6E8A-4147-A177-3AD203B41FA5}">
                      <a16:colId xmlns:a16="http://schemas.microsoft.com/office/drawing/2014/main" xmlns="" val="20000"/>
                    </a:ext>
                  </a:extLst>
                </a:gridCol>
                <a:gridCol w="589684">
                  <a:extLst>
                    <a:ext uri="{9D8B030D-6E8A-4147-A177-3AD203B41FA5}">
                      <a16:colId xmlns:a16="http://schemas.microsoft.com/office/drawing/2014/main" xmlns="" val="20001"/>
                    </a:ext>
                  </a:extLst>
                </a:gridCol>
                <a:gridCol w="425884">
                  <a:extLst>
                    <a:ext uri="{9D8B030D-6E8A-4147-A177-3AD203B41FA5}">
                      <a16:colId xmlns:a16="http://schemas.microsoft.com/office/drawing/2014/main" xmlns="" val="20002"/>
                    </a:ext>
                  </a:extLst>
                </a:gridCol>
                <a:gridCol w="419331">
                  <a:extLst>
                    <a:ext uri="{9D8B030D-6E8A-4147-A177-3AD203B41FA5}">
                      <a16:colId xmlns:a16="http://schemas.microsoft.com/office/drawing/2014/main" xmlns="" val="20003"/>
                    </a:ext>
                  </a:extLst>
                </a:gridCol>
              </a:tblGrid>
              <a:tr h="343466">
                <a:tc>
                  <a:txBody>
                    <a:bodyPr/>
                    <a:lstStyle/>
                    <a:p>
                      <a:pPr algn="ctr" fontAlgn="b"/>
                      <a:r>
                        <a:rPr lang="en-IE" sz="600" b="1" i="0" u="none" strike="noStrike">
                          <a:solidFill>
                            <a:srgbClr val="000000"/>
                          </a:solidFill>
                          <a:effectLst/>
                          <a:latin typeface="Arial" panose="020B0604020202020204" pitchFamily="34" charset="0"/>
                        </a:rPr>
                        <a:t>Tasks</a:t>
                      </a:r>
                    </a:p>
                  </a:txBody>
                  <a:tcPr marL="28575" marR="3467" marT="3467"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ctr" fontAlgn="b"/>
                      <a:r>
                        <a:rPr lang="en-IE" sz="600" b="1" i="0" u="none" strike="noStrike">
                          <a:solidFill>
                            <a:srgbClr val="000000"/>
                          </a:solidFill>
                          <a:effectLst/>
                          <a:latin typeface="Arial" panose="020B0604020202020204" pitchFamily="34" charset="0"/>
                        </a:rPr>
                        <a:t>% Customer Vote (3613)</a:t>
                      </a:r>
                    </a:p>
                  </a:txBody>
                  <a:tcPr marL="3467" marR="3467" marT="3467"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ctr" fontAlgn="b"/>
                      <a:r>
                        <a:rPr lang="en-IE" sz="600" b="1" i="0" u="none" strike="noStrike">
                          <a:solidFill>
                            <a:srgbClr val="000000"/>
                          </a:solidFill>
                          <a:effectLst/>
                          <a:latin typeface="Arial" panose="020B0604020202020204" pitchFamily="34" charset="0"/>
                        </a:rPr>
                        <a:t>% Team Vote (66)</a:t>
                      </a:r>
                    </a:p>
                  </a:txBody>
                  <a:tcPr marL="3467" marR="3467" marT="3467"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ctr" fontAlgn="b"/>
                      <a:r>
                        <a:rPr lang="en-IE" sz="600" b="1" i="0" u="none" strike="noStrike">
                          <a:solidFill>
                            <a:srgbClr val="000000"/>
                          </a:solidFill>
                          <a:effectLst/>
                          <a:latin typeface="Arial" panose="020B0604020202020204" pitchFamily="34" charset="0"/>
                        </a:rPr>
                        <a:t>Empathy</a:t>
                      </a:r>
                    </a:p>
                  </a:txBody>
                  <a:tcPr marL="3467" marR="3467" marT="3467"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xmlns="" val="10000"/>
                  </a:ext>
                </a:extLst>
              </a:tr>
              <a:tr h="228977">
                <a:tc>
                  <a:txBody>
                    <a:bodyPr/>
                    <a:lstStyle/>
                    <a:p>
                      <a:pPr algn="l" fontAlgn="b"/>
                      <a:r>
                        <a:rPr lang="en-IE" sz="600" b="1" i="0" u="none" strike="noStrike">
                          <a:solidFill>
                            <a:srgbClr val="000000"/>
                          </a:solidFill>
                          <a:effectLst/>
                          <a:latin typeface="Arial" panose="020B0604020202020204" pitchFamily="34" charset="0"/>
                        </a:rPr>
                        <a:t>Waiting times (hospitals, clinics, other health services)</a:t>
                      </a:r>
                    </a:p>
                  </a:txBody>
                  <a:tcPr marL="28575" marR="3467" marT="3467"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tcPr>
                </a:tc>
                <a:tc>
                  <a:txBody>
                    <a:bodyPr/>
                    <a:lstStyle/>
                    <a:p>
                      <a:pPr algn="ctr" fontAlgn="ctr"/>
                      <a:r>
                        <a:rPr lang="en-IE" sz="600" b="0" i="0" u="none" strike="noStrike">
                          <a:solidFill>
                            <a:srgbClr val="000000"/>
                          </a:solidFill>
                          <a:effectLst/>
                          <a:latin typeface="Arial" panose="020B0604020202020204" pitchFamily="34" charset="0"/>
                        </a:rPr>
                        <a:t>4.9%</a:t>
                      </a:r>
                    </a:p>
                  </a:txBody>
                  <a:tcPr marL="3467" marR="3467" marT="3467"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ctr" fontAlgn="ctr"/>
                      <a:r>
                        <a:rPr lang="en-IE" sz="600" b="0" i="0" u="none" strike="noStrike">
                          <a:solidFill>
                            <a:srgbClr val="000000"/>
                          </a:solidFill>
                          <a:effectLst/>
                          <a:latin typeface="Arial" panose="020B0604020202020204" pitchFamily="34" charset="0"/>
                        </a:rPr>
                        <a:t>6.5%</a:t>
                      </a:r>
                    </a:p>
                  </a:txBody>
                  <a:tcPr marL="3467" marR="3467" marT="3467"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ctr" fontAlgn="b"/>
                      <a:r>
                        <a:rPr lang="en-IE" sz="600" b="1" i="0" u="none" strike="noStrike">
                          <a:solidFill>
                            <a:srgbClr val="000000"/>
                          </a:solidFill>
                          <a:effectLst/>
                          <a:latin typeface="Arial" panose="020B0604020202020204" pitchFamily="34" charset="0"/>
                        </a:rPr>
                        <a:t>132%</a:t>
                      </a:r>
                    </a:p>
                  </a:txBody>
                  <a:tcPr marL="3467" marR="3467" marT="3467"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00FF00"/>
                    </a:solidFill>
                  </a:tcPr>
                </a:tc>
                <a:extLst>
                  <a:ext uri="{0D108BD9-81ED-4DB2-BD59-A6C34878D82A}">
                    <a16:rowId xmlns:a16="http://schemas.microsoft.com/office/drawing/2014/main" xmlns="" val="10001"/>
                  </a:ext>
                </a:extLst>
              </a:tr>
              <a:tr h="228977">
                <a:tc>
                  <a:txBody>
                    <a:bodyPr/>
                    <a:lstStyle/>
                    <a:p>
                      <a:pPr algn="l" fontAlgn="b"/>
                      <a:r>
                        <a:rPr lang="en-IE" sz="600" b="1" i="0" u="none" strike="noStrike">
                          <a:solidFill>
                            <a:srgbClr val="000000"/>
                          </a:solidFill>
                          <a:effectLst/>
                          <a:latin typeface="Arial" panose="020B0604020202020204" pitchFamily="34" charset="0"/>
                        </a:rPr>
                        <a:t>Mental wellbeing (stress reduction, mindfulness, positive thinking)</a:t>
                      </a:r>
                    </a:p>
                  </a:txBody>
                  <a:tcPr marL="28575" marR="3467" marT="3467"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tcPr>
                </a:tc>
                <a:tc>
                  <a:txBody>
                    <a:bodyPr/>
                    <a:lstStyle/>
                    <a:p>
                      <a:pPr algn="ctr" fontAlgn="ctr"/>
                      <a:r>
                        <a:rPr lang="en-IE" sz="600" b="0" i="0" u="none" strike="noStrike">
                          <a:solidFill>
                            <a:srgbClr val="000000"/>
                          </a:solidFill>
                          <a:effectLst/>
                          <a:latin typeface="Arial" panose="020B0604020202020204" pitchFamily="34" charset="0"/>
                        </a:rPr>
                        <a:t>4.5%</a:t>
                      </a:r>
                    </a:p>
                  </a:txBody>
                  <a:tcPr marL="3467" marR="3467" marT="3467"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ctr" fontAlgn="ctr"/>
                      <a:r>
                        <a:rPr lang="en-IE" sz="600" b="0" i="0" u="none" strike="noStrike">
                          <a:solidFill>
                            <a:srgbClr val="000000"/>
                          </a:solidFill>
                          <a:effectLst/>
                          <a:latin typeface="Arial" panose="020B0604020202020204" pitchFamily="34" charset="0"/>
                        </a:rPr>
                        <a:t>3.1%</a:t>
                      </a:r>
                    </a:p>
                  </a:txBody>
                  <a:tcPr marL="3467" marR="3467" marT="3467"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ctr" fontAlgn="b"/>
                      <a:r>
                        <a:rPr lang="en-IE" sz="600" b="1" i="0" u="none" strike="noStrike">
                          <a:solidFill>
                            <a:srgbClr val="000000"/>
                          </a:solidFill>
                          <a:effectLst/>
                          <a:latin typeface="Arial" panose="020B0604020202020204" pitchFamily="34" charset="0"/>
                        </a:rPr>
                        <a:t>69%</a:t>
                      </a:r>
                    </a:p>
                  </a:txBody>
                  <a:tcPr marL="3467" marR="3467" marT="3467"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99CC00"/>
                    </a:solidFill>
                  </a:tcPr>
                </a:tc>
                <a:extLst>
                  <a:ext uri="{0D108BD9-81ED-4DB2-BD59-A6C34878D82A}">
                    <a16:rowId xmlns:a16="http://schemas.microsoft.com/office/drawing/2014/main" xmlns="" val="10002"/>
                  </a:ext>
                </a:extLst>
              </a:tr>
              <a:tr h="228977">
                <a:tc>
                  <a:txBody>
                    <a:bodyPr/>
                    <a:lstStyle/>
                    <a:p>
                      <a:pPr algn="l" fontAlgn="b"/>
                      <a:r>
                        <a:rPr lang="en-IE" sz="600" b="1" i="0" u="none" strike="noStrike">
                          <a:solidFill>
                            <a:srgbClr val="000000"/>
                          </a:solidFill>
                          <a:effectLst/>
                          <a:latin typeface="Arial" panose="020B0604020202020204" pitchFamily="34" charset="0"/>
                        </a:rPr>
                        <a:t>Costs and fees (treatment, drugs, consultant visits, care)</a:t>
                      </a:r>
                    </a:p>
                  </a:txBody>
                  <a:tcPr marL="28575" marR="3467" marT="3467"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tcPr>
                </a:tc>
                <a:tc>
                  <a:txBody>
                    <a:bodyPr/>
                    <a:lstStyle/>
                    <a:p>
                      <a:pPr algn="ctr" fontAlgn="ctr"/>
                      <a:r>
                        <a:rPr lang="en-IE" sz="600" b="0" i="0" u="none" strike="noStrike">
                          <a:solidFill>
                            <a:srgbClr val="000000"/>
                          </a:solidFill>
                          <a:effectLst/>
                          <a:latin typeface="Arial" panose="020B0604020202020204" pitchFamily="34" charset="0"/>
                        </a:rPr>
                        <a:t>4.0%</a:t>
                      </a:r>
                    </a:p>
                  </a:txBody>
                  <a:tcPr marL="3467" marR="3467" marT="3467"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ctr" fontAlgn="ctr"/>
                      <a:r>
                        <a:rPr lang="en-IE" sz="600" b="0" i="0" u="none" strike="noStrike">
                          <a:solidFill>
                            <a:srgbClr val="000000"/>
                          </a:solidFill>
                          <a:effectLst/>
                          <a:latin typeface="Arial" panose="020B0604020202020204" pitchFamily="34" charset="0"/>
                        </a:rPr>
                        <a:t>2.2%</a:t>
                      </a:r>
                    </a:p>
                  </a:txBody>
                  <a:tcPr marL="3467" marR="3467" marT="3467"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ctr" fontAlgn="b"/>
                      <a:r>
                        <a:rPr lang="en-IE" sz="600" b="1" i="0" u="none" strike="noStrike">
                          <a:solidFill>
                            <a:srgbClr val="000000"/>
                          </a:solidFill>
                          <a:effectLst/>
                          <a:latin typeface="Arial" panose="020B0604020202020204" pitchFamily="34" charset="0"/>
                        </a:rPr>
                        <a:t>54%</a:t>
                      </a:r>
                    </a:p>
                  </a:txBody>
                  <a:tcPr marL="3467" marR="3467" marT="3467"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99CC00"/>
                    </a:solidFill>
                  </a:tcPr>
                </a:tc>
                <a:extLst>
                  <a:ext uri="{0D108BD9-81ED-4DB2-BD59-A6C34878D82A}">
                    <a16:rowId xmlns:a16="http://schemas.microsoft.com/office/drawing/2014/main" xmlns="" val="10003"/>
                  </a:ext>
                </a:extLst>
              </a:tr>
              <a:tr h="228977">
                <a:tc>
                  <a:txBody>
                    <a:bodyPr/>
                    <a:lstStyle/>
                    <a:p>
                      <a:pPr algn="l" fontAlgn="b"/>
                      <a:r>
                        <a:rPr lang="en-IE" sz="600" b="1" i="0" u="none" strike="noStrike">
                          <a:solidFill>
                            <a:srgbClr val="000000"/>
                          </a:solidFill>
                          <a:effectLst/>
                          <a:latin typeface="Arial" panose="020B0604020202020204" pitchFamily="34" charset="0"/>
                        </a:rPr>
                        <a:t>Screening (breastcheck, retinal, bowel, cervical)</a:t>
                      </a:r>
                    </a:p>
                  </a:txBody>
                  <a:tcPr marL="28575" marR="3467" marT="3467"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tcPr>
                </a:tc>
                <a:tc>
                  <a:txBody>
                    <a:bodyPr/>
                    <a:lstStyle/>
                    <a:p>
                      <a:pPr algn="ctr" fontAlgn="ctr"/>
                      <a:r>
                        <a:rPr lang="en-IE" sz="600" b="0" i="0" u="none" strike="noStrike">
                          <a:solidFill>
                            <a:srgbClr val="000000"/>
                          </a:solidFill>
                          <a:effectLst/>
                          <a:latin typeface="Arial" panose="020B0604020202020204" pitchFamily="34" charset="0"/>
                        </a:rPr>
                        <a:t>3.6%</a:t>
                      </a:r>
                    </a:p>
                  </a:txBody>
                  <a:tcPr marL="3467" marR="3467" marT="3467"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ctr" fontAlgn="ctr"/>
                      <a:r>
                        <a:rPr lang="en-IE" sz="600" b="0" i="0" u="none" strike="noStrike">
                          <a:solidFill>
                            <a:srgbClr val="000000"/>
                          </a:solidFill>
                          <a:effectLst/>
                          <a:latin typeface="Arial" panose="020B0604020202020204" pitchFamily="34" charset="0"/>
                        </a:rPr>
                        <a:t>2.2%</a:t>
                      </a:r>
                    </a:p>
                  </a:txBody>
                  <a:tcPr marL="3467" marR="3467" marT="3467"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ctr" fontAlgn="b"/>
                      <a:r>
                        <a:rPr lang="en-IE" sz="600" b="1" i="0" u="none" strike="noStrike">
                          <a:solidFill>
                            <a:srgbClr val="000000"/>
                          </a:solidFill>
                          <a:effectLst/>
                          <a:latin typeface="Arial" panose="020B0604020202020204" pitchFamily="34" charset="0"/>
                        </a:rPr>
                        <a:t>60%</a:t>
                      </a:r>
                    </a:p>
                  </a:txBody>
                  <a:tcPr marL="3467" marR="3467" marT="3467"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99CC00"/>
                    </a:solidFill>
                  </a:tcPr>
                </a:tc>
                <a:extLst>
                  <a:ext uri="{0D108BD9-81ED-4DB2-BD59-A6C34878D82A}">
                    <a16:rowId xmlns:a16="http://schemas.microsoft.com/office/drawing/2014/main" xmlns="" val="10004"/>
                  </a:ext>
                </a:extLst>
              </a:tr>
              <a:tr h="114489">
                <a:tc>
                  <a:txBody>
                    <a:bodyPr/>
                    <a:lstStyle/>
                    <a:p>
                      <a:pPr algn="l" fontAlgn="b"/>
                      <a:r>
                        <a:rPr lang="en-IE" sz="600" b="1" i="0" u="none" strike="noStrike">
                          <a:solidFill>
                            <a:srgbClr val="000000"/>
                          </a:solidFill>
                          <a:effectLst/>
                          <a:latin typeface="Arial" panose="020B0604020202020204" pitchFamily="34" charset="0"/>
                        </a:rPr>
                        <a:t>Diagnosis of condition / disease</a:t>
                      </a:r>
                    </a:p>
                  </a:txBody>
                  <a:tcPr marL="28575" marR="3467" marT="3467"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tcPr>
                </a:tc>
                <a:tc>
                  <a:txBody>
                    <a:bodyPr/>
                    <a:lstStyle/>
                    <a:p>
                      <a:pPr algn="ctr" fontAlgn="ctr"/>
                      <a:r>
                        <a:rPr lang="en-IE" sz="600" b="0" i="0" u="none" strike="noStrike">
                          <a:solidFill>
                            <a:srgbClr val="000000"/>
                          </a:solidFill>
                          <a:effectLst/>
                          <a:latin typeface="Arial" panose="020B0604020202020204" pitchFamily="34" charset="0"/>
                        </a:rPr>
                        <a:t>2.9%</a:t>
                      </a:r>
                    </a:p>
                  </a:txBody>
                  <a:tcPr marL="3467" marR="3467" marT="3467"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ctr" fontAlgn="ctr"/>
                      <a:r>
                        <a:rPr lang="en-IE" sz="600" b="0" i="0" u="none" strike="noStrike">
                          <a:solidFill>
                            <a:srgbClr val="000000"/>
                          </a:solidFill>
                          <a:effectLst/>
                          <a:latin typeface="Arial" panose="020B0604020202020204" pitchFamily="34" charset="0"/>
                        </a:rPr>
                        <a:t>2.2%</a:t>
                      </a:r>
                    </a:p>
                  </a:txBody>
                  <a:tcPr marL="3467" marR="3467" marT="3467"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ctr" fontAlgn="b"/>
                      <a:r>
                        <a:rPr lang="en-IE" sz="600" b="1" i="0" u="none" strike="noStrike">
                          <a:solidFill>
                            <a:srgbClr val="000000"/>
                          </a:solidFill>
                          <a:effectLst/>
                          <a:latin typeface="Arial" panose="020B0604020202020204" pitchFamily="34" charset="0"/>
                        </a:rPr>
                        <a:t>74%</a:t>
                      </a:r>
                    </a:p>
                  </a:txBody>
                  <a:tcPr marL="3467" marR="3467" marT="3467"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99CC00"/>
                    </a:solidFill>
                  </a:tcPr>
                </a:tc>
                <a:extLst>
                  <a:ext uri="{0D108BD9-81ED-4DB2-BD59-A6C34878D82A}">
                    <a16:rowId xmlns:a16="http://schemas.microsoft.com/office/drawing/2014/main" xmlns="" val="10005"/>
                  </a:ext>
                </a:extLst>
              </a:tr>
              <a:tr h="114489">
                <a:tc>
                  <a:txBody>
                    <a:bodyPr/>
                    <a:lstStyle/>
                    <a:p>
                      <a:pPr algn="l" fontAlgn="b"/>
                      <a:r>
                        <a:rPr lang="en-IE" sz="600" b="1" i="0" u="none" strike="noStrike">
                          <a:solidFill>
                            <a:srgbClr val="000000"/>
                          </a:solidFill>
                          <a:effectLst/>
                          <a:latin typeface="Arial" panose="020B0604020202020204" pitchFamily="34" charset="0"/>
                        </a:rPr>
                        <a:t>Check symptoms / signs</a:t>
                      </a:r>
                    </a:p>
                  </a:txBody>
                  <a:tcPr marL="28575" marR="3467" marT="3467"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tcPr>
                </a:tc>
                <a:tc>
                  <a:txBody>
                    <a:bodyPr/>
                    <a:lstStyle/>
                    <a:p>
                      <a:pPr algn="ctr" fontAlgn="ctr"/>
                      <a:r>
                        <a:rPr lang="en-IE" sz="600" b="0" i="0" u="none" strike="noStrike">
                          <a:solidFill>
                            <a:srgbClr val="000000"/>
                          </a:solidFill>
                          <a:effectLst/>
                          <a:latin typeface="Arial" panose="020B0604020202020204" pitchFamily="34" charset="0"/>
                        </a:rPr>
                        <a:t>2.9%</a:t>
                      </a:r>
                    </a:p>
                  </a:txBody>
                  <a:tcPr marL="3467" marR="3467" marT="3467"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ctr" fontAlgn="ctr"/>
                      <a:r>
                        <a:rPr lang="en-IE" sz="600" b="0" i="0" u="none" strike="noStrike">
                          <a:solidFill>
                            <a:srgbClr val="000000"/>
                          </a:solidFill>
                          <a:effectLst/>
                          <a:latin typeface="Arial" panose="020B0604020202020204" pitchFamily="34" charset="0"/>
                        </a:rPr>
                        <a:t>3.7%</a:t>
                      </a:r>
                    </a:p>
                  </a:txBody>
                  <a:tcPr marL="3467" marR="3467" marT="3467"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ctr" fontAlgn="b"/>
                      <a:r>
                        <a:rPr lang="en-IE" sz="600" b="1" i="0" u="none" strike="noStrike">
                          <a:solidFill>
                            <a:srgbClr val="000000"/>
                          </a:solidFill>
                          <a:effectLst/>
                          <a:latin typeface="Arial" panose="020B0604020202020204" pitchFamily="34" charset="0"/>
                        </a:rPr>
                        <a:t>129%</a:t>
                      </a:r>
                    </a:p>
                  </a:txBody>
                  <a:tcPr marL="3467" marR="3467" marT="3467"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00FF00"/>
                    </a:solidFill>
                  </a:tcPr>
                </a:tc>
                <a:extLst>
                  <a:ext uri="{0D108BD9-81ED-4DB2-BD59-A6C34878D82A}">
                    <a16:rowId xmlns:a16="http://schemas.microsoft.com/office/drawing/2014/main" xmlns="" val="10006"/>
                  </a:ext>
                </a:extLst>
              </a:tr>
              <a:tr h="114489">
                <a:tc>
                  <a:txBody>
                    <a:bodyPr/>
                    <a:lstStyle/>
                    <a:p>
                      <a:pPr algn="l" fontAlgn="b"/>
                      <a:r>
                        <a:rPr lang="en-IE" sz="600" b="1" i="0" u="none" strike="noStrike">
                          <a:solidFill>
                            <a:srgbClr val="000000"/>
                          </a:solidFill>
                          <a:effectLst/>
                          <a:latin typeface="Arial" panose="020B0604020202020204" pitchFamily="34" charset="0"/>
                        </a:rPr>
                        <a:t>Emergencies, what to do</a:t>
                      </a:r>
                    </a:p>
                  </a:txBody>
                  <a:tcPr marL="28575" marR="3467" marT="3467"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tcPr>
                </a:tc>
                <a:tc>
                  <a:txBody>
                    <a:bodyPr/>
                    <a:lstStyle/>
                    <a:p>
                      <a:pPr algn="ctr" fontAlgn="ctr"/>
                      <a:r>
                        <a:rPr lang="en-IE" sz="600" b="0" i="0" u="none" strike="noStrike">
                          <a:solidFill>
                            <a:srgbClr val="000000"/>
                          </a:solidFill>
                          <a:effectLst/>
                          <a:latin typeface="Arial" panose="020B0604020202020204" pitchFamily="34" charset="0"/>
                        </a:rPr>
                        <a:t>2.8%</a:t>
                      </a:r>
                    </a:p>
                  </a:txBody>
                  <a:tcPr marL="3467" marR="3467" marT="3467"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ctr" fontAlgn="ctr"/>
                      <a:r>
                        <a:rPr lang="en-IE" sz="600" b="0" i="0" u="none" strike="noStrike">
                          <a:solidFill>
                            <a:srgbClr val="000000"/>
                          </a:solidFill>
                          <a:effectLst/>
                          <a:latin typeface="Arial" panose="020B0604020202020204" pitchFamily="34" charset="0"/>
                        </a:rPr>
                        <a:t>2.2%</a:t>
                      </a:r>
                    </a:p>
                  </a:txBody>
                  <a:tcPr marL="3467" marR="3467" marT="3467"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ctr" fontAlgn="b"/>
                      <a:r>
                        <a:rPr lang="en-IE" sz="600" b="1" i="0" u="none" strike="noStrike">
                          <a:solidFill>
                            <a:srgbClr val="000000"/>
                          </a:solidFill>
                          <a:effectLst/>
                          <a:latin typeface="Arial" panose="020B0604020202020204" pitchFamily="34" charset="0"/>
                        </a:rPr>
                        <a:t>77%</a:t>
                      </a:r>
                    </a:p>
                  </a:txBody>
                  <a:tcPr marL="3467" marR="3467" marT="3467"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00FF00"/>
                    </a:solidFill>
                  </a:tcPr>
                </a:tc>
                <a:extLst>
                  <a:ext uri="{0D108BD9-81ED-4DB2-BD59-A6C34878D82A}">
                    <a16:rowId xmlns:a16="http://schemas.microsoft.com/office/drawing/2014/main" xmlns="" val="10007"/>
                  </a:ext>
                </a:extLst>
              </a:tr>
              <a:tr h="114489">
                <a:tc>
                  <a:txBody>
                    <a:bodyPr/>
                    <a:lstStyle/>
                    <a:p>
                      <a:pPr algn="l" fontAlgn="b"/>
                      <a:r>
                        <a:rPr lang="en-IE" sz="600" b="1" i="0" u="none" strike="noStrike">
                          <a:solidFill>
                            <a:srgbClr val="000000"/>
                          </a:solidFill>
                          <a:effectLst/>
                          <a:latin typeface="Arial" panose="020B0604020202020204" pitchFamily="34" charset="0"/>
                        </a:rPr>
                        <a:t>Health services near you</a:t>
                      </a:r>
                    </a:p>
                  </a:txBody>
                  <a:tcPr marL="28575" marR="3467" marT="3467"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tcPr>
                </a:tc>
                <a:tc>
                  <a:txBody>
                    <a:bodyPr/>
                    <a:lstStyle/>
                    <a:p>
                      <a:pPr algn="ctr" fontAlgn="ctr"/>
                      <a:r>
                        <a:rPr lang="en-IE" sz="600" b="0" i="0" u="none" strike="noStrike">
                          <a:solidFill>
                            <a:srgbClr val="000000"/>
                          </a:solidFill>
                          <a:effectLst/>
                          <a:latin typeface="Arial" panose="020B0604020202020204" pitchFamily="34" charset="0"/>
                        </a:rPr>
                        <a:t>2.6%</a:t>
                      </a:r>
                    </a:p>
                  </a:txBody>
                  <a:tcPr marL="3467" marR="3467" marT="3467"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ctr" fontAlgn="ctr"/>
                      <a:r>
                        <a:rPr lang="en-IE" sz="600" b="0" i="0" u="none" strike="noStrike">
                          <a:solidFill>
                            <a:srgbClr val="000000"/>
                          </a:solidFill>
                          <a:effectLst/>
                          <a:latin typeface="Arial" panose="020B0604020202020204" pitchFamily="34" charset="0"/>
                        </a:rPr>
                        <a:t>5.0%</a:t>
                      </a:r>
                    </a:p>
                  </a:txBody>
                  <a:tcPr marL="3467" marR="3467" marT="3467"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ctr" fontAlgn="b"/>
                      <a:r>
                        <a:rPr lang="en-IE" sz="600" b="1" i="0" u="none" strike="noStrike">
                          <a:solidFill>
                            <a:srgbClr val="000000"/>
                          </a:solidFill>
                          <a:effectLst/>
                          <a:latin typeface="Arial" panose="020B0604020202020204" pitchFamily="34" charset="0"/>
                        </a:rPr>
                        <a:t>189%</a:t>
                      </a:r>
                    </a:p>
                  </a:txBody>
                  <a:tcPr marL="3467" marR="3467" marT="3467"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99CC00"/>
                    </a:solidFill>
                  </a:tcPr>
                </a:tc>
                <a:extLst>
                  <a:ext uri="{0D108BD9-81ED-4DB2-BD59-A6C34878D82A}">
                    <a16:rowId xmlns:a16="http://schemas.microsoft.com/office/drawing/2014/main" xmlns="" val="10008"/>
                  </a:ext>
                </a:extLst>
              </a:tr>
              <a:tr h="228977">
                <a:tc>
                  <a:txBody>
                    <a:bodyPr/>
                    <a:lstStyle/>
                    <a:p>
                      <a:pPr algn="l" fontAlgn="b"/>
                      <a:r>
                        <a:rPr lang="en-IE" sz="600" b="1" i="0" u="none" strike="noStrike">
                          <a:solidFill>
                            <a:srgbClr val="000000"/>
                          </a:solidFill>
                          <a:effectLst/>
                          <a:latin typeface="Arial" panose="020B0604020202020204" pitchFamily="34" charset="0"/>
                        </a:rPr>
                        <a:t>Right place to go for help (GP, hospital, pharmacist)</a:t>
                      </a:r>
                    </a:p>
                  </a:txBody>
                  <a:tcPr marL="28575" marR="3467" marT="3467"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tcPr>
                </a:tc>
                <a:tc>
                  <a:txBody>
                    <a:bodyPr/>
                    <a:lstStyle/>
                    <a:p>
                      <a:pPr algn="ctr" fontAlgn="ctr"/>
                      <a:r>
                        <a:rPr lang="en-IE" sz="600" b="0" i="0" u="none" strike="noStrike">
                          <a:solidFill>
                            <a:srgbClr val="000000"/>
                          </a:solidFill>
                          <a:effectLst/>
                          <a:latin typeface="Arial" panose="020B0604020202020204" pitchFamily="34" charset="0"/>
                        </a:rPr>
                        <a:t>2.5%</a:t>
                      </a:r>
                    </a:p>
                  </a:txBody>
                  <a:tcPr marL="3467" marR="3467" marT="3467"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ctr" fontAlgn="ctr"/>
                      <a:r>
                        <a:rPr lang="en-IE" sz="600" b="0" i="0" u="none" strike="noStrike">
                          <a:solidFill>
                            <a:srgbClr val="000000"/>
                          </a:solidFill>
                          <a:effectLst/>
                          <a:latin typeface="Arial" panose="020B0604020202020204" pitchFamily="34" charset="0"/>
                        </a:rPr>
                        <a:t>5.3%</a:t>
                      </a:r>
                    </a:p>
                  </a:txBody>
                  <a:tcPr marL="3467" marR="3467" marT="3467"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ctr" fontAlgn="b"/>
                      <a:r>
                        <a:rPr lang="en-IE" sz="600" b="1" i="0" u="none" strike="noStrike">
                          <a:solidFill>
                            <a:srgbClr val="000000"/>
                          </a:solidFill>
                          <a:effectLst/>
                          <a:latin typeface="Arial" panose="020B0604020202020204" pitchFamily="34" charset="0"/>
                        </a:rPr>
                        <a:t>208%</a:t>
                      </a:r>
                    </a:p>
                  </a:txBody>
                  <a:tcPr marL="3467" marR="3467" marT="3467"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6600"/>
                    </a:solidFill>
                  </a:tcPr>
                </a:tc>
                <a:extLst>
                  <a:ext uri="{0D108BD9-81ED-4DB2-BD59-A6C34878D82A}">
                    <a16:rowId xmlns:a16="http://schemas.microsoft.com/office/drawing/2014/main" xmlns="" val="10009"/>
                  </a:ext>
                </a:extLst>
              </a:tr>
              <a:tr h="228977">
                <a:tc>
                  <a:txBody>
                    <a:bodyPr/>
                    <a:lstStyle/>
                    <a:p>
                      <a:pPr algn="l" fontAlgn="b"/>
                      <a:r>
                        <a:rPr lang="en-IE" sz="600" b="1" i="0" u="none" strike="noStrike">
                          <a:solidFill>
                            <a:srgbClr val="000000"/>
                          </a:solidFill>
                          <a:effectLst/>
                          <a:latin typeface="Arial" panose="020B0604020202020204" pitchFamily="34" charset="0"/>
                        </a:rPr>
                        <a:t>Entitlements, allowances (medical card, GP card, European Health Insurance Card)</a:t>
                      </a:r>
                    </a:p>
                  </a:txBody>
                  <a:tcPr marL="28575" marR="3467" marT="3467"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tcPr>
                </a:tc>
                <a:tc>
                  <a:txBody>
                    <a:bodyPr/>
                    <a:lstStyle/>
                    <a:p>
                      <a:pPr algn="ctr" fontAlgn="ctr"/>
                      <a:r>
                        <a:rPr lang="en-IE" sz="600" b="0" i="0" u="none" strike="noStrike">
                          <a:solidFill>
                            <a:srgbClr val="000000"/>
                          </a:solidFill>
                          <a:effectLst/>
                          <a:latin typeface="Arial" panose="020B0604020202020204" pitchFamily="34" charset="0"/>
                        </a:rPr>
                        <a:t>2.5%</a:t>
                      </a:r>
                    </a:p>
                  </a:txBody>
                  <a:tcPr marL="3467" marR="3467" marT="3467"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ctr" fontAlgn="ctr"/>
                      <a:r>
                        <a:rPr lang="en-IE" sz="600" b="0" i="0" u="none" strike="noStrike">
                          <a:solidFill>
                            <a:srgbClr val="000000"/>
                          </a:solidFill>
                          <a:effectLst/>
                          <a:latin typeface="Arial" panose="020B0604020202020204" pitchFamily="34" charset="0"/>
                        </a:rPr>
                        <a:t>5.9%</a:t>
                      </a:r>
                    </a:p>
                  </a:txBody>
                  <a:tcPr marL="3467" marR="3467" marT="3467"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ctr" fontAlgn="b"/>
                      <a:r>
                        <a:rPr lang="en-IE" sz="600" b="1" i="0" u="none" strike="noStrike">
                          <a:solidFill>
                            <a:srgbClr val="000000"/>
                          </a:solidFill>
                          <a:effectLst/>
                          <a:latin typeface="Arial" panose="020B0604020202020204" pitchFamily="34" charset="0"/>
                        </a:rPr>
                        <a:t>236%</a:t>
                      </a:r>
                    </a:p>
                  </a:txBody>
                  <a:tcPr marL="3467" marR="3467" marT="3467"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6600"/>
                    </a:solidFill>
                  </a:tcPr>
                </a:tc>
                <a:extLst>
                  <a:ext uri="{0D108BD9-81ED-4DB2-BD59-A6C34878D82A}">
                    <a16:rowId xmlns:a16="http://schemas.microsoft.com/office/drawing/2014/main" xmlns="" val="10010"/>
                  </a:ext>
                </a:extLst>
              </a:tr>
              <a:tr h="228977">
                <a:tc>
                  <a:txBody>
                    <a:bodyPr/>
                    <a:lstStyle/>
                    <a:p>
                      <a:pPr algn="l" fontAlgn="b"/>
                      <a:r>
                        <a:rPr lang="en-IE" sz="600" b="1" i="0" u="none" strike="noStrike">
                          <a:solidFill>
                            <a:srgbClr val="000000"/>
                          </a:solidFill>
                          <a:effectLst/>
                          <a:latin typeface="Arial" panose="020B0604020202020204" pitchFamily="34" charset="0"/>
                        </a:rPr>
                        <a:t>Diet, food, nutrition (healthy eating, intolerances, weight)</a:t>
                      </a:r>
                    </a:p>
                  </a:txBody>
                  <a:tcPr marL="28575" marR="3467" marT="3467"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tcPr>
                </a:tc>
                <a:tc>
                  <a:txBody>
                    <a:bodyPr/>
                    <a:lstStyle/>
                    <a:p>
                      <a:pPr algn="ctr" fontAlgn="ctr"/>
                      <a:r>
                        <a:rPr lang="en-IE" sz="600" b="0" i="0" u="none" strike="noStrike">
                          <a:solidFill>
                            <a:srgbClr val="000000"/>
                          </a:solidFill>
                          <a:effectLst/>
                          <a:latin typeface="Arial" panose="020B0604020202020204" pitchFamily="34" charset="0"/>
                        </a:rPr>
                        <a:t>2.4%</a:t>
                      </a:r>
                    </a:p>
                  </a:txBody>
                  <a:tcPr marL="3467" marR="3467" marT="3467"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ctr" fontAlgn="ctr"/>
                      <a:r>
                        <a:rPr lang="en-IE" sz="600" b="0" i="0" u="none" strike="noStrike">
                          <a:solidFill>
                            <a:srgbClr val="000000"/>
                          </a:solidFill>
                          <a:effectLst/>
                          <a:latin typeface="Arial" panose="020B0604020202020204" pitchFamily="34" charset="0"/>
                        </a:rPr>
                        <a:t>1.5%</a:t>
                      </a:r>
                    </a:p>
                  </a:txBody>
                  <a:tcPr marL="3467" marR="3467" marT="3467"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ctr" fontAlgn="b"/>
                      <a:r>
                        <a:rPr lang="en-IE" sz="600" b="1" i="0" u="none" strike="noStrike">
                          <a:solidFill>
                            <a:srgbClr val="000000"/>
                          </a:solidFill>
                          <a:effectLst/>
                          <a:latin typeface="Arial" panose="020B0604020202020204" pitchFamily="34" charset="0"/>
                        </a:rPr>
                        <a:t>65%</a:t>
                      </a:r>
                    </a:p>
                  </a:txBody>
                  <a:tcPr marL="3467" marR="3467" marT="3467"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99CC00"/>
                    </a:solidFill>
                  </a:tcPr>
                </a:tc>
                <a:extLst>
                  <a:ext uri="{0D108BD9-81ED-4DB2-BD59-A6C34878D82A}">
                    <a16:rowId xmlns:a16="http://schemas.microsoft.com/office/drawing/2014/main" xmlns="" val="10011"/>
                  </a:ext>
                </a:extLst>
              </a:tr>
              <a:tr h="228977">
                <a:tc>
                  <a:txBody>
                    <a:bodyPr/>
                    <a:lstStyle/>
                    <a:p>
                      <a:pPr algn="l" fontAlgn="b"/>
                      <a:r>
                        <a:rPr lang="en-IE" sz="600" b="1" i="0" u="none" strike="noStrike">
                          <a:solidFill>
                            <a:srgbClr val="000000"/>
                          </a:solidFill>
                          <a:effectLst/>
                          <a:latin typeface="Arial" panose="020B0604020202020204" pitchFamily="34" charset="0"/>
                        </a:rPr>
                        <a:t>How to use health services (getting the care you need)</a:t>
                      </a:r>
                    </a:p>
                  </a:txBody>
                  <a:tcPr marL="28575" marR="3467" marT="3467"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tcPr>
                </a:tc>
                <a:tc>
                  <a:txBody>
                    <a:bodyPr/>
                    <a:lstStyle/>
                    <a:p>
                      <a:pPr algn="ctr" fontAlgn="ctr"/>
                      <a:r>
                        <a:rPr lang="en-IE" sz="600" b="0" i="0" u="none" strike="noStrike">
                          <a:solidFill>
                            <a:srgbClr val="000000"/>
                          </a:solidFill>
                          <a:effectLst/>
                          <a:latin typeface="Arial" panose="020B0604020202020204" pitchFamily="34" charset="0"/>
                        </a:rPr>
                        <a:t>2.4%</a:t>
                      </a:r>
                    </a:p>
                  </a:txBody>
                  <a:tcPr marL="3467" marR="3467" marT="3467"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ctr" fontAlgn="ctr"/>
                      <a:r>
                        <a:rPr lang="en-IE" sz="600" b="0" i="0" u="none" strike="noStrike">
                          <a:solidFill>
                            <a:srgbClr val="000000"/>
                          </a:solidFill>
                          <a:effectLst/>
                          <a:latin typeface="Arial" panose="020B0604020202020204" pitchFamily="34" charset="0"/>
                        </a:rPr>
                        <a:t>5.3%</a:t>
                      </a:r>
                    </a:p>
                  </a:txBody>
                  <a:tcPr marL="3467" marR="3467" marT="3467"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99"/>
                    </a:solidFill>
                  </a:tcPr>
                </a:tc>
                <a:tc>
                  <a:txBody>
                    <a:bodyPr/>
                    <a:lstStyle/>
                    <a:p>
                      <a:pPr algn="ctr" fontAlgn="b"/>
                      <a:r>
                        <a:rPr lang="en-IE" sz="600" b="1" i="0" u="none" strike="noStrike">
                          <a:solidFill>
                            <a:srgbClr val="000000"/>
                          </a:solidFill>
                          <a:effectLst/>
                          <a:latin typeface="Arial" panose="020B0604020202020204" pitchFamily="34" charset="0"/>
                        </a:rPr>
                        <a:t>221%</a:t>
                      </a:r>
                    </a:p>
                  </a:txBody>
                  <a:tcPr marL="3467" marR="3467" marT="3467"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6600"/>
                    </a:solidFill>
                  </a:tcPr>
                </a:tc>
                <a:extLst>
                  <a:ext uri="{0D108BD9-81ED-4DB2-BD59-A6C34878D82A}">
                    <a16:rowId xmlns:a16="http://schemas.microsoft.com/office/drawing/2014/main" xmlns="" val="10012"/>
                  </a:ext>
                </a:extLst>
              </a:tr>
              <a:tr h="228977">
                <a:tc>
                  <a:txBody>
                    <a:bodyPr/>
                    <a:lstStyle/>
                    <a:p>
                      <a:pPr algn="l" fontAlgn="b"/>
                      <a:r>
                        <a:rPr lang="en-IE" sz="600" b="1" i="0" u="none" strike="noStrike">
                          <a:solidFill>
                            <a:srgbClr val="000000"/>
                          </a:solidFill>
                          <a:effectLst/>
                          <a:latin typeface="Arial" panose="020B0604020202020204" pitchFamily="34" charset="0"/>
                        </a:rPr>
                        <a:t>Access my medical / health records (test results, prescriptions)</a:t>
                      </a:r>
                    </a:p>
                  </a:txBody>
                  <a:tcPr marL="28575" marR="3467" marT="3467"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tcPr>
                </a:tc>
                <a:tc>
                  <a:txBody>
                    <a:bodyPr/>
                    <a:lstStyle/>
                    <a:p>
                      <a:pPr algn="ctr" fontAlgn="ctr"/>
                      <a:r>
                        <a:rPr lang="en-IE" sz="600" b="0" i="0" u="none" strike="noStrike">
                          <a:solidFill>
                            <a:srgbClr val="000000"/>
                          </a:solidFill>
                          <a:effectLst/>
                          <a:latin typeface="Arial" panose="020B0604020202020204" pitchFamily="34" charset="0"/>
                        </a:rPr>
                        <a:t>2.4%</a:t>
                      </a:r>
                    </a:p>
                  </a:txBody>
                  <a:tcPr marL="3467" marR="3467" marT="3467"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ctr" fontAlgn="ctr"/>
                      <a:r>
                        <a:rPr lang="en-IE" sz="600" b="0" i="0" u="none" strike="noStrike">
                          <a:solidFill>
                            <a:srgbClr val="000000"/>
                          </a:solidFill>
                          <a:effectLst/>
                          <a:latin typeface="Arial" panose="020B0604020202020204" pitchFamily="34" charset="0"/>
                        </a:rPr>
                        <a:t>1.2%</a:t>
                      </a:r>
                    </a:p>
                  </a:txBody>
                  <a:tcPr marL="3467" marR="3467" marT="3467"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ctr" fontAlgn="b"/>
                      <a:r>
                        <a:rPr lang="en-IE" sz="600" b="1" i="0" u="none" strike="noStrike">
                          <a:solidFill>
                            <a:srgbClr val="000000"/>
                          </a:solidFill>
                          <a:effectLst/>
                          <a:latin typeface="Arial" panose="020B0604020202020204" pitchFamily="34" charset="0"/>
                        </a:rPr>
                        <a:t>52%</a:t>
                      </a:r>
                    </a:p>
                  </a:txBody>
                  <a:tcPr marL="3467" marR="3467" marT="3467"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99CC00"/>
                    </a:solidFill>
                  </a:tcPr>
                </a:tc>
                <a:extLst>
                  <a:ext uri="{0D108BD9-81ED-4DB2-BD59-A6C34878D82A}">
                    <a16:rowId xmlns:a16="http://schemas.microsoft.com/office/drawing/2014/main" xmlns="" val="10013"/>
                  </a:ext>
                </a:extLst>
              </a:tr>
              <a:tr h="228977">
                <a:tc>
                  <a:txBody>
                    <a:bodyPr/>
                    <a:lstStyle/>
                    <a:p>
                      <a:pPr algn="l" fontAlgn="b"/>
                      <a:r>
                        <a:rPr lang="en-IE" sz="600" b="1" i="0" u="none" strike="noStrike">
                          <a:solidFill>
                            <a:srgbClr val="000000"/>
                          </a:solidFill>
                          <a:effectLst/>
                          <a:latin typeface="Arial" panose="020B0604020202020204" pitchFamily="34" charset="0"/>
                        </a:rPr>
                        <a:t>Living / coping with my condition / disease (support, counselling)</a:t>
                      </a:r>
                    </a:p>
                  </a:txBody>
                  <a:tcPr marL="28575" marR="3467" marT="3467"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tcPr>
                </a:tc>
                <a:tc>
                  <a:txBody>
                    <a:bodyPr/>
                    <a:lstStyle/>
                    <a:p>
                      <a:pPr algn="ctr" fontAlgn="ctr"/>
                      <a:r>
                        <a:rPr lang="en-IE" sz="600" b="0" i="0" u="none" strike="noStrike">
                          <a:solidFill>
                            <a:srgbClr val="000000"/>
                          </a:solidFill>
                          <a:effectLst/>
                          <a:latin typeface="Arial" panose="020B0604020202020204" pitchFamily="34" charset="0"/>
                        </a:rPr>
                        <a:t>2.2%</a:t>
                      </a:r>
                    </a:p>
                  </a:txBody>
                  <a:tcPr marL="3467" marR="3467" marT="3467"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ctr" fontAlgn="ctr"/>
                      <a:r>
                        <a:rPr lang="en-IE" sz="600" b="0" i="0" u="none" strike="noStrike">
                          <a:solidFill>
                            <a:srgbClr val="000000"/>
                          </a:solidFill>
                          <a:effectLst/>
                          <a:latin typeface="Arial" panose="020B0604020202020204" pitchFamily="34" charset="0"/>
                        </a:rPr>
                        <a:t>2.5%</a:t>
                      </a:r>
                    </a:p>
                  </a:txBody>
                  <a:tcPr marL="3467" marR="3467" marT="3467"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ctr" fontAlgn="b"/>
                      <a:r>
                        <a:rPr lang="en-IE" sz="600" b="1" i="0" u="none" strike="noStrike">
                          <a:solidFill>
                            <a:srgbClr val="000000"/>
                          </a:solidFill>
                          <a:effectLst/>
                          <a:latin typeface="Arial" panose="020B0604020202020204" pitchFamily="34" charset="0"/>
                        </a:rPr>
                        <a:t>113%</a:t>
                      </a:r>
                    </a:p>
                  </a:txBody>
                  <a:tcPr marL="3467" marR="3467" marT="3467"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00FF00"/>
                    </a:solidFill>
                  </a:tcPr>
                </a:tc>
                <a:extLst>
                  <a:ext uri="{0D108BD9-81ED-4DB2-BD59-A6C34878D82A}">
                    <a16:rowId xmlns:a16="http://schemas.microsoft.com/office/drawing/2014/main" xmlns="" val="10014"/>
                  </a:ext>
                </a:extLst>
              </a:tr>
              <a:tr h="228977">
                <a:tc>
                  <a:txBody>
                    <a:bodyPr/>
                    <a:lstStyle/>
                    <a:p>
                      <a:pPr algn="l" fontAlgn="b"/>
                      <a:r>
                        <a:rPr lang="en-IE" sz="600" b="1" i="0" u="none" strike="noStrike">
                          <a:solidFill>
                            <a:srgbClr val="000000"/>
                          </a:solidFill>
                          <a:effectLst/>
                          <a:latin typeface="Arial" panose="020B0604020202020204" pitchFamily="34" charset="0"/>
                        </a:rPr>
                        <a:t>Detailed information about condition / disease</a:t>
                      </a:r>
                    </a:p>
                  </a:txBody>
                  <a:tcPr marL="28575" marR="3467" marT="3467"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tcPr>
                </a:tc>
                <a:tc>
                  <a:txBody>
                    <a:bodyPr/>
                    <a:lstStyle/>
                    <a:p>
                      <a:pPr algn="ctr" fontAlgn="ctr"/>
                      <a:r>
                        <a:rPr lang="en-IE" sz="600" b="0" i="0" u="none" strike="noStrike">
                          <a:solidFill>
                            <a:srgbClr val="000000"/>
                          </a:solidFill>
                          <a:effectLst/>
                          <a:latin typeface="Arial" panose="020B0604020202020204" pitchFamily="34" charset="0"/>
                        </a:rPr>
                        <a:t>2.1%</a:t>
                      </a:r>
                    </a:p>
                  </a:txBody>
                  <a:tcPr marL="3467" marR="3467" marT="3467"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ctr" fontAlgn="ctr"/>
                      <a:r>
                        <a:rPr lang="en-IE" sz="600" b="0" i="0" u="none" strike="noStrike">
                          <a:solidFill>
                            <a:srgbClr val="000000"/>
                          </a:solidFill>
                          <a:effectLst/>
                          <a:latin typeface="Arial" panose="020B0604020202020204" pitchFamily="34" charset="0"/>
                        </a:rPr>
                        <a:t>2.2%</a:t>
                      </a:r>
                    </a:p>
                  </a:txBody>
                  <a:tcPr marL="3467" marR="3467" marT="3467"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ctr" fontAlgn="b"/>
                      <a:r>
                        <a:rPr lang="en-IE" sz="600" b="1" i="0" u="none" strike="noStrike">
                          <a:solidFill>
                            <a:srgbClr val="000000"/>
                          </a:solidFill>
                          <a:effectLst/>
                          <a:latin typeface="Arial" panose="020B0604020202020204" pitchFamily="34" charset="0"/>
                        </a:rPr>
                        <a:t>104%</a:t>
                      </a:r>
                    </a:p>
                  </a:txBody>
                  <a:tcPr marL="3467" marR="3467" marT="3467"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00FF00"/>
                    </a:solidFill>
                  </a:tcPr>
                </a:tc>
                <a:extLst>
                  <a:ext uri="{0D108BD9-81ED-4DB2-BD59-A6C34878D82A}">
                    <a16:rowId xmlns:a16="http://schemas.microsoft.com/office/drawing/2014/main" xmlns="" val="10015"/>
                  </a:ext>
                </a:extLst>
              </a:tr>
              <a:tr h="228977">
                <a:tc>
                  <a:txBody>
                    <a:bodyPr/>
                    <a:lstStyle/>
                    <a:p>
                      <a:pPr algn="l" fontAlgn="b"/>
                      <a:r>
                        <a:rPr lang="en-IE" sz="600" b="1" i="0" u="none" strike="noStrike">
                          <a:solidFill>
                            <a:srgbClr val="000000"/>
                          </a:solidFill>
                          <a:effectLst/>
                          <a:latin typeface="Arial" panose="020B0604020202020204" pitchFamily="34" charset="0"/>
                        </a:rPr>
                        <a:t>Drug effectiveness, side effects, interactions, dosage</a:t>
                      </a:r>
                    </a:p>
                  </a:txBody>
                  <a:tcPr marL="28575" marR="3467" marT="3467"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tcPr>
                </a:tc>
                <a:tc>
                  <a:txBody>
                    <a:bodyPr/>
                    <a:lstStyle/>
                    <a:p>
                      <a:pPr algn="ctr" fontAlgn="ctr"/>
                      <a:r>
                        <a:rPr lang="en-IE" sz="600" b="0" i="0" u="none" strike="noStrike">
                          <a:solidFill>
                            <a:srgbClr val="000000"/>
                          </a:solidFill>
                          <a:effectLst/>
                          <a:latin typeface="Arial" panose="020B0604020202020204" pitchFamily="34" charset="0"/>
                        </a:rPr>
                        <a:t>1.8%</a:t>
                      </a:r>
                    </a:p>
                  </a:txBody>
                  <a:tcPr marL="3467" marR="3467" marT="3467"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ctr" fontAlgn="ctr"/>
                      <a:r>
                        <a:rPr lang="en-IE" sz="600" b="0" i="0" u="none" strike="noStrike">
                          <a:solidFill>
                            <a:srgbClr val="000000"/>
                          </a:solidFill>
                          <a:effectLst/>
                          <a:latin typeface="Arial" panose="020B0604020202020204" pitchFamily="34" charset="0"/>
                        </a:rPr>
                        <a:t>1.2%</a:t>
                      </a:r>
                    </a:p>
                  </a:txBody>
                  <a:tcPr marL="3467" marR="3467" marT="3467"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ctr" fontAlgn="b"/>
                      <a:r>
                        <a:rPr lang="en-IE" sz="600" b="1" i="0" u="none" strike="noStrike">
                          <a:solidFill>
                            <a:srgbClr val="000000"/>
                          </a:solidFill>
                          <a:effectLst/>
                          <a:latin typeface="Arial" panose="020B0604020202020204" pitchFamily="34" charset="0"/>
                        </a:rPr>
                        <a:t>69%</a:t>
                      </a:r>
                    </a:p>
                  </a:txBody>
                  <a:tcPr marL="3467" marR="3467" marT="3467"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99CC00"/>
                    </a:solidFill>
                  </a:tcPr>
                </a:tc>
                <a:extLst>
                  <a:ext uri="{0D108BD9-81ED-4DB2-BD59-A6C34878D82A}">
                    <a16:rowId xmlns:a16="http://schemas.microsoft.com/office/drawing/2014/main" xmlns="" val="10016"/>
                  </a:ext>
                </a:extLst>
              </a:tr>
              <a:tr h="228977">
                <a:tc>
                  <a:txBody>
                    <a:bodyPr/>
                    <a:lstStyle/>
                    <a:p>
                      <a:pPr algn="l" fontAlgn="b"/>
                      <a:r>
                        <a:rPr lang="en-IE" sz="600" b="1" i="0" u="none" strike="noStrike">
                          <a:solidFill>
                            <a:srgbClr val="000000"/>
                          </a:solidFill>
                          <a:effectLst/>
                          <a:latin typeface="Arial" panose="020B0604020202020204" pitchFamily="34" charset="0"/>
                        </a:rPr>
                        <a:t>Self-management of a condition / disease (tools, self-monitoring, medicines)</a:t>
                      </a:r>
                    </a:p>
                  </a:txBody>
                  <a:tcPr marL="28575" marR="3467" marT="3467"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tcPr>
                </a:tc>
                <a:tc>
                  <a:txBody>
                    <a:bodyPr/>
                    <a:lstStyle/>
                    <a:p>
                      <a:pPr algn="ctr" fontAlgn="ctr"/>
                      <a:r>
                        <a:rPr lang="en-IE" sz="600" b="0" i="0" u="none" strike="noStrike">
                          <a:solidFill>
                            <a:srgbClr val="000000"/>
                          </a:solidFill>
                          <a:effectLst/>
                          <a:latin typeface="Arial" panose="020B0604020202020204" pitchFamily="34" charset="0"/>
                        </a:rPr>
                        <a:t>1.8%</a:t>
                      </a:r>
                    </a:p>
                  </a:txBody>
                  <a:tcPr marL="3467" marR="3467" marT="3467"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ctr" fontAlgn="ctr"/>
                      <a:r>
                        <a:rPr lang="en-IE" sz="600" b="0" i="0" u="none" strike="noStrike">
                          <a:solidFill>
                            <a:srgbClr val="000000"/>
                          </a:solidFill>
                          <a:effectLst/>
                          <a:latin typeface="Arial" panose="020B0604020202020204" pitchFamily="34" charset="0"/>
                        </a:rPr>
                        <a:t>1.5%</a:t>
                      </a:r>
                    </a:p>
                  </a:txBody>
                  <a:tcPr marL="3467" marR="3467" marT="3467"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B8E1FA"/>
                    </a:solidFill>
                  </a:tcPr>
                </a:tc>
                <a:tc>
                  <a:txBody>
                    <a:bodyPr/>
                    <a:lstStyle/>
                    <a:p>
                      <a:pPr algn="ctr" fontAlgn="b"/>
                      <a:r>
                        <a:rPr lang="en-IE" sz="600" b="1" i="0" u="none" strike="noStrike">
                          <a:solidFill>
                            <a:srgbClr val="000000"/>
                          </a:solidFill>
                          <a:effectLst/>
                          <a:latin typeface="Arial" panose="020B0604020202020204" pitchFamily="34" charset="0"/>
                        </a:rPr>
                        <a:t>86%</a:t>
                      </a:r>
                    </a:p>
                  </a:txBody>
                  <a:tcPr marL="3467" marR="3467" marT="3467"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00FF00"/>
                    </a:solidFill>
                  </a:tcPr>
                </a:tc>
                <a:extLst>
                  <a:ext uri="{0D108BD9-81ED-4DB2-BD59-A6C34878D82A}">
                    <a16:rowId xmlns:a16="http://schemas.microsoft.com/office/drawing/2014/main" xmlns="" val="10017"/>
                  </a:ext>
                </a:extLst>
              </a:tr>
              <a:tr h="228977">
                <a:tc>
                  <a:txBody>
                    <a:bodyPr/>
                    <a:lstStyle/>
                    <a:p>
                      <a:pPr algn="l" fontAlgn="b"/>
                      <a:r>
                        <a:rPr lang="en-IE" sz="600" b="1" i="0" u="none" strike="noStrike">
                          <a:solidFill>
                            <a:srgbClr val="000000"/>
                          </a:solidFill>
                          <a:effectLst/>
                          <a:latin typeface="Arial" panose="020B0604020202020204" pitchFamily="34" charset="0"/>
                        </a:rPr>
                        <a:t>Appointments (book, reminders, cancel, reschedule)</a:t>
                      </a:r>
                    </a:p>
                  </a:txBody>
                  <a:tcPr marL="28575" marR="3467" marT="3467"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tcPr>
                </a:tc>
                <a:tc>
                  <a:txBody>
                    <a:bodyPr/>
                    <a:lstStyle/>
                    <a:p>
                      <a:pPr algn="ctr" fontAlgn="ctr"/>
                      <a:r>
                        <a:rPr lang="en-IE" sz="600" b="0" i="0" u="none" strike="noStrike">
                          <a:solidFill>
                            <a:srgbClr val="000000"/>
                          </a:solidFill>
                          <a:effectLst/>
                          <a:latin typeface="Arial" panose="020B0604020202020204" pitchFamily="34" charset="0"/>
                        </a:rPr>
                        <a:t>1.7%</a:t>
                      </a:r>
                    </a:p>
                  </a:txBody>
                  <a:tcPr marL="3467" marR="3467" marT="3467"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ctr" fontAlgn="ctr"/>
                      <a:r>
                        <a:rPr lang="en-IE" sz="600" b="0" i="0" u="none" strike="noStrike">
                          <a:solidFill>
                            <a:srgbClr val="000000"/>
                          </a:solidFill>
                          <a:effectLst/>
                          <a:latin typeface="Arial" panose="020B0604020202020204" pitchFamily="34" charset="0"/>
                        </a:rPr>
                        <a:t>5.0%</a:t>
                      </a:r>
                    </a:p>
                  </a:txBody>
                  <a:tcPr marL="3467" marR="3467" marT="3467" marB="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C4D79B"/>
                    </a:solidFill>
                  </a:tcPr>
                </a:tc>
                <a:tc>
                  <a:txBody>
                    <a:bodyPr/>
                    <a:lstStyle/>
                    <a:p>
                      <a:pPr algn="ctr" fontAlgn="b"/>
                      <a:r>
                        <a:rPr lang="en-IE" sz="600" b="1" i="0" u="none" strike="noStrike" dirty="0">
                          <a:solidFill>
                            <a:srgbClr val="000000"/>
                          </a:solidFill>
                          <a:effectLst/>
                          <a:latin typeface="Arial" panose="020B0604020202020204" pitchFamily="34" charset="0"/>
                        </a:rPr>
                        <a:t>286%</a:t>
                      </a:r>
                    </a:p>
                  </a:txBody>
                  <a:tcPr marL="3467" marR="3467" marT="3467" marB="0" anchor="b">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6600"/>
                    </a:solidFill>
                  </a:tcPr>
                </a:tc>
                <a:extLst>
                  <a:ext uri="{0D108BD9-81ED-4DB2-BD59-A6C34878D82A}">
                    <a16:rowId xmlns:a16="http://schemas.microsoft.com/office/drawing/2014/main" xmlns="" val="10018"/>
                  </a:ext>
                </a:extLst>
              </a:tr>
            </a:tbl>
          </a:graphicData>
        </a:graphic>
      </p:graphicFrame>
      <p:sp>
        <p:nvSpPr>
          <p:cNvPr id="4" name="TextBox 3"/>
          <p:cNvSpPr txBox="1"/>
          <p:nvPr/>
        </p:nvSpPr>
        <p:spPr>
          <a:xfrm>
            <a:off x="297545" y="4521198"/>
            <a:ext cx="5740400" cy="307777"/>
          </a:xfrm>
          <a:prstGeom prst="rect">
            <a:avLst/>
          </a:prstGeom>
          <a:noFill/>
        </p:spPr>
        <p:txBody>
          <a:bodyPr wrap="square" rtlCol="0">
            <a:spAutoFit/>
          </a:bodyPr>
          <a:lstStyle/>
          <a:p>
            <a:r>
              <a:rPr lang="en-CA" sz="1400" dirty="0" smtClean="0">
                <a:solidFill>
                  <a:schemeClr val="tx1">
                    <a:lumMod val="75000"/>
                    <a:lumOff val="25000"/>
                  </a:schemeClr>
                </a:solidFill>
                <a:latin typeface="Helvetica Light"/>
                <a:cs typeface="Helvetica Light"/>
              </a:rPr>
              <a:t>Source: Top task </a:t>
            </a:r>
            <a:r>
              <a:rPr lang="en-CA" sz="1400" dirty="0">
                <a:solidFill>
                  <a:schemeClr val="tx1">
                    <a:lumMod val="75000"/>
                    <a:lumOff val="25000"/>
                  </a:schemeClr>
                </a:solidFill>
                <a:latin typeface="Helvetica Light"/>
                <a:cs typeface="Helvetica Light"/>
              </a:rPr>
              <a:t>identification project, Irish Department of Health </a:t>
            </a:r>
            <a:endParaRPr lang="en-CA" sz="1400" dirty="0" smtClean="0">
              <a:solidFill>
                <a:schemeClr val="tx1">
                  <a:lumMod val="75000"/>
                  <a:lumOff val="25000"/>
                </a:schemeClr>
              </a:solidFill>
              <a:latin typeface="Helvetica Light"/>
              <a:cs typeface="Helvetica Light"/>
            </a:endParaRPr>
          </a:p>
        </p:txBody>
      </p:sp>
    </p:spTree>
    <p:extLst>
      <p:ext uri="{BB962C8B-B14F-4D97-AF65-F5344CB8AC3E}">
        <p14:creationId xmlns:p14="http://schemas.microsoft.com/office/powerpoint/2010/main" val="6731332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a:xfrm>
            <a:off x="-5538" y="-25276"/>
            <a:ext cx="9149539" cy="244416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dirty="0">
                <a:solidFill>
                  <a:prstClr val="white"/>
                </a:solidFill>
              </a:rPr>
              <a:t> </a:t>
            </a:r>
          </a:p>
        </p:txBody>
      </p:sp>
      <p:sp>
        <p:nvSpPr>
          <p:cNvPr id="34" name="Rectangle 33"/>
          <p:cNvSpPr/>
          <p:nvPr/>
        </p:nvSpPr>
        <p:spPr>
          <a:xfrm>
            <a:off x="5614430" y="3802518"/>
            <a:ext cx="1914837" cy="276999"/>
          </a:xfrm>
          <a:prstGeom prst="rect">
            <a:avLst/>
          </a:prstGeom>
        </p:spPr>
        <p:txBody>
          <a:bodyPr wrap="square">
            <a:spAutoFit/>
          </a:bodyPr>
          <a:lstStyle/>
          <a:p>
            <a:r>
              <a:rPr lang="en-IE" sz="1200" dirty="0">
                <a:solidFill>
                  <a:srgbClr val="282828"/>
                </a:solidFill>
                <a:latin typeface="Calibri Light" panose="020F0302020204030204" pitchFamily="34" charset="0"/>
                <a:cs typeface="Helvetica" panose="020B0604020202020204" pitchFamily="34" charset="0"/>
              </a:rPr>
              <a:t>+353 87 238 6136</a:t>
            </a:r>
            <a:endParaRPr lang="en-US" sz="1200" dirty="0">
              <a:solidFill>
                <a:srgbClr val="282828">
                  <a:lumMod val="90000"/>
                  <a:lumOff val="10000"/>
                </a:srgbClr>
              </a:solidFill>
              <a:latin typeface="Calibri Light" panose="020F0302020204030204" pitchFamily="34" charset="0"/>
              <a:cs typeface="Helvetica" panose="020B0604020202020204" pitchFamily="34" charset="0"/>
            </a:endParaRPr>
          </a:p>
        </p:txBody>
      </p:sp>
      <p:grpSp>
        <p:nvGrpSpPr>
          <p:cNvPr id="35" name="Group 34"/>
          <p:cNvGrpSpPr/>
          <p:nvPr/>
        </p:nvGrpSpPr>
        <p:grpSpPr>
          <a:xfrm>
            <a:off x="5131549" y="3710906"/>
            <a:ext cx="435600" cy="433655"/>
            <a:chOff x="5958418" y="3997855"/>
            <a:chExt cx="741890" cy="741890"/>
          </a:xfrm>
        </p:grpSpPr>
        <p:sp>
          <p:nvSpPr>
            <p:cNvPr id="36" name="Oval 9"/>
            <p:cNvSpPr>
              <a:spLocks noChangeArrowheads="1"/>
            </p:cNvSpPr>
            <p:nvPr/>
          </p:nvSpPr>
          <p:spPr bwMode="auto">
            <a:xfrm>
              <a:off x="5958418" y="3997855"/>
              <a:ext cx="741890" cy="741890"/>
            </a:xfrm>
            <a:prstGeom prst="ellipse">
              <a:avLst/>
            </a:prstGeom>
            <a:solidFill>
              <a:schemeClr val="accent2"/>
            </a:solidFill>
            <a:ln w="19050">
              <a:solidFill>
                <a:schemeClr val="accent1"/>
              </a:solidFill>
            </a:ln>
          </p:spPr>
          <p:txBody>
            <a:bodyPr vert="horz" wrap="square" lIns="91440" tIns="45720" rIns="91440" bIns="45720" numCol="1" anchor="t" anchorCtr="0" compatLnSpc="1">
              <a:prstTxWarp prst="textNoShape">
                <a:avLst/>
              </a:prstTxWarp>
            </a:bodyPr>
            <a:lstStyle/>
            <a:p>
              <a:endParaRPr lang="en-US" sz="1600" dirty="0">
                <a:solidFill>
                  <a:srgbClr val="282828"/>
                </a:solidFill>
              </a:endParaRPr>
            </a:p>
          </p:txBody>
        </p:sp>
        <p:sp>
          <p:nvSpPr>
            <p:cNvPr id="37" name="Freeform 93"/>
            <p:cNvSpPr>
              <a:spLocks/>
            </p:cNvSpPr>
            <p:nvPr/>
          </p:nvSpPr>
          <p:spPr bwMode="auto">
            <a:xfrm>
              <a:off x="6130926" y="4160838"/>
              <a:ext cx="319088" cy="477838"/>
            </a:xfrm>
            <a:custGeom>
              <a:avLst/>
              <a:gdLst>
                <a:gd name="T0" fmla="*/ 66 w 160"/>
                <a:gd name="T1" fmla="*/ 62 h 239"/>
                <a:gd name="T2" fmla="*/ 124 w 160"/>
                <a:gd name="T3" fmla="*/ 162 h 239"/>
                <a:gd name="T4" fmla="*/ 160 w 160"/>
                <a:gd name="T5" fmla="*/ 224 h 239"/>
                <a:gd name="T6" fmla="*/ 111 w 160"/>
                <a:gd name="T7" fmla="*/ 228 h 239"/>
                <a:gd name="T8" fmla="*/ 2 w 160"/>
                <a:gd name="T9" fmla="*/ 38 h 239"/>
                <a:gd name="T10" fmla="*/ 31 w 160"/>
                <a:gd name="T11" fmla="*/ 0 h 239"/>
                <a:gd name="T12" fmla="*/ 66 w 160"/>
                <a:gd name="T13" fmla="*/ 62 h 239"/>
              </a:gdLst>
              <a:ahLst/>
              <a:cxnLst>
                <a:cxn ang="0">
                  <a:pos x="T0" y="T1"/>
                </a:cxn>
                <a:cxn ang="0">
                  <a:pos x="T2" y="T3"/>
                </a:cxn>
                <a:cxn ang="0">
                  <a:pos x="T4" y="T5"/>
                </a:cxn>
                <a:cxn ang="0">
                  <a:pos x="T6" y="T7"/>
                </a:cxn>
                <a:cxn ang="0">
                  <a:pos x="T8" y="T9"/>
                </a:cxn>
                <a:cxn ang="0">
                  <a:pos x="T10" y="T11"/>
                </a:cxn>
                <a:cxn ang="0">
                  <a:pos x="T12" y="T13"/>
                </a:cxn>
              </a:cxnLst>
              <a:rect l="0" t="0" r="r" b="b"/>
              <a:pathLst>
                <a:path w="160" h="239">
                  <a:moveTo>
                    <a:pt x="66" y="62"/>
                  </a:moveTo>
                  <a:cubicBezTo>
                    <a:pt x="31" y="83"/>
                    <a:pt x="85" y="184"/>
                    <a:pt x="124" y="162"/>
                  </a:cubicBezTo>
                  <a:cubicBezTo>
                    <a:pt x="131" y="173"/>
                    <a:pt x="153" y="212"/>
                    <a:pt x="160" y="224"/>
                  </a:cubicBezTo>
                  <a:cubicBezTo>
                    <a:pt x="143" y="233"/>
                    <a:pt x="130" y="239"/>
                    <a:pt x="111" y="228"/>
                  </a:cubicBezTo>
                  <a:cubicBezTo>
                    <a:pt x="58" y="198"/>
                    <a:pt x="0" y="98"/>
                    <a:pt x="2" y="38"/>
                  </a:cubicBezTo>
                  <a:cubicBezTo>
                    <a:pt x="2" y="17"/>
                    <a:pt x="15" y="9"/>
                    <a:pt x="31" y="0"/>
                  </a:cubicBezTo>
                  <a:cubicBezTo>
                    <a:pt x="37" y="12"/>
                    <a:pt x="60" y="50"/>
                    <a:pt x="66" y="6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282828"/>
                </a:solidFill>
              </a:endParaRPr>
            </a:p>
          </p:txBody>
        </p:sp>
        <p:sp>
          <p:nvSpPr>
            <p:cNvPr id="38" name="Freeform 94"/>
            <p:cNvSpPr>
              <a:spLocks/>
            </p:cNvSpPr>
            <p:nvPr/>
          </p:nvSpPr>
          <p:spPr bwMode="auto">
            <a:xfrm>
              <a:off x="6199188" y="4111625"/>
              <a:ext cx="139700" cy="176213"/>
            </a:xfrm>
            <a:custGeom>
              <a:avLst/>
              <a:gdLst>
                <a:gd name="T0" fmla="*/ 47 w 70"/>
                <a:gd name="T1" fmla="*/ 85 h 88"/>
                <a:gd name="T2" fmla="*/ 36 w 70"/>
                <a:gd name="T3" fmla="*/ 83 h 88"/>
                <a:gd name="T4" fmla="*/ 3 w 70"/>
                <a:gd name="T5" fmla="*/ 24 h 88"/>
                <a:gd name="T6" fmla="*/ 5 w 70"/>
                <a:gd name="T7" fmla="*/ 13 h 88"/>
                <a:gd name="T8" fmla="*/ 23 w 70"/>
                <a:gd name="T9" fmla="*/ 3 h 88"/>
                <a:gd name="T10" fmla="*/ 34 w 70"/>
                <a:gd name="T11" fmla="*/ 6 h 88"/>
                <a:gd name="T12" fmla="*/ 68 w 70"/>
                <a:gd name="T13" fmla="*/ 64 h 88"/>
                <a:gd name="T14" fmla="*/ 65 w 70"/>
                <a:gd name="T15" fmla="*/ 75 h 88"/>
                <a:gd name="T16" fmla="*/ 47 w 70"/>
                <a:gd name="T17" fmla="*/ 85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88">
                  <a:moveTo>
                    <a:pt x="47" y="85"/>
                  </a:moveTo>
                  <a:cubicBezTo>
                    <a:pt x="44" y="88"/>
                    <a:pt x="39" y="86"/>
                    <a:pt x="36" y="83"/>
                  </a:cubicBezTo>
                  <a:cubicBezTo>
                    <a:pt x="3" y="24"/>
                    <a:pt x="3" y="24"/>
                    <a:pt x="3" y="24"/>
                  </a:cubicBezTo>
                  <a:cubicBezTo>
                    <a:pt x="0" y="20"/>
                    <a:pt x="2" y="15"/>
                    <a:pt x="5" y="13"/>
                  </a:cubicBezTo>
                  <a:cubicBezTo>
                    <a:pt x="23" y="3"/>
                    <a:pt x="23" y="3"/>
                    <a:pt x="23" y="3"/>
                  </a:cubicBezTo>
                  <a:cubicBezTo>
                    <a:pt x="27" y="0"/>
                    <a:pt x="32" y="2"/>
                    <a:pt x="34" y="6"/>
                  </a:cubicBezTo>
                  <a:cubicBezTo>
                    <a:pt x="68" y="64"/>
                    <a:pt x="68" y="64"/>
                    <a:pt x="68" y="64"/>
                  </a:cubicBezTo>
                  <a:cubicBezTo>
                    <a:pt x="70" y="68"/>
                    <a:pt x="69" y="73"/>
                    <a:pt x="65" y="75"/>
                  </a:cubicBezTo>
                  <a:cubicBezTo>
                    <a:pt x="47" y="85"/>
                    <a:pt x="47" y="85"/>
                    <a:pt x="47" y="8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282828"/>
                </a:solidFill>
              </a:endParaRPr>
            </a:p>
          </p:txBody>
        </p:sp>
        <p:sp>
          <p:nvSpPr>
            <p:cNvPr id="39" name="Freeform 95"/>
            <p:cNvSpPr>
              <a:spLocks/>
            </p:cNvSpPr>
            <p:nvPr/>
          </p:nvSpPr>
          <p:spPr bwMode="auto">
            <a:xfrm>
              <a:off x="6384926" y="4432300"/>
              <a:ext cx="139700" cy="174625"/>
            </a:xfrm>
            <a:custGeom>
              <a:avLst/>
              <a:gdLst>
                <a:gd name="T0" fmla="*/ 47 w 70"/>
                <a:gd name="T1" fmla="*/ 85 h 87"/>
                <a:gd name="T2" fmla="*/ 36 w 70"/>
                <a:gd name="T3" fmla="*/ 82 h 87"/>
                <a:gd name="T4" fmla="*/ 2 w 70"/>
                <a:gd name="T5" fmla="*/ 23 h 87"/>
                <a:gd name="T6" fmla="*/ 5 w 70"/>
                <a:gd name="T7" fmla="*/ 12 h 87"/>
                <a:gd name="T8" fmla="*/ 23 w 70"/>
                <a:gd name="T9" fmla="*/ 2 h 87"/>
                <a:gd name="T10" fmla="*/ 34 w 70"/>
                <a:gd name="T11" fmla="*/ 5 h 87"/>
                <a:gd name="T12" fmla="*/ 68 w 70"/>
                <a:gd name="T13" fmla="*/ 63 h 87"/>
                <a:gd name="T14" fmla="*/ 65 w 70"/>
                <a:gd name="T15" fmla="*/ 74 h 87"/>
                <a:gd name="T16" fmla="*/ 47 w 70"/>
                <a:gd name="T17" fmla="*/ 85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87">
                  <a:moveTo>
                    <a:pt x="47" y="85"/>
                  </a:moveTo>
                  <a:cubicBezTo>
                    <a:pt x="43" y="87"/>
                    <a:pt x="38" y="86"/>
                    <a:pt x="36" y="82"/>
                  </a:cubicBezTo>
                  <a:cubicBezTo>
                    <a:pt x="2" y="23"/>
                    <a:pt x="2" y="23"/>
                    <a:pt x="2" y="23"/>
                  </a:cubicBezTo>
                  <a:cubicBezTo>
                    <a:pt x="0" y="19"/>
                    <a:pt x="1" y="14"/>
                    <a:pt x="5" y="12"/>
                  </a:cubicBezTo>
                  <a:cubicBezTo>
                    <a:pt x="23" y="2"/>
                    <a:pt x="23" y="2"/>
                    <a:pt x="23" y="2"/>
                  </a:cubicBezTo>
                  <a:cubicBezTo>
                    <a:pt x="27" y="0"/>
                    <a:pt x="32" y="1"/>
                    <a:pt x="34" y="5"/>
                  </a:cubicBezTo>
                  <a:cubicBezTo>
                    <a:pt x="68" y="63"/>
                    <a:pt x="68" y="63"/>
                    <a:pt x="68" y="63"/>
                  </a:cubicBezTo>
                  <a:cubicBezTo>
                    <a:pt x="70" y="67"/>
                    <a:pt x="69" y="72"/>
                    <a:pt x="65" y="74"/>
                  </a:cubicBezTo>
                  <a:cubicBezTo>
                    <a:pt x="47" y="85"/>
                    <a:pt x="47" y="85"/>
                    <a:pt x="47" y="8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282828"/>
                </a:solidFill>
              </a:endParaRPr>
            </a:p>
          </p:txBody>
        </p:sp>
      </p:grpSp>
      <p:sp>
        <p:nvSpPr>
          <p:cNvPr id="46" name="Rectangle 45"/>
          <p:cNvSpPr/>
          <p:nvPr/>
        </p:nvSpPr>
        <p:spPr>
          <a:xfrm>
            <a:off x="5611630" y="4367159"/>
            <a:ext cx="1657628" cy="276999"/>
          </a:xfrm>
          <a:prstGeom prst="rect">
            <a:avLst/>
          </a:prstGeom>
        </p:spPr>
        <p:txBody>
          <a:bodyPr wrap="square">
            <a:spAutoFit/>
          </a:bodyPr>
          <a:lstStyle/>
          <a:p>
            <a:r>
              <a:rPr lang="en-US" sz="1200" dirty="0">
                <a:solidFill>
                  <a:srgbClr val="282828">
                    <a:lumMod val="90000"/>
                    <a:lumOff val="10000"/>
                  </a:srgbClr>
                </a:solidFill>
                <a:latin typeface="Calibri Light" panose="020F0302020204030204" pitchFamily="34" charset="0"/>
                <a:cs typeface="Helvetica" panose="020B0604020202020204" pitchFamily="34" charset="0"/>
              </a:rPr>
              <a:t>@</a:t>
            </a:r>
            <a:r>
              <a:rPr lang="en-US" sz="1200" dirty="0" err="1">
                <a:solidFill>
                  <a:srgbClr val="282828">
                    <a:lumMod val="90000"/>
                    <a:lumOff val="10000"/>
                  </a:srgbClr>
                </a:solidFill>
                <a:latin typeface="Calibri Light" panose="020F0302020204030204" pitchFamily="34" charset="0"/>
                <a:cs typeface="Helvetica" panose="020B0604020202020204" pitchFamily="34" charset="0"/>
              </a:rPr>
              <a:t>gerrymcgovern</a:t>
            </a:r>
            <a:endParaRPr lang="en-US" sz="1200" dirty="0">
              <a:solidFill>
                <a:srgbClr val="282828">
                  <a:lumMod val="90000"/>
                  <a:lumOff val="10000"/>
                </a:srgbClr>
              </a:solidFill>
              <a:latin typeface="Calibri Light" panose="020F0302020204030204" pitchFamily="34" charset="0"/>
              <a:cs typeface="Helvetica" panose="020B0604020202020204" pitchFamily="34" charset="0"/>
            </a:endParaRPr>
          </a:p>
        </p:txBody>
      </p:sp>
      <p:grpSp>
        <p:nvGrpSpPr>
          <p:cNvPr id="47" name="Group 46"/>
          <p:cNvGrpSpPr/>
          <p:nvPr/>
        </p:nvGrpSpPr>
        <p:grpSpPr>
          <a:xfrm>
            <a:off x="5131550" y="4262688"/>
            <a:ext cx="435600" cy="433655"/>
            <a:chOff x="6665976" y="2876550"/>
            <a:chExt cx="464756" cy="465910"/>
          </a:xfrm>
        </p:grpSpPr>
        <p:sp>
          <p:nvSpPr>
            <p:cNvPr id="48" name="Freeform 104"/>
            <p:cNvSpPr>
              <a:spLocks/>
            </p:cNvSpPr>
            <p:nvPr/>
          </p:nvSpPr>
          <p:spPr bwMode="auto">
            <a:xfrm>
              <a:off x="6665976" y="2876550"/>
              <a:ext cx="464756" cy="465910"/>
            </a:xfrm>
            <a:custGeom>
              <a:avLst/>
              <a:gdLst>
                <a:gd name="T0" fmla="*/ 47 w 320"/>
                <a:gd name="T1" fmla="*/ 273 h 320"/>
                <a:gd name="T2" fmla="*/ 160 w 320"/>
                <a:gd name="T3" fmla="*/ 320 h 320"/>
                <a:gd name="T4" fmla="*/ 273 w 320"/>
                <a:gd name="T5" fmla="*/ 273 h 320"/>
                <a:gd name="T6" fmla="*/ 320 w 320"/>
                <a:gd name="T7" fmla="*/ 160 h 320"/>
                <a:gd name="T8" fmla="*/ 273 w 320"/>
                <a:gd name="T9" fmla="*/ 47 h 320"/>
                <a:gd name="T10" fmla="*/ 160 w 320"/>
                <a:gd name="T11" fmla="*/ 0 h 320"/>
                <a:gd name="T12" fmla="*/ 47 w 320"/>
                <a:gd name="T13" fmla="*/ 47 h 320"/>
                <a:gd name="T14" fmla="*/ 0 w 320"/>
                <a:gd name="T15" fmla="*/ 160 h 320"/>
                <a:gd name="T16" fmla="*/ 47 w 320"/>
                <a:gd name="T17" fmla="*/ 273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0" h="320">
                  <a:moveTo>
                    <a:pt x="47" y="273"/>
                  </a:moveTo>
                  <a:cubicBezTo>
                    <a:pt x="77" y="303"/>
                    <a:pt x="117" y="320"/>
                    <a:pt x="160" y="320"/>
                  </a:cubicBezTo>
                  <a:cubicBezTo>
                    <a:pt x="202" y="320"/>
                    <a:pt x="243" y="303"/>
                    <a:pt x="273" y="273"/>
                  </a:cubicBezTo>
                  <a:cubicBezTo>
                    <a:pt x="303" y="243"/>
                    <a:pt x="320" y="203"/>
                    <a:pt x="320" y="160"/>
                  </a:cubicBezTo>
                  <a:cubicBezTo>
                    <a:pt x="320" y="117"/>
                    <a:pt x="303" y="77"/>
                    <a:pt x="273" y="47"/>
                  </a:cubicBezTo>
                  <a:cubicBezTo>
                    <a:pt x="243" y="17"/>
                    <a:pt x="202" y="0"/>
                    <a:pt x="160" y="0"/>
                  </a:cubicBezTo>
                  <a:cubicBezTo>
                    <a:pt x="117" y="0"/>
                    <a:pt x="77" y="17"/>
                    <a:pt x="47" y="47"/>
                  </a:cubicBezTo>
                  <a:cubicBezTo>
                    <a:pt x="16" y="77"/>
                    <a:pt x="0" y="117"/>
                    <a:pt x="0" y="160"/>
                  </a:cubicBezTo>
                  <a:cubicBezTo>
                    <a:pt x="0" y="203"/>
                    <a:pt x="16" y="243"/>
                    <a:pt x="47" y="273"/>
                  </a:cubicBezTo>
                </a:path>
              </a:pathLst>
            </a:custGeom>
            <a:solidFill>
              <a:schemeClr val="accent2"/>
            </a:solidFill>
            <a:ln w="19050">
              <a:solidFill>
                <a:schemeClr val="accent1"/>
              </a:solidFill>
            </a:ln>
          </p:spPr>
          <p:txBody>
            <a:bodyPr vert="horz" wrap="square" lIns="91440" tIns="45720" rIns="91440" bIns="45720" numCol="1" anchor="t" anchorCtr="0" compatLnSpc="1">
              <a:prstTxWarp prst="textNoShape">
                <a:avLst/>
              </a:prstTxWarp>
            </a:bodyPr>
            <a:lstStyle/>
            <a:p>
              <a:endParaRPr lang="en-US" sz="1600" dirty="0">
                <a:solidFill>
                  <a:srgbClr val="282828"/>
                </a:solidFill>
              </a:endParaRPr>
            </a:p>
          </p:txBody>
        </p:sp>
        <p:sp>
          <p:nvSpPr>
            <p:cNvPr id="49" name="Freeform 103"/>
            <p:cNvSpPr>
              <a:spLocks/>
            </p:cNvSpPr>
            <p:nvPr/>
          </p:nvSpPr>
          <p:spPr bwMode="auto">
            <a:xfrm>
              <a:off x="6762670" y="2999174"/>
              <a:ext cx="271368" cy="220662"/>
            </a:xfrm>
            <a:custGeom>
              <a:avLst/>
              <a:gdLst>
                <a:gd name="T0" fmla="*/ 230 w 230"/>
                <a:gd name="T1" fmla="*/ 22 h 187"/>
                <a:gd name="T2" fmla="*/ 203 w 230"/>
                <a:gd name="T3" fmla="*/ 30 h 187"/>
                <a:gd name="T4" fmla="*/ 224 w 230"/>
                <a:gd name="T5" fmla="*/ 4 h 187"/>
                <a:gd name="T6" fmla="*/ 194 w 230"/>
                <a:gd name="T7" fmla="*/ 15 h 187"/>
                <a:gd name="T8" fmla="*/ 159 w 230"/>
                <a:gd name="T9" fmla="*/ 0 h 187"/>
                <a:gd name="T10" fmla="*/ 112 w 230"/>
                <a:gd name="T11" fmla="*/ 48 h 187"/>
                <a:gd name="T12" fmla="*/ 113 w 230"/>
                <a:gd name="T13" fmla="*/ 58 h 187"/>
                <a:gd name="T14" fmla="*/ 16 w 230"/>
                <a:gd name="T15" fmla="*/ 9 h 187"/>
                <a:gd name="T16" fmla="*/ 10 w 230"/>
                <a:gd name="T17" fmla="*/ 33 h 187"/>
                <a:gd name="T18" fmla="*/ 31 w 230"/>
                <a:gd name="T19" fmla="*/ 72 h 187"/>
                <a:gd name="T20" fmla="*/ 9 w 230"/>
                <a:gd name="T21" fmla="*/ 66 h 187"/>
                <a:gd name="T22" fmla="*/ 9 w 230"/>
                <a:gd name="T23" fmla="*/ 67 h 187"/>
                <a:gd name="T24" fmla="*/ 47 w 230"/>
                <a:gd name="T25" fmla="*/ 113 h 187"/>
                <a:gd name="T26" fmla="*/ 35 w 230"/>
                <a:gd name="T27" fmla="*/ 115 h 187"/>
                <a:gd name="T28" fmla="*/ 26 w 230"/>
                <a:gd name="T29" fmla="*/ 114 h 187"/>
                <a:gd name="T30" fmla="*/ 70 w 230"/>
                <a:gd name="T31" fmla="*/ 147 h 187"/>
                <a:gd name="T32" fmla="*/ 11 w 230"/>
                <a:gd name="T33" fmla="*/ 167 h 187"/>
                <a:gd name="T34" fmla="*/ 0 w 230"/>
                <a:gd name="T35" fmla="*/ 166 h 187"/>
                <a:gd name="T36" fmla="*/ 72 w 230"/>
                <a:gd name="T37" fmla="*/ 187 h 187"/>
                <a:gd name="T38" fmla="*/ 207 w 230"/>
                <a:gd name="T39" fmla="*/ 53 h 187"/>
                <a:gd name="T40" fmla="*/ 207 w 230"/>
                <a:gd name="T41" fmla="*/ 47 h 187"/>
                <a:gd name="T42" fmla="*/ 230 w 230"/>
                <a:gd name="T43" fmla="*/ 22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0" h="187">
                  <a:moveTo>
                    <a:pt x="230" y="22"/>
                  </a:moveTo>
                  <a:cubicBezTo>
                    <a:pt x="222" y="26"/>
                    <a:pt x="213" y="29"/>
                    <a:pt x="203" y="30"/>
                  </a:cubicBezTo>
                  <a:cubicBezTo>
                    <a:pt x="213" y="24"/>
                    <a:pt x="220" y="15"/>
                    <a:pt x="224" y="4"/>
                  </a:cubicBezTo>
                  <a:cubicBezTo>
                    <a:pt x="215" y="9"/>
                    <a:pt x="205" y="13"/>
                    <a:pt x="194" y="15"/>
                  </a:cubicBezTo>
                  <a:cubicBezTo>
                    <a:pt x="185" y="6"/>
                    <a:pt x="173" y="0"/>
                    <a:pt x="159" y="0"/>
                  </a:cubicBezTo>
                  <a:cubicBezTo>
                    <a:pt x="133" y="0"/>
                    <a:pt x="112" y="21"/>
                    <a:pt x="112" y="48"/>
                  </a:cubicBezTo>
                  <a:cubicBezTo>
                    <a:pt x="112" y="51"/>
                    <a:pt x="113" y="55"/>
                    <a:pt x="113" y="58"/>
                  </a:cubicBezTo>
                  <a:cubicBezTo>
                    <a:pt x="74" y="56"/>
                    <a:pt x="39" y="38"/>
                    <a:pt x="16" y="9"/>
                  </a:cubicBezTo>
                  <a:cubicBezTo>
                    <a:pt x="12" y="16"/>
                    <a:pt x="10" y="24"/>
                    <a:pt x="10" y="33"/>
                  </a:cubicBezTo>
                  <a:cubicBezTo>
                    <a:pt x="10" y="49"/>
                    <a:pt x="18" y="64"/>
                    <a:pt x="31" y="72"/>
                  </a:cubicBezTo>
                  <a:cubicBezTo>
                    <a:pt x="23" y="72"/>
                    <a:pt x="16" y="70"/>
                    <a:pt x="9" y="66"/>
                  </a:cubicBezTo>
                  <a:cubicBezTo>
                    <a:pt x="9" y="66"/>
                    <a:pt x="9" y="66"/>
                    <a:pt x="9" y="67"/>
                  </a:cubicBezTo>
                  <a:cubicBezTo>
                    <a:pt x="9" y="90"/>
                    <a:pt x="26" y="109"/>
                    <a:pt x="47" y="113"/>
                  </a:cubicBezTo>
                  <a:cubicBezTo>
                    <a:pt x="43" y="114"/>
                    <a:pt x="39" y="115"/>
                    <a:pt x="35" y="115"/>
                  </a:cubicBezTo>
                  <a:cubicBezTo>
                    <a:pt x="32" y="115"/>
                    <a:pt x="29" y="114"/>
                    <a:pt x="26" y="114"/>
                  </a:cubicBezTo>
                  <a:cubicBezTo>
                    <a:pt x="32" y="133"/>
                    <a:pt x="49" y="146"/>
                    <a:pt x="70" y="147"/>
                  </a:cubicBezTo>
                  <a:cubicBezTo>
                    <a:pt x="54" y="159"/>
                    <a:pt x="33" y="167"/>
                    <a:pt x="11" y="167"/>
                  </a:cubicBezTo>
                  <a:cubicBezTo>
                    <a:pt x="8" y="167"/>
                    <a:pt x="4" y="167"/>
                    <a:pt x="0" y="166"/>
                  </a:cubicBezTo>
                  <a:cubicBezTo>
                    <a:pt x="21" y="180"/>
                    <a:pt x="46" y="187"/>
                    <a:pt x="72" y="187"/>
                  </a:cubicBezTo>
                  <a:cubicBezTo>
                    <a:pt x="159" y="187"/>
                    <a:pt x="207" y="115"/>
                    <a:pt x="207" y="53"/>
                  </a:cubicBezTo>
                  <a:cubicBezTo>
                    <a:pt x="207" y="51"/>
                    <a:pt x="207" y="49"/>
                    <a:pt x="207" y="47"/>
                  </a:cubicBezTo>
                  <a:cubicBezTo>
                    <a:pt x="216" y="40"/>
                    <a:pt x="224" y="32"/>
                    <a:pt x="230" y="2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282828"/>
                </a:solidFill>
              </a:endParaRPr>
            </a:p>
          </p:txBody>
        </p:sp>
      </p:grpSp>
      <p:sp>
        <p:nvSpPr>
          <p:cNvPr id="51" name="Rectangle 50"/>
          <p:cNvSpPr/>
          <p:nvPr/>
        </p:nvSpPr>
        <p:spPr>
          <a:xfrm>
            <a:off x="5611630" y="3259053"/>
            <a:ext cx="2922220" cy="276999"/>
          </a:xfrm>
          <a:prstGeom prst="rect">
            <a:avLst/>
          </a:prstGeom>
        </p:spPr>
        <p:txBody>
          <a:bodyPr wrap="square">
            <a:spAutoFit/>
          </a:bodyPr>
          <a:lstStyle/>
          <a:p>
            <a:r>
              <a:rPr lang="en-US" sz="1200" dirty="0">
                <a:solidFill>
                  <a:srgbClr val="282828">
                    <a:lumMod val="90000"/>
                    <a:lumOff val="10000"/>
                  </a:srgbClr>
                </a:solidFill>
                <a:latin typeface="Calibri Light" panose="020F0302020204030204" pitchFamily="34" charset="0"/>
                <a:cs typeface="Helvetica" panose="020B0604020202020204" pitchFamily="34" charset="0"/>
              </a:rPr>
              <a:t>gerry@customercarewords.com</a:t>
            </a:r>
          </a:p>
        </p:txBody>
      </p:sp>
      <p:grpSp>
        <p:nvGrpSpPr>
          <p:cNvPr id="52" name="Group 51"/>
          <p:cNvGrpSpPr/>
          <p:nvPr/>
        </p:nvGrpSpPr>
        <p:grpSpPr>
          <a:xfrm>
            <a:off x="5135241" y="3154581"/>
            <a:ext cx="435600" cy="433655"/>
            <a:chOff x="3465149" y="1128560"/>
            <a:chExt cx="527482" cy="528790"/>
          </a:xfrm>
        </p:grpSpPr>
        <p:sp>
          <p:nvSpPr>
            <p:cNvPr id="53" name="Freeform 104"/>
            <p:cNvSpPr>
              <a:spLocks/>
            </p:cNvSpPr>
            <p:nvPr/>
          </p:nvSpPr>
          <p:spPr bwMode="auto">
            <a:xfrm>
              <a:off x="3465149" y="1128560"/>
              <a:ext cx="527482" cy="528790"/>
            </a:xfrm>
            <a:custGeom>
              <a:avLst/>
              <a:gdLst>
                <a:gd name="T0" fmla="*/ 47 w 320"/>
                <a:gd name="T1" fmla="*/ 273 h 320"/>
                <a:gd name="T2" fmla="*/ 160 w 320"/>
                <a:gd name="T3" fmla="*/ 320 h 320"/>
                <a:gd name="T4" fmla="*/ 273 w 320"/>
                <a:gd name="T5" fmla="*/ 273 h 320"/>
                <a:gd name="T6" fmla="*/ 320 w 320"/>
                <a:gd name="T7" fmla="*/ 160 h 320"/>
                <a:gd name="T8" fmla="*/ 273 w 320"/>
                <a:gd name="T9" fmla="*/ 47 h 320"/>
                <a:gd name="T10" fmla="*/ 160 w 320"/>
                <a:gd name="T11" fmla="*/ 0 h 320"/>
                <a:gd name="T12" fmla="*/ 47 w 320"/>
                <a:gd name="T13" fmla="*/ 47 h 320"/>
                <a:gd name="T14" fmla="*/ 0 w 320"/>
                <a:gd name="T15" fmla="*/ 160 h 320"/>
                <a:gd name="T16" fmla="*/ 47 w 320"/>
                <a:gd name="T17" fmla="*/ 273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0" h="320">
                  <a:moveTo>
                    <a:pt x="47" y="273"/>
                  </a:moveTo>
                  <a:cubicBezTo>
                    <a:pt x="77" y="303"/>
                    <a:pt x="117" y="320"/>
                    <a:pt x="160" y="320"/>
                  </a:cubicBezTo>
                  <a:cubicBezTo>
                    <a:pt x="202" y="320"/>
                    <a:pt x="243" y="303"/>
                    <a:pt x="273" y="273"/>
                  </a:cubicBezTo>
                  <a:cubicBezTo>
                    <a:pt x="303" y="243"/>
                    <a:pt x="320" y="203"/>
                    <a:pt x="320" y="160"/>
                  </a:cubicBezTo>
                  <a:cubicBezTo>
                    <a:pt x="320" y="117"/>
                    <a:pt x="303" y="77"/>
                    <a:pt x="273" y="47"/>
                  </a:cubicBezTo>
                  <a:cubicBezTo>
                    <a:pt x="243" y="17"/>
                    <a:pt x="202" y="0"/>
                    <a:pt x="160" y="0"/>
                  </a:cubicBezTo>
                  <a:cubicBezTo>
                    <a:pt x="117" y="0"/>
                    <a:pt x="77" y="17"/>
                    <a:pt x="47" y="47"/>
                  </a:cubicBezTo>
                  <a:cubicBezTo>
                    <a:pt x="16" y="77"/>
                    <a:pt x="0" y="117"/>
                    <a:pt x="0" y="160"/>
                  </a:cubicBezTo>
                  <a:cubicBezTo>
                    <a:pt x="0" y="203"/>
                    <a:pt x="16" y="243"/>
                    <a:pt x="47" y="273"/>
                  </a:cubicBezTo>
                </a:path>
              </a:pathLst>
            </a:custGeom>
            <a:solidFill>
              <a:schemeClr val="accent2"/>
            </a:solidFill>
            <a:ln w="19050">
              <a:solidFill>
                <a:schemeClr val="accent1"/>
              </a:solidFill>
            </a:ln>
          </p:spPr>
          <p:txBody>
            <a:bodyPr vert="horz" wrap="square" lIns="91440" tIns="45720" rIns="91440" bIns="45720" numCol="1" anchor="t" anchorCtr="0" compatLnSpc="1">
              <a:prstTxWarp prst="textNoShape">
                <a:avLst/>
              </a:prstTxWarp>
            </a:bodyPr>
            <a:lstStyle/>
            <a:p>
              <a:endParaRPr lang="en-US" dirty="0">
                <a:solidFill>
                  <a:srgbClr val="282828"/>
                </a:solidFill>
              </a:endParaRPr>
            </a:p>
          </p:txBody>
        </p:sp>
        <p:grpSp>
          <p:nvGrpSpPr>
            <p:cNvPr id="54" name="Group 11"/>
            <p:cNvGrpSpPr>
              <a:grpSpLocks noChangeAspect="1"/>
            </p:cNvGrpSpPr>
            <p:nvPr/>
          </p:nvGrpSpPr>
          <p:grpSpPr bwMode="auto">
            <a:xfrm>
              <a:off x="3571581" y="1246159"/>
              <a:ext cx="314620" cy="293592"/>
              <a:chOff x="2678" y="1431"/>
              <a:chExt cx="404" cy="377"/>
            </a:xfrm>
            <a:solidFill>
              <a:schemeClr val="tx1"/>
            </a:solidFill>
          </p:grpSpPr>
          <p:sp>
            <p:nvSpPr>
              <p:cNvPr id="55" name="Freeform 12"/>
              <p:cNvSpPr>
                <a:spLocks noEditPoints="1"/>
              </p:cNvSpPr>
              <p:nvPr/>
            </p:nvSpPr>
            <p:spPr bwMode="auto">
              <a:xfrm>
                <a:off x="2796" y="1482"/>
                <a:ext cx="168" cy="173"/>
              </a:xfrm>
              <a:custGeom>
                <a:avLst/>
                <a:gdLst>
                  <a:gd name="T0" fmla="*/ 32 w 70"/>
                  <a:gd name="T1" fmla="*/ 72 h 72"/>
                  <a:gd name="T2" fmla="*/ 0 w 70"/>
                  <a:gd name="T3" fmla="*/ 40 h 72"/>
                  <a:gd name="T4" fmla="*/ 39 w 70"/>
                  <a:gd name="T5" fmla="*/ 0 h 72"/>
                  <a:gd name="T6" fmla="*/ 70 w 70"/>
                  <a:gd name="T7" fmla="*/ 30 h 72"/>
                  <a:gd name="T8" fmla="*/ 50 w 70"/>
                  <a:gd name="T9" fmla="*/ 55 h 72"/>
                  <a:gd name="T10" fmla="*/ 41 w 70"/>
                  <a:gd name="T11" fmla="*/ 49 h 72"/>
                  <a:gd name="T12" fmla="*/ 28 w 70"/>
                  <a:gd name="T13" fmla="*/ 55 h 72"/>
                  <a:gd name="T14" fmla="*/ 16 w 70"/>
                  <a:gd name="T15" fmla="*/ 41 h 72"/>
                  <a:gd name="T16" fmla="*/ 40 w 70"/>
                  <a:gd name="T17" fmla="*/ 16 h 72"/>
                  <a:gd name="T18" fmla="*/ 53 w 70"/>
                  <a:gd name="T19" fmla="*/ 19 h 72"/>
                  <a:gd name="T20" fmla="*/ 54 w 70"/>
                  <a:gd name="T21" fmla="*/ 19 h 72"/>
                  <a:gd name="T22" fmla="*/ 50 w 70"/>
                  <a:gd name="T23" fmla="*/ 39 h 72"/>
                  <a:gd name="T24" fmla="*/ 51 w 70"/>
                  <a:gd name="T25" fmla="*/ 46 h 72"/>
                  <a:gd name="T26" fmla="*/ 52 w 70"/>
                  <a:gd name="T27" fmla="*/ 46 h 72"/>
                  <a:gd name="T28" fmla="*/ 52 w 70"/>
                  <a:gd name="T29" fmla="*/ 46 h 72"/>
                  <a:gd name="T30" fmla="*/ 60 w 70"/>
                  <a:gd name="T31" fmla="*/ 31 h 72"/>
                  <a:gd name="T32" fmla="*/ 38 w 70"/>
                  <a:gd name="T33" fmla="*/ 8 h 72"/>
                  <a:gd name="T34" fmla="*/ 10 w 70"/>
                  <a:gd name="T35" fmla="*/ 39 h 72"/>
                  <a:gd name="T36" fmla="*/ 34 w 70"/>
                  <a:gd name="T37" fmla="*/ 64 h 72"/>
                  <a:gd name="T38" fmla="*/ 49 w 70"/>
                  <a:gd name="T39" fmla="*/ 61 h 72"/>
                  <a:gd name="T40" fmla="*/ 50 w 70"/>
                  <a:gd name="T41" fmla="*/ 60 h 72"/>
                  <a:gd name="T42" fmla="*/ 52 w 70"/>
                  <a:gd name="T43" fmla="*/ 68 h 72"/>
                  <a:gd name="T44" fmla="*/ 51 w 70"/>
                  <a:gd name="T45" fmla="*/ 69 h 72"/>
                  <a:gd name="T46" fmla="*/ 32 w 70"/>
                  <a:gd name="T47" fmla="*/ 72 h 72"/>
                  <a:gd name="T48" fmla="*/ 39 w 70"/>
                  <a:gd name="T49" fmla="*/ 27 h 72"/>
                  <a:gd name="T50" fmla="*/ 28 w 70"/>
                  <a:gd name="T51" fmla="*/ 40 h 72"/>
                  <a:gd name="T52" fmla="*/ 32 w 70"/>
                  <a:gd name="T53" fmla="*/ 45 h 72"/>
                  <a:gd name="T54" fmla="*/ 39 w 70"/>
                  <a:gd name="T55" fmla="*/ 35 h 72"/>
                  <a:gd name="T56" fmla="*/ 41 w 70"/>
                  <a:gd name="T57" fmla="*/ 27 h 72"/>
                  <a:gd name="T58" fmla="*/ 39 w 70"/>
                  <a:gd name="T59" fmla="*/ 27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0" h="72">
                    <a:moveTo>
                      <a:pt x="32" y="72"/>
                    </a:moveTo>
                    <a:cubicBezTo>
                      <a:pt x="16" y="72"/>
                      <a:pt x="0" y="61"/>
                      <a:pt x="0" y="40"/>
                    </a:cubicBezTo>
                    <a:cubicBezTo>
                      <a:pt x="0" y="17"/>
                      <a:pt x="16" y="0"/>
                      <a:pt x="39" y="0"/>
                    </a:cubicBezTo>
                    <a:cubicBezTo>
                      <a:pt x="57" y="0"/>
                      <a:pt x="70" y="13"/>
                      <a:pt x="70" y="30"/>
                    </a:cubicBezTo>
                    <a:cubicBezTo>
                      <a:pt x="70" y="45"/>
                      <a:pt x="62" y="55"/>
                      <a:pt x="50" y="55"/>
                    </a:cubicBezTo>
                    <a:cubicBezTo>
                      <a:pt x="45" y="55"/>
                      <a:pt x="42" y="53"/>
                      <a:pt x="41" y="49"/>
                    </a:cubicBezTo>
                    <a:cubicBezTo>
                      <a:pt x="37" y="53"/>
                      <a:pt x="33" y="55"/>
                      <a:pt x="28" y="55"/>
                    </a:cubicBezTo>
                    <a:cubicBezTo>
                      <a:pt x="21" y="55"/>
                      <a:pt x="16" y="50"/>
                      <a:pt x="16" y="41"/>
                    </a:cubicBezTo>
                    <a:cubicBezTo>
                      <a:pt x="16" y="27"/>
                      <a:pt x="26" y="16"/>
                      <a:pt x="40" y="16"/>
                    </a:cubicBezTo>
                    <a:cubicBezTo>
                      <a:pt x="45" y="16"/>
                      <a:pt x="50" y="18"/>
                      <a:pt x="53" y="19"/>
                    </a:cubicBezTo>
                    <a:cubicBezTo>
                      <a:pt x="54" y="19"/>
                      <a:pt x="54" y="19"/>
                      <a:pt x="54" y="19"/>
                    </a:cubicBezTo>
                    <a:cubicBezTo>
                      <a:pt x="50" y="39"/>
                      <a:pt x="50" y="39"/>
                      <a:pt x="50" y="39"/>
                    </a:cubicBezTo>
                    <a:cubicBezTo>
                      <a:pt x="50" y="43"/>
                      <a:pt x="50" y="45"/>
                      <a:pt x="51" y="46"/>
                    </a:cubicBezTo>
                    <a:cubicBezTo>
                      <a:pt x="51" y="46"/>
                      <a:pt x="51" y="46"/>
                      <a:pt x="52" y="46"/>
                    </a:cubicBezTo>
                    <a:cubicBezTo>
                      <a:pt x="52" y="46"/>
                      <a:pt x="52" y="46"/>
                      <a:pt x="52" y="46"/>
                    </a:cubicBezTo>
                    <a:cubicBezTo>
                      <a:pt x="56" y="46"/>
                      <a:pt x="60" y="42"/>
                      <a:pt x="60" y="31"/>
                    </a:cubicBezTo>
                    <a:cubicBezTo>
                      <a:pt x="60" y="17"/>
                      <a:pt x="51" y="8"/>
                      <a:pt x="38" y="8"/>
                    </a:cubicBezTo>
                    <a:cubicBezTo>
                      <a:pt x="24" y="8"/>
                      <a:pt x="10" y="19"/>
                      <a:pt x="10" y="39"/>
                    </a:cubicBezTo>
                    <a:cubicBezTo>
                      <a:pt x="10" y="54"/>
                      <a:pt x="19" y="64"/>
                      <a:pt x="34" y="64"/>
                    </a:cubicBezTo>
                    <a:cubicBezTo>
                      <a:pt x="39" y="64"/>
                      <a:pt x="45" y="63"/>
                      <a:pt x="49" y="61"/>
                    </a:cubicBezTo>
                    <a:cubicBezTo>
                      <a:pt x="50" y="60"/>
                      <a:pt x="50" y="60"/>
                      <a:pt x="50" y="60"/>
                    </a:cubicBezTo>
                    <a:cubicBezTo>
                      <a:pt x="52" y="68"/>
                      <a:pt x="52" y="68"/>
                      <a:pt x="52" y="68"/>
                    </a:cubicBezTo>
                    <a:cubicBezTo>
                      <a:pt x="51" y="69"/>
                      <a:pt x="51" y="69"/>
                      <a:pt x="51" y="69"/>
                    </a:cubicBezTo>
                    <a:cubicBezTo>
                      <a:pt x="45" y="71"/>
                      <a:pt x="40" y="72"/>
                      <a:pt x="32" y="72"/>
                    </a:cubicBezTo>
                    <a:close/>
                    <a:moveTo>
                      <a:pt x="39" y="27"/>
                    </a:moveTo>
                    <a:cubicBezTo>
                      <a:pt x="33" y="27"/>
                      <a:pt x="28" y="33"/>
                      <a:pt x="28" y="40"/>
                    </a:cubicBezTo>
                    <a:cubicBezTo>
                      <a:pt x="28" y="42"/>
                      <a:pt x="29" y="45"/>
                      <a:pt x="32" y="45"/>
                    </a:cubicBezTo>
                    <a:cubicBezTo>
                      <a:pt x="35" y="45"/>
                      <a:pt x="39" y="41"/>
                      <a:pt x="39" y="35"/>
                    </a:cubicBezTo>
                    <a:cubicBezTo>
                      <a:pt x="41" y="27"/>
                      <a:pt x="41" y="27"/>
                      <a:pt x="41" y="27"/>
                    </a:cubicBezTo>
                    <a:cubicBezTo>
                      <a:pt x="40" y="27"/>
                      <a:pt x="39" y="27"/>
                      <a:pt x="39" y="2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282828"/>
                  </a:solidFill>
                </a:endParaRPr>
              </a:p>
            </p:txBody>
          </p:sp>
          <p:sp>
            <p:nvSpPr>
              <p:cNvPr id="56" name="Freeform 13"/>
              <p:cNvSpPr>
                <a:spLocks noEditPoints="1"/>
              </p:cNvSpPr>
              <p:nvPr/>
            </p:nvSpPr>
            <p:spPr bwMode="auto">
              <a:xfrm>
                <a:off x="2678" y="1431"/>
                <a:ext cx="404" cy="377"/>
              </a:xfrm>
              <a:custGeom>
                <a:avLst/>
                <a:gdLst>
                  <a:gd name="T0" fmla="*/ 4 w 168"/>
                  <a:gd name="T1" fmla="*/ 157 h 157"/>
                  <a:gd name="T2" fmla="*/ 0 w 168"/>
                  <a:gd name="T3" fmla="*/ 153 h 157"/>
                  <a:gd name="T4" fmla="*/ 0 w 168"/>
                  <a:gd name="T5" fmla="*/ 51 h 157"/>
                  <a:gd name="T6" fmla="*/ 2 w 168"/>
                  <a:gd name="T7" fmla="*/ 47 h 157"/>
                  <a:gd name="T8" fmla="*/ 17 w 168"/>
                  <a:gd name="T9" fmla="*/ 37 h 157"/>
                  <a:gd name="T10" fmla="*/ 17 w 168"/>
                  <a:gd name="T11" fmla="*/ 14 h 157"/>
                  <a:gd name="T12" fmla="*/ 21 w 168"/>
                  <a:gd name="T13" fmla="*/ 10 h 157"/>
                  <a:gd name="T14" fmla="*/ 59 w 168"/>
                  <a:gd name="T15" fmla="*/ 10 h 157"/>
                  <a:gd name="T16" fmla="*/ 73 w 168"/>
                  <a:gd name="T17" fmla="*/ 2 h 157"/>
                  <a:gd name="T18" fmla="*/ 84 w 168"/>
                  <a:gd name="T19" fmla="*/ 0 h 157"/>
                  <a:gd name="T20" fmla="*/ 94 w 168"/>
                  <a:gd name="T21" fmla="*/ 2 h 157"/>
                  <a:gd name="T22" fmla="*/ 109 w 168"/>
                  <a:gd name="T23" fmla="*/ 10 h 157"/>
                  <a:gd name="T24" fmla="*/ 147 w 168"/>
                  <a:gd name="T25" fmla="*/ 10 h 157"/>
                  <a:gd name="T26" fmla="*/ 151 w 168"/>
                  <a:gd name="T27" fmla="*/ 14 h 157"/>
                  <a:gd name="T28" fmla="*/ 151 w 168"/>
                  <a:gd name="T29" fmla="*/ 37 h 157"/>
                  <a:gd name="T30" fmla="*/ 166 w 168"/>
                  <a:gd name="T31" fmla="*/ 47 h 157"/>
                  <a:gd name="T32" fmla="*/ 168 w 168"/>
                  <a:gd name="T33" fmla="*/ 51 h 157"/>
                  <a:gd name="T34" fmla="*/ 168 w 168"/>
                  <a:gd name="T35" fmla="*/ 153 h 157"/>
                  <a:gd name="T36" fmla="*/ 164 w 168"/>
                  <a:gd name="T37" fmla="*/ 157 h 157"/>
                  <a:gd name="T38" fmla="*/ 4 w 168"/>
                  <a:gd name="T39" fmla="*/ 157 h 157"/>
                  <a:gd name="T40" fmla="*/ 154 w 168"/>
                  <a:gd name="T41" fmla="*/ 148 h 157"/>
                  <a:gd name="T42" fmla="*/ 107 w 168"/>
                  <a:gd name="T43" fmla="*/ 106 h 157"/>
                  <a:gd name="T44" fmla="*/ 60 w 168"/>
                  <a:gd name="T45" fmla="*/ 106 h 157"/>
                  <a:gd name="T46" fmla="*/ 13 w 168"/>
                  <a:gd name="T47" fmla="*/ 148 h 157"/>
                  <a:gd name="T48" fmla="*/ 154 w 168"/>
                  <a:gd name="T49" fmla="*/ 148 h 157"/>
                  <a:gd name="T50" fmla="*/ 8 w 168"/>
                  <a:gd name="T51" fmla="*/ 142 h 157"/>
                  <a:gd name="T52" fmla="*/ 45 w 168"/>
                  <a:gd name="T53" fmla="*/ 105 h 157"/>
                  <a:gd name="T54" fmla="*/ 8 w 168"/>
                  <a:gd name="T55" fmla="*/ 62 h 157"/>
                  <a:gd name="T56" fmla="*/ 8 w 168"/>
                  <a:gd name="T57" fmla="*/ 142 h 157"/>
                  <a:gd name="T58" fmla="*/ 122 w 168"/>
                  <a:gd name="T59" fmla="*/ 105 h 157"/>
                  <a:gd name="T60" fmla="*/ 160 w 168"/>
                  <a:gd name="T61" fmla="*/ 142 h 157"/>
                  <a:gd name="T62" fmla="*/ 160 w 168"/>
                  <a:gd name="T63" fmla="*/ 62 h 157"/>
                  <a:gd name="T64" fmla="*/ 122 w 168"/>
                  <a:gd name="T65" fmla="*/ 105 h 157"/>
                  <a:gd name="T66" fmla="*/ 52 w 168"/>
                  <a:gd name="T67" fmla="*/ 100 h 157"/>
                  <a:gd name="T68" fmla="*/ 60 w 168"/>
                  <a:gd name="T69" fmla="*/ 97 h 157"/>
                  <a:gd name="T70" fmla="*/ 107 w 168"/>
                  <a:gd name="T71" fmla="*/ 97 h 157"/>
                  <a:gd name="T72" fmla="*/ 116 w 168"/>
                  <a:gd name="T73" fmla="*/ 100 h 157"/>
                  <a:gd name="T74" fmla="*/ 143 w 168"/>
                  <a:gd name="T75" fmla="*/ 69 h 157"/>
                  <a:gd name="T76" fmla="*/ 143 w 168"/>
                  <a:gd name="T77" fmla="*/ 19 h 157"/>
                  <a:gd name="T78" fmla="*/ 25 w 168"/>
                  <a:gd name="T79" fmla="*/ 19 h 157"/>
                  <a:gd name="T80" fmla="*/ 25 w 168"/>
                  <a:gd name="T81" fmla="*/ 69 h 157"/>
                  <a:gd name="T82" fmla="*/ 52 w 168"/>
                  <a:gd name="T83" fmla="*/ 100 h 157"/>
                  <a:gd name="T84" fmla="*/ 151 w 168"/>
                  <a:gd name="T85" fmla="*/ 59 h 157"/>
                  <a:gd name="T86" fmla="*/ 157 w 168"/>
                  <a:gd name="T87" fmla="*/ 51 h 157"/>
                  <a:gd name="T88" fmla="*/ 151 w 168"/>
                  <a:gd name="T89" fmla="*/ 47 h 157"/>
                  <a:gd name="T90" fmla="*/ 151 w 168"/>
                  <a:gd name="T91" fmla="*/ 59 h 157"/>
                  <a:gd name="T92" fmla="*/ 17 w 168"/>
                  <a:gd name="T93" fmla="*/ 59 h 157"/>
                  <a:gd name="T94" fmla="*/ 17 w 168"/>
                  <a:gd name="T95" fmla="*/ 47 h 157"/>
                  <a:gd name="T96" fmla="*/ 10 w 168"/>
                  <a:gd name="T97" fmla="*/ 51 h 157"/>
                  <a:gd name="T98" fmla="*/ 17 w 168"/>
                  <a:gd name="T99" fmla="*/ 59 h 157"/>
                  <a:gd name="T100" fmla="*/ 93 w 168"/>
                  <a:gd name="T101" fmla="*/ 10 h 157"/>
                  <a:gd name="T102" fmla="*/ 91 w 168"/>
                  <a:gd name="T103" fmla="*/ 10 h 157"/>
                  <a:gd name="T104" fmla="*/ 84 w 168"/>
                  <a:gd name="T105" fmla="*/ 8 h 157"/>
                  <a:gd name="T106" fmla="*/ 76 w 168"/>
                  <a:gd name="T107" fmla="*/ 10 h 157"/>
                  <a:gd name="T108" fmla="*/ 75 w 168"/>
                  <a:gd name="T109" fmla="*/ 10 h 157"/>
                  <a:gd name="T110" fmla="*/ 93 w 168"/>
                  <a:gd name="T111" fmla="*/ 1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8" h="157">
                    <a:moveTo>
                      <a:pt x="4" y="157"/>
                    </a:moveTo>
                    <a:cubicBezTo>
                      <a:pt x="1" y="157"/>
                      <a:pt x="0" y="154"/>
                      <a:pt x="0" y="153"/>
                    </a:cubicBezTo>
                    <a:cubicBezTo>
                      <a:pt x="0" y="51"/>
                      <a:pt x="0" y="51"/>
                      <a:pt x="0" y="51"/>
                    </a:cubicBezTo>
                    <a:cubicBezTo>
                      <a:pt x="0" y="48"/>
                      <a:pt x="2" y="47"/>
                      <a:pt x="2" y="47"/>
                    </a:cubicBezTo>
                    <a:cubicBezTo>
                      <a:pt x="4" y="46"/>
                      <a:pt x="9" y="42"/>
                      <a:pt x="17" y="37"/>
                    </a:cubicBezTo>
                    <a:cubicBezTo>
                      <a:pt x="17" y="14"/>
                      <a:pt x="17" y="14"/>
                      <a:pt x="17" y="14"/>
                    </a:cubicBezTo>
                    <a:cubicBezTo>
                      <a:pt x="17" y="12"/>
                      <a:pt x="19" y="10"/>
                      <a:pt x="21" y="10"/>
                    </a:cubicBezTo>
                    <a:cubicBezTo>
                      <a:pt x="59" y="10"/>
                      <a:pt x="59" y="10"/>
                      <a:pt x="59" y="10"/>
                    </a:cubicBezTo>
                    <a:cubicBezTo>
                      <a:pt x="67" y="5"/>
                      <a:pt x="72" y="2"/>
                      <a:pt x="73" y="2"/>
                    </a:cubicBezTo>
                    <a:cubicBezTo>
                      <a:pt x="76" y="1"/>
                      <a:pt x="80" y="0"/>
                      <a:pt x="84" y="0"/>
                    </a:cubicBezTo>
                    <a:cubicBezTo>
                      <a:pt x="88" y="0"/>
                      <a:pt x="92" y="1"/>
                      <a:pt x="94" y="2"/>
                    </a:cubicBezTo>
                    <a:cubicBezTo>
                      <a:pt x="96" y="2"/>
                      <a:pt x="101" y="5"/>
                      <a:pt x="109" y="10"/>
                    </a:cubicBezTo>
                    <a:cubicBezTo>
                      <a:pt x="147" y="10"/>
                      <a:pt x="147" y="10"/>
                      <a:pt x="147" y="10"/>
                    </a:cubicBezTo>
                    <a:cubicBezTo>
                      <a:pt x="149" y="10"/>
                      <a:pt x="151" y="12"/>
                      <a:pt x="151" y="14"/>
                    </a:cubicBezTo>
                    <a:cubicBezTo>
                      <a:pt x="151" y="37"/>
                      <a:pt x="151" y="37"/>
                      <a:pt x="151" y="37"/>
                    </a:cubicBezTo>
                    <a:cubicBezTo>
                      <a:pt x="158" y="42"/>
                      <a:pt x="164" y="46"/>
                      <a:pt x="166" y="47"/>
                    </a:cubicBezTo>
                    <a:cubicBezTo>
                      <a:pt x="166" y="47"/>
                      <a:pt x="168" y="49"/>
                      <a:pt x="168" y="51"/>
                    </a:cubicBezTo>
                    <a:cubicBezTo>
                      <a:pt x="168" y="153"/>
                      <a:pt x="168" y="153"/>
                      <a:pt x="168" y="153"/>
                    </a:cubicBezTo>
                    <a:cubicBezTo>
                      <a:pt x="168" y="155"/>
                      <a:pt x="166" y="157"/>
                      <a:pt x="164" y="157"/>
                    </a:cubicBezTo>
                    <a:lnTo>
                      <a:pt x="4" y="157"/>
                    </a:lnTo>
                    <a:close/>
                    <a:moveTo>
                      <a:pt x="154" y="148"/>
                    </a:moveTo>
                    <a:cubicBezTo>
                      <a:pt x="132" y="124"/>
                      <a:pt x="112" y="106"/>
                      <a:pt x="107" y="106"/>
                    </a:cubicBezTo>
                    <a:cubicBezTo>
                      <a:pt x="60" y="106"/>
                      <a:pt x="60" y="106"/>
                      <a:pt x="60" y="106"/>
                    </a:cubicBezTo>
                    <a:cubicBezTo>
                      <a:pt x="56" y="106"/>
                      <a:pt x="35" y="124"/>
                      <a:pt x="13" y="148"/>
                    </a:cubicBezTo>
                    <a:lnTo>
                      <a:pt x="154" y="148"/>
                    </a:lnTo>
                    <a:close/>
                    <a:moveTo>
                      <a:pt x="8" y="142"/>
                    </a:moveTo>
                    <a:cubicBezTo>
                      <a:pt x="18" y="131"/>
                      <a:pt x="33" y="115"/>
                      <a:pt x="45" y="105"/>
                    </a:cubicBezTo>
                    <a:cubicBezTo>
                      <a:pt x="8" y="62"/>
                      <a:pt x="8" y="62"/>
                      <a:pt x="8" y="62"/>
                    </a:cubicBezTo>
                    <a:lnTo>
                      <a:pt x="8" y="142"/>
                    </a:lnTo>
                    <a:close/>
                    <a:moveTo>
                      <a:pt x="122" y="105"/>
                    </a:moveTo>
                    <a:cubicBezTo>
                      <a:pt x="135" y="115"/>
                      <a:pt x="150" y="131"/>
                      <a:pt x="160" y="142"/>
                    </a:cubicBezTo>
                    <a:cubicBezTo>
                      <a:pt x="160" y="62"/>
                      <a:pt x="160" y="62"/>
                      <a:pt x="160" y="62"/>
                    </a:cubicBezTo>
                    <a:lnTo>
                      <a:pt x="122" y="105"/>
                    </a:lnTo>
                    <a:close/>
                    <a:moveTo>
                      <a:pt x="52" y="100"/>
                    </a:moveTo>
                    <a:cubicBezTo>
                      <a:pt x="56" y="98"/>
                      <a:pt x="58" y="97"/>
                      <a:pt x="60" y="97"/>
                    </a:cubicBezTo>
                    <a:cubicBezTo>
                      <a:pt x="107" y="97"/>
                      <a:pt x="107" y="97"/>
                      <a:pt x="107" y="97"/>
                    </a:cubicBezTo>
                    <a:cubicBezTo>
                      <a:pt x="109" y="97"/>
                      <a:pt x="112" y="98"/>
                      <a:pt x="116" y="100"/>
                    </a:cubicBezTo>
                    <a:cubicBezTo>
                      <a:pt x="143" y="69"/>
                      <a:pt x="143" y="69"/>
                      <a:pt x="143" y="69"/>
                    </a:cubicBezTo>
                    <a:cubicBezTo>
                      <a:pt x="143" y="19"/>
                      <a:pt x="143" y="19"/>
                      <a:pt x="143" y="19"/>
                    </a:cubicBezTo>
                    <a:cubicBezTo>
                      <a:pt x="25" y="19"/>
                      <a:pt x="25" y="19"/>
                      <a:pt x="25" y="19"/>
                    </a:cubicBezTo>
                    <a:cubicBezTo>
                      <a:pt x="25" y="69"/>
                      <a:pt x="25" y="69"/>
                      <a:pt x="25" y="69"/>
                    </a:cubicBezTo>
                    <a:lnTo>
                      <a:pt x="52" y="100"/>
                    </a:lnTo>
                    <a:close/>
                    <a:moveTo>
                      <a:pt x="151" y="59"/>
                    </a:moveTo>
                    <a:cubicBezTo>
                      <a:pt x="157" y="51"/>
                      <a:pt x="157" y="51"/>
                      <a:pt x="157" y="51"/>
                    </a:cubicBezTo>
                    <a:cubicBezTo>
                      <a:pt x="151" y="47"/>
                      <a:pt x="151" y="47"/>
                      <a:pt x="151" y="47"/>
                    </a:cubicBezTo>
                    <a:lnTo>
                      <a:pt x="151" y="59"/>
                    </a:lnTo>
                    <a:close/>
                    <a:moveTo>
                      <a:pt x="17" y="59"/>
                    </a:moveTo>
                    <a:cubicBezTo>
                      <a:pt x="17" y="47"/>
                      <a:pt x="17" y="47"/>
                      <a:pt x="17" y="47"/>
                    </a:cubicBezTo>
                    <a:cubicBezTo>
                      <a:pt x="10" y="51"/>
                      <a:pt x="10" y="51"/>
                      <a:pt x="10" y="51"/>
                    </a:cubicBezTo>
                    <a:lnTo>
                      <a:pt x="17" y="59"/>
                    </a:lnTo>
                    <a:close/>
                    <a:moveTo>
                      <a:pt x="93" y="10"/>
                    </a:moveTo>
                    <a:cubicBezTo>
                      <a:pt x="92" y="10"/>
                      <a:pt x="92" y="10"/>
                      <a:pt x="91" y="10"/>
                    </a:cubicBezTo>
                    <a:cubicBezTo>
                      <a:pt x="90" y="9"/>
                      <a:pt x="87" y="8"/>
                      <a:pt x="84" y="8"/>
                    </a:cubicBezTo>
                    <a:cubicBezTo>
                      <a:pt x="81" y="8"/>
                      <a:pt x="78" y="9"/>
                      <a:pt x="76" y="10"/>
                    </a:cubicBezTo>
                    <a:cubicBezTo>
                      <a:pt x="76" y="10"/>
                      <a:pt x="76" y="10"/>
                      <a:pt x="75" y="10"/>
                    </a:cubicBezTo>
                    <a:lnTo>
                      <a:pt x="93" y="1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282828"/>
                  </a:solidFill>
                </a:endParaRPr>
              </a:p>
            </p:txBody>
          </p:sp>
        </p:grpSp>
      </p:grpSp>
      <p:sp>
        <p:nvSpPr>
          <p:cNvPr id="13" name="TextBox 12"/>
          <p:cNvSpPr txBox="1"/>
          <p:nvPr/>
        </p:nvSpPr>
        <p:spPr>
          <a:xfrm>
            <a:off x="1135378" y="1259779"/>
            <a:ext cx="2160000" cy="2160270"/>
          </a:xfrm>
          <a:prstGeom prst="ellipse">
            <a:avLst/>
          </a:prstGeom>
          <a:solidFill>
            <a:schemeClr val="accent2"/>
          </a:solidFill>
          <a:ln w="76200">
            <a:solidFill>
              <a:schemeClr val="accent1"/>
            </a:solidFill>
          </a:ln>
        </p:spPr>
        <p:txBody>
          <a:bodyPr wrap="none" tIns="0" bIns="45720" rtlCol="0" anchor="ctr" anchorCtr="0">
            <a:noAutofit/>
          </a:bodyPr>
          <a:lstStyle/>
          <a:p>
            <a:pPr algn="ctr">
              <a:lnSpc>
                <a:spcPct val="70000"/>
              </a:lnSpc>
            </a:pPr>
            <a:r>
              <a:rPr lang="en-US" sz="3600" b="1" kern="0" dirty="0">
                <a:solidFill>
                  <a:prstClr val="white"/>
                </a:solidFill>
                <a:latin typeface="Calibri Light" panose="020F0302020204030204" pitchFamily="34" charset="0"/>
                <a:cs typeface="Helvetica Light"/>
              </a:rPr>
              <a:t>Thank you</a:t>
            </a:r>
          </a:p>
        </p:txBody>
      </p:sp>
      <p:sp>
        <p:nvSpPr>
          <p:cNvPr id="25" name="Freeform 104"/>
          <p:cNvSpPr>
            <a:spLocks/>
          </p:cNvSpPr>
          <p:nvPr/>
        </p:nvSpPr>
        <p:spPr bwMode="auto">
          <a:xfrm>
            <a:off x="5132577" y="2604424"/>
            <a:ext cx="435600" cy="433655"/>
          </a:xfrm>
          <a:custGeom>
            <a:avLst/>
            <a:gdLst>
              <a:gd name="T0" fmla="*/ 47 w 320"/>
              <a:gd name="T1" fmla="*/ 273 h 320"/>
              <a:gd name="T2" fmla="*/ 160 w 320"/>
              <a:gd name="T3" fmla="*/ 320 h 320"/>
              <a:gd name="T4" fmla="*/ 273 w 320"/>
              <a:gd name="T5" fmla="*/ 273 h 320"/>
              <a:gd name="T6" fmla="*/ 320 w 320"/>
              <a:gd name="T7" fmla="*/ 160 h 320"/>
              <a:gd name="T8" fmla="*/ 273 w 320"/>
              <a:gd name="T9" fmla="*/ 47 h 320"/>
              <a:gd name="T10" fmla="*/ 160 w 320"/>
              <a:gd name="T11" fmla="*/ 0 h 320"/>
              <a:gd name="T12" fmla="*/ 47 w 320"/>
              <a:gd name="T13" fmla="*/ 47 h 320"/>
              <a:gd name="T14" fmla="*/ 0 w 320"/>
              <a:gd name="T15" fmla="*/ 160 h 320"/>
              <a:gd name="T16" fmla="*/ 47 w 320"/>
              <a:gd name="T17" fmla="*/ 273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0" h="320">
                <a:moveTo>
                  <a:pt x="47" y="273"/>
                </a:moveTo>
                <a:cubicBezTo>
                  <a:pt x="77" y="303"/>
                  <a:pt x="117" y="320"/>
                  <a:pt x="160" y="320"/>
                </a:cubicBezTo>
                <a:cubicBezTo>
                  <a:pt x="202" y="320"/>
                  <a:pt x="243" y="303"/>
                  <a:pt x="273" y="273"/>
                </a:cubicBezTo>
                <a:cubicBezTo>
                  <a:pt x="303" y="243"/>
                  <a:pt x="320" y="203"/>
                  <a:pt x="320" y="160"/>
                </a:cubicBezTo>
                <a:cubicBezTo>
                  <a:pt x="320" y="117"/>
                  <a:pt x="303" y="77"/>
                  <a:pt x="273" y="47"/>
                </a:cubicBezTo>
                <a:cubicBezTo>
                  <a:pt x="243" y="17"/>
                  <a:pt x="202" y="0"/>
                  <a:pt x="160" y="0"/>
                </a:cubicBezTo>
                <a:cubicBezTo>
                  <a:pt x="117" y="0"/>
                  <a:pt x="77" y="17"/>
                  <a:pt x="47" y="47"/>
                </a:cubicBezTo>
                <a:cubicBezTo>
                  <a:pt x="16" y="77"/>
                  <a:pt x="0" y="117"/>
                  <a:pt x="0" y="160"/>
                </a:cubicBezTo>
                <a:cubicBezTo>
                  <a:pt x="0" y="203"/>
                  <a:pt x="16" y="243"/>
                  <a:pt x="47" y="273"/>
                </a:cubicBezTo>
              </a:path>
            </a:pathLst>
          </a:custGeom>
          <a:solidFill>
            <a:schemeClr val="accent2"/>
          </a:solidFill>
          <a:ln w="19050">
            <a:solidFill>
              <a:schemeClr val="accent1"/>
            </a:solidFill>
          </a:ln>
        </p:spPr>
        <p:txBody>
          <a:bodyPr vert="horz" wrap="square" lIns="91440" tIns="45720" rIns="91440" bIns="45720" numCol="1" anchor="t" anchorCtr="0" compatLnSpc="1">
            <a:prstTxWarp prst="textNoShape">
              <a:avLst/>
            </a:prstTxWarp>
          </a:bodyPr>
          <a:lstStyle/>
          <a:p>
            <a:endParaRPr lang="en-US" sz="1600" dirty="0">
              <a:solidFill>
                <a:srgbClr val="282828"/>
              </a:solidFill>
            </a:endParaRPr>
          </a:p>
        </p:txBody>
      </p:sp>
      <p:sp>
        <p:nvSpPr>
          <p:cNvPr id="32" name="Rectangle 31"/>
          <p:cNvSpPr/>
          <p:nvPr/>
        </p:nvSpPr>
        <p:spPr>
          <a:xfrm>
            <a:off x="5611630" y="2704162"/>
            <a:ext cx="2922220" cy="276999"/>
          </a:xfrm>
          <a:prstGeom prst="rect">
            <a:avLst/>
          </a:prstGeom>
        </p:spPr>
        <p:txBody>
          <a:bodyPr wrap="square">
            <a:spAutoFit/>
          </a:bodyPr>
          <a:lstStyle/>
          <a:p>
            <a:r>
              <a:rPr lang="en-US" sz="1200" dirty="0">
                <a:solidFill>
                  <a:srgbClr val="282828">
                    <a:lumMod val="90000"/>
                    <a:lumOff val="10000"/>
                  </a:srgbClr>
                </a:solidFill>
                <a:latin typeface="Calibri Light" panose="020F0302020204030204" pitchFamily="34" charset="0"/>
                <a:cs typeface="Helvetica" panose="020B0604020202020204" pitchFamily="34" charset="0"/>
              </a:rPr>
              <a:t>customercarewords.com</a:t>
            </a:r>
          </a:p>
        </p:txBody>
      </p:sp>
      <p:sp>
        <p:nvSpPr>
          <p:cNvPr id="40" name="Rectangle 39"/>
          <p:cNvSpPr/>
          <p:nvPr/>
        </p:nvSpPr>
        <p:spPr>
          <a:xfrm>
            <a:off x="5080748" y="2710828"/>
            <a:ext cx="564401" cy="246221"/>
          </a:xfrm>
          <a:prstGeom prst="rect">
            <a:avLst/>
          </a:prstGeom>
        </p:spPr>
        <p:txBody>
          <a:bodyPr wrap="square">
            <a:spAutoFit/>
          </a:bodyPr>
          <a:lstStyle/>
          <a:p>
            <a:r>
              <a:rPr lang="en-US" sz="1000" b="1" dirty="0">
                <a:solidFill>
                  <a:prstClr val="white"/>
                </a:solidFill>
                <a:cs typeface="Helvetica" panose="020B0604020202020204" pitchFamily="34" charset="0"/>
              </a:rPr>
              <a:t>WWW.</a:t>
            </a:r>
          </a:p>
        </p:txBody>
      </p:sp>
    </p:spTree>
    <p:extLst>
      <p:ext uri="{BB962C8B-B14F-4D97-AF65-F5344CB8AC3E}">
        <p14:creationId xmlns:p14="http://schemas.microsoft.com/office/powerpoint/2010/main" val="1179249005"/>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250"/>
                                            <p:tgtEl>
                                              <p:spTgt spid="13"/>
                                            </p:tgtEl>
                                          </p:cBhvr>
                                        </p:animEffect>
                                      </p:childTnLst>
                                    </p:cTn>
                                  </p:par>
                                  <p:par>
                                    <p:cTn id="8" presetID="2" presetClass="entr" presetSubtype="1" accel="16667" fill="hold" nodeType="withEffect" p14:presetBounceEnd="66667">
                                      <p:stCondLst>
                                        <p:cond delay="200"/>
                                      </p:stCondLst>
                                      <p:childTnLst>
                                        <p:set>
                                          <p:cBhvr>
                                            <p:cTn id="9" dur="1" fill="hold">
                                              <p:stCondLst>
                                                <p:cond delay="0"/>
                                              </p:stCondLst>
                                            </p:cTn>
                                            <p:tgtEl>
                                              <p:spTgt spid="47"/>
                                            </p:tgtEl>
                                            <p:attrNameLst>
                                              <p:attrName>style.visibility</p:attrName>
                                            </p:attrNameLst>
                                          </p:cBhvr>
                                          <p:to>
                                            <p:strVal val="visible"/>
                                          </p:to>
                                        </p:set>
                                        <p:anim calcmode="lin" valueType="num" p14:bounceEnd="66667">
                                          <p:cBhvr additive="base">
                                            <p:cTn id="10" dur="600" fill="hold"/>
                                            <p:tgtEl>
                                              <p:spTgt spid="47"/>
                                            </p:tgtEl>
                                            <p:attrNameLst>
                                              <p:attrName>ppt_x</p:attrName>
                                            </p:attrNameLst>
                                          </p:cBhvr>
                                          <p:tavLst>
                                            <p:tav tm="0">
                                              <p:val>
                                                <p:strVal val="#ppt_x"/>
                                              </p:val>
                                            </p:tav>
                                            <p:tav tm="100000">
                                              <p:val>
                                                <p:strVal val="#ppt_x"/>
                                              </p:val>
                                            </p:tav>
                                          </p:tavLst>
                                        </p:anim>
                                        <p:anim calcmode="lin" valueType="num" p14:bounceEnd="66667">
                                          <p:cBhvr additive="base">
                                            <p:cTn id="11" dur="600" fill="hold"/>
                                            <p:tgtEl>
                                              <p:spTgt spid="47"/>
                                            </p:tgtEl>
                                            <p:attrNameLst>
                                              <p:attrName>ppt_y</p:attrName>
                                            </p:attrNameLst>
                                          </p:cBhvr>
                                          <p:tavLst>
                                            <p:tav tm="0">
                                              <p:val>
                                                <p:strVal val="0-#ppt_h/2"/>
                                              </p:val>
                                            </p:tav>
                                            <p:tav tm="100000">
                                              <p:val>
                                                <p:strVal val="#ppt_y"/>
                                              </p:val>
                                            </p:tav>
                                          </p:tavLst>
                                        </p:anim>
                                      </p:childTnLst>
                                    </p:cTn>
                                  </p:par>
                                  <p:par>
                                    <p:cTn id="12" presetID="10" presetClass="entr" presetSubtype="0" fill="hold" grpId="0" nodeType="withEffect">
                                      <p:stCondLst>
                                        <p:cond delay="600"/>
                                      </p:stCondLst>
                                      <p:childTnLst>
                                        <p:set>
                                          <p:cBhvr>
                                            <p:cTn id="13" dur="1" fill="hold">
                                              <p:stCondLst>
                                                <p:cond delay="0"/>
                                              </p:stCondLst>
                                            </p:cTn>
                                            <p:tgtEl>
                                              <p:spTgt spid="46"/>
                                            </p:tgtEl>
                                            <p:attrNameLst>
                                              <p:attrName>style.visibility</p:attrName>
                                            </p:attrNameLst>
                                          </p:cBhvr>
                                          <p:to>
                                            <p:strVal val="visible"/>
                                          </p:to>
                                        </p:set>
                                        <p:animEffect transition="in" filter="fade">
                                          <p:cBhvr>
                                            <p:cTn id="14" dur="250"/>
                                            <p:tgtEl>
                                              <p:spTgt spid="46"/>
                                            </p:tgtEl>
                                          </p:cBhvr>
                                        </p:animEffect>
                                      </p:childTnLst>
                                    </p:cTn>
                                  </p:par>
                                  <p:par>
                                    <p:cTn id="15" presetID="2" presetClass="entr" presetSubtype="1" accel="16667" fill="hold" nodeType="withEffect" p14:presetBounceEnd="66667">
                                      <p:stCondLst>
                                        <p:cond delay="400"/>
                                      </p:stCondLst>
                                      <p:childTnLst>
                                        <p:set>
                                          <p:cBhvr>
                                            <p:cTn id="16" dur="1" fill="hold">
                                              <p:stCondLst>
                                                <p:cond delay="0"/>
                                              </p:stCondLst>
                                            </p:cTn>
                                            <p:tgtEl>
                                              <p:spTgt spid="52"/>
                                            </p:tgtEl>
                                            <p:attrNameLst>
                                              <p:attrName>style.visibility</p:attrName>
                                            </p:attrNameLst>
                                          </p:cBhvr>
                                          <p:to>
                                            <p:strVal val="visible"/>
                                          </p:to>
                                        </p:set>
                                        <p:anim calcmode="lin" valueType="num" p14:bounceEnd="66667">
                                          <p:cBhvr additive="base">
                                            <p:cTn id="17" dur="600" fill="hold"/>
                                            <p:tgtEl>
                                              <p:spTgt spid="52"/>
                                            </p:tgtEl>
                                            <p:attrNameLst>
                                              <p:attrName>ppt_x</p:attrName>
                                            </p:attrNameLst>
                                          </p:cBhvr>
                                          <p:tavLst>
                                            <p:tav tm="0">
                                              <p:val>
                                                <p:strVal val="#ppt_x"/>
                                              </p:val>
                                            </p:tav>
                                            <p:tav tm="100000">
                                              <p:val>
                                                <p:strVal val="#ppt_x"/>
                                              </p:val>
                                            </p:tav>
                                          </p:tavLst>
                                        </p:anim>
                                        <p:anim calcmode="lin" valueType="num" p14:bounceEnd="66667">
                                          <p:cBhvr additive="base">
                                            <p:cTn id="18" dur="600" fill="hold"/>
                                            <p:tgtEl>
                                              <p:spTgt spid="52"/>
                                            </p:tgtEl>
                                            <p:attrNameLst>
                                              <p:attrName>ppt_y</p:attrName>
                                            </p:attrNameLst>
                                          </p:cBhvr>
                                          <p:tavLst>
                                            <p:tav tm="0">
                                              <p:val>
                                                <p:strVal val="0-#ppt_h/2"/>
                                              </p:val>
                                            </p:tav>
                                            <p:tav tm="100000">
                                              <p:val>
                                                <p:strVal val="#ppt_y"/>
                                              </p:val>
                                            </p:tav>
                                          </p:tavLst>
                                        </p:anim>
                                      </p:childTnLst>
                                    </p:cTn>
                                  </p:par>
                                  <p:par>
                                    <p:cTn id="19" presetID="10" presetClass="entr" presetSubtype="0" fill="hold" grpId="0" nodeType="withEffect">
                                      <p:stCondLst>
                                        <p:cond delay="800"/>
                                      </p:stCondLst>
                                      <p:childTnLst>
                                        <p:set>
                                          <p:cBhvr>
                                            <p:cTn id="20" dur="1" fill="hold">
                                              <p:stCondLst>
                                                <p:cond delay="0"/>
                                              </p:stCondLst>
                                            </p:cTn>
                                            <p:tgtEl>
                                              <p:spTgt spid="51"/>
                                            </p:tgtEl>
                                            <p:attrNameLst>
                                              <p:attrName>style.visibility</p:attrName>
                                            </p:attrNameLst>
                                          </p:cBhvr>
                                          <p:to>
                                            <p:strVal val="visible"/>
                                          </p:to>
                                        </p:set>
                                        <p:animEffect transition="in" filter="fade">
                                          <p:cBhvr>
                                            <p:cTn id="21" dur="250"/>
                                            <p:tgtEl>
                                              <p:spTgt spid="51"/>
                                            </p:tgtEl>
                                          </p:cBhvr>
                                        </p:animEffect>
                                      </p:childTnLst>
                                    </p:cTn>
                                  </p:par>
                                  <p:par>
                                    <p:cTn id="22" presetID="2" presetClass="entr" presetSubtype="1" accel="16667" fill="hold" nodeType="withEffect" p14:presetBounceEnd="66667">
                                      <p:stCondLst>
                                        <p:cond delay="800"/>
                                      </p:stCondLst>
                                      <p:childTnLst>
                                        <p:set>
                                          <p:cBhvr>
                                            <p:cTn id="23" dur="1" fill="hold">
                                              <p:stCondLst>
                                                <p:cond delay="0"/>
                                              </p:stCondLst>
                                            </p:cTn>
                                            <p:tgtEl>
                                              <p:spTgt spid="35"/>
                                            </p:tgtEl>
                                            <p:attrNameLst>
                                              <p:attrName>style.visibility</p:attrName>
                                            </p:attrNameLst>
                                          </p:cBhvr>
                                          <p:to>
                                            <p:strVal val="visible"/>
                                          </p:to>
                                        </p:set>
                                        <p:anim calcmode="lin" valueType="num" p14:bounceEnd="66667">
                                          <p:cBhvr additive="base">
                                            <p:cTn id="24" dur="600" fill="hold"/>
                                            <p:tgtEl>
                                              <p:spTgt spid="35"/>
                                            </p:tgtEl>
                                            <p:attrNameLst>
                                              <p:attrName>ppt_x</p:attrName>
                                            </p:attrNameLst>
                                          </p:cBhvr>
                                          <p:tavLst>
                                            <p:tav tm="0">
                                              <p:val>
                                                <p:strVal val="#ppt_x"/>
                                              </p:val>
                                            </p:tav>
                                            <p:tav tm="100000">
                                              <p:val>
                                                <p:strVal val="#ppt_x"/>
                                              </p:val>
                                            </p:tav>
                                          </p:tavLst>
                                        </p:anim>
                                        <p:anim calcmode="lin" valueType="num" p14:bounceEnd="66667">
                                          <p:cBhvr additive="base">
                                            <p:cTn id="25" dur="600" fill="hold"/>
                                            <p:tgtEl>
                                              <p:spTgt spid="35"/>
                                            </p:tgtEl>
                                            <p:attrNameLst>
                                              <p:attrName>ppt_y</p:attrName>
                                            </p:attrNameLst>
                                          </p:cBhvr>
                                          <p:tavLst>
                                            <p:tav tm="0">
                                              <p:val>
                                                <p:strVal val="0-#ppt_h/2"/>
                                              </p:val>
                                            </p:tav>
                                            <p:tav tm="100000">
                                              <p:val>
                                                <p:strVal val="#ppt_y"/>
                                              </p:val>
                                            </p:tav>
                                          </p:tavLst>
                                        </p:anim>
                                      </p:childTnLst>
                                    </p:cTn>
                                  </p:par>
                                  <p:par>
                                    <p:cTn id="26" presetID="10" presetClass="entr" presetSubtype="0" fill="hold" grpId="0" nodeType="withEffect">
                                      <p:stCondLst>
                                        <p:cond delay="120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250"/>
                                            <p:tgtEl>
                                              <p:spTgt spid="34"/>
                                            </p:tgtEl>
                                          </p:cBhvr>
                                        </p:animEffect>
                                      </p:childTnLst>
                                    </p:cTn>
                                  </p:par>
                                  <p:par>
                                    <p:cTn id="29" presetID="10" presetClass="entr" presetSubtype="0" fill="hold" grpId="0" nodeType="withEffect">
                                      <p:stCondLst>
                                        <p:cond delay="80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250"/>
                                            <p:tgtEl>
                                              <p:spTgt spid="32"/>
                                            </p:tgtEl>
                                          </p:cBhvr>
                                        </p:animEffect>
                                      </p:childTnLst>
                                    </p:cTn>
                                  </p:par>
                                  <p:par>
                                    <p:cTn id="32" presetID="10" presetClass="entr" presetSubtype="0" fill="hold" grpId="0" nodeType="withEffect">
                                      <p:stCondLst>
                                        <p:cond delay="800"/>
                                      </p:stCondLst>
                                      <p:childTnLst>
                                        <p:set>
                                          <p:cBhvr>
                                            <p:cTn id="33" dur="1" fill="hold">
                                              <p:stCondLst>
                                                <p:cond delay="0"/>
                                              </p:stCondLst>
                                            </p:cTn>
                                            <p:tgtEl>
                                              <p:spTgt spid="40"/>
                                            </p:tgtEl>
                                            <p:attrNameLst>
                                              <p:attrName>style.visibility</p:attrName>
                                            </p:attrNameLst>
                                          </p:cBhvr>
                                          <p:to>
                                            <p:strVal val="visible"/>
                                          </p:to>
                                        </p:set>
                                        <p:animEffect transition="in" filter="fade">
                                          <p:cBhvr>
                                            <p:cTn id="34" dur="25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46" grpId="0"/>
          <p:bldP spid="51" grpId="0"/>
          <p:bldP spid="13" grpId="0" animBg="1"/>
          <p:bldP spid="32" grpId="0"/>
          <p:bldP spid="4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250"/>
                                            <p:tgtEl>
                                              <p:spTgt spid="13"/>
                                            </p:tgtEl>
                                          </p:cBhvr>
                                        </p:animEffect>
                                      </p:childTnLst>
                                    </p:cTn>
                                  </p:par>
                                  <p:par>
                                    <p:cTn id="8" presetID="2" presetClass="entr" presetSubtype="1" accel="16667" fill="hold" nodeType="withEffect">
                                      <p:stCondLst>
                                        <p:cond delay="200"/>
                                      </p:stCondLst>
                                      <p:childTnLst>
                                        <p:set>
                                          <p:cBhvr>
                                            <p:cTn id="9" dur="1" fill="hold">
                                              <p:stCondLst>
                                                <p:cond delay="0"/>
                                              </p:stCondLst>
                                            </p:cTn>
                                            <p:tgtEl>
                                              <p:spTgt spid="47"/>
                                            </p:tgtEl>
                                            <p:attrNameLst>
                                              <p:attrName>style.visibility</p:attrName>
                                            </p:attrNameLst>
                                          </p:cBhvr>
                                          <p:to>
                                            <p:strVal val="visible"/>
                                          </p:to>
                                        </p:set>
                                        <p:anim calcmode="lin" valueType="num">
                                          <p:cBhvr additive="base">
                                            <p:cTn id="10" dur="600" fill="hold"/>
                                            <p:tgtEl>
                                              <p:spTgt spid="47"/>
                                            </p:tgtEl>
                                            <p:attrNameLst>
                                              <p:attrName>ppt_x</p:attrName>
                                            </p:attrNameLst>
                                          </p:cBhvr>
                                          <p:tavLst>
                                            <p:tav tm="0">
                                              <p:val>
                                                <p:strVal val="#ppt_x"/>
                                              </p:val>
                                            </p:tav>
                                            <p:tav tm="100000">
                                              <p:val>
                                                <p:strVal val="#ppt_x"/>
                                              </p:val>
                                            </p:tav>
                                          </p:tavLst>
                                        </p:anim>
                                        <p:anim calcmode="lin" valueType="num">
                                          <p:cBhvr additive="base">
                                            <p:cTn id="11" dur="600" fill="hold"/>
                                            <p:tgtEl>
                                              <p:spTgt spid="47"/>
                                            </p:tgtEl>
                                            <p:attrNameLst>
                                              <p:attrName>ppt_y</p:attrName>
                                            </p:attrNameLst>
                                          </p:cBhvr>
                                          <p:tavLst>
                                            <p:tav tm="0">
                                              <p:val>
                                                <p:strVal val="0-#ppt_h/2"/>
                                              </p:val>
                                            </p:tav>
                                            <p:tav tm="100000">
                                              <p:val>
                                                <p:strVal val="#ppt_y"/>
                                              </p:val>
                                            </p:tav>
                                          </p:tavLst>
                                        </p:anim>
                                      </p:childTnLst>
                                    </p:cTn>
                                  </p:par>
                                  <p:par>
                                    <p:cTn id="12" presetID="10" presetClass="entr" presetSubtype="0" fill="hold" grpId="0" nodeType="withEffect">
                                      <p:stCondLst>
                                        <p:cond delay="600"/>
                                      </p:stCondLst>
                                      <p:childTnLst>
                                        <p:set>
                                          <p:cBhvr>
                                            <p:cTn id="13" dur="1" fill="hold">
                                              <p:stCondLst>
                                                <p:cond delay="0"/>
                                              </p:stCondLst>
                                            </p:cTn>
                                            <p:tgtEl>
                                              <p:spTgt spid="46"/>
                                            </p:tgtEl>
                                            <p:attrNameLst>
                                              <p:attrName>style.visibility</p:attrName>
                                            </p:attrNameLst>
                                          </p:cBhvr>
                                          <p:to>
                                            <p:strVal val="visible"/>
                                          </p:to>
                                        </p:set>
                                        <p:animEffect transition="in" filter="fade">
                                          <p:cBhvr>
                                            <p:cTn id="14" dur="250"/>
                                            <p:tgtEl>
                                              <p:spTgt spid="46"/>
                                            </p:tgtEl>
                                          </p:cBhvr>
                                        </p:animEffect>
                                      </p:childTnLst>
                                    </p:cTn>
                                  </p:par>
                                  <p:par>
                                    <p:cTn id="15" presetID="2" presetClass="entr" presetSubtype="1" accel="16667" fill="hold" nodeType="withEffect">
                                      <p:stCondLst>
                                        <p:cond delay="400"/>
                                      </p:stCondLst>
                                      <p:childTnLst>
                                        <p:set>
                                          <p:cBhvr>
                                            <p:cTn id="16" dur="1" fill="hold">
                                              <p:stCondLst>
                                                <p:cond delay="0"/>
                                              </p:stCondLst>
                                            </p:cTn>
                                            <p:tgtEl>
                                              <p:spTgt spid="52"/>
                                            </p:tgtEl>
                                            <p:attrNameLst>
                                              <p:attrName>style.visibility</p:attrName>
                                            </p:attrNameLst>
                                          </p:cBhvr>
                                          <p:to>
                                            <p:strVal val="visible"/>
                                          </p:to>
                                        </p:set>
                                        <p:anim calcmode="lin" valueType="num">
                                          <p:cBhvr additive="base">
                                            <p:cTn id="17" dur="600" fill="hold"/>
                                            <p:tgtEl>
                                              <p:spTgt spid="52"/>
                                            </p:tgtEl>
                                            <p:attrNameLst>
                                              <p:attrName>ppt_x</p:attrName>
                                            </p:attrNameLst>
                                          </p:cBhvr>
                                          <p:tavLst>
                                            <p:tav tm="0">
                                              <p:val>
                                                <p:strVal val="#ppt_x"/>
                                              </p:val>
                                            </p:tav>
                                            <p:tav tm="100000">
                                              <p:val>
                                                <p:strVal val="#ppt_x"/>
                                              </p:val>
                                            </p:tav>
                                          </p:tavLst>
                                        </p:anim>
                                        <p:anim calcmode="lin" valueType="num">
                                          <p:cBhvr additive="base">
                                            <p:cTn id="18" dur="600" fill="hold"/>
                                            <p:tgtEl>
                                              <p:spTgt spid="52"/>
                                            </p:tgtEl>
                                            <p:attrNameLst>
                                              <p:attrName>ppt_y</p:attrName>
                                            </p:attrNameLst>
                                          </p:cBhvr>
                                          <p:tavLst>
                                            <p:tav tm="0">
                                              <p:val>
                                                <p:strVal val="0-#ppt_h/2"/>
                                              </p:val>
                                            </p:tav>
                                            <p:tav tm="100000">
                                              <p:val>
                                                <p:strVal val="#ppt_y"/>
                                              </p:val>
                                            </p:tav>
                                          </p:tavLst>
                                        </p:anim>
                                      </p:childTnLst>
                                    </p:cTn>
                                  </p:par>
                                  <p:par>
                                    <p:cTn id="19" presetID="10" presetClass="entr" presetSubtype="0" fill="hold" grpId="0" nodeType="withEffect">
                                      <p:stCondLst>
                                        <p:cond delay="800"/>
                                      </p:stCondLst>
                                      <p:childTnLst>
                                        <p:set>
                                          <p:cBhvr>
                                            <p:cTn id="20" dur="1" fill="hold">
                                              <p:stCondLst>
                                                <p:cond delay="0"/>
                                              </p:stCondLst>
                                            </p:cTn>
                                            <p:tgtEl>
                                              <p:spTgt spid="51"/>
                                            </p:tgtEl>
                                            <p:attrNameLst>
                                              <p:attrName>style.visibility</p:attrName>
                                            </p:attrNameLst>
                                          </p:cBhvr>
                                          <p:to>
                                            <p:strVal val="visible"/>
                                          </p:to>
                                        </p:set>
                                        <p:animEffect transition="in" filter="fade">
                                          <p:cBhvr>
                                            <p:cTn id="21" dur="250"/>
                                            <p:tgtEl>
                                              <p:spTgt spid="51"/>
                                            </p:tgtEl>
                                          </p:cBhvr>
                                        </p:animEffect>
                                      </p:childTnLst>
                                    </p:cTn>
                                  </p:par>
                                  <p:par>
                                    <p:cTn id="22" presetID="2" presetClass="entr" presetSubtype="1" accel="16667" fill="hold" nodeType="withEffect">
                                      <p:stCondLst>
                                        <p:cond delay="800"/>
                                      </p:stCondLst>
                                      <p:childTnLst>
                                        <p:set>
                                          <p:cBhvr>
                                            <p:cTn id="23" dur="1" fill="hold">
                                              <p:stCondLst>
                                                <p:cond delay="0"/>
                                              </p:stCondLst>
                                            </p:cTn>
                                            <p:tgtEl>
                                              <p:spTgt spid="35"/>
                                            </p:tgtEl>
                                            <p:attrNameLst>
                                              <p:attrName>style.visibility</p:attrName>
                                            </p:attrNameLst>
                                          </p:cBhvr>
                                          <p:to>
                                            <p:strVal val="visible"/>
                                          </p:to>
                                        </p:set>
                                        <p:anim calcmode="lin" valueType="num">
                                          <p:cBhvr additive="base">
                                            <p:cTn id="24" dur="600" fill="hold"/>
                                            <p:tgtEl>
                                              <p:spTgt spid="35"/>
                                            </p:tgtEl>
                                            <p:attrNameLst>
                                              <p:attrName>ppt_x</p:attrName>
                                            </p:attrNameLst>
                                          </p:cBhvr>
                                          <p:tavLst>
                                            <p:tav tm="0">
                                              <p:val>
                                                <p:strVal val="#ppt_x"/>
                                              </p:val>
                                            </p:tav>
                                            <p:tav tm="100000">
                                              <p:val>
                                                <p:strVal val="#ppt_x"/>
                                              </p:val>
                                            </p:tav>
                                          </p:tavLst>
                                        </p:anim>
                                        <p:anim calcmode="lin" valueType="num">
                                          <p:cBhvr additive="base">
                                            <p:cTn id="25" dur="600" fill="hold"/>
                                            <p:tgtEl>
                                              <p:spTgt spid="35"/>
                                            </p:tgtEl>
                                            <p:attrNameLst>
                                              <p:attrName>ppt_y</p:attrName>
                                            </p:attrNameLst>
                                          </p:cBhvr>
                                          <p:tavLst>
                                            <p:tav tm="0">
                                              <p:val>
                                                <p:strVal val="0-#ppt_h/2"/>
                                              </p:val>
                                            </p:tav>
                                            <p:tav tm="100000">
                                              <p:val>
                                                <p:strVal val="#ppt_y"/>
                                              </p:val>
                                            </p:tav>
                                          </p:tavLst>
                                        </p:anim>
                                      </p:childTnLst>
                                    </p:cTn>
                                  </p:par>
                                  <p:par>
                                    <p:cTn id="26" presetID="10" presetClass="entr" presetSubtype="0" fill="hold" grpId="0" nodeType="withEffect">
                                      <p:stCondLst>
                                        <p:cond delay="120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250"/>
                                            <p:tgtEl>
                                              <p:spTgt spid="34"/>
                                            </p:tgtEl>
                                          </p:cBhvr>
                                        </p:animEffect>
                                      </p:childTnLst>
                                    </p:cTn>
                                  </p:par>
                                  <p:par>
                                    <p:cTn id="29" presetID="10" presetClass="entr" presetSubtype="0" fill="hold" grpId="0" nodeType="withEffect">
                                      <p:stCondLst>
                                        <p:cond delay="80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250"/>
                                            <p:tgtEl>
                                              <p:spTgt spid="32"/>
                                            </p:tgtEl>
                                          </p:cBhvr>
                                        </p:animEffect>
                                      </p:childTnLst>
                                    </p:cTn>
                                  </p:par>
                                  <p:par>
                                    <p:cTn id="32" presetID="10" presetClass="entr" presetSubtype="0" fill="hold" grpId="0" nodeType="withEffect">
                                      <p:stCondLst>
                                        <p:cond delay="800"/>
                                      </p:stCondLst>
                                      <p:childTnLst>
                                        <p:set>
                                          <p:cBhvr>
                                            <p:cTn id="33" dur="1" fill="hold">
                                              <p:stCondLst>
                                                <p:cond delay="0"/>
                                              </p:stCondLst>
                                            </p:cTn>
                                            <p:tgtEl>
                                              <p:spTgt spid="40"/>
                                            </p:tgtEl>
                                            <p:attrNameLst>
                                              <p:attrName>style.visibility</p:attrName>
                                            </p:attrNameLst>
                                          </p:cBhvr>
                                          <p:to>
                                            <p:strVal val="visible"/>
                                          </p:to>
                                        </p:set>
                                        <p:animEffect transition="in" filter="fade">
                                          <p:cBhvr>
                                            <p:cTn id="34" dur="25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46" grpId="0"/>
          <p:bldP spid="51" grpId="0"/>
          <p:bldP spid="13" grpId="0" animBg="1"/>
          <p:bldP spid="32" grpId="0"/>
          <p:bldP spid="40"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838" y="417812"/>
            <a:ext cx="8667750" cy="290849"/>
          </a:xfrm>
        </p:spPr>
        <p:txBody>
          <a:bodyPr wrap="square">
            <a:spAutoFit/>
          </a:bodyPr>
          <a:lstStyle/>
          <a:p>
            <a:r>
              <a:rPr lang="en-IE" sz="2100"/>
              <a:t>In dealing with health, what are the MOST IMPORTANT THINGS to you?</a:t>
            </a:r>
            <a:endParaRPr lang="en-US" sz="2100"/>
          </a:p>
        </p:txBody>
      </p:sp>
      <p:sp>
        <p:nvSpPr>
          <p:cNvPr id="3" name="Content Placeholder 2"/>
          <p:cNvSpPr>
            <a:spLocks noGrp="1"/>
          </p:cNvSpPr>
          <p:nvPr>
            <p:ph sz="half" idx="1"/>
          </p:nvPr>
        </p:nvSpPr>
        <p:spPr/>
        <p:txBody>
          <a:bodyPr>
            <a:normAutofit fontScale="92500" lnSpcReduction="10000"/>
          </a:bodyPr>
          <a:lstStyle/>
          <a:p>
            <a:r>
              <a:rPr lang="en-IE">
                <a:solidFill>
                  <a:srgbClr val="000000"/>
                </a:solidFill>
              </a:rPr>
              <a:t>Mental wellbeing (stress reduction, mindfulness, positive thinking)</a:t>
            </a:r>
          </a:p>
          <a:p>
            <a:r>
              <a:rPr lang="en-IE">
                <a:solidFill>
                  <a:srgbClr val="000000"/>
                </a:solidFill>
              </a:rPr>
              <a:t>News about the health service</a:t>
            </a:r>
          </a:p>
          <a:p>
            <a:r>
              <a:rPr lang="en-IE">
                <a:solidFill>
                  <a:srgbClr val="000000"/>
                </a:solidFill>
              </a:rPr>
              <a:t>Overview / summary of condition / disease</a:t>
            </a:r>
          </a:p>
          <a:p>
            <a:r>
              <a:rPr lang="en-IE">
                <a:solidFill>
                  <a:srgbClr val="000000"/>
                </a:solidFill>
              </a:rPr>
              <a:t>Payment, refund of expenses</a:t>
            </a:r>
          </a:p>
          <a:p>
            <a:r>
              <a:rPr lang="en-IE">
                <a:solidFill>
                  <a:srgbClr val="000000"/>
                </a:solidFill>
              </a:rPr>
              <a:t>Preparing for an appointment (doctor, public health nurse)</a:t>
            </a:r>
          </a:p>
          <a:p>
            <a:r>
              <a:rPr lang="en-IE">
                <a:solidFill>
                  <a:srgbClr val="000000"/>
                </a:solidFill>
              </a:rPr>
              <a:t>Prescriptions ordering, reordering</a:t>
            </a:r>
          </a:p>
          <a:p>
            <a:r>
              <a:rPr lang="en-IE">
                <a:solidFill>
                  <a:srgbClr val="000000"/>
                </a:solidFill>
              </a:rPr>
              <a:t>Public health alerts (emergencies, epidemics, food, drugs)</a:t>
            </a:r>
          </a:p>
          <a:p>
            <a:r>
              <a:rPr lang="en-IE">
                <a:solidFill>
                  <a:srgbClr val="000000"/>
                </a:solidFill>
              </a:rPr>
              <a:t>Registrations and certifications (birth, death, marriage)</a:t>
            </a:r>
          </a:p>
          <a:p>
            <a:r>
              <a:rPr lang="en-IE">
                <a:solidFill>
                  <a:srgbClr val="000000"/>
                </a:solidFill>
              </a:rPr>
              <a:t>Risk of a specific condition / disease</a:t>
            </a:r>
          </a:p>
          <a:p>
            <a:r>
              <a:rPr lang="en-IE">
                <a:solidFill>
                  <a:srgbClr val="000000"/>
                </a:solidFill>
              </a:rPr>
              <a:t>Risks / side effects associated with a treatment</a:t>
            </a:r>
          </a:p>
          <a:p>
            <a:r>
              <a:rPr lang="en-IE">
                <a:solidFill>
                  <a:srgbClr val="000000"/>
                </a:solidFill>
              </a:rPr>
              <a:t>Screening (breastcheck, retinal, bowel, cervical)</a:t>
            </a:r>
          </a:p>
          <a:p>
            <a:r>
              <a:rPr lang="en-IE">
                <a:solidFill>
                  <a:srgbClr val="000000"/>
                </a:solidFill>
              </a:rPr>
              <a:t>Seriousness of condition / disease</a:t>
            </a:r>
          </a:p>
          <a:p>
            <a:r>
              <a:rPr lang="en-IE">
                <a:solidFill>
                  <a:srgbClr val="000000"/>
                </a:solidFill>
              </a:rPr>
              <a:t>Track and share lifestyle changes</a:t>
            </a:r>
          </a:p>
          <a:p>
            <a:r>
              <a:rPr lang="en-IE">
                <a:solidFill>
                  <a:srgbClr val="000000"/>
                </a:solidFill>
              </a:rPr>
              <a:t>Travel health (precautions, vaccinations)</a:t>
            </a:r>
          </a:p>
          <a:p>
            <a:r>
              <a:rPr lang="en-IE">
                <a:solidFill>
                  <a:srgbClr val="000000"/>
                </a:solidFill>
              </a:rPr>
              <a:t>Treatment abroad</a:t>
            </a:r>
          </a:p>
          <a:p>
            <a:r>
              <a:rPr lang="en-IE">
                <a:solidFill>
                  <a:srgbClr val="000000"/>
                </a:solidFill>
              </a:rPr>
              <a:t>Treatment success rates</a:t>
            </a:r>
          </a:p>
          <a:p>
            <a:r>
              <a:rPr lang="en-IE">
                <a:solidFill>
                  <a:srgbClr val="000000"/>
                </a:solidFill>
              </a:rPr>
              <a:t>Vaccinations, immunisations</a:t>
            </a:r>
          </a:p>
          <a:p>
            <a:r>
              <a:rPr lang="en-IE">
                <a:solidFill>
                  <a:srgbClr val="000000"/>
                </a:solidFill>
              </a:rPr>
              <a:t>Weight (managing, obesity, risk)</a:t>
            </a:r>
          </a:p>
          <a:p>
            <a:endParaRPr lang="en-US">
              <a:solidFill>
                <a:srgbClr val="000000"/>
              </a:solidFill>
            </a:endParaRPr>
          </a:p>
        </p:txBody>
      </p:sp>
      <p:sp>
        <p:nvSpPr>
          <p:cNvPr id="4" name="Content Placeholder 3"/>
          <p:cNvSpPr>
            <a:spLocks noGrp="1"/>
          </p:cNvSpPr>
          <p:nvPr>
            <p:ph sz="half" idx="2"/>
          </p:nvPr>
        </p:nvSpPr>
        <p:spPr/>
        <p:txBody>
          <a:bodyPr>
            <a:normAutofit fontScale="92500" lnSpcReduction="20000"/>
          </a:bodyPr>
          <a:lstStyle/>
          <a:p>
            <a:r>
              <a:rPr lang="en-IE">
                <a:solidFill>
                  <a:srgbClr val="000000"/>
                </a:solidFill>
              </a:rPr>
              <a:t>Medical terms glossary</a:t>
            </a:r>
          </a:p>
          <a:p>
            <a:r>
              <a:rPr lang="en-IE">
                <a:solidFill>
                  <a:srgbClr val="000000"/>
                </a:solidFill>
              </a:rPr>
              <a:t>National support agencies, associations for a condition / disease</a:t>
            </a:r>
          </a:p>
          <a:p>
            <a:r>
              <a:rPr lang="en-IE">
                <a:solidFill>
                  <a:srgbClr val="000000"/>
                </a:solidFill>
              </a:rPr>
              <a:t>Other conditions / diseases linked to a condition / disease</a:t>
            </a:r>
          </a:p>
          <a:p>
            <a:r>
              <a:rPr lang="en-IE">
                <a:solidFill>
                  <a:srgbClr val="000000"/>
                </a:solidFill>
              </a:rPr>
              <a:t>Patient rights</a:t>
            </a:r>
          </a:p>
          <a:p>
            <a:r>
              <a:rPr lang="en-IE">
                <a:solidFill>
                  <a:srgbClr val="000000"/>
                </a:solidFill>
              </a:rPr>
              <a:t>Post-treatment recovery, rehabilitation</a:t>
            </a:r>
          </a:p>
          <a:p>
            <a:r>
              <a:rPr lang="en-IE">
                <a:solidFill>
                  <a:srgbClr val="000000"/>
                </a:solidFill>
              </a:rPr>
              <a:t>Preparing for hospital / treatment</a:t>
            </a:r>
          </a:p>
          <a:p>
            <a:r>
              <a:rPr lang="en-IE">
                <a:solidFill>
                  <a:srgbClr val="000000"/>
                </a:solidFill>
              </a:rPr>
              <a:t>Prognosis / likely course of condition / disease</a:t>
            </a:r>
          </a:p>
          <a:p>
            <a:r>
              <a:rPr lang="en-IE">
                <a:solidFill>
                  <a:srgbClr val="000000"/>
                </a:solidFill>
              </a:rPr>
              <a:t>Rate, review health services (hospital, GP, pharmacist)</a:t>
            </a:r>
          </a:p>
          <a:p>
            <a:r>
              <a:rPr lang="en-IE">
                <a:solidFill>
                  <a:srgbClr val="000000"/>
                </a:solidFill>
              </a:rPr>
              <a:t>Right place to go for help (GP, hospital, pharmacist)</a:t>
            </a:r>
          </a:p>
          <a:p>
            <a:r>
              <a:rPr lang="en-IE">
                <a:solidFill>
                  <a:srgbClr val="000000"/>
                </a:solidFill>
              </a:rPr>
              <a:t>Risks associated with a lifestyle / behaviour</a:t>
            </a:r>
          </a:p>
          <a:p>
            <a:r>
              <a:rPr lang="en-IE">
                <a:solidFill>
                  <a:srgbClr val="000000"/>
                </a:solidFill>
              </a:rPr>
              <a:t>Risks of being in hospital (hygiene, infections, bugs)</a:t>
            </a:r>
          </a:p>
          <a:p>
            <a:r>
              <a:rPr lang="en-IE">
                <a:solidFill>
                  <a:srgbClr val="000000"/>
                </a:solidFill>
              </a:rPr>
              <a:t>Self-management of a condition / disease (tools, self-monitoring, medicines)</a:t>
            </a:r>
          </a:p>
          <a:p>
            <a:r>
              <a:rPr lang="en-IE">
                <a:solidFill>
                  <a:srgbClr val="000000"/>
                </a:solidFill>
              </a:rPr>
              <a:t>Sharing medical experiences, stories</a:t>
            </a:r>
          </a:p>
          <a:p>
            <a:r>
              <a:rPr lang="en-IE">
                <a:solidFill>
                  <a:srgbClr val="000000"/>
                </a:solidFill>
              </a:rPr>
              <a:t>Training, courses (antenatal classes, first aid, healthy eating)</a:t>
            </a:r>
          </a:p>
          <a:p>
            <a:r>
              <a:rPr lang="en-IE">
                <a:solidFill>
                  <a:srgbClr val="000000"/>
                </a:solidFill>
              </a:rPr>
              <a:t>Treating minor health problems myself</a:t>
            </a:r>
          </a:p>
          <a:p>
            <a:r>
              <a:rPr lang="en-IE">
                <a:solidFill>
                  <a:srgbClr val="000000"/>
                </a:solidFill>
              </a:rPr>
              <a:t>Treatment outcome (immediate, long-term)</a:t>
            </a:r>
          </a:p>
          <a:p>
            <a:r>
              <a:rPr lang="en-IE">
                <a:solidFill>
                  <a:srgbClr val="000000"/>
                </a:solidFill>
              </a:rPr>
              <a:t>Update personal details (address, phone number)</a:t>
            </a:r>
          </a:p>
          <a:p>
            <a:r>
              <a:rPr lang="en-IE">
                <a:solidFill>
                  <a:srgbClr val="000000"/>
                </a:solidFill>
              </a:rPr>
              <a:t>Waiting times (hospitals, clinics, other health services)</a:t>
            </a:r>
          </a:p>
          <a:p>
            <a:endParaRPr lang="en-US">
              <a:solidFill>
                <a:srgbClr val="000000"/>
              </a:solidFill>
            </a:endParaRPr>
          </a:p>
        </p:txBody>
      </p:sp>
      <p:sp>
        <p:nvSpPr>
          <p:cNvPr id="5" name="TextBox 4"/>
          <p:cNvSpPr txBox="1"/>
          <p:nvPr/>
        </p:nvSpPr>
        <p:spPr>
          <a:xfrm>
            <a:off x="297545" y="4521198"/>
            <a:ext cx="5740400" cy="307777"/>
          </a:xfrm>
          <a:prstGeom prst="rect">
            <a:avLst/>
          </a:prstGeom>
          <a:noFill/>
        </p:spPr>
        <p:txBody>
          <a:bodyPr wrap="square" rtlCol="0">
            <a:spAutoFit/>
          </a:bodyPr>
          <a:lstStyle/>
          <a:p>
            <a:r>
              <a:rPr lang="en-CA" sz="1400" dirty="0" smtClean="0">
                <a:solidFill>
                  <a:schemeClr val="tx1">
                    <a:lumMod val="75000"/>
                    <a:lumOff val="25000"/>
                  </a:schemeClr>
                </a:solidFill>
                <a:latin typeface="Helvetica Light"/>
                <a:cs typeface="Helvetica Light"/>
              </a:rPr>
              <a:t>Source: Top task </a:t>
            </a:r>
            <a:r>
              <a:rPr lang="en-CA" sz="1400" dirty="0">
                <a:solidFill>
                  <a:schemeClr val="tx1">
                    <a:lumMod val="75000"/>
                    <a:lumOff val="25000"/>
                  </a:schemeClr>
                </a:solidFill>
                <a:latin typeface="Helvetica Light"/>
                <a:cs typeface="Helvetica Light"/>
              </a:rPr>
              <a:t>identification project, Irish Department of Health </a:t>
            </a:r>
            <a:endParaRPr lang="en-CA" sz="1400" dirty="0" smtClean="0">
              <a:solidFill>
                <a:schemeClr val="tx1">
                  <a:lumMod val="75000"/>
                  <a:lumOff val="25000"/>
                </a:schemeClr>
              </a:solidFill>
              <a:latin typeface="Helvetica Light"/>
              <a:cs typeface="Helvetica Light"/>
            </a:endParaRPr>
          </a:p>
        </p:txBody>
      </p:sp>
    </p:spTree>
    <p:extLst>
      <p:ext uri="{BB962C8B-B14F-4D97-AF65-F5344CB8AC3E}">
        <p14:creationId xmlns:p14="http://schemas.microsoft.com/office/powerpoint/2010/main" val="2399602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rgbClr val="C00000"/>
        </a:solidFill>
        <a:effectLst/>
      </p:bgPr>
    </p:bg>
    <p:spTree>
      <p:nvGrpSpPr>
        <p:cNvPr id="1" name=""/>
        <p:cNvGrpSpPr/>
        <p:nvPr/>
      </p:nvGrpSpPr>
      <p:grpSpPr>
        <a:xfrm>
          <a:off x="0" y="0"/>
          <a:ext cx="0" cy="0"/>
          <a:chOff x="0" y="0"/>
          <a:chExt cx="0" cy="0"/>
        </a:xfrm>
      </p:grpSpPr>
      <p:sp>
        <p:nvSpPr>
          <p:cNvPr id="279554" name="Title 1"/>
          <p:cNvSpPr>
            <a:spLocks noGrp="1"/>
          </p:cNvSpPr>
          <p:nvPr>
            <p:ph type="title"/>
          </p:nvPr>
        </p:nvSpPr>
        <p:spPr>
          <a:xfrm>
            <a:off x="1359785" y="624416"/>
            <a:ext cx="6667500" cy="3739485"/>
          </a:xfrm>
        </p:spPr>
        <p:txBody>
          <a:bodyPr>
            <a:spAutoFit/>
          </a:bodyPr>
          <a:lstStyle/>
          <a:p>
            <a:pPr algn="ctr" eaLnBrk="0" hangingPunct="0"/>
            <a:r>
              <a:rPr lang="en-US" sz="9000" b="1" dirty="0">
                <a:solidFill>
                  <a:schemeClr val="bg1"/>
                </a:solidFill>
                <a:latin typeface="Arial" pitchFamily="34" charset="0"/>
                <a:cs typeface="Times New Roman" pitchFamily="18" charset="0"/>
              </a:rPr>
              <a:t>SOURCES</a:t>
            </a:r>
            <a:br>
              <a:rPr lang="en-US" sz="9000" b="1" dirty="0">
                <a:solidFill>
                  <a:schemeClr val="bg1"/>
                </a:solidFill>
                <a:latin typeface="Arial" pitchFamily="34" charset="0"/>
                <a:cs typeface="Times New Roman" pitchFamily="18" charset="0"/>
              </a:rPr>
            </a:br>
            <a:r>
              <a:rPr lang="en-US" sz="9000" b="1" dirty="0">
                <a:solidFill>
                  <a:schemeClr val="bg1"/>
                </a:solidFill>
                <a:latin typeface="Arial" pitchFamily="34" charset="0"/>
                <a:cs typeface="Times New Roman" pitchFamily="18" charset="0"/>
              </a:rPr>
              <a:t>FOR THE</a:t>
            </a:r>
            <a:br>
              <a:rPr lang="en-US" sz="9000" b="1" dirty="0">
                <a:solidFill>
                  <a:schemeClr val="bg1"/>
                </a:solidFill>
                <a:latin typeface="Arial" pitchFamily="34" charset="0"/>
                <a:cs typeface="Times New Roman" pitchFamily="18" charset="0"/>
              </a:rPr>
            </a:br>
            <a:r>
              <a:rPr lang="en-US" sz="9000" b="1" dirty="0">
                <a:solidFill>
                  <a:schemeClr val="bg1"/>
                </a:solidFill>
                <a:latin typeface="Arial" pitchFamily="34" charset="0"/>
                <a:cs typeface="Times New Roman" pitchFamily="18" charset="0"/>
              </a:rPr>
              <a:t>TASK LIST</a:t>
            </a:r>
          </a:p>
        </p:txBody>
      </p:sp>
    </p:spTree>
    <p:extLst>
      <p:ext uri="{BB962C8B-B14F-4D97-AF65-F5344CB8AC3E}">
        <p14:creationId xmlns:p14="http://schemas.microsoft.com/office/powerpoint/2010/main" val="1912968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sp>
        <p:nvSpPr>
          <p:cNvPr id="279554" name="Title 1"/>
          <p:cNvSpPr>
            <a:spLocks noGrp="1"/>
          </p:cNvSpPr>
          <p:nvPr>
            <p:ph type="title"/>
          </p:nvPr>
        </p:nvSpPr>
        <p:spPr>
          <a:xfrm>
            <a:off x="1377146" y="676502"/>
            <a:ext cx="6667500" cy="3739485"/>
          </a:xfrm>
        </p:spPr>
        <p:txBody>
          <a:bodyPr>
            <a:spAutoFit/>
          </a:bodyPr>
          <a:lstStyle/>
          <a:p>
            <a:pPr algn="ctr" eaLnBrk="0" hangingPunct="0"/>
            <a:r>
              <a:rPr lang="en-US" sz="9000" b="1" dirty="0">
                <a:solidFill>
                  <a:schemeClr val="bg1"/>
                </a:solidFill>
                <a:latin typeface="Arial" pitchFamily="34" charset="0"/>
                <a:cs typeface="Times New Roman" pitchFamily="18" charset="0"/>
              </a:rPr>
              <a:t>Task collection survey</a:t>
            </a:r>
          </a:p>
        </p:txBody>
      </p:sp>
    </p:spTree>
    <p:extLst>
      <p:ext uri="{BB962C8B-B14F-4D97-AF65-F5344CB8AC3E}">
        <p14:creationId xmlns:p14="http://schemas.microsoft.com/office/powerpoint/2010/main" val="3540281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sp>
        <p:nvSpPr>
          <p:cNvPr id="279554" name="Title 1"/>
          <p:cNvSpPr>
            <a:spLocks noGrp="1"/>
          </p:cNvSpPr>
          <p:nvPr>
            <p:ph type="title"/>
          </p:nvPr>
        </p:nvSpPr>
        <p:spPr>
          <a:xfrm>
            <a:off x="269111" y="494199"/>
            <a:ext cx="8568159" cy="3739485"/>
          </a:xfrm>
        </p:spPr>
        <p:txBody>
          <a:bodyPr wrap="square">
            <a:spAutoFit/>
          </a:bodyPr>
          <a:lstStyle/>
          <a:p>
            <a:pPr algn="ctr" eaLnBrk="0" hangingPunct="0"/>
            <a:r>
              <a:rPr lang="en-IE" sz="9000" b="1" dirty="0">
                <a:solidFill>
                  <a:schemeClr val="bg1"/>
                </a:solidFill>
                <a:latin typeface="Arial" pitchFamily="34" charset="0"/>
                <a:cs typeface="Times New Roman" pitchFamily="18" charset="0"/>
              </a:rPr>
              <a:t>Customer feedback, research</a:t>
            </a:r>
          </a:p>
        </p:txBody>
      </p:sp>
    </p:spTree>
    <p:extLst>
      <p:ext uri="{BB962C8B-B14F-4D97-AF65-F5344CB8AC3E}">
        <p14:creationId xmlns:p14="http://schemas.microsoft.com/office/powerpoint/2010/main" val="3409099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sp>
        <p:nvSpPr>
          <p:cNvPr id="279554" name="Title 1"/>
          <p:cNvSpPr>
            <a:spLocks noGrp="1"/>
          </p:cNvSpPr>
          <p:nvPr>
            <p:ph type="title"/>
          </p:nvPr>
        </p:nvSpPr>
        <p:spPr>
          <a:xfrm>
            <a:off x="303836" y="936039"/>
            <a:ext cx="8568159" cy="3427861"/>
          </a:xfrm>
        </p:spPr>
        <p:txBody>
          <a:bodyPr wrap="square">
            <a:spAutoFit/>
          </a:bodyPr>
          <a:lstStyle/>
          <a:p>
            <a:pPr algn="ctr" eaLnBrk="0" hangingPunct="0"/>
            <a:r>
              <a:rPr lang="en-IE" sz="8250" b="1" dirty="0">
                <a:solidFill>
                  <a:schemeClr val="bg1"/>
                </a:solidFill>
                <a:latin typeface="Arial" pitchFamily="34" charset="0"/>
                <a:cs typeface="Times New Roman" pitchFamily="18" charset="0"/>
              </a:rPr>
              <a:t>Top 50 search (annual: internal, external)</a:t>
            </a:r>
          </a:p>
        </p:txBody>
      </p:sp>
    </p:spTree>
    <p:extLst>
      <p:ext uri="{BB962C8B-B14F-4D97-AF65-F5344CB8AC3E}">
        <p14:creationId xmlns:p14="http://schemas.microsoft.com/office/powerpoint/2010/main" val="209391855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NGAGE" val="{&quot;SavedSwatch&quot;:&quot;-16756366|-13593164|-13155766|-3334100|-3351552|Treasury Board&quot;,&quot;Id&quot;:&quot;5a8ccfdd3532312894a7c439&quot;,&quot;SmartGridHorizontal&quot;:0,&quot;LinkedExcelSources&quot;:{},&quot;LinkedProjectSources&quot;:{},&quot;FlowConfig&quot;:{&quot;Canvas&quot;:{&quot;Slide&quot;:-1,&quot;Width&quot;:0,&quot;Height&quot;:0},&quot;Timeline&quot;:{&quot;Actions&quot;:[]}},&quot;LinkedSlideMergeSources&quot;:{}}"/>
</p:tagLst>
</file>

<file path=ppt/theme/theme1.xml><?xml version="1.0" encoding="utf-8"?>
<a:theme xmlns:a="http://schemas.openxmlformats.org/drawingml/2006/main" name="Office Theme">
  <a:themeElements>
    <a:clrScheme name="Custom 3">
      <a:dk1>
        <a:srgbClr val="282828"/>
      </a:dk1>
      <a:lt1>
        <a:sysClr val="window" lastClr="FFFFFF"/>
      </a:lt1>
      <a:dk2>
        <a:srgbClr val="898B90"/>
      </a:dk2>
      <a:lt2>
        <a:srgbClr val="5E5E5E"/>
      </a:lt2>
      <a:accent1>
        <a:srgbClr val="0078A9"/>
      </a:accent1>
      <a:accent2>
        <a:srgbClr val="41ABC8"/>
      </a:accent2>
      <a:accent3>
        <a:srgbClr val="5DC7D4"/>
      </a:accent3>
      <a:accent4>
        <a:srgbClr val="105C89"/>
      </a:accent4>
      <a:accent5>
        <a:srgbClr val="CFD9DB"/>
      </a:accent5>
      <a:accent6>
        <a:srgbClr val="0C6799"/>
      </a:accent6>
      <a:hlink>
        <a:srgbClr val="9F1D57"/>
      </a:hlink>
      <a:folHlink>
        <a:srgbClr val="AC5771"/>
      </a:folHlink>
    </a:clrScheme>
    <a:fontScheme name="Custom 1">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lgn="ctr">
          <a:defRPr sz="1600" dirty="0" smtClean="0">
            <a:solidFill>
              <a:schemeClr val="tx1">
                <a:lumMod val="75000"/>
                <a:lumOff val="25000"/>
              </a:schemeClr>
            </a:solidFill>
            <a:latin typeface="Helvetica Light"/>
            <a:cs typeface="Helvetica Light"/>
          </a:defRPr>
        </a:defPPr>
      </a:lstStyle>
    </a:tx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Custom 3">
      <a:dk1>
        <a:srgbClr val="282828"/>
      </a:dk1>
      <a:lt1>
        <a:sysClr val="window" lastClr="FFFFFF"/>
      </a:lt1>
      <a:dk2>
        <a:srgbClr val="898B90"/>
      </a:dk2>
      <a:lt2>
        <a:srgbClr val="5E5E5E"/>
      </a:lt2>
      <a:accent1>
        <a:srgbClr val="0078A9"/>
      </a:accent1>
      <a:accent2>
        <a:srgbClr val="41ABC8"/>
      </a:accent2>
      <a:accent3>
        <a:srgbClr val="5DC7D4"/>
      </a:accent3>
      <a:accent4>
        <a:srgbClr val="105C89"/>
      </a:accent4>
      <a:accent5>
        <a:srgbClr val="CFD9DB"/>
      </a:accent5>
      <a:accent6>
        <a:srgbClr val="0C6799"/>
      </a:accent6>
      <a:hlink>
        <a:srgbClr val="9F1D57"/>
      </a:hlink>
      <a:folHlink>
        <a:srgbClr val="AC5771"/>
      </a:folHlink>
    </a:clrScheme>
    <a:fontScheme name="Custom 1">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lgn="ctr">
          <a:defRPr sz="1600" dirty="0" smtClean="0">
            <a:solidFill>
              <a:schemeClr val="tx1">
                <a:lumMod val="75000"/>
                <a:lumOff val="25000"/>
              </a:schemeClr>
            </a:solidFill>
            <a:latin typeface="Helvetica Light"/>
            <a:cs typeface="Helvetica Light"/>
          </a:defRPr>
        </a:defPPr>
      </a:lstStyle>
    </a:txDef>
  </a:objectDefaults>
  <a:extraClrSchemeLst/>
</a:theme>
</file>

<file path=ppt/theme/theme3.xml><?xml version="1.0" encoding="utf-8"?>
<a:theme xmlns:a="http://schemas.openxmlformats.org/drawingml/2006/main" name="2_Office Theme">
  <a:themeElements>
    <a:clrScheme name="Custom 3">
      <a:dk1>
        <a:srgbClr val="282828"/>
      </a:dk1>
      <a:lt1>
        <a:sysClr val="window" lastClr="FFFFFF"/>
      </a:lt1>
      <a:dk2>
        <a:srgbClr val="898B90"/>
      </a:dk2>
      <a:lt2>
        <a:srgbClr val="5E5E5E"/>
      </a:lt2>
      <a:accent1>
        <a:srgbClr val="0078A9"/>
      </a:accent1>
      <a:accent2>
        <a:srgbClr val="41ABC8"/>
      </a:accent2>
      <a:accent3>
        <a:srgbClr val="5DC7D4"/>
      </a:accent3>
      <a:accent4>
        <a:srgbClr val="105C89"/>
      </a:accent4>
      <a:accent5>
        <a:srgbClr val="CFD9DB"/>
      </a:accent5>
      <a:accent6>
        <a:srgbClr val="0C6799"/>
      </a:accent6>
      <a:hlink>
        <a:srgbClr val="9F1D57"/>
      </a:hlink>
      <a:folHlink>
        <a:srgbClr val="AC5771"/>
      </a:folHlink>
    </a:clrScheme>
    <a:fontScheme name="Custom 1">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lgn="ctr">
          <a:defRPr sz="1600" dirty="0" smtClean="0">
            <a:solidFill>
              <a:schemeClr val="tx1">
                <a:lumMod val="75000"/>
                <a:lumOff val="25000"/>
              </a:schemeClr>
            </a:solidFill>
            <a:latin typeface="Helvetica Light"/>
            <a:cs typeface="Helvetica Light"/>
          </a:defRPr>
        </a:defPPr>
      </a:lstStyle>
    </a:txDef>
  </a:objectDefaults>
  <a:extraClrSchemeLst/>
</a:theme>
</file>

<file path=ppt/theme/theme4.xml><?xml version="1.0" encoding="utf-8"?>
<a:theme xmlns:a="http://schemas.openxmlformats.org/drawingml/2006/main" name="3_Office Theme">
  <a:themeElements>
    <a:clrScheme name="Custom 3">
      <a:dk1>
        <a:srgbClr val="282828"/>
      </a:dk1>
      <a:lt1>
        <a:sysClr val="window" lastClr="FFFFFF"/>
      </a:lt1>
      <a:dk2>
        <a:srgbClr val="898B90"/>
      </a:dk2>
      <a:lt2>
        <a:srgbClr val="5E5E5E"/>
      </a:lt2>
      <a:accent1>
        <a:srgbClr val="0078A9"/>
      </a:accent1>
      <a:accent2>
        <a:srgbClr val="41ABC8"/>
      </a:accent2>
      <a:accent3>
        <a:srgbClr val="5DC7D4"/>
      </a:accent3>
      <a:accent4>
        <a:srgbClr val="105C89"/>
      </a:accent4>
      <a:accent5>
        <a:srgbClr val="CFD9DB"/>
      </a:accent5>
      <a:accent6>
        <a:srgbClr val="0C6799"/>
      </a:accent6>
      <a:hlink>
        <a:srgbClr val="9F1D57"/>
      </a:hlink>
      <a:folHlink>
        <a:srgbClr val="AC5771"/>
      </a:folHlink>
    </a:clrScheme>
    <a:fontScheme name="Custom 1">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lgn="ctr">
          <a:defRPr sz="1600" dirty="0" smtClean="0">
            <a:solidFill>
              <a:schemeClr val="tx1">
                <a:lumMod val="75000"/>
                <a:lumOff val="25000"/>
              </a:schemeClr>
            </a:solidFill>
            <a:latin typeface="Helvetica Light"/>
            <a:cs typeface="Helvetica Light"/>
          </a:defRPr>
        </a:defPPr>
      </a:lstStyle>
    </a:txDef>
  </a:objectDefaults>
  <a:extraClrSchemeLst/>
</a:theme>
</file>

<file path=ppt/theme/theme5.xml><?xml version="1.0" encoding="utf-8"?>
<a:theme xmlns:a="http://schemas.openxmlformats.org/drawingml/2006/main" name="9_Office Theme">
  <a:themeElements>
    <a:clrScheme name="Custom 3">
      <a:dk1>
        <a:srgbClr val="282828"/>
      </a:dk1>
      <a:lt1>
        <a:sysClr val="window" lastClr="FFFFFF"/>
      </a:lt1>
      <a:dk2>
        <a:srgbClr val="898B90"/>
      </a:dk2>
      <a:lt2>
        <a:srgbClr val="5E5E5E"/>
      </a:lt2>
      <a:accent1>
        <a:srgbClr val="0078A9"/>
      </a:accent1>
      <a:accent2>
        <a:srgbClr val="41ABC8"/>
      </a:accent2>
      <a:accent3>
        <a:srgbClr val="5DC7D4"/>
      </a:accent3>
      <a:accent4>
        <a:srgbClr val="105C89"/>
      </a:accent4>
      <a:accent5>
        <a:srgbClr val="CFD9DB"/>
      </a:accent5>
      <a:accent6>
        <a:srgbClr val="0C6799"/>
      </a:accent6>
      <a:hlink>
        <a:srgbClr val="9F1D57"/>
      </a:hlink>
      <a:folHlink>
        <a:srgbClr val="AC5771"/>
      </a:folHlink>
    </a:clrScheme>
    <a:fontScheme name="Custom 1">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44450">
          <a:solidFill>
            <a:srgbClr val="FF0000"/>
          </a:solid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lgn="ctr">
          <a:defRPr sz="2800" dirty="0" smtClean="0">
            <a:latin typeface="Arial" panose="020B0604020202020204" pitchFamily="34" charset="0"/>
            <a:cs typeface="Arial" panose="020B0604020202020204" pitchFamily="34" charset="0"/>
          </a:defRPr>
        </a:defPPr>
      </a:lstStyle>
    </a:txDef>
  </a:objectDefaults>
  <a:extraClrSchemeLst/>
</a:theme>
</file>

<file path=ppt/theme/theme6.xml><?xml version="1.0" encoding="utf-8"?>
<a:theme xmlns:a="http://schemas.openxmlformats.org/drawingml/2006/main" name="12_Office Theme">
  <a:themeElements>
    <a:clrScheme name="Custom 3">
      <a:dk1>
        <a:srgbClr val="282828"/>
      </a:dk1>
      <a:lt1>
        <a:sysClr val="window" lastClr="FFFFFF"/>
      </a:lt1>
      <a:dk2>
        <a:srgbClr val="898B90"/>
      </a:dk2>
      <a:lt2>
        <a:srgbClr val="5E5E5E"/>
      </a:lt2>
      <a:accent1>
        <a:srgbClr val="0078A9"/>
      </a:accent1>
      <a:accent2>
        <a:srgbClr val="41ABC8"/>
      </a:accent2>
      <a:accent3>
        <a:srgbClr val="5DC7D4"/>
      </a:accent3>
      <a:accent4>
        <a:srgbClr val="105C89"/>
      </a:accent4>
      <a:accent5>
        <a:srgbClr val="CFD9DB"/>
      </a:accent5>
      <a:accent6>
        <a:srgbClr val="0C6799"/>
      </a:accent6>
      <a:hlink>
        <a:srgbClr val="9F1D57"/>
      </a:hlink>
      <a:folHlink>
        <a:srgbClr val="AC5771"/>
      </a:folHlink>
    </a:clrScheme>
    <a:fontScheme name="Custom 1">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44450">
          <a:solidFill>
            <a:srgbClr val="FF0000"/>
          </a:solidFill>
        </a:ln>
        <a:effectLst>
          <a:outerShdw blurRad="76200" dist="50800" dir="5400000" algn="ctr" rotWithShape="0">
            <a:srgbClr val="000000">
              <a:alpha val="27000"/>
            </a:srgbClr>
          </a:outerShdw>
        </a:effectLst>
      </a:spPr>
      <a:bodyPr rtlCol="0" anchor="ctr"/>
      <a:lstStyle>
        <a:defPPr algn="ctr">
          <a:defRPr dirty="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solidFill>
          <a:schemeClr val="accent1"/>
        </a:solidFill>
        <a:ln w="38100" cap="flat" cmpd="sng" algn="ctr">
          <a:solidFill>
            <a:srgbClr val="FF0000"/>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solidFill>
          <a:srgbClr val="FFFFFF"/>
        </a:solidFill>
        <a:ln w="38100">
          <a:solidFill>
            <a:srgbClr val="FF0000"/>
          </a:solidFill>
        </a:ln>
      </a:spPr>
      <a:bodyPr wrap="square" rtlCol="0">
        <a:spAutoFit/>
      </a:bodyPr>
      <a:lstStyle>
        <a:defPPr algn="ctr" defTabSz="914400" fontAlgn="base">
          <a:spcBef>
            <a:spcPct val="0"/>
          </a:spcBef>
          <a:spcAft>
            <a:spcPct val="0"/>
          </a:spcAft>
          <a:defRPr sz="2800" b="1" kern="0" dirty="0" smtClean="0">
            <a:solidFill>
              <a:srgbClr val="015D8B"/>
            </a:solidFill>
            <a:latin typeface="+mj-lt"/>
            <a:cs typeface="Arial" charset="0"/>
          </a:defRPr>
        </a:defPPr>
      </a:lstStyle>
    </a:txDef>
  </a:objectDefaults>
  <a:extraClrSchemeLst/>
</a:theme>
</file>

<file path=ppt/theme/theme7.xml><?xml version="1.0" encoding="utf-8"?>
<a:theme xmlns:a="http://schemas.openxmlformats.org/drawingml/2006/main" name="17_Office Theme">
  <a:themeElements>
    <a:clrScheme name="Custom 3">
      <a:dk1>
        <a:srgbClr val="282828"/>
      </a:dk1>
      <a:lt1>
        <a:sysClr val="window" lastClr="FFFFFF"/>
      </a:lt1>
      <a:dk2>
        <a:srgbClr val="898B90"/>
      </a:dk2>
      <a:lt2>
        <a:srgbClr val="5E5E5E"/>
      </a:lt2>
      <a:accent1>
        <a:srgbClr val="0078A9"/>
      </a:accent1>
      <a:accent2>
        <a:srgbClr val="41ABC8"/>
      </a:accent2>
      <a:accent3>
        <a:srgbClr val="5DC7D4"/>
      </a:accent3>
      <a:accent4>
        <a:srgbClr val="105C89"/>
      </a:accent4>
      <a:accent5>
        <a:srgbClr val="CFD9DB"/>
      </a:accent5>
      <a:accent6>
        <a:srgbClr val="0C6799"/>
      </a:accent6>
      <a:hlink>
        <a:srgbClr val="9F1D57"/>
      </a:hlink>
      <a:folHlink>
        <a:srgbClr val="AC577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lgn="ctr">
          <a:defRPr sz="1600" dirty="0" smtClean="0">
            <a:solidFill>
              <a:schemeClr val="tx1">
                <a:lumMod val="75000"/>
                <a:lumOff val="25000"/>
              </a:schemeClr>
            </a:solidFill>
            <a:latin typeface="Helvetica Light"/>
            <a:cs typeface="Helvetica Light"/>
          </a:defRPr>
        </a:defPPr>
      </a:lstStyle>
    </a:txDef>
  </a:objectDefaults>
  <a:extraClrSchemeLst/>
  <a:extLst>
    <a:ext uri="{05A4C25C-085E-4340-85A3-A5531E510DB2}">
      <thm15:themeFamily xmlns:thm15="http://schemas.microsoft.com/office/thememl/2012/main" name="CC_Template_Widescreen.potx" id="{74160655-A0D0-42A2-87D2-3FA72BDFBB6B}" vid="{2D379A06-F904-4E16-936F-CF6CC23C5393}"/>
    </a:ext>
  </a:extLst>
</a:theme>
</file>

<file path=ppt/theme/theme8.xml><?xml version="1.0" encoding="utf-8"?>
<a:theme xmlns:a="http://schemas.openxmlformats.org/drawingml/2006/main" name="4_CC Template">
  <a:themeElements>
    <a:clrScheme name="">
      <a:dk1>
        <a:srgbClr val="015D8B"/>
      </a:dk1>
      <a:lt1>
        <a:srgbClr val="FFFFFF"/>
      </a:lt1>
      <a:dk2>
        <a:srgbClr val="014B65"/>
      </a:dk2>
      <a:lt2>
        <a:srgbClr val="5F5F5F"/>
      </a:lt2>
      <a:accent1>
        <a:srgbClr val="FF461B"/>
      </a:accent1>
      <a:accent2>
        <a:srgbClr val="87E02E"/>
      </a:accent2>
      <a:accent3>
        <a:srgbClr val="FFFFFF"/>
      </a:accent3>
      <a:accent4>
        <a:srgbClr val="014E76"/>
      </a:accent4>
      <a:accent5>
        <a:srgbClr val="FFB0AB"/>
      </a:accent5>
      <a:accent6>
        <a:srgbClr val="7ACB29"/>
      </a:accent6>
      <a:hlink>
        <a:srgbClr val="0066FF"/>
      </a:hlink>
      <a:folHlink>
        <a:srgbClr val="D60093"/>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Default Design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blank">
  <a:themeElements>
    <a:clrScheme name="Slide_Mas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lide_Master">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3175" marR="0" indent="0" algn="l" defTabSz="914400" rtl="0" eaLnBrk="1" fontAlgn="base" latinLnBrk="0" hangingPunct="1">
          <a:lnSpc>
            <a:spcPct val="100000"/>
          </a:lnSpc>
          <a:spcBef>
            <a:spcPct val="0"/>
          </a:spcBef>
          <a:spcAft>
            <a:spcPct val="0"/>
          </a:spcAft>
          <a:buClrTx/>
          <a:buSzTx/>
          <a:buFontTx/>
          <a:buNone/>
          <a:tabLst/>
          <a:defRPr kumimoji="0" lang="en-GB" sz="1200" b="0" i="0" u="none" strike="noStrike" cap="none" normalizeH="0" baseline="0" smtClean="0">
            <a:ln>
              <a:noFill/>
            </a:ln>
            <a:solidFill>
              <a:srgbClr val="0F5494"/>
            </a:solidFill>
            <a:effectLst/>
            <a:latin typeface="Verdana"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3175" marR="0" indent="0" algn="l" defTabSz="914400" rtl="0" eaLnBrk="1" fontAlgn="base" latinLnBrk="0" hangingPunct="1">
          <a:lnSpc>
            <a:spcPct val="100000"/>
          </a:lnSpc>
          <a:spcBef>
            <a:spcPct val="0"/>
          </a:spcBef>
          <a:spcAft>
            <a:spcPct val="0"/>
          </a:spcAft>
          <a:buClrTx/>
          <a:buSzTx/>
          <a:buFontTx/>
          <a:buNone/>
          <a:tabLst/>
          <a:defRPr kumimoji="0" lang="en-GB" sz="1200" b="0" i="0" u="none" strike="noStrike" cap="none" normalizeH="0" baseline="0" smtClean="0">
            <a:ln>
              <a:noFill/>
            </a:ln>
            <a:solidFill>
              <a:srgbClr val="0F5494"/>
            </a:solidFill>
            <a:effectLst/>
            <a:latin typeface="Verdana" pitchFamily="34" charset="0"/>
          </a:defRPr>
        </a:defPPr>
      </a:lstStyle>
    </a:lnDef>
  </a:objectDefaults>
  <a:extraClrSchemeLst>
    <a:extraClrScheme>
      <a:clrScheme name="Slide_Mas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lide_Maste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lide_Maste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lide_Maste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lide_Maste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lide_Maste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lide_Maste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lide_Maste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lide_Maste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lide_Maste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lide_Maste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lide_Maste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35407</TotalTime>
  <Words>7571</Words>
  <Application>Microsoft Office PowerPoint</Application>
  <PresentationFormat>On-screen Show (16:9)</PresentationFormat>
  <Paragraphs>2610</Paragraphs>
  <Slides>41</Slides>
  <Notes>18</Notes>
  <HiddenSlides>0</HiddenSlides>
  <MMClips>0</MMClips>
  <ScaleCrop>false</ScaleCrop>
  <HeadingPairs>
    <vt:vector size="6" baseType="variant">
      <vt:variant>
        <vt:lpstr>Fonts Used</vt:lpstr>
      </vt:variant>
      <vt:variant>
        <vt:i4>11</vt:i4>
      </vt:variant>
      <vt:variant>
        <vt:lpstr>Theme</vt:lpstr>
      </vt:variant>
      <vt:variant>
        <vt:i4>9</vt:i4>
      </vt:variant>
      <vt:variant>
        <vt:lpstr>Slide Titles</vt:lpstr>
      </vt:variant>
      <vt:variant>
        <vt:i4>41</vt:i4>
      </vt:variant>
    </vt:vector>
  </HeadingPairs>
  <TitlesOfParts>
    <vt:vector size="61" baseType="lpstr">
      <vt:lpstr>MS PGothic</vt:lpstr>
      <vt:lpstr>MS PGothic</vt:lpstr>
      <vt:lpstr>Arial</vt:lpstr>
      <vt:lpstr>Calibri</vt:lpstr>
      <vt:lpstr>Calibri Light</vt:lpstr>
      <vt:lpstr>Cambria</vt:lpstr>
      <vt:lpstr>Helvetica</vt:lpstr>
      <vt:lpstr>Helvetica Light</vt:lpstr>
      <vt:lpstr>Times New Roman</vt:lpstr>
      <vt:lpstr>Verdana</vt:lpstr>
      <vt:lpstr>Wingdings</vt:lpstr>
      <vt:lpstr>Office Theme</vt:lpstr>
      <vt:lpstr>1_Office Theme</vt:lpstr>
      <vt:lpstr>2_Office Theme</vt:lpstr>
      <vt:lpstr>3_Office Theme</vt:lpstr>
      <vt:lpstr>9_Office Theme</vt:lpstr>
      <vt:lpstr>12_Office Theme</vt:lpstr>
      <vt:lpstr>17_Office Theme</vt:lpstr>
      <vt:lpstr>4_CC Template</vt:lpstr>
      <vt:lpstr>blank</vt:lpstr>
      <vt:lpstr>Improve Customer Experience with Top Tasks Part 2</vt:lpstr>
      <vt:lpstr>PowerPoint Presentation</vt:lpstr>
      <vt:lpstr>PowerPoint Presentation</vt:lpstr>
      <vt:lpstr>In dealing with health, what are the MOST IMPORTANT THINGS to you?</vt:lpstr>
      <vt:lpstr>In dealing with health, what are the MOST IMPORTANT THINGS to you?</vt:lpstr>
      <vt:lpstr>SOURCES FOR THE TASK LIST</vt:lpstr>
      <vt:lpstr>Task collection survey</vt:lpstr>
      <vt:lpstr>Customer feedback, research</vt:lpstr>
      <vt:lpstr>Top 50 search (annual: internal, external)</vt:lpstr>
      <vt:lpstr>Top 50 most visited pages, files (annual)</vt:lpstr>
      <vt:lpstr>Traditional / social media </vt:lpstr>
      <vt:lpstr>Existing website</vt:lpstr>
      <vt:lpstr>Competitor, peer websites  </vt:lpstr>
      <vt:lpstr>Organization strategy</vt:lpstr>
      <vt:lpstr>Stakeholder reviews </vt:lpstr>
      <vt:lpstr>PowerPoint Presentation</vt:lpstr>
      <vt:lpstr>PowerPoint Presentation</vt:lpstr>
      <vt:lpstr>PowerPoint Presentation</vt:lpstr>
      <vt:lpstr>In dealing with health, what are the MOST IMPORTANT THINGS to you?</vt:lpstr>
      <vt:lpstr>Total</vt:lpstr>
      <vt:lpstr>17 or younger</vt:lpstr>
      <vt:lpstr>Mental wellbeing: by age</vt:lpstr>
      <vt:lpstr>Check symptoms: by age</vt:lpstr>
      <vt:lpstr>65-74</vt:lpstr>
      <vt:lpstr>How to use health services: by age</vt:lpstr>
      <vt:lpstr>Seriousness of a condition: by age</vt:lpstr>
      <vt:lpstr>Exercise: by age</vt:lpstr>
      <vt:lpstr>Frequency of use</vt:lpstr>
      <vt:lpstr>Public or professional</vt:lpstr>
      <vt:lpstr>Gender</vt:lpstr>
      <vt:lpstr>Caring for someone</vt:lpstr>
      <vt:lpstr>Type of condition</vt:lpstr>
      <vt:lpstr>I have a disability</vt:lpstr>
      <vt:lpstr>Condition / disease</vt:lpstr>
      <vt:lpstr>Sexual health</vt:lpstr>
      <vt:lpstr>Addiction</vt:lpstr>
      <vt:lpstr>77 tasks – 107,000 voters</vt:lpstr>
      <vt:lpstr>Consistency across ‘country of residence’</vt:lpstr>
      <vt:lpstr>Top Task 11: Diet, food, nutrition (healthy eating, intolerances, weight)</vt:lpstr>
      <vt:lpstr>Top Customer Tasks</vt:lpstr>
      <vt:lpstr>PowerPoint Presentation</vt:lpstr>
    </vt:vector>
  </TitlesOfParts>
  <Company>Grey Healthcare Group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Aaron Kneile</dc:creator>
  <cp:lastModifiedBy>Smith, Peter</cp:lastModifiedBy>
  <cp:revision>845</cp:revision>
  <dcterms:created xsi:type="dcterms:W3CDTF">2013-09-16T04:02:48Z</dcterms:created>
  <dcterms:modified xsi:type="dcterms:W3CDTF">2018-02-21T01:48:13Z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64cb57c6-b801-4c21-95a4-599de5dbea82</vt:lpwstr>
  </property>
  <property fmtid="{D5CDD505-2E9C-101B-9397-08002B2CF9AE}" pid="3" name="TBSSCTCLASSIFICATION">
    <vt:lpwstr>No Classification Selected</vt:lpwstr>
  </property>
  <property fmtid="{D5CDD505-2E9C-101B-9397-08002B2CF9AE}" pid="4" name="SECCLASS">
    <vt:lpwstr>CLASSN</vt:lpwstr>
  </property>
</Properties>
</file>