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8B986F-FE64-47B3-92DF-0BF6A0A17C21}">
  <a:tblStyle styleId="{858B986F-FE64-47B3-92DF-0BF6A0A17C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BB40FB4-09CF-461C-8B01-0251C69160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d007a1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d007a1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bd007a1b2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bd007a1b2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d007a1b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d007a1b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bd007a1b2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bd007a1b2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9d284b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9d284b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68a2ed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68a2ed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d007a1b2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d007a1b2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bd007a1b2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bd007a1b2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cd3b1abb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cd3b1ab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bd007a1b2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bd007a1b2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4D7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554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FDE00"/>
              </a:buClr>
              <a:buSzPts val="3600"/>
              <a:buNone/>
              <a:defRPr sz="3600">
                <a:solidFill>
                  <a:srgbClr val="CFDE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71025" y="2576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E00"/>
              </a:buClr>
              <a:buSzPts val="3000"/>
              <a:buNone/>
              <a:defRPr sz="3000">
                <a:solidFill>
                  <a:srgbClr val="CFDE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78125" y="26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8125" y="90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67750" y="165750"/>
            <a:ext cx="86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51575" y="15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6962775" y="-1694"/>
            <a:ext cx="2181225" cy="150813"/>
          </a:xfrm>
          <a:custGeom>
            <a:rect b="b" l="l" r="r" t="t"/>
            <a:pathLst>
              <a:path extrusionOk="0" h="95" w="1374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6829425" y="-1694"/>
            <a:ext cx="276225" cy="150813"/>
          </a:xfrm>
          <a:custGeom>
            <a:rect b="b" l="l" r="r" t="t"/>
            <a:pathLst>
              <a:path extrusionOk="0" h="95" w="174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-1" y="-1694"/>
            <a:ext cx="6981825" cy="150813"/>
          </a:xfrm>
          <a:custGeom>
            <a:rect b="b" l="l" r="r" t="t"/>
            <a:pathLst>
              <a:path extrusionOk="0" h="95" w="4398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1575" y="15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51575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None/>
              <a:defRPr sz="2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1">
            <a:alphaModFix/>
          </a:blip>
          <a:srcRect b="63321" l="386" r="386" t="0"/>
          <a:stretch/>
        </p:blipFill>
        <p:spPr>
          <a:xfrm>
            <a:off x="0" y="-36275"/>
            <a:ext cx="9143999" cy="346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4000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Communicating </a:t>
            </a:r>
            <a:r>
              <a:rPr lang="en" sz="3600"/>
              <a:t>page </a:t>
            </a:r>
            <a:r>
              <a:rPr lang="en" sz="3600"/>
              <a:t>feedback</a:t>
            </a:r>
            <a:br>
              <a:rPr lang="en" sz="3600"/>
            </a:b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Templates for sharing user feedback trends and insights</a:t>
            </a:r>
            <a:endParaRPr sz="3600"/>
          </a:p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4" name="Google Shape;204;p34"/>
          <p:cNvGraphicFramePr/>
          <p:nvPr/>
        </p:nvGraphicFramePr>
        <p:xfrm>
          <a:off x="78525" y="104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{BBB40FB4-09CF-461C-8B01-0251C691609D}</a:tableStyleId>
              </a:tblPr>
              <a:tblGrid>
                <a:gridCol w="2816550"/>
                <a:gridCol w="4820950"/>
                <a:gridCol w="1149800"/>
              </a:tblGrid>
              <a:tr h="2314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Task: Proof of vaccination</a:t>
                      </a:r>
                      <a:b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 on people: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People are looking for reassurance that they comply with new rules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issues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Feedback examples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Comments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to record a vaccine received outside of Canada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"I was vaccinated by a Canadian approved vaccine outside of Canada. How do I report that I have been vaccinated?”</a:t>
                      </a:r>
                      <a:endParaRPr i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5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to get a copy of their vaccination record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“Vaccine certificate. Where can I get mine.”</a:t>
                      </a:r>
                      <a:endParaRPr i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5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there be a vaccination passport?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“I am looking for information on if Canada will have a digital passport for proof of vaccination”</a:t>
                      </a:r>
                      <a:endParaRPr i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05" name="Google Shape;205;p34"/>
          <p:cNvSpPr txBox="1"/>
          <p:nvPr/>
        </p:nvSpPr>
        <p:spPr>
          <a:xfrm>
            <a:off x="78525" y="269675"/>
            <a:ext cx="892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Template: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Showing specific issues with an emphasis on feedback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101925" y="336500"/>
            <a:ext cx="90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Help people understand how feedback is collected</a:t>
            </a:r>
            <a:endParaRPr sz="24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212325" y="890200"/>
            <a:ext cx="4556100" cy="21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feedback form at the bottom of the web page invites visitors to: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indicate if they found what they were looking for (yes / no)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indicate a reason for why not with a description in their own words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 rotWithShape="1">
          <a:blip r:embed="rId3">
            <a:alphaModFix/>
          </a:blip>
          <a:srcRect b="23407" l="8035" r="9721" t="8745"/>
          <a:stretch/>
        </p:blipFill>
        <p:spPr>
          <a:xfrm>
            <a:off x="5031450" y="862364"/>
            <a:ext cx="3846424" cy="6973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26"/>
          <p:cNvSpPr txBox="1"/>
          <p:nvPr/>
        </p:nvSpPr>
        <p:spPr>
          <a:xfrm>
            <a:off x="710609" y="3229600"/>
            <a:ext cx="1854000" cy="1313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30K+</a:t>
            </a:r>
            <a:b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Comments since December 7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2739775" y="3229600"/>
            <a:ext cx="1854000" cy="1313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64 </a:t>
            </a:r>
            <a:b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ages have a feedback form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0" y="4721275"/>
            <a:ext cx="9144000" cy="444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 to f</a:t>
            </a:r>
            <a:r>
              <a:rPr lang="en" sz="13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ull list of pages collecting feedback</a:t>
            </a:r>
            <a:endParaRPr sz="13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450" y="1635900"/>
            <a:ext cx="3804645" cy="285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1593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Template: A basic one page feedback data summary </a:t>
            </a:r>
            <a:endParaRPr sz="24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7" name="Google Shape;137;p27"/>
          <p:cNvGraphicFramePr/>
          <p:nvPr/>
        </p:nvGraphicFramePr>
        <p:xfrm>
          <a:off x="159350" y="22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{858B986F-FE64-47B3-92DF-0BF6A0A17C21}</a:tableStyleId>
              </a:tblPr>
              <a:tblGrid>
                <a:gridCol w="2997725"/>
                <a:gridCol w="824350"/>
                <a:gridCol w="824350"/>
                <a:gridCol w="6193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FEEDBACK BY TASK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</a:t>
                      </a:r>
                      <a:r>
                        <a:rPr b="1" lang="en" sz="900"/>
                        <a:t>omments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% of Total 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Change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 name 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553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CC4125"/>
                          </a:solidFill>
                        </a:rPr>
                        <a:t>↑</a:t>
                      </a: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  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 issue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CC4125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 issue 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CC4125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 name 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158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</a:rPr>
                        <a:t>↓ 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Specific issue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 name 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BF9000"/>
                          </a:solidFill>
                        </a:rPr>
                        <a:t>↔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Specific issue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F9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27"/>
          <p:cNvSpPr txBox="1"/>
          <p:nvPr/>
        </p:nvSpPr>
        <p:spPr>
          <a:xfrm>
            <a:off x="5516525" y="2231550"/>
            <a:ext cx="3439200" cy="2403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HIGHLIGHTS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 volume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 32% this week (739 -&gt; 1022 this week)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Pages with most feedback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Page title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Page title 2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Top tasks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Task name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name 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name 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63450" y="876175"/>
            <a:ext cx="5265900" cy="1169700"/>
          </a:xfrm>
          <a:prstGeom prst="rect">
            <a:avLst/>
          </a:prstGeom>
          <a:solidFill>
            <a:srgbClr val="004D7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this week’s feedback was about [task]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(up from 48% last week)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59300" y="4019325"/>
            <a:ext cx="5265900" cy="684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9-14, 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comments: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1022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516525" y="874800"/>
            <a:ext cx="3537300" cy="1169700"/>
          </a:xfrm>
          <a:prstGeom prst="rect">
            <a:avLst/>
          </a:prstGeom>
          <a:solidFill>
            <a:srgbClr val="004D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“Quotation from feedback  to illustrate.”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7" name="Google Shape;147;p28"/>
          <p:cNvGraphicFramePr/>
          <p:nvPr/>
        </p:nvGraphicFramePr>
        <p:xfrm>
          <a:off x="78325" y="97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{BBB40FB4-09CF-461C-8B01-0251C691609D}</a:tableStyleId>
              </a:tblPr>
              <a:tblGrid>
                <a:gridCol w="4652625"/>
                <a:gridCol w="2049225"/>
                <a:gridCol w="2285475"/>
              </a:tblGrid>
              <a:tr h="3914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issues in web feedback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December 20-31, 2021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hMerge="1"/>
              </a:tr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/ questions</a:t>
                      </a:r>
                      <a:endParaRPr b="1" sz="12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problem</a:t>
                      </a:r>
                      <a:endParaRPr sz="12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Page(s) affected</a:t>
                      </a:r>
                      <a:endParaRPr b="1" sz="12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1</a:t>
                      </a:r>
                      <a:endParaRPr b="1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of the issue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Policy gap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title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2</a:t>
                      </a:r>
                      <a:endParaRPr b="1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of the issue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Policy gap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title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8"/>
          <p:cNvSpPr txBox="1"/>
          <p:nvPr/>
        </p:nvSpPr>
        <p:spPr>
          <a:xfrm>
            <a:off x="154725" y="345875"/>
            <a:ext cx="898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Template: H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igh-level red flags and emerging issues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0" y="4096800"/>
            <a:ext cx="91440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Highlight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problems that go beyond the scope of your team’s work and need to be escalated - such as: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Policy gaps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Content gaps / incorrect information that require a subject matter expert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Technical issues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78525" y="269675"/>
            <a:ext cx="77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Template: Show a trend in volume of feedback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9" title="Chart"/>
          <p:cNvPicPr preferRelativeResize="0"/>
          <p:nvPr/>
        </p:nvPicPr>
        <p:blipFill rotWithShape="1">
          <a:blip r:embed="rId3">
            <a:alphaModFix/>
          </a:blip>
          <a:srcRect b="0" l="6032" r="0" t="0"/>
          <a:stretch/>
        </p:blipFill>
        <p:spPr>
          <a:xfrm>
            <a:off x="163439" y="1111275"/>
            <a:ext cx="4419585" cy="16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4662525" y="930175"/>
            <a:ext cx="441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esearch questions this helps to answer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comments were received over a period?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volume of feedback going up or down?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an announcement trigger more feedback?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making changes to a page reduce feedback?</a:t>
            </a:r>
            <a:endParaRPr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163450" y="282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{BBB40FB4-09CF-461C-8B01-0251C691609D}</a:tableStyleId>
              </a:tblPr>
              <a:tblGrid>
                <a:gridCol w="4381225"/>
                <a:gridCol w="4381225"/>
              </a:tblGrid>
              <a:tr h="35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or line charts to show trends and changes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6777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Across all pages, a group of pages, a single page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Across feedback tagged with a specific issue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something is improving or becoming more urgent issue on a daily, weekly, or monthly basis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point as the title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 on the timeline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sidebar with important dates: content changes, announcements, or decision points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Overlaying the timeline with web traffic analytics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9"/>
          <p:cNvSpPr txBox="1"/>
          <p:nvPr/>
        </p:nvSpPr>
        <p:spPr>
          <a:xfrm>
            <a:off x="225775" y="893250"/>
            <a:ext cx="430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Feedback spiked when the new policy came into effect</a:t>
            </a:r>
            <a:endParaRPr b="1"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4448675" y="927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{BBB40FB4-09CF-461C-8B01-0251C691609D}</a:tableStyleId>
              </a:tblPr>
              <a:tblGrid>
                <a:gridCol w="4528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questions this helps to answer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issues are driving the majority of feedback?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 feedback increase or decrease when compared to a previous time frame?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charts to compare data by time frame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Across pages or tasks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point as the title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Comparisons to show if the page feedback has increased or decreased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 on the chart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 adding a link to your tagging strategy document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6" name="Google Shape;166;p30" title="Chart"/>
          <p:cNvPicPr preferRelativeResize="0"/>
          <p:nvPr/>
        </p:nvPicPr>
        <p:blipFill rotWithShape="1">
          <a:blip r:embed="rId3">
            <a:alphaModFix/>
          </a:blip>
          <a:srcRect b="0" l="9634" r="16879" t="14251"/>
          <a:stretch/>
        </p:blipFill>
        <p:spPr>
          <a:xfrm>
            <a:off x="180325" y="949300"/>
            <a:ext cx="3873624" cy="26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560951" y="1738150"/>
            <a:ext cx="2118900" cy="400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44%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all feedback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83100" y="292625"/>
            <a:ext cx="90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Template: </a:t>
            </a:r>
            <a:r>
              <a:rPr lang="en" sz="2400">
                <a:solidFill>
                  <a:schemeClr val="dk1"/>
                </a:solidFill>
              </a:rPr>
              <a:t>Show trends in specific issues or tasks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713350" y="949300"/>
            <a:ext cx="349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People had trouble finding links to get vaccinated</a:t>
            </a:r>
            <a:endParaRPr b="1"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 title="Chart"/>
          <p:cNvPicPr preferRelativeResize="0"/>
          <p:nvPr/>
        </p:nvPicPr>
        <p:blipFill rotWithShape="1">
          <a:blip r:embed="rId3">
            <a:alphaModFix/>
          </a:blip>
          <a:srcRect b="37708" l="1785" r="44610" t="20154"/>
          <a:stretch/>
        </p:blipFill>
        <p:spPr>
          <a:xfrm>
            <a:off x="78525" y="1355575"/>
            <a:ext cx="4901524" cy="189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6" name="Google Shape;176;p31"/>
          <p:cNvGraphicFramePr/>
          <p:nvPr/>
        </p:nvGraphicFramePr>
        <p:xfrm>
          <a:off x="4980050" y="87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{BBB40FB4-09CF-461C-8B01-0251C691609D}</a:tableStyleId>
              </a:tblPr>
              <a:tblGrid>
                <a:gridCol w="4041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questions this helps to answer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560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pages received the most feedback?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are the biggest problems happening?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charts or text to show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893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 of feedback by page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 pages to focus on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6777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point as the title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omparisons to show if the feedback has increased or decreased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 on the chart. Try using a highlight colour to emphasize the insight.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 examples to illustrate key issues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1"/>
          <p:cNvSpPr txBox="1"/>
          <p:nvPr/>
        </p:nvSpPr>
        <p:spPr>
          <a:xfrm>
            <a:off x="78525" y="269675"/>
            <a:ext cx="871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Template: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Show pages that receive the most feedback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841825" y="2598500"/>
            <a:ext cx="701700" cy="3540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+423%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78525" y="879175"/>
            <a:ext cx="51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Short trips questions driving feedback on [x] page </a:t>
            </a:r>
            <a:endParaRPr b="1"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5" name="Google Shape;185;p32"/>
          <p:cNvGraphicFramePr/>
          <p:nvPr/>
        </p:nvGraphicFramePr>
        <p:xfrm>
          <a:off x="263225" y="13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{858B986F-FE64-47B3-92DF-0BF6A0A17C21}</a:tableStyleId>
              </a:tblPr>
              <a:tblGrid>
                <a:gridCol w="4995750"/>
                <a:gridCol w="737025"/>
                <a:gridCol w="737025"/>
                <a:gridCol w="737025"/>
                <a:gridCol w="737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Week starting</a:t>
                      </a:r>
                      <a:endParaRPr b="1" sz="13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Page title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26-Aug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2-Sep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9-Sep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16-Sep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COVID-19 vaccinated travellers entering Canada 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1199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1364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1191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761D"/>
                          </a:solidFill>
                        </a:rPr>
                        <a:t>897</a:t>
                      </a:r>
                      <a:endParaRPr b="1" sz="1300">
                        <a:solidFill>
                          <a:srgbClr val="38761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71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COVID-19 Travel: Checklists for requirements and exemptions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506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</a:rPr>
                        <a:t>575</a:t>
                      </a:r>
                      <a:endParaRPr b="1" sz="13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COVID-19: Travel, testing, quarantine and borders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447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375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378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Voyageurs vaccinés contre la COVID-19 qui entrent au Canada 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160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234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761D"/>
                          </a:solidFill>
                        </a:rPr>
                        <a:t>133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Find out if you can travel to Canada – Foreign vaccinated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--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0000"/>
                          </a:solidFill>
                        </a:rPr>
                        <a:t>235</a:t>
                      </a:r>
                      <a:endParaRPr b="1" sz="13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Flying to Canada: COVID-19 testing for travellers 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150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Find out if you can travel to Canada - Citizen without symptoms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Mandatory quarantine or isolation 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110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Assistance with COVID-19 travel restrictions and requirements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102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Boarding flights to and within Canada - 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120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Total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3617</a:t>
                      </a:r>
                      <a:endParaRPr b="1"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4158</a:t>
                      </a:r>
                      <a:endParaRPr b="1"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3785</a:t>
                      </a:r>
                      <a:endParaRPr b="1"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3769</a:t>
                      </a:r>
                      <a:endParaRPr b="1"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32"/>
          <p:cNvSpPr txBox="1"/>
          <p:nvPr/>
        </p:nvSpPr>
        <p:spPr>
          <a:xfrm>
            <a:off x="124175" y="782100"/>
            <a:ext cx="87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Another option to show page trends is a data table.  This is a lot of data to process and may not be best for decks.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78525" y="269675"/>
            <a:ext cx="871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Template: Show pages that receive the most feedback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5" y="1193025"/>
            <a:ext cx="3258850" cy="24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265025" y="3282250"/>
            <a:ext cx="3414000" cy="369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comments: xxx  - Date range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5" name="Google Shape;195;p33"/>
          <p:cNvGraphicFramePr/>
          <p:nvPr/>
        </p:nvGraphicFramePr>
        <p:xfrm>
          <a:off x="4760613" y="932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{BBB40FB4-09CF-461C-8B01-0251C691609D}</a:tableStyleId>
              </a:tblPr>
              <a:tblGrid>
                <a:gridCol w="4327075"/>
              </a:tblGrid>
              <a:tr h="4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questions this helps to answer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750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were the most common issues reported?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percentage of page feedback does the top issue get?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charts or text to show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83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 of feedback by issue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 page issues to focus on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include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1451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eedback examples to illustrate key issues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 on the chart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source details (total comments, date, etc.)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33"/>
          <p:cNvSpPr txBox="1"/>
          <p:nvPr/>
        </p:nvSpPr>
        <p:spPr>
          <a:xfrm>
            <a:off x="78525" y="269675"/>
            <a:ext cx="674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Template: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Show the top issues on a page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78525" y="930175"/>
            <a:ext cx="46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Visitors reported technical difficulties with [X] </a:t>
            </a:r>
            <a:endParaRPr b="1"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3184800" y="1435300"/>
            <a:ext cx="1286100" cy="4002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32% feedback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073763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ptimiza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