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Open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103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14BE985-9CAA-4E9E-B468-755765AB4EA4}">
  <a:tblStyle styleId="{014BE985-9CAA-4E9E-B468-755765AB4EA4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14F4B40D-E3B9-4FAA-992B-FCBA8C436DDE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03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regular.fntdata"/><Relationship Id="rId11" Type="http://schemas.openxmlformats.org/officeDocument/2006/relationships/slide" Target="slides/slide4.xml"/><Relationship Id="rId22" Type="http://schemas.openxmlformats.org/officeDocument/2006/relationships/font" Target="fonts/OpenSans-italic.fntdata"/><Relationship Id="rId10" Type="http://schemas.openxmlformats.org/officeDocument/2006/relationships/slide" Target="slides/slide3.xml"/><Relationship Id="rId21" Type="http://schemas.openxmlformats.org/officeDocument/2006/relationships/font" Target="fonts/OpenSans-bold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23" Type="http://schemas.openxmlformats.org/officeDocument/2006/relationships/font" Target="fonts/OpenSans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Roboto-boldItalic.fntdata"/><Relationship Id="rId6" Type="http://schemas.openxmlformats.org/officeDocument/2006/relationships/slideMaster" Target="slideMasters/slideMaster2.xml"/><Relationship Id="rId18" Type="http://schemas.openxmlformats.org/officeDocument/2006/relationships/font" Target="fonts/Roboto-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0bd007a1b2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0bd007a1b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0bd007a1b2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0bd007a1b2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8f48f4e756_0_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8f48f4e756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0bd007a1b2_0_6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0bd007a1b2_0_6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868a2ed8b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0868a2ed8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0bd007a1b2_0_6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0bd007a1b2_0_6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0bd007a1b2_0_6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0bd007a1b2_0_6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089d284bfa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089d284bfa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2" name="Google Shape;62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3" name="Google Shape;63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2"/>
          <p:cNvSpPr/>
          <p:nvPr/>
        </p:nvSpPr>
        <p:spPr>
          <a:xfrm>
            <a:off x="6962775" y="-1694"/>
            <a:ext cx="2181225" cy="150813"/>
          </a:xfrm>
          <a:custGeom>
            <a:rect b="b" l="l" r="r" t="t"/>
            <a:pathLst>
              <a:path extrusionOk="0" h="95" w="1374">
                <a:moveTo>
                  <a:pt x="96" y="0"/>
                </a:moveTo>
                <a:lnTo>
                  <a:pt x="90" y="0"/>
                </a:lnTo>
                <a:lnTo>
                  <a:pt x="0" y="95"/>
                </a:lnTo>
                <a:lnTo>
                  <a:pt x="6" y="95"/>
                </a:lnTo>
                <a:lnTo>
                  <a:pt x="1374" y="95"/>
                </a:lnTo>
                <a:lnTo>
                  <a:pt x="1374" y="0"/>
                </a:lnTo>
                <a:lnTo>
                  <a:pt x="96" y="0"/>
                </a:lnTo>
                <a:close/>
              </a:path>
            </a:pathLst>
          </a:custGeom>
          <a:solidFill>
            <a:srgbClr val="333E4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2"/>
          <p:cNvSpPr/>
          <p:nvPr/>
        </p:nvSpPr>
        <p:spPr>
          <a:xfrm>
            <a:off x="6829425" y="-1694"/>
            <a:ext cx="276225" cy="150813"/>
          </a:xfrm>
          <a:custGeom>
            <a:rect b="b" l="l" r="r" t="t"/>
            <a:pathLst>
              <a:path extrusionOk="0" h="95" w="174">
                <a:moveTo>
                  <a:pt x="96" y="0"/>
                </a:moveTo>
                <a:lnTo>
                  <a:pt x="96" y="0"/>
                </a:lnTo>
                <a:lnTo>
                  <a:pt x="0" y="95"/>
                </a:lnTo>
                <a:lnTo>
                  <a:pt x="6" y="95"/>
                </a:lnTo>
                <a:lnTo>
                  <a:pt x="84" y="95"/>
                </a:lnTo>
                <a:lnTo>
                  <a:pt x="174" y="0"/>
                </a:lnTo>
                <a:lnTo>
                  <a:pt x="96" y="0"/>
                </a:lnTo>
                <a:close/>
              </a:path>
            </a:pathLst>
          </a:custGeom>
          <a:solidFill>
            <a:srgbClr val="CFDE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2"/>
          <p:cNvSpPr/>
          <p:nvPr/>
        </p:nvSpPr>
        <p:spPr>
          <a:xfrm>
            <a:off x="-1" y="-1694"/>
            <a:ext cx="6981825" cy="150813"/>
          </a:xfrm>
          <a:custGeom>
            <a:rect b="b" l="l" r="r" t="t"/>
            <a:pathLst>
              <a:path extrusionOk="0" h="95" w="4398">
                <a:moveTo>
                  <a:pt x="4398" y="0"/>
                </a:moveTo>
                <a:lnTo>
                  <a:pt x="0" y="0"/>
                </a:lnTo>
                <a:lnTo>
                  <a:pt x="0" y="95"/>
                </a:lnTo>
                <a:lnTo>
                  <a:pt x="4302" y="95"/>
                </a:lnTo>
                <a:lnTo>
                  <a:pt x="4398" y="0"/>
                </a:lnTo>
                <a:close/>
              </a:path>
            </a:pathLst>
          </a:custGeom>
          <a:solidFill>
            <a:srgbClr val="004D7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6" name="Google Shape;7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7" name="Google Shape;7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0" name="Google Shape;8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4" name="Google Shape;8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8" name="Google Shape;8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9" name="Google Shape;8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2" name="Google Shape;9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6" name="Google Shape;9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9" name="Google Shape;9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03" name="Google Shape;10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4" name="Google Shape;10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004D7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155450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CFDE00"/>
              </a:buClr>
              <a:buSzPts val="3600"/>
              <a:buNone/>
              <a:defRPr sz="3600">
                <a:solidFill>
                  <a:srgbClr val="CFDE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6962775" y="-1694"/>
            <a:ext cx="2181225" cy="150813"/>
          </a:xfrm>
          <a:custGeom>
            <a:rect b="b" l="l" r="r" t="t"/>
            <a:pathLst>
              <a:path extrusionOk="0" h="95" w="1374">
                <a:moveTo>
                  <a:pt x="96" y="0"/>
                </a:moveTo>
                <a:lnTo>
                  <a:pt x="90" y="0"/>
                </a:lnTo>
                <a:lnTo>
                  <a:pt x="0" y="95"/>
                </a:lnTo>
                <a:lnTo>
                  <a:pt x="6" y="95"/>
                </a:lnTo>
                <a:lnTo>
                  <a:pt x="1374" y="95"/>
                </a:lnTo>
                <a:lnTo>
                  <a:pt x="1374" y="0"/>
                </a:lnTo>
                <a:lnTo>
                  <a:pt x="96" y="0"/>
                </a:lnTo>
                <a:close/>
              </a:path>
            </a:pathLst>
          </a:custGeom>
          <a:solidFill>
            <a:srgbClr val="333E4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3"/>
          <p:cNvSpPr/>
          <p:nvPr/>
        </p:nvSpPr>
        <p:spPr>
          <a:xfrm>
            <a:off x="6829425" y="-1694"/>
            <a:ext cx="276225" cy="150813"/>
          </a:xfrm>
          <a:custGeom>
            <a:rect b="b" l="l" r="r" t="t"/>
            <a:pathLst>
              <a:path extrusionOk="0" h="95" w="174">
                <a:moveTo>
                  <a:pt x="96" y="0"/>
                </a:moveTo>
                <a:lnTo>
                  <a:pt x="96" y="0"/>
                </a:lnTo>
                <a:lnTo>
                  <a:pt x="0" y="95"/>
                </a:lnTo>
                <a:lnTo>
                  <a:pt x="6" y="95"/>
                </a:lnTo>
                <a:lnTo>
                  <a:pt x="84" y="95"/>
                </a:lnTo>
                <a:lnTo>
                  <a:pt x="174" y="0"/>
                </a:lnTo>
                <a:lnTo>
                  <a:pt x="96" y="0"/>
                </a:lnTo>
                <a:close/>
              </a:path>
            </a:pathLst>
          </a:custGeom>
          <a:solidFill>
            <a:srgbClr val="CFDE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3"/>
          <p:cNvSpPr/>
          <p:nvPr/>
        </p:nvSpPr>
        <p:spPr>
          <a:xfrm>
            <a:off x="-1" y="-1694"/>
            <a:ext cx="6981825" cy="150813"/>
          </a:xfrm>
          <a:custGeom>
            <a:rect b="b" l="l" r="r" t="t"/>
            <a:pathLst>
              <a:path extrusionOk="0" h="95" w="4398">
                <a:moveTo>
                  <a:pt x="4398" y="0"/>
                </a:moveTo>
                <a:lnTo>
                  <a:pt x="0" y="0"/>
                </a:lnTo>
                <a:lnTo>
                  <a:pt x="0" y="95"/>
                </a:lnTo>
                <a:lnTo>
                  <a:pt x="4302" y="95"/>
                </a:lnTo>
                <a:lnTo>
                  <a:pt x="4398" y="0"/>
                </a:lnTo>
                <a:close/>
              </a:path>
            </a:pathLst>
          </a:custGeom>
          <a:solidFill>
            <a:srgbClr val="004D7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271025" y="25766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E00"/>
              </a:buClr>
              <a:buSzPts val="3000"/>
              <a:buNone/>
              <a:defRPr sz="3000">
                <a:solidFill>
                  <a:srgbClr val="CFDE00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08" name="Google Shape;10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1" name="Google Shape;11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2" name="Google Shape;11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178125" y="260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178125" y="904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4"/>
          <p:cNvSpPr/>
          <p:nvPr/>
        </p:nvSpPr>
        <p:spPr>
          <a:xfrm>
            <a:off x="6962775" y="-1694"/>
            <a:ext cx="2181225" cy="150813"/>
          </a:xfrm>
          <a:custGeom>
            <a:rect b="b" l="l" r="r" t="t"/>
            <a:pathLst>
              <a:path extrusionOk="0" h="95" w="1374">
                <a:moveTo>
                  <a:pt x="96" y="0"/>
                </a:moveTo>
                <a:lnTo>
                  <a:pt x="90" y="0"/>
                </a:lnTo>
                <a:lnTo>
                  <a:pt x="0" y="95"/>
                </a:lnTo>
                <a:lnTo>
                  <a:pt x="6" y="95"/>
                </a:lnTo>
                <a:lnTo>
                  <a:pt x="1374" y="95"/>
                </a:lnTo>
                <a:lnTo>
                  <a:pt x="1374" y="0"/>
                </a:lnTo>
                <a:lnTo>
                  <a:pt x="96" y="0"/>
                </a:lnTo>
                <a:close/>
              </a:path>
            </a:pathLst>
          </a:custGeom>
          <a:solidFill>
            <a:srgbClr val="333E4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4"/>
          <p:cNvSpPr/>
          <p:nvPr/>
        </p:nvSpPr>
        <p:spPr>
          <a:xfrm>
            <a:off x="6829425" y="-1694"/>
            <a:ext cx="276225" cy="150813"/>
          </a:xfrm>
          <a:custGeom>
            <a:rect b="b" l="l" r="r" t="t"/>
            <a:pathLst>
              <a:path extrusionOk="0" h="95" w="174">
                <a:moveTo>
                  <a:pt x="96" y="0"/>
                </a:moveTo>
                <a:lnTo>
                  <a:pt x="96" y="0"/>
                </a:lnTo>
                <a:lnTo>
                  <a:pt x="0" y="95"/>
                </a:lnTo>
                <a:lnTo>
                  <a:pt x="6" y="95"/>
                </a:lnTo>
                <a:lnTo>
                  <a:pt x="84" y="95"/>
                </a:lnTo>
                <a:lnTo>
                  <a:pt x="174" y="0"/>
                </a:lnTo>
                <a:lnTo>
                  <a:pt x="96" y="0"/>
                </a:lnTo>
                <a:close/>
              </a:path>
            </a:pathLst>
          </a:custGeom>
          <a:solidFill>
            <a:srgbClr val="CFDE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4"/>
          <p:cNvSpPr/>
          <p:nvPr/>
        </p:nvSpPr>
        <p:spPr>
          <a:xfrm>
            <a:off x="-1" y="-1694"/>
            <a:ext cx="6981825" cy="150813"/>
          </a:xfrm>
          <a:custGeom>
            <a:rect b="b" l="l" r="r" t="t"/>
            <a:pathLst>
              <a:path extrusionOk="0" h="95" w="4398">
                <a:moveTo>
                  <a:pt x="4398" y="0"/>
                </a:moveTo>
                <a:lnTo>
                  <a:pt x="0" y="0"/>
                </a:lnTo>
                <a:lnTo>
                  <a:pt x="0" y="95"/>
                </a:lnTo>
                <a:lnTo>
                  <a:pt x="4302" y="95"/>
                </a:lnTo>
                <a:lnTo>
                  <a:pt x="4398" y="0"/>
                </a:lnTo>
                <a:close/>
              </a:path>
            </a:pathLst>
          </a:custGeom>
          <a:solidFill>
            <a:srgbClr val="004D7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267750" y="165750"/>
            <a:ext cx="8608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351575" y="157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6962775" y="-1694"/>
            <a:ext cx="2181225" cy="150813"/>
          </a:xfrm>
          <a:custGeom>
            <a:rect b="b" l="l" r="r" t="t"/>
            <a:pathLst>
              <a:path extrusionOk="0" h="95" w="1374">
                <a:moveTo>
                  <a:pt x="96" y="0"/>
                </a:moveTo>
                <a:lnTo>
                  <a:pt x="90" y="0"/>
                </a:lnTo>
                <a:lnTo>
                  <a:pt x="0" y="95"/>
                </a:lnTo>
                <a:lnTo>
                  <a:pt x="6" y="95"/>
                </a:lnTo>
                <a:lnTo>
                  <a:pt x="1374" y="95"/>
                </a:lnTo>
                <a:lnTo>
                  <a:pt x="1374" y="0"/>
                </a:lnTo>
                <a:lnTo>
                  <a:pt x="96" y="0"/>
                </a:lnTo>
                <a:close/>
              </a:path>
            </a:pathLst>
          </a:custGeom>
          <a:solidFill>
            <a:srgbClr val="333E4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6"/>
          <p:cNvSpPr/>
          <p:nvPr/>
        </p:nvSpPr>
        <p:spPr>
          <a:xfrm>
            <a:off x="6829425" y="-1694"/>
            <a:ext cx="276225" cy="150813"/>
          </a:xfrm>
          <a:custGeom>
            <a:rect b="b" l="l" r="r" t="t"/>
            <a:pathLst>
              <a:path extrusionOk="0" h="95" w="174">
                <a:moveTo>
                  <a:pt x="96" y="0"/>
                </a:moveTo>
                <a:lnTo>
                  <a:pt x="96" y="0"/>
                </a:lnTo>
                <a:lnTo>
                  <a:pt x="0" y="95"/>
                </a:lnTo>
                <a:lnTo>
                  <a:pt x="6" y="95"/>
                </a:lnTo>
                <a:lnTo>
                  <a:pt x="84" y="95"/>
                </a:lnTo>
                <a:lnTo>
                  <a:pt x="174" y="0"/>
                </a:lnTo>
                <a:lnTo>
                  <a:pt x="96" y="0"/>
                </a:lnTo>
                <a:close/>
              </a:path>
            </a:pathLst>
          </a:custGeom>
          <a:solidFill>
            <a:srgbClr val="CFDE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6"/>
          <p:cNvSpPr/>
          <p:nvPr/>
        </p:nvSpPr>
        <p:spPr>
          <a:xfrm>
            <a:off x="-1" y="-1694"/>
            <a:ext cx="6981825" cy="150813"/>
          </a:xfrm>
          <a:custGeom>
            <a:rect b="b" l="l" r="r" t="t"/>
            <a:pathLst>
              <a:path extrusionOk="0" h="95" w="4398">
                <a:moveTo>
                  <a:pt x="4398" y="0"/>
                </a:moveTo>
                <a:lnTo>
                  <a:pt x="0" y="0"/>
                </a:lnTo>
                <a:lnTo>
                  <a:pt x="0" y="95"/>
                </a:lnTo>
                <a:lnTo>
                  <a:pt x="4302" y="95"/>
                </a:lnTo>
                <a:lnTo>
                  <a:pt x="4398" y="0"/>
                </a:lnTo>
                <a:close/>
              </a:path>
            </a:pathLst>
          </a:custGeom>
          <a:solidFill>
            <a:srgbClr val="004D7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" name="Google Shape;42;p7"/>
          <p:cNvSpPr/>
          <p:nvPr/>
        </p:nvSpPr>
        <p:spPr>
          <a:xfrm>
            <a:off x="6962775" y="-1694"/>
            <a:ext cx="2181225" cy="150813"/>
          </a:xfrm>
          <a:custGeom>
            <a:rect b="b" l="l" r="r" t="t"/>
            <a:pathLst>
              <a:path extrusionOk="0" h="95" w="1374">
                <a:moveTo>
                  <a:pt x="96" y="0"/>
                </a:moveTo>
                <a:lnTo>
                  <a:pt x="90" y="0"/>
                </a:lnTo>
                <a:lnTo>
                  <a:pt x="0" y="95"/>
                </a:lnTo>
                <a:lnTo>
                  <a:pt x="6" y="95"/>
                </a:lnTo>
                <a:lnTo>
                  <a:pt x="1374" y="95"/>
                </a:lnTo>
                <a:lnTo>
                  <a:pt x="1374" y="0"/>
                </a:lnTo>
                <a:lnTo>
                  <a:pt x="96" y="0"/>
                </a:lnTo>
                <a:close/>
              </a:path>
            </a:pathLst>
          </a:custGeom>
          <a:solidFill>
            <a:srgbClr val="333E4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7"/>
          <p:cNvSpPr/>
          <p:nvPr/>
        </p:nvSpPr>
        <p:spPr>
          <a:xfrm>
            <a:off x="6829425" y="-1694"/>
            <a:ext cx="276225" cy="150813"/>
          </a:xfrm>
          <a:custGeom>
            <a:rect b="b" l="l" r="r" t="t"/>
            <a:pathLst>
              <a:path extrusionOk="0" h="95" w="174">
                <a:moveTo>
                  <a:pt x="96" y="0"/>
                </a:moveTo>
                <a:lnTo>
                  <a:pt x="96" y="0"/>
                </a:lnTo>
                <a:lnTo>
                  <a:pt x="0" y="95"/>
                </a:lnTo>
                <a:lnTo>
                  <a:pt x="6" y="95"/>
                </a:lnTo>
                <a:lnTo>
                  <a:pt x="84" y="95"/>
                </a:lnTo>
                <a:lnTo>
                  <a:pt x="174" y="0"/>
                </a:lnTo>
                <a:lnTo>
                  <a:pt x="96" y="0"/>
                </a:lnTo>
                <a:close/>
              </a:path>
            </a:pathLst>
          </a:custGeom>
          <a:solidFill>
            <a:srgbClr val="CFDE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7"/>
          <p:cNvSpPr/>
          <p:nvPr/>
        </p:nvSpPr>
        <p:spPr>
          <a:xfrm>
            <a:off x="-1" y="-1694"/>
            <a:ext cx="6981825" cy="150813"/>
          </a:xfrm>
          <a:custGeom>
            <a:rect b="b" l="l" r="r" t="t"/>
            <a:pathLst>
              <a:path extrusionOk="0" h="95" w="4398">
                <a:moveTo>
                  <a:pt x="4398" y="0"/>
                </a:moveTo>
                <a:lnTo>
                  <a:pt x="0" y="0"/>
                </a:lnTo>
                <a:lnTo>
                  <a:pt x="0" y="95"/>
                </a:lnTo>
                <a:lnTo>
                  <a:pt x="4302" y="95"/>
                </a:lnTo>
                <a:lnTo>
                  <a:pt x="4398" y="0"/>
                </a:lnTo>
                <a:close/>
              </a:path>
            </a:pathLst>
          </a:custGeom>
          <a:solidFill>
            <a:srgbClr val="004D7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" name="Google Shape;48;p8"/>
          <p:cNvSpPr/>
          <p:nvPr/>
        </p:nvSpPr>
        <p:spPr>
          <a:xfrm>
            <a:off x="6962775" y="-1694"/>
            <a:ext cx="2181225" cy="150813"/>
          </a:xfrm>
          <a:custGeom>
            <a:rect b="b" l="l" r="r" t="t"/>
            <a:pathLst>
              <a:path extrusionOk="0" h="95" w="1374">
                <a:moveTo>
                  <a:pt x="96" y="0"/>
                </a:moveTo>
                <a:lnTo>
                  <a:pt x="90" y="0"/>
                </a:lnTo>
                <a:lnTo>
                  <a:pt x="0" y="95"/>
                </a:lnTo>
                <a:lnTo>
                  <a:pt x="6" y="95"/>
                </a:lnTo>
                <a:lnTo>
                  <a:pt x="1374" y="95"/>
                </a:lnTo>
                <a:lnTo>
                  <a:pt x="1374" y="0"/>
                </a:lnTo>
                <a:lnTo>
                  <a:pt x="96" y="0"/>
                </a:lnTo>
                <a:close/>
              </a:path>
            </a:pathLst>
          </a:custGeom>
          <a:solidFill>
            <a:srgbClr val="333E4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8"/>
          <p:cNvSpPr/>
          <p:nvPr/>
        </p:nvSpPr>
        <p:spPr>
          <a:xfrm>
            <a:off x="6829425" y="-1694"/>
            <a:ext cx="276225" cy="150813"/>
          </a:xfrm>
          <a:custGeom>
            <a:rect b="b" l="l" r="r" t="t"/>
            <a:pathLst>
              <a:path extrusionOk="0" h="95" w="174">
                <a:moveTo>
                  <a:pt x="96" y="0"/>
                </a:moveTo>
                <a:lnTo>
                  <a:pt x="96" y="0"/>
                </a:lnTo>
                <a:lnTo>
                  <a:pt x="0" y="95"/>
                </a:lnTo>
                <a:lnTo>
                  <a:pt x="6" y="95"/>
                </a:lnTo>
                <a:lnTo>
                  <a:pt x="84" y="95"/>
                </a:lnTo>
                <a:lnTo>
                  <a:pt x="174" y="0"/>
                </a:lnTo>
                <a:lnTo>
                  <a:pt x="96" y="0"/>
                </a:lnTo>
                <a:close/>
              </a:path>
            </a:pathLst>
          </a:custGeom>
          <a:solidFill>
            <a:srgbClr val="CFDE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8"/>
          <p:cNvSpPr/>
          <p:nvPr/>
        </p:nvSpPr>
        <p:spPr>
          <a:xfrm>
            <a:off x="-1" y="-1694"/>
            <a:ext cx="6981825" cy="150813"/>
          </a:xfrm>
          <a:custGeom>
            <a:rect b="b" l="l" r="r" t="t"/>
            <a:pathLst>
              <a:path extrusionOk="0" h="95" w="4398">
                <a:moveTo>
                  <a:pt x="4398" y="0"/>
                </a:moveTo>
                <a:lnTo>
                  <a:pt x="0" y="0"/>
                </a:lnTo>
                <a:lnTo>
                  <a:pt x="0" y="95"/>
                </a:lnTo>
                <a:lnTo>
                  <a:pt x="4302" y="95"/>
                </a:lnTo>
                <a:lnTo>
                  <a:pt x="4398" y="0"/>
                </a:lnTo>
                <a:close/>
              </a:path>
            </a:pathLst>
          </a:custGeom>
          <a:solidFill>
            <a:srgbClr val="004D7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4" name="Google Shape;54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5" name="Google Shape;55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51575" y="157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51575" y="8635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800"/>
              <a:buFont typeface="Calibri"/>
              <a:buNone/>
              <a:defRPr sz="28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1" name="Google Shape;71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●"/>
              <a:defRPr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○"/>
              <a:def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■"/>
              <a:def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●"/>
              <a:def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2" name="Google Shape;7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3" name="Google Shape;73;p13"/>
          <p:cNvPicPr preferRelativeResize="0"/>
          <p:nvPr/>
        </p:nvPicPr>
        <p:blipFill rotWithShape="1">
          <a:blip r:embed="rId1">
            <a:alphaModFix/>
          </a:blip>
          <a:srcRect b="63321" l="386" r="386" t="0"/>
          <a:stretch/>
        </p:blipFill>
        <p:spPr>
          <a:xfrm>
            <a:off x="0" y="-36275"/>
            <a:ext cx="9143999" cy="34655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5"/>
          <p:cNvSpPr txBox="1"/>
          <p:nvPr>
            <p:ph type="title"/>
          </p:nvPr>
        </p:nvSpPr>
        <p:spPr>
          <a:xfrm>
            <a:off x="40005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Communicating GC TSS results and</a:t>
            </a:r>
            <a:r>
              <a:rPr lang="en" sz="3600"/>
              <a:t> </a:t>
            </a:r>
            <a:r>
              <a:rPr lang="en" sz="3600"/>
              <a:t>feedback</a:t>
            </a:r>
            <a:br>
              <a:rPr lang="en" sz="3600"/>
            </a:br>
            <a:r>
              <a:rPr lang="en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Templates for sharing trends and insights</a:t>
            </a:r>
            <a:endParaRPr sz="3600"/>
          </a:p>
        </p:txBody>
      </p:sp>
      <p:sp>
        <p:nvSpPr>
          <p:cNvPr id="120" name="Google Shape;120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6"/>
          <p:cNvSpPr txBox="1"/>
          <p:nvPr>
            <p:ph type="title"/>
          </p:nvPr>
        </p:nvSpPr>
        <p:spPr>
          <a:xfrm>
            <a:off x="101925" y="336500"/>
            <a:ext cx="905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rPr>
              <a:t>Help people understand how data is collected</a:t>
            </a:r>
            <a:endParaRPr sz="2400">
              <a:solidFill>
                <a:srgbClr val="11111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6" name="Google Shape;12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42325" y="-287875"/>
            <a:ext cx="3388050" cy="592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6"/>
          <p:cNvSpPr txBox="1"/>
          <p:nvPr>
            <p:ph idx="1" type="body"/>
          </p:nvPr>
        </p:nvSpPr>
        <p:spPr>
          <a:xfrm>
            <a:off x="274225" y="978223"/>
            <a:ext cx="5538000" cy="26988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GC Task Success Survey</a:t>
            </a:r>
            <a:br>
              <a:rPr lang="en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Website exit survey to </a:t>
            </a:r>
            <a:r>
              <a:rPr b="1"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identify </a:t>
            </a:r>
            <a:br>
              <a:rPr b="1"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1"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and measure top tasks</a:t>
            </a: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Runs continuously across all webpages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Offered to 10% of website visitors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Evaluates task completion, ease of use and satisfaction</a:t>
            </a:r>
            <a:endParaRPr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8" name="Google Shape;128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42557" y="904275"/>
            <a:ext cx="1972418" cy="3508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6"/>
          <p:cNvSpPr txBox="1"/>
          <p:nvPr/>
        </p:nvSpPr>
        <p:spPr>
          <a:xfrm>
            <a:off x="0" y="3740675"/>
            <a:ext cx="5813700" cy="1349100"/>
          </a:xfrm>
          <a:prstGeom prst="rect">
            <a:avLst/>
          </a:prstGeom>
          <a:solidFill>
            <a:srgbClr val="005172"/>
          </a:solidFill>
          <a:ln cap="flat" cmpd="sng" w="19050">
            <a:solidFill>
              <a:srgbClr val="00517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 common starting point to:</a:t>
            </a:r>
            <a:endParaRPr b="0" i="0" sz="17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-"/>
            </a:pPr>
            <a:r>
              <a:rPr b="0" i="0" lang="en" sz="17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Understand user needs</a:t>
            </a:r>
            <a:endParaRPr b="0" i="0" sz="17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-"/>
            </a:pPr>
            <a:r>
              <a:rPr b="0" i="0" lang="en" sz="17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Measure current performance</a:t>
            </a:r>
            <a:endParaRPr b="0" i="0" sz="17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-"/>
            </a:pPr>
            <a:r>
              <a:rPr b="0" i="0" lang="en" sz="17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Identify areas for improvement</a:t>
            </a:r>
            <a:endParaRPr b="0" i="0" sz="16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0" name="Google Shape;130;p26"/>
          <p:cNvSpPr txBox="1"/>
          <p:nvPr/>
        </p:nvSpPr>
        <p:spPr>
          <a:xfrm>
            <a:off x="291825" y="4797350"/>
            <a:ext cx="5887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6" name="Google Shape;136;p27"/>
          <p:cNvSpPr txBox="1"/>
          <p:nvPr/>
        </p:nvSpPr>
        <p:spPr>
          <a:xfrm>
            <a:off x="0" y="2441825"/>
            <a:ext cx="9144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Help tell your data story using these common templates 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8"/>
          <p:cNvSpPr txBox="1"/>
          <p:nvPr>
            <p:ph type="title"/>
          </p:nvPr>
        </p:nvSpPr>
        <p:spPr>
          <a:xfrm>
            <a:off x="1593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rPr>
              <a:t>A basic one page survey data summary </a:t>
            </a:r>
            <a:endParaRPr sz="2400">
              <a:solidFill>
                <a:srgbClr val="11111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42" name="Google Shape;142;p28"/>
          <p:cNvGraphicFramePr/>
          <p:nvPr/>
        </p:nvGraphicFramePr>
        <p:xfrm>
          <a:off x="159350" y="2231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{014BE985-9CAA-4E9E-B468-755765AB4EA4}</a:tableStyleId>
              </a:tblPr>
              <a:tblGrid>
                <a:gridCol w="2591950"/>
                <a:gridCol w="712775"/>
                <a:gridCol w="712775"/>
                <a:gridCol w="712775"/>
                <a:gridCol w="535550"/>
              </a:tblGrid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TOP TASKS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Responses</a:t>
                      </a:r>
                      <a:endParaRPr b="1" sz="9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Comments</a:t>
                      </a:r>
                      <a:endParaRPr b="1" sz="9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Completion</a:t>
                      </a:r>
                      <a:r>
                        <a:rPr b="1" lang="en" sz="900"/>
                        <a:t> score</a:t>
                      </a:r>
                      <a:endParaRPr b="1" sz="9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Change</a:t>
                      </a:r>
                      <a:endParaRPr b="1" sz="9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20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Task name 1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600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553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65%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947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000">
                          <a:solidFill>
                            <a:srgbClr val="CC4125"/>
                          </a:solidFill>
                        </a:rPr>
                        <a:t>↑</a:t>
                      </a:r>
                      <a:r>
                        <a:rPr b="1" lang="en" sz="1000">
                          <a:solidFill>
                            <a:srgbClr val="38761D"/>
                          </a:solidFill>
                        </a:rPr>
                        <a:t>  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947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Task name 2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320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158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70%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947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</a:rPr>
                        <a:t>↓ 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947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Task name 2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134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95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75%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947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rgbClr val="BF9000"/>
                          </a:solidFill>
                        </a:rPr>
                        <a:t>↔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947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3" name="Google Shape;143;p28"/>
          <p:cNvSpPr txBox="1"/>
          <p:nvPr/>
        </p:nvSpPr>
        <p:spPr>
          <a:xfrm>
            <a:off x="5516525" y="2231550"/>
            <a:ext cx="3439200" cy="27891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HIGHLIGHTS</a:t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Contextual information example</a:t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Identify if an action or event impacted results for better or worse.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alibri"/>
                <a:ea typeface="Calibri"/>
                <a:cs typeface="Calibri"/>
                <a:sym typeface="Calibri"/>
              </a:rPr>
              <a:t>Pain points impacting [task]</a:t>
            </a:r>
            <a:endParaRPr b="1" sz="1100"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Calibri"/>
              <a:buAutoNum type="arabicPeriod"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Difficulty finding [x]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Calibri"/>
              <a:buAutoNum type="arabicPeriod"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Password recovery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="1" lang="en" sz="1100">
                <a:latin typeface="Calibri"/>
                <a:ea typeface="Calibri"/>
                <a:cs typeface="Calibri"/>
                <a:sym typeface="Calibri"/>
              </a:rPr>
              <a:t>ork in progress or completed / Blockers</a:t>
            </a:r>
            <a:endParaRPr b="1" sz="1100"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●"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Example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●"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Example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28"/>
          <p:cNvSpPr txBox="1"/>
          <p:nvPr/>
        </p:nvSpPr>
        <p:spPr>
          <a:xfrm>
            <a:off x="163450" y="876175"/>
            <a:ext cx="5265900" cy="1169700"/>
          </a:xfrm>
          <a:prstGeom prst="rect">
            <a:avLst/>
          </a:prstGeom>
          <a:solidFill>
            <a:srgbClr val="004D7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55%</a:t>
            </a:r>
            <a:r>
              <a:rPr lang="en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b="1"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of this [month/quarter/year] responses were about [task]</a:t>
            </a:r>
            <a:r>
              <a:rPr b="1"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b="1"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(up from 48% last [date range])</a:t>
            </a:r>
            <a:endParaRPr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28"/>
          <p:cNvSpPr txBox="1"/>
          <p:nvPr/>
        </p:nvSpPr>
        <p:spPr>
          <a:xfrm>
            <a:off x="159300" y="4324125"/>
            <a:ext cx="5265900" cy="6849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source: 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August 1-31,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2021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 survey responses to COVID tasks: 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1022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28"/>
          <p:cNvSpPr txBox="1"/>
          <p:nvPr/>
        </p:nvSpPr>
        <p:spPr>
          <a:xfrm>
            <a:off x="5516525" y="874800"/>
            <a:ext cx="3537300" cy="1169700"/>
          </a:xfrm>
          <a:prstGeom prst="rect">
            <a:avLst/>
          </a:prstGeom>
          <a:solidFill>
            <a:srgbClr val="004D7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“Quotation from feedback  to illustrate.”</a:t>
            </a:r>
            <a:endParaRPr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47" name="Google Shape;147;p28"/>
          <p:cNvGraphicFramePr/>
          <p:nvPr/>
        </p:nvGraphicFramePr>
        <p:xfrm>
          <a:off x="159338" y="34778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{014BE985-9CAA-4E9E-B468-755765AB4EA4}</a:tableStyleId>
              </a:tblPr>
              <a:tblGrid>
                <a:gridCol w="3397325"/>
                <a:gridCol w="934250"/>
                <a:gridCol w="934250"/>
              </a:tblGrid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Responses by device type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% mobile</a:t>
                      </a:r>
                      <a:endParaRPr b="1" sz="9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% desktop</a:t>
                      </a:r>
                      <a:endParaRPr b="1" sz="9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8" name="Google Shape;148;p28"/>
          <p:cNvGraphicFramePr/>
          <p:nvPr/>
        </p:nvGraphicFramePr>
        <p:xfrm>
          <a:off x="163475" y="38556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{014BE985-9CAA-4E9E-B468-755765AB4EA4}</a:tableStyleId>
              </a:tblPr>
              <a:tblGrid>
                <a:gridCol w="3397325"/>
                <a:gridCol w="934250"/>
                <a:gridCol w="934250"/>
              </a:tblGrid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Responses by language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% English</a:t>
                      </a:r>
                      <a:endParaRPr b="1" sz="9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% French</a:t>
                      </a:r>
                      <a:endParaRPr b="1" sz="9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4" name="Google Shape;154;p29"/>
          <p:cNvSpPr txBox="1"/>
          <p:nvPr/>
        </p:nvSpPr>
        <p:spPr>
          <a:xfrm>
            <a:off x="78525" y="269675"/>
            <a:ext cx="7725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Show the trend in survey responses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9"/>
          <p:cNvSpPr txBox="1"/>
          <p:nvPr/>
        </p:nvSpPr>
        <p:spPr>
          <a:xfrm>
            <a:off x="4662525" y="930175"/>
            <a:ext cx="4419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esearch questions this helps to answer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many completed surveys were received?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the volume of responses going up or down?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56" name="Google Shape;156;p29"/>
          <p:cNvGraphicFramePr/>
          <p:nvPr/>
        </p:nvGraphicFramePr>
        <p:xfrm>
          <a:off x="163450" y="304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{14F4B40D-E3B9-4FAA-992B-FCBA8C436DDE}</a:tableStyleId>
              </a:tblPr>
              <a:tblGrid>
                <a:gridCol w="4381225"/>
                <a:gridCol w="4381225"/>
              </a:tblGrid>
              <a:tr h="354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 bar or line charts to show trends and changes</a:t>
                      </a:r>
                      <a:endParaRPr b="1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Additional details to consider including</a:t>
                      </a:r>
                      <a:endParaRPr b="1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1677750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Across all tasks or by specific task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Annotate anomalies or notable insights on the timeline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17500" lvl="0" marL="457200" rtl="0" algn="l">
                        <a:spcBef>
                          <a:spcPts val="1000"/>
                        </a:spcBef>
                        <a:spcAft>
                          <a:spcPts val="100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Overlaying the timeline with web traffic analytics (useful if traffic fluctuates by season)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7" name="Google Shape;157;p29"/>
          <p:cNvSpPr txBox="1"/>
          <p:nvPr/>
        </p:nvSpPr>
        <p:spPr>
          <a:xfrm>
            <a:off x="225775" y="893250"/>
            <a:ext cx="4306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Number of GC TSS responses by month for [theme / department / task]</a:t>
            </a:r>
            <a:endParaRPr b="1" sz="18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8" name="Google Shape;158;p29" title="Chart"/>
          <p:cNvPicPr preferRelativeResize="0"/>
          <p:nvPr/>
        </p:nvPicPr>
        <p:blipFill rotWithShape="1">
          <a:blip r:embed="rId3">
            <a:alphaModFix/>
          </a:blip>
          <a:srcRect b="18956" l="14236" r="0" t="0"/>
          <a:stretch/>
        </p:blipFill>
        <p:spPr>
          <a:xfrm>
            <a:off x="264995" y="1549193"/>
            <a:ext cx="4419600" cy="1371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30" title="Chart"/>
          <p:cNvPicPr preferRelativeResize="0"/>
          <p:nvPr/>
        </p:nvPicPr>
        <p:blipFill rotWithShape="1">
          <a:blip r:embed="rId3">
            <a:alphaModFix/>
          </a:blip>
          <a:srcRect b="0" l="13186" r="0" t="0"/>
          <a:stretch/>
        </p:blipFill>
        <p:spPr>
          <a:xfrm>
            <a:off x="11047" y="1212625"/>
            <a:ext cx="4660953" cy="2979726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30"/>
          <p:cNvSpPr txBox="1"/>
          <p:nvPr>
            <p:ph idx="12" type="sldNum"/>
          </p:nvPr>
        </p:nvSpPr>
        <p:spPr>
          <a:xfrm>
            <a:off x="86248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65" name="Google Shape;165;p30"/>
          <p:cNvGraphicFramePr/>
          <p:nvPr/>
        </p:nvGraphicFramePr>
        <p:xfrm>
          <a:off x="5132450" y="892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{14F4B40D-E3B9-4FAA-992B-FCBA8C436DDE}</a:tableStyleId>
              </a:tblPr>
              <a:tblGrid>
                <a:gridCol w="4041100"/>
              </a:tblGrid>
              <a:tr h="377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Research questions this helps to answer</a:t>
                      </a:r>
                      <a:endParaRPr b="1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986650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What tasks received the most responses?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Where are the biggest problems happening?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Is ‘Other’ showing as a top task? If so, the task list may need to be optimized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72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 bar charts or text to show 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580375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Volume of responses by task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Priority tasks to focus on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72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Additional details to consider including</a:t>
                      </a:r>
                      <a:endParaRPr b="1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1478950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Main point as the title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omparisons with previous date ranges to show a change in volume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Annotate anomalies or notable insights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Feedback examples to illustrate key issues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 source details (total comments, date)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6" name="Google Shape;166;p30"/>
          <p:cNvSpPr txBox="1"/>
          <p:nvPr/>
        </p:nvSpPr>
        <p:spPr>
          <a:xfrm>
            <a:off x="78525" y="269675"/>
            <a:ext cx="8716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Show tasks that receive the most survey responses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30"/>
          <p:cNvSpPr txBox="1"/>
          <p:nvPr/>
        </p:nvSpPr>
        <p:spPr>
          <a:xfrm>
            <a:off x="102450" y="816500"/>
            <a:ext cx="483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Getting information about vaccines is the top COVID task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30"/>
          <p:cNvSpPr txBox="1"/>
          <p:nvPr/>
        </p:nvSpPr>
        <p:spPr>
          <a:xfrm>
            <a:off x="210850" y="1140500"/>
            <a:ext cx="4086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Calibri"/>
                <a:ea typeface="Calibri"/>
                <a:cs typeface="Calibri"/>
                <a:sym typeface="Calibri"/>
              </a:rPr>
              <a:t>“How long do I have to wait </a:t>
            </a:r>
            <a:endParaRPr i="1"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Calibri"/>
                <a:ea typeface="Calibri"/>
                <a:cs typeface="Calibri"/>
                <a:sym typeface="Calibri"/>
              </a:rPr>
              <a:t>before I can get a booster?”</a:t>
            </a:r>
            <a:endParaRPr i="1"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30"/>
          <p:cNvSpPr txBox="1"/>
          <p:nvPr/>
        </p:nvSpPr>
        <p:spPr>
          <a:xfrm>
            <a:off x="287050" y="3899250"/>
            <a:ext cx="3414000" cy="892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 range: August 1-31, 2021</a:t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 comments:  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370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data only</a:t>
            </a:r>
            <a:endParaRPr b="1"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75" name="Google Shape;175;p31"/>
          <p:cNvGraphicFramePr/>
          <p:nvPr/>
        </p:nvGraphicFramePr>
        <p:xfrm>
          <a:off x="4897400" y="8653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{14F4B40D-E3B9-4FAA-992B-FCBA8C436DDE}</a:tableStyleId>
              </a:tblPr>
              <a:tblGrid>
                <a:gridCol w="41237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Research questions this helps to answer</a:t>
                      </a:r>
                      <a:endParaRPr b="1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822925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What are the pain points within a task?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Did feedback increase or decrease when compared to a previous time frame?</a:t>
                      </a:r>
                      <a:endParaRPr b="1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 bar charts to compare data by time frame</a:t>
                      </a:r>
                      <a:endParaRPr b="1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Across tasks or pain points</a:t>
                      </a:r>
                      <a:endParaRPr b="1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Additional details to consider including</a:t>
                      </a:r>
                      <a:endParaRPr b="1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1463000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Main point as the title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Comparisons to show if the page feedback has increased or decreased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Feedback examples to illustrate pain points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Annotate anomalies or notable insights on the chart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Scores for completion, satisfaction, ease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6" name="Google Shape;176;p31"/>
          <p:cNvSpPr txBox="1"/>
          <p:nvPr>
            <p:ph type="title"/>
          </p:nvPr>
        </p:nvSpPr>
        <p:spPr>
          <a:xfrm>
            <a:off x="83100" y="292625"/>
            <a:ext cx="906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Show pain points in a specific task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77" name="Google Shape;177;p31"/>
          <p:cNvSpPr txBox="1"/>
          <p:nvPr/>
        </p:nvSpPr>
        <p:spPr>
          <a:xfrm>
            <a:off x="163450" y="690550"/>
            <a:ext cx="4662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Top issue in the getting vaccinated task feedback was finding an appointment booking link</a:t>
            </a:r>
            <a:endParaRPr b="1" sz="18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8" name="Google Shape;178;p31" title="Chart"/>
          <p:cNvPicPr preferRelativeResize="0"/>
          <p:nvPr/>
        </p:nvPicPr>
        <p:blipFill rotWithShape="1">
          <a:blip r:embed="rId3">
            <a:alphaModFix/>
          </a:blip>
          <a:srcRect b="0" l="14617" r="0" t="0"/>
          <a:stretch/>
        </p:blipFill>
        <p:spPr>
          <a:xfrm>
            <a:off x="235650" y="1680425"/>
            <a:ext cx="4060626" cy="2639524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31"/>
          <p:cNvSpPr txBox="1"/>
          <p:nvPr/>
        </p:nvSpPr>
        <p:spPr>
          <a:xfrm>
            <a:off x="287050" y="4051650"/>
            <a:ext cx="3708900" cy="1077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 range: August 1 - 31, 2021</a:t>
            </a:r>
            <a:b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Task completion score: 70%</a:t>
            </a:r>
            <a:b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Satisfaction score: 66%</a:t>
            </a:r>
            <a:b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Ease score: 67%</a:t>
            </a:r>
            <a:b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data only</a:t>
            </a:r>
            <a:endParaRPr b="1"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31"/>
          <p:cNvSpPr txBox="1"/>
          <p:nvPr/>
        </p:nvSpPr>
        <p:spPr>
          <a:xfrm>
            <a:off x="196554" y="1461750"/>
            <a:ext cx="4259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i="1" lang="en" sz="1100">
                <a:solidFill>
                  <a:schemeClr val="dk1"/>
                </a:solidFill>
              </a:rPr>
              <a:t>Have been invited to get booster but can't find where to go to book an appointment </a:t>
            </a:r>
            <a:r>
              <a:rPr i="1" lang="en" sz="1200">
                <a:latin typeface="Calibri"/>
                <a:ea typeface="Calibri"/>
                <a:cs typeface="Calibri"/>
                <a:sym typeface="Calibri"/>
              </a:rPr>
              <a:t>”</a:t>
            </a:r>
            <a:endParaRPr i="1"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86" name="Google Shape;186;p32"/>
          <p:cNvGraphicFramePr/>
          <p:nvPr/>
        </p:nvGraphicFramePr>
        <p:xfrm>
          <a:off x="78325" y="9766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{14F4B40D-E3B9-4FAA-992B-FCBA8C436DDE}</a:tableStyleId>
              </a:tblPr>
              <a:tblGrid>
                <a:gridCol w="4652625"/>
                <a:gridCol w="2049225"/>
                <a:gridCol w="2285475"/>
              </a:tblGrid>
              <a:tr h="391425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Top issues in the GC Task Success Survey</a:t>
                      </a:r>
                      <a:br>
                        <a:rPr lang="en" sz="24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lang="en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December 2021</a:t>
                      </a:r>
                      <a:endParaRPr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  <a:tc hMerge="1"/>
                <a:tc hMerge="1"/>
              </a:tr>
              <a:tr h="361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1111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Issue / questions</a:t>
                      </a:r>
                      <a:endParaRPr b="1" sz="1200">
                        <a:solidFill>
                          <a:srgbClr val="11111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1111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Type of problem</a:t>
                      </a:r>
                      <a:endParaRPr sz="1200">
                        <a:solidFill>
                          <a:srgbClr val="11111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1111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Task</a:t>
                      </a:r>
                      <a:r>
                        <a:rPr b="1" lang="en" sz="1200">
                          <a:solidFill>
                            <a:srgbClr val="1111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(s) affected</a:t>
                      </a:r>
                      <a:endParaRPr b="1" sz="1200">
                        <a:solidFill>
                          <a:srgbClr val="11111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51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Issue 1</a:t>
                      </a:r>
                      <a:endParaRPr b="1" sz="11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Char char="●"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Description of the issue 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Policy gap</a:t>
                      </a:r>
                      <a:endParaRPr sz="11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Task name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9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Issue 2</a:t>
                      </a:r>
                      <a:endParaRPr b="1" sz="11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Char char="●"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Description of the issue 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Policy gap</a:t>
                      </a:r>
                      <a:endParaRPr sz="11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Task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name</a:t>
                      </a:r>
                      <a:endParaRPr sz="11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7" name="Google Shape;187;p32"/>
          <p:cNvSpPr txBox="1"/>
          <p:nvPr/>
        </p:nvSpPr>
        <p:spPr>
          <a:xfrm>
            <a:off x="154725" y="345875"/>
            <a:ext cx="8987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Template: H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igh-level red flags and emerging issues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8" name="Google Shape;188;p32"/>
          <p:cNvSpPr txBox="1"/>
          <p:nvPr/>
        </p:nvSpPr>
        <p:spPr>
          <a:xfrm>
            <a:off x="0" y="4096800"/>
            <a:ext cx="9144000" cy="1046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Highlight </a:t>
            </a:r>
            <a:r>
              <a:rPr b="1" lang="en">
                <a:latin typeface="Calibri"/>
                <a:ea typeface="Calibri"/>
                <a:cs typeface="Calibri"/>
                <a:sym typeface="Calibri"/>
              </a:rPr>
              <a:t>problems that go beyond the scope of your team’s work and need to be escalated - such as: 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Policy gaps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Content gaps / incorrect information that require a subject matter expert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100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Technical issues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ptimizatio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073763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