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03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4BE985-9CAA-4E9E-B468-755765AB4EA4}">
  <a:tblStyle styleId="{014BE985-9CAA-4E9E-B468-755765AB4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F4B40D-E3B9-4FAA-992B-FCBA8C436D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6"/>
    <p:restoredTop sz="94713"/>
  </p:normalViewPr>
  <p:slideViewPr>
    <p:cSldViewPr snapToGrid="0">
      <p:cViewPr varScale="1">
        <p:scale>
          <a:sx n="144" d="100"/>
          <a:sy n="144" d="100"/>
        </p:scale>
        <p:origin x="704" y="192"/>
      </p:cViewPr>
      <p:guideLst>
        <p:guide pos="103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d007a1b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d007a1b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d007a1b2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d007a1b2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f48f4e756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f48f4e756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d007a1b2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d007a1b2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68a2ed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868a2ed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d007a1b2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d007a1b2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bd007a1b2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bd007a1b2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9d284bf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9d284bf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4D7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15545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FDE00"/>
              </a:buClr>
              <a:buSzPts val="3600"/>
              <a:buNone/>
              <a:defRPr sz="3600">
                <a:solidFill>
                  <a:srgbClr val="CFDE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71025" y="2576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E00"/>
              </a:buClr>
              <a:buSzPts val="3000"/>
              <a:buNone/>
              <a:defRPr sz="3000">
                <a:solidFill>
                  <a:srgbClr val="CFDE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78125" y="260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78125" y="904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67750" y="165750"/>
            <a:ext cx="86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51575" y="15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6962775" y="-1694"/>
            <a:ext cx="2181225" cy="150813"/>
          </a:xfrm>
          <a:custGeom>
            <a:avLst/>
            <a:gdLst/>
            <a:ahLst/>
            <a:cxnLst/>
            <a:rect l="l" t="t" r="r" b="b"/>
            <a:pathLst>
              <a:path w="1374" h="95" extrusionOk="0">
                <a:moveTo>
                  <a:pt x="96" y="0"/>
                </a:moveTo>
                <a:lnTo>
                  <a:pt x="90" y="0"/>
                </a:lnTo>
                <a:lnTo>
                  <a:pt x="0" y="95"/>
                </a:lnTo>
                <a:lnTo>
                  <a:pt x="6" y="95"/>
                </a:lnTo>
                <a:lnTo>
                  <a:pt x="1374" y="95"/>
                </a:lnTo>
                <a:lnTo>
                  <a:pt x="13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333E4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6829425" y="-1694"/>
            <a:ext cx="276225" cy="150813"/>
          </a:xfrm>
          <a:custGeom>
            <a:avLst/>
            <a:gdLst/>
            <a:ahLst/>
            <a:cxnLst/>
            <a:rect l="l" t="t" r="r" b="b"/>
            <a:pathLst>
              <a:path w="174" h="95" extrusionOk="0">
                <a:moveTo>
                  <a:pt x="96" y="0"/>
                </a:moveTo>
                <a:lnTo>
                  <a:pt x="96" y="0"/>
                </a:lnTo>
                <a:lnTo>
                  <a:pt x="0" y="95"/>
                </a:lnTo>
                <a:lnTo>
                  <a:pt x="6" y="95"/>
                </a:lnTo>
                <a:lnTo>
                  <a:pt x="84" y="95"/>
                </a:lnTo>
                <a:lnTo>
                  <a:pt x="174" y="0"/>
                </a:lnTo>
                <a:lnTo>
                  <a:pt x="96" y="0"/>
                </a:lnTo>
                <a:close/>
              </a:path>
            </a:pathLst>
          </a:custGeom>
          <a:solidFill>
            <a:srgbClr val="CFDE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-1" y="-1694"/>
            <a:ext cx="6981825" cy="150813"/>
          </a:xfrm>
          <a:custGeom>
            <a:avLst/>
            <a:gdLst/>
            <a:ahLst/>
            <a:cxnLst/>
            <a:rect l="l" t="t" r="r" b="b"/>
            <a:pathLst>
              <a:path w="4398" h="95" extrusionOk="0">
                <a:moveTo>
                  <a:pt x="4398" y="0"/>
                </a:moveTo>
                <a:lnTo>
                  <a:pt x="0" y="0"/>
                </a:lnTo>
                <a:lnTo>
                  <a:pt x="0" y="95"/>
                </a:lnTo>
                <a:lnTo>
                  <a:pt x="4302" y="95"/>
                </a:lnTo>
                <a:lnTo>
                  <a:pt x="4398" y="0"/>
                </a:lnTo>
                <a:close/>
              </a:path>
            </a:pathLst>
          </a:custGeom>
          <a:solidFill>
            <a:srgbClr val="004D7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1575" y="15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51575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Calibri"/>
              <a:buNone/>
              <a:defRPr sz="2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13">
            <a:alphaModFix/>
          </a:blip>
          <a:srcRect l="386" r="386" b="63321"/>
          <a:stretch/>
        </p:blipFill>
        <p:spPr>
          <a:xfrm>
            <a:off x="0" y="-36275"/>
            <a:ext cx="9143999" cy="3465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40005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Communicating GC TSS results and feedback</a:t>
            </a:r>
            <a:br>
              <a:rPr lang="en" sz="3600" dirty="0"/>
            </a:br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Templates for sharing trends and insights</a:t>
            </a:r>
            <a:endParaRPr sz="3600" dirty="0"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101925" y="336500"/>
            <a:ext cx="90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Help people understand how data is collected</a:t>
            </a:r>
            <a:endParaRPr sz="24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2325" y="-287875"/>
            <a:ext cx="3388050" cy="59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274225" y="978223"/>
            <a:ext cx="5538000" cy="2698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GC Task Success Survey</a:t>
            </a:r>
            <a:b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Website exit survey to </a:t>
            </a: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identify </a:t>
            </a:r>
            <a:b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measure top tasks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Runs continuously across all webpages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Offered to 10% of website visitors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Evaluates task completion, ease of use and satisfaction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2557" y="904275"/>
            <a:ext cx="1972418" cy="35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/>
        </p:nvSpPr>
        <p:spPr>
          <a:xfrm>
            <a:off x="0" y="3740675"/>
            <a:ext cx="5813700" cy="1349100"/>
          </a:xfrm>
          <a:prstGeom prst="rect">
            <a:avLst/>
          </a:prstGeom>
          <a:solidFill>
            <a:srgbClr val="005172"/>
          </a:solidFill>
          <a:ln w="19050" cap="flat" cmpd="sng">
            <a:solidFill>
              <a:srgbClr val="0051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common starting point to:</a:t>
            </a:r>
            <a:endParaRPr sz="17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en" sz="17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Understand user needs</a:t>
            </a:r>
            <a:endParaRPr sz="17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en" sz="17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Measure current performance</a:t>
            </a:r>
            <a:endParaRPr sz="17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-"/>
            </a:pPr>
            <a:r>
              <a:rPr lang="en" sz="17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Identify areas for improvement</a:t>
            </a:r>
            <a:endParaRPr sz="1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291825" y="4797350"/>
            <a:ext cx="5887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0" y="244182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Help tell your data story using these common templates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1593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 basic one page survey data summary </a:t>
            </a:r>
            <a:endParaRPr sz="24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2" name="Google Shape;142;p28"/>
          <p:cNvGraphicFramePr/>
          <p:nvPr>
            <p:extLst>
              <p:ext uri="{D42A27DB-BD31-4B8C-83A1-F6EECF244321}">
                <p14:modId xmlns:p14="http://schemas.microsoft.com/office/powerpoint/2010/main" val="975608392"/>
              </p:ext>
            </p:extLst>
          </p:nvPr>
        </p:nvGraphicFramePr>
        <p:xfrm>
          <a:off x="159350" y="2231550"/>
          <a:ext cx="5265825" cy="960656"/>
        </p:xfrm>
        <a:graphic>
          <a:graphicData uri="http://schemas.openxmlformats.org/drawingml/2006/table">
            <a:tbl>
              <a:tblPr>
                <a:noFill/>
                <a:tableStyleId>{014BE985-9CAA-4E9E-B468-755765AB4EA4}</a:tableStyleId>
              </a:tblPr>
              <a:tblGrid>
                <a:gridCol w="259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TOP TASKS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Responses</a:t>
                      </a:r>
                      <a:endParaRPr sz="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Comments</a:t>
                      </a:r>
                      <a:endParaRPr sz="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Completion score Q3</a:t>
                      </a:r>
                      <a:endParaRPr sz="9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Change from Q2</a:t>
                      </a:r>
                      <a:endParaRPr sz="9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Task name 1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600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553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65%</a:t>
                      </a:r>
                      <a:endParaRPr sz="900"/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solidFill>
                            <a:srgbClr val="00B050"/>
                          </a:solidFill>
                        </a:rPr>
                        <a:t>↑  2%</a:t>
                      </a:r>
                      <a:endParaRPr sz="900" dirty="0">
                        <a:solidFill>
                          <a:srgbClr val="00B050"/>
                        </a:solidFill>
                      </a:endParaRPr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Task name 2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320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158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70%</a:t>
                      </a:r>
                      <a:endParaRPr sz="900"/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solidFill>
                            <a:srgbClr val="C00000"/>
                          </a:solidFill>
                        </a:rPr>
                        <a:t>↓ 3%</a:t>
                      </a:r>
                      <a:endParaRPr sz="900" dirty="0">
                        <a:solidFill>
                          <a:srgbClr val="C00000"/>
                        </a:solidFill>
                      </a:endParaRPr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Task name 2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134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95</a:t>
                      </a:r>
                      <a:endParaRPr sz="9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75%</a:t>
                      </a:r>
                      <a:endParaRPr sz="900"/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rgbClr val="BF9000"/>
                          </a:solidFill>
                        </a:rPr>
                        <a:t>↔</a:t>
                      </a:r>
                      <a:endParaRPr sz="900" dirty="0"/>
                    </a:p>
                  </a:txBody>
                  <a:tcPr marL="28575" marR="28575" marT="19050" marB="19050" anchor="ctr">
                    <a:lnL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Google Shape;143;p28"/>
          <p:cNvSpPr txBox="1"/>
          <p:nvPr/>
        </p:nvSpPr>
        <p:spPr>
          <a:xfrm>
            <a:off x="5516525" y="2231550"/>
            <a:ext cx="3439200" cy="2789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HIGHLIGHTS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Contextual information example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Identify if an action or event impacted results for better or worse.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Pain points impacting [task]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Difficulty finding [x]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eriod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Password recovery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alibri"/>
                <a:ea typeface="Calibri"/>
                <a:cs typeface="Calibri"/>
                <a:sym typeface="Calibri"/>
              </a:rPr>
              <a:t>Work in progress or completed / Blockers</a:t>
            </a: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163450" y="876175"/>
            <a:ext cx="5265900" cy="1169700"/>
          </a:xfrm>
          <a:prstGeom prst="rect">
            <a:avLst/>
          </a:prstGeom>
          <a:solidFill>
            <a:srgbClr val="004D7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r>
              <a:rPr lang="en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 this [month/quarter/year] responses were about [task] </a:t>
            </a:r>
            <a:br>
              <a:rPr lang="en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(up from 48% last [date range])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159300" y="4324125"/>
            <a:ext cx="5265900" cy="684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1-September 30,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survey responses to COVID tasks: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1022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5516525" y="874800"/>
            <a:ext cx="3537300" cy="1169700"/>
          </a:xfrm>
          <a:prstGeom prst="rect">
            <a:avLst/>
          </a:prstGeom>
          <a:solidFill>
            <a:srgbClr val="004D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“Quotation from feedback  to illustrate.”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28"/>
          <p:cNvGraphicFramePr/>
          <p:nvPr/>
        </p:nvGraphicFramePr>
        <p:xfrm>
          <a:off x="159338" y="3477863"/>
          <a:ext cx="5265825" cy="200025"/>
        </p:xfrm>
        <a:graphic>
          <a:graphicData uri="http://schemas.openxmlformats.org/drawingml/2006/table">
            <a:tbl>
              <a:tblPr>
                <a:noFill/>
                <a:tableStyleId>{014BE985-9CAA-4E9E-B468-755765AB4EA4}</a:tableStyleId>
              </a:tblPr>
              <a:tblGrid>
                <a:gridCol w="339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Responses by device type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% mobile</a:t>
                      </a:r>
                      <a:endParaRPr sz="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% desktop</a:t>
                      </a:r>
                      <a:endParaRPr sz="9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oogle Shape;148;p28"/>
          <p:cNvGraphicFramePr/>
          <p:nvPr/>
        </p:nvGraphicFramePr>
        <p:xfrm>
          <a:off x="163475" y="3855688"/>
          <a:ext cx="5265825" cy="200025"/>
        </p:xfrm>
        <a:graphic>
          <a:graphicData uri="http://schemas.openxmlformats.org/drawingml/2006/table">
            <a:tbl>
              <a:tblPr>
                <a:noFill/>
                <a:tableStyleId>{014BE985-9CAA-4E9E-B468-755765AB4EA4}</a:tableStyleId>
              </a:tblPr>
              <a:tblGrid>
                <a:gridCol w="339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Responses by language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% English</a:t>
                      </a:r>
                      <a:endParaRPr sz="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% French</a:t>
                      </a:r>
                      <a:endParaRPr sz="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78525" y="269675"/>
            <a:ext cx="772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Show the trend in survey responses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4662525" y="930175"/>
            <a:ext cx="441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questions this helps to answer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completed surveys were received?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volume of responses going up or down?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163450" y="3049250"/>
          <a:ext cx="8762450" cy="2091550"/>
        </p:xfrm>
        <a:graphic>
          <a:graphicData uri="http://schemas.openxmlformats.org/drawingml/2006/table">
            <a:tbl>
              <a:tblPr>
                <a:noFill/>
                <a:tableStyleId>{14F4B40D-E3B9-4FAA-992B-FCBA8C436DDE}</a:tableStyleId>
              </a:tblPr>
              <a:tblGrid>
                <a:gridCol w="438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bar or line charts to show trends and changes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consider including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7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Across all tasks or by specific task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Annotate anomalies or notable insights on the timeline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Overlaying the timeline with web traffic analytics (useful if traffic fluctuates by season)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7" name="Google Shape;157;p29"/>
          <p:cNvSpPr txBox="1"/>
          <p:nvPr/>
        </p:nvSpPr>
        <p:spPr>
          <a:xfrm>
            <a:off x="225775" y="893250"/>
            <a:ext cx="430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Number of GC TSS responses by month for [theme / department / task]</a:t>
            </a:r>
            <a:endParaRPr sz="18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9" title="Chart"/>
          <p:cNvPicPr preferRelativeResize="0"/>
          <p:nvPr/>
        </p:nvPicPr>
        <p:blipFill rotWithShape="1">
          <a:blip r:embed="rId3">
            <a:alphaModFix/>
          </a:blip>
          <a:srcRect l="14236" b="18956"/>
          <a:stretch/>
        </p:blipFill>
        <p:spPr>
          <a:xfrm>
            <a:off x="264995" y="1549193"/>
            <a:ext cx="4419600" cy="137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 title="Chart"/>
          <p:cNvPicPr preferRelativeResize="0"/>
          <p:nvPr/>
        </p:nvPicPr>
        <p:blipFill rotWithShape="1">
          <a:blip r:embed="rId3">
            <a:alphaModFix/>
          </a:blip>
          <a:srcRect l="13186"/>
          <a:stretch/>
        </p:blipFill>
        <p:spPr>
          <a:xfrm>
            <a:off x="11047" y="1212625"/>
            <a:ext cx="4660953" cy="297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86248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5132450" y="892625"/>
          <a:ext cx="4041100" cy="4348620"/>
        </p:xfrm>
        <a:graphic>
          <a:graphicData uri="http://schemas.openxmlformats.org/drawingml/2006/table">
            <a:tbl>
              <a:tblPr>
                <a:noFill/>
                <a:tableStyleId>{14F4B40D-E3B9-4FAA-992B-FCBA8C436DDE}</a:tableStyleId>
              </a:tblPr>
              <a:tblGrid>
                <a:gridCol w="404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questions this helps to answer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6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tasks received the most responses?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are the biggest problems happening?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‘Other’ showing as a top task? If so, the task list may need to be optimized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bar charts or text to show 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3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Volume of responses by task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Priority tasks to focus on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consider including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9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 point as the title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Comparisons with previous date ranges to show a change in volume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Annotate anomalies or notable insights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 examples to illustrate key issues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source details (total comments, date)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6" name="Google Shape;166;p30"/>
          <p:cNvSpPr txBox="1"/>
          <p:nvPr/>
        </p:nvSpPr>
        <p:spPr>
          <a:xfrm>
            <a:off x="78525" y="269675"/>
            <a:ext cx="871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Show tasks that receive the most survey responses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02450" y="816500"/>
            <a:ext cx="483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Getting information about vaccines is the top COVID task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210850" y="1140500"/>
            <a:ext cx="408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“How long do I have to wait 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before I can get a booster?”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287050" y="3899250"/>
            <a:ext cx="3414000" cy="8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range: August 1-31, 2021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comments: 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data only</a:t>
            </a: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75" name="Google Shape;175;p31"/>
          <p:cNvGraphicFramePr/>
          <p:nvPr/>
        </p:nvGraphicFramePr>
        <p:xfrm>
          <a:off x="4897400" y="865320"/>
          <a:ext cx="4123750" cy="4101730"/>
        </p:xfrm>
        <a:graphic>
          <a:graphicData uri="http://schemas.openxmlformats.org/drawingml/2006/table">
            <a:tbl>
              <a:tblPr>
                <a:noFill/>
                <a:tableStyleId>{14F4B40D-E3B9-4FAA-992B-FCBA8C436DDE}</a:tableStyleId>
              </a:tblPr>
              <a:tblGrid>
                <a:gridCol w="412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questions this helps to answer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the pain points within a task?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Did feedback increase or decrease when compared to a previous time frame?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bar charts to compare data by time frame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Across tasks or pain points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 details to consider including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3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 point as the title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Comparisons to show if the page feedback has increased or decreased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 examples to illustrate pain points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Annotate anomalies or notable insights on the chart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Scores for completion, satisfaction, ease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83100" y="292625"/>
            <a:ext cx="906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Show pain points in a specific task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163450" y="690550"/>
            <a:ext cx="4662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Top issue in the getting vaccinated task feedback was finding an appointment booking link</a:t>
            </a:r>
            <a:endParaRPr sz="18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1" title="Chart"/>
          <p:cNvPicPr preferRelativeResize="0"/>
          <p:nvPr/>
        </p:nvPicPr>
        <p:blipFill rotWithShape="1">
          <a:blip r:embed="rId3">
            <a:alphaModFix/>
          </a:blip>
          <a:srcRect l="14617"/>
          <a:stretch/>
        </p:blipFill>
        <p:spPr>
          <a:xfrm>
            <a:off x="235650" y="1680425"/>
            <a:ext cx="4060626" cy="2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287050" y="4051650"/>
            <a:ext cx="3708900" cy="107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range: August 1 - 31, 2021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completion score: 70%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Satisfaction score: 66%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score: 67%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data only</a:t>
            </a: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196554" y="1461750"/>
            <a:ext cx="4259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" sz="1100" i="1">
                <a:solidFill>
                  <a:schemeClr val="dk1"/>
                </a:solidFill>
              </a:rPr>
              <a:t>Have been invited to get booster but can't find where to go to book an appointment </a:t>
            </a:r>
            <a:r>
              <a:rPr lang="en" sz="1200" i="1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2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86" name="Google Shape;186;p32"/>
          <p:cNvGraphicFramePr/>
          <p:nvPr/>
        </p:nvGraphicFramePr>
        <p:xfrm>
          <a:off x="78325" y="976663"/>
          <a:ext cx="8987325" cy="2163960"/>
        </p:xfrm>
        <a:graphic>
          <a:graphicData uri="http://schemas.openxmlformats.org/drawingml/2006/table">
            <a:tbl>
              <a:tblPr>
                <a:noFill/>
                <a:tableStyleId>{14F4B40D-E3B9-4FAA-992B-FCBA8C436DDE}</a:tableStyleId>
              </a:tblPr>
              <a:tblGrid>
                <a:gridCol w="46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4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issues in the GC Task Success Survey</a:t>
                      </a:r>
                      <a:br>
                        <a:rPr lang="en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December 2021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 / questions</a:t>
                      </a:r>
                      <a:endParaRPr sz="1200" b="1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of problem</a:t>
                      </a:r>
                      <a:endParaRPr sz="1200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1111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Task(s) affected</a:t>
                      </a:r>
                      <a:endParaRPr sz="1200" b="1">
                        <a:solidFill>
                          <a:srgbClr val="1111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 1</a:t>
                      </a:r>
                      <a:endParaRPr sz="11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of the issue 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Policy gap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name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 2</a:t>
                      </a:r>
                      <a:endParaRPr sz="11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 of the issue 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Policy gap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name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7" name="Google Shape;187;p32"/>
          <p:cNvSpPr txBox="1"/>
          <p:nvPr/>
        </p:nvSpPr>
        <p:spPr>
          <a:xfrm>
            <a:off x="154725" y="345875"/>
            <a:ext cx="898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Template: High-level red flags and emerging issues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0" y="4096800"/>
            <a:ext cx="91440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Highlight problems that go beyond the scope of your team’s work and need to be escalated - such as: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Policy gaps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Content gaps / incorrect information that require a subject matter expert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100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Technical issues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timizati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073763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713</Words>
  <Application>Microsoft Macintosh PowerPoint</Application>
  <PresentationFormat>On-screen Show (16:9)</PresentationFormat>
  <Paragraphs>125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Open Sans</vt:lpstr>
      <vt:lpstr>Roboto</vt:lpstr>
      <vt:lpstr>Optimization</vt:lpstr>
      <vt:lpstr>Simple Light</vt:lpstr>
      <vt:lpstr>Communicating GC TSS results and feedback Templates for sharing trends and insights</vt:lpstr>
      <vt:lpstr>Help people understand how data is collected</vt:lpstr>
      <vt:lpstr>PowerPoint Presentation</vt:lpstr>
      <vt:lpstr>A basic one page survey data summary </vt:lpstr>
      <vt:lpstr>PowerPoint Presentation</vt:lpstr>
      <vt:lpstr>PowerPoint Presentation</vt:lpstr>
      <vt:lpstr>Show pain points in a specific task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GC TSS results and feedback Templates for sharing trends and insights</dc:title>
  <cp:lastModifiedBy>Microsoft Office User</cp:lastModifiedBy>
  <cp:revision>2</cp:revision>
  <dcterms:modified xsi:type="dcterms:W3CDTF">2023-02-13T18:39:12Z</dcterms:modified>
</cp:coreProperties>
</file>