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055" r:id="rId2"/>
    <p:sldId id="1056" r:id="rId3"/>
    <p:sldId id="1048" r:id="rId4"/>
    <p:sldId id="1057" r:id="rId5"/>
    <p:sldId id="1058" r:id="rId6"/>
    <p:sldId id="1060" r:id="rId7"/>
    <p:sldId id="1059" r:id="rId8"/>
    <p:sldId id="1062" r:id="rId9"/>
    <p:sldId id="1054" r:id="rId10"/>
    <p:sldId id="1063"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7C34B1-19F9-7977-6B6F-27E174446AD3}" name="Aminata Diabi" initials="AD" userId="S::adiabi@nationstranslation.com::f6b80e3d-8dcc-4125-9a38-b18f89158e0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DFCE3"/>
    <a:srgbClr val="DAA600"/>
    <a:srgbClr val="F9F7B9"/>
    <a:srgbClr val="EBE6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6357" autoAdjust="0"/>
  </p:normalViewPr>
  <p:slideViewPr>
    <p:cSldViewPr snapToGrid="0">
      <p:cViewPr>
        <p:scale>
          <a:sx n="120" d="100"/>
          <a:sy n="120" d="100"/>
        </p:scale>
        <p:origin x="636" y="-60"/>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743A76-4DD5-404D-85F9-3E1ED0D22BF7}" type="datetimeFigureOut">
              <a:rPr lang="en-CA" smtClean="0"/>
              <a:t>2022-03-07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3AC33-05C7-4E85-9B72-88703AF0BCE7}" type="slidenum">
              <a:rPr lang="en-CA" smtClean="0"/>
              <a:t>‹#›</a:t>
            </a:fld>
            <a:endParaRPr lang="en-CA" dirty="0"/>
          </a:p>
        </p:txBody>
      </p:sp>
    </p:spTree>
    <p:extLst>
      <p:ext uri="{BB962C8B-B14F-4D97-AF65-F5344CB8AC3E}">
        <p14:creationId xmlns:p14="http://schemas.microsoft.com/office/powerpoint/2010/main" val="205845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a8997649ed_0_2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104" name="Google Shape;1104;ga8997649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
          </a:p>
        </p:txBody>
      </p:sp>
    </p:spTree>
    <p:extLst>
      <p:ext uri="{BB962C8B-B14F-4D97-AF65-F5344CB8AC3E}">
        <p14:creationId xmlns:p14="http://schemas.microsoft.com/office/powerpoint/2010/main" val="2689370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9F62-2656-426E-A350-D241A6146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F38394B-FE34-4B85-9A2E-005DD003C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3CD5CE8-10ED-47EF-83BF-AD992EB93796}"/>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5" name="Footer Placeholder 4">
            <a:extLst>
              <a:ext uri="{FF2B5EF4-FFF2-40B4-BE49-F238E27FC236}">
                <a16:creationId xmlns:a16="http://schemas.microsoft.com/office/drawing/2014/main" id="{7F0D0F5E-3247-45F9-8348-1C6B8FEF6A65}"/>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54094EF5-B338-460C-BB31-270DC26C6141}"/>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11185423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D71A-0A58-47D0-AE0C-91C790885AA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652BB68-93A2-4A47-AEC7-1305F601F3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5FB199-1B7F-41E7-B9D8-D5B85D3A20F4}"/>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5" name="Footer Placeholder 4">
            <a:extLst>
              <a:ext uri="{FF2B5EF4-FFF2-40B4-BE49-F238E27FC236}">
                <a16:creationId xmlns:a16="http://schemas.microsoft.com/office/drawing/2014/main" id="{6C680E27-49D8-4BB8-97C3-724248F52A3C}"/>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311B30C-C5E9-4595-BFB4-2131EBEFCAC5}"/>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9538543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C5071-DF05-4006-8491-6478264D34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142BC23-A9C6-43A0-B0BB-C566F8F1C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3FACF5-BB0C-42B1-BD4F-DE5233340333}"/>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5" name="Footer Placeholder 4">
            <a:extLst>
              <a:ext uri="{FF2B5EF4-FFF2-40B4-BE49-F238E27FC236}">
                <a16:creationId xmlns:a16="http://schemas.microsoft.com/office/drawing/2014/main" id="{F7DB6A84-6702-4579-8579-3E9EE66E5EAC}"/>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295DDFE1-D5DB-4EA2-B66A-6528547EEB5A}"/>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13056052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9ABB-F0A5-4148-8416-EEB403DBF6D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624F06E-CC68-43CD-AEBE-7206D0590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E61E39A-13ED-4F00-B527-80AE076CC0EB}"/>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5" name="Footer Placeholder 4">
            <a:extLst>
              <a:ext uri="{FF2B5EF4-FFF2-40B4-BE49-F238E27FC236}">
                <a16:creationId xmlns:a16="http://schemas.microsoft.com/office/drawing/2014/main" id="{6FAA6198-6774-4FA4-BD3F-07E434117519}"/>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0384C4E4-EDEC-44DD-B47D-5D24D11B4394}"/>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29466298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C351-3A83-4AB6-89DA-1522C35725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8C5213D-1B3A-4FC8-B3C6-96F9818E9C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A1065-F0AD-4895-988A-845934D0475D}"/>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5" name="Footer Placeholder 4">
            <a:extLst>
              <a:ext uri="{FF2B5EF4-FFF2-40B4-BE49-F238E27FC236}">
                <a16:creationId xmlns:a16="http://schemas.microsoft.com/office/drawing/2014/main" id="{15B6A15C-3D0F-4E3A-BA75-229161A65B57}"/>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77253A5-C0A6-450D-8037-DD7B0D1E6B10}"/>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311889233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E882-2DD0-42DA-AD93-898DFA929B8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AD2B7AE-8B76-4125-AED7-9566873F83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7F14FE6-6279-4FF1-ACBC-00B466C4C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7310506-FDCB-40F4-A88C-040F989C9A85}"/>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6" name="Footer Placeholder 5">
            <a:extLst>
              <a:ext uri="{FF2B5EF4-FFF2-40B4-BE49-F238E27FC236}">
                <a16:creationId xmlns:a16="http://schemas.microsoft.com/office/drawing/2014/main" id="{3BC93FE1-8630-4DC8-95AE-7314C7CF2AF7}"/>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D98EA34A-3D8D-4883-ADDD-C3B42E5C2601}"/>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245545877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0FCD-5C0D-4A13-8AE2-8795704F668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CE27AE-826C-437D-BE83-18E160A2C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9FFB8-1FEC-4883-BD6C-30459A302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8E4A35E-008A-459A-AFF1-416CF99D5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508F1-CEF7-48A5-8BF2-F2735E6D7F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BF6AD4-979A-4FD0-AB51-3B3222005276}"/>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8" name="Footer Placeholder 7">
            <a:extLst>
              <a:ext uri="{FF2B5EF4-FFF2-40B4-BE49-F238E27FC236}">
                <a16:creationId xmlns:a16="http://schemas.microsoft.com/office/drawing/2014/main" id="{EAD5C248-49C0-4311-84A9-B27DAB734C55}"/>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6E0FE56-840F-4529-8D56-51B11FAF984A}"/>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14178801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8CF5-1983-4A22-BA18-532D9F5AD77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E49CC58-EB0C-45C7-B922-986910F0769C}"/>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4" name="Footer Placeholder 3">
            <a:extLst>
              <a:ext uri="{FF2B5EF4-FFF2-40B4-BE49-F238E27FC236}">
                <a16:creationId xmlns:a16="http://schemas.microsoft.com/office/drawing/2014/main" id="{6E6FF436-50D9-4503-9FEB-F070B4DC07EB}"/>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4BB891F2-3A6E-4937-B47C-7E0DFAEAF128}"/>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17012810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A0594-1492-4C66-90F3-F4F0DD9EB5A9}"/>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3" name="Footer Placeholder 2">
            <a:extLst>
              <a:ext uri="{FF2B5EF4-FFF2-40B4-BE49-F238E27FC236}">
                <a16:creationId xmlns:a16="http://schemas.microsoft.com/office/drawing/2014/main" id="{0D968005-20EA-41A8-B678-F488E47644B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FDC10D6A-AD99-4023-9218-AD6682D9C68E}"/>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18819383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43FE-0D5B-4343-92F9-C412BFC50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016CBCF-7C07-4694-9784-DAAE5FCE9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5D61578-64AC-49EE-AFDC-6FDF50DA6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7848F-9CEB-4FE6-981D-926888B6D152}"/>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6" name="Footer Placeholder 5">
            <a:extLst>
              <a:ext uri="{FF2B5EF4-FFF2-40B4-BE49-F238E27FC236}">
                <a16:creationId xmlns:a16="http://schemas.microsoft.com/office/drawing/2014/main" id="{BA9D997A-7CE2-4D8F-AA14-8270B56A8FAC}"/>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4D43DAE3-7DCF-4AC2-B7A9-95C2F155317C}"/>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31687907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7447-E8A0-42BF-9088-94123951E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F7E4330-FFDB-495C-A754-34CD8EE27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70BB2B1A-AF5A-4E22-A64F-9D69D928C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5325E-9FBA-4A94-BDB5-D3EF2591CEB0}"/>
              </a:ext>
            </a:extLst>
          </p:cNvPr>
          <p:cNvSpPr>
            <a:spLocks noGrp="1"/>
          </p:cNvSpPr>
          <p:nvPr>
            <p:ph type="dt" sz="half" idx="10"/>
          </p:nvPr>
        </p:nvSpPr>
        <p:spPr/>
        <p:txBody>
          <a:bodyPr/>
          <a:lstStyle/>
          <a:p>
            <a:fld id="{32E8B974-E880-40EF-AB1E-C8A333F292C6}" type="datetimeFigureOut">
              <a:rPr lang="en-CA" smtClean="0"/>
              <a:t>2022-03-07</a:t>
            </a:fld>
            <a:endParaRPr lang="en-CA" dirty="0"/>
          </a:p>
        </p:txBody>
      </p:sp>
      <p:sp>
        <p:nvSpPr>
          <p:cNvPr id="6" name="Footer Placeholder 5">
            <a:extLst>
              <a:ext uri="{FF2B5EF4-FFF2-40B4-BE49-F238E27FC236}">
                <a16:creationId xmlns:a16="http://schemas.microsoft.com/office/drawing/2014/main" id="{D68B17ED-5976-4406-9F23-C25A6F9778C6}"/>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0874CCB1-4B6F-4DD7-AB20-D94E739EFAC2}"/>
              </a:ext>
            </a:extLst>
          </p:cNvPr>
          <p:cNvSpPr>
            <a:spLocks noGrp="1"/>
          </p:cNvSpPr>
          <p:nvPr>
            <p:ph type="sldNum" sz="quarter" idx="12"/>
          </p:nvPr>
        </p:nvSpPr>
        <p:spPr/>
        <p:txBody>
          <a:bodyPr/>
          <a:lstStyle/>
          <a:p>
            <a:fld id="{16A98433-AEF6-470B-8F91-50BF1637C4C4}" type="slidenum">
              <a:rPr lang="en-CA" smtClean="0"/>
              <a:t>‹#›</a:t>
            </a:fld>
            <a:endParaRPr lang="en-CA" dirty="0"/>
          </a:p>
        </p:txBody>
      </p:sp>
    </p:spTree>
    <p:extLst>
      <p:ext uri="{BB962C8B-B14F-4D97-AF65-F5344CB8AC3E}">
        <p14:creationId xmlns:p14="http://schemas.microsoft.com/office/powerpoint/2010/main" val="14326920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500B66-537C-411C-9CA5-4D4AB9C61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8CCEA2-8D4C-4852-B026-414A26165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936F16-5524-4BC9-8A12-A7AD36643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8B974-E880-40EF-AB1E-C8A333F292C6}" type="datetimeFigureOut">
              <a:rPr lang="en-CA" smtClean="0"/>
              <a:t>2022-03-07</a:t>
            </a:fld>
            <a:endParaRPr lang="en-CA" dirty="0"/>
          </a:p>
        </p:txBody>
      </p:sp>
      <p:sp>
        <p:nvSpPr>
          <p:cNvPr id="5" name="Footer Placeholder 4">
            <a:extLst>
              <a:ext uri="{FF2B5EF4-FFF2-40B4-BE49-F238E27FC236}">
                <a16:creationId xmlns:a16="http://schemas.microsoft.com/office/drawing/2014/main" id="{8387B018-CDBF-4EB6-9F69-A5490078B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394ECCF4-F68F-4C26-85C4-A827B2A96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98433-AEF6-470B-8F91-50BF1637C4C4}" type="slidenum">
              <a:rPr lang="en-CA" smtClean="0"/>
              <a:t>‹#›</a:t>
            </a:fld>
            <a:endParaRPr lang="en-CA" dirty="0"/>
          </a:p>
        </p:txBody>
      </p:sp>
      <p:sp>
        <p:nvSpPr>
          <p:cNvPr id="7" name="MSIPCMContentMarking" descr="{&quot;HashCode&quot;:-1880398799,&quot;Placement&quot;:&quot;Header&quot;}">
            <a:extLst>
              <a:ext uri="{FF2B5EF4-FFF2-40B4-BE49-F238E27FC236}">
                <a16:creationId xmlns:a16="http://schemas.microsoft.com/office/drawing/2014/main" id="{CE7DE3CA-4137-487E-9CAA-1F5E273981F0}"/>
              </a:ext>
            </a:extLst>
          </p:cNvPr>
          <p:cNvSpPr txBox="1"/>
          <p:nvPr userDrawn="1"/>
        </p:nvSpPr>
        <p:spPr>
          <a:xfrm>
            <a:off x="9429045" y="0"/>
            <a:ext cx="2762954" cy="280749"/>
          </a:xfrm>
          <a:prstGeom prst="rect">
            <a:avLst/>
          </a:prstGeom>
          <a:noFill/>
        </p:spPr>
        <p:txBody>
          <a:bodyPr vert="horz" wrap="square" lIns="0" tIns="0" rIns="0" bIns="0" rtlCol="0" anchor="ctr" anchorCtr="1">
            <a:spAutoFit/>
          </a:bodyPr>
          <a:lstStyle/>
          <a:p>
            <a:pPr algn="r">
              <a:spcBef>
                <a:spcPct val="0"/>
              </a:spcBef>
              <a:spcAft>
                <a:spcPct val="0"/>
              </a:spcAft>
            </a:pPr>
            <a:r>
              <a:rPr lang="en-CA" sz="1200" dirty="0">
                <a:solidFill>
                  <a:srgbClr val="000000"/>
                </a:solidFill>
                <a:latin typeface="Arial" panose="020B0604020202020204" pitchFamily="34" charset="0"/>
              </a:rPr>
              <a:t>UNCLASSIFIED / NON CLASSIFIÉ</a:t>
            </a:r>
          </a:p>
        </p:txBody>
      </p:sp>
    </p:spTree>
    <p:extLst>
      <p:ext uri="{BB962C8B-B14F-4D97-AF65-F5344CB8AC3E}">
        <p14:creationId xmlns:p14="http://schemas.microsoft.com/office/powerpoint/2010/main" val="399619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tags" Target="../tags/tag48.xml"/><Relationship Id="rId50" Type="http://schemas.openxmlformats.org/officeDocument/2006/relationships/tags" Target="../tags/tag51.xml"/><Relationship Id="rId55" Type="http://schemas.openxmlformats.org/officeDocument/2006/relationships/tags" Target="../tags/tag56.xml"/><Relationship Id="rId63" Type="http://schemas.openxmlformats.org/officeDocument/2006/relationships/tags" Target="../tags/tag64.xml"/><Relationship Id="rId68" Type="http://schemas.openxmlformats.org/officeDocument/2006/relationships/image" Target="../media/image1.png"/><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3" Type="http://schemas.openxmlformats.org/officeDocument/2006/relationships/tags" Target="../tags/tag54.xml"/><Relationship Id="rId58" Type="http://schemas.openxmlformats.org/officeDocument/2006/relationships/tags" Target="../tags/tag59.xml"/><Relationship Id="rId66" Type="http://schemas.openxmlformats.org/officeDocument/2006/relationships/slideLayout" Target="../slideLayouts/slideLayout6.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tags" Target="../tags/tag50.xml"/><Relationship Id="rId57" Type="http://schemas.openxmlformats.org/officeDocument/2006/relationships/tags" Target="../tags/tag58.xml"/><Relationship Id="rId61" Type="http://schemas.openxmlformats.org/officeDocument/2006/relationships/tags" Target="../tags/tag62.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tags" Target="../tags/tag53.xml"/><Relationship Id="rId60" Type="http://schemas.openxmlformats.org/officeDocument/2006/relationships/tags" Target="../tags/tag61.xml"/><Relationship Id="rId65" Type="http://schemas.openxmlformats.org/officeDocument/2006/relationships/tags" Target="../tags/tag66.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tags" Target="../tags/tag49.xml"/><Relationship Id="rId56" Type="http://schemas.openxmlformats.org/officeDocument/2006/relationships/tags" Target="../tags/tag57.xml"/><Relationship Id="rId64" Type="http://schemas.openxmlformats.org/officeDocument/2006/relationships/tags" Target="../tags/tag65.xml"/><Relationship Id="rId8" Type="http://schemas.openxmlformats.org/officeDocument/2006/relationships/tags" Target="../tags/tag9.xml"/><Relationship Id="rId51" Type="http://schemas.openxmlformats.org/officeDocument/2006/relationships/tags" Target="../tags/tag52.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59" Type="http://schemas.openxmlformats.org/officeDocument/2006/relationships/tags" Target="../tags/tag60.xml"/><Relationship Id="rId67" Type="http://schemas.openxmlformats.org/officeDocument/2006/relationships/notesSlide" Target="../notesSlides/notesSlide1.xml"/><Relationship Id="rId20" Type="http://schemas.openxmlformats.org/officeDocument/2006/relationships/tags" Target="../tags/tag21.xml"/><Relationship Id="rId41" Type="http://schemas.openxmlformats.org/officeDocument/2006/relationships/tags" Target="../tags/tag42.xml"/><Relationship Id="rId54" Type="http://schemas.openxmlformats.org/officeDocument/2006/relationships/tags" Target="../tags/tag55.xml"/><Relationship Id="rId62"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hyperlink" Target="https://www.tbs-sct.gc.ca/pol/doc-eng.aspx?id=26262&amp;section=html" TargetMode="External"/><Relationship Id="rId3" Type="http://schemas.openxmlformats.org/officeDocument/2006/relationships/tags" Target="../tags/tag167.xml"/><Relationship Id="rId7" Type="http://schemas.openxmlformats.org/officeDocument/2006/relationships/hyperlink" Target="https://www.tbs-sct.gc.ca/pol/doc-fra.aspx?id=26262&amp;section=html" TargetMode="External"/><Relationship Id="rId12" Type="http://schemas.openxmlformats.org/officeDocument/2006/relationships/hyperlink" Target="https://www.cyber.gc.ca/en/guidance/user-authentication-guidance-information-technology-systems-itsp30031-v3" TargetMode="Externa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hyperlink" Target="https://www.tbs-sct.gc.ca/pol/doc-eng.aspx?id=32612&amp;section=html" TargetMode="External"/><Relationship Id="rId11" Type="http://schemas.openxmlformats.org/officeDocument/2006/relationships/hyperlink" Target="https://www.cyber.gc.ca/fr/orientation/guide-sur-lauthentification-des-utilisateurs-dans-les-systemes-de-technologie-de" TargetMode="External"/><Relationship Id="rId5" Type="http://schemas.openxmlformats.org/officeDocument/2006/relationships/hyperlink" Target="https://www.tbs-sct.gc.ca/pol/doc-fra.aspx?id=32612&amp;section=html" TargetMode="External"/><Relationship Id="rId10" Type="http://schemas.openxmlformats.org/officeDocument/2006/relationships/hyperlink" Target="https://www.tbs-sct.gc.ca/pol/doc-eng.aspx?id=30678&amp;section=html" TargetMode="External"/><Relationship Id="rId4" Type="http://schemas.openxmlformats.org/officeDocument/2006/relationships/slideLayout" Target="../slideLayouts/slideLayout7.xml"/><Relationship Id="rId9" Type="http://schemas.openxmlformats.org/officeDocument/2006/relationships/hyperlink" Target="https://www.tbs-sct.gc.ca/pol/doc-fra.aspx?id=30678&amp;section=html"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18" Type="http://schemas.openxmlformats.org/officeDocument/2006/relationships/tags" Target="../tags/tag84.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tags" Target="../tags/tag83.xml"/><Relationship Id="rId2" Type="http://schemas.openxmlformats.org/officeDocument/2006/relationships/tags" Target="../tags/tag68.xml"/><Relationship Id="rId16" Type="http://schemas.openxmlformats.org/officeDocument/2006/relationships/tags" Target="../tags/tag82.xml"/><Relationship Id="rId20"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tags" Target="../tags/tag81.xml"/><Relationship Id="rId10" Type="http://schemas.openxmlformats.org/officeDocument/2006/relationships/tags" Target="../tags/tag76.xml"/><Relationship Id="rId19" Type="http://schemas.openxmlformats.org/officeDocument/2006/relationships/tags" Target="../tags/tag85.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s/_rels/slide4.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2" Type="http://schemas.openxmlformats.org/officeDocument/2006/relationships/tags" Target="../tags/tag94.xml"/><Relationship Id="rId16"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tags" Target="../tags/tag107.xml"/><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s/_rels/slide5.xml.rels><?xml version="1.0" encoding="UTF-8" standalone="yes"?>
<Relationships xmlns="http://schemas.openxmlformats.org/package/2006/relationships"><Relationship Id="rId8" Type="http://schemas.openxmlformats.org/officeDocument/2006/relationships/tags" Target="../tags/tag115.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10" Type="http://schemas.openxmlformats.org/officeDocument/2006/relationships/slideLayout" Target="../slideLayouts/slideLayout7.xml"/><Relationship Id="rId4" Type="http://schemas.openxmlformats.org/officeDocument/2006/relationships/tags" Target="../tags/tag111.xml"/><Relationship Id="rId9" Type="http://schemas.openxmlformats.org/officeDocument/2006/relationships/tags" Target="../tags/tag116.xml"/></Relationships>
</file>

<file path=ppt/slides/_rels/slide6.xml.rels><?xml version="1.0" encoding="UTF-8" standalone="yes"?>
<Relationships xmlns="http://schemas.openxmlformats.org/package/2006/relationships"><Relationship Id="rId8" Type="http://schemas.openxmlformats.org/officeDocument/2006/relationships/tags" Target="../tags/tag124.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s>
</file>

<file path=ppt/slides/_rels/slide7.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148.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slideLayout" Target="../slideLayouts/slideLayout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s>
</file>

<file path=ppt/slides/_rels/slide9.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tags" Target="../tags/tag164.xm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tags" Target="../tags/tag163.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5" Type="http://schemas.openxmlformats.org/officeDocument/2006/relationships/tags" Target="../tags/tag156.xml"/><Relationship Id="rId10" Type="http://schemas.openxmlformats.org/officeDocument/2006/relationships/tags" Target="../tags/tag161.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7562C16-0550-4F14-9A81-48871613C0FF}"/>
              </a:ext>
            </a:extLst>
          </p:cNvPr>
          <p:cNvSpPr/>
          <p:nvPr>
            <p:custDataLst>
              <p:tags r:id="rId1"/>
            </p:custDataLst>
          </p:nvPr>
        </p:nvSpPr>
        <p:spPr>
          <a:xfrm>
            <a:off x="1482437" y="1414598"/>
            <a:ext cx="848589" cy="461674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0" rIns="48000" bIns="0" rtlCol="0" anchor="t"/>
          <a:lstStyle/>
          <a:p>
            <a:pPr algn="ctr"/>
            <a:endParaRPr lang="fr-CA" sz="1200" b="1" dirty="0"/>
          </a:p>
        </p:txBody>
      </p:sp>
      <p:sp>
        <p:nvSpPr>
          <p:cNvPr id="4" name="Rectangle: Rounded Corners 3">
            <a:extLst>
              <a:ext uri="{FF2B5EF4-FFF2-40B4-BE49-F238E27FC236}">
                <a16:creationId xmlns:a16="http://schemas.microsoft.com/office/drawing/2014/main" id="{3EBD071B-DD27-4E2C-924F-40FC98523755}"/>
              </a:ext>
            </a:extLst>
          </p:cNvPr>
          <p:cNvSpPr/>
          <p:nvPr>
            <p:custDataLst>
              <p:tags r:id="rId2"/>
            </p:custDataLst>
          </p:nvPr>
        </p:nvSpPr>
        <p:spPr>
          <a:xfrm>
            <a:off x="6158542" y="2033283"/>
            <a:ext cx="1559010" cy="222151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nchorCtr="0"/>
          <a:lstStyle/>
          <a:p>
            <a:pPr algn="ctr"/>
            <a:r>
              <a:rPr lang="fr-CA" sz="1200" b="1" dirty="0"/>
              <a:t>Fédération</a:t>
            </a:r>
          </a:p>
        </p:txBody>
      </p:sp>
      <p:sp>
        <p:nvSpPr>
          <p:cNvPr id="1122" name="Rectangle: Rounded Corners 1121">
            <a:extLst>
              <a:ext uri="{FF2B5EF4-FFF2-40B4-BE49-F238E27FC236}">
                <a16:creationId xmlns:a16="http://schemas.microsoft.com/office/drawing/2014/main" id="{86F70340-AED4-4F88-A7C3-7CB9B0320195}"/>
              </a:ext>
            </a:extLst>
          </p:cNvPr>
          <p:cNvSpPr/>
          <p:nvPr>
            <p:custDataLst>
              <p:tags r:id="rId3"/>
            </p:custDataLst>
          </p:nvPr>
        </p:nvSpPr>
        <p:spPr>
          <a:xfrm>
            <a:off x="5008441" y="5326870"/>
            <a:ext cx="3811460" cy="814134"/>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0" rIns="48000" bIns="0" rtlCol="0" anchor="t"/>
          <a:lstStyle/>
          <a:p>
            <a:pPr algn="ctr"/>
            <a:r>
              <a:rPr lang="fr-CA" sz="1200" b="1" dirty="0"/>
              <a:t>Gestion des justificatifs d’identité</a:t>
            </a:r>
          </a:p>
        </p:txBody>
      </p:sp>
      <p:sp>
        <p:nvSpPr>
          <p:cNvPr id="1124" name="Rectangle: Rounded Corners 1123">
            <a:extLst>
              <a:ext uri="{FF2B5EF4-FFF2-40B4-BE49-F238E27FC236}">
                <a16:creationId xmlns:a16="http://schemas.microsoft.com/office/drawing/2014/main" id="{56A19EEB-7338-488A-B2BE-3DB9F16ECC22}"/>
              </a:ext>
            </a:extLst>
          </p:cNvPr>
          <p:cNvSpPr/>
          <p:nvPr>
            <p:custDataLst>
              <p:tags r:id="rId4"/>
            </p:custDataLst>
          </p:nvPr>
        </p:nvSpPr>
        <p:spPr>
          <a:xfrm>
            <a:off x="6471400" y="5599928"/>
            <a:ext cx="900000" cy="368968"/>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Référentiels de justificatifs d’identité</a:t>
            </a:r>
          </a:p>
        </p:txBody>
      </p:sp>
      <p:sp>
        <p:nvSpPr>
          <p:cNvPr id="1126" name="Rectangle: Rounded Corners 1125">
            <a:extLst>
              <a:ext uri="{FF2B5EF4-FFF2-40B4-BE49-F238E27FC236}">
                <a16:creationId xmlns:a16="http://schemas.microsoft.com/office/drawing/2014/main" id="{02B28175-BE15-4DE6-B1D1-37BC37564384}"/>
              </a:ext>
            </a:extLst>
          </p:cNvPr>
          <p:cNvSpPr/>
          <p:nvPr>
            <p:custDataLst>
              <p:tags r:id="rId5"/>
            </p:custDataLst>
          </p:nvPr>
        </p:nvSpPr>
        <p:spPr>
          <a:xfrm>
            <a:off x="7565940" y="5582540"/>
            <a:ext cx="1044111" cy="368968"/>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Gestion du cycle de vie des justificatifs d’identité</a:t>
            </a:r>
          </a:p>
        </p:txBody>
      </p:sp>
      <p:sp>
        <p:nvSpPr>
          <p:cNvPr id="1127" name="Rectangle: Rounded Corners 1126">
            <a:extLst>
              <a:ext uri="{FF2B5EF4-FFF2-40B4-BE49-F238E27FC236}">
                <a16:creationId xmlns:a16="http://schemas.microsoft.com/office/drawing/2014/main" id="{60CFE270-F515-4E47-A068-C935B44292A3}"/>
              </a:ext>
            </a:extLst>
          </p:cNvPr>
          <p:cNvSpPr/>
          <p:nvPr>
            <p:custDataLst>
              <p:tags r:id="rId6"/>
            </p:custDataLst>
          </p:nvPr>
        </p:nvSpPr>
        <p:spPr>
          <a:xfrm>
            <a:off x="4115132" y="1993938"/>
            <a:ext cx="1815433" cy="318095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0" rIns="48000" bIns="0" rtlCol="0" anchor="t"/>
          <a:lstStyle/>
          <a:p>
            <a:pPr algn="ctr"/>
            <a:r>
              <a:rPr lang="fr-CA" sz="1200" b="1" dirty="0"/>
              <a:t>Gestion de l’identité</a:t>
            </a:r>
          </a:p>
        </p:txBody>
      </p:sp>
      <p:sp>
        <p:nvSpPr>
          <p:cNvPr id="1128" name="Rectangle: Rounded Corners 1127">
            <a:extLst>
              <a:ext uri="{FF2B5EF4-FFF2-40B4-BE49-F238E27FC236}">
                <a16:creationId xmlns:a16="http://schemas.microsoft.com/office/drawing/2014/main" id="{D38A6521-CA0E-42F9-AB23-8B6A4F77AD43}"/>
              </a:ext>
            </a:extLst>
          </p:cNvPr>
          <p:cNvSpPr/>
          <p:nvPr>
            <p:custDataLst>
              <p:tags r:id="rId7"/>
            </p:custDataLst>
          </p:nvPr>
        </p:nvSpPr>
        <p:spPr>
          <a:xfrm>
            <a:off x="7927805" y="2024514"/>
            <a:ext cx="1815433" cy="315038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0" rIns="48000" bIns="0" rtlCol="0" anchor="t"/>
          <a:lstStyle/>
          <a:p>
            <a:pPr algn="ctr"/>
            <a:r>
              <a:rPr lang="fr-CA" sz="1200" b="1" dirty="0"/>
              <a:t>Gestion de l’accès</a:t>
            </a:r>
          </a:p>
        </p:txBody>
      </p:sp>
      <p:sp>
        <p:nvSpPr>
          <p:cNvPr id="1129" name="Rectangle: Rounded Corners 1128">
            <a:extLst>
              <a:ext uri="{FF2B5EF4-FFF2-40B4-BE49-F238E27FC236}">
                <a16:creationId xmlns:a16="http://schemas.microsoft.com/office/drawing/2014/main" id="{A4C2CBDF-9831-4148-B50F-5916B34102F7}"/>
              </a:ext>
            </a:extLst>
          </p:cNvPr>
          <p:cNvSpPr/>
          <p:nvPr>
            <p:custDataLst>
              <p:tags r:id="rId8"/>
            </p:custDataLst>
          </p:nvPr>
        </p:nvSpPr>
        <p:spPr>
          <a:xfrm>
            <a:off x="2626731" y="1075931"/>
            <a:ext cx="8622632" cy="782841"/>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0" rIns="48000" bIns="0" rtlCol="0" anchor="t"/>
          <a:lstStyle/>
          <a:p>
            <a:pPr algn="ctr"/>
            <a:r>
              <a:rPr lang="fr-CA" sz="1200" b="1" dirty="0"/>
              <a:t>Systèmes de gouvernance et processus</a:t>
            </a:r>
          </a:p>
        </p:txBody>
      </p:sp>
      <p:sp>
        <p:nvSpPr>
          <p:cNvPr id="1131" name="Rectangle: Rounded Corners 1130">
            <a:extLst>
              <a:ext uri="{FF2B5EF4-FFF2-40B4-BE49-F238E27FC236}">
                <a16:creationId xmlns:a16="http://schemas.microsoft.com/office/drawing/2014/main" id="{3FA62E8C-2384-460B-B1AC-12C2779E280B}"/>
              </a:ext>
            </a:extLst>
          </p:cNvPr>
          <p:cNvSpPr/>
          <p:nvPr>
            <p:custDataLst>
              <p:tags r:id="rId9"/>
            </p:custDataLst>
          </p:nvPr>
        </p:nvSpPr>
        <p:spPr>
          <a:xfrm>
            <a:off x="6255521" y="2400417"/>
            <a:ext cx="1404571" cy="35779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Authentification centralisée et courtier d’identification unique (IU) </a:t>
            </a:r>
          </a:p>
        </p:txBody>
      </p:sp>
      <p:sp>
        <p:nvSpPr>
          <p:cNvPr id="1133" name="Rectangle: Rounded Corners 1132">
            <a:extLst>
              <a:ext uri="{FF2B5EF4-FFF2-40B4-BE49-F238E27FC236}">
                <a16:creationId xmlns:a16="http://schemas.microsoft.com/office/drawing/2014/main" id="{A05577A1-933B-45B4-AFD9-7CBF81A97550}"/>
              </a:ext>
            </a:extLst>
          </p:cNvPr>
          <p:cNvSpPr/>
          <p:nvPr>
            <p:custDataLst>
              <p:tags r:id="rId10"/>
            </p:custDataLst>
          </p:nvPr>
        </p:nvSpPr>
        <p:spPr>
          <a:xfrm>
            <a:off x="8172773" y="2424777"/>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Authentification</a:t>
            </a:r>
          </a:p>
        </p:txBody>
      </p:sp>
      <p:sp>
        <p:nvSpPr>
          <p:cNvPr id="1134" name="Rectangle: Rounded Corners 1133">
            <a:extLst>
              <a:ext uri="{FF2B5EF4-FFF2-40B4-BE49-F238E27FC236}">
                <a16:creationId xmlns:a16="http://schemas.microsoft.com/office/drawing/2014/main" id="{08320C2A-BCB6-4E99-92E0-646258C2FA2E}"/>
              </a:ext>
            </a:extLst>
          </p:cNvPr>
          <p:cNvSpPr/>
          <p:nvPr>
            <p:custDataLst>
              <p:tags r:id="rId11"/>
            </p:custDataLst>
          </p:nvPr>
        </p:nvSpPr>
        <p:spPr>
          <a:xfrm>
            <a:off x="4347399" y="2348370"/>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CA" sz="800" b="1" dirty="0">
                <a:solidFill>
                  <a:schemeClr val="tx1"/>
                </a:solidFill>
              </a:rPr>
              <a:t>Établissement de l’identité</a:t>
            </a:r>
          </a:p>
        </p:txBody>
      </p:sp>
      <p:sp>
        <p:nvSpPr>
          <p:cNvPr id="1135" name="Rectangle: Rounded Corners 1134">
            <a:extLst>
              <a:ext uri="{FF2B5EF4-FFF2-40B4-BE49-F238E27FC236}">
                <a16:creationId xmlns:a16="http://schemas.microsoft.com/office/drawing/2014/main" id="{F943D1C7-0BA5-42D4-A840-E5285A3880C7}"/>
              </a:ext>
            </a:extLst>
          </p:cNvPr>
          <p:cNvSpPr/>
          <p:nvPr>
            <p:custDataLst>
              <p:tags r:id="rId12"/>
            </p:custDataLst>
          </p:nvPr>
        </p:nvSpPr>
        <p:spPr>
          <a:xfrm>
            <a:off x="8172773" y="2799090"/>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Autorisation</a:t>
            </a:r>
          </a:p>
        </p:txBody>
      </p:sp>
      <p:sp>
        <p:nvSpPr>
          <p:cNvPr id="1138" name="Rectangle: Rounded Corners 1137">
            <a:extLst>
              <a:ext uri="{FF2B5EF4-FFF2-40B4-BE49-F238E27FC236}">
                <a16:creationId xmlns:a16="http://schemas.microsoft.com/office/drawing/2014/main" id="{129B39BD-E631-4243-AAC8-753CF87E41C1}"/>
              </a:ext>
            </a:extLst>
          </p:cNvPr>
          <p:cNvSpPr/>
          <p:nvPr>
            <p:custDataLst>
              <p:tags r:id="rId13"/>
            </p:custDataLst>
          </p:nvPr>
        </p:nvSpPr>
        <p:spPr>
          <a:xfrm>
            <a:off x="4347399" y="3145283"/>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Gestion du cycle de vie de l’identité</a:t>
            </a:r>
          </a:p>
        </p:txBody>
      </p:sp>
      <p:sp>
        <p:nvSpPr>
          <p:cNvPr id="1139" name="Rectangle: Rounded Corners 1138">
            <a:extLst>
              <a:ext uri="{FF2B5EF4-FFF2-40B4-BE49-F238E27FC236}">
                <a16:creationId xmlns:a16="http://schemas.microsoft.com/office/drawing/2014/main" id="{A7B07BB3-A42A-4E4D-8AD6-456B3043FBB4}"/>
              </a:ext>
            </a:extLst>
          </p:cNvPr>
          <p:cNvSpPr/>
          <p:nvPr>
            <p:custDataLst>
              <p:tags r:id="rId14"/>
            </p:custDataLst>
          </p:nvPr>
        </p:nvSpPr>
        <p:spPr>
          <a:xfrm>
            <a:off x="4347399" y="2743162"/>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Droits et rôles</a:t>
            </a:r>
          </a:p>
        </p:txBody>
      </p:sp>
      <p:sp>
        <p:nvSpPr>
          <p:cNvPr id="1140" name="Rectangle: Rounded Corners 1139">
            <a:extLst>
              <a:ext uri="{FF2B5EF4-FFF2-40B4-BE49-F238E27FC236}">
                <a16:creationId xmlns:a16="http://schemas.microsoft.com/office/drawing/2014/main" id="{7240D215-A3C2-4E37-ADFF-0725DD98FA79}"/>
              </a:ext>
            </a:extLst>
          </p:cNvPr>
          <p:cNvSpPr/>
          <p:nvPr>
            <p:custDataLst>
              <p:tags r:id="rId15"/>
            </p:custDataLst>
          </p:nvPr>
        </p:nvSpPr>
        <p:spPr>
          <a:xfrm>
            <a:off x="4347399" y="3542263"/>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Service d’échange d’attributs autorisés</a:t>
            </a:r>
          </a:p>
        </p:txBody>
      </p:sp>
      <p:sp>
        <p:nvSpPr>
          <p:cNvPr id="1141" name="Rectangle: Rounded Corners 1140">
            <a:extLst>
              <a:ext uri="{FF2B5EF4-FFF2-40B4-BE49-F238E27FC236}">
                <a16:creationId xmlns:a16="http://schemas.microsoft.com/office/drawing/2014/main" id="{8FED9F6D-1A38-402F-967F-D9F51D71D07E}"/>
              </a:ext>
            </a:extLst>
          </p:cNvPr>
          <p:cNvSpPr/>
          <p:nvPr>
            <p:custDataLst>
              <p:tags r:id="rId16"/>
            </p:custDataLst>
          </p:nvPr>
        </p:nvSpPr>
        <p:spPr>
          <a:xfrm>
            <a:off x="2946206" y="1414598"/>
            <a:ext cx="1033381" cy="368968"/>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Établissement des rapports et analyses</a:t>
            </a:r>
          </a:p>
        </p:txBody>
      </p:sp>
      <p:sp>
        <p:nvSpPr>
          <p:cNvPr id="1142" name="Rectangle: Rounded Corners 1141">
            <a:extLst>
              <a:ext uri="{FF2B5EF4-FFF2-40B4-BE49-F238E27FC236}">
                <a16:creationId xmlns:a16="http://schemas.microsoft.com/office/drawing/2014/main" id="{57BCD64B-A0ED-4DF8-9E4B-366D9F715D19}"/>
              </a:ext>
            </a:extLst>
          </p:cNvPr>
          <p:cNvSpPr/>
          <p:nvPr>
            <p:custDataLst>
              <p:tags r:id="rId17"/>
            </p:custDataLst>
          </p:nvPr>
        </p:nvSpPr>
        <p:spPr>
          <a:xfrm>
            <a:off x="4687686" y="1414598"/>
            <a:ext cx="1033383" cy="368968"/>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Certification et découverte d’accès</a:t>
            </a:r>
          </a:p>
        </p:txBody>
      </p:sp>
      <p:sp>
        <p:nvSpPr>
          <p:cNvPr id="1143" name="Rectangle: Rounded Corners 1142">
            <a:extLst>
              <a:ext uri="{FF2B5EF4-FFF2-40B4-BE49-F238E27FC236}">
                <a16:creationId xmlns:a16="http://schemas.microsoft.com/office/drawing/2014/main" id="{3734C538-EB3E-4C7D-9ED3-0008F9277675}"/>
              </a:ext>
            </a:extLst>
          </p:cNvPr>
          <p:cNvSpPr/>
          <p:nvPr>
            <p:custDataLst>
              <p:tags r:id="rId18"/>
            </p:custDataLst>
          </p:nvPr>
        </p:nvSpPr>
        <p:spPr>
          <a:xfrm>
            <a:off x="9912131" y="1414598"/>
            <a:ext cx="1033383" cy="368968"/>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Surveillance, vérification et consignation</a:t>
            </a:r>
          </a:p>
        </p:txBody>
      </p:sp>
      <p:sp>
        <p:nvSpPr>
          <p:cNvPr id="1144" name="Rectangle: Rounded Corners 1143">
            <a:extLst>
              <a:ext uri="{FF2B5EF4-FFF2-40B4-BE49-F238E27FC236}">
                <a16:creationId xmlns:a16="http://schemas.microsoft.com/office/drawing/2014/main" id="{293692C3-D203-439E-88E8-5A967AE316D5}"/>
              </a:ext>
            </a:extLst>
          </p:cNvPr>
          <p:cNvSpPr/>
          <p:nvPr>
            <p:custDataLst>
              <p:tags r:id="rId19"/>
            </p:custDataLst>
          </p:nvPr>
        </p:nvSpPr>
        <p:spPr>
          <a:xfrm>
            <a:off x="8172773" y="3547716"/>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Répertoire des politiques</a:t>
            </a:r>
          </a:p>
        </p:txBody>
      </p:sp>
      <p:sp>
        <p:nvSpPr>
          <p:cNvPr id="1145" name="Rectangle: Rounded Corners 1144">
            <a:extLst>
              <a:ext uri="{FF2B5EF4-FFF2-40B4-BE49-F238E27FC236}">
                <a16:creationId xmlns:a16="http://schemas.microsoft.com/office/drawing/2014/main" id="{7EF706EF-5FF3-476C-B864-42E7F08B5CCB}"/>
              </a:ext>
            </a:extLst>
          </p:cNvPr>
          <p:cNvSpPr/>
          <p:nvPr>
            <p:custDataLst>
              <p:tags r:id="rId20"/>
            </p:custDataLst>
          </p:nvPr>
        </p:nvSpPr>
        <p:spPr>
          <a:xfrm>
            <a:off x="8172773" y="3173403"/>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Gestion des privilèges d’accès</a:t>
            </a:r>
          </a:p>
        </p:txBody>
      </p:sp>
      <p:sp>
        <p:nvSpPr>
          <p:cNvPr id="47" name="Rectangle: Rounded Corners 46">
            <a:extLst>
              <a:ext uri="{FF2B5EF4-FFF2-40B4-BE49-F238E27FC236}">
                <a16:creationId xmlns:a16="http://schemas.microsoft.com/office/drawing/2014/main" id="{17EE5DCE-DC6B-42B7-871E-ED4C3CBBD4D5}"/>
              </a:ext>
            </a:extLst>
          </p:cNvPr>
          <p:cNvSpPr/>
          <p:nvPr>
            <p:custDataLst>
              <p:tags r:id="rId21"/>
            </p:custDataLst>
          </p:nvPr>
        </p:nvSpPr>
        <p:spPr>
          <a:xfrm>
            <a:off x="8170650" y="1414598"/>
            <a:ext cx="1033383" cy="36896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CA" sz="800" b="1" dirty="0">
                <a:solidFill>
                  <a:schemeClr val="tx1"/>
                </a:solidFill>
              </a:rPr>
              <a:t>Politique et conformité</a:t>
            </a:r>
          </a:p>
        </p:txBody>
      </p:sp>
      <p:sp>
        <p:nvSpPr>
          <p:cNvPr id="48" name="Rectangle: Rounded Corners 47">
            <a:extLst>
              <a:ext uri="{FF2B5EF4-FFF2-40B4-BE49-F238E27FC236}">
                <a16:creationId xmlns:a16="http://schemas.microsoft.com/office/drawing/2014/main" id="{DB76A242-896A-4FB9-B3C9-2D1417DF8477}"/>
              </a:ext>
            </a:extLst>
          </p:cNvPr>
          <p:cNvSpPr/>
          <p:nvPr>
            <p:custDataLst>
              <p:tags r:id="rId22"/>
            </p:custDataLst>
          </p:nvPr>
        </p:nvSpPr>
        <p:spPr>
          <a:xfrm>
            <a:off x="6387763" y="2871351"/>
            <a:ext cx="108284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Cadres de confiance</a:t>
            </a:r>
          </a:p>
        </p:txBody>
      </p:sp>
      <p:sp>
        <p:nvSpPr>
          <p:cNvPr id="49" name="Rectangle: Rounded Corners 48">
            <a:extLst>
              <a:ext uri="{FF2B5EF4-FFF2-40B4-BE49-F238E27FC236}">
                <a16:creationId xmlns:a16="http://schemas.microsoft.com/office/drawing/2014/main" id="{C1E5C273-3EBD-4D8F-8865-A056AE17650E}"/>
              </a:ext>
            </a:extLst>
          </p:cNvPr>
          <p:cNvSpPr/>
          <p:nvPr>
            <p:custDataLst>
              <p:tags r:id="rId23"/>
            </p:custDataLst>
          </p:nvPr>
        </p:nvSpPr>
        <p:spPr>
          <a:xfrm>
            <a:off x="8172773" y="3922029"/>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700" b="1" dirty="0">
                <a:solidFill>
                  <a:schemeClr val="tx1"/>
                </a:solidFill>
              </a:rPr>
              <a:t>Systèmes de contrôle d’accès logiques et physiques</a:t>
            </a:r>
          </a:p>
        </p:txBody>
      </p:sp>
      <p:sp>
        <p:nvSpPr>
          <p:cNvPr id="53" name="Freeform 17" descr="User2 Icon">
            <a:extLst>
              <a:ext uri="{FF2B5EF4-FFF2-40B4-BE49-F238E27FC236}">
                <a16:creationId xmlns:a16="http://schemas.microsoft.com/office/drawing/2014/main" id="{A05CD2D8-0372-4423-9133-0E903E8BFB62}"/>
              </a:ext>
            </a:extLst>
          </p:cNvPr>
          <p:cNvSpPr>
            <a:spLocks noEditPoints="1"/>
          </p:cNvSpPr>
          <p:nvPr>
            <p:custDataLst>
              <p:tags r:id="rId24"/>
            </p:custDataLst>
          </p:nvPr>
        </p:nvSpPr>
        <p:spPr bwMode="auto">
          <a:xfrm>
            <a:off x="395165" y="1997638"/>
            <a:ext cx="571500" cy="538474"/>
          </a:xfrm>
          <a:custGeom>
            <a:avLst/>
            <a:gdLst>
              <a:gd name="T0" fmla="*/ 52 w 1272"/>
              <a:gd name="T1" fmla="*/ 1198 h 1198"/>
              <a:gd name="T2" fmla="*/ 1219 w 1272"/>
              <a:gd name="T3" fmla="*/ 1198 h 1198"/>
              <a:gd name="T4" fmla="*/ 1259 w 1272"/>
              <a:gd name="T5" fmla="*/ 1180 h 1198"/>
              <a:gd name="T6" fmla="*/ 1270 w 1272"/>
              <a:gd name="T7" fmla="*/ 1146 h 1198"/>
              <a:gd name="T8" fmla="*/ 932 w 1272"/>
              <a:gd name="T9" fmla="*/ 660 h 1198"/>
              <a:gd name="T10" fmla="*/ 636 w 1272"/>
              <a:gd name="T11" fmla="*/ 783 h 1198"/>
              <a:gd name="T12" fmla="*/ 339 w 1272"/>
              <a:gd name="T13" fmla="*/ 660 h 1198"/>
              <a:gd name="T14" fmla="*/ 1 w 1272"/>
              <a:gd name="T15" fmla="*/ 1146 h 1198"/>
              <a:gd name="T16" fmla="*/ 12 w 1272"/>
              <a:gd name="T17" fmla="*/ 1180 h 1198"/>
              <a:gd name="T18" fmla="*/ 52 w 1272"/>
              <a:gd name="T19" fmla="*/ 1198 h 1198"/>
              <a:gd name="T20" fmla="*/ 52 w 1272"/>
              <a:gd name="T21" fmla="*/ 1198 h 1198"/>
              <a:gd name="T22" fmla="*/ 52 w 1272"/>
              <a:gd name="T23" fmla="*/ 1198 h 1198"/>
              <a:gd name="T24" fmla="*/ 373 w 1272"/>
              <a:gd name="T25" fmla="*/ 614 h 1198"/>
              <a:gd name="T26" fmla="*/ 394 w 1272"/>
              <a:gd name="T27" fmla="*/ 634 h 1198"/>
              <a:gd name="T28" fmla="*/ 636 w 1272"/>
              <a:gd name="T29" fmla="*/ 727 h 1198"/>
              <a:gd name="T30" fmla="*/ 878 w 1272"/>
              <a:gd name="T31" fmla="*/ 634 h 1198"/>
              <a:gd name="T32" fmla="*/ 899 w 1272"/>
              <a:gd name="T33" fmla="*/ 614 h 1198"/>
              <a:gd name="T34" fmla="*/ 918 w 1272"/>
              <a:gd name="T35" fmla="*/ 592 h 1198"/>
              <a:gd name="T36" fmla="*/ 999 w 1272"/>
              <a:gd name="T37" fmla="*/ 364 h 1198"/>
              <a:gd name="T38" fmla="*/ 636 w 1272"/>
              <a:gd name="T39" fmla="*/ 0 h 1198"/>
              <a:gd name="T40" fmla="*/ 272 w 1272"/>
              <a:gd name="T41" fmla="*/ 364 h 1198"/>
              <a:gd name="T42" fmla="*/ 353 w 1272"/>
              <a:gd name="T43" fmla="*/ 592 h 1198"/>
              <a:gd name="T44" fmla="*/ 373 w 1272"/>
              <a:gd name="T45" fmla="*/ 614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2" h="1198">
                <a:moveTo>
                  <a:pt x="52" y="1198"/>
                </a:moveTo>
                <a:cubicBezTo>
                  <a:pt x="1219" y="1198"/>
                  <a:pt x="1219" y="1198"/>
                  <a:pt x="1219" y="1198"/>
                </a:cubicBezTo>
                <a:cubicBezTo>
                  <a:pt x="1235" y="1198"/>
                  <a:pt x="1250" y="1191"/>
                  <a:pt x="1259" y="1180"/>
                </a:cubicBezTo>
                <a:cubicBezTo>
                  <a:pt x="1268" y="1171"/>
                  <a:pt x="1272" y="1158"/>
                  <a:pt x="1270" y="1146"/>
                </a:cubicBezTo>
                <a:cubicBezTo>
                  <a:pt x="1243" y="933"/>
                  <a:pt x="1112" y="755"/>
                  <a:pt x="932" y="660"/>
                </a:cubicBezTo>
                <a:cubicBezTo>
                  <a:pt x="856" y="736"/>
                  <a:pt x="751" y="783"/>
                  <a:pt x="636" y="783"/>
                </a:cubicBezTo>
                <a:cubicBezTo>
                  <a:pt x="520" y="783"/>
                  <a:pt x="415" y="736"/>
                  <a:pt x="339" y="660"/>
                </a:cubicBezTo>
                <a:cubicBezTo>
                  <a:pt x="160" y="755"/>
                  <a:pt x="29" y="933"/>
                  <a:pt x="1" y="1146"/>
                </a:cubicBezTo>
                <a:cubicBezTo>
                  <a:pt x="0" y="1158"/>
                  <a:pt x="4" y="1171"/>
                  <a:pt x="12" y="1180"/>
                </a:cubicBezTo>
                <a:cubicBezTo>
                  <a:pt x="22" y="1191"/>
                  <a:pt x="36" y="1198"/>
                  <a:pt x="52" y="1198"/>
                </a:cubicBezTo>
                <a:close/>
                <a:moveTo>
                  <a:pt x="52" y="1198"/>
                </a:moveTo>
                <a:cubicBezTo>
                  <a:pt x="52" y="1198"/>
                  <a:pt x="52" y="1198"/>
                  <a:pt x="52" y="1198"/>
                </a:cubicBezTo>
                <a:moveTo>
                  <a:pt x="373" y="614"/>
                </a:moveTo>
                <a:cubicBezTo>
                  <a:pt x="380" y="621"/>
                  <a:pt x="387" y="628"/>
                  <a:pt x="394" y="634"/>
                </a:cubicBezTo>
                <a:cubicBezTo>
                  <a:pt x="458" y="692"/>
                  <a:pt x="543" y="727"/>
                  <a:pt x="636" y="727"/>
                </a:cubicBezTo>
                <a:cubicBezTo>
                  <a:pt x="729" y="727"/>
                  <a:pt x="813" y="692"/>
                  <a:pt x="878" y="634"/>
                </a:cubicBezTo>
                <a:cubicBezTo>
                  <a:pt x="885" y="628"/>
                  <a:pt x="892" y="621"/>
                  <a:pt x="899" y="614"/>
                </a:cubicBezTo>
                <a:cubicBezTo>
                  <a:pt x="906" y="607"/>
                  <a:pt x="912" y="600"/>
                  <a:pt x="918" y="592"/>
                </a:cubicBezTo>
                <a:cubicBezTo>
                  <a:pt x="969" y="529"/>
                  <a:pt x="999" y="450"/>
                  <a:pt x="999" y="364"/>
                </a:cubicBezTo>
                <a:cubicBezTo>
                  <a:pt x="999" y="163"/>
                  <a:pt x="836" y="0"/>
                  <a:pt x="636" y="0"/>
                </a:cubicBezTo>
                <a:cubicBezTo>
                  <a:pt x="435" y="0"/>
                  <a:pt x="272" y="163"/>
                  <a:pt x="272" y="364"/>
                </a:cubicBezTo>
                <a:cubicBezTo>
                  <a:pt x="272" y="450"/>
                  <a:pt x="303" y="529"/>
                  <a:pt x="353" y="592"/>
                </a:cubicBezTo>
                <a:cubicBezTo>
                  <a:pt x="359" y="600"/>
                  <a:pt x="366" y="607"/>
                  <a:pt x="373" y="614"/>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CA" b="1" dirty="0"/>
          </a:p>
        </p:txBody>
      </p:sp>
      <p:cxnSp>
        <p:nvCxnSpPr>
          <p:cNvPr id="56" name="Straight Arrow Connector 55">
            <a:extLst>
              <a:ext uri="{FF2B5EF4-FFF2-40B4-BE49-F238E27FC236}">
                <a16:creationId xmlns:a16="http://schemas.microsoft.com/office/drawing/2014/main" id="{ADA420F5-81BF-4300-BA82-AC826A009624}"/>
              </a:ext>
            </a:extLst>
          </p:cNvPr>
          <p:cNvCxnSpPr/>
          <p:nvPr>
            <p:custDataLst>
              <p:tags r:id="rId25"/>
            </p:custDataLst>
          </p:nvPr>
        </p:nvCxnSpPr>
        <p:spPr>
          <a:xfrm>
            <a:off x="1248493" y="2390988"/>
            <a:ext cx="347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A290CF8-0B95-4771-8BB0-C53CCE41C309}"/>
              </a:ext>
            </a:extLst>
          </p:cNvPr>
          <p:cNvSpPr txBox="1"/>
          <p:nvPr>
            <p:custDataLst>
              <p:tags r:id="rId26"/>
            </p:custDataLst>
          </p:nvPr>
        </p:nvSpPr>
        <p:spPr>
          <a:xfrm>
            <a:off x="86043" y="2556236"/>
            <a:ext cx="1037178" cy="307777"/>
          </a:xfrm>
          <a:prstGeom prst="rect">
            <a:avLst/>
          </a:prstGeom>
          <a:noFill/>
        </p:spPr>
        <p:txBody>
          <a:bodyPr wrap="square" rtlCol="0">
            <a:spAutoFit/>
          </a:bodyPr>
          <a:lstStyle/>
          <a:p>
            <a:r>
              <a:rPr lang="fr-CA" sz="1400" b="1" dirty="0">
                <a:solidFill>
                  <a:schemeClr val="bg2">
                    <a:lumMod val="25000"/>
                  </a:schemeClr>
                </a:solidFill>
              </a:rPr>
              <a:t>Utilisateurs</a:t>
            </a:r>
          </a:p>
        </p:txBody>
      </p:sp>
      <p:sp>
        <p:nvSpPr>
          <p:cNvPr id="81" name="Rectangle: Rounded Corners 80">
            <a:extLst>
              <a:ext uri="{FF2B5EF4-FFF2-40B4-BE49-F238E27FC236}">
                <a16:creationId xmlns:a16="http://schemas.microsoft.com/office/drawing/2014/main" id="{D9DAE906-D857-4AC2-9826-0D5B10A73115}"/>
              </a:ext>
            </a:extLst>
          </p:cNvPr>
          <p:cNvSpPr/>
          <p:nvPr>
            <p:custDataLst>
              <p:tags r:id="rId27"/>
            </p:custDataLst>
          </p:nvPr>
        </p:nvSpPr>
        <p:spPr>
          <a:xfrm>
            <a:off x="6387763" y="3308495"/>
            <a:ext cx="108284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Traduction entre Parties</a:t>
            </a:r>
          </a:p>
        </p:txBody>
      </p:sp>
      <p:sp>
        <p:nvSpPr>
          <p:cNvPr id="83" name="Freeform 7" descr="Mobile Icon">
            <a:extLst>
              <a:ext uri="{FF2B5EF4-FFF2-40B4-BE49-F238E27FC236}">
                <a16:creationId xmlns:a16="http://schemas.microsoft.com/office/drawing/2014/main" id="{5D272043-0C98-4522-B669-D0C64F91DFC0}"/>
              </a:ext>
            </a:extLst>
          </p:cNvPr>
          <p:cNvSpPr>
            <a:spLocks noEditPoints="1"/>
          </p:cNvSpPr>
          <p:nvPr>
            <p:custDataLst>
              <p:tags r:id="rId28"/>
            </p:custDataLst>
          </p:nvPr>
        </p:nvSpPr>
        <p:spPr bwMode="auto">
          <a:xfrm>
            <a:off x="646009" y="4090411"/>
            <a:ext cx="134935" cy="253545"/>
          </a:xfrm>
          <a:custGeom>
            <a:avLst/>
            <a:gdLst>
              <a:gd name="T0" fmla="*/ 443 w 466"/>
              <a:gd name="T1" fmla="*/ 23 h 777"/>
              <a:gd name="T2" fmla="*/ 389 w 466"/>
              <a:gd name="T3" fmla="*/ 0 h 777"/>
              <a:gd name="T4" fmla="*/ 78 w 466"/>
              <a:gd name="T5" fmla="*/ 0 h 777"/>
              <a:gd name="T6" fmla="*/ 23 w 466"/>
              <a:gd name="T7" fmla="*/ 23 h 777"/>
              <a:gd name="T8" fmla="*/ 0 w 466"/>
              <a:gd name="T9" fmla="*/ 78 h 777"/>
              <a:gd name="T10" fmla="*/ 0 w 466"/>
              <a:gd name="T11" fmla="*/ 699 h 777"/>
              <a:gd name="T12" fmla="*/ 23 w 466"/>
              <a:gd name="T13" fmla="*/ 754 h 777"/>
              <a:gd name="T14" fmla="*/ 78 w 466"/>
              <a:gd name="T15" fmla="*/ 777 h 777"/>
              <a:gd name="T16" fmla="*/ 389 w 466"/>
              <a:gd name="T17" fmla="*/ 777 h 777"/>
              <a:gd name="T18" fmla="*/ 443 w 466"/>
              <a:gd name="T19" fmla="*/ 754 h 777"/>
              <a:gd name="T20" fmla="*/ 466 w 466"/>
              <a:gd name="T21" fmla="*/ 699 h 777"/>
              <a:gd name="T22" fmla="*/ 466 w 466"/>
              <a:gd name="T23" fmla="*/ 78 h 777"/>
              <a:gd name="T24" fmla="*/ 443 w 466"/>
              <a:gd name="T25" fmla="*/ 23 h 777"/>
              <a:gd name="T26" fmla="*/ 282 w 466"/>
              <a:gd name="T27" fmla="*/ 97 h 777"/>
              <a:gd name="T28" fmla="*/ 185 w 466"/>
              <a:gd name="T29" fmla="*/ 97 h 777"/>
              <a:gd name="T30" fmla="*/ 175 w 466"/>
              <a:gd name="T31" fmla="*/ 88 h 777"/>
              <a:gd name="T32" fmla="*/ 185 w 466"/>
              <a:gd name="T33" fmla="*/ 78 h 777"/>
              <a:gd name="T34" fmla="*/ 282 w 466"/>
              <a:gd name="T35" fmla="*/ 78 h 777"/>
              <a:gd name="T36" fmla="*/ 292 w 466"/>
              <a:gd name="T37" fmla="*/ 88 h 777"/>
              <a:gd name="T38" fmla="*/ 282 w 466"/>
              <a:gd name="T39" fmla="*/ 97 h 777"/>
              <a:gd name="T40" fmla="*/ 402 w 466"/>
              <a:gd name="T41" fmla="*/ 616 h 777"/>
              <a:gd name="T42" fmla="*/ 389 w 466"/>
              <a:gd name="T43" fmla="*/ 622 h 777"/>
              <a:gd name="T44" fmla="*/ 78 w 466"/>
              <a:gd name="T45" fmla="*/ 622 h 777"/>
              <a:gd name="T46" fmla="*/ 64 w 466"/>
              <a:gd name="T47" fmla="*/ 616 h 777"/>
              <a:gd name="T48" fmla="*/ 58 w 466"/>
              <a:gd name="T49" fmla="*/ 602 h 777"/>
              <a:gd name="T50" fmla="*/ 58 w 466"/>
              <a:gd name="T51" fmla="*/ 175 h 777"/>
              <a:gd name="T52" fmla="*/ 64 w 466"/>
              <a:gd name="T53" fmla="*/ 161 h 777"/>
              <a:gd name="T54" fmla="*/ 78 w 466"/>
              <a:gd name="T55" fmla="*/ 156 h 777"/>
              <a:gd name="T56" fmla="*/ 389 w 466"/>
              <a:gd name="T57" fmla="*/ 156 h 777"/>
              <a:gd name="T58" fmla="*/ 402 w 466"/>
              <a:gd name="T59" fmla="*/ 161 h 777"/>
              <a:gd name="T60" fmla="*/ 408 w 466"/>
              <a:gd name="T61" fmla="*/ 175 h 777"/>
              <a:gd name="T62" fmla="*/ 408 w 466"/>
              <a:gd name="T63" fmla="*/ 602 h 777"/>
              <a:gd name="T64" fmla="*/ 402 w 466"/>
              <a:gd name="T65" fmla="*/ 616 h 777"/>
              <a:gd name="T66" fmla="*/ 233 w 466"/>
              <a:gd name="T67" fmla="*/ 748 h 777"/>
              <a:gd name="T68" fmla="*/ 199 w 466"/>
              <a:gd name="T69" fmla="*/ 734 h 777"/>
              <a:gd name="T70" fmla="*/ 185 w 466"/>
              <a:gd name="T71" fmla="*/ 699 h 777"/>
              <a:gd name="T72" fmla="*/ 199 w 466"/>
              <a:gd name="T73" fmla="*/ 665 h 777"/>
              <a:gd name="T74" fmla="*/ 233 w 466"/>
              <a:gd name="T75" fmla="*/ 651 h 777"/>
              <a:gd name="T76" fmla="*/ 268 w 466"/>
              <a:gd name="T77" fmla="*/ 665 h 777"/>
              <a:gd name="T78" fmla="*/ 282 w 466"/>
              <a:gd name="T79" fmla="*/ 699 h 777"/>
              <a:gd name="T80" fmla="*/ 268 w 466"/>
              <a:gd name="T81" fmla="*/ 734 h 777"/>
              <a:gd name="T82" fmla="*/ 233 w 466"/>
              <a:gd name="T83" fmla="*/ 748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6" h="777">
                <a:moveTo>
                  <a:pt x="443" y="23"/>
                </a:moveTo>
                <a:cubicBezTo>
                  <a:pt x="428" y="8"/>
                  <a:pt x="410" y="0"/>
                  <a:pt x="389" y="0"/>
                </a:cubicBezTo>
                <a:cubicBezTo>
                  <a:pt x="78" y="0"/>
                  <a:pt x="78" y="0"/>
                  <a:pt x="78" y="0"/>
                </a:cubicBezTo>
                <a:cubicBezTo>
                  <a:pt x="57" y="0"/>
                  <a:pt x="39" y="8"/>
                  <a:pt x="23" y="23"/>
                </a:cubicBezTo>
                <a:cubicBezTo>
                  <a:pt x="8" y="39"/>
                  <a:pt x="0" y="57"/>
                  <a:pt x="0" y="78"/>
                </a:cubicBezTo>
                <a:cubicBezTo>
                  <a:pt x="0" y="699"/>
                  <a:pt x="0" y="699"/>
                  <a:pt x="0" y="699"/>
                </a:cubicBezTo>
                <a:cubicBezTo>
                  <a:pt x="0" y="721"/>
                  <a:pt x="8" y="739"/>
                  <a:pt x="23" y="754"/>
                </a:cubicBezTo>
                <a:cubicBezTo>
                  <a:pt x="39" y="770"/>
                  <a:pt x="57" y="777"/>
                  <a:pt x="78" y="777"/>
                </a:cubicBezTo>
                <a:cubicBezTo>
                  <a:pt x="389" y="777"/>
                  <a:pt x="389" y="777"/>
                  <a:pt x="389" y="777"/>
                </a:cubicBezTo>
                <a:cubicBezTo>
                  <a:pt x="410" y="777"/>
                  <a:pt x="428" y="770"/>
                  <a:pt x="443" y="754"/>
                </a:cubicBezTo>
                <a:cubicBezTo>
                  <a:pt x="459" y="739"/>
                  <a:pt x="466" y="721"/>
                  <a:pt x="466" y="699"/>
                </a:cubicBezTo>
                <a:cubicBezTo>
                  <a:pt x="466" y="78"/>
                  <a:pt x="466" y="78"/>
                  <a:pt x="466" y="78"/>
                </a:cubicBezTo>
                <a:cubicBezTo>
                  <a:pt x="466" y="57"/>
                  <a:pt x="459" y="39"/>
                  <a:pt x="443" y="23"/>
                </a:cubicBezTo>
                <a:close/>
                <a:moveTo>
                  <a:pt x="282" y="97"/>
                </a:moveTo>
                <a:cubicBezTo>
                  <a:pt x="185" y="97"/>
                  <a:pt x="185" y="97"/>
                  <a:pt x="185" y="97"/>
                </a:cubicBezTo>
                <a:cubicBezTo>
                  <a:pt x="175" y="88"/>
                  <a:pt x="175" y="88"/>
                  <a:pt x="175" y="88"/>
                </a:cubicBezTo>
                <a:cubicBezTo>
                  <a:pt x="185" y="78"/>
                  <a:pt x="185" y="78"/>
                  <a:pt x="185" y="78"/>
                </a:cubicBezTo>
                <a:cubicBezTo>
                  <a:pt x="282" y="78"/>
                  <a:pt x="282" y="78"/>
                  <a:pt x="282" y="78"/>
                </a:cubicBezTo>
                <a:cubicBezTo>
                  <a:pt x="292" y="88"/>
                  <a:pt x="292" y="88"/>
                  <a:pt x="292" y="88"/>
                </a:cubicBezTo>
                <a:lnTo>
                  <a:pt x="282" y="97"/>
                </a:lnTo>
                <a:close/>
                <a:moveTo>
                  <a:pt x="402" y="616"/>
                </a:moveTo>
                <a:cubicBezTo>
                  <a:pt x="389" y="622"/>
                  <a:pt x="389" y="622"/>
                  <a:pt x="389" y="622"/>
                </a:cubicBezTo>
                <a:cubicBezTo>
                  <a:pt x="78" y="622"/>
                  <a:pt x="78" y="622"/>
                  <a:pt x="78" y="622"/>
                </a:cubicBezTo>
                <a:cubicBezTo>
                  <a:pt x="64" y="616"/>
                  <a:pt x="64" y="616"/>
                  <a:pt x="64" y="616"/>
                </a:cubicBezTo>
                <a:cubicBezTo>
                  <a:pt x="58" y="602"/>
                  <a:pt x="58" y="602"/>
                  <a:pt x="58" y="602"/>
                </a:cubicBezTo>
                <a:cubicBezTo>
                  <a:pt x="58" y="175"/>
                  <a:pt x="58" y="175"/>
                  <a:pt x="58" y="175"/>
                </a:cubicBezTo>
                <a:cubicBezTo>
                  <a:pt x="64" y="161"/>
                  <a:pt x="64" y="161"/>
                  <a:pt x="64" y="161"/>
                </a:cubicBezTo>
                <a:cubicBezTo>
                  <a:pt x="78" y="156"/>
                  <a:pt x="78" y="156"/>
                  <a:pt x="78" y="156"/>
                </a:cubicBezTo>
                <a:cubicBezTo>
                  <a:pt x="389" y="156"/>
                  <a:pt x="389" y="156"/>
                  <a:pt x="389" y="156"/>
                </a:cubicBezTo>
                <a:cubicBezTo>
                  <a:pt x="402" y="161"/>
                  <a:pt x="402" y="161"/>
                  <a:pt x="402" y="161"/>
                </a:cubicBezTo>
                <a:cubicBezTo>
                  <a:pt x="408" y="175"/>
                  <a:pt x="408" y="175"/>
                  <a:pt x="408" y="175"/>
                </a:cubicBezTo>
                <a:cubicBezTo>
                  <a:pt x="408" y="602"/>
                  <a:pt x="408" y="602"/>
                  <a:pt x="408" y="602"/>
                </a:cubicBezTo>
                <a:lnTo>
                  <a:pt x="402" y="616"/>
                </a:lnTo>
                <a:close/>
                <a:moveTo>
                  <a:pt x="233" y="748"/>
                </a:moveTo>
                <a:cubicBezTo>
                  <a:pt x="220" y="748"/>
                  <a:pt x="208" y="743"/>
                  <a:pt x="199" y="734"/>
                </a:cubicBezTo>
                <a:cubicBezTo>
                  <a:pt x="189" y="724"/>
                  <a:pt x="185" y="713"/>
                  <a:pt x="185" y="699"/>
                </a:cubicBezTo>
                <a:cubicBezTo>
                  <a:pt x="185" y="686"/>
                  <a:pt x="189" y="675"/>
                  <a:pt x="199" y="665"/>
                </a:cubicBezTo>
                <a:cubicBezTo>
                  <a:pt x="208" y="656"/>
                  <a:pt x="220" y="651"/>
                  <a:pt x="233" y="651"/>
                </a:cubicBezTo>
                <a:cubicBezTo>
                  <a:pt x="247" y="651"/>
                  <a:pt x="258" y="656"/>
                  <a:pt x="268" y="665"/>
                </a:cubicBezTo>
                <a:cubicBezTo>
                  <a:pt x="277" y="675"/>
                  <a:pt x="282" y="686"/>
                  <a:pt x="282" y="699"/>
                </a:cubicBezTo>
                <a:cubicBezTo>
                  <a:pt x="282" y="713"/>
                  <a:pt x="277" y="724"/>
                  <a:pt x="268" y="734"/>
                </a:cubicBezTo>
                <a:cubicBezTo>
                  <a:pt x="258" y="743"/>
                  <a:pt x="247" y="748"/>
                  <a:pt x="233" y="74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CA" b="1" dirty="0"/>
          </a:p>
        </p:txBody>
      </p:sp>
      <p:sp>
        <p:nvSpPr>
          <p:cNvPr id="84" name="Freeform 8" descr="Tablet Icon">
            <a:extLst>
              <a:ext uri="{FF2B5EF4-FFF2-40B4-BE49-F238E27FC236}">
                <a16:creationId xmlns:a16="http://schemas.microsoft.com/office/drawing/2014/main" id="{244FFD43-E5DE-4887-B233-3FEDC90A3930}"/>
              </a:ext>
            </a:extLst>
          </p:cNvPr>
          <p:cNvSpPr>
            <a:spLocks noEditPoints="1"/>
          </p:cNvSpPr>
          <p:nvPr>
            <p:custDataLst>
              <p:tags r:id="rId29"/>
            </p:custDataLst>
          </p:nvPr>
        </p:nvSpPr>
        <p:spPr bwMode="auto">
          <a:xfrm>
            <a:off x="280718" y="4058690"/>
            <a:ext cx="267673" cy="316986"/>
          </a:xfrm>
          <a:custGeom>
            <a:avLst/>
            <a:gdLst>
              <a:gd name="T0" fmla="*/ 249 w 260"/>
              <a:gd name="T1" fmla="*/ 11 h 318"/>
              <a:gd name="T2" fmla="*/ 224 w 260"/>
              <a:gd name="T3" fmla="*/ 0 h 318"/>
              <a:gd name="T4" fmla="*/ 36 w 260"/>
              <a:gd name="T5" fmla="*/ 0 h 318"/>
              <a:gd name="T6" fmla="*/ 11 w 260"/>
              <a:gd name="T7" fmla="*/ 11 h 318"/>
              <a:gd name="T8" fmla="*/ 0 w 260"/>
              <a:gd name="T9" fmla="*/ 37 h 318"/>
              <a:gd name="T10" fmla="*/ 0 w 260"/>
              <a:gd name="T11" fmla="*/ 282 h 318"/>
              <a:gd name="T12" fmla="*/ 11 w 260"/>
              <a:gd name="T13" fmla="*/ 307 h 318"/>
              <a:gd name="T14" fmla="*/ 36 w 260"/>
              <a:gd name="T15" fmla="*/ 318 h 318"/>
              <a:gd name="T16" fmla="*/ 224 w 260"/>
              <a:gd name="T17" fmla="*/ 318 h 318"/>
              <a:gd name="T18" fmla="*/ 249 w 260"/>
              <a:gd name="T19" fmla="*/ 307 h 318"/>
              <a:gd name="T20" fmla="*/ 260 w 260"/>
              <a:gd name="T21" fmla="*/ 282 h 318"/>
              <a:gd name="T22" fmla="*/ 260 w 260"/>
              <a:gd name="T23" fmla="*/ 37 h 318"/>
              <a:gd name="T24" fmla="*/ 249 w 260"/>
              <a:gd name="T25" fmla="*/ 11 h 318"/>
              <a:gd name="T26" fmla="*/ 229 w 260"/>
              <a:gd name="T27" fmla="*/ 258 h 318"/>
              <a:gd name="T28" fmla="*/ 224 w 260"/>
              <a:gd name="T29" fmla="*/ 260 h 318"/>
              <a:gd name="T30" fmla="*/ 36 w 260"/>
              <a:gd name="T31" fmla="*/ 260 h 318"/>
              <a:gd name="T32" fmla="*/ 31 w 260"/>
              <a:gd name="T33" fmla="*/ 258 h 318"/>
              <a:gd name="T34" fmla="*/ 29 w 260"/>
              <a:gd name="T35" fmla="*/ 253 h 318"/>
              <a:gd name="T36" fmla="*/ 29 w 260"/>
              <a:gd name="T37" fmla="*/ 37 h 318"/>
              <a:gd name="T38" fmla="*/ 31 w 260"/>
              <a:gd name="T39" fmla="*/ 31 h 318"/>
              <a:gd name="T40" fmla="*/ 36 w 260"/>
              <a:gd name="T41" fmla="*/ 29 h 318"/>
              <a:gd name="T42" fmla="*/ 224 w 260"/>
              <a:gd name="T43" fmla="*/ 29 h 318"/>
              <a:gd name="T44" fmla="*/ 229 w 260"/>
              <a:gd name="T45" fmla="*/ 31 h 318"/>
              <a:gd name="T46" fmla="*/ 231 w 260"/>
              <a:gd name="T47" fmla="*/ 37 h 318"/>
              <a:gd name="T48" fmla="*/ 231 w 260"/>
              <a:gd name="T49" fmla="*/ 253 h 318"/>
              <a:gd name="T50" fmla="*/ 229 w 260"/>
              <a:gd name="T51" fmla="*/ 258 h 318"/>
              <a:gd name="T52" fmla="*/ 130 w 260"/>
              <a:gd name="T53" fmla="*/ 304 h 318"/>
              <a:gd name="T54" fmla="*/ 120 w 260"/>
              <a:gd name="T55" fmla="*/ 299 h 318"/>
              <a:gd name="T56" fmla="*/ 116 w 260"/>
              <a:gd name="T57" fmla="*/ 289 h 318"/>
              <a:gd name="T58" fmla="*/ 120 w 260"/>
              <a:gd name="T59" fmla="*/ 279 h 318"/>
              <a:gd name="T60" fmla="*/ 130 w 260"/>
              <a:gd name="T61" fmla="*/ 275 h 318"/>
              <a:gd name="T62" fmla="*/ 140 w 260"/>
              <a:gd name="T63" fmla="*/ 279 h 318"/>
              <a:gd name="T64" fmla="*/ 144 w 260"/>
              <a:gd name="T65" fmla="*/ 289 h 318"/>
              <a:gd name="T66" fmla="*/ 140 w 260"/>
              <a:gd name="T67" fmla="*/ 299 h 318"/>
              <a:gd name="T68" fmla="*/ 130 w 260"/>
              <a:gd name="T69" fmla="*/ 30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0" h="318">
                <a:moveTo>
                  <a:pt x="249" y="11"/>
                </a:moveTo>
                <a:cubicBezTo>
                  <a:pt x="242" y="4"/>
                  <a:pt x="234" y="0"/>
                  <a:pt x="224" y="0"/>
                </a:cubicBezTo>
                <a:cubicBezTo>
                  <a:pt x="36" y="0"/>
                  <a:pt x="36" y="0"/>
                  <a:pt x="36" y="0"/>
                </a:cubicBezTo>
                <a:cubicBezTo>
                  <a:pt x="26" y="0"/>
                  <a:pt x="18" y="4"/>
                  <a:pt x="11" y="11"/>
                </a:cubicBezTo>
                <a:cubicBezTo>
                  <a:pt x="4" y="18"/>
                  <a:pt x="0" y="27"/>
                  <a:pt x="0" y="37"/>
                </a:cubicBezTo>
                <a:cubicBezTo>
                  <a:pt x="0" y="282"/>
                  <a:pt x="0" y="282"/>
                  <a:pt x="0" y="282"/>
                </a:cubicBezTo>
                <a:cubicBezTo>
                  <a:pt x="0" y="292"/>
                  <a:pt x="4" y="300"/>
                  <a:pt x="11" y="307"/>
                </a:cubicBezTo>
                <a:cubicBezTo>
                  <a:pt x="18" y="315"/>
                  <a:pt x="26" y="318"/>
                  <a:pt x="36" y="318"/>
                </a:cubicBezTo>
                <a:cubicBezTo>
                  <a:pt x="224" y="318"/>
                  <a:pt x="224" y="318"/>
                  <a:pt x="224" y="318"/>
                </a:cubicBezTo>
                <a:cubicBezTo>
                  <a:pt x="234" y="318"/>
                  <a:pt x="242" y="315"/>
                  <a:pt x="249" y="307"/>
                </a:cubicBezTo>
                <a:cubicBezTo>
                  <a:pt x="256" y="300"/>
                  <a:pt x="260" y="292"/>
                  <a:pt x="260" y="282"/>
                </a:cubicBezTo>
                <a:cubicBezTo>
                  <a:pt x="260" y="37"/>
                  <a:pt x="260" y="37"/>
                  <a:pt x="260" y="37"/>
                </a:cubicBezTo>
                <a:cubicBezTo>
                  <a:pt x="260" y="27"/>
                  <a:pt x="256" y="18"/>
                  <a:pt x="249" y="11"/>
                </a:cubicBezTo>
                <a:close/>
                <a:moveTo>
                  <a:pt x="229" y="258"/>
                </a:moveTo>
                <a:cubicBezTo>
                  <a:pt x="224" y="260"/>
                  <a:pt x="224" y="260"/>
                  <a:pt x="224" y="260"/>
                </a:cubicBezTo>
                <a:cubicBezTo>
                  <a:pt x="36" y="260"/>
                  <a:pt x="36" y="260"/>
                  <a:pt x="36" y="260"/>
                </a:cubicBezTo>
                <a:cubicBezTo>
                  <a:pt x="31" y="258"/>
                  <a:pt x="31" y="258"/>
                  <a:pt x="31" y="258"/>
                </a:cubicBezTo>
                <a:cubicBezTo>
                  <a:pt x="29" y="253"/>
                  <a:pt x="29" y="253"/>
                  <a:pt x="29" y="253"/>
                </a:cubicBezTo>
                <a:cubicBezTo>
                  <a:pt x="29" y="37"/>
                  <a:pt x="29" y="37"/>
                  <a:pt x="29" y="37"/>
                </a:cubicBezTo>
                <a:cubicBezTo>
                  <a:pt x="31" y="31"/>
                  <a:pt x="31" y="31"/>
                  <a:pt x="31" y="31"/>
                </a:cubicBezTo>
                <a:cubicBezTo>
                  <a:pt x="36" y="29"/>
                  <a:pt x="36" y="29"/>
                  <a:pt x="36" y="29"/>
                </a:cubicBezTo>
                <a:cubicBezTo>
                  <a:pt x="224" y="29"/>
                  <a:pt x="224" y="29"/>
                  <a:pt x="224" y="29"/>
                </a:cubicBezTo>
                <a:cubicBezTo>
                  <a:pt x="229" y="31"/>
                  <a:pt x="229" y="31"/>
                  <a:pt x="229" y="31"/>
                </a:cubicBezTo>
                <a:cubicBezTo>
                  <a:pt x="231" y="37"/>
                  <a:pt x="231" y="37"/>
                  <a:pt x="231" y="37"/>
                </a:cubicBezTo>
                <a:cubicBezTo>
                  <a:pt x="231" y="253"/>
                  <a:pt x="231" y="253"/>
                  <a:pt x="231" y="253"/>
                </a:cubicBezTo>
                <a:lnTo>
                  <a:pt x="229" y="258"/>
                </a:lnTo>
                <a:close/>
                <a:moveTo>
                  <a:pt x="130" y="304"/>
                </a:moveTo>
                <a:cubicBezTo>
                  <a:pt x="126" y="304"/>
                  <a:pt x="123" y="302"/>
                  <a:pt x="120" y="299"/>
                </a:cubicBezTo>
                <a:cubicBezTo>
                  <a:pt x="117" y="296"/>
                  <a:pt x="116" y="293"/>
                  <a:pt x="116" y="289"/>
                </a:cubicBezTo>
                <a:cubicBezTo>
                  <a:pt x="116" y="285"/>
                  <a:pt x="117" y="282"/>
                  <a:pt x="120" y="279"/>
                </a:cubicBezTo>
                <a:cubicBezTo>
                  <a:pt x="123" y="276"/>
                  <a:pt x="126" y="275"/>
                  <a:pt x="130" y="275"/>
                </a:cubicBezTo>
                <a:cubicBezTo>
                  <a:pt x="134" y="275"/>
                  <a:pt x="137" y="276"/>
                  <a:pt x="140" y="279"/>
                </a:cubicBezTo>
                <a:cubicBezTo>
                  <a:pt x="143" y="282"/>
                  <a:pt x="144" y="285"/>
                  <a:pt x="144" y="289"/>
                </a:cubicBezTo>
                <a:cubicBezTo>
                  <a:pt x="144" y="293"/>
                  <a:pt x="143" y="296"/>
                  <a:pt x="140" y="299"/>
                </a:cubicBezTo>
                <a:cubicBezTo>
                  <a:pt x="137" y="302"/>
                  <a:pt x="134" y="304"/>
                  <a:pt x="130" y="304"/>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CA" b="1" dirty="0"/>
          </a:p>
        </p:txBody>
      </p:sp>
      <p:sp>
        <p:nvSpPr>
          <p:cNvPr id="85" name="Freeform 8" descr="Laptop Icon">
            <a:extLst>
              <a:ext uri="{FF2B5EF4-FFF2-40B4-BE49-F238E27FC236}">
                <a16:creationId xmlns:a16="http://schemas.microsoft.com/office/drawing/2014/main" id="{E0AD3F99-FF13-46CE-8429-55C3A3BDC3DE}"/>
              </a:ext>
            </a:extLst>
          </p:cNvPr>
          <p:cNvSpPr>
            <a:spLocks noEditPoints="1"/>
          </p:cNvSpPr>
          <p:nvPr>
            <p:custDataLst>
              <p:tags r:id="rId30"/>
            </p:custDataLst>
          </p:nvPr>
        </p:nvSpPr>
        <p:spPr bwMode="auto">
          <a:xfrm>
            <a:off x="818333" y="4067691"/>
            <a:ext cx="471206" cy="315736"/>
          </a:xfrm>
          <a:custGeom>
            <a:avLst/>
            <a:gdLst>
              <a:gd name="T0" fmla="*/ 435 w 950"/>
              <a:gd name="T1" fmla="*/ 586 h 633"/>
              <a:gd name="T2" fmla="*/ 427 w 950"/>
              <a:gd name="T3" fmla="*/ 578 h 633"/>
              <a:gd name="T4" fmla="*/ 435 w 950"/>
              <a:gd name="T5" fmla="*/ 570 h 633"/>
              <a:gd name="T6" fmla="*/ 515 w 950"/>
              <a:gd name="T7" fmla="*/ 570 h 633"/>
              <a:gd name="T8" fmla="*/ 522 w 950"/>
              <a:gd name="T9" fmla="*/ 578 h 633"/>
              <a:gd name="T10" fmla="*/ 515 w 950"/>
              <a:gd name="T11" fmla="*/ 586 h 633"/>
              <a:gd name="T12" fmla="*/ 435 w 950"/>
              <a:gd name="T13" fmla="*/ 586 h 633"/>
              <a:gd name="T14" fmla="*/ 79 w 950"/>
              <a:gd name="T15" fmla="*/ 538 h 633"/>
              <a:gd name="T16" fmla="*/ 0 w 950"/>
              <a:gd name="T17" fmla="*/ 538 h 633"/>
              <a:gd name="T18" fmla="*/ 0 w 950"/>
              <a:gd name="T19" fmla="*/ 586 h 633"/>
              <a:gd name="T20" fmla="*/ 23 w 950"/>
              <a:gd name="T21" fmla="*/ 619 h 633"/>
              <a:gd name="T22" fmla="*/ 79 w 950"/>
              <a:gd name="T23" fmla="*/ 633 h 633"/>
              <a:gd name="T24" fmla="*/ 871 w 950"/>
              <a:gd name="T25" fmla="*/ 633 h 633"/>
              <a:gd name="T26" fmla="*/ 927 w 950"/>
              <a:gd name="T27" fmla="*/ 619 h 633"/>
              <a:gd name="T28" fmla="*/ 950 w 950"/>
              <a:gd name="T29" fmla="*/ 586 h 633"/>
              <a:gd name="T30" fmla="*/ 950 w 950"/>
              <a:gd name="T31" fmla="*/ 538 h 633"/>
              <a:gd name="T32" fmla="*/ 871 w 950"/>
              <a:gd name="T33" fmla="*/ 538 h 633"/>
              <a:gd name="T34" fmla="*/ 79 w 950"/>
              <a:gd name="T35" fmla="*/ 538 h 633"/>
              <a:gd name="T36" fmla="*/ 195 w 950"/>
              <a:gd name="T37" fmla="*/ 68 h 633"/>
              <a:gd name="T38" fmla="*/ 206 w 950"/>
              <a:gd name="T39" fmla="*/ 63 h 633"/>
              <a:gd name="T40" fmla="*/ 744 w 950"/>
              <a:gd name="T41" fmla="*/ 63 h 633"/>
              <a:gd name="T42" fmla="*/ 755 w 950"/>
              <a:gd name="T43" fmla="*/ 68 h 633"/>
              <a:gd name="T44" fmla="*/ 760 w 950"/>
              <a:gd name="T45" fmla="*/ 79 h 633"/>
              <a:gd name="T46" fmla="*/ 760 w 950"/>
              <a:gd name="T47" fmla="*/ 427 h 633"/>
              <a:gd name="T48" fmla="*/ 755 w 950"/>
              <a:gd name="T49" fmla="*/ 439 h 633"/>
              <a:gd name="T50" fmla="*/ 744 w 950"/>
              <a:gd name="T51" fmla="*/ 443 h 633"/>
              <a:gd name="T52" fmla="*/ 206 w 950"/>
              <a:gd name="T53" fmla="*/ 443 h 633"/>
              <a:gd name="T54" fmla="*/ 195 w 950"/>
              <a:gd name="T55" fmla="*/ 439 h 633"/>
              <a:gd name="T56" fmla="*/ 190 w 950"/>
              <a:gd name="T57" fmla="*/ 427 h 633"/>
              <a:gd name="T58" fmla="*/ 190 w 950"/>
              <a:gd name="T59" fmla="*/ 79 h 633"/>
              <a:gd name="T60" fmla="*/ 195 w 950"/>
              <a:gd name="T61" fmla="*/ 68 h 633"/>
              <a:gd name="T62" fmla="*/ 744 w 950"/>
              <a:gd name="T63" fmla="*/ 507 h 633"/>
              <a:gd name="T64" fmla="*/ 800 w 950"/>
              <a:gd name="T65" fmla="*/ 483 h 633"/>
              <a:gd name="T66" fmla="*/ 823 w 950"/>
              <a:gd name="T67" fmla="*/ 427 h 633"/>
              <a:gd name="T68" fmla="*/ 823 w 950"/>
              <a:gd name="T69" fmla="*/ 79 h 633"/>
              <a:gd name="T70" fmla="*/ 800 w 950"/>
              <a:gd name="T71" fmla="*/ 23 h 633"/>
              <a:gd name="T72" fmla="*/ 744 w 950"/>
              <a:gd name="T73" fmla="*/ 0 h 633"/>
              <a:gd name="T74" fmla="*/ 206 w 950"/>
              <a:gd name="T75" fmla="*/ 0 h 633"/>
              <a:gd name="T76" fmla="*/ 150 w 950"/>
              <a:gd name="T77" fmla="*/ 23 h 633"/>
              <a:gd name="T78" fmla="*/ 127 w 950"/>
              <a:gd name="T79" fmla="*/ 79 h 633"/>
              <a:gd name="T80" fmla="*/ 127 w 950"/>
              <a:gd name="T81" fmla="*/ 427 h 633"/>
              <a:gd name="T82" fmla="*/ 150 w 950"/>
              <a:gd name="T83" fmla="*/ 483 h 633"/>
              <a:gd name="T84" fmla="*/ 206 w 950"/>
              <a:gd name="T85" fmla="*/ 507 h 633"/>
              <a:gd name="T86" fmla="*/ 744 w 950"/>
              <a:gd name="T87" fmla="*/ 507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0" h="633">
                <a:moveTo>
                  <a:pt x="435" y="586"/>
                </a:moveTo>
                <a:cubicBezTo>
                  <a:pt x="427" y="578"/>
                  <a:pt x="427" y="578"/>
                  <a:pt x="427" y="578"/>
                </a:cubicBezTo>
                <a:cubicBezTo>
                  <a:pt x="435" y="570"/>
                  <a:pt x="435" y="570"/>
                  <a:pt x="435" y="570"/>
                </a:cubicBezTo>
                <a:cubicBezTo>
                  <a:pt x="515" y="570"/>
                  <a:pt x="515" y="570"/>
                  <a:pt x="515" y="570"/>
                </a:cubicBezTo>
                <a:cubicBezTo>
                  <a:pt x="522" y="578"/>
                  <a:pt x="522" y="578"/>
                  <a:pt x="522" y="578"/>
                </a:cubicBezTo>
                <a:cubicBezTo>
                  <a:pt x="515" y="586"/>
                  <a:pt x="515" y="586"/>
                  <a:pt x="515" y="586"/>
                </a:cubicBezTo>
                <a:lnTo>
                  <a:pt x="435" y="586"/>
                </a:lnTo>
                <a:close/>
                <a:moveTo>
                  <a:pt x="79" y="538"/>
                </a:moveTo>
                <a:cubicBezTo>
                  <a:pt x="0" y="538"/>
                  <a:pt x="0" y="538"/>
                  <a:pt x="0" y="538"/>
                </a:cubicBezTo>
                <a:cubicBezTo>
                  <a:pt x="0" y="586"/>
                  <a:pt x="0" y="586"/>
                  <a:pt x="0" y="586"/>
                </a:cubicBezTo>
                <a:cubicBezTo>
                  <a:pt x="0" y="599"/>
                  <a:pt x="8" y="610"/>
                  <a:pt x="23" y="619"/>
                </a:cubicBezTo>
                <a:cubicBezTo>
                  <a:pt x="39" y="629"/>
                  <a:pt x="57" y="633"/>
                  <a:pt x="79" y="633"/>
                </a:cubicBezTo>
                <a:cubicBezTo>
                  <a:pt x="871" y="633"/>
                  <a:pt x="871" y="633"/>
                  <a:pt x="871" y="633"/>
                </a:cubicBezTo>
                <a:cubicBezTo>
                  <a:pt x="893" y="633"/>
                  <a:pt x="911" y="629"/>
                  <a:pt x="927" y="619"/>
                </a:cubicBezTo>
                <a:cubicBezTo>
                  <a:pt x="942" y="610"/>
                  <a:pt x="950" y="599"/>
                  <a:pt x="950" y="586"/>
                </a:cubicBezTo>
                <a:cubicBezTo>
                  <a:pt x="950" y="538"/>
                  <a:pt x="950" y="538"/>
                  <a:pt x="950" y="538"/>
                </a:cubicBezTo>
                <a:cubicBezTo>
                  <a:pt x="871" y="538"/>
                  <a:pt x="871" y="538"/>
                  <a:pt x="871" y="538"/>
                </a:cubicBezTo>
                <a:lnTo>
                  <a:pt x="79" y="538"/>
                </a:lnTo>
                <a:close/>
                <a:moveTo>
                  <a:pt x="195" y="68"/>
                </a:moveTo>
                <a:cubicBezTo>
                  <a:pt x="206" y="63"/>
                  <a:pt x="206" y="63"/>
                  <a:pt x="206" y="63"/>
                </a:cubicBezTo>
                <a:cubicBezTo>
                  <a:pt x="744" y="63"/>
                  <a:pt x="744" y="63"/>
                  <a:pt x="744" y="63"/>
                </a:cubicBezTo>
                <a:cubicBezTo>
                  <a:pt x="755" y="68"/>
                  <a:pt x="755" y="68"/>
                  <a:pt x="755" y="68"/>
                </a:cubicBezTo>
                <a:cubicBezTo>
                  <a:pt x="760" y="79"/>
                  <a:pt x="760" y="79"/>
                  <a:pt x="760" y="79"/>
                </a:cubicBezTo>
                <a:cubicBezTo>
                  <a:pt x="760" y="427"/>
                  <a:pt x="760" y="427"/>
                  <a:pt x="760" y="427"/>
                </a:cubicBezTo>
                <a:cubicBezTo>
                  <a:pt x="755" y="439"/>
                  <a:pt x="755" y="439"/>
                  <a:pt x="755" y="439"/>
                </a:cubicBezTo>
                <a:cubicBezTo>
                  <a:pt x="744" y="443"/>
                  <a:pt x="744" y="443"/>
                  <a:pt x="744" y="443"/>
                </a:cubicBezTo>
                <a:cubicBezTo>
                  <a:pt x="206" y="443"/>
                  <a:pt x="206" y="443"/>
                  <a:pt x="206" y="443"/>
                </a:cubicBezTo>
                <a:cubicBezTo>
                  <a:pt x="195" y="439"/>
                  <a:pt x="195" y="439"/>
                  <a:pt x="195" y="439"/>
                </a:cubicBezTo>
                <a:cubicBezTo>
                  <a:pt x="190" y="427"/>
                  <a:pt x="190" y="427"/>
                  <a:pt x="190" y="427"/>
                </a:cubicBezTo>
                <a:cubicBezTo>
                  <a:pt x="190" y="79"/>
                  <a:pt x="190" y="79"/>
                  <a:pt x="190" y="79"/>
                </a:cubicBezTo>
                <a:lnTo>
                  <a:pt x="195" y="68"/>
                </a:lnTo>
                <a:close/>
                <a:moveTo>
                  <a:pt x="744" y="507"/>
                </a:moveTo>
                <a:cubicBezTo>
                  <a:pt x="766" y="507"/>
                  <a:pt x="785" y="499"/>
                  <a:pt x="800" y="483"/>
                </a:cubicBezTo>
                <a:cubicBezTo>
                  <a:pt x="816" y="468"/>
                  <a:pt x="823" y="449"/>
                  <a:pt x="823" y="427"/>
                </a:cubicBezTo>
                <a:cubicBezTo>
                  <a:pt x="823" y="79"/>
                  <a:pt x="823" y="79"/>
                  <a:pt x="823" y="79"/>
                </a:cubicBezTo>
                <a:cubicBezTo>
                  <a:pt x="823" y="57"/>
                  <a:pt x="816" y="39"/>
                  <a:pt x="800" y="23"/>
                </a:cubicBezTo>
                <a:cubicBezTo>
                  <a:pt x="785" y="8"/>
                  <a:pt x="766" y="0"/>
                  <a:pt x="744" y="0"/>
                </a:cubicBezTo>
                <a:cubicBezTo>
                  <a:pt x="206" y="0"/>
                  <a:pt x="206" y="0"/>
                  <a:pt x="206" y="0"/>
                </a:cubicBezTo>
                <a:cubicBezTo>
                  <a:pt x="184" y="0"/>
                  <a:pt x="165" y="8"/>
                  <a:pt x="150" y="23"/>
                </a:cubicBezTo>
                <a:cubicBezTo>
                  <a:pt x="134" y="39"/>
                  <a:pt x="127" y="57"/>
                  <a:pt x="127" y="79"/>
                </a:cubicBezTo>
                <a:cubicBezTo>
                  <a:pt x="127" y="427"/>
                  <a:pt x="127" y="427"/>
                  <a:pt x="127" y="427"/>
                </a:cubicBezTo>
                <a:cubicBezTo>
                  <a:pt x="127" y="449"/>
                  <a:pt x="134" y="468"/>
                  <a:pt x="150" y="483"/>
                </a:cubicBezTo>
                <a:cubicBezTo>
                  <a:pt x="165" y="499"/>
                  <a:pt x="184" y="507"/>
                  <a:pt x="206" y="507"/>
                </a:cubicBezTo>
                <a:lnTo>
                  <a:pt x="744" y="50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CA" b="1" dirty="0"/>
          </a:p>
        </p:txBody>
      </p:sp>
      <p:sp>
        <p:nvSpPr>
          <p:cNvPr id="86" name="TextBox 85">
            <a:extLst>
              <a:ext uri="{FF2B5EF4-FFF2-40B4-BE49-F238E27FC236}">
                <a16:creationId xmlns:a16="http://schemas.microsoft.com/office/drawing/2014/main" id="{BFAC1648-A193-4A1A-93CE-0C215CBEDE54}"/>
              </a:ext>
            </a:extLst>
          </p:cNvPr>
          <p:cNvSpPr txBox="1"/>
          <p:nvPr>
            <p:custDataLst>
              <p:tags r:id="rId31"/>
            </p:custDataLst>
          </p:nvPr>
        </p:nvSpPr>
        <p:spPr>
          <a:xfrm>
            <a:off x="296300" y="4345422"/>
            <a:ext cx="981118" cy="304800"/>
          </a:xfrm>
          <a:prstGeom prst="rect">
            <a:avLst/>
          </a:prstGeom>
          <a:noFill/>
        </p:spPr>
        <p:txBody>
          <a:bodyPr wrap="square" rtlCol="0">
            <a:spAutoFit/>
          </a:bodyPr>
          <a:lstStyle/>
          <a:p>
            <a:r>
              <a:rPr lang="fr-CA" sz="1400" b="1" dirty="0">
                <a:solidFill>
                  <a:schemeClr val="bg2">
                    <a:lumMod val="25000"/>
                  </a:schemeClr>
                </a:solidFill>
              </a:rPr>
              <a:t>Dispositifs</a:t>
            </a:r>
          </a:p>
        </p:txBody>
      </p:sp>
      <p:sp>
        <p:nvSpPr>
          <p:cNvPr id="87" name="Freeform 46" descr="Browser Icon">
            <a:extLst>
              <a:ext uri="{FF2B5EF4-FFF2-40B4-BE49-F238E27FC236}">
                <a16:creationId xmlns:a16="http://schemas.microsoft.com/office/drawing/2014/main" id="{25603180-C411-4561-9BE5-48FD27A6220C}"/>
              </a:ext>
            </a:extLst>
          </p:cNvPr>
          <p:cNvSpPr>
            <a:spLocks noEditPoints="1"/>
          </p:cNvSpPr>
          <p:nvPr>
            <p:custDataLst>
              <p:tags r:id="rId32"/>
            </p:custDataLst>
          </p:nvPr>
        </p:nvSpPr>
        <p:spPr bwMode="auto">
          <a:xfrm>
            <a:off x="548770" y="4757927"/>
            <a:ext cx="441159" cy="378203"/>
          </a:xfrm>
          <a:custGeom>
            <a:avLst/>
            <a:gdLst>
              <a:gd name="T0" fmla="*/ 9031 w 25287"/>
              <a:gd name="T1" fmla="*/ 1806 h 21675"/>
              <a:gd name="T2" fmla="*/ 10837 w 25287"/>
              <a:gd name="T3" fmla="*/ 1806 h 21675"/>
              <a:gd name="T4" fmla="*/ 10837 w 25287"/>
              <a:gd name="T5" fmla="*/ 3612 h 21675"/>
              <a:gd name="T6" fmla="*/ 9031 w 25287"/>
              <a:gd name="T7" fmla="*/ 3612 h 21675"/>
              <a:gd name="T8" fmla="*/ 9031 w 25287"/>
              <a:gd name="T9" fmla="*/ 1806 h 21675"/>
              <a:gd name="T10" fmla="*/ 5419 w 25287"/>
              <a:gd name="T11" fmla="*/ 1806 h 21675"/>
              <a:gd name="T12" fmla="*/ 7225 w 25287"/>
              <a:gd name="T13" fmla="*/ 1806 h 21675"/>
              <a:gd name="T14" fmla="*/ 7225 w 25287"/>
              <a:gd name="T15" fmla="*/ 3612 h 21675"/>
              <a:gd name="T16" fmla="*/ 5419 w 25287"/>
              <a:gd name="T17" fmla="*/ 3612 h 21675"/>
              <a:gd name="T18" fmla="*/ 5419 w 25287"/>
              <a:gd name="T19" fmla="*/ 1806 h 21675"/>
              <a:gd name="T20" fmla="*/ 1806 w 25287"/>
              <a:gd name="T21" fmla="*/ 1806 h 21675"/>
              <a:gd name="T22" fmla="*/ 3612 w 25287"/>
              <a:gd name="T23" fmla="*/ 1806 h 21675"/>
              <a:gd name="T24" fmla="*/ 3612 w 25287"/>
              <a:gd name="T25" fmla="*/ 3612 h 21675"/>
              <a:gd name="T26" fmla="*/ 1806 w 25287"/>
              <a:gd name="T27" fmla="*/ 3612 h 21675"/>
              <a:gd name="T28" fmla="*/ 1806 w 25287"/>
              <a:gd name="T29" fmla="*/ 1806 h 21675"/>
              <a:gd name="T30" fmla="*/ 23481 w 25287"/>
              <a:gd name="T31" fmla="*/ 19868 h 21675"/>
              <a:gd name="T32" fmla="*/ 1806 w 25287"/>
              <a:gd name="T33" fmla="*/ 19868 h 21675"/>
              <a:gd name="T34" fmla="*/ 1806 w 25287"/>
              <a:gd name="T35" fmla="*/ 5419 h 21675"/>
              <a:gd name="T36" fmla="*/ 23481 w 25287"/>
              <a:gd name="T37" fmla="*/ 5419 h 21675"/>
              <a:gd name="T38" fmla="*/ 23481 w 25287"/>
              <a:gd name="T39" fmla="*/ 19868 h 21675"/>
              <a:gd name="T40" fmla="*/ 23481 w 25287"/>
              <a:gd name="T41" fmla="*/ 3612 h 21675"/>
              <a:gd name="T42" fmla="*/ 12644 w 25287"/>
              <a:gd name="T43" fmla="*/ 3612 h 21675"/>
              <a:gd name="T44" fmla="*/ 12644 w 25287"/>
              <a:gd name="T45" fmla="*/ 1806 h 21675"/>
              <a:gd name="T46" fmla="*/ 23481 w 25287"/>
              <a:gd name="T47" fmla="*/ 1806 h 21675"/>
              <a:gd name="T48" fmla="*/ 23481 w 25287"/>
              <a:gd name="T49" fmla="*/ 3612 h 21675"/>
              <a:gd name="T50" fmla="*/ 25287 w 25287"/>
              <a:gd name="T51" fmla="*/ 1806 h 21675"/>
              <a:gd name="T52" fmla="*/ 23481 w 25287"/>
              <a:gd name="T53" fmla="*/ 0 h 21675"/>
              <a:gd name="T54" fmla="*/ 1806 w 25287"/>
              <a:gd name="T55" fmla="*/ 0 h 21675"/>
              <a:gd name="T56" fmla="*/ 0 w 25287"/>
              <a:gd name="T57" fmla="*/ 1806 h 21675"/>
              <a:gd name="T58" fmla="*/ 0 w 25287"/>
              <a:gd name="T59" fmla="*/ 19868 h 21675"/>
              <a:gd name="T60" fmla="*/ 1806 w 25287"/>
              <a:gd name="T61" fmla="*/ 21675 h 21675"/>
              <a:gd name="T62" fmla="*/ 23481 w 25287"/>
              <a:gd name="T63" fmla="*/ 21675 h 21675"/>
              <a:gd name="T64" fmla="*/ 25287 w 25287"/>
              <a:gd name="T65" fmla="*/ 19868 h 21675"/>
              <a:gd name="T66" fmla="*/ 25287 w 25287"/>
              <a:gd name="T67" fmla="*/ 1806 h 2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287" h="21675">
                <a:moveTo>
                  <a:pt x="9031" y="1806"/>
                </a:moveTo>
                <a:lnTo>
                  <a:pt x="10837" y="1806"/>
                </a:lnTo>
                <a:lnTo>
                  <a:pt x="10837" y="3612"/>
                </a:lnTo>
                <a:lnTo>
                  <a:pt x="9031" y="3612"/>
                </a:lnTo>
                <a:lnTo>
                  <a:pt x="9031" y="1806"/>
                </a:lnTo>
                <a:close/>
                <a:moveTo>
                  <a:pt x="5419" y="1806"/>
                </a:moveTo>
                <a:lnTo>
                  <a:pt x="7225" y="1806"/>
                </a:lnTo>
                <a:lnTo>
                  <a:pt x="7225" y="3612"/>
                </a:lnTo>
                <a:lnTo>
                  <a:pt x="5419" y="3612"/>
                </a:lnTo>
                <a:lnTo>
                  <a:pt x="5419" y="1806"/>
                </a:lnTo>
                <a:close/>
                <a:moveTo>
                  <a:pt x="1806" y="1806"/>
                </a:moveTo>
                <a:lnTo>
                  <a:pt x="3612" y="1806"/>
                </a:lnTo>
                <a:lnTo>
                  <a:pt x="3612" y="3612"/>
                </a:lnTo>
                <a:lnTo>
                  <a:pt x="1806" y="3612"/>
                </a:lnTo>
                <a:lnTo>
                  <a:pt x="1806" y="1806"/>
                </a:lnTo>
                <a:close/>
                <a:moveTo>
                  <a:pt x="23481" y="19868"/>
                </a:moveTo>
                <a:lnTo>
                  <a:pt x="1806" y="19868"/>
                </a:lnTo>
                <a:lnTo>
                  <a:pt x="1806" y="5419"/>
                </a:lnTo>
                <a:lnTo>
                  <a:pt x="23481" y="5419"/>
                </a:lnTo>
                <a:lnTo>
                  <a:pt x="23481" y="19868"/>
                </a:lnTo>
                <a:close/>
                <a:moveTo>
                  <a:pt x="23481" y="3612"/>
                </a:moveTo>
                <a:lnTo>
                  <a:pt x="12644" y="3612"/>
                </a:lnTo>
                <a:lnTo>
                  <a:pt x="12644" y="1806"/>
                </a:lnTo>
                <a:lnTo>
                  <a:pt x="23481" y="1806"/>
                </a:lnTo>
                <a:lnTo>
                  <a:pt x="23481" y="3612"/>
                </a:lnTo>
                <a:close/>
                <a:moveTo>
                  <a:pt x="25287" y="1806"/>
                </a:moveTo>
                <a:cubicBezTo>
                  <a:pt x="25287" y="808"/>
                  <a:pt x="24479" y="0"/>
                  <a:pt x="23481" y="0"/>
                </a:cubicBezTo>
                <a:lnTo>
                  <a:pt x="1806" y="0"/>
                </a:lnTo>
                <a:cubicBezTo>
                  <a:pt x="809" y="0"/>
                  <a:pt x="0" y="808"/>
                  <a:pt x="0" y="1806"/>
                </a:cubicBezTo>
                <a:lnTo>
                  <a:pt x="0" y="19868"/>
                </a:lnTo>
                <a:cubicBezTo>
                  <a:pt x="0" y="20866"/>
                  <a:pt x="809" y="21675"/>
                  <a:pt x="1806" y="21675"/>
                </a:cubicBezTo>
                <a:lnTo>
                  <a:pt x="23481" y="21675"/>
                </a:lnTo>
                <a:cubicBezTo>
                  <a:pt x="24479" y="21675"/>
                  <a:pt x="25287" y="20866"/>
                  <a:pt x="25287" y="19868"/>
                </a:cubicBezTo>
                <a:lnTo>
                  <a:pt x="25287" y="1806"/>
                </a:lnTo>
                <a:close/>
              </a:path>
            </a:pathLst>
          </a:custGeom>
          <a:solidFill>
            <a:srgbClr val="999999"/>
          </a:solidFill>
          <a:ln w="0">
            <a:noFill/>
            <a:prstDash val="solid"/>
            <a:rou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CA" b="1" dirty="0"/>
          </a:p>
        </p:txBody>
      </p:sp>
      <p:sp>
        <p:nvSpPr>
          <p:cNvPr id="88" name="TextBox 87">
            <a:extLst>
              <a:ext uri="{FF2B5EF4-FFF2-40B4-BE49-F238E27FC236}">
                <a16:creationId xmlns:a16="http://schemas.microsoft.com/office/drawing/2014/main" id="{12FDC958-0C05-4F6D-BA55-5A3778B73403}"/>
              </a:ext>
            </a:extLst>
          </p:cNvPr>
          <p:cNvSpPr txBox="1"/>
          <p:nvPr>
            <p:custDataLst>
              <p:tags r:id="rId33"/>
            </p:custDataLst>
          </p:nvPr>
        </p:nvSpPr>
        <p:spPr>
          <a:xfrm>
            <a:off x="209035" y="5099042"/>
            <a:ext cx="1158131" cy="307777"/>
          </a:xfrm>
          <a:prstGeom prst="rect">
            <a:avLst/>
          </a:prstGeom>
          <a:noFill/>
        </p:spPr>
        <p:txBody>
          <a:bodyPr wrap="square" rtlCol="0">
            <a:spAutoFit/>
          </a:bodyPr>
          <a:lstStyle/>
          <a:p>
            <a:r>
              <a:rPr lang="fr-CA" sz="1400" b="1" dirty="0">
                <a:solidFill>
                  <a:schemeClr val="bg2">
                    <a:lumMod val="25000"/>
                  </a:schemeClr>
                </a:solidFill>
              </a:rPr>
              <a:t>Applications</a:t>
            </a:r>
          </a:p>
        </p:txBody>
      </p:sp>
      <p:cxnSp>
        <p:nvCxnSpPr>
          <p:cNvPr id="89" name="Straight Arrow Connector 88">
            <a:extLst>
              <a:ext uri="{FF2B5EF4-FFF2-40B4-BE49-F238E27FC236}">
                <a16:creationId xmlns:a16="http://schemas.microsoft.com/office/drawing/2014/main" id="{DE5A927C-AF5E-4089-8D7D-CE92AB475F55}"/>
              </a:ext>
            </a:extLst>
          </p:cNvPr>
          <p:cNvCxnSpPr/>
          <p:nvPr>
            <p:custDataLst>
              <p:tags r:id="rId34"/>
            </p:custDataLst>
          </p:nvPr>
        </p:nvCxnSpPr>
        <p:spPr>
          <a:xfrm>
            <a:off x="1248493" y="3160422"/>
            <a:ext cx="3473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0FABE071-FC97-4B50-B04F-B9D30ED997CA}"/>
              </a:ext>
            </a:extLst>
          </p:cNvPr>
          <p:cNvCxnSpPr/>
          <p:nvPr>
            <p:custDataLst>
              <p:tags r:id="rId35"/>
            </p:custDataLst>
          </p:nvPr>
        </p:nvCxnSpPr>
        <p:spPr>
          <a:xfrm>
            <a:off x="1259981" y="4969211"/>
            <a:ext cx="347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custDataLst>
              <p:tags r:id="rId36"/>
            </p:custDataLst>
          </p:nvPr>
        </p:nvGrpSpPr>
        <p:grpSpPr>
          <a:xfrm>
            <a:off x="2586006" y="2264260"/>
            <a:ext cx="1114927" cy="3487884"/>
            <a:chOff x="2617869" y="2038623"/>
            <a:chExt cx="1114927" cy="3713522"/>
          </a:xfrm>
        </p:grpSpPr>
        <p:sp>
          <p:nvSpPr>
            <p:cNvPr id="1103" name="Rectangle: Rounded Corners 1102">
              <a:extLst>
                <a:ext uri="{FF2B5EF4-FFF2-40B4-BE49-F238E27FC236}">
                  <a16:creationId xmlns:a16="http://schemas.microsoft.com/office/drawing/2014/main" id="{F2D23A43-CF21-43F5-91D8-4128EF3E0517}"/>
                </a:ext>
              </a:extLst>
            </p:cNvPr>
            <p:cNvSpPr/>
            <p:nvPr/>
          </p:nvSpPr>
          <p:spPr>
            <a:xfrm>
              <a:off x="2617869" y="2038623"/>
              <a:ext cx="1114927" cy="3713522"/>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A" sz="1067" b="1" dirty="0"/>
                <a:t>Sources autorisées</a:t>
              </a:r>
            </a:p>
          </p:txBody>
        </p:sp>
        <p:sp>
          <p:nvSpPr>
            <p:cNvPr id="1105" name="Rectangle: Rounded Corners 1104">
              <a:extLst>
                <a:ext uri="{FF2B5EF4-FFF2-40B4-BE49-F238E27FC236}">
                  <a16:creationId xmlns:a16="http://schemas.microsoft.com/office/drawing/2014/main" id="{B3156BA0-66F8-4D44-8C48-5392D8A3949C}"/>
                </a:ext>
              </a:extLst>
            </p:cNvPr>
            <p:cNvSpPr/>
            <p:nvPr/>
          </p:nvSpPr>
          <p:spPr>
            <a:xfrm>
              <a:off x="2706101" y="2553264"/>
              <a:ext cx="938463" cy="439495"/>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A" sz="800" b="1" dirty="0">
                  <a:solidFill>
                    <a:schemeClr val="tx1"/>
                  </a:solidFill>
                </a:rPr>
                <a:t>Répertoires et systèmes d’inventaire</a:t>
              </a:r>
            </a:p>
          </p:txBody>
        </p:sp>
        <p:sp>
          <p:nvSpPr>
            <p:cNvPr id="1112" name="Rectangle: Rounded Corners 1111">
              <a:extLst>
                <a:ext uri="{FF2B5EF4-FFF2-40B4-BE49-F238E27FC236}">
                  <a16:creationId xmlns:a16="http://schemas.microsoft.com/office/drawing/2014/main" id="{3B63FB26-4A24-48EC-886F-750A1DF75C7E}"/>
                </a:ext>
              </a:extLst>
            </p:cNvPr>
            <p:cNvSpPr/>
            <p:nvPr/>
          </p:nvSpPr>
          <p:spPr>
            <a:xfrm>
              <a:off x="2706101" y="3109405"/>
              <a:ext cx="938463" cy="38706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A" sz="800" b="1" dirty="0">
                  <a:solidFill>
                    <a:schemeClr val="tx1"/>
                  </a:solidFill>
                </a:rPr>
                <a:t>Systèmes de RH, de paye et de filtrage</a:t>
              </a:r>
            </a:p>
          </p:txBody>
        </p:sp>
        <p:sp>
          <p:nvSpPr>
            <p:cNvPr id="1113" name="Rectangle: Rounded Corners 1112">
              <a:extLst>
                <a:ext uri="{FF2B5EF4-FFF2-40B4-BE49-F238E27FC236}">
                  <a16:creationId xmlns:a16="http://schemas.microsoft.com/office/drawing/2014/main" id="{D87000E6-DAAC-4ACC-855B-C9583B590775}"/>
                </a:ext>
              </a:extLst>
            </p:cNvPr>
            <p:cNvSpPr/>
            <p:nvPr/>
          </p:nvSpPr>
          <p:spPr>
            <a:xfrm>
              <a:off x="2706101" y="3590657"/>
              <a:ext cx="938463" cy="385459"/>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Sources internationales</a:t>
              </a:r>
            </a:p>
          </p:txBody>
        </p:sp>
        <p:sp>
          <p:nvSpPr>
            <p:cNvPr id="1114" name="Rectangle: Rounded Corners 1113">
              <a:extLst>
                <a:ext uri="{FF2B5EF4-FFF2-40B4-BE49-F238E27FC236}">
                  <a16:creationId xmlns:a16="http://schemas.microsoft.com/office/drawing/2014/main" id="{E701D995-F9CA-4B65-851E-D8BFE22A5332}"/>
                </a:ext>
              </a:extLst>
            </p:cNvPr>
            <p:cNvSpPr/>
            <p:nvPr/>
          </p:nvSpPr>
          <p:spPr>
            <a:xfrm>
              <a:off x="2713468" y="4067691"/>
              <a:ext cx="938463" cy="420217"/>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Autres ordres de gouvernement</a:t>
              </a:r>
            </a:p>
          </p:txBody>
        </p:sp>
        <p:sp>
          <p:nvSpPr>
            <p:cNvPr id="1115" name="Rectangle: Rounded Corners 1114">
              <a:extLst>
                <a:ext uri="{FF2B5EF4-FFF2-40B4-BE49-F238E27FC236}">
                  <a16:creationId xmlns:a16="http://schemas.microsoft.com/office/drawing/2014/main" id="{27ABDC24-915A-4FC8-B99C-C7F704FE0988}"/>
                </a:ext>
              </a:extLst>
            </p:cNvPr>
            <p:cNvSpPr/>
            <p:nvPr/>
          </p:nvSpPr>
          <p:spPr>
            <a:xfrm>
              <a:off x="2713468" y="4562683"/>
              <a:ext cx="938463" cy="415738"/>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CA" sz="800" b="1" dirty="0">
                  <a:solidFill>
                    <a:schemeClr val="tx1"/>
                  </a:solidFill>
                </a:rPr>
                <a:t>Sources industrielles</a:t>
              </a:r>
              <a:endParaRPr lang="fr-CA" sz="800" b="1" dirty="0">
                <a:solidFill>
                  <a:schemeClr val="tx1"/>
                </a:solidFill>
                <a:cs typeface="Calibri"/>
              </a:endParaRPr>
            </a:p>
          </p:txBody>
        </p:sp>
        <p:sp>
          <p:nvSpPr>
            <p:cNvPr id="72" name="Rectangle: Rounded Corners 71">
              <a:extLst>
                <a:ext uri="{FF2B5EF4-FFF2-40B4-BE49-F238E27FC236}">
                  <a16:creationId xmlns:a16="http://schemas.microsoft.com/office/drawing/2014/main" id="{37DAAB05-DF9F-4457-B4C8-1B5C268C10E6}"/>
                </a:ext>
              </a:extLst>
            </p:cNvPr>
            <p:cNvSpPr/>
            <p:nvPr/>
          </p:nvSpPr>
          <p:spPr>
            <a:xfrm>
              <a:off x="2713468" y="5066200"/>
              <a:ext cx="938463" cy="466317"/>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Autres sources</a:t>
              </a:r>
            </a:p>
          </p:txBody>
        </p:sp>
      </p:grpSp>
      <p:sp>
        <p:nvSpPr>
          <p:cNvPr id="92" name="TextBox 91">
            <a:extLst>
              <a:ext uri="{FF2B5EF4-FFF2-40B4-BE49-F238E27FC236}">
                <a16:creationId xmlns:a16="http://schemas.microsoft.com/office/drawing/2014/main" id="{7B2F720B-FF7D-41C9-AE23-10309301360B}"/>
              </a:ext>
            </a:extLst>
          </p:cNvPr>
          <p:cNvSpPr txBox="1"/>
          <p:nvPr>
            <p:custDataLst>
              <p:tags r:id="rId37"/>
            </p:custDataLst>
          </p:nvPr>
        </p:nvSpPr>
        <p:spPr>
          <a:xfrm>
            <a:off x="86042" y="3404872"/>
            <a:ext cx="1228616" cy="518160"/>
          </a:xfrm>
          <a:prstGeom prst="rect">
            <a:avLst/>
          </a:prstGeom>
          <a:noFill/>
        </p:spPr>
        <p:txBody>
          <a:bodyPr wrap="square" rtlCol="0">
            <a:spAutoFit/>
          </a:bodyPr>
          <a:lstStyle/>
          <a:p>
            <a:r>
              <a:rPr lang="fr-CA" sz="1400" b="1" dirty="0">
                <a:solidFill>
                  <a:schemeClr val="bg2">
                    <a:lumMod val="25000"/>
                  </a:schemeClr>
                </a:solidFill>
              </a:rPr>
              <a:t>Entreprises et organismes</a:t>
            </a:r>
          </a:p>
        </p:txBody>
      </p:sp>
      <p:pic>
        <p:nvPicPr>
          <p:cNvPr id="5" name="Picture 8" descr="Icon&#10;&#10;Description automatically generated">
            <a:extLst>
              <a:ext uri="{FF2B5EF4-FFF2-40B4-BE49-F238E27FC236}">
                <a16:creationId xmlns:a16="http://schemas.microsoft.com/office/drawing/2014/main" id="{EF92DBC6-3903-4353-92A6-3170249188A8}"/>
              </a:ext>
            </a:extLst>
          </p:cNvPr>
          <p:cNvPicPr>
            <a:picLocks noChangeAspect="1"/>
          </p:cNvPicPr>
          <p:nvPr>
            <p:custDataLst>
              <p:tags r:id="rId38"/>
            </p:custDataLst>
          </p:nvPr>
        </p:nvPicPr>
        <p:blipFill>
          <a:blip r:embed="rId68"/>
          <a:stretch>
            <a:fillRect/>
          </a:stretch>
        </p:blipFill>
        <p:spPr>
          <a:xfrm>
            <a:off x="487795" y="2957367"/>
            <a:ext cx="386774" cy="504537"/>
          </a:xfrm>
          <a:prstGeom prst="rect">
            <a:avLst/>
          </a:prstGeom>
        </p:spPr>
      </p:pic>
      <p:cxnSp>
        <p:nvCxnSpPr>
          <p:cNvPr id="94" name="Straight Arrow Connector 93">
            <a:extLst>
              <a:ext uri="{FF2B5EF4-FFF2-40B4-BE49-F238E27FC236}">
                <a16:creationId xmlns:a16="http://schemas.microsoft.com/office/drawing/2014/main" id="{C31050AE-FDC8-4105-A117-A1865736405A}"/>
              </a:ext>
            </a:extLst>
          </p:cNvPr>
          <p:cNvCxnSpPr/>
          <p:nvPr>
            <p:custDataLst>
              <p:tags r:id="rId39"/>
            </p:custDataLst>
          </p:nvPr>
        </p:nvCxnSpPr>
        <p:spPr>
          <a:xfrm>
            <a:off x="1256705" y="4170614"/>
            <a:ext cx="347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7B0B6D6D-FF62-4886-961E-EF1D2BADBAEC}"/>
              </a:ext>
            </a:extLst>
          </p:cNvPr>
          <p:cNvSpPr/>
          <p:nvPr>
            <p:custDataLst>
              <p:tags r:id="rId40"/>
            </p:custDataLst>
          </p:nvPr>
        </p:nvSpPr>
        <p:spPr>
          <a:xfrm>
            <a:off x="6429168" y="1414598"/>
            <a:ext cx="1033383" cy="368968"/>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Flux opérationnels d’approbation</a:t>
            </a:r>
          </a:p>
        </p:txBody>
      </p:sp>
      <p:sp>
        <p:nvSpPr>
          <p:cNvPr id="73" name="Rectangle: Rounded Corners 72">
            <a:extLst>
              <a:ext uri="{FF2B5EF4-FFF2-40B4-BE49-F238E27FC236}">
                <a16:creationId xmlns:a16="http://schemas.microsoft.com/office/drawing/2014/main" id="{1951CA24-6167-4250-958F-700D2C3D4B86}"/>
              </a:ext>
            </a:extLst>
          </p:cNvPr>
          <p:cNvSpPr/>
          <p:nvPr>
            <p:custDataLst>
              <p:tags r:id="rId41"/>
            </p:custDataLst>
          </p:nvPr>
        </p:nvSpPr>
        <p:spPr>
          <a:xfrm>
            <a:off x="4338280" y="4743735"/>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Libre-service des utilisateurs</a:t>
            </a:r>
          </a:p>
        </p:txBody>
      </p:sp>
      <p:sp>
        <p:nvSpPr>
          <p:cNvPr id="82" name="Rectangle: Rounded Corners 81">
            <a:extLst>
              <a:ext uri="{FF2B5EF4-FFF2-40B4-BE49-F238E27FC236}">
                <a16:creationId xmlns:a16="http://schemas.microsoft.com/office/drawing/2014/main" id="{DFE7CDB2-B88B-4C1C-A7EC-A48BAAB2FDDC}"/>
              </a:ext>
            </a:extLst>
          </p:cNvPr>
          <p:cNvSpPr/>
          <p:nvPr>
            <p:custDataLst>
              <p:tags r:id="rId42"/>
            </p:custDataLst>
          </p:nvPr>
        </p:nvSpPr>
        <p:spPr>
          <a:xfrm>
            <a:off x="4351708" y="4348943"/>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Administration déléguée</a:t>
            </a:r>
          </a:p>
        </p:txBody>
      </p:sp>
      <p:sp>
        <p:nvSpPr>
          <p:cNvPr id="93" name="Rectangle: Rounded Corners 92">
            <a:extLst>
              <a:ext uri="{FF2B5EF4-FFF2-40B4-BE49-F238E27FC236}">
                <a16:creationId xmlns:a16="http://schemas.microsoft.com/office/drawing/2014/main" id="{D034CA9D-AC78-47DE-92F0-BD63881DB22A}"/>
              </a:ext>
            </a:extLst>
          </p:cNvPr>
          <p:cNvSpPr/>
          <p:nvPr>
            <p:custDataLst>
              <p:tags r:id="rId43"/>
            </p:custDataLst>
          </p:nvPr>
        </p:nvSpPr>
        <p:spPr>
          <a:xfrm>
            <a:off x="8172773" y="4296342"/>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Gestion du consentement</a:t>
            </a:r>
            <a:endParaRPr lang="fr-CA" sz="600" b="1" dirty="0">
              <a:solidFill>
                <a:schemeClr val="tx1"/>
              </a:solidFill>
            </a:endParaRPr>
          </a:p>
        </p:txBody>
      </p:sp>
      <p:sp>
        <p:nvSpPr>
          <p:cNvPr id="95" name="Rectangle: Rounded Corners 94">
            <a:extLst>
              <a:ext uri="{FF2B5EF4-FFF2-40B4-BE49-F238E27FC236}">
                <a16:creationId xmlns:a16="http://schemas.microsoft.com/office/drawing/2014/main" id="{4F91AE48-51CA-438D-B3DD-D1A9C7F18CBB}"/>
              </a:ext>
            </a:extLst>
          </p:cNvPr>
          <p:cNvSpPr/>
          <p:nvPr>
            <p:custDataLst>
              <p:tags r:id="rId44"/>
            </p:custDataLst>
          </p:nvPr>
        </p:nvSpPr>
        <p:spPr>
          <a:xfrm>
            <a:off x="8172773" y="4670657"/>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Signature électronique</a:t>
            </a:r>
            <a:endParaRPr lang="fr-CA" sz="600" b="1" dirty="0">
              <a:solidFill>
                <a:schemeClr val="tx1"/>
              </a:solidFill>
            </a:endParaRPr>
          </a:p>
        </p:txBody>
      </p:sp>
      <p:sp>
        <p:nvSpPr>
          <p:cNvPr id="69" name="Rectangle: Rounded Corners 68">
            <a:extLst>
              <a:ext uri="{FF2B5EF4-FFF2-40B4-BE49-F238E27FC236}">
                <a16:creationId xmlns:a16="http://schemas.microsoft.com/office/drawing/2014/main" id="{0ACBED22-7CF1-488E-8E32-1D2E2F406D47}"/>
              </a:ext>
            </a:extLst>
          </p:cNvPr>
          <p:cNvSpPr/>
          <p:nvPr>
            <p:custDataLst>
              <p:tags r:id="rId45"/>
            </p:custDataLst>
          </p:nvPr>
        </p:nvSpPr>
        <p:spPr>
          <a:xfrm>
            <a:off x="6387763" y="3745640"/>
            <a:ext cx="108284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Gestion de la fédération</a:t>
            </a:r>
          </a:p>
        </p:txBody>
      </p:sp>
      <p:sp>
        <p:nvSpPr>
          <p:cNvPr id="68" name="Rectangle: Rounded Corners 67">
            <a:extLst>
              <a:ext uri="{FF2B5EF4-FFF2-40B4-BE49-F238E27FC236}">
                <a16:creationId xmlns:a16="http://schemas.microsoft.com/office/drawing/2014/main" id="{D71B1D6D-2513-45C2-B7E6-9E16D2039E92}"/>
              </a:ext>
            </a:extLst>
          </p:cNvPr>
          <p:cNvSpPr/>
          <p:nvPr>
            <p:custDataLst>
              <p:tags r:id="rId46"/>
            </p:custDataLst>
          </p:nvPr>
        </p:nvSpPr>
        <p:spPr>
          <a:xfrm>
            <a:off x="1700034" y="1719072"/>
            <a:ext cx="388876" cy="157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36000" rIns="0" bIns="36000" rtlCol="0" anchor="ctr"/>
          <a:lstStyle/>
          <a:p>
            <a:pPr algn="ctr"/>
            <a:r>
              <a:rPr lang="fr-CA" sz="1067" b="1" dirty="0">
                <a:solidFill>
                  <a:schemeClr val="tx1"/>
                </a:solidFill>
              </a:rPr>
              <a:t>Vérification de l’identité</a:t>
            </a:r>
          </a:p>
        </p:txBody>
      </p:sp>
      <p:cxnSp>
        <p:nvCxnSpPr>
          <p:cNvPr id="71" name="Straight Arrow Connector 70">
            <a:extLst>
              <a:ext uri="{FF2B5EF4-FFF2-40B4-BE49-F238E27FC236}">
                <a16:creationId xmlns:a16="http://schemas.microsoft.com/office/drawing/2014/main" id="{B97CEDF7-3041-4ADD-93A5-7E117B37F2AB}"/>
              </a:ext>
            </a:extLst>
          </p:cNvPr>
          <p:cNvCxnSpPr/>
          <p:nvPr>
            <p:custDataLst>
              <p:tags r:id="rId47"/>
            </p:custDataLst>
          </p:nvPr>
        </p:nvCxnSpPr>
        <p:spPr>
          <a:xfrm>
            <a:off x="2214509" y="4564506"/>
            <a:ext cx="347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B69929F2-4B69-4A2B-9E0D-9F39BE735531}"/>
              </a:ext>
            </a:extLst>
          </p:cNvPr>
          <p:cNvSpPr/>
          <p:nvPr>
            <p:custDataLst>
              <p:tags r:id="rId48"/>
            </p:custDataLst>
          </p:nvPr>
        </p:nvSpPr>
        <p:spPr>
          <a:xfrm>
            <a:off x="1696994" y="3385547"/>
            <a:ext cx="388876" cy="25437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fr-CA" sz="1067" b="1" dirty="0">
                <a:solidFill>
                  <a:schemeClr val="tx1"/>
                </a:solidFill>
              </a:rPr>
              <a:t>Parrainage</a:t>
            </a:r>
          </a:p>
        </p:txBody>
      </p:sp>
      <p:cxnSp>
        <p:nvCxnSpPr>
          <p:cNvPr id="77" name="Straight Arrow Connector 76">
            <a:extLst>
              <a:ext uri="{FF2B5EF4-FFF2-40B4-BE49-F238E27FC236}">
                <a16:creationId xmlns:a16="http://schemas.microsoft.com/office/drawing/2014/main" id="{8E1D02F5-9BC5-4881-A156-6A177D9CC401}"/>
              </a:ext>
            </a:extLst>
          </p:cNvPr>
          <p:cNvCxnSpPr/>
          <p:nvPr>
            <p:custDataLst>
              <p:tags r:id="rId49"/>
            </p:custDataLst>
          </p:nvPr>
        </p:nvCxnSpPr>
        <p:spPr>
          <a:xfrm>
            <a:off x="2214509" y="2646110"/>
            <a:ext cx="347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FA293E9-D2BA-4364-AD03-DE8B5FA92129}"/>
              </a:ext>
            </a:extLst>
          </p:cNvPr>
          <p:cNvCxnSpPr/>
          <p:nvPr>
            <p:custDataLst>
              <p:tags r:id="rId50"/>
            </p:custDataLst>
          </p:nvPr>
        </p:nvCxnSpPr>
        <p:spPr>
          <a:xfrm>
            <a:off x="1248493" y="3551553"/>
            <a:ext cx="347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B7D1F5-D437-4ED5-818E-7EE191D5011E}"/>
              </a:ext>
            </a:extLst>
          </p:cNvPr>
          <p:cNvCxnSpPr/>
          <p:nvPr>
            <p:custDataLst>
              <p:tags r:id="rId51"/>
            </p:custDataLst>
          </p:nvPr>
        </p:nvCxnSpPr>
        <p:spPr>
          <a:xfrm flipH="1">
            <a:off x="1241280" y="3160856"/>
            <a:ext cx="0" cy="39069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D8A127D-38FA-4EAB-ABC7-7EBBC33A97C9}"/>
              </a:ext>
            </a:extLst>
          </p:cNvPr>
          <p:cNvCxnSpPr/>
          <p:nvPr>
            <p:custDataLst>
              <p:tags r:id="rId52"/>
            </p:custDataLst>
          </p:nvPr>
        </p:nvCxnSpPr>
        <p:spPr>
          <a:xfrm flipH="1">
            <a:off x="998825" y="3334037"/>
            <a:ext cx="236683" cy="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78F1FD2-246E-409A-AA1C-90E29611BCCE}"/>
              </a:ext>
            </a:extLst>
          </p:cNvPr>
          <p:cNvSpPr txBox="1"/>
          <p:nvPr>
            <p:custDataLst>
              <p:tags r:id="rId53"/>
            </p:custDataLst>
          </p:nvPr>
        </p:nvSpPr>
        <p:spPr>
          <a:xfrm>
            <a:off x="86042" y="1397107"/>
            <a:ext cx="1281124" cy="461665"/>
          </a:xfrm>
          <a:prstGeom prst="rect">
            <a:avLst/>
          </a:prstGeom>
          <a:noFill/>
        </p:spPr>
        <p:txBody>
          <a:bodyPr wrap="square" rtlCol="0">
            <a:spAutoFit/>
          </a:bodyPr>
          <a:lstStyle/>
          <a:p>
            <a:pPr algn="ctr"/>
            <a:r>
              <a:rPr lang="fr-CA" sz="1200" b="1" dirty="0"/>
              <a:t>Consommateurs de ressources</a:t>
            </a:r>
          </a:p>
        </p:txBody>
      </p:sp>
      <p:cxnSp>
        <p:nvCxnSpPr>
          <p:cNvPr id="11" name="Straight Connector 10"/>
          <p:cNvCxnSpPr/>
          <p:nvPr>
            <p:custDataLst>
              <p:tags r:id="rId54"/>
            </p:custDataLst>
          </p:nvPr>
        </p:nvCxnSpPr>
        <p:spPr>
          <a:xfrm flipV="1">
            <a:off x="2331026" y="2122396"/>
            <a:ext cx="1860378" cy="67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75" name="Rectangle: Rounded Corners 1122">
            <a:extLst>
              <a:ext uri="{FF2B5EF4-FFF2-40B4-BE49-F238E27FC236}">
                <a16:creationId xmlns:a16="http://schemas.microsoft.com/office/drawing/2014/main" id="{D8E35051-8E51-4A2F-ACAD-B9AEFB5C754E}"/>
              </a:ext>
            </a:extLst>
          </p:cNvPr>
          <p:cNvSpPr/>
          <p:nvPr>
            <p:custDataLst>
              <p:tags r:id="rId55"/>
            </p:custDataLst>
          </p:nvPr>
        </p:nvSpPr>
        <p:spPr>
          <a:xfrm>
            <a:off x="5093592" y="5604259"/>
            <a:ext cx="1009389" cy="368968"/>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CA" sz="800" b="1" dirty="0">
                <a:solidFill>
                  <a:schemeClr val="tx1"/>
                </a:solidFill>
              </a:rPr>
              <a:t>Fournisseurs de services de justificatifs d’identité </a:t>
            </a:r>
          </a:p>
        </p:txBody>
      </p:sp>
      <p:sp>
        <p:nvSpPr>
          <p:cNvPr id="96" name="Freeform 95" descr="Android Icon">
            <a:extLst>
              <a:ext uri="{FF2B5EF4-FFF2-40B4-BE49-F238E27FC236}">
                <a16:creationId xmlns:a16="http://schemas.microsoft.com/office/drawing/2014/main" id="{DE7AAB33-60A1-4F54-9D01-C4A854FE7073}"/>
              </a:ext>
            </a:extLst>
          </p:cNvPr>
          <p:cNvSpPr>
            <a:spLocks noEditPoints="1"/>
          </p:cNvSpPr>
          <p:nvPr>
            <p:custDataLst>
              <p:tags r:id="rId56"/>
            </p:custDataLst>
          </p:nvPr>
        </p:nvSpPr>
        <p:spPr bwMode="auto">
          <a:xfrm>
            <a:off x="551494" y="5467548"/>
            <a:ext cx="484457" cy="592934"/>
          </a:xfrm>
          <a:custGeom>
            <a:avLst/>
            <a:gdLst>
              <a:gd name="T0" fmla="*/ 194 w 209"/>
              <a:gd name="T1" fmla="*/ 80 h 247"/>
              <a:gd name="T2" fmla="*/ 179 w 209"/>
              <a:gd name="T3" fmla="*/ 95 h 247"/>
              <a:gd name="T4" fmla="*/ 183 w 209"/>
              <a:gd name="T5" fmla="*/ 170 h 247"/>
              <a:gd name="T6" fmla="*/ 205 w 209"/>
              <a:gd name="T7" fmla="*/ 170 h 247"/>
              <a:gd name="T8" fmla="*/ 209 w 209"/>
              <a:gd name="T9" fmla="*/ 95 h 247"/>
              <a:gd name="T10" fmla="*/ 149 w 209"/>
              <a:gd name="T11" fmla="*/ 3 h 247"/>
              <a:gd name="T12" fmla="*/ 145 w 209"/>
              <a:gd name="T13" fmla="*/ 1 h 247"/>
              <a:gd name="T14" fmla="*/ 105 w 209"/>
              <a:gd name="T15" fmla="*/ 15 h 247"/>
              <a:gd name="T16" fmla="*/ 64 w 209"/>
              <a:gd name="T17" fmla="*/ 1 h 247"/>
              <a:gd name="T18" fmla="*/ 61 w 209"/>
              <a:gd name="T19" fmla="*/ 3 h 247"/>
              <a:gd name="T20" fmla="*/ 46 w 209"/>
              <a:gd name="T21" fmla="*/ 45 h 247"/>
              <a:gd name="T22" fmla="*/ 173 w 209"/>
              <a:gd name="T23" fmla="*/ 78 h 247"/>
              <a:gd name="T24" fmla="*/ 139 w 209"/>
              <a:gd name="T25" fmla="*/ 23 h 247"/>
              <a:gd name="T26" fmla="*/ 37 w 209"/>
              <a:gd name="T27" fmla="*/ 83 h 247"/>
              <a:gd name="T28" fmla="*/ 41 w 209"/>
              <a:gd name="T29" fmla="*/ 193 h 247"/>
              <a:gd name="T30" fmla="*/ 64 w 209"/>
              <a:gd name="T31" fmla="*/ 198 h 247"/>
              <a:gd name="T32" fmla="*/ 69 w 209"/>
              <a:gd name="T33" fmla="*/ 243 h 247"/>
              <a:gd name="T34" fmla="*/ 90 w 209"/>
              <a:gd name="T35" fmla="*/ 243 h 247"/>
              <a:gd name="T36" fmla="*/ 95 w 209"/>
              <a:gd name="T37" fmla="*/ 198 h 247"/>
              <a:gd name="T38" fmla="*/ 115 w 209"/>
              <a:gd name="T39" fmla="*/ 232 h 247"/>
              <a:gd name="T40" fmla="*/ 130 w 209"/>
              <a:gd name="T41" fmla="*/ 247 h 247"/>
              <a:gd name="T42" fmla="*/ 146 w 209"/>
              <a:gd name="T43" fmla="*/ 232 h 247"/>
              <a:gd name="T44" fmla="*/ 157 w 209"/>
              <a:gd name="T45" fmla="*/ 198 h 247"/>
              <a:gd name="T46" fmla="*/ 173 w 209"/>
              <a:gd name="T47" fmla="*/ 182 h 247"/>
              <a:gd name="T48" fmla="*/ 37 w 209"/>
              <a:gd name="T49" fmla="*/ 83 h 247"/>
              <a:gd name="T50" fmla="*/ 0 w 209"/>
              <a:gd name="T51" fmla="*/ 95 h 247"/>
              <a:gd name="T52" fmla="*/ 5 w 209"/>
              <a:gd name="T53" fmla="*/ 170 h 247"/>
              <a:gd name="T54" fmla="*/ 26 w 209"/>
              <a:gd name="T55" fmla="*/ 170 h 247"/>
              <a:gd name="T56" fmla="*/ 31 w 209"/>
              <a:gd name="T57" fmla="*/ 95 h 247"/>
              <a:gd name="T58" fmla="*/ 16 w 209"/>
              <a:gd name="T59" fmla="*/ 80 h 247"/>
              <a:gd name="T60" fmla="*/ 130 w 209"/>
              <a:gd name="T61" fmla="*/ 47 h 247"/>
              <a:gd name="T62" fmla="*/ 136 w 209"/>
              <a:gd name="T63" fmla="*/ 41 h 247"/>
              <a:gd name="T64" fmla="*/ 142 w 209"/>
              <a:gd name="T65" fmla="*/ 47 h 247"/>
              <a:gd name="T66" fmla="*/ 136 w 209"/>
              <a:gd name="T67" fmla="*/ 53 h 247"/>
              <a:gd name="T68" fmla="*/ 130 w 209"/>
              <a:gd name="T69" fmla="*/ 47 h 247"/>
              <a:gd name="T70" fmla="*/ 69 w 209"/>
              <a:gd name="T71" fmla="*/ 43 h 247"/>
              <a:gd name="T72" fmla="*/ 78 w 209"/>
              <a:gd name="T73" fmla="*/ 43 h 247"/>
              <a:gd name="T74" fmla="*/ 78 w 209"/>
              <a:gd name="T75" fmla="*/ 51 h 247"/>
              <a:gd name="T76" fmla="*/ 69 w 209"/>
              <a:gd name="T77" fmla="*/ 5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246">
                <a:moveTo>
                  <a:pt x="205" y="84"/>
                </a:moveTo>
                <a:cubicBezTo>
                  <a:pt x="202" y="82"/>
                  <a:pt x="198" y="80"/>
                  <a:pt x="194" y="80"/>
                </a:cubicBezTo>
                <a:cubicBezTo>
                  <a:pt x="190" y="80"/>
                  <a:pt x="186" y="82"/>
                  <a:pt x="183" y="84"/>
                </a:cubicBezTo>
                <a:cubicBezTo>
                  <a:pt x="180" y="87"/>
                  <a:pt x="179" y="91"/>
                  <a:pt x="179" y="95"/>
                </a:cubicBezTo>
                <a:cubicBezTo>
                  <a:pt x="179" y="159"/>
                  <a:pt x="179" y="159"/>
                  <a:pt x="179" y="159"/>
                </a:cubicBezTo>
                <a:cubicBezTo>
                  <a:pt x="179" y="163"/>
                  <a:pt x="180" y="167"/>
                  <a:pt x="183" y="170"/>
                </a:cubicBezTo>
                <a:cubicBezTo>
                  <a:pt x="186" y="173"/>
                  <a:pt x="190" y="174"/>
                  <a:pt x="194" y="174"/>
                </a:cubicBezTo>
                <a:cubicBezTo>
                  <a:pt x="198" y="174"/>
                  <a:pt x="202" y="173"/>
                  <a:pt x="205" y="170"/>
                </a:cubicBezTo>
                <a:cubicBezTo>
                  <a:pt x="208" y="167"/>
                  <a:pt x="209" y="163"/>
                  <a:pt x="209" y="159"/>
                </a:cubicBezTo>
                <a:cubicBezTo>
                  <a:pt x="209" y="95"/>
                  <a:pt x="209" y="95"/>
                  <a:pt x="209" y="95"/>
                </a:cubicBezTo>
                <a:cubicBezTo>
                  <a:pt x="209" y="91"/>
                  <a:pt x="208" y="87"/>
                  <a:pt x="205" y="84"/>
                </a:cubicBezTo>
                <a:close/>
                <a:moveTo>
                  <a:pt x="149" y="3"/>
                </a:moveTo>
                <a:cubicBezTo>
                  <a:pt x="148" y="0"/>
                  <a:pt x="148" y="0"/>
                  <a:pt x="148" y="0"/>
                </a:cubicBezTo>
                <a:cubicBezTo>
                  <a:pt x="145" y="1"/>
                  <a:pt x="145" y="1"/>
                  <a:pt x="145" y="1"/>
                </a:cubicBezTo>
                <a:cubicBezTo>
                  <a:pt x="135" y="21"/>
                  <a:pt x="135" y="21"/>
                  <a:pt x="135" y="21"/>
                </a:cubicBezTo>
                <a:cubicBezTo>
                  <a:pt x="125" y="17"/>
                  <a:pt x="115" y="15"/>
                  <a:pt x="105" y="15"/>
                </a:cubicBezTo>
                <a:cubicBezTo>
                  <a:pt x="94" y="15"/>
                  <a:pt x="84" y="17"/>
                  <a:pt x="75" y="21"/>
                </a:cubicBezTo>
                <a:cubicBezTo>
                  <a:pt x="64" y="1"/>
                  <a:pt x="64" y="1"/>
                  <a:pt x="64" y="1"/>
                </a:cubicBezTo>
                <a:cubicBezTo>
                  <a:pt x="61" y="0"/>
                  <a:pt x="61" y="0"/>
                  <a:pt x="61" y="0"/>
                </a:cubicBezTo>
                <a:cubicBezTo>
                  <a:pt x="61" y="3"/>
                  <a:pt x="61" y="3"/>
                  <a:pt x="61" y="3"/>
                </a:cubicBezTo>
                <a:cubicBezTo>
                  <a:pt x="71" y="23"/>
                  <a:pt x="71" y="23"/>
                  <a:pt x="71" y="23"/>
                </a:cubicBezTo>
                <a:cubicBezTo>
                  <a:pt x="60" y="28"/>
                  <a:pt x="52" y="36"/>
                  <a:pt x="46" y="45"/>
                </a:cubicBezTo>
                <a:cubicBezTo>
                  <a:pt x="39" y="55"/>
                  <a:pt x="36" y="66"/>
                  <a:pt x="36" y="78"/>
                </a:cubicBezTo>
                <a:cubicBezTo>
                  <a:pt x="173" y="78"/>
                  <a:pt x="173" y="78"/>
                  <a:pt x="173" y="78"/>
                </a:cubicBezTo>
                <a:cubicBezTo>
                  <a:pt x="173" y="66"/>
                  <a:pt x="170" y="55"/>
                  <a:pt x="164" y="45"/>
                </a:cubicBezTo>
                <a:cubicBezTo>
                  <a:pt x="158" y="36"/>
                  <a:pt x="149" y="28"/>
                  <a:pt x="139" y="23"/>
                </a:cubicBezTo>
                <a:lnTo>
                  <a:pt x="149" y="3"/>
                </a:lnTo>
                <a:close/>
                <a:moveTo>
                  <a:pt x="37" y="83"/>
                </a:moveTo>
                <a:cubicBezTo>
                  <a:pt x="37" y="182"/>
                  <a:pt x="37" y="182"/>
                  <a:pt x="37" y="182"/>
                </a:cubicBezTo>
                <a:cubicBezTo>
                  <a:pt x="37" y="186"/>
                  <a:pt x="38" y="190"/>
                  <a:pt x="41" y="193"/>
                </a:cubicBezTo>
                <a:cubicBezTo>
                  <a:pt x="45" y="197"/>
                  <a:pt x="48" y="198"/>
                  <a:pt x="53" y="198"/>
                </a:cubicBezTo>
                <a:cubicBezTo>
                  <a:pt x="64" y="198"/>
                  <a:pt x="64" y="198"/>
                  <a:pt x="64" y="198"/>
                </a:cubicBezTo>
                <a:cubicBezTo>
                  <a:pt x="64" y="232"/>
                  <a:pt x="64" y="232"/>
                  <a:pt x="64" y="232"/>
                </a:cubicBezTo>
                <a:cubicBezTo>
                  <a:pt x="64" y="236"/>
                  <a:pt x="66" y="240"/>
                  <a:pt x="69" y="243"/>
                </a:cubicBezTo>
                <a:cubicBezTo>
                  <a:pt x="72" y="246"/>
                  <a:pt x="75" y="247"/>
                  <a:pt x="79" y="247"/>
                </a:cubicBezTo>
                <a:cubicBezTo>
                  <a:pt x="84" y="247"/>
                  <a:pt x="87" y="246"/>
                  <a:pt x="90" y="243"/>
                </a:cubicBezTo>
                <a:cubicBezTo>
                  <a:pt x="93" y="240"/>
                  <a:pt x="95" y="236"/>
                  <a:pt x="95" y="232"/>
                </a:cubicBezTo>
                <a:cubicBezTo>
                  <a:pt x="95" y="198"/>
                  <a:pt x="95" y="198"/>
                  <a:pt x="95" y="198"/>
                </a:cubicBezTo>
                <a:cubicBezTo>
                  <a:pt x="115" y="198"/>
                  <a:pt x="115" y="198"/>
                  <a:pt x="115" y="198"/>
                </a:cubicBezTo>
                <a:cubicBezTo>
                  <a:pt x="115" y="232"/>
                  <a:pt x="115" y="232"/>
                  <a:pt x="115" y="232"/>
                </a:cubicBezTo>
                <a:cubicBezTo>
                  <a:pt x="115" y="236"/>
                  <a:pt x="117" y="240"/>
                  <a:pt x="120" y="243"/>
                </a:cubicBezTo>
                <a:cubicBezTo>
                  <a:pt x="123" y="246"/>
                  <a:pt x="126" y="247"/>
                  <a:pt x="130" y="247"/>
                </a:cubicBezTo>
                <a:cubicBezTo>
                  <a:pt x="135" y="247"/>
                  <a:pt x="138" y="246"/>
                  <a:pt x="141" y="243"/>
                </a:cubicBezTo>
                <a:cubicBezTo>
                  <a:pt x="144" y="240"/>
                  <a:pt x="146" y="236"/>
                  <a:pt x="146" y="232"/>
                </a:cubicBezTo>
                <a:cubicBezTo>
                  <a:pt x="146" y="198"/>
                  <a:pt x="146" y="198"/>
                  <a:pt x="146" y="198"/>
                </a:cubicBezTo>
                <a:cubicBezTo>
                  <a:pt x="157" y="198"/>
                  <a:pt x="157" y="198"/>
                  <a:pt x="157" y="198"/>
                </a:cubicBezTo>
                <a:cubicBezTo>
                  <a:pt x="161" y="198"/>
                  <a:pt x="165" y="197"/>
                  <a:pt x="168" y="193"/>
                </a:cubicBezTo>
                <a:cubicBezTo>
                  <a:pt x="171" y="190"/>
                  <a:pt x="173" y="186"/>
                  <a:pt x="173" y="182"/>
                </a:cubicBezTo>
                <a:cubicBezTo>
                  <a:pt x="173" y="83"/>
                  <a:pt x="173" y="83"/>
                  <a:pt x="173" y="83"/>
                </a:cubicBezTo>
                <a:lnTo>
                  <a:pt x="37" y="83"/>
                </a:lnTo>
                <a:close/>
                <a:moveTo>
                  <a:pt x="5" y="85"/>
                </a:moveTo>
                <a:cubicBezTo>
                  <a:pt x="2" y="87"/>
                  <a:pt x="0" y="91"/>
                  <a:pt x="0" y="95"/>
                </a:cubicBezTo>
                <a:cubicBezTo>
                  <a:pt x="0" y="159"/>
                  <a:pt x="0" y="159"/>
                  <a:pt x="0" y="159"/>
                </a:cubicBezTo>
                <a:cubicBezTo>
                  <a:pt x="0" y="163"/>
                  <a:pt x="2" y="167"/>
                  <a:pt x="5" y="170"/>
                </a:cubicBezTo>
                <a:cubicBezTo>
                  <a:pt x="8" y="173"/>
                  <a:pt x="11" y="174"/>
                  <a:pt x="16" y="174"/>
                </a:cubicBezTo>
                <a:cubicBezTo>
                  <a:pt x="20" y="174"/>
                  <a:pt x="23" y="173"/>
                  <a:pt x="26" y="170"/>
                </a:cubicBezTo>
                <a:cubicBezTo>
                  <a:pt x="29" y="167"/>
                  <a:pt x="31" y="163"/>
                  <a:pt x="31" y="159"/>
                </a:cubicBezTo>
                <a:cubicBezTo>
                  <a:pt x="31" y="95"/>
                  <a:pt x="31" y="95"/>
                  <a:pt x="31" y="95"/>
                </a:cubicBezTo>
                <a:cubicBezTo>
                  <a:pt x="31" y="91"/>
                  <a:pt x="29" y="87"/>
                  <a:pt x="26" y="85"/>
                </a:cubicBezTo>
                <a:cubicBezTo>
                  <a:pt x="23" y="82"/>
                  <a:pt x="20" y="80"/>
                  <a:pt x="16" y="80"/>
                </a:cubicBezTo>
                <a:cubicBezTo>
                  <a:pt x="11" y="80"/>
                  <a:pt x="8" y="82"/>
                  <a:pt x="5" y="85"/>
                </a:cubicBezTo>
                <a:close/>
                <a:moveTo>
                  <a:pt x="130" y="47"/>
                </a:moveTo>
                <a:cubicBezTo>
                  <a:pt x="132" y="43"/>
                  <a:pt x="132" y="43"/>
                  <a:pt x="132" y="43"/>
                </a:cubicBezTo>
                <a:cubicBezTo>
                  <a:pt x="136" y="41"/>
                  <a:pt x="136" y="41"/>
                  <a:pt x="136" y="41"/>
                </a:cubicBezTo>
                <a:cubicBezTo>
                  <a:pt x="140" y="43"/>
                  <a:pt x="140" y="43"/>
                  <a:pt x="140" y="43"/>
                </a:cubicBezTo>
                <a:cubicBezTo>
                  <a:pt x="142" y="47"/>
                  <a:pt x="142" y="47"/>
                  <a:pt x="142" y="47"/>
                </a:cubicBezTo>
                <a:cubicBezTo>
                  <a:pt x="140" y="51"/>
                  <a:pt x="140" y="51"/>
                  <a:pt x="140" y="51"/>
                </a:cubicBezTo>
                <a:cubicBezTo>
                  <a:pt x="136" y="53"/>
                  <a:pt x="136" y="53"/>
                  <a:pt x="136" y="53"/>
                </a:cubicBezTo>
                <a:cubicBezTo>
                  <a:pt x="132" y="51"/>
                  <a:pt x="132" y="51"/>
                  <a:pt x="132" y="51"/>
                </a:cubicBezTo>
                <a:lnTo>
                  <a:pt x="130" y="47"/>
                </a:lnTo>
                <a:close/>
                <a:moveTo>
                  <a:pt x="68" y="47"/>
                </a:moveTo>
                <a:cubicBezTo>
                  <a:pt x="69" y="43"/>
                  <a:pt x="69" y="43"/>
                  <a:pt x="69" y="43"/>
                </a:cubicBezTo>
                <a:cubicBezTo>
                  <a:pt x="73" y="41"/>
                  <a:pt x="73" y="41"/>
                  <a:pt x="73" y="41"/>
                </a:cubicBezTo>
                <a:cubicBezTo>
                  <a:pt x="78" y="43"/>
                  <a:pt x="78" y="43"/>
                  <a:pt x="78" y="43"/>
                </a:cubicBezTo>
                <a:cubicBezTo>
                  <a:pt x="79" y="47"/>
                  <a:pt x="79" y="47"/>
                  <a:pt x="79" y="47"/>
                </a:cubicBezTo>
                <a:cubicBezTo>
                  <a:pt x="78" y="51"/>
                  <a:pt x="78" y="51"/>
                  <a:pt x="78" y="51"/>
                </a:cubicBezTo>
                <a:cubicBezTo>
                  <a:pt x="73" y="53"/>
                  <a:pt x="73" y="53"/>
                  <a:pt x="73" y="53"/>
                </a:cubicBezTo>
                <a:cubicBezTo>
                  <a:pt x="69" y="51"/>
                  <a:pt x="69" y="51"/>
                  <a:pt x="69" y="51"/>
                </a:cubicBezTo>
                <a:lnTo>
                  <a:pt x="68" y="47"/>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CA" dirty="0"/>
          </a:p>
        </p:txBody>
      </p:sp>
      <p:sp>
        <p:nvSpPr>
          <p:cNvPr id="97" name="TextBox 96">
            <a:extLst>
              <a:ext uri="{FF2B5EF4-FFF2-40B4-BE49-F238E27FC236}">
                <a16:creationId xmlns:a16="http://schemas.microsoft.com/office/drawing/2014/main" id="{12FDC958-0C05-4F6D-BA55-5A3778B73403}"/>
              </a:ext>
            </a:extLst>
          </p:cNvPr>
          <p:cNvSpPr txBox="1"/>
          <p:nvPr>
            <p:custDataLst>
              <p:tags r:id="rId57"/>
            </p:custDataLst>
          </p:nvPr>
        </p:nvSpPr>
        <p:spPr>
          <a:xfrm>
            <a:off x="197431" y="6003127"/>
            <a:ext cx="1354275" cy="738664"/>
          </a:xfrm>
          <a:prstGeom prst="rect">
            <a:avLst/>
          </a:prstGeom>
          <a:noFill/>
        </p:spPr>
        <p:txBody>
          <a:bodyPr wrap="square" rtlCol="0">
            <a:spAutoFit/>
          </a:bodyPr>
          <a:lstStyle/>
          <a:p>
            <a:r>
              <a:rPr lang="fr-CA" sz="1400" b="1" dirty="0">
                <a:solidFill>
                  <a:schemeClr val="bg2">
                    <a:lumMod val="25000"/>
                  </a:schemeClr>
                </a:solidFill>
              </a:rPr>
              <a:t>Intelligence artificielle (IA) et robots</a:t>
            </a:r>
          </a:p>
        </p:txBody>
      </p:sp>
      <p:cxnSp>
        <p:nvCxnSpPr>
          <p:cNvPr id="98" name="Straight Arrow Connector 97">
            <a:extLst>
              <a:ext uri="{FF2B5EF4-FFF2-40B4-BE49-F238E27FC236}">
                <a16:creationId xmlns:a16="http://schemas.microsoft.com/office/drawing/2014/main" id="{0FABE071-FC97-4B50-B04F-B9D30ED997CA}"/>
              </a:ext>
            </a:extLst>
          </p:cNvPr>
          <p:cNvCxnSpPr/>
          <p:nvPr>
            <p:custDataLst>
              <p:tags r:id="rId58"/>
            </p:custDataLst>
          </p:nvPr>
        </p:nvCxnSpPr>
        <p:spPr>
          <a:xfrm>
            <a:off x="1259981" y="5735515"/>
            <a:ext cx="347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Rounded Corners 98">
            <a:extLst>
              <a:ext uri="{FF2B5EF4-FFF2-40B4-BE49-F238E27FC236}">
                <a16:creationId xmlns:a16="http://schemas.microsoft.com/office/drawing/2014/main" id="{E828CAE1-5CB4-4DAD-B100-DF6E04D8F191}"/>
              </a:ext>
            </a:extLst>
          </p:cNvPr>
          <p:cNvSpPr/>
          <p:nvPr>
            <p:custDataLst>
              <p:tags r:id="rId59"/>
            </p:custDataLst>
          </p:nvPr>
        </p:nvSpPr>
        <p:spPr>
          <a:xfrm>
            <a:off x="4347398" y="3940477"/>
            <a:ext cx="1315453" cy="32400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Référentiels d’identités</a:t>
            </a:r>
          </a:p>
        </p:txBody>
      </p:sp>
      <p:grpSp>
        <p:nvGrpSpPr>
          <p:cNvPr id="100" name="Group 99">
            <a:extLst>
              <a:ext uri="{FF2B5EF4-FFF2-40B4-BE49-F238E27FC236}">
                <a16:creationId xmlns:a16="http://schemas.microsoft.com/office/drawing/2014/main" id="{2BCC4524-1429-417F-9A9D-3FA639320277}"/>
              </a:ext>
            </a:extLst>
          </p:cNvPr>
          <p:cNvGrpSpPr/>
          <p:nvPr>
            <p:custDataLst>
              <p:tags r:id="rId60"/>
            </p:custDataLst>
          </p:nvPr>
        </p:nvGrpSpPr>
        <p:grpSpPr>
          <a:xfrm>
            <a:off x="9988206" y="1998831"/>
            <a:ext cx="1485989" cy="3761111"/>
            <a:chOff x="1536460" y="1064889"/>
            <a:chExt cx="1485989" cy="3761111"/>
          </a:xfrm>
        </p:grpSpPr>
        <p:sp>
          <p:nvSpPr>
            <p:cNvPr id="101" name="Rectangle: Rounded Corners 1115">
              <a:extLst>
                <a:ext uri="{FF2B5EF4-FFF2-40B4-BE49-F238E27FC236}">
                  <a16:creationId xmlns:a16="http://schemas.microsoft.com/office/drawing/2014/main" id="{BF5CEFC6-5A76-4716-B61E-2620A51D186F}"/>
                </a:ext>
              </a:extLst>
            </p:cNvPr>
            <p:cNvSpPr/>
            <p:nvPr/>
          </p:nvSpPr>
          <p:spPr>
            <a:xfrm>
              <a:off x="1536460" y="1064889"/>
              <a:ext cx="1485989" cy="376111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t"/>
            <a:lstStyle/>
            <a:p>
              <a:pPr algn="ctr"/>
              <a:r>
                <a:rPr lang="fr-CA" sz="1200" b="1" dirty="0"/>
                <a:t>Ressources protégées</a:t>
              </a:r>
            </a:p>
          </p:txBody>
        </p:sp>
        <p:sp>
          <p:nvSpPr>
            <p:cNvPr id="102" name="Rectangle: Rounded Corners 1116">
              <a:extLst>
                <a:ext uri="{FF2B5EF4-FFF2-40B4-BE49-F238E27FC236}">
                  <a16:creationId xmlns:a16="http://schemas.microsoft.com/office/drawing/2014/main" id="{8AF6DE62-8038-42A1-BD2D-A99ECEE984C5}"/>
                </a:ext>
              </a:extLst>
            </p:cNvPr>
            <p:cNvSpPr/>
            <p:nvPr/>
          </p:nvSpPr>
          <p:spPr>
            <a:xfrm>
              <a:off x="1615955" y="1581231"/>
              <a:ext cx="1312261" cy="527723"/>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Applications, services et interfaces de programmation d’applications (API)</a:t>
              </a:r>
            </a:p>
          </p:txBody>
        </p:sp>
        <p:sp>
          <p:nvSpPr>
            <p:cNvPr id="103" name="Rectangle: Rounded Corners 1117">
              <a:extLst>
                <a:ext uri="{FF2B5EF4-FFF2-40B4-BE49-F238E27FC236}">
                  <a16:creationId xmlns:a16="http://schemas.microsoft.com/office/drawing/2014/main" id="{4F0DD3D7-5BA7-4431-9150-7F476FAFBEC4}"/>
                </a:ext>
              </a:extLst>
            </p:cNvPr>
            <p:cNvSpPr/>
            <p:nvPr/>
          </p:nvSpPr>
          <p:spPr>
            <a:xfrm>
              <a:off x="1623326" y="3703081"/>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Infrastructure</a:t>
              </a:r>
            </a:p>
          </p:txBody>
        </p:sp>
        <p:sp>
          <p:nvSpPr>
            <p:cNvPr id="104" name="Rectangle: Rounded Corners 1118">
              <a:extLst>
                <a:ext uri="{FF2B5EF4-FFF2-40B4-BE49-F238E27FC236}">
                  <a16:creationId xmlns:a16="http://schemas.microsoft.com/office/drawing/2014/main" id="{CFA25BB6-C40B-4D53-857C-7E3C049F6840}"/>
                </a:ext>
              </a:extLst>
            </p:cNvPr>
            <p:cNvSpPr/>
            <p:nvPr/>
          </p:nvSpPr>
          <p:spPr>
            <a:xfrm>
              <a:off x="1615957" y="2685161"/>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Dispositifs</a:t>
              </a:r>
            </a:p>
          </p:txBody>
        </p:sp>
        <p:sp>
          <p:nvSpPr>
            <p:cNvPr id="105" name="Rectangle: Rounded Corners 1120">
              <a:extLst>
                <a:ext uri="{FF2B5EF4-FFF2-40B4-BE49-F238E27FC236}">
                  <a16:creationId xmlns:a16="http://schemas.microsoft.com/office/drawing/2014/main" id="{1ED8A103-8D94-4D6A-A33A-A8A34B7F4AC3}"/>
                </a:ext>
              </a:extLst>
            </p:cNvPr>
            <p:cNvSpPr/>
            <p:nvPr/>
          </p:nvSpPr>
          <p:spPr>
            <a:xfrm>
              <a:off x="1615955" y="4228003"/>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Installations</a:t>
              </a:r>
            </a:p>
          </p:txBody>
        </p:sp>
        <p:sp>
          <p:nvSpPr>
            <p:cNvPr id="106" name="Rectangle: Rounded Corners 73">
              <a:extLst>
                <a:ext uri="{FF2B5EF4-FFF2-40B4-BE49-F238E27FC236}">
                  <a16:creationId xmlns:a16="http://schemas.microsoft.com/office/drawing/2014/main" id="{668F4B39-4E49-4FFA-86AB-0B951773118A}"/>
                </a:ext>
              </a:extLst>
            </p:cNvPr>
            <p:cNvSpPr/>
            <p:nvPr/>
          </p:nvSpPr>
          <p:spPr>
            <a:xfrm>
              <a:off x="1615955" y="2174277"/>
              <a:ext cx="1312261" cy="442760"/>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Nuage</a:t>
              </a:r>
            </a:p>
          </p:txBody>
        </p:sp>
        <p:sp>
          <p:nvSpPr>
            <p:cNvPr id="107" name="Rectangle: Rounded Corners 90">
              <a:extLst>
                <a:ext uri="{FF2B5EF4-FFF2-40B4-BE49-F238E27FC236}">
                  <a16:creationId xmlns:a16="http://schemas.microsoft.com/office/drawing/2014/main" id="{67D4DCF7-ECED-4049-BC91-32FE4787CBBC}"/>
                </a:ext>
              </a:extLst>
            </p:cNvPr>
            <p:cNvSpPr/>
            <p:nvPr/>
          </p:nvSpPr>
          <p:spPr>
            <a:xfrm>
              <a:off x="1615957" y="3196045"/>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Plateformes et intergiciels</a:t>
              </a:r>
            </a:p>
          </p:txBody>
        </p:sp>
      </p:grpSp>
      <p:cxnSp>
        <p:nvCxnSpPr>
          <p:cNvPr id="91" name="Straight Arrow Connector 90">
            <a:extLst>
              <a:ext uri="{FF2B5EF4-FFF2-40B4-BE49-F238E27FC236}">
                <a16:creationId xmlns:a16="http://schemas.microsoft.com/office/drawing/2014/main" id="{F54461E1-24CE-4BCE-AF26-0ADD551391A7}"/>
              </a:ext>
            </a:extLst>
          </p:cNvPr>
          <p:cNvCxnSpPr/>
          <p:nvPr>
            <p:custDataLst>
              <p:tags r:id="rId61"/>
            </p:custDataLst>
          </p:nvPr>
        </p:nvCxnSpPr>
        <p:spPr>
          <a:xfrm>
            <a:off x="7553299" y="4782846"/>
            <a:ext cx="328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6D0D848-1A40-4E7D-A9EB-433ACD2191CE}"/>
              </a:ext>
            </a:extLst>
          </p:cNvPr>
          <p:cNvCxnSpPr/>
          <p:nvPr>
            <p:custDataLst>
              <p:tags r:id="rId62"/>
            </p:custDataLst>
          </p:nvPr>
        </p:nvCxnSpPr>
        <p:spPr>
          <a:xfrm flipH="1">
            <a:off x="6947165" y="4276958"/>
            <a:ext cx="0" cy="31379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A5ED5B5-5A4F-4892-9493-CDCF4319AC51}"/>
              </a:ext>
            </a:extLst>
          </p:cNvPr>
          <p:cNvSpPr/>
          <p:nvPr>
            <p:custDataLst>
              <p:tags r:id="rId63"/>
            </p:custDataLst>
          </p:nvPr>
        </p:nvSpPr>
        <p:spPr>
          <a:xfrm>
            <a:off x="6369413" y="4612910"/>
            <a:ext cx="1173285" cy="347078"/>
          </a:xfrm>
          <a:prstGeom prst="ellipse">
            <a:avLst/>
          </a:prstGeom>
          <a:solidFill>
            <a:srgbClr val="00B0F0"/>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Niveaux d’assurance</a:t>
            </a:r>
          </a:p>
        </p:txBody>
      </p:sp>
      <p:cxnSp>
        <p:nvCxnSpPr>
          <p:cNvPr id="34" name="Straight Connector 33">
            <a:extLst>
              <a:ext uri="{FF2B5EF4-FFF2-40B4-BE49-F238E27FC236}">
                <a16:creationId xmlns:a16="http://schemas.microsoft.com/office/drawing/2014/main" id="{DB8CD061-97F1-4672-8248-BB2B176B0BB4}"/>
              </a:ext>
            </a:extLst>
          </p:cNvPr>
          <p:cNvCxnSpPr/>
          <p:nvPr>
            <p:custDataLst>
              <p:tags r:id="rId64"/>
            </p:custDataLst>
          </p:nvPr>
        </p:nvCxnSpPr>
        <p:spPr>
          <a:xfrm flipH="1">
            <a:off x="6956055" y="4959988"/>
            <a:ext cx="0" cy="313164"/>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6ECC1E0B-283D-43A6-A6D9-125A2D138EB2}"/>
              </a:ext>
            </a:extLst>
          </p:cNvPr>
          <p:cNvCxnSpPr/>
          <p:nvPr>
            <p:custDataLst>
              <p:tags r:id="rId65"/>
            </p:custDataLst>
          </p:nvPr>
        </p:nvCxnSpPr>
        <p:spPr>
          <a:xfrm>
            <a:off x="5983645" y="4782846"/>
            <a:ext cx="385768"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7185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C698B82-ECDC-4683-B254-CDA1D77039EA}"/>
              </a:ext>
            </a:extLst>
          </p:cNvPr>
          <p:cNvSpPr/>
          <p:nvPr>
            <p:custDataLst>
              <p:tags r:id="rId1"/>
            </p:custDataLst>
          </p:nvPr>
        </p:nvSpPr>
        <p:spPr>
          <a:xfrm>
            <a:off x="930310" y="3149734"/>
            <a:ext cx="1575707" cy="558530"/>
          </a:xfrm>
          <a:prstGeom prst="ellipse">
            <a:avLst/>
          </a:prstGeom>
          <a:solidFill>
            <a:srgbClr val="00B0F0"/>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Niveaux d’assurance</a:t>
            </a:r>
          </a:p>
        </p:txBody>
      </p:sp>
      <p:sp>
        <p:nvSpPr>
          <p:cNvPr id="3" name="TextBox 2">
            <a:extLst>
              <a:ext uri="{FF2B5EF4-FFF2-40B4-BE49-F238E27FC236}">
                <a16:creationId xmlns:a16="http://schemas.microsoft.com/office/drawing/2014/main" id="{B89F3415-6A38-45EE-9F45-FED3BC0137D0}"/>
              </a:ext>
            </a:extLst>
          </p:cNvPr>
          <p:cNvSpPr txBox="1"/>
          <p:nvPr>
            <p:custDataLst>
              <p:tags r:id="rId2"/>
            </p:custDataLst>
          </p:nvPr>
        </p:nvSpPr>
        <p:spPr>
          <a:xfrm>
            <a:off x="3053255" y="1991683"/>
            <a:ext cx="8985020" cy="2874633"/>
          </a:xfrm>
          <a:prstGeom prst="rect">
            <a:avLst/>
          </a:prstGeom>
          <a:noFill/>
        </p:spPr>
        <p:txBody>
          <a:bodyPr wrap="square" rtlCol="0">
            <a:spAutoFit/>
          </a:bodyPr>
          <a:lstStyle/>
          <a:p>
            <a:r>
              <a:rPr lang="fr-CA" sz="1200" dirty="0"/>
              <a:t>Il existe quatre niveaux d’assurance (</a:t>
            </a:r>
            <a:r>
              <a:rPr lang="fr-CA" sz="1200" dirty="0" err="1"/>
              <a:t>LdA</a:t>
            </a:r>
            <a:r>
              <a:rPr lang="fr-CA" sz="1200" dirty="0"/>
              <a:t>) allant de </a:t>
            </a:r>
            <a:r>
              <a:rPr lang="fr-CA" sz="1200" dirty="0" err="1"/>
              <a:t>LoA</a:t>
            </a:r>
            <a:r>
              <a:rPr lang="fr-CA" sz="1200" dirty="0"/>
              <a:t> 1 (niveau le plus bas) à </a:t>
            </a:r>
            <a:r>
              <a:rPr lang="fr-CA" sz="1200" dirty="0" err="1"/>
              <a:t>LoA</a:t>
            </a:r>
            <a:r>
              <a:rPr lang="fr-CA" sz="1200" dirty="0"/>
              <a:t> 4 (niveau le plus élevé) associés à l’identité, aux justificatifs d’identité et à l’authentification, comme ils sont définis dans les instruments de politique et les documents d’orientation suivants du GC :</a:t>
            </a:r>
          </a:p>
          <a:p>
            <a:pPr marL="342900" lvl="0" indent="-342900">
              <a:lnSpc>
                <a:spcPct val="130000"/>
              </a:lnSpc>
              <a:spcBef>
                <a:spcPts val="600"/>
              </a:spcBef>
              <a:buFont typeface="Symbol" panose="05050102010706020507" pitchFamily="18" charset="2"/>
              <a:buChar char=""/>
            </a:pPr>
            <a:r>
              <a:rPr lang="fr-CA" sz="1200" dirty="0">
                <a:hlinkClick r:id="rId5"/>
              </a:rPr>
              <a:t>Directive sur la gestion de l’identité, en particulier l’Annexe A : Norme sur l’assurance de l’identité et des justificatifs</a:t>
            </a:r>
            <a:r>
              <a:rPr lang="fr-CA" sz="1200" dirty="0"/>
              <a:t>, qui définit les quatre niveaux d’assurance liés à l’assurance de l’identité et à l’assurance des justificatifs d’identité</a:t>
            </a:r>
            <a:endParaRPr lang="fr-CA" sz="1200" dirty="0">
              <a:hlinkClick r:id="rId6">
                <a:extLst>
                  <a:ext uri="{A12FA001-AC4F-418D-AE19-62706E023703}">
                    <ahyp:hlinkClr xmlns:ahyp="http://schemas.microsoft.com/office/drawing/2018/hyperlinkcolor" val="tx"/>
                  </a:ext>
                </a:extLst>
              </a:hlinkClick>
            </a:endParaRPr>
          </a:p>
          <a:p>
            <a:pPr marL="342900" lvl="0" indent="-342900">
              <a:lnSpc>
                <a:spcPct val="130000"/>
              </a:lnSpc>
              <a:spcBef>
                <a:spcPts val="600"/>
              </a:spcBef>
              <a:buFont typeface="Symbol" panose="05050102010706020507" pitchFamily="18" charset="2"/>
              <a:buChar char=""/>
            </a:pPr>
            <a:r>
              <a:rPr lang="fr-CA" sz="1200" dirty="0">
                <a:hlinkClick r:id="rId7"/>
              </a:rPr>
              <a:t>Ligne directrice sur la définition des exigences en matière d’authentification</a:t>
            </a:r>
            <a:r>
              <a:rPr lang="fr-CA" sz="1200" dirty="0"/>
              <a:t>, qui décrit une méthodologie visant à déterminer le niveau d’assurance minimal requis pour l’authentification des utilisateurs dans un contexte donné</a:t>
            </a:r>
            <a:endParaRPr lang="fr-CA" sz="1200" dirty="0">
              <a:hlinkClick r:id="rId8">
                <a:extLst>
                  <a:ext uri="{A12FA001-AC4F-418D-AE19-62706E023703}">
                    <ahyp:hlinkClr xmlns:ahyp="http://schemas.microsoft.com/office/drawing/2018/hyperlinkcolor" val="tx"/>
                  </a:ext>
                </a:extLst>
              </a:hlinkClick>
            </a:endParaRPr>
          </a:p>
          <a:p>
            <a:pPr marL="342900" lvl="0" indent="-342900">
              <a:lnSpc>
                <a:spcPct val="130000"/>
              </a:lnSpc>
              <a:spcBef>
                <a:spcPts val="600"/>
              </a:spcBef>
              <a:buFont typeface="Symbol" panose="05050102010706020507" pitchFamily="18" charset="2"/>
              <a:buChar char=""/>
            </a:pPr>
            <a:r>
              <a:rPr lang="fr-CA" sz="1200" dirty="0">
                <a:hlinkClick r:id="rId9"/>
              </a:rPr>
              <a:t>Ligne directrice sur l’assurance de l’identité</a:t>
            </a:r>
            <a:r>
              <a:rPr lang="fr-CA" sz="1200" dirty="0"/>
              <a:t>, qui précise les exigences minimales visant à établir l’identité d’une personne pour un niveau d’assurance donné</a:t>
            </a:r>
            <a:endParaRPr lang="fr-CA" sz="1200" dirty="0">
              <a:hlinkClick r:id="rId10">
                <a:extLst>
                  <a:ext uri="{A12FA001-AC4F-418D-AE19-62706E023703}">
                    <ahyp:hlinkClr xmlns:ahyp="http://schemas.microsoft.com/office/drawing/2018/hyperlinkcolor" val="tx"/>
                  </a:ext>
                </a:extLst>
              </a:hlinkClick>
            </a:endParaRPr>
          </a:p>
          <a:p>
            <a:pPr marL="342900" lvl="0" indent="-342900">
              <a:lnSpc>
                <a:spcPct val="130000"/>
              </a:lnSpc>
              <a:spcBef>
                <a:spcPts val="600"/>
              </a:spcBef>
              <a:buFont typeface="Symbol" panose="05050102010706020507" pitchFamily="18" charset="2"/>
              <a:buChar char=""/>
            </a:pPr>
            <a:r>
              <a:rPr lang="fr-CA" sz="1200" dirty="0">
                <a:hlinkClick r:id="rId11"/>
              </a:rPr>
              <a:t>Guide sur l’authentification des utilisateurs dans les systèmes de technologie de l’information</a:t>
            </a:r>
            <a:r>
              <a:rPr lang="fr-CA" sz="1200" dirty="0"/>
              <a:t>, qui fournit des conseils techniques sur les exigences en matière d’authentification de l’utilisateur à chaque niveau d’assurance</a:t>
            </a:r>
            <a:endParaRPr lang="fr-CA" sz="1200" dirty="0">
              <a:hlinkClick r:id="rId12">
                <a:extLst>
                  <a:ext uri="{A12FA001-AC4F-418D-AE19-62706E023703}">
                    <ahyp:hlinkClr xmlns:ahyp="http://schemas.microsoft.com/office/drawing/2018/hyperlinkcolor" val="tx"/>
                  </a:ext>
                </a:extLst>
              </a:hlinkClick>
            </a:endParaRPr>
          </a:p>
          <a:p>
            <a:endParaRPr lang="fr-CA" sz="1200" dirty="0"/>
          </a:p>
        </p:txBody>
      </p:sp>
      <p:cxnSp>
        <p:nvCxnSpPr>
          <p:cNvPr id="4" name="Straight Arrow Connector 3">
            <a:extLst>
              <a:ext uri="{FF2B5EF4-FFF2-40B4-BE49-F238E27FC236}">
                <a16:creationId xmlns:a16="http://schemas.microsoft.com/office/drawing/2014/main" id="{1284A5C9-7332-4759-B7AC-52155E592499}"/>
              </a:ext>
            </a:extLst>
          </p:cNvPr>
          <p:cNvCxnSpPr/>
          <p:nvPr>
            <p:custDataLst>
              <p:tags r:id="rId3"/>
            </p:custDataLst>
          </p:nvPr>
        </p:nvCxnSpPr>
        <p:spPr>
          <a:xfrm>
            <a:off x="2506017" y="3424971"/>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6351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00FE91-B13A-41E9-BCDD-6C85088F7DE3}"/>
              </a:ext>
            </a:extLst>
          </p:cNvPr>
          <p:cNvSpPr txBox="1"/>
          <p:nvPr>
            <p:custDataLst>
              <p:tags r:id="rId1"/>
            </p:custDataLst>
          </p:nvPr>
        </p:nvSpPr>
        <p:spPr>
          <a:xfrm>
            <a:off x="2986504" y="1312267"/>
            <a:ext cx="8699345" cy="492443"/>
          </a:xfrm>
          <a:prstGeom prst="rect">
            <a:avLst/>
          </a:prstGeom>
          <a:noFill/>
        </p:spPr>
        <p:txBody>
          <a:bodyPr wrap="square" rtlCol="0">
            <a:spAutoFit/>
          </a:bodyPr>
          <a:lstStyle/>
          <a:p>
            <a:r>
              <a:rPr lang="fr-CA" sz="1300" dirty="0">
                <a:effectLst/>
                <a:latin typeface="Calibri" panose="020F0502020204030204" pitchFamily="34" charset="0"/>
                <a:ea typeface="Times New Roman" panose="02020603050405020304" pitchFamily="18" charset="0"/>
                <a:cs typeface="Times New Roman" panose="02020603050405020304" pitchFamily="18" charset="0"/>
              </a:rPr>
              <a:t>« la fonction de collecte de preuves [attributs identitaires] qui appuie une déclaration d’identité [pour une entité particulière] ainsi que la validation et la vérification de cette preuve afin de déterminer la véracité (ou autrement) de la revendication »</a:t>
            </a:r>
            <a:endParaRPr lang="fr-CA" sz="1300" dirty="0"/>
          </a:p>
        </p:txBody>
      </p:sp>
      <p:sp>
        <p:nvSpPr>
          <p:cNvPr id="13" name="TextBox 12">
            <a:extLst>
              <a:ext uri="{FF2B5EF4-FFF2-40B4-BE49-F238E27FC236}">
                <a16:creationId xmlns:a16="http://schemas.microsoft.com/office/drawing/2014/main" id="{0BAAC4C9-B05C-4C55-BEF2-EE322964F512}"/>
              </a:ext>
            </a:extLst>
          </p:cNvPr>
          <p:cNvSpPr txBox="1"/>
          <p:nvPr>
            <p:custDataLst>
              <p:tags r:id="rId2"/>
            </p:custDataLst>
          </p:nvPr>
        </p:nvSpPr>
        <p:spPr>
          <a:xfrm>
            <a:off x="2973170" y="1887483"/>
            <a:ext cx="8635734" cy="292388"/>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sz="1300" dirty="0"/>
              <a:t>« établir officiellement qu’une organisation ou une entité qui n’est pas une personne doit avoir accès aux ressources du GC »</a:t>
            </a:r>
          </a:p>
        </p:txBody>
      </p:sp>
      <p:sp>
        <p:nvSpPr>
          <p:cNvPr id="15" name="TextBox 14">
            <a:extLst>
              <a:ext uri="{FF2B5EF4-FFF2-40B4-BE49-F238E27FC236}">
                <a16:creationId xmlns:a16="http://schemas.microsoft.com/office/drawing/2014/main" id="{CBC7EDEE-E770-411C-B80D-1D42ED7D5277}"/>
              </a:ext>
            </a:extLst>
          </p:cNvPr>
          <p:cNvSpPr txBox="1"/>
          <p:nvPr>
            <p:custDataLst>
              <p:tags r:id="rId3"/>
            </p:custDataLst>
          </p:nvPr>
        </p:nvSpPr>
        <p:spPr>
          <a:xfrm>
            <a:off x="3027680" y="2356583"/>
            <a:ext cx="8699344" cy="492443"/>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sz="1300" dirty="0"/>
              <a:t>« la création d’un dossier d’identité faisant autorité sur lequel d’autres personnes se fient pour les activités gouvernementales subséquentes »</a:t>
            </a:r>
          </a:p>
        </p:txBody>
      </p:sp>
      <p:sp>
        <p:nvSpPr>
          <p:cNvPr id="16" name="TextBox 15">
            <a:extLst>
              <a:ext uri="{FF2B5EF4-FFF2-40B4-BE49-F238E27FC236}">
                <a16:creationId xmlns:a16="http://schemas.microsoft.com/office/drawing/2014/main" id="{7C4B8834-4C5A-41B0-86B3-8F436912DEB7}"/>
              </a:ext>
            </a:extLst>
          </p:cNvPr>
          <p:cNvSpPr txBox="1"/>
          <p:nvPr>
            <p:custDataLst>
              <p:tags r:id="rId4"/>
            </p:custDataLst>
          </p:nvPr>
        </p:nvSpPr>
        <p:spPr>
          <a:xfrm>
            <a:off x="3027680" y="2933790"/>
            <a:ext cx="8763536" cy="492443"/>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sz="1300" dirty="0"/>
              <a:t>« l’ensemble de privilèges ou de droits associés à une entité qui favorise la prise de décisions éclairées en matière de contrôle d’accès »</a:t>
            </a:r>
          </a:p>
        </p:txBody>
      </p:sp>
      <p:sp>
        <p:nvSpPr>
          <p:cNvPr id="17" name="TextBox 16">
            <a:extLst>
              <a:ext uri="{FF2B5EF4-FFF2-40B4-BE49-F238E27FC236}">
                <a16:creationId xmlns:a16="http://schemas.microsoft.com/office/drawing/2014/main" id="{F59CF8E5-2891-457D-8A8F-5F237032E953}"/>
              </a:ext>
            </a:extLst>
          </p:cNvPr>
          <p:cNvSpPr txBox="1"/>
          <p:nvPr>
            <p:custDataLst>
              <p:tags r:id="rId5"/>
            </p:custDataLst>
          </p:nvPr>
        </p:nvSpPr>
        <p:spPr>
          <a:xfrm>
            <a:off x="3027680" y="3429000"/>
            <a:ext cx="8300720" cy="292388"/>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sz="1300" dirty="0"/>
              <a:t>« l’approvisionnement, la maintenance et le retrait continus des attributs d’identité »</a:t>
            </a:r>
          </a:p>
        </p:txBody>
      </p:sp>
      <p:sp>
        <p:nvSpPr>
          <p:cNvPr id="18" name="TextBox 17">
            <a:extLst>
              <a:ext uri="{FF2B5EF4-FFF2-40B4-BE49-F238E27FC236}">
                <a16:creationId xmlns:a16="http://schemas.microsoft.com/office/drawing/2014/main" id="{D2E51CB6-49EB-40D3-84C0-4065F7F91165}"/>
              </a:ext>
            </a:extLst>
          </p:cNvPr>
          <p:cNvSpPr txBox="1"/>
          <p:nvPr>
            <p:custDataLst>
              <p:tags r:id="rId6"/>
            </p:custDataLst>
          </p:nvPr>
        </p:nvSpPr>
        <p:spPr>
          <a:xfrm>
            <a:off x="3027680" y="3957488"/>
            <a:ext cx="8300720" cy="292388"/>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sz="1300" dirty="0"/>
              <a:t>« un courtier entre plusieurs sources disparates faisant autorité et les consommateurs de renseignements d’identité »</a:t>
            </a:r>
          </a:p>
        </p:txBody>
      </p:sp>
      <p:sp>
        <p:nvSpPr>
          <p:cNvPr id="19" name="TextBox 18">
            <a:extLst>
              <a:ext uri="{FF2B5EF4-FFF2-40B4-BE49-F238E27FC236}">
                <a16:creationId xmlns:a16="http://schemas.microsoft.com/office/drawing/2014/main" id="{2FC858D5-2AAF-432A-87FC-76B2270BACE4}"/>
              </a:ext>
            </a:extLst>
          </p:cNvPr>
          <p:cNvSpPr txBox="1"/>
          <p:nvPr>
            <p:custDataLst>
              <p:tags r:id="rId7"/>
            </p:custDataLst>
          </p:nvPr>
        </p:nvSpPr>
        <p:spPr>
          <a:xfrm>
            <a:off x="3001744" y="5006778"/>
            <a:ext cx="8300720" cy="292388"/>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sz="1300" dirty="0"/>
              <a:t>« la décentralisation de certaines fonctions d’administration du système »</a:t>
            </a:r>
          </a:p>
        </p:txBody>
      </p:sp>
      <p:sp>
        <p:nvSpPr>
          <p:cNvPr id="20" name="TextBox 19">
            <a:extLst>
              <a:ext uri="{FF2B5EF4-FFF2-40B4-BE49-F238E27FC236}">
                <a16:creationId xmlns:a16="http://schemas.microsoft.com/office/drawing/2014/main" id="{6E5B6509-4501-449D-B63C-F4B38C805BBF}"/>
              </a:ext>
            </a:extLst>
          </p:cNvPr>
          <p:cNvSpPr txBox="1"/>
          <p:nvPr>
            <p:custDataLst>
              <p:tags r:id="rId8"/>
            </p:custDataLst>
          </p:nvPr>
        </p:nvSpPr>
        <p:spPr>
          <a:xfrm>
            <a:off x="3001744" y="5511757"/>
            <a:ext cx="8300720" cy="292388"/>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sz="1300" dirty="0"/>
              <a:t>« la possibilité pour les utilisateurs de préciser ou de modifier certains attributs d’identité »</a:t>
            </a:r>
          </a:p>
        </p:txBody>
      </p:sp>
      <p:cxnSp>
        <p:nvCxnSpPr>
          <p:cNvPr id="24" name="Straight Arrow Connector 23">
            <a:extLst>
              <a:ext uri="{FF2B5EF4-FFF2-40B4-BE49-F238E27FC236}">
                <a16:creationId xmlns:a16="http://schemas.microsoft.com/office/drawing/2014/main" id="{800F6BC2-D7CE-467A-9DE4-4DC7825C56DE}"/>
              </a:ext>
            </a:extLst>
          </p:cNvPr>
          <p:cNvCxnSpPr/>
          <p:nvPr>
            <p:custDataLst>
              <p:tags r:id="rId9"/>
            </p:custDataLst>
          </p:nvPr>
        </p:nvCxnSpPr>
        <p:spPr>
          <a:xfrm>
            <a:off x="2534384" y="156030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CC61E66-FDEC-40FF-98DA-4E87937F4EDC}"/>
              </a:ext>
            </a:extLst>
          </p:cNvPr>
          <p:cNvCxnSpPr/>
          <p:nvPr>
            <p:custDataLst>
              <p:tags r:id="rId10"/>
            </p:custDataLst>
          </p:nvPr>
        </p:nvCxnSpPr>
        <p:spPr>
          <a:xfrm>
            <a:off x="2534384" y="2034722"/>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5222BD-6BAB-4980-AC34-16C1FC5B0F0A}"/>
              </a:ext>
            </a:extLst>
          </p:cNvPr>
          <p:cNvCxnSpPr/>
          <p:nvPr>
            <p:custDataLst>
              <p:tags r:id="rId11"/>
            </p:custDataLst>
          </p:nvPr>
        </p:nvCxnSpPr>
        <p:spPr>
          <a:xfrm>
            <a:off x="2549624" y="2573579"/>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BD7D46-F8BA-4E0B-86D3-4B81D9BD768D}"/>
              </a:ext>
            </a:extLst>
          </p:cNvPr>
          <p:cNvCxnSpPr/>
          <p:nvPr>
            <p:custDataLst>
              <p:tags r:id="rId12"/>
            </p:custDataLst>
          </p:nvPr>
        </p:nvCxnSpPr>
        <p:spPr>
          <a:xfrm>
            <a:off x="2564864" y="3082003"/>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49AF264-15AB-49F1-AB72-0D31CECEBECA}"/>
              </a:ext>
            </a:extLst>
          </p:cNvPr>
          <p:cNvCxnSpPr/>
          <p:nvPr>
            <p:custDataLst>
              <p:tags r:id="rId13"/>
            </p:custDataLst>
          </p:nvPr>
        </p:nvCxnSpPr>
        <p:spPr>
          <a:xfrm>
            <a:off x="2554704" y="3591399"/>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CF8313-4366-4B0C-8E27-1F5F83E41BED}"/>
              </a:ext>
            </a:extLst>
          </p:cNvPr>
          <p:cNvCxnSpPr/>
          <p:nvPr>
            <p:custDataLst>
              <p:tags r:id="rId14"/>
            </p:custDataLst>
          </p:nvPr>
        </p:nvCxnSpPr>
        <p:spPr>
          <a:xfrm>
            <a:off x="2538928" y="516066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75C4491-BEF0-4C84-B740-6FB771C94F9B}"/>
              </a:ext>
            </a:extLst>
          </p:cNvPr>
          <p:cNvCxnSpPr/>
          <p:nvPr>
            <p:custDataLst>
              <p:tags r:id="rId15"/>
            </p:custDataLst>
          </p:nvPr>
        </p:nvCxnSpPr>
        <p:spPr>
          <a:xfrm>
            <a:off x="2549624" y="4106099"/>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E989FBE0-CA67-409D-B8EC-2564D7E81BF2}"/>
              </a:ext>
            </a:extLst>
          </p:cNvPr>
          <p:cNvGrpSpPr/>
          <p:nvPr>
            <p:custDataLst>
              <p:tags r:id="rId16"/>
            </p:custDataLst>
          </p:nvPr>
        </p:nvGrpSpPr>
        <p:grpSpPr>
          <a:xfrm>
            <a:off x="948157" y="807307"/>
            <a:ext cx="1616707" cy="5243386"/>
            <a:chOff x="171735" y="324294"/>
            <a:chExt cx="1559012" cy="5243386"/>
          </a:xfrm>
        </p:grpSpPr>
        <p:sp>
          <p:nvSpPr>
            <p:cNvPr id="33" name="Rectangle: Rounded Corners 1126">
              <a:extLst>
                <a:ext uri="{FF2B5EF4-FFF2-40B4-BE49-F238E27FC236}">
                  <a16:creationId xmlns:a16="http://schemas.microsoft.com/office/drawing/2014/main" id="{CA53A780-ABA0-4A0D-9B22-88EC0D540B65}"/>
                </a:ext>
              </a:extLst>
            </p:cNvPr>
            <p:cNvSpPr/>
            <p:nvPr/>
          </p:nvSpPr>
          <p:spPr>
            <a:xfrm>
              <a:off x="171735" y="324294"/>
              <a:ext cx="1559012" cy="524338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0" rIns="48000" bIns="0" rtlCol="0" anchor="t"/>
            <a:lstStyle/>
            <a:p>
              <a:pPr algn="ctr"/>
              <a:r>
                <a:rPr lang="fr-CA" sz="1200" b="1"/>
                <a:t>Gestion de l’identité</a:t>
              </a:r>
            </a:p>
          </p:txBody>
        </p:sp>
        <p:sp>
          <p:nvSpPr>
            <p:cNvPr id="34" name="Rectangle: Rounded Corners 1116">
              <a:extLst>
                <a:ext uri="{FF2B5EF4-FFF2-40B4-BE49-F238E27FC236}">
                  <a16:creationId xmlns:a16="http://schemas.microsoft.com/office/drawing/2014/main" id="{79317D77-4E65-49D1-A362-A260DDF65BE8}"/>
                </a:ext>
              </a:extLst>
            </p:cNvPr>
            <p:cNvSpPr/>
            <p:nvPr/>
          </p:nvSpPr>
          <p:spPr>
            <a:xfrm>
              <a:off x="316974" y="908725"/>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Vérification de l’identité</a:t>
              </a:r>
            </a:p>
          </p:txBody>
        </p:sp>
        <p:sp>
          <p:nvSpPr>
            <p:cNvPr id="35" name="Rectangle: Rounded Corners 1116">
              <a:extLst>
                <a:ext uri="{FF2B5EF4-FFF2-40B4-BE49-F238E27FC236}">
                  <a16:creationId xmlns:a16="http://schemas.microsoft.com/office/drawing/2014/main" id="{40E3FA74-9442-4A63-B8D6-D37FC28433A3}"/>
                </a:ext>
              </a:extLst>
            </p:cNvPr>
            <p:cNvSpPr/>
            <p:nvPr/>
          </p:nvSpPr>
          <p:spPr>
            <a:xfrm>
              <a:off x="307895" y="1414858"/>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Parrainage</a:t>
              </a:r>
            </a:p>
          </p:txBody>
        </p:sp>
        <p:sp>
          <p:nvSpPr>
            <p:cNvPr id="36" name="Rectangle: Rounded Corners 1116">
              <a:extLst>
                <a:ext uri="{FF2B5EF4-FFF2-40B4-BE49-F238E27FC236}">
                  <a16:creationId xmlns:a16="http://schemas.microsoft.com/office/drawing/2014/main" id="{985DCF02-373E-430A-BF93-C2FFC6B65698}"/>
                </a:ext>
              </a:extLst>
            </p:cNvPr>
            <p:cNvSpPr/>
            <p:nvPr/>
          </p:nvSpPr>
          <p:spPr>
            <a:xfrm>
              <a:off x="295110" y="1927101"/>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Établissement de l’identité</a:t>
              </a:r>
            </a:p>
          </p:txBody>
        </p:sp>
        <p:sp>
          <p:nvSpPr>
            <p:cNvPr id="37" name="Rectangle: Rounded Corners 1116">
              <a:extLst>
                <a:ext uri="{FF2B5EF4-FFF2-40B4-BE49-F238E27FC236}">
                  <a16:creationId xmlns:a16="http://schemas.microsoft.com/office/drawing/2014/main" id="{B19C3BDA-40F1-4BBD-A04F-07D542100658}"/>
                </a:ext>
              </a:extLst>
            </p:cNvPr>
            <p:cNvSpPr/>
            <p:nvPr/>
          </p:nvSpPr>
          <p:spPr>
            <a:xfrm>
              <a:off x="295108" y="2418454"/>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Droits et rôles</a:t>
              </a:r>
            </a:p>
          </p:txBody>
        </p:sp>
        <p:sp>
          <p:nvSpPr>
            <p:cNvPr id="38" name="Rectangle: Rounded Corners 1116">
              <a:extLst>
                <a:ext uri="{FF2B5EF4-FFF2-40B4-BE49-F238E27FC236}">
                  <a16:creationId xmlns:a16="http://schemas.microsoft.com/office/drawing/2014/main" id="{2553BFFA-9BF1-46EF-BCA5-35F1AACE987F}"/>
                </a:ext>
              </a:extLst>
            </p:cNvPr>
            <p:cNvSpPr/>
            <p:nvPr/>
          </p:nvSpPr>
          <p:spPr>
            <a:xfrm>
              <a:off x="295109" y="2949666"/>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Gestion du cycle de vie de l’identité</a:t>
              </a:r>
            </a:p>
          </p:txBody>
        </p:sp>
        <p:sp>
          <p:nvSpPr>
            <p:cNvPr id="39" name="Rectangle: Rounded Corners 1116">
              <a:extLst>
                <a:ext uri="{FF2B5EF4-FFF2-40B4-BE49-F238E27FC236}">
                  <a16:creationId xmlns:a16="http://schemas.microsoft.com/office/drawing/2014/main" id="{CA8172AA-156F-4176-8FB9-6534F882709D}"/>
                </a:ext>
              </a:extLst>
            </p:cNvPr>
            <p:cNvSpPr/>
            <p:nvPr/>
          </p:nvSpPr>
          <p:spPr>
            <a:xfrm>
              <a:off x="307895" y="3452987"/>
              <a:ext cx="1312261" cy="441974"/>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Service d’échange d’attributs autorisés</a:t>
              </a:r>
            </a:p>
          </p:txBody>
        </p:sp>
        <p:sp>
          <p:nvSpPr>
            <p:cNvPr id="40" name="Rectangle: Rounded Corners 1116">
              <a:extLst>
                <a:ext uri="{FF2B5EF4-FFF2-40B4-BE49-F238E27FC236}">
                  <a16:creationId xmlns:a16="http://schemas.microsoft.com/office/drawing/2014/main" id="{6B0485D1-B63F-4342-98D3-22FBC211BB66}"/>
                </a:ext>
              </a:extLst>
            </p:cNvPr>
            <p:cNvSpPr/>
            <p:nvPr/>
          </p:nvSpPr>
          <p:spPr>
            <a:xfrm>
              <a:off x="307893" y="4459563"/>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Administration déléguée</a:t>
              </a:r>
            </a:p>
          </p:txBody>
        </p:sp>
        <p:sp>
          <p:nvSpPr>
            <p:cNvPr id="41" name="Rectangle: Rounded Corners 1116">
              <a:extLst>
                <a:ext uri="{FF2B5EF4-FFF2-40B4-BE49-F238E27FC236}">
                  <a16:creationId xmlns:a16="http://schemas.microsoft.com/office/drawing/2014/main" id="{667B5F06-ED90-47BB-B990-E5C6EBADD1AC}"/>
                </a:ext>
              </a:extLst>
            </p:cNvPr>
            <p:cNvSpPr/>
            <p:nvPr/>
          </p:nvSpPr>
          <p:spPr>
            <a:xfrm>
              <a:off x="312434" y="4983373"/>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Libre-service des utilisateurs</a:t>
              </a:r>
            </a:p>
          </p:txBody>
        </p:sp>
        <p:sp>
          <p:nvSpPr>
            <p:cNvPr id="42" name="Rectangle: Rounded Corners 1116">
              <a:extLst>
                <a:ext uri="{FF2B5EF4-FFF2-40B4-BE49-F238E27FC236}">
                  <a16:creationId xmlns:a16="http://schemas.microsoft.com/office/drawing/2014/main" id="{ECE04CFD-BB30-471A-BCA1-242861FB34F1}"/>
                </a:ext>
              </a:extLst>
            </p:cNvPr>
            <p:cNvSpPr/>
            <p:nvPr/>
          </p:nvSpPr>
          <p:spPr>
            <a:xfrm>
              <a:off x="307894" y="3949961"/>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Référentiels d’identités</a:t>
              </a:r>
            </a:p>
          </p:txBody>
        </p:sp>
      </p:grpSp>
      <p:sp>
        <p:nvSpPr>
          <p:cNvPr id="43" name="TextBox 42">
            <a:extLst>
              <a:ext uri="{FF2B5EF4-FFF2-40B4-BE49-F238E27FC236}">
                <a16:creationId xmlns:a16="http://schemas.microsoft.com/office/drawing/2014/main" id="{5DFC24DD-7B10-4999-9477-A1E6EB0CB1CC}"/>
              </a:ext>
            </a:extLst>
          </p:cNvPr>
          <p:cNvSpPr txBox="1"/>
          <p:nvPr>
            <p:custDataLst>
              <p:tags r:id="rId17"/>
            </p:custDataLst>
          </p:nvPr>
        </p:nvSpPr>
        <p:spPr>
          <a:xfrm>
            <a:off x="3027680" y="4511568"/>
            <a:ext cx="6096000" cy="292388"/>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sz="1300" dirty="0"/>
              <a:t>« tout entrepôt de données qui stocke des renseignements d’identité »</a:t>
            </a:r>
          </a:p>
        </p:txBody>
      </p:sp>
      <p:cxnSp>
        <p:nvCxnSpPr>
          <p:cNvPr id="44" name="Straight Arrow Connector 43">
            <a:extLst>
              <a:ext uri="{FF2B5EF4-FFF2-40B4-BE49-F238E27FC236}">
                <a16:creationId xmlns:a16="http://schemas.microsoft.com/office/drawing/2014/main" id="{0B22DB3F-11AA-46F5-9347-D0F6BE538B41}"/>
              </a:ext>
            </a:extLst>
          </p:cNvPr>
          <p:cNvCxnSpPr/>
          <p:nvPr>
            <p:custDataLst>
              <p:tags r:id="rId18"/>
            </p:custDataLst>
          </p:nvPr>
        </p:nvCxnSpPr>
        <p:spPr>
          <a:xfrm>
            <a:off x="2549624" y="466545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BE7473F-2A03-430E-9F24-3469ADF69B91}"/>
              </a:ext>
            </a:extLst>
          </p:cNvPr>
          <p:cNvCxnSpPr/>
          <p:nvPr>
            <p:custDataLst>
              <p:tags r:id="rId19"/>
            </p:custDataLst>
          </p:nvPr>
        </p:nvCxnSpPr>
        <p:spPr>
          <a:xfrm>
            <a:off x="2549624" y="565478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100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7212C64-53CC-41AC-939A-34F7B32EE335}"/>
              </a:ext>
            </a:extLst>
          </p:cNvPr>
          <p:cNvSpPr txBox="1"/>
          <p:nvPr>
            <p:custDataLst>
              <p:tags r:id="rId1"/>
            </p:custDataLst>
          </p:nvPr>
        </p:nvSpPr>
        <p:spPr>
          <a:xfrm>
            <a:off x="2829576" y="3267185"/>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a:t>« tout entrepôt de données ou système qui stocke des justificatifs d’identité »</a:t>
            </a:r>
          </a:p>
        </p:txBody>
      </p:sp>
      <p:sp>
        <p:nvSpPr>
          <p:cNvPr id="11" name="TextBox 10">
            <a:extLst>
              <a:ext uri="{FF2B5EF4-FFF2-40B4-BE49-F238E27FC236}">
                <a16:creationId xmlns:a16="http://schemas.microsoft.com/office/drawing/2014/main" id="{D6468F38-4B50-4129-8AC4-B1C1DA57582D}"/>
              </a:ext>
            </a:extLst>
          </p:cNvPr>
          <p:cNvSpPr txBox="1"/>
          <p:nvPr>
            <p:custDataLst>
              <p:tags r:id="rId2"/>
            </p:custDataLst>
          </p:nvPr>
        </p:nvSpPr>
        <p:spPr>
          <a:xfrm>
            <a:off x="2842910" y="3797929"/>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la création, la délivrance et la maintenance continue des justificatifs d’identité et des authentificateurs »</a:t>
            </a:r>
          </a:p>
        </p:txBody>
      </p:sp>
      <p:cxnSp>
        <p:nvCxnSpPr>
          <p:cNvPr id="14" name="Straight Arrow Connector 13">
            <a:extLst>
              <a:ext uri="{FF2B5EF4-FFF2-40B4-BE49-F238E27FC236}">
                <a16:creationId xmlns:a16="http://schemas.microsoft.com/office/drawing/2014/main" id="{4A82D732-A0C0-4F5E-9837-28F97D287BAF}"/>
              </a:ext>
            </a:extLst>
          </p:cNvPr>
          <p:cNvCxnSpPr/>
          <p:nvPr>
            <p:custDataLst>
              <p:tags r:id="rId3"/>
            </p:custDataLst>
          </p:nvPr>
        </p:nvCxnSpPr>
        <p:spPr>
          <a:xfrm>
            <a:off x="2392696" y="2895882"/>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5AF7EA9-AA2A-4AE0-93FC-0D5EFE8B77C6}"/>
              </a:ext>
            </a:extLst>
          </p:cNvPr>
          <p:cNvCxnSpPr/>
          <p:nvPr>
            <p:custDataLst>
              <p:tags r:id="rId4"/>
            </p:custDataLst>
          </p:nvPr>
        </p:nvCxnSpPr>
        <p:spPr>
          <a:xfrm>
            <a:off x="2390790" y="3414424"/>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3E43AB-C553-4D14-B739-65CF7FC76E96}"/>
              </a:ext>
            </a:extLst>
          </p:cNvPr>
          <p:cNvCxnSpPr/>
          <p:nvPr>
            <p:custDataLst>
              <p:tags r:id="rId5"/>
            </p:custDataLst>
          </p:nvPr>
        </p:nvCxnSpPr>
        <p:spPr>
          <a:xfrm>
            <a:off x="2406030" y="3953281"/>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C8634D8-1DAC-4963-A314-D8864AB05FFD}"/>
              </a:ext>
            </a:extLst>
          </p:cNvPr>
          <p:cNvGrpSpPr/>
          <p:nvPr>
            <p:custDataLst>
              <p:tags r:id="rId6"/>
            </p:custDataLst>
          </p:nvPr>
        </p:nvGrpSpPr>
        <p:grpSpPr>
          <a:xfrm>
            <a:off x="924008" y="2073981"/>
            <a:ext cx="1559012" cy="2195385"/>
            <a:chOff x="1828248" y="375095"/>
            <a:chExt cx="1559012" cy="2195385"/>
          </a:xfrm>
        </p:grpSpPr>
        <p:sp>
          <p:nvSpPr>
            <p:cNvPr id="20" name="Rectangle: Rounded Corners 1115">
              <a:extLst>
                <a:ext uri="{FF2B5EF4-FFF2-40B4-BE49-F238E27FC236}">
                  <a16:creationId xmlns:a16="http://schemas.microsoft.com/office/drawing/2014/main" id="{04B0A149-C641-406B-9007-AE1FB64B0CB7}"/>
                </a:ext>
              </a:extLst>
            </p:cNvPr>
            <p:cNvSpPr/>
            <p:nvPr/>
          </p:nvSpPr>
          <p:spPr>
            <a:xfrm>
              <a:off x="1828248" y="375095"/>
              <a:ext cx="1559012" cy="2195385"/>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0" rIns="48000" bIns="0" rtlCol="0" anchor="t"/>
            <a:lstStyle/>
            <a:p>
              <a:pPr algn="ctr"/>
              <a:r>
                <a:rPr lang="fr-CA" sz="1200" b="1" dirty="0"/>
                <a:t>Gestion des justificatifs d’identité</a:t>
              </a:r>
            </a:p>
          </p:txBody>
        </p:sp>
        <p:sp>
          <p:nvSpPr>
            <p:cNvPr id="21" name="Rectangle: Rounded Corners 1116">
              <a:extLst>
                <a:ext uri="{FF2B5EF4-FFF2-40B4-BE49-F238E27FC236}">
                  <a16:creationId xmlns:a16="http://schemas.microsoft.com/office/drawing/2014/main" id="{019458A0-B728-4348-8E67-D1632207494F}"/>
                </a:ext>
              </a:extLst>
            </p:cNvPr>
            <p:cNvSpPr/>
            <p:nvPr/>
          </p:nvSpPr>
          <p:spPr>
            <a:xfrm>
              <a:off x="1950648" y="993565"/>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Fournisseurs de services de justificatifs d’identité</a:t>
              </a:r>
            </a:p>
          </p:txBody>
        </p:sp>
        <p:sp>
          <p:nvSpPr>
            <p:cNvPr id="22" name="Rectangle: Rounded Corners 1116">
              <a:extLst>
                <a:ext uri="{FF2B5EF4-FFF2-40B4-BE49-F238E27FC236}">
                  <a16:creationId xmlns:a16="http://schemas.microsoft.com/office/drawing/2014/main" id="{9A3E3497-5500-47C6-A6A1-6D515CD17484}"/>
                </a:ext>
              </a:extLst>
            </p:cNvPr>
            <p:cNvSpPr/>
            <p:nvPr/>
          </p:nvSpPr>
          <p:spPr>
            <a:xfrm>
              <a:off x="1959272" y="1521399"/>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Référentiels de justificatifs d’identité</a:t>
              </a:r>
            </a:p>
          </p:txBody>
        </p:sp>
        <p:sp>
          <p:nvSpPr>
            <p:cNvPr id="23" name="Rectangle: Rounded Corners 1116">
              <a:extLst>
                <a:ext uri="{FF2B5EF4-FFF2-40B4-BE49-F238E27FC236}">
                  <a16:creationId xmlns:a16="http://schemas.microsoft.com/office/drawing/2014/main" id="{E14AF850-8617-46DB-AD2C-C1B8997A2E3B}"/>
                </a:ext>
              </a:extLst>
            </p:cNvPr>
            <p:cNvSpPr/>
            <p:nvPr/>
          </p:nvSpPr>
          <p:spPr>
            <a:xfrm>
              <a:off x="1966032" y="2033476"/>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Gestion du cycle de vie des justificatifs d’identité</a:t>
              </a:r>
            </a:p>
          </p:txBody>
        </p:sp>
      </p:grpSp>
      <p:sp>
        <p:nvSpPr>
          <p:cNvPr id="2" name="TextBox 1">
            <a:extLst>
              <a:ext uri="{FF2B5EF4-FFF2-40B4-BE49-F238E27FC236}">
                <a16:creationId xmlns:a16="http://schemas.microsoft.com/office/drawing/2014/main" id="{FDBF920D-4C51-42F0-BA23-01CBE0FD1B49}"/>
              </a:ext>
            </a:extLst>
          </p:cNvPr>
          <p:cNvSpPr txBox="1"/>
          <p:nvPr>
            <p:custDataLst>
              <p:tags r:id="rId7"/>
            </p:custDataLst>
          </p:nvPr>
        </p:nvSpPr>
        <p:spPr>
          <a:xfrm>
            <a:off x="2827670" y="2741993"/>
            <a:ext cx="8749429" cy="523220"/>
          </a:xfrm>
          <a:prstGeom prst="rect">
            <a:avLst/>
          </a:prstGeom>
          <a:noFill/>
        </p:spPr>
        <p:txBody>
          <a:bodyPr wrap="square" rtlCol="0">
            <a:spAutoFit/>
          </a:bodyPr>
          <a:lstStyle/>
          <a:p>
            <a:r>
              <a:rPr lang="fr-CA" sz="1400" dirty="0">
                <a:effectLst/>
                <a:latin typeface="Calibri" panose="020F0502020204030204" pitchFamily="34" charset="0"/>
                <a:ea typeface="Times New Roman" panose="02020603050405020304" pitchFamily="18" charset="0"/>
                <a:cs typeface="Times New Roman" panose="02020603050405020304" pitchFamily="18" charset="0"/>
              </a:rPr>
              <a:t>« une entité de confiance qui établisse ou enregistre des authentificateurs d’abonnés</a:t>
            </a:r>
            <a:r>
              <a:rPr lang="fr-CA" sz="1400" dirty="0">
                <a:latin typeface="Calibri" panose="020F0502020204030204" pitchFamily="34" charset="0"/>
                <a:ea typeface="Times New Roman" panose="02020603050405020304" pitchFamily="18" charset="0"/>
                <a:cs typeface="Times New Roman" panose="02020603050405020304" pitchFamily="18" charset="0"/>
              </a:rPr>
              <a:t> </a:t>
            </a:r>
            <a:r>
              <a:rPr lang="fr-CA" sz="1400" dirty="0">
                <a:effectLst/>
                <a:latin typeface="Calibri" panose="020F0502020204030204" pitchFamily="34" charset="0"/>
                <a:ea typeface="Times New Roman" panose="02020603050405020304" pitchFamily="18" charset="0"/>
                <a:cs typeface="Times New Roman" panose="02020603050405020304" pitchFamily="18" charset="0"/>
              </a:rPr>
              <a:t>et émet des justificatifs d’identité électronique aux abonnés »</a:t>
            </a:r>
            <a:endParaRPr lang="fr-CA" sz="1400" dirty="0"/>
          </a:p>
        </p:txBody>
      </p:sp>
    </p:spTree>
    <p:extLst>
      <p:ext uri="{BB962C8B-B14F-4D97-AF65-F5344CB8AC3E}">
        <p14:creationId xmlns:p14="http://schemas.microsoft.com/office/powerpoint/2010/main" val="4016796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04968F8-4638-449A-89B7-488063A53506}"/>
              </a:ext>
            </a:extLst>
          </p:cNvPr>
          <p:cNvSpPr txBox="1"/>
          <p:nvPr>
            <p:custDataLst>
              <p:tags r:id="rId1"/>
            </p:custDataLst>
          </p:nvPr>
        </p:nvSpPr>
        <p:spPr>
          <a:xfrm>
            <a:off x="2961103" y="1726709"/>
            <a:ext cx="8563829" cy="518160"/>
          </a:xfrm>
          <a:prstGeom prst="rect">
            <a:avLst/>
          </a:prstGeom>
          <a:noFill/>
        </p:spPr>
        <p:txBody>
          <a:bodyPr wrap="square" rtlCol="0">
            <a:spAutoFit/>
          </a:bodyPr>
          <a:lstStyle/>
          <a:p>
            <a:r>
              <a:rPr lang="fr-CA" sz="1400" dirty="0">
                <a:effectLst/>
                <a:latin typeface="Calibri" panose="020F0502020204030204" pitchFamily="34" charset="0"/>
                <a:ea typeface="Times New Roman" panose="02020603050405020304" pitchFamily="18" charset="0"/>
                <a:cs typeface="Times New Roman" panose="02020603050405020304" pitchFamily="18" charset="0"/>
              </a:rPr>
              <a:t>« vérification de l’identité d’un utilisateur, d’un processus ou d’un dispositif, souvent comme condition préalable à l’accès aux ressources d’un système d’information »</a:t>
            </a:r>
          </a:p>
        </p:txBody>
      </p:sp>
      <p:sp>
        <p:nvSpPr>
          <p:cNvPr id="16" name="TextBox 15">
            <a:extLst>
              <a:ext uri="{FF2B5EF4-FFF2-40B4-BE49-F238E27FC236}">
                <a16:creationId xmlns:a16="http://schemas.microsoft.com/office/drawing/2014/main" id="{5869D36E-489C-4378-BE68-CB804AAB4B1D}"/>
              </a:ext>
            </a:extLst>
          </p:cNvPr>
          <p:cNvSpPr txBox="1"/>
          <p:nvPr>
            <p:custDataLst>
              <p:tags r:id="rId2"/>
            </p:custDataLst>
          </p:nvPr>
        </p:nvSpPr>
        <p:spPr>
          <a:xfrm>
            <a:off x="2963010" y="2273563"/>
            <a:ext cx="9170680" cy="307777"/>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le processus permettant de déterminer si une entité authentifiée est autorisée à accéder à une ressource particulière »</a:t>
            </a:r>
          </a:p>
        </p:txBody>
      </p:sp>
      <p:sp>
        <p:nvSpPr>
          <p:cNvPr id="17" name="TextBox 16">
            <a:extLst>
              <a:ext uri="{FF2B5EF4-FFF2-40B4-BE49-F238E27FC236}">
                <a16:creationId xmlns:a16="http://schemas.microsoft.com/office/drawing/2014/main" id="{3D93BE67-5A9E-46A3-9E26-049B29289A49}"/>
              </a:ext>
            </a:extLst>
          </p:cNvPr>
          <p:cNvSpPr txBox="1"/>
          <p:nvPr>
            <p:custDataLst>
              <p:tags r:id="rId3"/>
            </p:custDataLst>
          </p:nvPr>
        </p:nvSpPr>
        <p:spPr>
          <a:xfrm>
            <a:off x="2961103" y="2725221"/>
            <a:ext cx="8300720"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un domaine spécialisé de la Gestion des accès et des justificatifs d’identité (GIJIA) qui traite spécifiquement de la protection des comptes privilégiés »</a:t>
            </a:r>
          </a:p>
        </p:txBody>
      </p:sp>
      <p:sp>
        <p:nvSpPr>
          <p:cNvPr id="18" name="TextBox 17">
            <a:extLst>
              <a:ext uri="{FF2B5EF4-FFF2-40B4-BE49-F238E27FC236}">
                <a16:creationId xmlns:a16="http://schemas.microsoft.com/office/drawing/2014/main" id="{F049BFDA-9694-44A6-990C-F1705CB77CFE}"/>
              </a:ext>
            </a:extLst>
          </p:cNvPr>
          <p:cNvSpPr txBox="1"/>
          <p:nvPr>
            <p:custDataLst>
              <p:tags r:id="rId4"/>
            </p:custDataLst>
          </p:nvPr>
        </p:nvSpPr>
        <p:spPr>
          <a:xfrm>
            <a:off x="2976344" y="3280038"/>
            <a:ext cx="8300720"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un entrepôt de données ou un système qui stocke les règles/politiques qui définissent les attributs qu’un demandeur doit avoir pour accéder à une ressource en particulier »</a:t>
            </a:r>
          </a:p>
        </p:txBody>
      </p:sp>
      <p:sp>
        <p:nvSpPr>
          <p:cNvPr id="19" name="TextBox 18">
            <a:extLst>
              <a:ext uri="{FF2B5EF4-FFF2-40B4-BE49-F238E27FC236}">
                <a16:creationId xmlns:a16="http://schemas.microsoft.com/office/drawing/2014/main" id="{7704E56D-3FDE-4743-A0F8-912745673CBC}"/>
              </a:ext>
            </a:extLst>
          </p:cNvPr>
          <p:cNvSpPr txBox="1"/>
          <p:nvPr>
            <p:custDataLst>
              <p:tags r:id="rId5"/>
            </p:custDataLst>
          </p:nvPr>
        </p:nvSpPr>
        <p:spPr>
          <a:xfrm>
            <a:off x="2969677" y="3774866"/>
            <a:ext cx="8555256" cy="52322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un système de contrôle d’accès physique permet de contrôler l’accès aux installations physiques et un système de contrôle d’accès logique contrôle la capacité d’une entité d’accéder au système et aux ressources d’information »</a:t>
            </a:r>
          </a:p>
        </p:txBody>
      </p:sp>
      <p:sp>
        <p:nvSpPr>
          <p:cNvPr id="20" name="TextBox 19">
            <a:extLst>
              <a:ext uri="{FF2B5EF4-FFF2-40B4-BE49-F238E27FC236}">
                <a16:creationId xmlns:a16="http://schemas.microsoft.com/office/drawing/2014/main" id="{656AA5BE-4B7F-428A-BAE9-5DB36628E78D}"/>
              </a:ext>
            </a:extLst>
          </p:cNvPr>
          <p:cNvSpPr txBox="1"/>
          <p:nvPr>
            <p:custDataLst>
              <p:tags r:id="rId6"/>
            </p:custDataLst>
          </p:nvPr>
        </p:nvSpPr>
        <p:spPr>
          <a:xfrm>
            <a:off x="2961103" y="4316453"/>
            <a:ext cx="8844815"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permet aux utilisateurs de contrôler la façon dont leurs renseignements personnels sont recueillis, utilisés, conservés et divulgués »</a:t>
            </a:r>
          </a:p>
        </p:txBody>
      </p:sp>
      <p:cxnSp>
        <p:nvCxnSpPr>
          <p:cNvPr id="23" name="Straight Arrow Connector 22">
            <a:extLst>
              <a:ext uri="{FF2B5EF4-FFF2-40B4-BE49-F238E27FC236}">
                <a16:creationId xmlns:a16="http://schemas.microsoft.com/office/drawing/2014/main" id="{9F3A658D-D929-485B-B646-EA2CB5DCEA59}"/>
              </a:ext>
            </a:extLst>
          </p:cNvPr>
          <p:cNvCxnSpPr/>
          <p:nvPr>
            <p:custDataLst>
              <p:tags r:id="rId7"/>
            </p:custDataLst>
          </p:nvPr>
        </p:nvCxnSpPr>
        <p:spPr>
          <a:xfrm>
            <a:off x="2524224" y="194638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B4F00F-BF1F-44CB-99C4-80209243B531}"/>
              </a:ext>
            </a:extLst>
          </p:cNvPr>
          <p:cNvCxnSpPr/>
          <p:nvPr>
            <p:custDataLst>
              <p:tags r:id="rId8"/>
            </p:custDataLst>
          </p:nvPr>
        </p:nvCxnSpPr>
        <p:spPr>
          <a:xfrm>
            <a:off x="2524224" y="2420802"/>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801B11-9E0B-48FE-8E34-3862B286551C}"/>
              </a:ext>
            </a:extLst>
          </p:cNvPr>
          <p:cNvCxnSpPr/>
          <p:nvPr>
            <p:custDataLst>
              <p:tags r:id="rId9"/>
            </p:custDataLst>
          </p:nvPr>
        </p:nvCxnSpPr>
        <p:spPr>
          <a:xfrm>
            <a:off x="2539464" y="2959659"/>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B91275-7EF0-48AD-A97D-CA5EC9577828}"/>
              </a:ext>
            </a:extLst>
          </p:cNvPr>
          <p:cNvCxnSpPr/>
          <p:nvPr>
            <p:custDataLst>
              <p:tags r:id="rId10"/>
            </p:custDataLst>
          </p:nvPr>
        </p:nvCxnSpPr>
        <p:spPr>
          <a:xfrm>
            <a:off x="2554704" y="3468083"/>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FD7D09-A049-495C-B692-55472B4D0BE1}"/>
              </a:ext>
            </a:extLst>
          </p:cNvPr>
          <p:cNvCxnSpPr/>
          <p:nvPr>
            <p:custDataLst>
              <p:tags r:id="rId11"/>
            </p:custDataLst>
          </p:nvPr>
        </p:nvCxnSpPr>
        <p:spPr>
          <a:xfrm>
            <a:off x="2544544" y="3939751"/>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7AF6BC3-B00A-44BC-9C56-64FBF2A25E61}"/>
              </a:ext>
            </a:extLst>
          </p:cNvPr>
          <p:cNvCxnSpPr/>
          <p:nvPr>
            <p:custDataLst>
              <p:tags r:id="rId12"/>
            </p:custDataLst>
          </p:nvPr>
        </p:nvCxnSpPr>
        <p:spPr>
          <a:xfrm>
            <a:off x="2539464" y="4454451"/>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352A5A-0D6B-4620-9D07-198B1C3DDA15}"/>
              </a:ext>
            </a:extLst>
          </p:cNvPr>
          <p:cNvSpPr txBox="1"/>
          <p:nvPr>
            <p:custDataLst>
              <p:tags r:id="rId13"/>
            </p:custDataLst>
          </p:nvPr>
        </p:nvSpPr>
        <p:spPr>
          <a:xfrm>
            <a:off x="2991584" y="4804008"/>
            <a:ext cx="8844816" cy="73152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une représentation électronique de la signature d’une personne qui lie cette personne à un document ou à une transaction électronique et qui fournit une preuve de l’intention de cette personne d’approuver ou d’être légalement liée par son contenu »</a:t>
            </a:r>
          </a:p>
        </p:txBody>
      </p:sp>
      <p:cxnSp>
        <p:nvCxnSpPr>
          <p:cNvPr id="31" name="Straight Arrow Connector 30">
            <a:extLst>
              <a:ext uri="{FF2B5EF4-FFF2-40B4-BE49-F238E27FC236}">
                <a16:creationId xmlns:a16="http://schemas.microsoft.com/office/drawing/2014/main" id="{28B77225-6AE6-408D-87FC-531F0835E55E}"/>
              </a:ext>
            </a:extLst>
          </p:cNvPr>
          <p:cNvCxnSpPr/>
          <p:nvPr>
            <p:custDataLst>
              <p:tags r:id="rId14"/>
            </p:custDataLst>
          </p:nvPr>
        </p:nvCxnSpPr>
        <p:spPr>
          <a:xfrm>
            <a:off x="2524224" y="494757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E3DF2CD-A23B-4594-B8CE-5AB53D2B4871}"/>
              </a:ext>
            </a:extLst>
          </p:cNvPr>
          <p:cNvGrpSpPr/>
          <p:nvPr>
            <p:custDataLst>
              <p:tags r:id="rId15"/>
            </p:custDataLst>
          </p:nvPr>
        </p:nvGrpSpPr>
        <p:grpSpPr>
          <a:xfrm>
            <a:off x="994739" y="1347614"/>
            <a:ext cx="1559012" cy="3944512"/>
            <a:chOff x="1812992" y="405815"/>
            <a:chExt cx="1559012" cy="3944512"/>
          </a:xfrm>
        </p:grpSpPr>
        <p:sp>
          <p:nvSpPr>
            <p:cNvPr id="34" name="Rectangle: Rounded Corners 1115">
              <a:extLst>
                <a:ext uri="{FF2B5EF4-FFF2-40B4-BE49-F238E27FC236}">
                  <a16:creationId xmlns:a16="http://schemas.microsoft.com/office/drawing/2014/main" id="{81AB2000-3B04-49A0-85D5-AC91E06A47E8}"/>
                </a:ext>
              </a:extLst>
            </p:cNvPr>
            <p:cNvSpPr/>
            <p:nvPr/>
          </p:nvSpPr>
          <p:spPr>
            <a:xfrm>
              <a:off x="1812992" y="405815"/>
              <a:ext cx="1559012" cy="394451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0" rIns="48000" bIns="0" rtlCol="0" anchor="t"/>
            <a:lstStyle/>
            <a:p>
              <a:pPr algn="ctr"/>
              <a:r>
                <a:rPr lang="fr-CA" sz="1200" b="1"/>
                <a:t>Gestion de l’accès</a:t>
              </a:r>
            </a:p>
          </p:txBody>
        </p:sp>
        <p:sp>
          <p:nvSpPr>
            <p:cNvPr id="35" name="Rectangle: Rounded Corners 1116">
              <a:extLst>
                <a:ext uri="{FF2B5EF4-FFF2-40B4-BE49-F238E27FC236}">
                  <a16:creationId xmlns:a16="http://schemas.microsoft.com/office/drawing/2014/main" id="{0E9F0FC3-83A6-4108-A974-288E74C7338F}"/>
                </a:ext>
              </a:extLst>
            </p:cNvPr>
            <p:cNvSpPr/>
            <p:nvPr/>
          </p:nvSpPr>
          <p:spPr>
            <a:xfrm>
              <a:off x="1936368" y="804312"/>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Authentification</a:t>
              </a:r>
            </a:p>
          </p:txBody>
        </p:sp>
        <p:sp>
          <p:nvSpPr>
            <p:cNvPr id="36" name="Rectangle: Rounded Corners 1116">
              <a:extLst>
                <a:ext uri="{FF2B5EF4-FFF2-40B4-BE49-F238E27FC236}">
                  <a16:creationId xmlns:a16="http://schemas.microsoft.com/office/drawing/2014/main" id="{C63023FD-A659-41C8-BA4E-4A51AA5884EA}"/>
                </a:ext>
              </a:extLst>
            </p:cNvPr>
            <p:cNvSpPr/>
            <p:nvPr/>
          </p:nvSpPr>
          <p:spPr>
            <a:xfrm>
              <a:off x="1946334" y="1298256"/>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Autorisation</a:t>
              </a:r>
            </a:p>
          </p:txBody>
        </p:sp>
        <p:sp>
          <p:nvSpPr>
            <p:cNvPr id="37" name="Rectangle: Rounded Corners 1116">
              <a:extLst>
                <a:ext uri="{FF2B5EF4-FFF2-40B4-BE49-F238E27FC236}">
                  <a16:creationId xmlns:a16="http://schemas.microsoft.com/office/drawing/2014/main" id="{F0A3C029-9C7C-4C78-8F64-A474B3F3E0BA}"/>
                </a:ext>
              </a:extLst>
            </p:cNvPr>
            <p:cNvSpPr/>
            <p:nvPr/>
          </p:nvSpPr>
          <p:spPr>
            <a:xfrm>
              <a:off x="1946333" y="1800905"/>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Gestion des privilèges d’accès</a:t>
              </a:r>
            </a:p>
          </p:txBody>
        </p:sp>
        <p:sp>
          <p:nvSpPr>
            <p:cNvPr id="38" name="Rectangle: Rounded Corners 1116">
              <a:extLst>
                <a:ext uri="{FF2B5EF4-FFF2-40B4-BE49-F238E27FC236}">
                  <a16:creationId xmlns:a16="http://schemas.microsoft.com/office/drawing/2014/main" id="{1270E849-8AD3-4641-84A1-1297FDB07123}"/>
                </a:ext>
              </a:extLst>
            </p:cNvPr>
            <p:cNvSpPr/>
            <p:nvPr/>
          </p:nvSpPr>
          <p:spPr>
            <a:xfrm>
              <a:off x="1936368" y="2292332"/>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Répertoire des politiques</a:t>
              </a:r>
            </a:p>
          </p:txBody>
        </p:sp>
        <p:sp>
          <p:nvSpPr>
            <p:cNvPr id="39" name="Rectangle: Rounded Corners 1116">
              <a:extLst>
                <a:ext uri="{FF2B5EF4-FFF2-40B4-BE49-F238E27FC236}">
                  <a16:creationId xmlns:a16="http://schemas.microsoft.com/office/drawing/2014/main" id="{66CDE120-38F4-4CDF-9619-A4AC9745B210}"/>
                </a:ext>
              </a:extLst>
            </p:cNvPr>
            <p:cNvSpPr/>
            <p:nvPr/>
          </p:nvSpPr>
          <p:spPr>
            <a:xfrm>
              <a:off x="1954044" y="2794981"/>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Systèmes de contrôle d’accès logiques et physiques</a:t>
              </a:r>
            </a:p>
          </p:txBody>
        </p:sp>
        <p:sp>
          <p:nvSpPr>
            <p:cNvPr id="40" name="Rectangle: Rounded Corners 1116">
              <a:extLst>
                <a:ext uri="{FF2B5EF4-FFF2-40B4-BE49-F238E27FC236}">
                  <a16:creationId xmlns:a16="http://schemas.microsoft.com/office/drawing/2014/main" id="{D2A7C491-7543-4630-B7F6-9CA3F953E6DE}"/>
                </a:ext>
              </a:extLst>
            </p:cNvPr>
            <p:cNvSpPr/>
            <p:nvPr/>
          </p:nvSpPr>
          <p:spPr>
            <a:xfrm>
              <a:off x="1946332" y="3296127"/>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Gestion du consentement</a:t>
              </a:r>
            </a:p>
          </p:txBody>
        </p:sp>
        <p:sp>
          <p:nvSpPr>
            <p:cNvPr id="41" name="Rectangle: Rounded Corners 1116">
              <a:extLst>
                <a:ext uri="{FF2B5EF4-FFF2-40B4-BE49-F238E27FC236}">
                  <a16:creationId xmlns:a16="http://schemas.microsoft.com/office/drawing/2014/main" id="{EA25803E-6660-43B3-A5C5-ED9A25DE27A7}"/>
                </a:ext>
              </a:extLst>
            </p:cNvPr>
            <p:cNvSpPr/>
            <p:nvPr/>
          </p:nvSpPr>
          <p:spPr>
            <a:xfrm>
              <a:off x="1946331" y="3789057"/>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Signature électronique</a:t>
              </a:r>
            </a:p>
          </p:txBody>
        </p:sp>
      </p:grpSp>
    </p:spTree>
    <p:extLst>
      <p:ext uri="{BB962C8B-B14F-4D97-AF65-F5344CB8AC3E}">
        <p14:creationId xmlns:p14="http://schemas.microsoft.com/office/powerpoint/2010/main" val="20598039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81B34ED-D789-4637-9B08-410375CA0DDB}"/>
              </a:ext>
            </a:extLst>
          </p:cNvPr>
          <p:cNvSpPr txBox="1"/>
          <p:nvPr>
            <p:custDataLst>
              <p:tags r:id="rId1"/>
            </p:custDataLst>
          </p:nvPr>
        </p:nvSpPr>
        <p:spPr>
          <a:xfrm>
            <a:off x="2914124" y="2451340"/>
            <a:ext cx="8780339" cy="523220"/>
          </a:xfrm>
          <a:prstGeom prst="rect">
            <a:avLst/>
          </a:prstGeom>
          <a:noFill/>
        </p:spPr>
        <p:txBody>
          <a:bodyPr wrap="square" rtlCol="0">
            <a:spAutoFit/>
          </a:bodyPr>
          <a:lstStyle/>
          <a:p>
            <a:r>
              <a:rPr lang="fr-CA" sz="1400">
                <a:effectLst/>
                <a:latin typeface="Calibri" panose="020F0502020204030204" pitchFamily="34" charset="0"/>
                <a:ea typeface="Times New Roman" panose="02020603050405020304" pitchFamily="18" charset="0"/>
                <a:cs typeface="Times New Roman" panose="02020603050405020304" pitchFamily="18" charset="0"/>
              </a:rPr>
              <a:t>« un élément qui permet aux organisations de connecter plusieurs fournisseurs de services avec différents fournisseurs d’identité (IdP), tout en fournissant une capacité d’authentification unique (SSO) au nom des utilisateurs »</a:t>
            </a:r>
            <a:endParaRPr lang="fr-CA" sz="1400"/>
          </a:p>
        </p:txBody>
      </p:sp>
      <p:sp>
        <p:nvSpPr>
          <p:cNvPr id="13" name="TextBox 12">
            <a:extLst>
              <a:ext uri="{FF2B5EF4-FFF2-40B4-BE49-F238E27FC236}">
                <a16:creationId xmlns:a16="http://schemas.microsoft.com/office/drawing/2014/main" id="{752546DF-B69A-44B5-950F-0F11B9722199}"/>
              </a:ext>
            </a:extLst>
          </p:cNvPr>
          <p:cNvSpPr txBox="1"/>
          <p:nvPr>
            <p:custDataLst>
              <p:tags r:id="rId2"/>
            </p:custDataLst>
          </p:nvPr>
        </p:nvSpPr>
        <p:spPr>
          <a:xfrm>
            <a:off x="2933752" y="3020826"/>
            <a:ext cx="8666370"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a:t>« un ensemble convenu de principes, de définitions, de normes, de spécifications, de critères de conformité, et d’approche en matière d’évaluation »</a:t>
            </a:r>
          </a:p>
        </p:txBody>
      </p:sp>
      <p:sp>
        <p:nvSpPr>
          <p:cNvPr id="14" name="TextBox 13">
            <a:extLst>
              <a:ext uri="{FF2B5EF4-FFF2-40B4-BE49-F238E27FC236}">
                <a16:creationId xmlns:a16="http://schemas.microsoft.com/office/drawing/2014/main" id="{4F027F76-DEBC-4D34-854C-0D1E8379E6B1}"/>
              </a:ext>
            </a:extLst>
          </p:cNvPr>
          <p:cNvSpPr txBox="1"/>
          <p:nvPr>
            <p:custDataLst>
              <p:tags r:id="rId3"/>
            </p:custDataLst>
          </p:nvPr>
        </p:nvSpPr>
        <p:spPr>
          <a:xfrm>
            <a:off x="2914124" y="3549538"/>
            <a:ext cx="8455833" cy="52322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a:t>« fonctions de traduction comme la conversion de protocole et les mises en correspondance d’attributs afin de permettre aux parties dans différents domaines d’échanger des renseignements de façon appropriée et efficace »</a:t>
            </a:r>
          </a:p>
        </p:txBody>
      </p:sp>
      <p:sp>
        <p:nvSpPr>
          <p:cNvPr id="15" name="TextBox 14">
            <a:extLst>
              <a:ext uri="{FF2B5EF4-FFF2-40B4-BE49-F238E27FC236}">
                <a16:creationId xmlns:a16="http://schemas.microsoft.com/office/drawing/2014/main" id="{90809C6B-9FDD-4D98-AC63-5818E085DA62}"/>
              </a:ext>
            </a:extLst>
          </p:cNvPr>
          <p:cNvSpPr txBox="1"/>
          <p:nvPr>
            <p:custDataLst>
              <p:tags r:id="rId4"/>
            </p:custDataLst>
          </p:nvPr>
        </p:nvSpPr>
        <p:spPr>
          <a:xfrm>
            <a:off x="2931270" y="4072758"/>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a:t>« gestion du cycle de vie des relations de confiance entre les domaines fédérés »</a:t>
            </a:r>
          </a:p>
        </p:txBody>
      </p:sp>
      <p:cxnSp>
        <p:nvCxnSpPr>
          <p:cNvPr id="20" name="Straight Arrow Connector 19">
            <a:extLst>
              <a:ext uri="{FF2B5EF4-FFF2-40B4-BE49-F238E27FC236}">
                <a16:creationId xmlns:a16="http://schemas.microsoft.com/office/drawing/2014/main" id="{500BACBA-9DB6-4AE4-BBA6-944127BC8959}"/>
              </a:ext>
            </a:extLst>
          </p:cNvPr>
          <p:cNvCxnSpPr/>
          <p:nvPr>
            <p:custDataLst>
              <p:tags r:id="rId5"/>
            </p:custDataLst>
          </p:nvPr>
        </p:nvCxnSpPr>
        <p:spPr>
          <a:xfrm>
            <a:off x="2479150" y="2651033"/>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148AA3-2BAC-404E-BB68-F3D975AED859}"/>
              </a:ext>
            </a:extLst>
          </p:cNvPr>
          <p:cNvCxnSpPr/>
          <p:nvPr>
            <p:custDataLst>
              <p:tags r:id="rId6"/>
            </p:custDataLst>
          </p:nvPr>
        </p:nvCxnSpPr>
        <p:spPr>
          <a:xfrm>
            <a:off x="2477244" y="3192857"/>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02B9670-00D8-46D8-9E18-E083731B72D8}"/>
              </a:ext>
            </a:extLst>
          </p:cNvPr>
          <p:cNvCxnSpPr/>
          <p:nvPr>
            <p:custDataLst>
              <p:tags r:id="rId7"/>
            </p:custDataLst>
          </p:nvPr>
        </p:nvCxnSpPr>
        <p:spPr>
          <a:xfrm>
            <a:off x="2494390" y="369600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D59218-CB33-4FEB-9CF6-FDBF9E40C468}"/>
              </a:ext>
            </a:extLst>
          </p:cNvPr>
          <p:cNvCxnSpPr/>
          <p:nvPr>
            <p:custDataLst>
              <p:tags r:id="rId8"/>
            </p:custDataLst>
          </p:nvPr>
        </p:nvCxnSpPr>
        <p:spPr>
          <a:xfrm>
            <a:off x="2468454" y="4220971"/>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D21F0C1E-9C39-4F09-BD87-CF8D37351D8A}"/>
              </a:ext>
            </a:extLst>
          </p:cNvPr>
          <p:cNvGrpSpPr/>
          <p:nvPr>
            <p:custDataLst>
              <p:tags r:id="rId9"/>
            </p:custDataLst>
          </p:nvPr>
        </p:nvGrpSpPr>
        <p:grpSpPr>
          <a:xfrm>
            <a:off x="822043" y="2114229"/>
            <a:ext cx="1672347" cy="2478332"/>
            <a:chOff x="5159788" y="405815"/>
            <a:chExt cx="1559012" cy="2478332"/>
          </a:xfrm>
        </p:grpSpPr>
        <p:sp>
          <p:nvSpPr>
            <p:cNvPr id="31" name="Rectangle: Rounded Corners 1115">
              <a:extLst>
                <a:ext uri="{FF2B5EF4-FFF2-40B4-BE49-F238E27FC236}">
                  <a16:creationId xmlns:a16="http://schemas.microsoft.com/office/drawing/2014/main" id="{E4ECBDA5-F514-4710-9F89-AF7C07FC49B6}"/>
                </a:ext>
              </a:extLst>
            </p:cNvPr>
            <p:cNvSpPr/>
            <p:nvPr/>
          </p:nvSpPr>
          <p:spPr>
            <a:xfrm>
              <a:off x="5159788" y="405815"/>
              <a:ext cx="1559012" cy="247833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nchorCtr="0"/>
            <a:lstStyle/>
            <a:p>
              <a:pPr algn="ctr"/>
              <a:r>
                <a:rPr lang="fr-CA" sz="1200" b="1"/>
                <a:t>Fédération</a:t>
              </a:r>
            </a:p>
          </p:txBody>
        </p:sp>
        <p:sp>
          <p:nvSpPr>
            <p:cNvPr id="32" name="Rectangle: Rounded Corners 1116">
              <a:extLst>
                <a:ext uri="{FF2B5EF4-FFF2-40B4-BE49-F238E27FC236}">
                  <a16:creationId xmlns:a16="http://schemas.microsoft.com/office/drawing/2014/main" id="{280AA059-E792-425C-BF1B-CEECCB5B1C6E}"/>
                </a:ext>
              </a:extLst>
            </p:cNvPr>
            <p:cNvSpPr/>
            <p:nvPr/>
          </p:nvSpPr>
          <p:spPr>
            <a:xfrm>
              <a:off x="5275300" y="739640"/>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Authentification centralisée et courtier d’identification unique (IU) </a:t>
              </a:r>
            </a:p>
          </p:txBody>
        </p:sp>
        <p:sp>
          <p:nvSpPr>
            <p:cNvPr id="33" name="Rectangle: Rounded Corners 1116">
              <a:extLst>
                <a:ext uri="{FF2B5EF4-FFF2-40B4-BE49-F238E27FC236}">
                  <a16:creationId xmlns:a16="http://schemas.microsoft.com/office/drawing/2014/main" id="{66F3F0CB-A764-4D45-8F25-ECF3F73058DF}"/>
                </a:ext>
              </a:extLst>
            </p:cNvPr>
            <p:cNvSpPr/>
            <p:nvPr/>
          </p:nvSpPr>
          <p:spPr>
            <a:xfrm>
              <a:off x="5283163" y="1266146"/>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Cadres de confiance</a:t>
              </a:r>
            </a:p>
          </p:txBody>
        </p:sp>
        <p:sp>
          <p:nvSpPr>
            <p:cNvPr id="34" name="Rectangle: Rounded Corners 1116">
              <a:extLst>
                <a:ext uri="{FF2B5EF4-FFF2-40B4-BE49-F238E27FC236}">
                  <a16:creationId xmlns:a16="http://schemas.microsoft.com/office/drawing/2014/main" id="{8DB07009-36DA-4062-920E-225D0A833FDF}"/>
                </a:ext>
              </a:extLst>
            </p:cNvPr>
            <p:cNvSpPr/>
            <p:nvPr/>
          </p:nvSpPr>
          <p:spPr>
            <a:xfrm>
              <a:off x="5275299" y="1784613"/>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Traduction entre Parties</a:t>
              </a:r>
            </a:p>
          </p:txBody>
        </p:sp>
        <p:sp>
          <p:nvSpPr>
            <p:cNvPr id="35" name="Rectangle: Rounded Corners 1116">
              <a:extLst>
                <a:ext uri="{FF2B5EF4-FFF2-40B4-BE49-F238E27FC236}">
                  <a16:creationId xmlns:a16="http://schemas.microsoft.com/office/drawing/2014/main" id="{ECC0D320-F94E-4B78-A8C4-7DD127767A20}"/>
                </a:ext>
              </a:extLst>
            </p:cNvPr>
            <p:cNvSpPr/>
            <p:nvPr/>
          </p:nvSpPr>
          <p:spPr>
            <a:xfrm>
              <a:off x="5293071" y="2309623"/>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Gestion de la fédération</a:t>
              </a:r>
            </a:p>
          </p:txBody>
        </p:sp>
      </p:grpSp>
    </p:spTree>
    <p:extLst>
      <p:ext uri="{BB962C8B-B14F-4D97-AF65-F5344CB8AC3E}">
        <p14:creationId xmlns:p14="http://schemas.microsoft.com/office/powerpoint/2010/main" val="9918761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83D8889-263C-49C1-A66B-A1A7E5F7A1F9}"/>
              </a:ext>
            </a:extLst>
          </p:cNvPr>
          <p:cNvSpPr txBox="1"/>
          <p:nvPr>
            <p:custDataLst>
              <p:tags r:id="rId1"/>
            </p:custDataLst>
          </p:nvPr>
        </p:nvSpPr>
        <p:spPr>
          <a:xfrm>
            <a:off x="2757903" y="2003249"/>
            <a:ext cx="9280371" cy="518160"/>
          </a:xfrm>
          <a:prstGeom prst="rect">
            <a:avLst/>
          </a:prstGeom>
          <a:noFill/>
        </p:spPr>
        <p:txBody>
          <a:bodyPr wrap="square" rtlCol="0">
            <a:spAutoFit/>
          </a:bodyPr>
          <a:lstStyle/>
          <a:p>
            <a:r>
              <a:rPr lang="fr-CA" sz="1400" dirty="0">
                <a:effectLst/>
                <a:latin typeface="Calibri" panose="020F0502020204030204" pitchFamily="34" charset="0"/>
                <a:ea typeface="Times New Roman" panose="02020603050405020304" pitchFamily="18" charset="0"/>
                <a:cs typeface="Times New Roman" panose="02020603050405020304" pitchFamily="18" charset="0"/>
              </a:rPr>
              <a:t>« le processus d’organisation des données en résumés d’information afin de surveiller la façon dont les différents composants de la GIJIA fonctionnent et se conforment à la politique »</a:t>
            </a:r>
            <a:endParaRPr lang="fr-CA" sz="1400" dirty="0"/>
          </a:p>
        </p:txBody>
      </p:sp>
      <p:sp>
        <p:nvSpPr>
          <p:cNvPr id="13" name="TextBox 12">
            <a:extLst>
              <a:ext uri="{FF2B5EF4-FFF2-40B4-BE49-F238E27FC236}">
                <a16:creationId xmlns:a16="http://schemas.microsoft.com/office/drawing/2014/main" id="{CE4F2978-E026-47BF-9E38-48B908CD53E3}"/>
              </a:ext>
            </a:extLst>
          </p:cNvPr>
          <p:cNvSpPr txBox="1"/>
          <p:nvPr>
            <p:custDataLst>
              <p:tags r:id="rId2"/>
            </p:custDataLst>
          </p:nvPr>
        </p:nvSpPr>
        <p:spPr>
          <a:xfrm>
            <a:off x="2759809" y="2592036"/>
            <a:ext cx="8912705"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le processus de validation des droits d’accès au sein des systèmes afin de garantir leur mise à jour au fur et à mesure que les circonstances changent »</a:t>
            </a:r>
          </a:p>
        </p:txBody>
      </p:sp>
      <p:sp>
        <p:nvSpPr>
          <p:cNvPr id="14" name="TextBox 13">
            <a:extLst>
              <a:ext uri="{FF2B5EF4-FFF2-40B4-BE49-F238E27FC236}">
                <a16:creationId xmlns:a16="http://schemas.microsoft.com/office/drawing/2014/main" id="{582F421F-95FC-4D26-83D7-3602542DFFCF}"/>
              </a:ext>
            </a:extLst>
          </p:cNvPr>
          <p:cNvSpPr txBox="1"/>
          <p:nvPr>
            <p:custDataLst>
              <p:tags r:id="rId3"/>
            </p:custDataLst>
          </p:nvPr>
        </p:nvSpPr>
        <p:spPr>
          <a:xfrm>
            <a:off x="2814320" y="3067798"/>
            <a:ext cx="9096734"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processus utilisés pour gérer le cycle de vie d’une identité numérique, notamment l’approvisionnement, la maintenance continue et le retrait des attributs d’identité »</a:t>
            </a:r>
          </a:p>
        </p:txBody>
      </p:sp>
      <p:sp>
        <p:nvSpPr>
          <p:cNvPr id="15" name="TextBox 14">
            <a:extLst>
              <a:ext uri="{FF2B5EF4-FFF2-40B4-BE49-F238E27FC236}">
                <a16:creationId xmlns:a16="http://schemas.microsoft.com/office/drawing/2014/main" id="{E0110895-6B33-4433-8EBC-FA368FFE49B3}"/>
              </a:ext>
            </a:extLst>
          </p:cNvPr>
          <p:cNvSpPr txBox="1"/>
          <p:nvPr>
            <p:custDataLst>
              <p:tags r:id="rId4"/>
            </p:custDataLst>
          </p:nvPr>
        </p:nvSpPr>
        <p:spPr>
          <a:xfrm>
            <a:off x="2814320" y="3638343"/>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processus utilisés pour assurer la conformité aux politiques et aux lois organisationnelles applicables »</a:t>
            </a:r>
          </a:p>
        </p:txBody>
      </p:sp>
      <p:sp>
        <p:nvSpPr>
          <p:cNvPr id="16" name="TextBox 15">
            <a:extLst>
              <a:ext uri="{FF2B5EF4-FFF2-40B4-BE49-F238E27FC236}">
                <a16:creationId xmlns:a16="http://schemas.microsoft.com/office/drawing/2014/main" id="{2EC4646C-2DF8-4711-ADC3-BC9775AB8E9B}"/>
              </a:ext>
            </a:extLst>
          </p:cNvPr>
          <p:cNvSpPr txBox="1"/>
          <p:nvPr>
            <p:custDataLst>
              <p:tags r:id="rId5"/>
            </p:custDataLst>
          </p:nvPr>
        </p:nvSpPr>
        <p:spPr>
          <a:xfrm>
            <a:off x="2788383" y="4069998"/>
            <a:ext cx="8912705"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les processus et les outils utilisés pour soutenir l’évaluation et l’appréciation continues selon lesquels divers systèmes d’information fonctionnent correctement et sont utilisés comme prévu »</a:t>
            </a:r>
          </a:p>
        </p:txBody>
      </p:sp>
      <p:cxnSp>
        <p:nvCxnSpPr>
          <p:cNvPr id="20" name="Straight Arrow Connector 19">
            <a:extLst>
              <a:ext uri="{FF2B5EF4-FFF2-40B4-BE49-F238E27FC236}">
                <a16:creationId xmlns:a16="http://schemas.microsoft.com/office/drawing/2014/main" id="{EB058493-081E-45B5-8874-80F0688208D4}"/>
              </a:ext>
            </a:extLst>
          </p:cNvPr>
          <p:cNvCxnSpPr/>
          <p:nvPr>
            <p:custDataLst>
              <p:tags r:id="rId6"/>
            </p:custDataLst>
          </p:nvPr>
        </p:nvCxnSpPr>
        <p:spPr>
          <a:xfrm>
            <a:off x="2321024" y="2264859"/>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64FD6-499B-40DB-84BE-D95241BA966C}"/>
              </a:ext>
            </a:extLst>
          </p:cNvPr>
          <p:cNvCxnSpPr/>
          <p:nvPr>
            <p:custDataLst>
              <p:tags r:id="rId7"/>
            </p:custDataLst>
          </p:nvPr>
        </p:nvCxnSpPr>
        <p:spPr>
          <a:xfrm>
            <a:off x="2321024" y="2739275"/>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B555A1D-763C-45B4-B8A2-AD1EB644CDCB}"/>
              </a:ext>
            </a:extLst>
          </p:cNvPr>
          <p:cNvCxnSpPr/>
          <p:nvPr>
            <p:custDataLst>
              <p:tags r:id="rId8"/>
            </p:custDataLst>
          </p:nvPr>
        </p:nvCxnSpPr>
        <p:spPr>
          <a:xfrm>
            <a:off x="2336264" y="3278132"/>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369B3C-9E0F-474F-8347-7BB5318F861D}"/>
              </a:ext>
            </a:extLst>
          </p:cNvPr>
          <p:cNvCxnSpPr/>
          <p:nvPr>
            <p:custDataLst>
              <p:tags r:id="rId9"/>
            </p:custDataLst>
          </p:nvPr>
        </p:nvCxnSpPr>
        <p:spPr>
          <a:xfrm>
            <a:off x="2351504" y="378655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C5AECF-5715-42C0-AB4A-7C6C6C6D9A9F}"/>
              </a:ext>
            </a:extLst>
          </p:cNvPr>
          <p:cNvCxnSpPr/>
          <p:nvPr>
            <p:custDataLst>
              <p:tags r:id="rId10"/>
            </p:custDataLst>
          </p:nvPr>
        </p:nvCxnSpPr>
        <p:spPr>
          <a:xfrm>
            <a:off x="2341344" y="4295952"/>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5471A7B-693A-4DB1-8F72-A7FC68CC9BCC}"/>
              </a:ext>
            </a:extLst>
          </p:cNvPr>
          <p:cNvGrpSpPr/>
          <p:nvPr>
            <p:custDataLst>
              <p:tags r:id="rId11"/>
            </p:custDataLst>
          </p:nvPr>
        </p:nvGrpSpPr>
        <p:grpSpPr>
          <a:xfrm>
            <a:off x="756932" y="1501964"/>
            <a:ext cx="1559012" cy="3160077"/>
            <a:chOff x="756932" y="1501964"/>
            <a:chExt cx="1559012" cy="3160077"/>
          </a:xfrm>
        </p:grpSpPr>
        <p:sp>
          <p:nvSpPr>
            <p:cNvPr id="31" name="Rectangle: Rounded Corners 1115">
              <a:extLst>
                <a:ext uri="{FF2B5EF4-FFF2-40B4-BE49-F238E27FC236}">
                  <a16:creationId xmlns:a16="http://schemas.microsoft.com/office/drawing/2014/main" id="{6A9E3E53-6FCC-4953-9C3F-E1763FA2B014}"/>
                </a:ext>
              </a:extLst>
            </p:cNvPr>
            <p:cNvSpPr/>
            <p:nvPr/>
          </p:nvSpPr>
          <p:spPr>
            <a:xfrm>
              <a:off x="756932" y="1501964"/>
              <a:ext cx="1559012" cy="31600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0" rIns="48000" bIns="0" rtlCol="0" anchor="t"/>
            <a:lstStyle/>
            <a:p>
              <a:pPr algn="ctr"/>
              <a:r>
                <a:rPr lang="fr-CA" sz="1200" b="1" dirty="0"/>
                <a:t>Systèmes de gouvernance et processus</a:t>
              </a:r>
            </a:p>
          </p:txBody>
        </p:sp>
        <p:sp>
          <p:nvSpPr>
            <p:cNvPr id="32" name="Rectangle: Rounded Corners 1116">
              <a:extLst>
                <a:ext uri="{FF2B5EF4-FFF2-40B4-BE49-F238E27FC236}">
                  <a16:creationId xmlns:a16="http://schemas.microsoft.com/office/drawing/2014/main" id="{C71662F9-359D-4D12-981F-1202781A4300}"/>
                </a:ext>
              </a:extLst>
            </p:cNvPr>
            <p:cNvSpPr/>
            <p:nvPr/>
          </p:nvSpPr>
          <p:spPr>
            <a:xfrm>
              <a:off x="880305" y="2144114"/>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Établissement de rapports et analyses</a:t>
              </a:r>
            </a:p>
          </p:txBody>
        </p:sp>
        <p:sp>
          <p:nvSpPr>
            <p:cNvPr id="33" name="Rectangle: Rounded Corners 1116">
              <a:extLst>
                <a:ext uri="{FF2B5EF4-FFF2-40B4-BE49-F238E27FC236}">
                  <a16:creationId xmlns:a16="http://schemas.microsoft.com/office/drawing/2014/main" id="{18445B8D-FED8-44BD-B457-CE422C753ABE}"/>
                </a:ext>
              </a:extLst>
            </p:cNvPr>
            <p:cNvSpPr/>
            <p:nvPr/>
          </p:nvSpPr>
          <p:spPr>
            <a:xfrm>
              <a:off x="880305" y="2617923"/>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Certification et découverte d’accès</a:t>
              </a:r>
            </a:p>
          </p:txBody>
        </p:sp>
        <p:sp>
          <p:nvSpPr>
            <p:cNvPr id="34" name="Rectangle: Rounded Corners 1116">
              <a:extLst>
                <a:ext uri="{FF2B5EF4-FFF2-40B4-BE49-F238E27FC236}">
                  <a16:creationId xmlns:a16="http://schemas.microsoft.com/office/drawing/2014/main" id="{E4F00080-A37C-4A5B-B630-9AD38B12B3F8}"/>
                </a:ext>
              </a:extLst>
            </p:cNvPr>
            <p:cNvSpPr/>
            <p:nvPr/>
          </p:nvSpPr>
          <p:spPr>
            <a:xfrm>
              <a:off x="880305" y="3151781"/>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Flux opérationnels d’approbation</a:t>
              </a:r>
            </a:p>
          </p:txBody>
        </p:sp>
        <p:sp>
          <p:nvSpPr>
            <p:cNvPr id="35" name="Rectangle: Rounded Corners 1116">
              <a:extLst>
                <a:ext uri="{FF2B5EF4-FFF2-40B4-BE49-F238E27FC236}">
                  <a16:creationId xmlns:a16="http://schemas.microsoft.com/office/drawing/2014/main" id="{06B2569A-2A80-4320-93EC-99B6C1FD9C6E}"/>
                </a:ext>
              </a:extLst>
            </p:cNvPr>
            <p:cNvSpPr/>
            <p:nvPr/>
          </p:nvSpPr>
          <p:spPr>
            <a:xfrm>
              <a:off x="880305" y="3638343"/>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Politique et conformité</a:t>
              </a:r>
            </a:p>
          </p:txBody>
        </p:sp>
        <p:sp>
          <p:nvSpPr>
            <p:cNvPr id="36" name="Rectangle: Rounded Corners 1116">
              <a:extLst>
                <a:ext uri="{FF2B5EF4-FFF2-40B4-BE49-F238E27FC236}">
                  <a16:creationId xmlns:a16="http://schemas.microsoft.com/office/drawing/2014/main" id="{F4CB4133-5D5B-41AD-A76C-159C81F5F7CE}"/>
                </a:ext>
              </a:extLst>
            </p:cNvPr>
            <p:cNvSpPr/>
            <p:nvPr/>
          </p:nvSpPr>
          <p:spPr>
            <a:xfrm>
              <a:off x="905047" y="4112152"/>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Surveillance, vérification et consignation</a:t>
              </a:r>
            </a:p>
          </p:txBody>
        </p:sp>
      </p:grpSp>
    </p:spTree>
    <p:extLst>
      <p:ext uri="{BB962C8B-B14F-4D97-AF65-F5344CB8AC3E}">
        <p14:creationId xmlns:p14="http://schemas.microsoft.com/office/powerpoint/2010/main" val="26829952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12C974-C0E4-40DF-A316-15C72C0A960A}"/>
              </a:ext>
            </a:extLst>
          </p:cNvPr>
          <p:cNvSpPr txBox="1"/>
          <p:nvPr>
            <p:custDataLst>
              <p:tags r:id="rId1"/>
            </p:custDataLst>
          </p:nvPr>
        </p:nvSpPr>
        <p:spPr>
          <a:xfrm>
            <a:off x="2862014" y="1876904"/>
            <a:ext cx="8953624" cy="518160"/>
          </a:xfrm>
          <a:prstGeom prst="rect">
            <a:avLst/>
          </a:prstGeom>
          <a:noFill/>
        </p:spPr>
        <p:txBody>
          <a:bodyPr wrap="square" rtlCol="0">
            <a:spAutoFit/>
          </a:bodyPr>
          <a:lstStyle/>
          <a:p>
            <a:r>
              <a:rPr lang="fr-CA" sz="1400" dirty="0">
                <a:effectLst/>
                <a:latin typeface="Calibri" panose="020F0502020204030204" pitchFamily="34" charset="0"/>
                <a:ea typeface="Times New Roman" panose="02020603050405020304" pitchFamily="18" charset="0"/>
                <a:cs typeface="Times New Roman" panose="02020603050405020304" pitchFamily="18" charset="0"/>
              </a:rPr>
              <a:t>« systèmes ou entrepôts de données qui stockent des renseignements sur les utilisateurs et les entités qui ne sont pas une personne »</a:t>
            </a:r>
            <a:endParaRPr lang="fr-CA" sz="1400" dirty="0"/>
          </a:p>
        </p:txBody>
      </p:sp>
      <p:sp>
        <p:nvSpPr>
          <p:cNvPr id="13" name="TextBox 12">
            <a:extLst>
              <a:ext uri="{FF2B5EF4-FFF2-40B4-BE49-F238E27FC236}">
                <a16:creationId xmlns:a16="http://schemas.microsoft.com/office/drawing/2014/main" id="{35B8FC98-A6EC-4AA6-BD6B-D252B1E4C150}"/>
              </a:ext>
            </a:extLst>
          </p:cNvPr>
          <p:cNvSpPr txBox="1"/>
          <p:nvPr>
            <p:custDataLst>
              <p:tags r:id="rId2"/>
            </p:custDataLst>
          </p:nvPr>
        </p:nvSpPr>
        <p:spPr>
          <a:xfrm>
            <a:off x="2863920" y="2432286"/>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a:t>« sources de certains renseignements d’identité liés aux utilisateurs internes »</a:t>
            </a:r>
          </a:p>
        </p:txBody>
      </p:sp>
      <p:sp>
        <p:nvSpPr>
          <p:cNvPr id="14" name="TextBox 13">
            <a:extLst>
              <a:ext uri="{FF2B5EF4-FFF2-40B4-BE49-F238E27FC236}">
                <a16:creationId xmlns:a16="http://schemas.microsoft.com/office/drawing/2014/main" id="{348F8941-713C-43F3-A9F6-235E40A4AC5C}"/>
              </a:ext>
            </a:extLst>
          </p:cNvPr>
          <p:cNvSpPr txBox="1"/>
          <p:nvPr>
            <p:custDataLst>
              <p:tags r:id="rId3"/>
            </p:custDataLst>
          </p:nvPr>
        </p:nvSpPr>
        <p:spPr>
          <a:xfrm>
            <a:off x="2855789" y="2939134"/>
            <a:ext cx="8426002"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sources de renseignements sur l’identité, principalement pour les citoyens non canadiens et, dans certains cas, les citoyens canadiens aussi »</a:t>
            </a:r>
          </a:p>
        </p:txBody>
      </p:sp>
      <p:sp>
        <p:nvSpPr>
          <p:cNvPr id="15" name="TextBox 14">
            <a:extLst>
              <a:ext uri="{FF2B5EF4-FFF2-40B4-BE49-F238E27FC236}">
                <a16:creationId xmlns:a16="http://schemas.microsoft.com/office/drawing/2014/main" id="{4C034F95-ADC8-4FCC-9C3E-29660C5DA815}"/>
              </a:ext>
            </a:extLst>
          </p:cNvPr>
          <p:cNvSpPr txBox="1"/>
          <p:nvPr>
            <p:custDataLst>
              <p:tags r:id="rId4"/>
            </p:custDataLst>
          </p:nvPr>
        </p:nvSpPr>
        <p:spPr>
          <a:xfrm>
            <a:off x="2899876" y="3481409"/>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sources de renseignements pour les utilisateurs internes, les utilisateurs externes et les entreprises »</a:t>
            </a:r>
          </a:p>
        </p:txBody>
      </p:sp>
      <p:sp>
        <p:nvSpPr>
          <p:cNvPr id="16" name="TextBox 15">
            <a:extLst>
              <a:ext uri="{FF2B5EF4-FFF2-40B4-BE49-F238E27FC236}">
                <a16:creationId xmlns:a16="http://schemas.microsoft.com/office/drawing/2014/main" id="{2EE5CE73-C7B0-4EFF-A555-25D9C846E9D1}"/>
              </a:ext>
            </a:extLst>
          </p:cNvPr>
          <p:cNvSpPr txBox="1"/>
          <p:nvPr>
            <p:custDataLst>
              <p:tags r:id="rId5"/>
            </p:custDataLst>
          </p:nvPr>
        </p:nvSpPr>
        <p:spPr>
          <a:xfrm>
            <a:off x="2918430" y="3973803"/>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sources de renseignements pour les utilisateurs et les entreprises externes »</a:t>
            </a:r>
          </a:p>
        </p:txBody>
      </p:sp>
      <p:sp>
        <p:nvSpPr>
          <p:cNvPr id="17" name="TextBox 16">
            <a:extLst>
              <a:ext uri="{FF2B5EF4-FFF2-40B4-BE49-F238E27FC236}">
                <a16:creationId xmlns:a16="http://schemas.microsoft.com/office/drawing/2014/main" id="{1CA89E16-BD32-4E0B-968C-A31D8239160F}"/>
              </a:ext>
            </a:extLst>
          </p:cNvPr>
          <p:cNvSpPr txBox="1"/>
          <p:nvPr>
            <p:custDataLst>
              <p:tags r:id="rId6"/>
            </p:custDataLst>
          </p:nvPr>
        </p:nvSpPr>
        <p:spPr>
          <a:xfrm>
            <a:off x="2918430" y="4502291"/>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sources de renseignements qui ne relèvent pas d’une des autres catégories »</a:t>
            </a:r>
          </a:p>
        </p:txBody>
      </p:sp>
      <p:cxnSp>
        <p:nvCxnSpPr>
          <p:cNvPr id="20" name="Straight Arrow Connector 19">
            <a:extLst>
              <a:ext uri="{FF2B5EF4-FFF2-40B4-BE49-F238E27FC236}">
                <a16:creationId xmlns:a16="http://schemas.microsoft.com/office/drawing/2014/main" id="{EE6621D8-3CCE-4DBD-A70E-B3056DCD01DC}"/>
              </a:ext>
            </a:extLst>
          </p:cNvPr>
          <p:cNvCxnSpPr/>
          <p:nvPr>
            <p:custDataLst>
              <p:tags r:id="rId7"/>
            </p:custDataLst>
          </p:nvPr>
        </p:nvCxnSpPr>
        <p:spPr>
          <a:xfrm>
            <a:off x="2453104" y="203782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2901D1-F73D-47C5-9341-D8E36B56928B}"/>
              </a:ext>
            </a:extLst>
          </p:cNvPr>
          <p:cNvCxnSpPr/>
          <p:nvPr>
            <p:custDataLst>
              <p:tags r:id="rId8"/>
            </p:custDataLst>
          </p:nvPr>
        </p:nvCxnSpPr>
        <p:spPr>
          <a:xfrm>
            <a:off x="2425134" y="2579525"/>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FFDBA50-15E9-43D6-8818-11EEB4142A33}"/>
              </a:ext>
            </a:extLst>
          </p:cNvPr>
          <p:cNvCxnSpPr/>
          <p:nvPr>
            <p:custDataLst>
              <p:tags r:id="rId9"/>
            </p:custDataLst>
          </p:nvPr>
        </p:nvCxnSpPr>
        <p:spPr>
          <a:xfrm>
            <a:off x="2440374" y="3118382"/>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DD236D7-0B78-4C24-97EA-9BE54356A69D}"/>
              </a:ext>
            </a:extLst>
          </p:cNvPr>
          <p:cNvCxnSpPr/>
          <p:nvPr>
            <p:custDataLst>
              <p:tags r:id="rId10"/>
            </p:custDataLst>
          </p:nvPr>
        </p:nvCxnSpPr>
        <p:spPr>
          <a:xfrm>
            <a:off x="2455614" y="362680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229D89-04F1-4EE0-952D-F3B8F3D25019}"/>
              </a:ext>
            </a:extLst>
          </p:cNvPr>
          <p:cNvCxnSpPr/>
          <p:nvPr>
            <p:custDataLst>
              <p:tags r:id="rId11"/>
            </p:custDataLst>
          </p:nvPr>
        </p:nvCxnSpPr>
        <p:spPr>
          <a:xfrm>
            <a:off x="2445454" y="4136202"/>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105FF08-6E8A-4D6E-82F5-FDA0F15FF01D}"/>
              </a:ext>
            </a:extLst>
          </p:cNvPr>
          <p:cNvCxnSpPr/>
          <p:nvPr>
            <p:custDataLst>
              <p:tags r:id="rId12"/>
            </p:custDataLst>
          </p:nvPr>
        </p:nvCxnSpPr>
        <p:spPr>
          <a:xfrm>
            <a:off x="2462996" y="4653801"/>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09877E7-099C-48D7-A829-EAB067EF59DC}"/>
              </a:ext>
            </a:extLst>
          </p:cNvPr>
          <p:cNvGrpSpPr/>
          <p:nvPr>
            <p:custDataLst>
              <p:tags r:id="rId13"/>
            </p:custDataLst>
          </p:nvPr>
        </p:nvGrpSpPr>
        <p:grpSpPr>
          <a:xfrm>
            <a:off x="903984" y="1275566"/>
            <a:ext cx="1559012" cy="3713522"/>
            <a:chOff x="903984" y="1275566"/>
            <a:chExt cx="1559012" cy="3713522"/>
          </a:xfrm>
        </p:grpSpPr>
        <p:sp>
          <p:nvSpPr>
            <p:cNvPr id="31" name="Rectangle: Rounded Corners 1102">
              <a:extLst>
                <a:ext uri="{FF2B5EF4-FFF2-40B4-BE49-F238E27FC236}">
                  <a16:creationId xmlns:a16="http://schemas.microsoft.com/office/drawing/2014/main" id="{A4CDA20A-37B7-4841-8CA2-9B5AEFB1A059}"/>
                </a:ext>
              </a:extLst>
            </p:cNvPr>
            <p:cNvSpPr/>
            <p:nvPr/>
          </p:nvSpPr>
          <p:spPr>
            <a:xfrm>
              <a:off x="903984" y="1275566"/>
              <a:ext cx="1559012" cy="3713522"/>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A" sz="1100" b="1"/>
                <a:t>Sources </a:t>
              </a:r>
            </a:p>
            <a:p>
              <a:pPr algn="ctr"/>
              <a:r>
                <a:rPr lang="fr-CA" sz="1100" b="1"/>
                <a:t>autorisées</a:t>
              </a:r>
            </a:p>
          </p:txBody>
        </p:sp>
        <p:sp>
          <p:nvSpPr>
            <p:cNvPr id="32" name="Rectangle: Rounded Corners 1104">
              <a:extLst>
                <a:ext uri="{FF2B5EF4-FFF2-40B4-BE49-F238E27FC236}">
                  <a16:creationId xmlns:a16="http://schemas.microsoft.com/office/drawing/2014/main" id="{1A6EC540-84DD-4E8D-8EC6-A13C07CA3FEB}"/>
                </a:ext>
              </a:extLst>
            </p:cNvPr>
            <p:cNvSpPr/>
            <p:nvPr/>
          </p:nvSpPr>
          <p:spPr>
            <a:xfrm>
              <a:off x="1027360" y="1830257"/>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A" sz="800" b="1">
                  <a:solidFill>
                    <a:schemeClr val="tx1"/>
                  </a:solidFill>
                </a:rPr>
                <a:t>Répertoires et systèmes d’inventaire</a:t>
              </a:r>
            </a:p>
          </p:txBody>
        </p:sp>
        <p:sp>
          <p:nvSpPr>
            <p:cNvPr id="33" name="Rectangle: Rounded Corners 1111">
              <a:extLst>
                <a:ext uri="{FF2B5EF4-FFF2-40B4-BE49-F238E27FC236}">
                  <a16:creationId xmlns:a16="http://schemas.microsoft.com/office/drawing/2014/main" id="{A00D74E0-E3CE-46DE-B0DC-83A23519F9B9}"/>
                </a:ext>
              </a:extLst>
            </p:cNvPr>
            <p:cNvSpPr/>
            <p:nvPr/>
          </p:nvSpPr>
          <p:spPr>
            <a:xfrm>
              <a:off x="1027360" y="2356388"/>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A" sz="800" b="1">
                  <a:solidFill>
                    <a:schemeClr val="tx1"/>
                  </a:solidFill>
                </a:rPr>
                <a:t>Systèmes de RH, de paye et de filtrage</a:t>
              </a:r>
            </a:p>
          </p:txBody>
        </p:sp>
        <p:sp>
          <p:nvSpPr>
            <p:cNvPr id="34" name="Rectangle: Rounded Corners 1112">
              <a:extLst>
                <a:ext uri="{FF2B5EF4-FFF2-40B4-BE49-F238E27FC236}">
                  <a16:creationId xmlns:a16="http://schemas.microsoft.com/office/drawing/2014/main" id="{D9008105-9AD2-45A2-BD2D-FC4DC1F24388}"/>
                </a:ext>
              </a:extLst>
            </p:cNvPr>
            <p:cNvSpPr/>
            <p:nvPr/>
          </p:nvSpPr>
          <p:spPr>
            <a:xfrm>
              <a:off x="1027360" y="2879657"/>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Sources internationales</a:t>
              </a:r>
            </a:p>
          </p:txBody>
        </p:sp>
        <p:sp>
          <p:nvSpPr>
            <p:cNvPr id="35" name="Rectangle: Rounded Corners 1113">
              <a:extLst>
                <a:ext uri="{FF2B5EF4-FFF2-40B4-BE49-F238E27FC236}">
                  <a16:creationId xmlns:a16="http://schemas.microsoft.com/office/drawing/2014/main" id="{9D53C583-8C62-4D85-86C8-693646551E08}"/>
                </a:ext>
              </a:extLst>
            </p:cNvPr>
            <p:cNvSpPr/>
            <p:nvPr/>
          </p:nvSpPr>
          <p:spPr>
            <a:xfrm>
              <a:off x="1027360" y="3412080"/>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Autres ordres de gouvernement</a:t>
              </a:r>
            </a:p>
          </p:txBody>
        </p:sp>
        <p:sp>
          <p:nvSpPr>
            <p:cNvPr id="36" name="Rectangle: Rounded Corners 1114">
              <a:extLst>
                <a:ext uri="{FF2B5EF4-FFF2-40B4-BE49-F238E27FC236}">
                  <a16:creationId xmlns:a16="http://schemas.microsoft.com/office/drawing/2014/main" id="{59EA2869-EB16-4A4A-8FBE-FE1829ED2343}"/>
                </a:ext>
              </a:extLst>
            </p:cNvPr>
            <p:cNvSpPr/>
            <p:nvPr/>
          </p:nvSpPr>
          <p:spPr>
            <a:xfrm>
              <a:off x="1027360" y="3944503"/>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CA" sz="800" b="1" dirty="0">
                  <a:solidFill>
                    <a:schemeClr val="tx1"/>
                  </a:solidFill>
                </a:rPr>
                <a:t>Sources industrielles</a:t>
              </a:r>
              <a:endParaRPr lang="fr-CA" sz="800" b="1" dirty="0">
                <a:solidFill>
                  <a:schemeClr val="tx1"/>
                </a:solidFill>
                <a:cs typeface="Calibri"/>
              </a:endParaRPr>
            </a:p>
          </p:txBody>
        </p:sp>
        <p:sp>
          <p:nvSpPr>
            <p:cNvPr id="37" name="Rectangle: Rounded Corners 71">
              <a:extLst>
                <a:ext uri="{FF2B5EF4-FFF2-40B4-BE49-F238E27FC236}">
                  <a16:creationId xmlns:a16="http://schemas.microsoft.com/office/drawing/2014/main" id="{BE28A616-C065-43CF-9DD3-26F64EB82DA0}"/>
                </a:ext>
              </a:extLst>
            </p:cNvPr>
            <p:cNvSpPr/>
            <p:nvPr/>
          </p:nvSpPr>
          <p:spPr>
            <a:xfrm>
              <a:off x="1027360" y="4465979"/>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dirty="0">
                  <a:solidFill>
                    <a:schemeClr val="tx1"/>
                  </a:solidFill>
                </a:rPr>
                <a:t>Autres sources</a:t>
              </a:r>
            </a:p>
          </p:txBody>
        </p:sp>
      </p:grpSp>
    </p:spTree>
    <p:extLst>
      <p:ext uri="{BB962C8B-B14F-4D97-AF65-F5344CB8AC3E}">
        <p14:creationId xmlns:p14="http://schemas.microsoft.com/office/powerpoint/2010/main" val="15125712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A6C194B-C42E-4FE5-8FBE-1BB372BDB428}"/>
              </a:ext>
            </a:extLst>
          </p:cNvPr>
          <p:cNvSpPr txBox="1"/>
          <p:nvPr>
            <p:custDataLst>
              <p:tags r:id="rId1"/>
            </p:custDataLst>
          </p:nvPr>
        </p:nvSpPr>
        <p:spPr>
          <a:xfrm>
            <a:off x="2885428" y="2374957"/>
            <a:ext cx="8300720" cy="304800"/>
          </a:xfrm>
          <a:prstGeom prst="rect">
            <a:avLst/>
          </a:prstGeom>
          <a:noFill/>
        </p:spPr>
        <p:txBody>
          <a:bodyPr wrap="square" rtlCol="0">
            <a:spAutoFit/>
          </a:bodyPr>
          <a:lstStyle/>
          <a:p>
            <a:r>
              <a:rPr lang="fr-CA" sz="1400">
                <a:effectLst/>
                <a:latin typeface="Calibri" panose="020F0502020204030204" pitchFamily="34" charset="0"/>
                <a:ea typeface="Times New Roman" panose="02020603050405020304" pitchFamily="18" charset="0"/>
                <a:cs typeface="Times New Roman" panose="02020603050405020304" pitchFamily="18" charset="0"/>
              </a:rPr>
              <a:t>« consommateurs internes et externes du système du GC et des ressources d’information »</a:t>
            </a:r>
            <a:endParaRPr lang="fr-CA" sz="1400"/>
          </a:p>
        </p:txBody>
      </p:sp>
      <p:sp>
        <p:nvSpPr>
          <p:cNvPr id="13" name="TextBox 12">
            <a:extLst>
              <a:ext uri="{FF2B5EF4-FFF2-40B4-BE49-F238E27FC236}">
                <a16:creationId xmlns:a16="http://schemas.microsoft.com/office/drawing/2014/main" id="{4DF75D59-7A89-4DC5-981F-99CA329CA249}"/>
              </a:ext>
            </a:extLst>
          </p:cNvPr>
          <p:cNvSpPr txBox="1"/>
          <p:nvPr>
            <p:custDataLst>
              <p:tags r:id="rId2"/>
            </p:custDataLst>
          </p:nvPr>
        </p:nvSpPr>
        <p:spPr>
          <a:xfrm>
            <a:off x="2887334" y="2861537"/>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entreprises et autres ordres de gouvernement qui interagissent avec le GC »</a:t>
            </a:r>
          </a:p>
        </p:txBody>
      </p:sp>
      <p:sp>
        <p:nvSpPr>
          <p:cNvPr id="14" name="TextBox 13">
            <a:extLst>
              <a:ext uri="{FF2B5EF4-FFF2-40B4-BE49-F238E27FC236}">
                <a16:creationId xmlns:a16="http://schemas.microsoft.com/office/drawing/2014/main" id="{031DD9B0-64C7-4040-B847-54CBA887A77A}"/>
              </a:ext>
            </a:extLst>
          </p:cNvPr>
          <p:cNvSpPr txBox="1"/>
          <p:nvPr>
            <p:custDataLst>
              <p:tags r:id="rId3"/>
            </p:custDataLst>
          </p:nvPr>
        </p:nvSpPr>
        <p:spPr>
          <a:xfrm>
            <a:off x="2885428" y="3383861"/>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tout dispositif qui doit être authentifié pour avoir accès au système du GC et aux ressources d’information »</a:t>
            </a:r>
          </a:p>
        </p:txBody>
      </p:sp>
      <p:sp>
        <p:nvSpPr>
          <p:cNvPr id="15" name="TextBox 14">
            <a:extLst>
              <a:ext uri="{FF2B5EF4-FFF2-40B4-BE49-F238E27FC236}">
                <a16:creationId xmlns:a16="http://schemas.microsoft.com/office/drawing/2014/main" id="{9CDCFDEF-210A-47E3-AB67-B4D4667AEBEC}"/>
              </a:ext>
            </a:extLst>
          </p:cNvPr>
          <p:cNvSpPr txBox="1"/>
          <p:nvPr>
            <p:custDataLst>
              <p:tags r:id="rId4"/>
            </p:custDataLst>
          </p:nvPr>
        </p:nvSpPr>
        <p:spPr>
          <a:xfrm>
            <a:off x="2941844" y="3907844"/>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applications et services qui interagissent entre eux »</a:t>
            </a:r>
          </a:p>
        </p:txBody>
      </p:sp>
      <p:sp>
        <p:nvSpPr>
          <p:cNvPr id="16" name="TextBox 15">
            <a:extLst>
              <a:ext uri="{FF2B5EF4-FFF2-40B4-BE49-F238E27FC236}">
                <a16:creationId xmlns:a16="http://schemas.microsoft.com/office/drawing/2014/main" id="{07462C76-8FD7-4830-A81C-159908BD150D}"/>
              </a:ext>
            </a:extLst>
          </p:cNvPr>
          <p:cNvSpPr txBox="1"/>
          <p:nvPr>
            <p:custDataLst>
              <p:tags r:id="rId5"/>
            </p:custDataLst>
          </p:nvPr>
        </p:nvSpPr>
        <p:spPr>
          <a:xfrm>
            <a:off x="2941844" y="4403054"/>
            <a:ext cx="8300720"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a:t>« technologies de pointe qui peuvent agir au nom d’un utilisateur ou qui sont intégrées à un dispositif ou à une application »</a:t>
            </a:r>
          </a:p>
        </p:txBody>
      </p:sp>
      <p:cxnSp>
        <p:nvCxnSpPr>
          <p:cNvPr id="20" name="Straight Arrow Connector 19">
            <a:extLst>
              <a:ext uri="{FF2B5EF4-FFF2-40B4-BE49-F238E27FC236}">
                <a16:creationId xmlns:a16="http://schemas.microsoft.com/office/drawing/2014/main" id="{D22BC2F5-CB2C-46FE-8EB6-7119237BDF34}"/>
              </a:ext>
            </a:extLst>
          </p:cNvPr>
          <p:cNvCxnSpPr/>
          <p:nvPr>
            <p:custDataLst>
              <p:tags r:id="rId6"/>
            </p:custDataLst>
          </p:nvPr>
        </p:nvCxnSpPr>
        <p:spPr>
          <a:xfrm>
            <a:off x="2448548" y="2534360"/>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6E3C73A-997E-4B0F-AB84-8B138E9DB9F9}"/>
              </a:ext>
            </a:extLst>
          </p:cNvPr>
          <p:cNvCxnSpPr/>
          <p:nvPr>
            <p:custDataLst>
              <p:tags r:id="rId7"/>
            </p:custDataLst>
          </p:nvPr>
        </p:nvCxnSpPr>
        <p:spPr>
          <a:xfrm>
            <a:off x="2448548" y="3008776"/>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829AB07-D76A-48CF-AC6C-12B22FAAC5FC}"/>
              </a:ext>
            </a:extLst>
          </p:cNvPr>
          <p:cNvCxnSpPr/>
          <p:nvPr>
            <p:custDataLst>
              <p:tags r:id="rId8"/>
            </p:custDataLst>
          </p:nvPr>
        </p:nvCxnSpPr>
        <p:spPr>
          <a:xfrm>
            <a:off x="2463788" y="3547633"/>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4D0A205-AB23-4CC0-80EE-3609BA24E1B6}"/>
              </a:ext>
            </a:extLst>
          </p:cNvPr>
          <p:cNvCxnSpPr/>
          <p:nvPr>
            <p:custDataLst>
              <p:tags r:id="rId9"/>
            </p:custDataLst>
          </p:nvPr>
        </p:nvCxnSpPr>
        <p:spPr>
          <a:xfrm>
            <a:off x="2479028" y="4056057"/>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79D43C5-8477-4329-B35E-C2C793857A61}"/>
              </a:ext>
            </a:extLst>
          </p:cNvPr>
          <p:cNvCxnSpPr/>
          <p:nvPr>
            <p:custDataLst>
              <p:tags r:id="rId10"/>
            </p:custDataLst>
          </p:nvPr>
        </p:nvCxnSpPr>
        <p:spPr>
          <a:xfrm>
            <a:off x="2468868" y="4565453"/>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DDE7FDE-94BB-4847-A972-EF405F6B96C5}"/>
              </a:ext>
            </a:extLst>
          </p:cNvPr>
          <p:cNvGrpSpPr/>
          <p:nvPr>
            <p:custDataLst>
              <p:tags r:id="rId11"/>
            </p:custDataLst>
          </p:nvPr>
        </p:nvGrpSpPr>
        <p:grpSpPr>
          <a:xfrm>
            <a:off x="949436" y="1812468"/>
            <a:ext cx="1559012" cy="3194310"/>
            <a:chOff x="949436" y="1812468"/>
            <a:chExt cx="1559012" cy="3194310"/>
          </a:xfrm>
        </p:grpSpPr>
        <p:sp>
          <p:nvSpPr>
            <p:cNvPr id="46" name="Rectangle: Rounded Corners 1115">
              <a:extLst>
                <a:ext uri="{FF2B5EF4-FFF2-40B4-BE49-F238E27FC236}">
                  <a16:creationId xmlns:a16="http://schemas.microsoft.com/office/drawing/2014/main" id="{50FA0058-A80B-403F-B4B5-09596ED61985}"/>
                </a:ext>
              </a:extLst>
            </p:cNvPr>
            <p:cNvSpPr/>
            <p:nvPr/>
          </p:nvSpPr>
          <p:spPr>
            <a:xfrm>
              <a:off x="949436" y="1812468"/>
              <a:ext cx="1559012" cy="319431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nchorCtr="0"/>
            <a:lstStyle/>
            <a:p>
              <a:pPr algn="ctr"/>
              <a:r>
                <a:rPr lang="fr-CA" sz="1200" b="1" dirty="0"/>
                <a:t> Consommateurs de ressources</a:t>
              </a:r>
            </a:p>
          </p:txBody>
        </p:sp>
        <p:sp>
          <p:nvSpPr>
            <p:cNvPr id="47" name="Rectangle: Rounded Corners 1116">
              <a:extLst>
                <a:ext uri="{FF2B5EF4-FFF2-40B4-BE49-F238E27FC236}">
                  <a16:creationId xmlns:a16="http://schemas.microsoft.com/office/drawing/2014/main" id="{442253A4-B92F-4EA8-9359-CF0D32126C81}"/>
                </a:ext>
              </a:extLst>
            </p:cNvPr>
            <p:cNvSpPr/>
            <p:nvPr/>
          </p:nvSpPr>
          <p:spPr>
            <a:xfrm>
              <a:off x="1072812" y="2319440"/>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Utilisateurs</a:t>
              </a:r>
            </a:p>
          </p:txBody>
        </p:sp>
        <p:sp>
          <p:nvSpPr>
            <p:cNvPr id="48" name="Rectangle: Rounded Corners 1116">
              <a:extLst>
                <a:ext uri="{FF2B5EF4-FFF2-40B4-BE49-F238E27FC236}">
                  <a16:creationId xmlns:a16="http://schemas.microsoft.com/office/drawing/2014/main" id="{42DCBA8D-4A68-4834-AFD8-A8C8CAF3281A}"/>
                </a:ext>
              </a:extLst>
            </p:cNvPr>
            <p:cNvSpPr/>
            <p:nvPr/>
          </p:nvSpPr>
          <p:spPr>
            <a:xfrm>
              <a:off x="1078177" y="2835559"/>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Entreprises et organismes</a:t>
              </a:r>
            </a:p>
          </p:txBody>
        </p:sp>
        <p:sp>
          <p:nvSpPr>
            <p:cNvPr id="49" name="Rectangle: Rounded Corners 1116">
              <a:extLst>
                <a:ext uri="{FF2B5EF4-FFF2-40B4-BE49-F238E27FC236}">
                  <a16:creationId xmlns:a16="http://schemas.microsoft.com/office/drawing/2014/main" id="{6BDF2401-5347-4D33-A2A2-BAE113F99402}"/>
                </a:ext>
              </a:extLst>
            </p:cNvPr>
            <p:cNvSpPr/>
            <p:nvPr/>
          </p:nvSpPr>
          <p:spPr>
            <a:xfrm>
              <a:off x="1072812" y="3348114"/>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Dispositifs</a:t>
              </a:r>
            </a:p>
          </p:txBody>
        </p:sp>
        <p:sp>
          <p:nvSpPr>
            <p:cNvPr id="50" name="Rectangle: Rounded Corners 1116">
              <a:extLst>
                <a:ext uri="{FF2B5EF4-FFF2-40B4-BE49-F238E27FC236}">
                  <a16:creationId xmlns:a16="http://schemas.microsoft.com/office/drawing/2014/main" id="{72C10350-5D87-4F95-97FD-CA5F0587028B}"/>
                </a:ext>
              </a:extLst>
            </p:cNvPr>
            <p:cNvSpPr/>
            <p:nvPr/>
          </p:nvSpPr>
          <p:spPr>
            <a:xfrm>
              <a:off x="1072812" y="3859491"/>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Applications</a:t>
              </a:r>
            </a:p>
          </p:txBody>
        </p:sp>
        <p:sp>
          <p:nvSpPr>
            <p:cNvPr id="51" name="Rectangle: Rounded Corners 1116">
              <a:extLst>
                <a:ext uri="{FF2B5EF4-FFF2-40B4-BE49-F238E27FC236}">
                  <a16:creationId xmlns:a16="http://schemas.microsoft.com/office/drawing/2014/main" id="{1E6411D1-E62B-4475-B865-4F6BBA87C1B6}"/>
                </a:ext>
              </a:extLst>
            </p:cNvPr>
            <p:cNvSpPr/>
            <p:nvPr/>
          </p:nvSpPr>
          <p:spPr>
            <a:xfrm>
              <a:off x="1072678" y="4403054"/>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Intelligence artificielle (IA) et robots</a:t>
              </a:r>
            </a:p>
          </p:txBody>
        </p:sp>
      </p:grpSp>
    </p:spTree>
    <p:extLst>
      <p:ext uri="{BB962C8B-B14F-4D97-AF65-F5344CB8AC3E}">
        <p14:creationId xmlns:p14="http://schemas.microsoft.com/office/powerpoint/2010/main" val="41475462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A1D2F4-D479-43B9-9B75-2C1821D6DEBB}"/>
              </a:ext>
            </a:extLst>
          </p:cNvPr>
          <p:cNvGrpSpPr/>
          <p:nvPr>
            <p:custDataLst>
              <p:tags r:id="rId1"/>
            </p:custDataLst>
          </p:nvPr>
        </p:nvGrpSpPr>
        <p:grpSpPr>
          <a:xfrm>
            <a:off x="977140" y="1658206"/>
            <a:ext cx="1485989" cy="3761111"/>
            <a:chOff x="1536460" y="1064889"/>
            <a:chExt cx="1485989" cy="3761111"/>
          </a:xfrm>
        </p:grpSpPr>
        <p:sp>
          <p:nvSpPr>
            <p:cNvPr id="2" name="Rectangle: Rounded Corners 1115">
              <a:extLst>
                <a:ext uri="{FF2B5EF4-FFF2-40B4-BE49-F238E27FC236}">
                  <a16:creationId xmlns:a16="http://schemas.microsoft.com/office/drawing/2014/main" id="{27779571-00C5-4033-BC5B-3B0768BFFA48}"/>
                </a:ext>
              </a:extLst>
            </p:cNvPr>
            <p:cNvSpPr/>
            <p:nvPr/>
          </p:nvSpPr>
          <p:spPr>
            <a:xfrm>
              <a:off x="1536460" y="1064889"/>
              <a:ext cx="1485989" cy="376111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t"/>
            <a:lstStyle/>
            <a:p>
              <a:pPr algn="ctr"/>
              <a:r>
                <a:rPr lang="fr-CA" sz="1200" b="1"/>
                <a:t>Ressources protégées</a:t>
              </a:r>
            </a:p>
          </p:txBody>
        </p:sp>
        <p:sp>
          <p:nvSpPr>
            <p:cNvPr id="3" name="Rectangle: Rounded Corners 1116">
              <a:extLst>
                <a:ext uri="{FF2B5EF4-FFF2-40B4-BE49-F238E27FC236}">
                  <a16:creationId xmlns:a16="http://schemas.microsoft.com/office/drawing/2014/main" id="{E32ABD13-D574-469A-92A7-78982CED57DB}"/>
                </a:ext>
              </a:extLst>
            </p:cNvPr>
            <p:cNvSpPr/>
            <p:nvPr/>
          </p:nvSpPr>
          <p:spPr>
            <a:xfrm>
              <a:off x="1615955" y="1645369"/>
              <a:ext cx="1312261" cy="456931"/>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Applications, services et interfaces de programmation d’applications (API)</a:t>
              </a:r>
            </a:p>
          </p:txBody>
        </p:sp>
        <p:sp>
          <p:nvSpPr>
            <p:cNvPr id="4" name="Rectangle: Rounded Corners 1117">
              <a:extLst>
                <a:ext uri="{FF2B5EF4-FFF2-40B4-BE49-F238E27FC236}">
                  <a16:creationId xmlns:a16="http://schemas.microsoft.com/office/drawing/2014/main" id="{FB7368DD-3DF3-436E-A55C-6EF76DC55376}"/>
                </a:ext>
              </a:extLst>
            </p:cNvPr>
            <p:cNvSpPr/>
            <p:nvPr/>
          </p:nvSpPr>
          <p:spPr>
            <a:xfrm>
              <a:off x="1623326" y="3703081"/>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Infrastructure</a:t>
              </a:r>
            </a:p>
          </p:txBody>
        </p:sp>
        <p:sp>
          <p:nvSpPr>
            <p:cNvPr id="5" name="Rectangle: Rounded Corners 1118">
              <a:extLst>
                <a:ext uri="{FF2B5EF4-FFF2-40B4-BE49-F238E27FC236}">
                  <a16:creationId xmlns:a16="http://schemas.microsoft.com/office/drawing/2014/main" id="{B13DC25E-B163-4D69-A614-C537F1B23644}"/>
                </a:ext>
              </a:extLst>
            </p:cNvPr>
            <p:cNvSpPr/>
            <p:nvPr/>
          </p:nvSpPr>
          <p:spPr>
            <a:xfrm>
              <a:off x="1615957" y="2685161"/>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Dispositifs</a:t>
              </a:r>
            </a:p>
          </p:txBody>
        </p:sp>
        <p:sp>
          <p:nvSpPr>
            <p:cNvPr id="6" name="Rectangle: Rounded Corners 1120">
              <a:extLst>
                <a:ext uri="{FF2B5EF4-FFF2-40B4-BE49-F238E27FC236}">
                  <a16:creationId xmlns:a16="http://schemas.microsoft.com/office/drawing/2014/main" id="{EF7F68DA-2510-44F2-8B45-48344FBB3516}"/>
                </a:ext>
              </a:extLst>
            </p:cNvPr>
            <p:cNvSpPr/>
            <p:nvPr/>
          </p:nvSpPr>
          <p:spPr>
            <a:xfrm>
              <a:off x="1615955" y="4228003"/>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Installations</a:t>
              </a:r>
            </a:p>
          </p:txBody>
        </p:sp>
        <p:sp>
          <p:nvSpPr>
            <p:cNvPr id="8" name="Rectangle: Rounded Corners 73">
              <a:extLst>
                <a:ext uri="{FF2B5EF4-FFF2-40B4-BE49-F238E27FC236}">
                  <a16:creationId xmlns:a16="http://schemas.microsoft.com/office/drawing/2014/main" id="{BD7FD124-3641-438D-B904-D515E352D7EA}"/>
                </a:ext>
              </a:extLst>
            </p:cNvPr>
            <p:cNvSpPr/>
            <p:nvPr/>
          </p:nvSpPr>
          <p:spPr>
            <a:xfrm>
              <a:off x="1615958" y="2174277"/>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Nuage</a:t>
              </a:r>
            </a:p>
          </p:txBody>
        </p:sp>
        <p:sp>
          <p:nvSpPr>
            <p:cNvPr id="9" name="Rectangle: Rounded Corners 90">
              <a:extLst>
                <a:ext uri="{FF2B5EF4-FFF2-40B4-BE49-F238E27FC236}">
                  <a16:creationId xmlns:a16="http://schemas.microsoft.com/office/drawing/2014/main" id="{A5D082BE-A5F0-4767-ACD8-2F534DBFE4B6}"/>
                </a:ext>
              </a:extLst>
            </p:cNvPr>
            <p:cNvSpPr/>
            <p:nvPr/>
          </p:nvSpPr>
          <p:spPr>
            <a:xfrm>
              <a:off x="1615957" y="3196045"/>
              <a:ext cx="1312261" cy="438912"/>
            </a:xfrm>
            <a:prstGeom prst="roundRect">
              <a:avLst/>
            </a:prstGeom>
            <a:solidFill>
              <a:srgbClr val="F8F8F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800" b="1">
                  <a:solidFill>
                    <a:schemeClr val="tx1"/>
                  </a:solidFill>
                </a:rPr>
                <a:t>Plateformes et intergiciels</a:t>
              </a:r>
            </a:p>
          </p:txBody>
        </p:sp>
      </p:grpSp>
      <p:sp>
        <p:nvSpPr>
          <p:cNvPr id="21" name="TextBox 20">
            <a:extLst>
              <a:ext uri="{FF2B5EF4-FFF2-40B4-BE49-F238E27FC236}">
                <a16:creationId xmlns:a16="http://schemas.microsoft.com/office/drawing/2014/main" id="{49A90403-C09D-47E2-B82C-9979DA18C9A1}"/>
              </a:ext>
            </a:extLst>
          </p:cNvPr>
          <p:cNvSpPr txBox="1"/>
          <p:nvPr>
            <p:custDataLst>
              <p:tags r:id="rId2"/>
            </p:custDataLst>
          </p:nvPr>
        </p:nvSpPr>
        <p:spPr>
          <a:xfrm>
            <a:off x="2872964" y="2273807"/>
            <a:ext cx="8300720" cy="304800"/>
          </a:xfrm>
          <a:prstGeom prst="rect">
            <a:avLst/>
          </a:prstGeom>
          <a:noFill/>
        </p:spPr>
        <p:txBody>
          <a:bodyPr wrap="square" rtlCol="0">
            <a:spAutoFit/>
          </a:bodyPr>
          <a:lstStyle/>
          <a:p>
            <a:r>
              <a:rPr lang="fr-CA" sz="1400" dirty="0">
                <a:effectLst/>
                <a:latin typeface="Calibri" panose="020F0502020204030204" pitchFamily="34" charset="0"/>
                <a:ea typeface="Times New Roman" panose="02020603050405020304" pitchFamily="18" charset="0"/>
                <a:cs typeface="Times New Roman" panose="02020603050405020304" pitchFamily="18" charset="0"/>
              </a:rPr>
              <a:t>« applications et services du GC consommés par des entités internes et externes »</a:t>
            </a:r>
            <a:endParaRPr lang="fr-CA" sz="1400" dirty="0"/>
          </a:p>
        </p:txBody>
      </p:sp>
      <p:sp>
        <p:nvSpPr>
          <p:cNvPr id="22" name="TextBox 21">
            <a:extLst>
              <a:ext uri="{FF2B5EF4-FFF2-40B4-BE49-F238E27FC236}">
                <a16:creationId xmlns:a16="http://schemas.microsoft.com/office/drawing/2014/main" id="{CB0A8C87-BAF4-438C-9482-ABBCF927A37D}"/>
              </a:ext>
            </a:extLst>
          </p:cNvPr>
          <p:cNvSpPr txBox="1"/>
          <p:nvPr>
            <p:custDataLst>
              <p:tags r:id="rId3"/>
            </p:custDataLst>
          </p:nvPr>
        </p:nvSpPr>
        <p:spPr>
          <a:xfrm>
            <a:off x="2886298" y="2793508"/>
            <a:ext cx="8977048" cy="307777"/>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ressources informatiques à la demande utilisées par le GC pour fournir des services aux entités internes et externes »</a:t>
            </a:r>
          </a:p>
        </p:txBody>
      </p:sp>
      <p:sp>
        <p:nvSpPr>
          <p:cNvPr id="23" name="TextBox 22">
            <a:extLst>
              <a:ext uri="{FF2B5EF4-FFF2-40B4-BE49-F238E27FC236}">
                <a16:creationId xmlns:a16="http://schemas.microsoft.com/office/drawing/2014/main" id="{058CC02F-78AD-4F3C-954A-6DF59423EEB3}"/>
              </a:ext>
            </a:extLst>
          </p:cNvPr>
          <p:cNvSpPr txBox="1"/>
          <p:nvPr>
            <p:custDataLst>
              <p:tags r:id="rId4"/>
            </p:custDataLst>
          </p:nvPr>
        </p:nvSpPr>
        <p:spPr>
          <a:xfrm>
            <a:off x="2886298" y="3319542"/>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tout dispositif géré utilisé pour soutenir les opérations du GC »</a:t>
            </a:r>
          </a:p>
        </p:txBody>
      </p:sp>
      <p:sp>
        <p:nvSpPr>
          <p:cNvPr id="24" name="TextBox 23">
            <a:extLst>
              <a:ext uri="{FF2B5EF4-FFF2-40B4-BE49-F238E27FC236}">
                <a16:creationId xmlns:a16="http://schemas.microsoft.com/office/drawing/2014/main" id="{1C253D60-883C-48C4-B544-4005AE60E0F1}"/>
              </a:ext>
            </a:extLst>
          </p:cNvPr>
          <p:cNvSpPr txBox="1"/>
          <p:nvPr>
            <p:custDataLst>
              <p:tags r:id="rId5"/>
            </p:custDataLst>
          </p:nvPr>
        </p:nvSpPr>
        <p:spPr>
          <a:xfrm>
            <a:off x="2914140" y="3776418"/>
            <a:ext cx="8300720"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le système d’exploitation et l’ordinateur sur lequel il est exécuté, combiné à un logiciel qui sert de pont entre le système d’exploitation (ou la base de données) et divers programmes/applications »</a:t>
            </a:r>
          </a:p>
        </p:txBody>
      </p:sp>
      <p:sp>
        <p:nvSpPr>
          <p:cNvPr id="25" name="TextBox 24">
            <a:extLst>
              <a:ext uri="{FF2B5EF4-FFF2-40B4-BE49-F238E27FC236}">
                <a16:creationId xmlns:a16="http://schemas.microsoft.com/office/drawing/2014/main" id="{0FD1BEB2-EFED-4A69-9B36-17BF32F3BBAE}"/>
              </a:ext>
            </a:extLst>
          </p:cNvPr>
          <p:cNvSpPr txBox="1"/>
          <p:nvPr>
            <p:custDataLst>
              <p:tags r:id="rId6"/>
            </p:custDataLst>
          </p:nvPr>
        </p:nvSpPr>
        <p:spPr>
          <a:xfrm>
            <a:off x="2872964" y="4331892"/>
            <a:ext cx="8300720" cy="51816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une vaste gamme de technologies qui comprennent des composantes de réseau, des appareils, des serveurs et des centres de données »</a:t>
            </a:r>
          </a:p>
        </p:txBody>
      </p:sp>
      <p:sp>
        <p:nvSpPr>
          <p:cNvPr id="26" name="TextBox 25">
            <a:extLst>
              <a:ext uri="{FF2B5EF4-FFF2-40B4-BE49-F238E27FC236}">
                <a16:creationId xmlns:a16="http://schemas.microsoft.com/office/drawing/2014/main" id="{76310A38-367E-4EB9-A05A-6BCB35A3DFAB}"/>
              </a:ext>
            </a:extLst>
          </p:cNvPr>
          <p:cNvSpPr txBox="1"/>
          <p:nvPr>
            <p:custDataLst>
              <p:tags r:id="rId7"/>
            </p:custDataLst>
          </p:nvPr>
        </p:nvSpPr>
        <p:spPr>
          <a:xfrm>
            <a:off x="2886298" y="4858121"/>
            <a:ext cx="8300720" cy="304800"/>
          </a:xfrm>
          <a:prstGeom prst="rect">
            <a:avLst/>
          </a:prstGeom>
          <a:noFill/>
        </p:spPr>
        <p:txBody>
          <a:bodyPr wrap="square" rtlCol="0">
            <a:spAutoFit/>
          </a:bodyPr>
          <a:lstStyle>
            <a:defPPr>
              <a:defRPr lang="en-US"/>
            </a:defPPr>
            <a:lvl1pPr>
              <a:defRPr sz="1400">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fr-CA" dirty="0"/>
              <a:t>« bâtiments du GC ou zones réglementées nécessitant un accès physique contrôlé »</a:t>
            </a:r>
          </a:p>
        </p:txBody>
      </p:sp>
      <p:cxnSp>
        <p:nvCxnSpPr>
          <p:cNvPr id="29" name="Straight Arrow Connector 28">
            <a:extLst>
              <a:ext uri="{FF2B5EF4-FFF2-40B4-BE49-F238E27FC236}">
                <a16:creationId xmlns:a16="http://schemas.microsoft.com/office/drawing/2014/main" id="{40457B05-85EC-455C-A514-A1C84005D0C6}"/>
              </a:ext>
            </a:extLst>
          </p:cNvPr>
          <p:cNvCxnSpPr/>
          <p:nvPr>
            <p:custDataLst>
              <p:tags r:id="rId8"/>
            </p:custDataLst>
          </p:nvPr>
        </p:nvCxnSpPr>
        <p:spPr>
          <a:xfrm>
            <a:off x="2451324" y="2434371"/>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72B51E1-129C-4DAE-A731-FECB2F954D2B}"/>
              </a:ext>
            </a:extLst>
          </p:cNvPr>
          <p:cNvCxnSpPr/>
          <p:nvPr>
            <p:custDataLst>
              <p:tags r:id="rId9"/>
            </p:custDataLst>
          </p:nvPr>
        </p:nvCxnSpPr>
        <p:spPr>
          <a:xfrm>
            <a:off x="2449418" y="2982241"/>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35F3D2-B687-45D3-B6C5-652225131491}"/>
              </a:ext>
            </a:extLst>
          </p:cNvPr>
          <p:cNvCxnSpPr/>
          <p:nvPr>
            <p:custDataLst>
              <p:tags r:id="rId10"/>
            </p:custDataLst>
          </p:nvPr>
        </p:nvCxnSpPr>
        <p:spPr>
          <a:xfrm>
            <a:off x="2436084" y="3478340"/>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079C773-3851-4751-B6E3-50FB12FB3CAA}"/>
              </a:ext>
            </a:extLst>
          </p:cNvPr>
          <p:cNvCxnSpPr/>
          <p:nvPr>
            <p:custDataLst>
              <p:tags r:id="rId11"/>
            </p:custDataLst>
          </p:nvPr>
        </p:nvCxnSpPr>
        <p:spPr>
          <a:xfrm>
            <a:off x="2451324" y="3962114"/>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FC690AA-78D4-4DB0-B1A9-488319E631D8}"/>
              </a:ext>
            </a:extLst>
          </p:cNvPr>
          <p:cNvCxnSpPr/>
          <p:nvPr>
            <p:custDataLst>
              <p:tags r:id="rId12"/>
            </p:custDataLst>
          </p:nvPr>
        </p:nvCxnSpPr>
        <p:spPr>
          <a:xfrm>
            <a:off x="2441164" y="4488149"/>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A7B7CE-EEB8-4261-8E19-21698FD1CF0B}"/>
              </a:ext>
            </a:extLst>
          </p:cNvPr>
          <p:cNvCxnSpPr/>
          <p:nvPr>
            <p:custDataLst>
              <p:tags r:id="rId13"/>
            </p:custDataLst>
          </p:nvPr>
        </p:nvCxnSpPr>
        <p:spPr>
          <a:xfrm>
            <a:off x="2436084" y="5012010"/>
            <a:ext cx="43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59447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1.14"/>
  <p:tag name="AS_TITLE" val="Aspose.Slides for .NET 4.0 Client Profile"/>
  <p:tag name="AS_VERSION" val="20.1"/>
  <p:tag name="ENGAGE" val="{&quot;SavedSwatch&quot;:&quot;-16756366|-13593164|-13155766|-3334100|-3351552|Treasury Board&quot;,&quot;Id&quot;:&quot;610462aa32354506d4cd50e4&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NUM" val="9"/>
</p:tagLst>
</file>

<file path=ppt/tags/tag100.xml><?xml version="1.0" encoding="utf-8"?>
<p:tagLst xmlns:a="http://schemas.openxmlformats.org/drawingml/2006/main" xmlns:r="http://schemas.openxmlformats.org/officeDocument/2006/relationships" xmlns:p="http://schemas.openxmlformats.org/presentationml/2006/main">
  <p:tag name="NUM" val="8"/>
</p:tagLst>
</file>

<file path=ppt/tags/tag101.xml><?xml version="1.0" encoding="utf-8"?>
<p:tagLst xmlns:a="http://schemas.openxmlformats.org/drawingml/2006/main" xmlns:r="http://schemas.openxmlformats.org/officeDocument/2006/relationships" xmlns:p="http://schemas.openxmlformats.org/presentationml/2006/main">
  <p:tag name="NUM" val="9"/>
</p:tagLst>
</file>

<file path=ppt/tags/tag102.xml><?xml version="1.0" encoding="utf-8"?>
<p:tagLst xmlns:a="http://schemas.openxmlformats.org/drawingml/2006/main" xmlns:r="http://schemas.openxmlformats.org/officeDocument/2006/relationships" xmlns:p="http://schemas.openxmlformats.org/presentationml/2006/main">
  <p:tag name="NUM" val="10"/>
</p:tagLst>
</file>

<file path=ppt/tags/tag103.xml><?xml version="1.0" encoding="utf-8"?>
<p:tagLst xmlns:a="http://schemas.openxmlformats.org/drawingml/2006/main" xmlns:r="http://schemas.openxmlformats.org/officeDocument/2006/relationships" xmlns:p="http://schemas.openxmlformats.org/presentationml/2006/main">
  <p:tag name="NUM" val="11"/>
</p:tagLst>
</file>

<file path=ppt/tags/tag104.xml><?xml version="1.0" encoding="utf-8"?>
<p:tagLst xmlns:a="http://schemas.openxmlformats.org/drawingml/2006/main" xmlns:r="http://schemas.openxmlformats.org/officeDocument/2006/relationships" xmlns:p="http://schemas.openxmlformats.org/presentationml/2006/main">
  <p:tag name="NUM" val="12"/>
</p:tagLst>
</file>

<file path=ppt/tags/tag105.xml><?xml version="1.0" encoding="utf-8"?>
<p:tagLst xmlns:a="http://schemas.openxmlformats.org/drawingml/2006/main" xmlns:r="http://schemas.openxmlformats.org/officeDocument/2006/relationships" xmlns:p="http://schemas.openxmlformats.org/presentationml/2006/main">
  <p:tag name="NUM" val="13"/>
</p:tagLst>
</file>

<file path=ppt/tags/tag106.xml><?xml version="1.0" encoding="utf-8"?>
<p:tagLst xmlns:a="http://schemas.openxmlformats.org/drawingml/2006/main" xmlns:r="http://schemas.openxmlformats.org/officeDocument/2006/relationships" xmlns:p="http://schemas.openxmlformats.org/presentationml/2006/main">
  <p:tag name="NUM" val="14"/>
</p:tagLst>
</file>

<file path=ppt/tags/tag107.xml><?xml version="1.0" encoding="utf-8"?>
<p:tagLst xmlns:a="http://schemas.openxmlformats.org/drawingml/2006/main" xmlns:r="http://schemas.openxmlformats.org/officeDocument/2006/relationships" xmlns:p="http://schemas.openxmlformats.org/presentationml/2006/main">
  <p:tag name="NUM" val="15"/>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10"/>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4"/>
</p:tagLst>
</file>

<file path=ppt/tags/tag112.xml><?xml version="1.0" encoding="utf-8"?>
<p:tagLst xmlns:a="http://schemas.openxmlformats.org/drawingml/2006/main" xmlns:r="http://schemas.openxmlformats.org/officeDocument/2006/relationships" xmlns:p="http://schemas.openxmlformats.org/presentationml/2006/main">
  <p:tag name="NUM" val="5"/>
</p:tagLst>
</file>

<file path=ppt/tags/tag113.xml><?xml version="1.0" encoding="utf-8"?>
<p:tagLst xmlns:a="http://schemas.openxmlformats.org/drawingml/2006/main" xmlns:r="http://schemas.openxmlformats.org/officeDocument/2006/relationships" xmlns:p="http://schemas.openxmlformats.org/presentationml/2006/main">
  <p:tag name="NUM" val="6"/>
</p:tagLst>
</file>

<file path=ppt/tags/tag114.xml><?xml version="1.0" encoding="utf-8"?>
<p:tagLst xmlns:a="http://schemas.openxmlformats.org/drawingml/2006/main" xmlns:r="http://schemas.openxmlformats.org/officeDocument/2006/relationships" xmlns:p="http://schemas.openxmlformats.org/presentationml/2006/main">
  <p:tag name="NUM" val="7"/>
</p:tagLst>
</file>

<file path=ppt/tags/tag115.xml><?xml version="1.0" encoding="utf-8"?>
<p:tagLst xmlns:a="http://schemas.openxmlformats.org/drawingml/2006/main" xmlns:r="http://schemas.openxmlformats.org/officeDocument/2006/relationships" xmlns:p="http://schemas.openxmlformats.org/presentationml/2006/main">
  <p:tag name="NUM" val="8"/>
</p:tagLst>
</file>

<file path=ppt/tags/tag116.xml><?xml version="1.0" encoding="utf-8"?>
<p:tagLst xmlns:a="http://schemas.openxmlformats.org/drawingml/2006/main" xmlns:r="http://schemas.openxmlformats.org/officeDocument/2006/relationships" xmlns:p="http://schemas.openxmlformats.org/presentationml/2006/main">
  <p:tag name="NUM" val="9"/>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11"/>
</p:tagLst>
</file>

<file path=ppt/tags/tag120.xml><?xml version="1.0" encoding="utf-8"?>
<p:tagLst xmlns:a="http://schemas.openxmlformats.org/drawingml/2006/main" xmlns:r="http://schemas.openxmlformats.org/officeDocument/2006/relationships" xmlns:p="http://schemas.openxmlformats.org/presentationml/2006/main">
  <p:tag name="NUM" val="4"/>
</p:tagLst>
</file>

<file path=ppt/tags/tag121.xml><?xml version="1.0" encoding="utf-8"?>
<p:tagLst xmlns:a="http://schemas.openxmlformats.org/drawingml/2006/main" xmlns:r="http://schemas.openxmlformats.org/officeDocument/2006/relationships" xmlns:p="http://schemas.openxmlformats.org/presentationml/2006/main">
  <p:tag name="NUM" val="5"/>
</p:tagLst>
</file>

<file path=ppt/tags/tag122.xml><?xml version="1.0" encoding="utf-8"?>
<p:tagLst xmlns:a="http://schemas.openxmlformats.org/drawingml/2006/main" xmlns:r="http://schemas.openxmlformats.org/officeDocument/2006/relationships" xmlns:p="http://schemas.openxmlformats.org/presentationml/2006/main">
  <p:tag name="NUM" val="6"/>
</p:tagLst>
</file>

<file path=ppt/tags/tag123.xml><?xml version="1.0" encoding="utf-8"?>
<p:tagLst xmlns:a="http://schemas.openxmlformats.org/drawingml/2006/main" xmlns:r="http://schemas.openxmlformats.org/officeDocument/2006/relationships" xmlns:p="http://schemas.openxmlformats.org/presentationml/2006/main">
  <p:tag name="NUM" val="7"/>
</p:tagLst>
</file>

<file path=ppt/tags/tag124.xml><?xml version="1.0" encoding="utf-8"?>
<p:tagLst xmlns:a="http://schemas.openxmlformats.org/drawingml/2006/main" xmlns:r="http://schemas.openxmlformats.org/officeDocument/2006/relationships" xmlns:p="http://schemas.openxmlformats.org/presentationml/2006/main">
  <p:tag name="NUM" val="8"/>
</p:tagLst>
</file>

<file path=ppt/tags/tag125.xml><?xml version="1.0" encoding="utf-8"?>
<p:tagLst xmlns:a="http://schemas.openxmlformats.org/drawingml/2006/main" xmlns:r="http://schemas.openxmlformats.org/officeDocument/2006/relationships" xmlns:p="http://schemas.openxmlformats.org/presentationml/2006/main">
  <p:tag name="NUM" val="9"/>
</p:tagLst>
</file>

<file path=ppt/tags/tag126.xml><?xml version="1.0" encoding="utf-8"?>
<p:tagLst xmlns:a="http://schemas.openxmlformats.org/drawingml/2006/main" xmlns:r="http://schemas.openxmlformats.org/officeDocument/2006/relationships" xmlns:p="http://schemas.openxmlformats.org/presentationml/2006/main">
  <p:tag name="NUM" val="10"/>
</p:tagLst>
</file>

<file path=ppt/tags/tag127.xml><?xml version="1.0" encoding="utf-8"?>
<p:tagLst xmlns:a="http://schemas.openxmlformats.org/drawingml/2006/main" xmlns:r="http://schemas.openxmlformats.org/officeDocument/2006/relationships" xmlns:p="http://schemas.openxmlformats.org/presentationml/2006/main">
  <p:tag name="NUM" val="11"/>
</p:tagLst>
</file>

<file path=ppt/tags/tag128.xml><?xml version="1.0" encoding="utf-8"?>
<p:tagLst xmlns:a="http://schemas.openxmlformats.org/drawingml/2006/main" xmlns:r="http://schemas.openxmlformats.org/officeDocument/2006/relationships" xmlns:p="http://schemas.openxmlformats.org/presentationml/2006/main">
  <p:tag name="NUM" val="1"/>
</p:tagLst>
</file>

<file path=ppt/tags/tag129.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12"/>
</p:tagLst>
</file>

<file path=ppt/tags/tag130.xml><?xml version="1.0" encoding="utf-8"?>
<p:tagLst xmlns:a="http://schemas.openxmlformats.org/drawingml/2006/main" xmlns:r="http://schemas.openxmlformats.org/officeDocument/2006/relationships" xmlns:p="http://schemas.openxmlformats.org/presentationml/2006/main">
  <p:tag name="NUM" val="3"/>
</p:tagLst>
</file>

<file path=ppt/tags/tag131.xml><?xml version="1.0" encoding="utf-8"?>
<p:tagLst xmlns:a="http://schemas.openxmlformats.org/drawingml/2006/main" xmlns:r="http://schemas.openxmlformats.org/officeDocument/2006/relationships" xmlns:p="http://schemas.openxmlformats.org/presentationml/2006/main">
  <p:tag name="NUM" val="4"/>
</p:tagLst>
</file>

<file path=ppt/tags/tag132.xml><?xml version="1.0" encoding="utf-8"?>
<p:tagLst xmlns:a="http://schemas.openxmlformats.org/drawingml/2006/main" xmlns:r="http://schemas.openxmlformats.org/officeDocument/2006/relationships" xmlns:p="http://schemas.openxmlformats.org/presentationml/2006/main">
  <p:tag name="NUM" val="5"/>
</p:tagLst>
</file>

<file path=ppt/tags/tag133.xml><?xml version="1.0" encoding="utf-8"?>
<p:tagLst xmlns:a="http://schemas.openxmlformats.org/drawingml/2006/main" xmlns:r="http://schemas.openxmlformats.org/officeDocument/2006/relationships" xmlns:p="http://schemas.openxmlformats.org/presentationml/2006/main">
  <p:tag name="NUM" val="6"/>
</p:tagLst>
</file>

<file path=ppt/tags/tag134.xml><?xml version="1.0" encoding="utf-8"?>
<p:tagLst xmlns:a="http://schemas.openxmlformats.org/drawingml/2006/main" xmlns:r="http://schemas.openxmlformats.org/officeDocument/2006/relationships" xmlns:p="http://schemas.openxmlformats.org/presentationml/2006/main">
  <p:tag name="NUM" val="7"/>
</p:tagLst>
</file>

<file path=ppt/tags/tag135.xml><?xml version="1.0" encoding="utf-8"?>
<p:tagLst xmlns:a="http://schemas.openxmlformats.org/drawingml/2006/main" xmlns:r="http://schemas.openxmlformats.org/officeDocument/2006/relationships" xmlns:p="http://schemas.openxmlformats.org/presentationml/2006/main">
  <p:tag name="NUM" val="8"/>
</p:tagLst>
</file>

<file path=ppt/tags/tag136.xml><?xml version="1.0" encoding="utf-8"?>
<p:tagLst xmlns:a="http://schemas.openxmlformats.org/drawingml/2006/main" xmlns:r="http://schemas.openxmlformats.org/officeDocument/2006/relationships" xmlns:p="http://schemas.openxmlformats.org/presentationml/2006/main">
  <p:tag name="NUM" val="9"/>
</p:tagLst>
</file>

<file path=ppt/tags/tag137.xml><?xml version="1.0" encoding="utf-8"?>
<p:tagLst xmlns:a="http://schemas.openxmlformats.org/drawingml/2006/main" xmlns:r="http://schemas.openxmlformats.org/officeDocument/2006/relationships" xmlns:p="http://schemas.openxmlformats.org/presentationml/2006/main">
  <p:tag name="NUM" val="10"/>
</p:tagLst>
</file>

<file path=ppt/tags/tag138.xml><?xml version="1.0" encoding="utf-8"?>
<p:tagLst xmlns:a="http://schemas.openxmlformats.org/drawingml/2006/main" xmlns:r="http://schemas.openxmlformats.org/officeDocument/2006/relationships" xmlns:p="http://schemas.openxmlformats.org/presentationml/2006/main">
  <p:tag name="NUM" val="11"/>
</p:tagLst>
</file>

<file path=ppt/tags/tag139.xml><?xml version="1.0" encoding="utf-8"?>
<p:tagLst xmlns:a="http://schemas.openxmlformats.org/drawingml/2006/main" xmlns:r="http://schemas.openxmlformats.org/officeDocument/2006/relationships" xmlns:p="http://schemas.openxmlformats.org/presentationml/2006/main">
  <p:tag name="NUM" val="12"/>
</p:tagLst>
</file>

<file path=ppt/tags/tag14.xml><?xml version="1.0" encoding="utf-8"?>
<p:tagLst xmlns:a="http://schemas.openxmlformats.org/drawingml/2006/main" xmlns:r="http://schemas.openxmlformats.org/officeDocument/2006/relationships" xmlns:p="http://schemas.openxmlformats.org/presentationml/2006/main">
  <p:tag name="NUM" val="13"/>
</p:tagLst>
</file>

<file path=ppt/tags/tag140.xml><?xml version="1.0" encoding="utf-8"?>
<p:tagLst xmlns:a="http://schemas.openxmlformats.org/drawingml/2006/main" xmlns:r="http://schemas.openxmlformats.org/officeDocument/2006/relationships" xmlns:p="http://schemas.openxmlformats.org/presentationml/2006/main">
  <p:tag name="NUM" val="13"/>
</p:tagLst>
</file>

<file path=ppt/tags/tag141.xml><?xml version="1.0" encoding="utf-8"?>
<p:tagLst xmlns:a="http://schemas.openxmlformats.org/drawingml/2006/main" xmlns:r="http://schemas.openxmlformats.org/officeDocument/2006/relationships" xmlns:p="http://schemas.openxmlformats.org/presentationml/2006/main">
  <p:tag name="NUM" val="1"/>
</p:tagLst>
</file>

<file path=ppt/tags/tag142.xml><?xml version="1.0" encoding="utf-8"?>
<p:tagLst xmlns:a="http://schemas.openxmlformats.org/drawingml/2006/main" xmlns:r="http://schemas.openxmlformats.org/officeDocument/2006/relationships" xmlns:p="http://schemas.openxmlformats.org/presentationml/2006/main">
  <p:tag name="NUM" val="2"/>
</p:tagLst>
</file>

<file path=ppt/tags/tag143.xml><?xml version="1.0" encoding="utf-8"?>
<p:tagLst xmlns:a="http://schemas.openxmlformats.org/drawingml/2006/main" xmlns:r="http://schemas.openxmlformats.org/officeDocument/2006/relationships" xmlns:p="http://schemas.openxmlformats.org/presentationml/2006/main">
  <p:tag name="NUM" val="3"/>
</p:tagLst>
</file>

<file path=ppt/tags/tag144.xml><?xml version="1.0" encoding="utf-8"?>
<p:tagLst xmlns:a="http://schemas.openxmlformats.org/drawingml/2006/main" xmlns:r="http://schemas.openxmlformats.org/officeDocument/2006/relationships" xmlns:p="http://schemas.openxmlformats.org/presentationml/2006/main">
  <p:tag name="NUM" val="4"/>
</p:tagLst>
</file>

<file path=ppt/tags/tag145.xml><?xml version="1.0" encoding="utf-8"?>
<p:tagLst xmlns:a="http://schemas.openxmlformats.org/drawingml/2006/main" xmlns:r="http://schemas.openxmlformats.org/officeDocument/2006/relationships" xmlns:p="http://schemas.openxmlformats.org/presentationml/2006/main">
  <p:tag name="NUM" val="5"/>
</p:tagLst>
</file>

<file path=ppt/tags/tag146.xml><?xml version="1.0" encoding="utf-8"?>
<p:tagLst xmlns:a="http://schemas.openxmlformats.org/drawingml/2006/main" xmlns:r="http://schemas.openxmlformats.org/officeDocument/2006/relationships" xmlns:p="http://schemas.openxmlformats.org/presentationml/2006/main">
  <p:tag name="NUM" val="6"/>
</p:tagLst>
</file>

<file path=ppt/tags/tag147.xml><?xml version="1.0" encoding="utf-8"?>
<p:tagLst xmlns:a="http://schemas.openxmlformats.org/drawingml/2006/main" xmlns:r="http://schemas.openxmlformats.org/officeDocument/2006/relationships" xmlns:p="http://schemas.openxmlformats.org/presentationml/2006/main">
  <p:tag name="NUM" val="7"/>
</p:tagLst>
</file>

<file path=ppt/tags/tag148.xml><?xml version="1.0" encoding="utf-8"?>
<p:tagLst xmlns:a="http://schemas.openxmlformats.org/drawingml/2006/main" xmlns:r="http://schemas.openxmlformats.org/officeDocument/2006/relationships" xmlns:p="http://schemas.openxmlformats.org/presentationml/2006/main">
  <p:tag name="NUM" val="8"/>
</p:tagLst>
</file>

<file path=ppt/tags/tag149.xml><?xml version="1.0" encoding="utf-8"?>
<p:tagLst xmlns:a="http://schemas.openxmlformats.org/drawingml/2006/main" xmlns:r="http://schemas.openxmlformats.org/officeDocument/2006/relationships" xmlns:p="http://schemas.openxmlformats.org/presentationml/2006/main">
  <p:tag name="NUM" val="9"/>
</p:tagLst>
</file>

<file path=ppt/tags/tag15.xml><?xml version="1.0" encoding="utf-8"?>
<p:tagLst xmlns:a="http://schemas.openxmlformats.org/drawingml/2006/main" xmlns:r="http://schemas.openxmlformats.org/officeDocument/2006/relationships" xmlns:p="http://schemas.openxmlformats.org/presentationml/2006/main">
  <p:tag name="NUM" val="14"/>
</p:tagLst>
</file>

<file path=ppt/tags/tag150.xml><?xml version="1.0" encoding="utf-8"?>
<p:tagLst xmlns:a="http://schemas.openxmlformats.org/drawingml/2006/main" xmlns:r="http://schemas.openxmlformats.org/officeDocument/2006/relationships" xmlns:p="http://schemas.openxmlformats.org/presentationml/2006/main">
  <p:tag name="NUM" val="10"/>
</p:tagLst>
</file>

<file path=ppt/tags/tag151.xml><?xml version="1.0" encoding="utf-8"?>
<p:tagLst xmlns:a="http://schemas.openxmlformats.org/drawingml/2006/main" xmlns:r="http://schemas.openxmlformats.org/officeDocument/2006/relationships" xmlns:p="http://schemas.openxmlformats.org/presentationml/2006/main">
  <p:tag name="NUM" val="11"/>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5"/>
</p:tagLst>
</file>

<file path=ppt/tags/tag157.xml><?xml version="1.0" encoding="utf-8"?>
<p:tagLst xmlns:a="http://schemas.openxmlformats.org/drawingml/2006/main" xmlns:r="http://schemas.openxmlformats.org/officeDocument/2006/relationships" xmlns:p="http://schemas.openxmlformats.org/presentationml/2006/main">
  <p:tag name="NUM" val="6"/>
</p:tagLst>
</file>

<file path=ppt/tags/tag158.xml><?xml version="1.0" encoding="utf-8"?>
<p:tagLst xmlns:a="http://schemas.openxmlformats.org/drawingml/2006/main" xmlns:r="http://schemas.openxmlformats.org/officeDocument/2006/relationships" xmlns:p="http://schemas.openxmlformats.org/presentationml/2006/main">
  <p:tag name="NUM" val="7"/>
</p:tagLst>
</file>

<file path=ppt/tags/tag159.xml><?xml version="1.0" encoding="utf-8"?>
<p:tagLst xmlns:a="http://schemas.openxmlformats.org/drawingml/2006/main" xmlns:r="http://schemas.openxmlformats.org/officeDocument/2006/relationships" xmlns:p="http://schemas.openxmlformats.org/presentationml/2006/main">
  <p:tag name="NUM" val="8"/>
</p:tagLst>
</file>

<file path=ppt/tags/tag16.xml><?xml version="1.0" encoding="utf-8"?>
<p:tagLst xmlns:a="http://schemas.openxmlformats.org/drawingml/2006/main" xmlns:r="http://schemas.openxmlformats.org/officeDocument/2006/relationships" xmlns:p="http://schemas.openxmlformats.org/presentationml/2006/main">
  <p:tag name="NUM" val="15"/>
</p:tagLst>
</file>

<file path=ppt/tags/tag160.xml><?xml version="1.0" encoding="utf-8"?>
<p:tagLst xmlns:a="http://schemas.openxmlformats.org/drawingml/2006/main" xmlns:r="http://schemas.openxmlformats.org/officeDocument/2006/relationships" xmlns:p="http://schemas.openxmlformats.org/presentationml/2006/main">
  <p:tag name="NUM" val="9"/>
</p:tagLst>
</file>

<file path=ppt/tags/tag161.xml><?xml version="1.0" encoding="utf-8"?>
<p:tagLst xmlns:a="http://schemas.openxmlformats.org/drawingml/2006/main" xmlns:r="http://schemas.openxmlformats.org/officeDocument/2006/relationships" xmlns:p="http://schemas.openxmlformats.org/presentationml/2006/main">
  <p:tag name="NUM" val="10"/>
</p:tagLst>
</file>

<file path=ppt/tags/tag162.xml><?xml version="1.0" encoding="utf-8"?>
<p:tagLst xmlns:a="http://schemas.openxmlformats.org/drawingml/2006/main" xmlns:r="http://schemas.openxmlformats.org/officeDocument/2006/relationships" xmlns:p="http://schemas.openxmlformats.org/presentationml/2006/main">
  <p:tag name="NUM" val="11"/>
</p:tagLst>
</file>

<file path=ppt/tags/tag163.xml><?xml version="1.0" encoding="utf-8"?>
<p:tagLst xmlns:a="http://schemas.openxmlformats.org/drawingml/2006/main" xmlns:r="http://schemas.openxmlformats.org/officeDocument/2006/relationships" xmlns:p="http://schemas.openxmlformats.org/presentationml/2006/main">
  <p:tag name="NUM" val="12"/>
</p:tagLst>
</file>

<file path=ppt/tags/tag164.xml><?xml version="1.0" encoding="utf-8"?>
<p:tagLst xmlns:a="http://schemas.openxmlformats.org/drawingml/2006/main" xmlns:r="http://schemas.openxmlformats.org/officeDocument/2006/relationships" xmlns:p="http://schemas.openxmlformats.org/presentationml/2006/main">
  <p:tag name="NUM" val="13"/>
</p:tagLst>
</file>

<file path=ppt/tags/tag165.xml><?xml version="1.0" encoding="utf-8"?>
<p:tagLst xmlns:a="http://schemas.openxmlformats.org/drawingml/2006/main" xmlns:r="http://schemas.openxmlformats.org/officeDocument/2006/relationships" xmlns:p="http://schemas.openxmlformats.org/presentationml/2006/main">
  <p:tag name="NUM" val="1"/>
</p:tagLst>
</file>

<file path=ppt/tags/tag166.xml><?xml version="1.0" encoding="utf-8"?>
<p:tagLst xmlns:a="http://schemas.openxmlformats.org/drawingml/2006/main" xmlns:r="http://schemas.openxmlformats.org/officeDocument/2006/relationships" xmlns:p="http://schemas.openxmlformats.org/presentationml/2006/main">
  <p:tag name="NUM" val="2"/>
</p:tagLst>
</file>

<file path=ppt/tags/tag167.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16"/>
</p:tagLst>
</file>

<file path=ppt/tags/tag18.xml><?xml version="1.0" encoding="utf-8"?>
<p:tagLst xmlns:a="http://schemas.openxmlformats.org/drawingml/2006/main" xmlns:r="http://schemas.openxmlformats.org/officeDocument/2006/relationships" xmlns:p="http://schemas.openxmlformats.org/presentationml/2006/main">
  <p:tag name="NUM" val="17"/>
</p:tagLst>
</file>

<file path=ppt/tags/tag19.xml><?xml version="1.0" encoding="utf-8"?>
<p:tagLst xmlns:a="http://schemas.openxmlformats.org/drawingml/2006/main" xmlns:r="http://schemas.openxmlformats.org/officeDocument/2006/relationships" xmlns:p="http://schemas.openxmlformats.org/presentationml/2006/main">
  <p:tag name="NUM" val="18"/>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19"/>
</p:tagLst>
</file>

<file path=ppt/tags/tag21.xml><?xml version="1.0" encoding="utf-8"?>
<p:tagLst xmlns:a="http://schemas.openxmlformats.org/drawingml/2006/main" xmlns:r="http://schemas.openxmlformats.org/officeDocument/2006/relationships" xmlns:p="http://schemas.openxmlformats.org/presentationml/2006/main">
  <p:tag name="NUM" val="20"/>
</p:tagLst>
</file>

<file path=ppt/tags/tag22.xml><?xml version="1.0" encoding="utf-8"?>
<p:tagLst xmlns:a="http://schemas.openxmlformats.org/drawingml/2006/main" xmlns:r="http://schemas.openxmlformats.org/officeDocument/2006/relationships" xmlns:p="http://schemas.openxmlformats.org/presentationml/2006/main">
  <p:tag name="NUM" val="21"/>
</p:tagLst>
</file>

<file path=ppt/tags/tag23.xml><?xml version="1.0" encoding="utf-8"?>
<p:tagLst xmlns:a="http://schemas.openxmlformats.org/drawingml/2006/main" xmlns:r="http://schemas.openxmlformats.org/officeDocument/2006/relationships" xmlns:p="http://schemas.openxmlformats.org/presentationml/2006/main">
  <p:tag name="NUM" val="22"/>
</p:tagLst>
</file>

<file path=ppt/tags/tag24.xml><?xml version="1.0" encoding="utf-8"?>
<p:tagLst xmlns:a="http://schemas.openxmlformats.org/drawingml/2006/main" xmlns:r="http://schemas.openxmlformats.org/officeDocument/2006/relationships" xmlns:p="http://schemas.openxmlformats.org/presentationml/2006/main">
  <p:tag name="NUM" val="23"/>
</p:tagLst>
</file>

<file path=ppt/tags/tag25.xml><?xml version="1.0" encoding="utf-8"?>
<p:tagLst xmlns:a="http://schemas.openxmlformats.org/drawingml/2006/main" xmlns:r="http://schemas.openxmlformats.org/officeDocument/2006/relationships" xmlns:p="http://schemas.openxmlformats.org/presentationml/2006/main">
  <p:tag name="NUM" val="24"/>
</p:tagLst>
</file>

<file path=ppt/tags/tag26.xml><?xml version="1.0" encoding="utf-8"?>
<p:tagLst xmlns:a="http://schemas.openxmlformats.org/drawingml/2006/main" xmlns:r="http://schemas.openxmlformats.org/officeDocument/2006/relationships" xmlns:p="http://schemas.openxmlformats.org/presentationml/2006/main">
  <p:tag name="NUM" val="25"/>
</p:tagLst>
</file>

<file path=ppt/tags/tag27.xml><?xml version="1.0" encoding="utf-8"?>
<p:tagLst xmlns:a="http://schemas.openxmlformats.org/drawingml/2006/main" xmlns:r="http://schemas.openxmlformats.org/officeDocument/2006/relationships" xmlns:p="http://schemas.openxmlformats.org/presentationml/2006/main">
  <p:tag name="NUM" val="26"/>
</p:tagLst>
</file>

<file path=ppt/tags/tag28.xml><?xml version="1.0" encoding="utf-8"?>
<p:tagLst xmlns:a="http://schemas.openxmlformats.org/drawingml/2006/main" xmlns:r="http://schemas.openxmlformats.org/officeDocument/2006/relationships" xmlns:p="http://schemas.openxmlformats.org/presentationml/2006/main">
  <p:tag name="NUM" val="27"/>
</p:tagLst>
</file>

<file path=ppt/tags/tag29.xml><?xml version="1.0" encoding="utf-8"?>
<p:tagLst xmlns:a="http://schemas.openxmlformats.org/drawingml/2006/main" xmlns:r="http://schemas.openxmlformats.org/officeDocument/2006/relationships" xmlns:p="http://schemas.openxmlformats.org/presentationml/2006/main">
  <p:tag name="NUM" val="28"/>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29"/>
</p:tagLst>
</file>

<file path=ppt/tags/tag31.xml><?xml version="1.0" encoding="utf-8"?>
<p:tagLst xmlns:a="http://schemas.openxmlformats.org/drawingml/2006/main" xmlns:r="http://schemas.openxmlformats.org/officeDocument/2006/relationships" xmlns:p="http://schemas.openxmlformats.org/presentationml/2006/main">
  <p:tag name="NUM" val="30"/>
</p:tagLst>
</file>

<file path=ppt/tags/tag32.xml><?xml version="1.0" encoding="utf-8"?>
<p:tagLst xmlns:a="http://schemas.openxmlformats.org/drawingml/2006/main" xmlns:r="http://schemas.openxmlformats.org/officeDocument/2006/relationships" xmlns:p="http://schemas.openxmlformats.org/presentationml/2006/main">
  <p:tag name="NUM" val="31"/>
</p:tagLst>
</file>

<file path=ppt/tags/tag33.xml><?xml version="1.0" encoding="utf-8"?>
<p:tagLst xmlns:a="http://schemas.openxmlformats.org/drawingml/2006/main" xmlns:r="http://schemas.openxmlformats.org/officeDocument/2006/relationships" xmlns:p="http://schemas.openxmlformats.org/presentationml/2006/main">
  <p:tag name="NUM" val="32"/>
</p:tagLst>
</file>

<file path=ppt/tags/tag34.xml><?xml version="1.0" encoding="utf-8"?>
<p:tagLst xmlns:a="http://schemas.openxmlformats.org/drawingml/2006/main" xmlns:r="http://schemas.openxmlformats.org/officeDocument/2006/relationships" xmlns:p="http://schemas.openxmlformats.org/presentationml/2006/main">
  <p:tag name="NUM" val="33"/>
</p:tagLst>
</file>

<file path=ppt/tags/tag35.xml><?xml version="1.0" encoding="utf-8"?>
<p:tagLst xmlns:a="http://schemas.openxmlformats.org/drawingml/2006/main" xmlns:r="http://schemas.openxmlformats.org/officeDocument/2006/relationships" xmlns:p="http://schemas.openxmlformats.org/presentationml/2006/main">
  <p:tag name="NUM" val="34"/>
</p:tagLst>
</file>

<file path=ppt/tags/tag36.xml><?xml version="1.0" encoding="utf-8"?>
<p:tagLst xmlns:a="http://schemas.openxmlformats.org/drawingml/2006/main" xmlns:r="http://schemas.openxmlformats.org/officeDocument/2006/relationships" xmlns:p="http://schemas.openxmlformats.org/presentationml/2006/main">
  <p:tag name="NUM" val="35"/>
</p:tagLst>
</file>

<file path=ppt/tags/tag37.xml><?xml version="1.0" encoding="utf-8"?>
<p:tagLst xmlns:a="http://schemas.openxmlformats.org/drawingml/2006/main" xmlns:r="http://schemas.openxmlformats.org/officeDocument/2006/relationships" xmlns:p="http://schemas.openxmlformats.org/presentationml/2006/main">
  <p:tag name="NUM" val="36"/>
</p:tagLst>
</file>

<file path=ppt/tags/tag38.xml><?xml version="1.0" encoding="utf-8"?>
<p:tagLst xmlns:a="http://schemas.openxmlformats.org/drawingml/2006/main" xmlns:r="http://schemas.openxmlformats.org/officeDocument/2006/relationships" xmlns:p="http://schemas.openxmlformats.org/presentationml/2006/main">
  <p:tag name="NUM" val="37"/>
</p:tagLst>
</file>

<file path=ppt/tags/tag39.xml><?xml version="1.0" encoding="utf-8"?>
<p:tagLst xmlns:a="http://schemas.openxmlformats.org/drawingml/2006/main" xmlns:r="http://schemas.openxmlformats.org/officeDocument/2006/relationships" xmlns:p="http://schemas.openxmlformats.org/presentationml/2006/main">
  <p:tag name="NUM" val="38"/>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39"/>
</p:tagLst>
</file>

<file path=ppt/tags/tag41.xml><?xml version="1.0" encoding="utf-8"?>
<p:tagLst xmlns:a="http://schemas.openxmlformats.org/drawingml/2006/main" xmlns:r="http://schemas.openxmlformats.org/officeDocument/2006/relationships" xmlns:p="http://schemas.openxmlformats.org/presentationml/2006/main">
  <p:tag name="NUM" val="40"/>
</p:tagLst>
</file>

<file path=ppt/tags/tag42.xml><?xml version="1.0" encoding="utf-8"?>
<p:tagLst xmlns:a="http://schemas.openxmlformats.org/drawingml/2006/main" xmlns:r="http://schemas.openxmlformats.org/officeDocument/2006/relationships" xmlns:p="http://schemas.openxmlformats.org/presentationml/2006/main">
  <p:tag name="NUM" val="41"/>
</p:tagLst>
</file>

<file path=ppt/tags/tag43.xml><?xml version="1.0" encoding="utf-8"?>
<p:tagLst xmlns:a="http://schemas.openxmlformats.org/drawingml/2006/main" xmlns:r="http://schemas.openxmlformats.org/officeDocument/2006/relationships" xmlns:p="http://schemas.openxmlformats.org/presentationml/2006/main">
  <p:tag name="NUM" val="42"/>
</p:tagLst>
</file>

<file path=ppt/tags/tag44.xml><?xml version="1.0" encoding="utf-8"?>
<p:tagLst xmlns:a="http://schemas.openxmlformats.org/drawingml/2006/main" xmlns:r="http://schemas.openxmlformats.org/officeDocument/2006/relationships" xmlns:p="http://schemas.openxmlformats.org/presentationml/2006/main">
  <p:tag name="NUM" val="43"/>
</p:tagLst>
</file>

<file path=ppt/tags/tag45.xml><?xml version="1.0" encoding="utf-8"?>
<p:tagLst xmlns:a="http://schemas.openxmlformats.org/drawingml/2006/main" xmlns:r="http://schemas.openxmlformats.org/officeDocument/2006/relationships" xmlns:p="http://schemas.openxmlformats.org/presentationml/2006/main">
  <p:tag name="NUM" val="44"/>
</p:tagLst>
</file>

<file path=ppt/tags/tag46.xml><?xml version="1.0" encoding="utf-8"?>
<p:tagLst xmlns:a="http://schemas.openxmlformats.org/drawingml/2006/main" xmlns:r="http://schemas.openxmlformats.org/officeDocument/2006/relationships" xmlns:p="http://schemas.openxmlformats.org/presentationml/2006/main">
  <p:tag name="NUM" val="45"/>
</p:tagLst>
</file>

<file path=ppt/tags/tag47.xml><?xml version="1.0" encoding="utf-8"?>
<p:tagLst xmlns:a="http://schemas.openxmlformats.org/drawingml/2006/main" xmlns:r="http://schemas.openxmlformats.org/officeDocument/2006/relationships" xmlns:p="http://schemas.openxmlformats.org/presentationml/2006/main">
  <p:tag name="NUM" val="46"/>
</p:tagLst>
</file>

<file path=ppt/tags/tag48.xml><?xml version="1.0" encoding="utf-8"?>
<p:tagLst xmlns:a="http://schemas.openxmlformats.org/drawingml/2006/main" xmlns:r="http://schemas.openxmlformats.org/officeDocument/2006/relationships" xmlns:p="http://schemas.openxmlformats.org/presentationml/2006/main">
  <p:tag name="NUM" val="47"/>
</p:tagLst>
</file>

<file path=ppt/tags/tag49.xml><?xml version="1.0" encoding="utf-8"?>
<p:tagLst xmlns:a="http://schemas.openxmlformats.org/drawingml/2006/main" xmlns:r="http://schemas.openxmlformats.org/officeDocument/2006/relationships" xmlns:p="http://schemas.openxmlformats.org/presentationml/2006/main">
  <p:tag name="NUM" val="48"/>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50.xml><?xml version="1.0" encoding="utf-8"?>
<p:tagLst xmlns:a="http://schemas.openxmlformats.org/drawingml/2006/main" xmlns:r="http://schemas.openxmlformats.org/officeDocument/2006/relationships" xmlns:p="http://schemas.openxmlformats.org/presentationml/2006/main">
  <p:tag name="NUM" val="49"/>
</p:tagLst>
</file>

<file path=ppt/tags/tag51.xml><?xml version="1.0" encoding="utf-8"?>
<p:tagLst xmlns:a="http://schemas.openxmlformats.org/drawingml/2006/main" xmlns:r="http://schemas.openxmlformats.org/officeDocument/2006/relationships" xmlns:p="http://schemas.openxmlformats.org/presentationml/2006/main">
  <p:tag name="NUM" val="50"/>
</p:tagLst>
</file>

<file path=ppt/tags/tag52.xml><?xml version="1.0" encoding="utf-8"?>
<p:tagLst xmlns:a="http://schemas.openxmlformats.org/drawingml/2006/main" xmlns:r="http://schemas.openxmlformats.org/officeDocument/2006/relationships" xmlns:p="http://schemas.openxmlformats.org/presentationml/2006/main">
  <p:tag name="NUM" val="51"/>
</p:tagLst>
</file>

<file path=ppt/tags/tag53.xml><?xml version="1.0" encoding="utf-8"?>
<p:tagLst xmlns:a="http://schemas.openxmlformats.org/drawingml/2006/main" xmlns:r="http://schemas.openxmlformats.org/officeDocument/2006/relationships" xmlns:p="http://schemas.openxmlformats.org/presentationml/2006/main">
  <p:tag name="NUM" val="52"/>
</p:tagLst>
</file>

<file path=ppt/tags/tag54.xml><?xml version="1.0" encoding="utf-8"?>
<p:tagLst xmlns:a="http://schemas.openxmlformats.org/drawingml/2006/main" xmlns:r="http://schemas.openxmlformats.org/officeDocument/2006/relationships" xmlns:p="http://schemas.openxmlformats.org/presentationml/2006/main">
  <p:tag name="NUM" val="53"/>
</p:tagLst>
</file>

<file path=ppt/tags/tag55.xml><?xml version="1.0" encoding="utf-8"?>
<p:tagLst xmlns:a="http://schemas.openxmlformats.org/drawingml/2006/main" xmlns:r="http://schemas.openxmlformats.org/officeDocument/2006/relationships" xmlns:p="http://schemas.openxmlformats.org/presentationml/2006/main">
  <p:tag name="NUM" val="54"/>
</p:tagLst>
</file>

<file path=ppt/tags/tag56.xml><?xml version="1.0" encoding="utf-8"?>
<p:tagLst xmlns:a="http://schemas.openxmlformats.org/drawingml/2006/main" xmlns:r="http://schemas.openxmlformats.org/officeDocument/2006/relationships" xmlns:p="http://schemas.openxmlformats.org/presentationml/2006/main">
  <p:tag name="NUM" val="55"/>
</p:tagLst>
</file>

<file path=ppt/tags/tag57.xml><?xml version="1.0" encoding="utf-8"?>
<p:tagLst xmlns:a="http://schemas.openxmlformats.org/drawingml/2006/main" xmlns:r="http://schemas.openxmlformats.org/officeDocument/2006/relationships" xmlns:p="http://schemas.openxmlformats.org/presentationml/2006/main">
  <p:tag name="NUM" val="56"/>
</p:tagLst>
</file>

<file path=ppt/tags/tag58.xml><?xml version="1.0" encoding="utf-8"?>
<p:tagLst xmlns:a="http://schemas.openxmlformats.org/drawingml/2006/main" xmlns:r="http://schemas.openxmlformats.org/officeDocument/2006/relationships" xmlns:p="http://schemas.openxmlformats.org/presentationml/2006/main">
  <p:tag name="NUM" val="57"/>
</p:tagLst>
</file>

<file path=ppt/tags/tag59.xml><?xml version="1.0" encoding="utf-8"?>
<p:tagLst xmlns:a="http://schemas.openxmlformats.org/drawingml/2006/main" xmlns:r="http://schemas.openxmlformats.org/officeDocument/2006/relationships" xmlns:p="http://schemas.openxmlformats.org/presentationml/2006/main">
  <p:tag name="NUM" val="58"/>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60.xml><?xml version="1.0" encoding="utf-8"?>
<p:tagLst xmlns:a="http://schemas.openxmlformats.org/drawingml/2006/main" xmlns:r="http://schemas.openxmlformats.org/officeDocument/2006/relationships" xmlns:p="http://schemas.openxmlformats.org/presentationml/2006/main">
  <p:tag name="NUM" val="59"/>
</p:tagLst>
</file>

<file path=ppt/tags/tag61.xml><?xml version="1.0" encoding="utf-8"?>
<p:tagLst xmlns:a="http://schemas.openxmlformats.org/drawingml/2006/main" xmlns:r="http://schemas.openxmlformats.org/officeDocument/2006/relationships" xmlns:p="http://schemas.openxmlformats.org/presentationml/2006/main">
  <p:tag name="NUM" val="60"/>
</p:tagLst>
</file>

<file path=ppt/tags/tag62.xml><?xml version="1.0" encoding="utf-8"?>
<p:tagLst xmlns:a="http://schemas.openxmlformats.org/drawingml/2006/main" xmlns:r="http://schemas.openxmlformats.org/officeDocument/2006/relationships" xmlns:p="http://schemas.openxmlformats.org/presentationml/2006/main">
  <p:tag name="NUM" val="61"/>
</p:tagLst>
</file>

<file path=ppt/tags/tag63.xml><?xml version="1.0" encoding="utf-8"?>
<p:tagLst xmlns:a="http://schemas.openxmlformats.org/drawingml/2006/main" xmlns:r="http://schemas.openxmlformats.org/officeDocument/2006/relationships" xmlns:p="http://schemas.openxmlformats.org/presentationml/2006/main">
  <p:tag name="NUM" val="62"/>
</p:tagLst>
</file>

<file path=ppt/tags/tag64.xml><?xml version="1.0" encoding="utf-8"?>
<p:tagLst xmlns:a="http://schemas.openxmlformats.org/drawingml/2006/main" xmlns:r="http://schemas.openxmlformats.org/officeDocument/2006/relationships" xmlns:p="http://schemas.openxmlformats.org/presentationml/2006/main">
  <p:tag name="NUM" val="63"/>
</p:tagLst>
</file>

<file path=ppt/tags/tag65.xml><?xml version="1.0" encoding="utf-8"?>
<p:tagLst xmlns:a="http://schemas.openxmlformats.org/drawingml/2006/main" xmlns:r="http://schemas.openxmlformats.org/officeDocument/2006/relationships" xmlns:p="http://schemas.openxmlformats.org/presentationml/2006/main">
  <p:tag name="NUM" val="64"/>
</p:tagLst>
</file>

<file path=ppt/tags/tag66.xml><?xml version="1.0" encoding="utf-8"?>
<p:tagLst xmlns:a="http://schemas.openxmlformats.org/drawingml/2006/main" xmlns:r="http://schemas.openxmlformats.org/officeDocument/2006/relationships" xmlns:p="http://schemas.openxmlformats.org/presentationml/2006/main">
  <p:tag name="NUM" val="65"/>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70.xml><?xml version="1.0" encoding="utf-8"?>
<p:tagLst xmlns:a="http://schemas.openxmlformats.org/drawingml/2006/main" xmlns:r="http://schemas.openxmlformats.org/officeDocument/2006/relationships" xmlns:p="http://schemas.openxmlformats.org/presentationml/2006/main">
  <p:tag name="NUM" val="4"/>
</p:tagLst>
</file>

<file path=ppt/tags/tag71.xml><?xml version="1.0" encoding="utf-8"?>
<p:tagLst xmlns:a="http://schemas.openxmlformats.org/drawingml/2006/main" xmlns:r="http://schemas.openxmlformats.org/officeDocument/2006/relationships" xmlns:p="http://schemas.openxmlformats.org/presentationml/2006/main">
  <p:tag name="NUM" val="5"/>
</p:tagLst>
</file>

<file path=ppt/tags/tag72.xml><?xml version="1.0" encoding="utf-8"?>
<p:tagLst xmlns:a="http://schemas.openxmlformats.org/drawingml/2006/main" xmlns:r="http://schemas.openxmlformats.org/officeDocument/2006/relationships" xmlns:p="http://schemas.openxmlformats.org/presentationml/2006/main">
  <p:tag name="NUM" val="6"/>
</p:tagLst>
</file>

<file path=ppt/tags/tag73.xml><?xml version="1.0" encoding="utf-8"?>
<p:tagLst xmlns:a="http://schemas.openxmlformats.org/drawingml/2006/main" xmlns:r="http://schemas.openxmlformats.org/officeDocument/2006/relationships" xmlns:p="http://schemas.openxmlformats.org/presentationml/2006/main">
  <p:tag name="NUM" val="7"/>
</p:tagLst>
</file>

<file path=ppt/tags/tag74.xml><?xml version="1.0" encoding="utf-8"?>
<p:tagLst xmlns:a="http://schemas.openxmlformats.org/drawingml/2006/main" xmlns:r="http://schemas.openxmlformats.org/officeDocument/2006/relationships" xmlns:p="http://schemas.openxmlformats.org/presentationml/2006/main">
  <p:tag name="NUM" val="8"/>
</p:tagLst>
</file>

<file path=ppt/tags/tag75.xml><?xml version="1.0" encoding="utf-8"?>
<p:tagLst xmlns:a="http://schemas.openxmlformats.org/drawingml/2006/main" xmlns:r="http://schemas.openxmlformats.org/officeDocument/2006/relationships" xmlns:p="http://schemas.openxmlformats.org/presentationml/2006/main">
  <p:tag name="NUM" val="9"/>
</p:tagLst>
</file>

<file path=ppt/tags/tag76.xml><?xml version="1.0" encoding="utf-8"?>
<p:tagLst xmlns:a="http://schemas.openxmlformats.org/drawingml/2006/main" xmlns:r="http://schemas.openxmlformats.org/officeDocument/2006/relationships" xmlns:p="http://schemas.openxmlformats.org/presentationml/2006/main">
  <p:tag name="NUM" val="10"/>
</p:tagLst>
</file>

<file path=ppt/tags/tag77.xml><?xml version="1.0" encoding="utf-8"?>
<p:tagLst xmlns:a="http://schemas.openxmlformats.org/drawingml/2006/main" xmlns:r="http://schemas.openxmlformats.org/officeDocument/2006/relationships" xmlns:p="http://schemas.openxmlformats.org/presentationml/2006/main">
  <p:tag name="NUM" val="11"/>
</p:tagLst>
</file>

<file path=ppt/tags/tag78.xml><?xml version="1.0" encoding="utf-8"?>
<p:tagLst xmlns:a="http://schemas.openxmlformats.org/drawingml/2006/main" xmlns:r="http://schemas.openxmlformats.org/officeDocument/2006/relationships" xmlns:p="http://schemas.openxmlformats.org/presentationml/2006/main">
  <p:tag name="NUM" val="12"/>
</p:tagLst>
</file>

<file path=ppt/tags/tag79.xml><?xml version="1.0" encoding="utf-8"?>
<p:tagLst xmlns:a="http://schemas.openxmlformats.org/drawingml/2006/main" xmlns:r="http://schemas.openxmlformats.org/officeDocument/2006/relationships" xmlns:p="http://schemas.openxmlformats.org/presentationml/2006/main">
  <p:tag name="NUM" val="13"/>
</p:tagLst>
</file>

<file path=ppt/tags/tag8.xml><?xml version="1.0" encoding="utf-8"?>
<p:tagLst xmlns:a="http://schemas.openxmlformats.org/drawingml/2006/main" xmlns:r="http://schemas.openxmlformats.org/officeDocument/2006/relationships" xmlns:p="http://schemas.openxmlformats.org/presentationml/2006/main">
  <p:tag name="NUM" val="7"/>
</p:tagLst>
</file>

<file path=ppt/tags/tag80.xml><?xml version="1.0" encoding="utf-8"?>
<p:tagLst xmlns:a="http://schemas.openxmlformats.org/drawingml/2006/main" xmlns:r="http://schemas.openxmlformats.org/officeDocument/2006/relationships" xmlns:p="http://schemas.openxmlformats.org/presentationml/2006/main">
  <p:tag name="NUM" val="14"/>
</p:tagLst>
</file>

<file path=ppt/tags/tag81.xml><?xml version="1.0" encoding="utf-8"?>
<p:tagLst xmlns:a="http://schemas.openxmlformats.org/drawingml/2006/main" xmlns:r="http://schemas.openxmlformats.org/officeDocument/2006/relationships" xmlns:p="http://schemas.openxmlformats.org/presentationml/2006/main">
  <p:tag name="NUM" val="15"/>
</p:tagLst>
</file>

<file path=ppt/tags/tag82.xml><?xml version="1.0" encoding="utf-8"?>
<p:tagLst xmlns:a="http://schemas.openxmlformats.org/drawingml/2006/main" xmlns:r="http://schemas.openxmlformats.org/officeDocument/2006/relationships" xmlns:p="http://schemas.openxmlformats.org/presentationml/2006/main">
  <p:tag name="NUM" val="16"/>
</p:tagLst>
</file>

<file path=ppt/tags/tag83.xml><?xml version="1.0" encoding="utf-8"?>
<p:tagLst xmlns:a="http://schemas.openxmlformats.org/drawingml/2006/main" xmlns:r="http://schemas.openxmlformats.org/officeDocument/2006/relationships" xmlns:p="http://schemas.openxmlformats.org/presentationml/2006/main">
  <p:tag name="NUM" val="17"/>
</p:tagLst>
</file>

<file path=ppt/tags/tag84.xml><?xml version="1.0" encoding="utf-8"?>
<p:tagLst xmlns:a="http://schemas.openxmlformats.org/drawingml/2006/main" xmlns:r="http://schemas.openxmlformats.org/officeDocument/2006/relationships" xmlns:p="http://schemas.openxmlformats.org/presentationml/2006/main">
  <p:tag name="NUM" val="18"/>
</p:tagLst>
</file>

<file path=ppt/tags/tag85.xml><?xml version="1.0" encoding="utf-8"?>
<p:tagLst xmlns:a="http://schemas.openxmlformats.org/drawingml/2006/main" xmlns:r="http://schemas.openxmlformats.org/officeDocument/2006/relationships" xmlns:p="http://schemas.openxmlformats.org/presentationml/2006/main">
  <p:tag name="NUM" val="19"/>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3"/>
</p:tagLst>
</file>

<file path=ppt/tags/tag89.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8"/>
</p:tagLst>
</file>

<file path=ppt/tags/tag90.xml><?xml version="1.0" encoding="utf-8"?>
<p:tagLst xmlns:a="http://schemas.openxmlformats.org/drawingml/2006/main" xmlns:r="http://schemas.openxmlformats.org/officeDocument/2006/relationships" xmlns:p="http://schemas.openxmlformats.org/presentationml/2006/main">
  <p:tag name="NUM" val="5"/>
</p:tagLst>
</file>

<file path=ppt/tags/tag91.xml><?xml version="1.0" encoding="utf-8"?>
<p:tagLst xmlns:a="http://schemas.openxmlformats.org/drawingml/2006/main" xmlns:r="http://schemas.openxmlformats.org/officeDocument/2006/relationships" xmlns:p="http://schemas.openxmlformats.org/presentationml/2006/main">
  <p:tag name="NUM" val="6"/>
</p:tagLst>
</file>

<file path=ppt/tags/tag92.xml><?xml version="1.0" encoding="utf-8"?>
<p:tagLst xmlns:a="http://schemas.openxmlformats.org/drawingml/2006/main" xmlns:r="http://schemas.openxmlformats.org/officeDocument/2006/relationships" xmlns:p="http://schemas.openxmlformats.org/presentationml/2006/main">
  <p:tag name="NUM" val="7"/>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NUM" val="4"/>
</p:tagLst>
</file>

<file path=ppt/tags/tag97.xml><?xml version="1.0" encoding="utf-8"?>
<p:tagLst xmlns:a="http://schemas.openxmlformats.org/drawingml/2006/main" xmlns:r="http://schemas.openxmlformats.org/officeDocument/2006/relationships" xmlns:p="http://schemas.openxmlformats.org/presentationml/2006/main">
  <p:tag name="NUM" val="5"/>
</p:tagLst>
</file>

<file path=ppt/tags/tag98.xml><?xml version="1.0" encoding="utf-8"?>
<p:tagLst xmlns:a="http://schemas.openxmlformats.org/drawingml/2006/main" xmlns:r="http://schemas.openxmlformats.org/officeDocument/2006/relationships" xmlns:p="http://schemas.openxmlformats.org/presentationml/2006/main">
  <p:tag name="NUM" val="6"/>
</p:tagLst>
</file>

<file path=ppt/tags/tag99.xml><?xml version="1.0" encoding="utf-8"?>
<p:tagLst xmlns:a="http://schemas.openxmlformats.org/drawingml/2006/main" xmlns:r="http://schemas.openxmlformats.org/officeDocument/2006/relationships" xmlns:p="http://schemas.openxmlformats.org/presentationml/2006/main">
  <p:tag name="NUM"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8F8F8"/>
        </a:solidFill>
        <a:ln w="3175">
          <a:solidFill>
            <a:schemeClr val="tx1"/>
          </a:solidFill>
        </a:ln>
      </a:spPr>
      <a:bodyPr rtlCol="0" anchor="ctr"/>
      <a:lstStyle>
        <a:defPPr algn="ctr">
          <a:defRPr sz="8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101176</TotalTime>
  <Words>1500</Words>
  <Application>Microsoft Office PowerPoint</Application>
  <PresentationFormat>Widescreen</PresentationFormat>
  <Paragraphs>159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 Digital Identity Reference Architecture</dc:title>
  <dc:creator>Brownlie, Michael</dc:creator>
  <cp:lastModifiedBy>Graciane Tesniere</cp:lastModifiedBy>
  <cp:revision>156</cp:revision>
  <dcterms:created xsi:type="dcterms:W3CDTF">2020-12-14T15:53:11Z</dcterms:created>
  <dcterms:modified xsi:type="dcterms:W3CDTF">2022-03-07T16:17:18Z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d0ca00b-3f0e-465a-aac7-1a6a22fcea40_ActionId">
    <vt:lpwstr>7463e0b8-b70d-4815-8c23-ecd956136453</vt:lpwstr>
  </property>
  <property fmtid="{D5CDD505-2E9C-101B-9397-08002B2CF9AE}" pid="3" name="MSIP_Label_3d0ca00b-3f0e-465a-aac7-1a6a22fcea40_Application">
    <vt:lpwstr>Microsoft Azure Information Protection</vt:lpwstr>
  </property>
  <property fmtid="{D5CDD505-2E9C-101B-9397-08002B2CF9AE}" pid="4" name="MSIP_Label_3d0ca00b-3f0e-465a-aac7-1a6a22fcea40_Enabled">
    <vt:lpwstr>True</vt:lpwstr>
  </property>
  <property fmtid="{D5CDD505-2E9C-101B-9397-08002B2CF9AE}" pid="5" name="MSIP_Label_3d0ca00b-3f0e-465a-aac7-1a6a22fcea40_Extended_MSFT_Method">
    <vt:lpwstr>Manual</vt:lpwstr>
  </property>
  <property fmtid="{D5CDD505-2E9C-101B-9397-08002B2CF9AE}" pid="6" name="MSIP_Label_3d0ca00b-3f0e-465a-aac7-1a6a22fcea40_Name">
    <vt:lpwstr>UNCLASSIFIED</vt:lpwstr>
  </property>
  <property fmtid="{D5CDD505-2E9C-101B-9397-08002B2CF9AE}" pid="7" name="MSIP_Label_3d0ca00b-3f0e-465a-aac7-1a6a22fcea40_Owner">
    <vt:lpwstr>MBROWNLI@tbs-sct.gc.ca</vt:lpwstr>
  </property>
  <property fmtid="{D5CDD505-2E9C-101B-9397-08002B2CF9AE}" pid="8" name="MSIP_Label_3d0ca00b-3f0e-465a-aac7-1a6a22fcea40_SetDate">
    <vt:lpwstr>2021-01-05T23:27:51.3663770Z</vt:lpwstr>
  </property>
  <property fmtid="{D5CDD505-2E9C-101B-9397-08002B2CF9AE}" pid="9" name="MSIP_Label_3d0ca00b-3f0e-465a-aac7-1a6a22fcea40_SiteId">
    <vt:lpwstr>6397df10-4595-4047-9c4f-03311282152b</vt:lpwstr>
  </property>
  <property fmtid="{D5CDD505-2E9C-101B-9397-08002B2CF9AE}" pid="10" name="Sensitivity">
    <vt:lpwstr>UNCLASSIFIED</vt:lpwstr>
  </property>
</Properties>
</file>