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1046" r:id="rId2"/>
    <p:sldId id="1055" r:id="rId3"/>
    <p:sldId id="1050" r:id="rId4"/>
    <p:sldId id="1056" r:id="rId5"/>
    <p:sldId id="1048" r:id="rId6"/>
    <p:sldId id="1057" r:id="rId7"/>
    <p:sldId id="1058" r:id="rId8"/>
    <p:sldId id="1060" r:id="rId9"/>
    <p:sldId id="1059" r:id="rId10"/>
    <p:sldId id="1062" r:id="rId11"/>
    <p:sldId id="1054" r:id="rId12"/>
    <p:sldId id="1063" r:id="rId13"/>
    <p:sldId id="1053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FDFCE3"/>
    <a:srgbClr val="DAA600"/>
    <a:srgbClr val="F9F7B9"/>
    <a:srgbClr val="EBE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43A76-4DD5-404D-85F9-3E1ED0D22BF7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3AC33-05C7-4E85-9B72-88703AF0B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45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a8997649e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a8997649e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8937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9F62-2656-426E-A350-D241A6146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8394B-FE34-4B85-9A2E-005DD003C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5CE8-10ED-47EF-83BF-AD992EB9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D0F5E-3247-45F9-8348-1C6B8FEF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94EF5-B338-460C-BB31-270DC26C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5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D71A-0A58-47D0-AE0C-91C79088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2BB68-93A2-4A47-AEC7-1305F601F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B199-1B7F-41E7-B9D8-D5B85D3A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80E27-49D8-4BB8-97C3-724248F5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B30C-C5E9-4595-BFB4-2131EBEF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385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C5071-DF05-4006-8491-6478264D3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2BC23-A9C6-43A0-B0BB-C566F8F1C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ACF5-BB0C-42B1-BD4F-DE523334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B6A84-6702-4579-8579-3E9EE66E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DDFE1-D5DB-4EA2-B66A-6528547E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60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9ABB-F0A5-4148-8416-EEB403DB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F06E-CC68-43CD-AEBE-7206D059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1E39A-13ED-4F00-B527-80AE076C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A6198-6774-4FA4-BD3F-07E43411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4C4E4-EDEC-44DD-B47D-5D24D11B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62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C351-3A83-4AB6-89DA-1522C357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213D-1B3A-4FC8-B3C6-96F9818E9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A1065-F0AD-4895-988A-845934D0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6A15C-3D0F-4E3A-BA75-229161A6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53A5-C0A6-450D-8037-DD7B0D1E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89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E882-2DD0-42DA-AD93-898DFA92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B7AE-8B76-4125-AED7-9566873F8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14FE6-6279-4FF1-ACBC-00B466C4C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10506-FDCB-40F4-A88C-040F989C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93FE1-8630-4DC8-95AE-7314C7CF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EA34A-3D8D-4883-ADDD-C3B42E5C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45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0FCD-5C0D-4A13-8AE2-8795704F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E27AE-826C-437D-BE83-18E160A2C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9FFB8-1FEC-4883-BD6C-30459A302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4A35E-008A-459A-AFF1-416CF99D5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508F1-CEF7-48A5-8BF2-F2735E6D7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F6AD4-979A-4FD0-AB51-3B322200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5C248-49C0-4311-84A9-B27DAB73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0FE56-840F-4529-8D56-51B11FAF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88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8CF5-1983-4A22-BA18-532D9F5A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9CC58-EB0C-45C7-B922-986910F0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F436-50D9-4503-9FEB-F070B4DC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891F2-3A6E-4937-B47C-7E0DFAEA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28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A0594-1492-4C66-90F3-F4F0DD9E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68005-20EA-41A8-B678-F488E476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10D6A-AD99-4023-9218-AD6682D9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193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43FE-0D5B-4343-92F9-C412BFC5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CBCF-7C07-4694-9784-DAAE5FCE9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61578-64AC-49EE-AFDC-6FDF50DA6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7848F-9CEB-4FE6-981D-926888B6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D997A-7CE2-4D8F-AA14-8270B56A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3DAE3-7DCF-4AC2-B7A9-95C2F155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79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7447-E8A0-42BF-9088-94123951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E4330-FFDB-495C-A754-34CD8EE27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B2B1A-AF5A-4E22-A64F-9D69D928C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5325E-9FBA-4A94-BDB5-D3EF2591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B17ED-5976-4406-9F23-C25A6F97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4CCB1-4B6F-4DD7-AB20-D94E739E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269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00B66-537C-411C-9CA5-4D4AB9C6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CCEA2-8D4C-4852-B026-414A26165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6F16-5524-4BC9-8A12-A7AD36643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B974-E880-40EF-AB1E-C8A333F292C6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7B018-CDBF-4EB6-9F69-A5490078B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ECCF4-F68F-4C26-85C4-A827B2A96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MSIPCMContentMarking" descr="{&quot;HashCode&quot;:-1880398799,&quot;Placement&quot;:&quot;Header&quot;}">
            <a:extLst>
              <a:ext uri="{FF2B5EF4-FFF2-40B4-BE49-F238E27FC236}">
                <a16:creationId xmlns:a16="http://schemas.microsoft.com/office/drawing/2014/main" id="{CE7DE3CA-4137-487E-9CAA-1F5E273981F0}"/>
              </a:ext>
            </a:extLst>
          </p:cNvPr>
          <p:cNvSpPr txBox="1"/>
          <p:nvPr userDrawn="1"/>
        </p:nvSpPr>
        <p:spPr>
          <a:xfrm>
            <a:off x="9429045" y="0"/>
            <a:ext cx="2762954" cy="280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CA" sz="1200">
                <a:solidFill>
                  <a:srgbClr val="000000"/>
                </a:solidFill>
                <a:latin typeface="Arial" panose="020B0604020202020204" pitchFamily="34" charset="0"/>
              </a:rPr>
              <a:t>UNCLASSIFIED /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399619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bs-sct.gc.ca/pol/doc-eng.aspx?id=26262&amp;section=html" TargetMode="External"/><Relationship Id="rId2" Type="http://schemas.openxmlformats.org/officeDocument/2006/relationships/hyperlink" Target="https://www.tbs-sct.gc.ca/pol/doc-eng.aspx?id=32612&amp;section=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yber.gc.ca/en/guidance/user-authentication-guidance-information-technology-systems-itsp30031-v3" TargetMode="External"/><Relationship Id="rId4" Type="http://schemas.openxmlformats.org/officeDocument/2006/relationships/hyperlink" Target="https://www.tbs-sct.gc.ca/pol/doc-eng.aspx?id=30678&amp;section=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: Rounded Corners 1126">
            <a:extLst>
              <a:ext uri="{FF2B5EF4-FFF2-40B4-BE49-F238E27FC236}">
                <a16:creationId xmlns:a16="http://schemas.microsoft.com/office/drawing/2014/main" id="{60CFE270-F515-4E47-A068-C935B44292A3}"/>
              </a:ext>
            </a:extLst>
          </p:cNvPr>
          <p:cNvSpPr/>
          <p:nvPr/>
        </p:nvSpPr>
        <p:spPr>
          <a:xfrm>
            <a:off x="842929" y="891948"/>
            <a:ext cx="1886370" cy="33657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0" rIns="48000" bIns="0" rtlCol="0" anchor="ctr"/>
          <a:lstStyle/>
          <a:p>
            <a:pPr algn="ctr"/>
            <a:r>
              <a:rPr lang="en-US" sz="1200" b="1" dirty="0"/>
              <a:t>Identity Management</a:t>
            </a:r>
            <a:endParaRPr lang="en-CA" sz="1200" b="1" dirty="0"/>
          </a:p>
        </p:txBody>
      </p:sp>
      <p:sp>
        <p:nvSpPr>
          <p:cNvPr id="112" name="Rectangle: Rounded Corners 1126">
            <a:extLst>
              <a:ext uri="{FF2B5EF4-FFF2-40B4-BE49-F238E27FC236}">
                <a16:creationId xmlns:a16="http://schemas.microsoft.com/office/drawing/2014/main" id="{60CFE270-F515-4E47-A068-C935B44292A3}"/>
              </a:ext>
            </a:extLst>
          </p:cNvPr>
          <p:cNvSpPr/>
          <p:nvPr/>
        </p:nvSpPr>
        <p:spPr>
          <a:xfrm>
            <a:off x="826870" y="1437740"/>
            <a:ext cx="1886370" cy="336574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0" rIns="48000" bIns="0" rtlCol="0" anchor="ctr"/>
          <a:lstStyle/>
          <a:p>
            <a:pPr algn="ctr"/>
            <a:r>
              <a:rPr lang="en-US" sz="1200" b="1" dirty="0"/>
              <a:t>Credential Management</a:t>
            </a:r>
            <a:endParaRPr lang="en-CA" sz="1200" b="1" dirty="0"/>
          </a:p>
        </p:txBody>
      </p:sp>
      <p:sp>
        <p:nvSpPr>
          <p:cNvPr id="113" name="Rectangle: Rounded Corners 1126">
            <a:extLst>
              <a:ext uri="{FF2B5EF4-FFF2-40B4-BE49-F238E27FC236}">
                <a16:creationId xmlns:a16="http://schemas.microsoft.com/office/drawing/2014/main" id="{60CFE270-F515-4E47-A068-C935B44292A3}"/>
              </a:ext>
            </a:extLst>
          </p:cNvPr>
          <p:cNvSpPr/>
          <p:nvPr/>
        </p:nvSpPr>
        <p:spPr>
          <a:xfrm>
            <a:off x="842929" y="1988644"/>
            <a:ext cx="1886370" cy="33657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0" rIns="48000" bIns="0" rtlCol="0" anchor="ctr"/>
          <a:lstStyle/>
          <a:p>
            <a:pPr algn="ctr"/>
            <a:r>
              <a:rPr lang="en-US" sz="1200" b="1" dirty="0"/>
              <a:t>Access Management</a:t>
            </a:r>
            <a:endParaRPr lang="en-CA" sz="1200" b="1" dirty="0"/>
          </a:p>
        </p:txBody>
      </p:sp>
      <p:sp>
        <p:nvSpPr>
          <p:cNvPr id="114" name="Rectangle: Rounded Corners 1126">
            <a:extLst>
              <a:ext uri="{FF2B5EF4-FFF2-40B4-BE49-F238E27FC236}">
                <a16:creationId xmlns:a16="http://schemas.microsoft.com/office/drawing/2014/main" id="{60CFE270-F515-4E47-A068-C935B44292A3}"/>
              </a:ext>
            </a:extLst>
          </p:cNvPr>
          <p:cNvSpPr/>
          <p:nvPr/>
        </p:nvSpPr>
        <p:spPr>
          <a:xfrm>
            <a:off x="895017" y="3207626"/>
            <a:ext cx="1886370" cy="33657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/>
          <a:lstStyle/>
          <a:p>
            <a:pPr algn="ctr"/>
            <a:r>
              <a:rPr lang="en-US" sz="1200" b="1" dirty="0"/>
              <a:t>Federation</a:t>
            </a:r>
            <a:endParaRPr lang="en-CA" sz="1200" b="1" dirty="0"/>
          </a:p>
        </p:txBody>
      </p:sp>
      <p:sp>
        <p:nvSpPr>
          <p:cNvPr id="115" name="Rectangle: Rounded Corners 1126">
            <a:extLst>
              <a:ext uri="{FF2B5EF4-FFF2-40B4-BE49-F238E27FC236}">
                <a16:creationId xmlns:a16="http://schemas.microsoft.com/office/drawing/2014/main" id="{60CFE270-F515-4E47-A068-C935B44292A3}"/>
              </a:ext>
            </a:extLst>
          </p:cNvPr>
          <p:cNvSpPr/>
          <p:nvPr/>
        </p:nvSpPr>
        <p:spPr>
          <a:xfrm>
            <a:off x="886987" y="3753418"/>
            <a:ext cx="1886370" cy="33657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0" rIns="48000" bIns="0" rtlCol="0" anchor="ctr"/>
          <a:lstStyle/>
          <a:p>
            <a:pPr algn="ctr"/>
            <a:r>
              <a:rPr lang="en-US" sz="1200" b="1" dirty="0"/>
              <a:t>Governance</a:t>
            </a:r>
            <a:endParaRPr lang="en-CA" sz="1200" b="1" dirty="0"/>
          </a:p>
        </p:txBody>
      </p:sp>
      <p:sp>
        <p:nvSpPr>
          <p:cNvPr id="116" name="Rectangle: Rounded Corners 1126">
            <a:extLst>
              <a:ext uri="{FF2B5EF4-FFF2-40B4-BE49-F238E27FC236}">
                <a16:creationId xmlns:a16="http://schemas.microsoft.com/office/drawing/2014/main" id="{60CFE270-F515-4E47-A068-C935B44292A3}"/>
              </a:ext>
            </a:extLst>
          </p:cNvPr>
          <p:cNvSpPr/>
          <p:nvPr/>
        </p:nvSpPr>
        <p:spPr>
          <a:xfrm>
            <a:off x="886987" y="4342314"/>
            <a:ext cx="1886370" cy="3365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/>
              <a:t>Authoritative Sources</a:t>
            </a:r>
            <a:endParaRPr lang="en-CA" sz="1067" b="1" dirty="0"/>
          </a:p>
        </p:txBody>
      </p:sp>
      <p:sp>
        <p:nvSpPr>
          <p:cNvPr id="117" name="Rectangle: Rounded Corners 1126">
            <a:extLst>
              <a:ext uri="{FF2B5EF4-FFF2-40B4-BE49-F238E27FC236}">
                <a16:creationId xmlns:a16="http://schemas.microsoft.com/office/drawing/2014/main" id="{60CFE270-F515-4E47-A068-C935B44292A3}"/>
              </a:ext>
            </a:extLst>
          </p:cNvPr>
          <p:cNvSpPr/>
          <p:nvPr/>
        </p:nvSpPr>
        <p:spPr>
          <a:xfrm>
            <a:off x="886987" y="5429875"/>
            <a:ext cx="1886370" cy="33657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0" rIns="48000" bIns="0" rtlCol="0" anchor="ctr"/>
          <a:lstStyle/>
          <a:p>
            <a:pPr algn="ctr"/>
            <a:r>
              <a:rPr lang="en-US" sz="1200" b="1" dirty="0"/>
              <a:t>Resource Consumers</a:t>
            </a:r>
            <a:endParaRPr lang="en-CA" sz="1200" b="1" dirty="0"/>
          </a:p>
        </p:txBody>
      </p:sp>
      <p:sp>
        <p:nvSpPr>
          <p:cNvPr id="118" name="Rectangle: Rounded Corners 1126">
            <a:extLst>
              <a:ext uri="{FF2B5EF4-FFF2-40B4-BE49-F238E27FC236}">
                <a16:creationId xmlns:a16="http://schemas.microsoft.com/office/drawing/2014/main" id="{60CFE270-F515-4E47-A068-C935B44292A3}"/>
              </a:ext>
            </a:extLst>
          </p:cNvPr>
          <p:cNvSpPr/>
          <p:nvPr/>
        </p:nvSpPr>
        <p:spPr>
          <a:xfrm>
            <a:off x="897935" y="5985481"/>
            <a:ext cx="1886370" cy="33657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0" rIns="48000" bIns="0" rtlCol="0" anchor="ctr"/>
          <a:lstStyle/>
          <a:p>
            <a:pPr algn="ctr"/>
            <a:r>
              <a:rPr lang="en-US" sz="1200" b="1" dirty="0"/>
              <a:t>Protected Resources</a:t>
            </a:r>
            <a:endParaRPr lang="en-C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48277" y="829402"/>
            <a:ext cx="465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The policies, procedures, processes and technology used to verify and manage digital identities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48277" y="1343370"/>
            <a:ext cx="456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The issuance, management and revocation/deactivation of credentials and the associated token/authenticator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2748277" y="1926098"/>
            <a:ext cx="456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Controlling access to protected resources through appropriate authentication and authorization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2792333" y="3145080"/>
            <a:ext cx="6023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Technology, policies, standards, legal agreements and processes that allow organizations to accept and trust digital identities, attributes, and credentials managed by other organizations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781387" y="3800917"/>
            <a:ext cx="55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The set of practices and systems that guides ICAM functions, activities, and outcomes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2781386" y="4241776"/>
            <a:ext cx="6034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A repository or system that contains identity information about an individual and is considered to be the primary or most reliable source for this information within a given context 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773357" y="5434511"/>
            <a:ext cx="590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Entities that require access to Protected Resources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2773357" y="5922935"/>
            <a:ext cx="590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The applications, services and infrastructure components that Resource Consumers interact with or need access to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713240" y="313048"/>
            <a:ext cx="187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Core Components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84304" y="2681808"/>
            <a:ext cx="22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Ancillary Components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92334" y="4884310"/>
            <a:ext cx="244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Supported Components</a:t>
            </a:r>
          </a:p>
        </p:txBody>
      </p:sp>
    </p:spTree>
    <p:extLst>
      <p:ext uri="{BB962C8B-B14F-4D97-AF65-F5344CB8AC3E}">
        <p14:creationId xmlns:p14="http://schemas.microsoft.com/office/powerpoint/2010/main" val="2267401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A6C194B-C42E-4FE5-8FBE-1BB372BDB428}"/>
              </a:ext>
            </a:extLst>
          </p:cNvPr>
          <p:cNvSpPr txBox="1"/>
          <p:nvPr/>
        </p:nvSpPr>
        <p:spPr>
          <a:xfrm>
            <a:off x="2885428" y="2374957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“internal and external consumers of GC system and information resources”</a:t>
            </a:r>
            <a:endParaRPr lang="en-CA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F75D59-7A89-4DC5-981F-99CA329CA249}"/>
              </a:ext>
            </a:extLst>
          </p:cNvPr>
          <p:cNvSpPr txBox="1"/>
          <p:nvPr/>
        </p:nvSpPr>
        <p:spPr>
          <a:xfrm>
            <a:off x="2887334" y="2861537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“businesses and other levels of government that interact with the GC”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1DD9B0-64C7-4040-B847-54CBA887A77A}"/>
              </a:ext>
            </a:extLst>
          </p:cNvPr>
          <p:cNvSpPr txBox="1"/>
          <p:nvPr/>
        </p:nvSpPr>
        <p:spPr>
          <a:xfrm>
            <a:off x="2885428" y="3383861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“any device that needs to be authenticated to gain access to GC system and information resources”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DCFDEF-210A-47E3-AB67-B4D4667AEBEC}"/>
              </a:ext>
            </a:extLst>
          </p:cNvPr>
          <p:cNvSpPr txBox="1"/>
          <p:nvPr/>
        </p:nvSpPr>
        <p:spPr>
          <a:xfrm>
            <a:off x="2941844" y="3907844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“applications and services that interact with one another”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462C76-8FD7-4830-A81C-159908BD150D}"/>
              </a:ext>
            </a:extLst>
          </p:cNvPr>
          <p:cNvSpPr txBox="1"/>
          <p:nvPr/>
        </p:nvSpPr>
        <p:spPr>
          <a:xfrm>
            <a:off x="2941844" y="4403054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“advanced technologies that can act on behalf of a user or are embedded in a device or application”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2BC2F5-CB2C-46FE-8EB6-7119237BDF34}"/>
              </a:ext>
            </a:extLst>
          </p:cNvPr>
          <p:cNvCxnSpPr/>
          <p:nvPr/>
        </p:nvCxnSpPr>
        <p:spPr>
          <a:xfrm>
            <a:off x="2448548" y="2534360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E3C73A-997E-4B0F-AB84-8B138E9DB9F9}"/>
              </a:ext>
            </a:extLst>
          </p:cNvPr>
          <p:cNvCxnSpPr/>
          <p:nvPr/>
        </p:nvCxnSpPr>
        <p:spPr>
          <a:xfrm>
            <a:off x="2448548" y="300877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29AB07-D76A-48CF-AC6C-12B22FAAC5FC}"/>
              </a:ext>
            </a:extLst>
          </p:cNvPr>
          <p:cNvCxnSpPr/>
          <p:nvPr/>
        </p:nvCxnSpPr>
        <p:spPr>
          <a:xfrm>
            <a:off x="2463788" y="3547633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D0A205-AB23-4CC0-80EE-3609BA24E1B6}"/>
              </a:ext>
            </a:extLst>
          </p:cNvPr>
          <p:cNvCxnSpPr/>
          <p:nvPr/>
        </p:nvCxnSpPr>
        <p:spPr>
          <a:xfrm>
            <a:off x="2479028" y="4056057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9D43C5-8477-4329-B35E-C2C793857A61}"/>
              </a:ext>
            </a:extLst>
          </p:cNvPr>
          <p:cNvCxnSpPr/>
          <p:nvPr/>
        </p:nvCxnSpPr>
        <p:spPr>
          <a:xfrm>
            <a:off x="2468868" y="4565453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DDE7FDE-94BB-4847-A972-EF405F6B96C5}"/>
              </a:ext>
            </a:extLst>
          </p:cNvPr>
          <p:cNvGrpSpPr/>
          <p:nvPr/>
        </p:nvGrpSpPr>
        <p:grpSpPr>
          <a:xfrm>
            <a:off x="949436" y="1812468"/>
            <a:ext cx="1559012" cy="3194310"/>
            <a:chOff x="949436" y="1812468"/>
            <a:chExt cx="1559012" cy="3194310"/>
          </a:xfrm>
        </p:grpSpPr>
        <p:sp>
          <p:nvSpPr>
            <p:cNvPr id="46" name="Rectangle: Rounded Corners 1115">
              <a:extLst>
                <a:ext uri="{FF2B5EF4-FFF2-40B4-BE49-F238E27FC236}">
                  <a16:creationId xmlns:a16="http://schemas.microsoft.com/office/drawing/2014/main" id="{50FA0058-A80B-403F-B4B5-09596ED61985}"/>
                </a:ext>
              </a:extLst>
            </p:cNvPr>
            <p:cNvSpPr/>
            <p:nvPr/>
          </p:nvSpPr>
          <p:spPr>
            <a:xfrm>
              <a:off x="949436" y="1812468"/>
              <a:ext cx="1559012" cy="319431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 anchorCtr="0"/>
            <a:lstStyle/>
            <a:p>
              <a:pPr algn="ctr"/>
              <a:r>
                <a:rPr lang="en-US" sz="1200" b="1" dirty="0"/>
                <a:t>Resource </a:t>
              </a:r>
            </a:p>
            <a:p>
              <a:pPr algn="ctr"/>
              <a:r>
                <a:rPr lang="en-US" sz="1200" b="1" dirty="0"/>
                <a:t>Consumers</a:t>
              </a:r>
              <a:endParaRPr lang="en-CA" sz="1200" b="1" dirty="0"/>
            </a:p>
          </p:txBody>
        </p:sp>
        <p:sp>
          <p:nvSpPr>
            <p:cNvPr id="47" name="Rectangle: Rounded Corners 1116">
              <a:extLst>
                <a:ext uri="{FF2B5EF4-FFF2-40B4-BE49-F238E27FC236}">
                  <a16:creationId xmlns:a16="http://schemas.microsoft.com/office/drawing/2014/main" id="{442253A4-B92F-4EA8-9359-CF0D32126C81}"/>
                </a:ext>
              </a:extLst>
            </p:cNvPr>
            <p:cNvSpPr/>
            <p:nvPr/>
          </p:nvSpPr>
          <p:spPr>
            <a:xfrm>
              <a:off x="1072812" y="2319440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</a:rPr>
                <a:t>Users</a:t>
              </a:r>
            </a:p>
          </p:txBody>
        </p:sp>
        <p:sp>
          <p:nvSpPr>
            <p:cNvPr id="48" name="Rectangle: Rounded Corners 1116">
              <a:extLst>
                <a:ext uri="{FF2B5EF4-FFF2-40B4-BE49-F238E27FC236}">
                  <a16:creationId xmlns:a16="http://schemas.microsoft.com/office/drawing/2014/main" id="{42DCBA8D-4A68-4834-AFD8-A8C8CAF3281A}"/>
                </a:ext>
              </a:extLst>
            </p:cNvPr>
            <p:cNvSpPr/>
            <p:nvPr/>
          </p:nvSpPr>
          <p:spPr>
            <a:xfrm>
              <a:off x="1078177" y="2835559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</a:rPr>
                <a:t>Businesses and Organizations</a:t>
              </a:r>
            </a:p>
          </p:txBody>
        </p:sp>
        <p:sp>
          <p:nvSpPr>
            <p:cNvPr id="49" name="Rectangle: Rounded Corners 1116">
              <a:extLst>
                <a:ext uri="{FF2B5EF4-FFF2-40B4-BE49-F238E27FC236}">
                  <a16:creationId xmlns:a16="http://schemas.microsoft.com/office/drawing/2014/main" id="{6BDF2401-5347-4D33-A2A2-BAE113F99402}"/>
                </a:ext>
              </a:extLst>
            </p:cNvPr>
            <p:cNvSpPr/>
            <p:nvPr/>
          </p:nvSpPr>
          <p:spPr>
            <a:xfrm>
              <a:off x="1072812" y="3348114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Devices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1116">
              <a:extLst>
                <a:ext uri="{FF2B5EF4-FFF2-40B4-BE49-F238E27FC236}">
                  <a16:creationId xmlns:a16="http://schemas.microsoft.com/office/drawing/2014/main" id="{72C10350-5D87-4F95-97FD-CA5F0587028B}"/>
                </a:ext>
              </a:extLst>
            </p:cNvPr>
            <p:cNvSpPr/>
            <p:nvPr/>
          </p:nvSpPr>
          <p:spPr>
            <a:xfrm>
              <a:off x="1072812" y="385949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Applications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: Rounded Corners 1116">
              <a:extLst>
                <a:ext uri="{FF2B5EF4-FFF2-40B4-BE49-F238E27FC236}">
                  <a16:creationId xmlns:a16="http://schemas.microsoft.com/office/drawing/2014/main" id="{1E6411D1-E62B-4475-B865-4F6BBA87C1B6}"/>
                </a:ext>
              </a:extLst>
            </p:cNvPr>
            <p:cNvSpPr/>
            <p:nvPr/>
          </p:nvSpPr>
          <p:spPr>
            <a:xfrm>
              <a:off x="1072678" y="4403054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AI/Robots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54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A1D2F4-D479-43B9-9B75-2C1821D6DEBB}"/>
              </a:ext>
            </a:extLst>
          </p:cNvPr>
          <p:cNvGrpSpPr/>
          <p:nvPr/>
        </p:nvGrpSpPr>
        <p:grpSpPr>
          <a:xfrm>
            <a:off x="977140" y="1658206"/>
            <a:ext cx="1485989" cy="3761111"/>
            <a:chOff x="1536460" y="1064889"/>
            <a:chExt cx="1485989" cy="3761111"/>
          </a:xfrm>
        </p:grpSpPr>
        <p:sp>
          <p:nvSpPr>
            <p:cNvPr id="2" name="Rectangle: Rounded Corners 1115">
              <a:extLst>
                <a:ext uri="{FF2B5EF4-FFF2-40B4-BE49-F238E27FC236}">
                  <a16:creationId xmlns:a16="http://schemas.microsoft.com/office/drawing/2014/main" id="{27779571-00C5-4033-BC5B-3B0768BFFA48}"/>
                </a:ext>
              </a:extLst>
            </p:cNvPr>
            <p:cNvSpPr/>
            <p:nvPr/>
          </p:nvSpPr>
          <p:spPr>
            <a:xfrm>
              <a:off x="1536460" y="1064889"/>
              <a:ext cx="1485989" cy="376111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t"/>
            <a:lstStyle/>
            <a:p>
              <a:pPr algn="ctr"/>
              <a:r>
                <a:rPr lang="en-US" sz="1200" b="1" dirty="0"/>
                <a:t>Protected Resources</a:t>
              </a:r>
              <a:endParaRPr lang="en-CA" sz="1200" b="1" dirty="0"/>
            </a:p>
          </p:txBody>
        </p:sp>
        <p:sp>
          <p:nvSpPr>
            <p:cNvPr id="3" name="Rectangle: Rounded Corners 1116">
              <a:extLst>
                <a:ext uri="{FF2B5EF4-FFF2-40B4-BE49-F238E27FC236}">
                  <a16:creationId xmlns:a16="http://schemas.microsoft.com/office/drawing/2014/main" id="{E32ABD13-D574-469A-92A7-78982CED57DB}"/>
                </a:ext>
              </a:extLst>
            </p:cNvPr>
            <p:cNvSpPr/>
            <p:nvPr/>
          </p:nvSpPr>
          <p:spPr>
            <a:xfrm>
              <a:off x="1615955" y="1645370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Applications, Services and APIs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1117">
              <a:extLst>
                <a:ext uri="{FF2B5EF4-FFF2-40B4-BE49-F238E27FC236}">
                  <a16:creationId xmlns:a16="http://schemas.microsoft.com/office/drawing/2014/main" id="{FB7368DD-3DF3-436E-A55C-6EF76DC55376}"/>
                </a:ext>
              </a:extLst>
            </p:cNvPr>
            <p:cNvSpPr/>
            <p:nvPr/>
          </p:nvSpPr>
          <p:spPr>
            <a:xfrm>
              <a:off x="1623326" y="370308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Infrastructure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1118">
              <a:extLst>
                <a:ext uri="{FF2B5EF4-FFF2-40B4-BE49-F238E27FC236}">
                  <a16:creationId xmlns:a16="http://schemas.microsoft.com/office/drawing/2014/main" id="{B13DC25E-B163-4D69-A614-C537F1B23644}"/>
                </a:ext>
              </a:extLst>
            </p:cNvPr>
            <p:cNvSpPr/>
            <p:nvPr/>
          </p:nvSpPr>
          <p:spPr>
            <a:xfrm>
              <a:off x="1615957" y="268516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>
                  <a:solidFill>
                    <a:schemeClr val="tx1"/>
                  </a:solidFill>
                </a:rPr>
                <a:t>Devices</a:t>
              </a:r>
              <a:endParaRPr lang="en-CA" sz="800" b="1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1120">
              <a:extLst>
                <a:ext uri="{FF2B5EF4-FFF2-40B4-BE49-F238E27FC236}">
                  <a16:creationId xmlns:a16="http://schemas.microsoft.com/office/drawing/2014/main" id="{EF7F68DA-2510-44F2-8B45-48344FBB3516}"/>
                </a:ext>
              </a:extLst>
            </p:cNvPr>
            <p:cNvSpPr/>
            <p:nvPr/>
          </p:nvSpPr>
          <p:spPr>
            <a:xfrm>
              <a:off x="1615955" y="4228003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>
                  <a:solidFill>
                    <a:schemeClr val="tx1"/>
                  </a:solidFill>
                </a:rPr>
                <a:t>Facilities</a:t>
              </a:r>
              <a:endParaRPr lang="en-CA" sz="800" b="1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3">
              <a:extLst>
                <a:ext uri="{FF2B5EF4-FFF2-40B4-BE49-F238E27FC236}">
                  <a16:creationId xmlns:a16="http://schemas.microsoft.com/office/drawing/2014/main" id="{BD7FD124-3641-438D-B904-D515E352D7EA}"/>
                </a:ext>
              </a:extLst>
            </p:cNvPr>
            <p:cNvSpPr/>
            <p:nvPr/>
          </p:nvSpPr>
          <p:spPr>
            <a:xfrm>
              <a:off x="1615958" y="2174277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Cloud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90">
              <a:extLst>
                <a:ext uri="{FF2B5EF4-FFF2-40B4-BE49-F238E27FC236}">
                  <a16:creationId xmlns:a16="http://schemas.microsoft.com/office/drawing/2014/main" id="{A5D082BE-A5F0-4767-ACD8-2F534DBFE4B6}"/>
                </a:ext>
              </a:extLst>
            </p:cNvPr>
            <p:cNvSpPr/>
            <p:nvPr/>
          </p:nvSpPr>
          <p:spPr>
            <a:xfrm>
              <a:off x="1615957" y="3196045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Platforms/Middleware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9A90403-C09D-47E2-B82C-9979DA18C9A1}"/>
              </a:ext>
            </a:extLst>
          </p:cNvPr>
          <p:cNvSpPr txBox="1"/>
          <p:nvPr/>
        </p:nvSpPr>
        <p:spPr>
          <a:xfrm>
            <a:off x="2872964" y="2273807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“GC applications and services consumed by internal and external entities”</a:t>
            </a:r>
            <a:endParaRPr lang="en-CA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0A8C87-BAF4-438C-9482-ABBCF927A37D}"/>
              </a:ext>
            </a:extLst>
          </p:cNvPr>
          <p:cNvSpPr txBox="1"/>
          <p:nvPr/>
        </p:nvSpPr>
        <p:spPr>
          <a:xfrm>
            <a:off x="2888204" y="2835002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“on demand computing resources used by the GC to deliver services to internal and external entities”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8CC02F-78AD-4F3C-954A-6DF59423EEB3}"/>
              </a:ext>
            </a:extLst>
          </p:cNvPr>
          <p:cNvSpPr txBox="1"/>
          <p:nvPr/>
        </p:nvSpPr>
        <p:spPr>
          <a:xfrm>
            <a:off x="2888204" y="3302052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“any managed device used to support GC operations”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253D60-883C-48C4-B544-4005AE60E0F1}"/>
              </a:ext>
            </a:extLst>
          </p:cNvPr>
          <p:cNvSpPr txBox="1"/>
          <p:nvPr/>
        </p:nvSpPr>
        <p:spPr>
          <a:xfrm>
            <a:off x="2914140" y="3717390"/>
            <a:ext cx="83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“the operating system and the computer that it runs on, combined with software that acts as a bridge between the operating system (or database) and various programs/applications”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D1BEB2-EFED-4A69-9B36-17BF32F3BBAE}"/>
              </a:ext>
            </a:extLst>
          </p:cNvPr>
          <p:cNvSpPr txBox="1"/>
          <p:nvPr/>
        </p:nvSpPr>
        <p:spPr>
          <a:xfrm>
            <a:off x="2872964" y="4331892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“a wide range of technologies that include network components, appliances, servers and data centres”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310A38-367E-4EB9-A05A-6BCB35A3DFAB}"/>
              </a:ext>
            </a:extLst>
          </p:cNvPr>
          <p:cNvSpPr txBox="1"/>
          <p:nvPr/>
        </p:nvSpPr>
        <p:spPr>
          <a:xfrm>
            <a:off x="2886298" y="4858121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“GC buildings or restricted areas that require controlled physical access”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457B05-85EC-455C-A514-A1C84005D0C6}"/>
              </a:ext>
            </a:extLst>
          </p:cNvPr>
          <p:cNvCxnSpPr/>
          <p:nvPr/>
        </p:nvCxnSpPr>
        <p:spPr>
          <a:xfrm>
            <a:off x="2451324" y="2434371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2B51E1-129C-4DAE-A731-FECB2F954D2B}"/>
              </a:ext>
            </a:extLst>
          </p:cNvPr>
          <p:cNvCxnSpPr/>
          <p:nvPr/>
        </p:nvCxnSpPr>
        <p:spPr>
          <a:xfrm>
            <a:off x="2449418" y="2982241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35F3D2-B687-45D3-B6C5-652225131491}"/>
              </a:ext>
            </a:extLst>
          </p:cNvPr>
          <p:cNvCxnSpPr/>
          <p:nvPr/>
        </p:nvCxnSpPr>
        <p:spPr>
          <a:xfrm>
            <a:off x="2436084" y="3478340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79C773-3851-4751-B6E3-50FB12FB3CAA}"/>
              </a:ext>
            </a:extLst>
          </p:cNvPr>
          <p:cNvCxnSpPr/>
          <p:nvPr/>
        </p:nvCxnSpPr>
        <p:spPr>
          <a:xfrm>
            <a:off x="2451324" y="3962114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C690AA-78D4-4DB0-B1A9-488319E631D8}"/>
              </a:ext>
            </a:extLst>
          </p:cNvPr>
          <p:cNvCxnSpPr/>
          <p:nvPr/>
        </p:nvCxnSpPr>
        <p:spPr>
          <a:xfrm>
            <a:off x="2441164" y="4488149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A7B7CE-EEB8-4261-8E19-21698FD1CF0B}"/>
              </a:ext>
            </a:extLst>
          </p:cNvPr>
          <p:cNvCxnSpPr/>
          <p:nvPr/>
        </p:nvCxnSpPr>
        <p:spPr>
          <a:xfrm>
            <a:off x="2436084" y="5012010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59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C698B82-ECDC-4683-B254-CDA1D77039EA}"/>
              </a:ext>
            </a:extLst>
          </p:cNvPr>
          <p:cNvSpPr/>
          <p:nvPr/>
        </p:nvSpPr>
        <p:spPr>
          <a:xfrm>
            <a:off x="930310" y="3149734"/>
            <a:ext cx="1575707" cy="558530"/>
          </a:xfrm>
          <a:prstGeom prst="ellipse">
            <a:avLst/>
          </a:prstGeom>
          <a:solidFill>
            <a:srgbClr val="00B0F0"/>
          </a:solidFill>
          <a:ln w="31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solidFill>
                  <a:schemeClr val="tx1"/>
                </a:solidFill>
              </a:rPr>
              <a:t>Levels of Assurance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F3415-6A38-45EE-9F45-FED3BC0137D0}"/>
              </a:ext>
            </a:extLst>
          </p:cNvPr>
          <p:cNvSpPr txBox="1"/>
          <p:nvPr/>
        </p:nvSpPr>
        <p:spPr>
          <a:xfrm>
            <a:off x="3053255" y="1991683"/>
            <a:ext cx="8350469" cy="287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There are four Levels of Assurance (</a:t>
            </a:r>
            <a:r>
              <a:rPr lang="en-CA" sz="1200" dirty="0" err="1"/>
              <a:t>LoAs</a:t>
            </a:r>
            <a:r>
              <a:rPr lang="en-CA" sz="1200" dirty="0"/>
              <a:t>) ranging from </a:t>
            </a:r>
            <a:r>
              <a:rPr lang="en-CA" sz="1200" dirty="0" err="1"/>
              <a:t>LoA</a:t>
            </a:r>
            <a:r>
              <a:rPr lang="en-CA" sz="1200" dirty="0"/>
              <a:t> 1 (the lowest level) to </a:t>
            </a:r>
            <a:r>
              <a:rPr lang="en-CA" sz="1200" dirty="0" err="1"/>
              <a:t>LoA</a:t>
            </a:r>
            <a:r>
              <a:rPr lang="en-CA" sz="1200" dirty="0"/>
              <a:t> 4 (the highest level) associated with </a:t>
            </a:r>
          </a:p>
          <a:p>
            <a:r>
              <a:rPr lang="en-CA" sz="1200" dirty="0"/>
              <a:t>identity, credentials and authentication as defined in the following GC policy instruments and guidance documents:</a:t>
            </a:r>
          </a:p>
          <a:p>
            <a:pPr marL="342900" lvl="0" indent="-342900">
              <a:lnSpc>
                <a:spcPct val="13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CA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Directive on Identity Management - Appendix A: Standard on Identity and Credential Assurance</a:t>
            </a:r>
            <a:r>
              <a:rPr lang="en-CA" sz="1200" dirty="0"/>
              <a:t> which defines the four assurance levels associated with identity assurance and credential assurance</a:t>
            </a:r>
          </a:p>
          <a:p>
            <a:pPr marL="342900" lvl="0" indent="-342900">
              <a:lnSpc>
                <a:spcPct val="13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CA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Guideline on Defining Authentication Requirements</a:t>
            </a:r>
            <a:r>
              <a:rPr lang="en-CA" sz="1200" dirty="0"/>
              <a:t>, which describes a methodology for determining the minimum assurance level needed for user authentication in a given context</a:t>
            </a:r>
          </a:p>
          <a:p>
            <a:pPr marL="342900" lvl="0" indent="-342900">
              <a:lnSpc>
                <a:spcPct val="13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CA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Guideline on Identity Assurance</a:t>
            </a:r>
            <a:r>
              <a:rPr lang="en-CA" sz="1200" dirty="0"/>
              <a:t>, which specifies the minimum requirements to establish the identity of an individual for a given level of assurance</a:t>
            </a:r>
          </a:p>
          <a:p>
            <a:pPr marL="342900" lvl="0" indent="-342900">
              <a:lnSpc>
                <a:spcPct val="13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CA" sz="1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 Authentication Guidance for Information Technology Systems</a:t>
            </a:r>
            <a:r>
              <a:rPr lang="en-CA" sz="1200" dirty="0"/>
              <a:t>, which provides technical guidance on user authentication requirements at each level of assurance. </a:t>
            </a:r>
          </a:p>
          <a:p>
            <a:endParaRPr lang="en-CA" sz="1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84A5C9-7332-4759-B7AC-52155E592499}"/>
              </a:ext>
            </a:extLst>
          </p:cNvPr>
          <p:cNvCxnSpPr/>
          <p:nvPr/>
        </p:nvCxnSpPr>
        <p:spPr>
          <a:xfrm>
            <a:off x="2506017" y="3424971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3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37239" y="1074797"/>
            <a:ext cx="2286000" cy="45005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Authoritative Sources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677899" y="1074797"/>
            <a:ext cx="2286000" cy="29283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Identity Attribute Consumers</a:t>
            </a:r>
          </a:p>
        </p:txBody>
      </p:sp>
      <p:sp>
        <p:nvSpPr>
          <p:cNvPr id="4" name="Bevel 3"/>
          <p:cNvSpPr/>
          <p:nvPr/>
        </p:nvSpPr>
        <p:spPr>
          <a:xfrm>
            <a:off x="8357055" y="1852857"/>
            <a:ext cx="927689" cy="376077"/>
          </a:xfrm>
          <a:prstGeom prst="bevel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Consumer 1</a:t>
            </a:r>
          </a:p>
        </p:txBody>
      </p:sp>
      <p:sp>
        <p:nvSpPr>
          <p:cNvPr id="6" name="Bevel 5"/>
          <p:cNvSpPr/>
          <p:nvPr/>
        </p:nvSpPr>
        <p:spPr>
          <a:xfrm>
            <a:off x="8357055" y="2291609"/>
            <a:ext cx="927689" cy="376077"/>
          </a:xfrm>
          <a:prstGeom prst="bevel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Consumer 2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2556203" y="1992792"/>
            <a:ext cx="648072" cy="407488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Source 1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556203" y="2431544"/>
            <a:ext cx="648072" cy="407488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Source 2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2556203" y="4951785"/>
            <a:ext cx="648072" cy="407488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Source n</a:t>
            </a:r>
          </a:p>
        </p:txBody>
      </p:sp>
      <p:cxnSp>
        <p:nvCxnSpPr>
          <p:cNvPr id="10" name="Straight Arrow Connector 9"/>
          <p:cNvCxnSpPr>
            <a:stCxn id="8" idx="4"/>
            <a:endCxn id="18" idx="1"/>
          </p:cNvCxnSpPr>
          <p:nvPr/>
        </p:nvCxnSpPr>
        <p:spPr>
          <a:xfrm>
            <a:off x="3204275" y="2635288"/>
            <a:ext cx="1441982" cy="689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18" idx="1"/>
          </p:cNvCxnSpPr>
          <p:nvPr/>
        </p:nvCxnSpPr>
        <p:spPr>
          <a:xfrm flipV="1">
            <a:off x="3204275" y="3325047"/>
            <a:ext cx="1441982" cy="1830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evel 11"/>
          <p:cNvSpPr/>
          <p:nvPr/>
        </p:nvSpPr>
        <p:spPr>
          <a:xfrm>
            <a:off x="8357055" y="2742701"/>
            <a:ext cx="927689" cy="376077"/>
          </a:xfrm>
          <a:prstGeom prst="bevel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Consumer 3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2556203" y="2882636"/>
            <a:ext cx="648072" cy="407488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Source 3</a:t>
            </a:r>
          </a:p>
        </p:txBody>
      </p:sp>
      <p:cxnSp>
        <p:nvCxnSpPr>
          <p:cNvPr id="14" name="Straight Arrow Connector 13"/>
          <p:cNvCxnSpPr>
            <a:stCxn id="13" idx="4"/>
            <a:endCxn id="18" idx="1"/>
          </p:cNvCxnSpPr>
          <p:nvPr/>
        </p:nvCxnSpPr>
        <p:spPr>
          <a:xfrm>
            <a:off x="3204275" y="3086380"/>
            <a:ext cx="1441982" cy="238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evel 14"/>
          <p:cNvSpPr/>
          <p:nvPr/>
        </p:nvSpPr>
        <p:spPr>
          <a:xfrm>
            <a:off x="8357055" y="3560744"/>
            <a:ext cx="927689" cy="376077"/>
          </a:xfrm>
          <a:prstGeom prst="bevel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Consumer n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2556203" y="3335681"/>
            <a:ext cx="648072" cy="407488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Source 4</a:t>
            </a:r>
          </a:p>
        </p:txBody>
      </p:sp>
      <p:cxnSp>
        <p:nvCxnSpPr>
          <p:cNvPr id="17" name="Straight Arrow Connector 16"/>
          <p:cNvCxnSpPr>
            <a:stCxn id="16" idx="4"/>
            <a:endCxn id="18" idx="1"/>
          </p:cNvCxnSpPr>
          <p:nvPr/>
        </p:nvCxnSpPr>
        <p:spPr>
          <a:xfrm flipV="1">
            <a:off x="3204275" y="3325047"/>
            <a:ext cx="1441982" cy="214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646257" y="1074797"/>
            <a:ext cx="2286000" cy="45005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Authoritative Attribute Exchange Service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914894" y="2183295"/>
            <a:ext cx="1749436" cy="98511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Authoritative Attribute Manager</a:t>
            </a:r>
          </a:p>
          <a:p>
            <a:pPr marL="171450" indent="-171450">
              <a:buFontTx/>
              <a:buChar char="-"/>
            </a:pPr>
            <a:r>
              <a:rPr lang="en-US" sz="1000" b="1" dirty="0"/>
              <a:t>Retrieval</a:t>
            </a:r>
          </a:p>
          <a:p>
            <a:pPr marL="171450" indent="-171450">
              <a:buFontTx/>
              <a:buChar char="-"/>
            </a:pPr>
            <a:r>
              <a:rPr lang="en-US" sz="1000" b="1" dirty="0"/>
              <a:t>Correlation</a:t>
            </a:r>
          </a:p>
          <a:p>
            <a:pPr marL="171450" indent="-171450">
              <a:buFontTx/>
              <a:buChar char="-"/>
            </a:pPr>
            <a:r>
              <a:rPr lang="en-US" sz="1000" b="1" dirty="0"/>
              <a:t>Joining</a:t>
            </a:r>
          </a:p>
          <a:p>
            <a:pPr marL="171450" indent="-171450">
              <a:buFontTx/>
              <a:buChar char="-"/>
            </a:pPr>
            <a:r>
              <a:rPr lang="en-US" sz="1000" b="1" dirty="0"/>
              <a:t>Mapping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914183" y="4336371"/>
            <a:ext cx="1750147" cy="98511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Authoritative Attribute Distributor</a:t>
            </a:r>
          </a:p>
          <a:p>
            <a:pPr marL="171450" indent="-171450">
              <a:buFontTx/>
              <a:buChar char="-"/>
            </a:pPr>
            <a:r>
              <a:rPr lang="en-US" sz="1000" b="1" dirty="0"/>
              <a:t>Centralized Distribution</a:t>
            </a:r>
          </a:p>
          <a:p>
            <a:pPr marL="171450" indent="-171450">
              <a:buFontTx/>
              <a:buChar char="-"/>
            </a:pPr>
            <a:r>
              <a:rPr lang="en-US" sz="1000" b="1" dirty="0"/>
              <a:t>Controlled Access</a:t>
            </a:r>
          </a:p>
          <a:p>
            <a:pPr marL="171450" indent="-171450">
              <a:buFontTx/>
              <a:buChar char="-"/>
            </a:pPr>
            <a:endParaRPr lang="en-US" sz="1000" b="1" dirty="0"/>
          </a:p>
          <a:p>
            <a:pPr marL="171450" indent="-171450">
              <a:buFontTx/>
              <a:buChar char="-"/>
            </a:pPr>
            <a:endParaRPr lang="en-US" sz="1000" b="1" dirty="0"/>
          </a:p>
        </p:txBody>
      </p:sp>
      <p:cxnSp>
        <p:nvCxnSpPr>
          <p:cNvPr id="21" name="Straight Arrow Connector 20"/>
          <p:cNvCxnSpPr>
            <a:stCxn id="7" idx="4"/>
            <a:endCxn id="18" idx="1"/>
          </p:cNvCxnSpPr>
          <p:nvPr/>
        </p:nvCxnSpPr>
        <p:spPr>
          <a:xfrm>
            <a:off x="3204275" y="2196536"/>
            <a:ext cx="1441982" cy="11285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endCxn id="18" idx="3"/>
          </p:cNvCxnSpPr>
          <p:nvPr/>
        </p:nvCxnSpPr>
        <p:spPr>
          <a:xfrm flipH="1">
            <a:off x="6932257" y="2939855"/>
            <a:ext cx="1386570" cy="38519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5" idx="4"/>
            <a:endCxn id="18" idx="3"/>
          </p:cNvCxnSpPr>
          <p:nvPr/>
        </p:nvCxnSpPr>
        <p:spPr>
          <a:xfrm flipH="1" flipV="1">
            <a:off x="6932257" y="3325047"/>
            <a:ext cx="1424798" cy="4237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4"/>
            <a:endCxn id="18" idx="3"/>
          </p:cNvCxnSpPr>
          <p:nvPr/>
        </p:nvCxnSpPr>
        <p:spPr>
          <a:xfrm flipH="1">
            <a:off x="6932257" y="2040896"/>
            <a:ext cx="1424798" cy="12841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>
            <a:spLocks noEditPoints="1"/>
          </p:cNvSpPr>
          <p:nvPr/>
        </p:nvSpPr>
        <p:spPr bwMode="auto">
          <a:xfrm>
            <a:off x="5606889" y="3501642"/>
            <a:ext cx="428625" cy="501501"/>
          </a:xfrm>
          <a:custGeom>
            <a:avLst/>
            <a:gdLst>
              <a:gd name="T0" fmla="*/ 21 w 314"/>
              <a:gd name="T1" fmla="*/ 26 h 366"/>
              <a:gd name="T2" fmla="*/ 0 w 314"/>
              <a:gd name="T3" fmla="*/ 52 h 366"/>
              <a:gd name="T4" fmla="*/ 0 w 314"/>
              <a:gd name="T5" fmla="*/ 78 h 366"/>
              <a:gd name="T6" fmla="*/ 21 w 314"/>
              <a:gd name="T7" fmla="*/ 104 h 366"/>
              <a:gd name="T8" fmla="*/ 78 w 314"/>
              <a:gd name="T9" fmla="*/ 123 h 366"/>
              <a:gd name="T10" fmla="*/ 157 w 314"/>
              <a:gd name="T11" fmla="*/ 130 h 366"/>
              <a:gd name="T12" fmla="*/ 235 w 314"/>
              <a:gd name="T13" fmla="*/ 123 h 366"/>
              <a:gd name="T14" fmla="*/ 293 w 314"/>
              <a:gd name="T15" fmla="*/ 104 h 366"/>
              <a:gd name="T16" fmla="*/ 314 w 314"/>
              <a:gd name="T17" fmla="*/ 78 h 366"/>
              <a:gd name="T18" fmla="*/ 314 w 314"/>
              <a:gd name="T19" fmla="*/ 52 h 366"/>
              <a:gd name="T20" fmla="*/ 293 w 314"/>
              <a:gd name="T21" fmla="*/ 26 h 366"/>
              <a:gd name="T22" fmla="*/ 235 w 314"/>
              <a:gd name="T23" fmla="*/ 7 h 366"/>
              <a:gd name="T24" fmla="*/ 157 w 314"/>
              <a:gd name="T25" fmla="*/ 0 h 366"/>
              <a:gd name="T26" fmla="*/ 78 w 314"/>
              <a:gd name="T27" fmla="*/ 7 h 366"/>
              <a:gd name="T28" fmla="*/ 21 w 314"/>
              <a:gd name="T29" fmla="*/ 26 h 366"/>
              <a:gd name="T30" fmla="*/ 0 w 314"/>
              <a:gd name="T31" fmla="*/ 200 h 366"/>
              <a:gd name="T32" fmla="*/ 0 w 314"/>
              <a:gd name="T33" fmla="*/ 235 h 366"/>
              <a:gd name="T34" fmla="*/ 21 w 314"/>
              <a:gd name="T35" fmla="*/ 261 h 366"/>
              <a:gd name="T36" fmla="*/ 78 w 314"/>
              <a:gd name="T37" fmla="*/ 280 h 366"/>
              <a:gd name="T38" fmla="*/ 157 w 314"/>
              <a:gd name="T39" fmla="*/ 287 h 366"/>
              <a:gd name="T40" fmla="*/ 235 w 314"/>
              <a:gd name="T41" fmla="*/ 280 h 366"/>
              <a:gd name="T42" fmla="*/ 293 w 314"/>
              <a:gd name="T43" fmla="*/ 261 h 366"/>
              <a:gd name="T44" fmla="*/ 314 w 314"/>
              <a:gd name="T45" fmla="*/ 235 h 366"/>
              <a:gd name="T46" fmla="*/ 314 w 314"/>
              <a:gd name="T47" fmla="*/ 200 h 366"/>
              <a:gd name="T48" fmla="*/ 247 w 314"/>
              <a:gd name="T49" fmla="*/ 226 h 366"/>
              <a:gd name="T50" fmla="*/ 157 w 314"/>
              <a:gd name="T51" fmla="*/ 235 h 366"/>
              <a:gd name="T52" fmla="*/ 66 w 314"/>
              <a:gd name="T53" fmla="*/ 226 h 366"/>
              <a:gd name="T54" fmla="*/ 0 w 314"/>
              <a:gd name="T55" fmla="*/ 200 h 366"/>
              <a:gd name="T56" fmla="*/ 0 w 314"/>
              <a:gd name="T57" fmla="*/ 279 h 366"/>
              <a:gd name="T58" fmla="*/ 0 w 314"/>
              <a:gd name="T59" fmla="*/ 313 h 366"/>
              <a:gd name="T60" fmla="*/ 21 w 314"/>
              <a:gd name="T61" fmla="*/ 339 h 366"/>
              <a:gd name="T62" fmla="*/ 78 w 314"/>
              <a:gd name="T63" fmla="*/ 358 h 366"/>
              <a:gd name="T64" fmla="*/ 157 w 314"/>
              <a:gd name="T65" fmla="*/ 366 h 366"/>
              <a:gd name="T66" fmla="*/ 235 w 314"/>
              <a:gd name="T67" fmla="*/ 358 h 366"/>
              <a:gd name="T68" fmla="*/ 293 w 314"/>
              <a:gd name="T69" fmla="*/ 339 h 366"/>
              <a:gd name="T70" fmla="*/ 314 w 314"/>
              <a:gd name="T71" fmla="*/ 313 h 366"/>
              <a:gd name="T72" fmla="*/ 314 w 314"/>
              <a:gd name="T73" fmla="*/ 279 h 366"/>
              <a:gd name="T74" fmla="*/ 247 w 314"/>
              <a:gd name="T75" fmla="*/ 304 h 366"/>
              <a:gd name="T76" fmla="*/ 157 w 314"/>
              <a:gd name="T77" fmla="*/ 313 h 366"/>
              <a:gd name="T78" fmla="*/ 66 w 314"/>
              <a:gd name="T79" fmla="*/ 304 h 366"/>
              <a:gd name="T80" fmla="*/ 0 w 314"/>
              <a:gd name="T81" fmla="*/ 279 h 366"/>
              <a:gd name="T82" fmla="*/ 0 w 314"/>
              <a:gd name="T83" fmla="*/ 122 h 366"/>
              <a:gd name="T84" fmla="*/ 0 w 314"/>
              <a:gd name="T85" fmla="*/ 157 h 366"/>
              <a:gd name="T86" fmla="*/ 21 w 314"/>
              <a:gd name="T87" fmla="*/ 183 h 366"/>
              <a:gd name="T88" fmla="*/ 78 w 314"/>
              <a:gd name="T89" fmla="*/ 202 h 366"/>
              <a:gd name="T90" fmla="*/ 157 w 314"/>
              <a:gd name="T91" fmla="*/ 209 h 366"/>
              <a:gd name="T92" fmla="*/ 235 w 314"/>
              <a:gd name="T93" fmla="*/ 202 h 366"/>
              <a:gd name="T94" fmla="*/ 293 w 314"/>
              <a:gd name="T95" fmla="*/ 183 h 366"/>
              <a:gd name="T96" fmla="*/ 314 w 314"/>
              <a:gd name="T97" fmla="*/ 157 h 366"/>
              <a:gd name="T98" fmla="*/ 314 w 314"/>
              <a:gd name="T99" fmla="*/ 122 h 366"/>
              <a:gd name="T100" fmla="*/ 247 w 314"/>
              <a:gd name="T101" fmla="*/ 148 h 366"/>
              <a:gd name="T102" fmla="*/ 157 w 314"/>
              <a:gd name="T103" fmla="*/ 157 h 366"/>
              <a:gd name="T104" fmla="*/ 66 w 314"/>
              <a:gd name="T105" fmla="*/ 148 h 366"/>
              <a:gd name="T106" fmla="*/ 0 w 314"/>
              <a:gd name="T107" fmla="*/ 122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4" h="366">
                <a:moveTo>
                  <a:pt x="21" y="26"/>
                </a:moveTo>
                <a:cubicBezTo>
                  <a:pt x="7" y="34"/>
                  <a:pt x="0" y="43"/>
                  <a:pt x="0" y="52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8"/>
                  <a:pt x="7" y="96"/>
                  <a:pt x="21" y="104"/>
                </a:cubicBezTo>
                <a:cubicBezTo>
                  <a:pt x="35" y="112"/>
                  <a:pt x="54" y="119"/>
                  <a:pt x="78" y="123"/>
                </a:cubicBezTo>
                <a:cubicBezTo>
                  <a:pt x="102" y="128"/>
                  <a:pt x="129" y="130"/>
                  <a:pt x="157" y="130"/>
                </a:cubicBezTo>
                <a:cubicBezTo>
                  <a:pt x="185" y="130"/>
                  <a:pt x="211" y="128"/>
                  <a:pt x="235" y="123"/>
                </a:cubicBezTo>
                <a:cubicBezTo>
                  <a:pt x="260" y="119"/>
                  <a:pt x="279" y="112"/>
                  <a:pt x="293" y="104"/>
                </a:cubicBezTo>
                <a:cubicBezTo>
                  <a:pt x="307" y="96"/>
                  <a:pt x="314" y="88"/>
                  <a:pt x="314" y="78"/>
                </a:cubicBezTo>
                <a:cubicBezTo>
                  <a:pt x="314" y="52"/>
                  <a:pt x="314" y="52"/>
                  <a:pt x="314" y="52"/>
                </a:cubicBezTo>
                <a:cubicBezTo>
                  <a:pt x="314" y="43"/>
                  <a:pt x="307" y="34"/>
                  <a:pt x="293" y="26"/>
                </a:cubicBezTo>
                <a:cubicBezTo>
                  <a:pt x="279" y="18"/>
                  <a:pt x="260" y="11"/>
                  <a:pt x="235" y="7"/>
                </a:cubicBezTo>
                <a:cubicBezTo>
                  <a:pt x="211" y="2"/>
                  <a:pt x="185" y="0"/>
                  <a:pt x="157" y="0"/>
                </a:cubicBezTo>
                <a:cubicBezTo>
                  <a:pt x="129" y="0"/>
                  <a:pt x="102" y="2"/>
                  <a:pt x="78" y="7"/>
                </a:cubicBezTo>
                <a:cubicBezTo>
                  <a:pt x="54" y="11"/>
                  <a:pt x="35" y="18"/>
                  <a:pt x="21" y="26"/>
                </a:cubicBezTo>
                <a:close/>
                <a:moveTo>
                  <a:pt x="0" y="200"/>
                </a:moveTo>
                <a:cubicBezTo>
                  <a:pt x="0" y="235"/>
                  <a:pt x="0" y="235"/>
                  <a:pt x="0" y="235"/>
                </a:cubicBezTo>
                <a:cubicBezTo>
                  <a:pt x="0" y="244"/>
                  <a:pt x="7" y="253"/>
                  <a:pt x="21" y="261"/>
                </a:cubicBezTo>
                <a:cubicBezTo>
                  <a:pt x="35" y="269"/>
                  <a:pt x="54" y="275"/>
                  <a:pt x="78" y="280"/>
                </a:cubicBezTo>
                <a:cubicBezTo>
                  <a:pt x="102" y="285"/>
                  <a:pt x="129" y="287"/>
                  <a:pt x="157" y="287"/>
                </a:cubicBezTo>
                <a:cubicBezTo>
                  <a:pt x="185" y="287"/>
                  <a:pt x="211" y="285"/>
                  <a:pt x="235" y="280"/>
                </a:cubicBezTo>
                <a:cubicBezTo>
                  <a:pt x="260" y="275"/>
                  <a:pt x="279" y="269"/>
                  <a:pt x="293" y="261"/>
                </a:cubicBezTo>
                <a:cubicBezTo>
                  <a:pt x="307" y="253"/>
                  <a:pt x="314" y="244"/>
                  <a:pt x="314" y="235"/>
                </a:cubicBezTo>
                <a:cubicBezTo>
                  <a:pt x="314" y="200"/>
                  <a:pt x="314" y="200"/>
                  <a:pt x="314" y="200"/>
                </a:cubicBezTo>
                <a:cubicBezTo>
                  <a:pt x="297" y="212"/>
                  <a:pt x="275" y="220"/>
                  <a:pt x="247" y="226"/>
                </a:cubicBezTo>
                <a:cubicBezTo>
                  <a:pt x="219" y="232"/>
                  <a:pt x="189" y="235"/>
                  <a:pt x="157" y="235"/>
                </a:cubicBezTo>
                <a:cubicBezTo>
                  <a:pt x="125" y="235"/>
                  <a:pt x="94" y="232"/>
                  <a:pt x="66" y="226"/>
                </a:cubicBezTo>
                <a:cubicBezTo>
                  <a:pt x="38" y="220"/>
                  <a:pt x="16" y="212"/>
                  <a:pt x="0" y="200"/>
                </a:cubicBezTo>
                <a:close/>
                <a:moveTo>
                  <a:pt x="0" y="279"/>
                </a:moveTo>
                <a:cubicBezTo>
                  <a:pt x="0" y="313"/>
                  <a:pt x="0" y="313"/>
                  <a:pt x="0" y="313"/>
                </a:cubicBezTo>
                <a:cubicBezTo>
                  <a:pt x="0" y="323"/>
                  <a:pt x="7" y="331"/>
                  <a:pt x="21" y="339"/>
                </a:cubicBezTo>
                <a:cubicBezTo>
                  <a:pt x="35" y="347"/>
                  <a:pt x="54" y="354"/>
                  <a:pt x="78" y="358"/>
                </a:cubicBezTo>
                <a:cubicBezTo>
                  <a:pt x="102" y="363"/>
                  <a:pt x="129" y="366"/>
                  <a:pt x="157" y="366"/>
                </a:cubicBezTo>
                <a:cubicBezTo>
                  <a:pt x="185" y="366"/>
                  <a:pt x="211" y="363"/>
                  <a:pt x="235" y="358"/>
                </a:cubicBezTo>
                <a:cubicBezTo>
                  <a:pt x="260" y="354"/>
                  <a:pt x="279" y="347"/>
                  <a:pt x="293" y="339"/>
                </a:cubicBezTo>
                <a:cubicBezTo>
                  <a:pt x="307" y="331"/>
                  <a:pt x="314" y="323"/>
                  <a:pt x="314" y="313"/>
                </a:cubicBezTo>
                <a:cubicBezTo>
                  <a:pt x="314" y="279"/>
                  <a:pt x="314" y="279"/>
                  <a:pt x="314" y="279"/>
                </a:cubicBezTo>
                <a:cubicBezTo>
                  <a:pt x="297" y="290"/>
                  <a:pt x="275" y="299"/>
                  <a:pt x="247" y="304"/>
                </a:cubicBezTo>
                <a:cubicBezTo>
                  <a:pt x="219" y="310"/>
                  <a:pt x="189" y="313"/>
                  <a:pt x="157" y="313"/>
                </a:cubicBezTo>
                <a:cubicBezTo>
                  <a:pt x="125" y="313"/>
                  <a:pt x="94" y="310"/>
                  <a:pt x="66" y="304"/>
                </a:cubicBezTo>
                <a:cubicBezTo>
                  <a:pt x="38" y="299"/>
                  <a:pt x="16" y="290"/>
                  <a:pt x="0" y="279"/>
                </a:cubicBezTo>
                <a:close/>
                <a:moveTo>
                  <a:pt x="0" y="122"/>
                </a:moveTo>
                <a:cubicBezTo>
                  <a:pt x="0" y="157"/>
                  <a:pt x="0" y="157"/>
                  <a:pt x="0" y="157"/>
                </a:cubicBezTo>
                <a:cubicBezTo>
                  <a:pt x="0" y="166"/>
                  <a:pt x="7" y="175"/>
                  <a:pt x="21" y="183"/>
                </a:cubicBezTo>
                <a:cubicBezTo>
                  <a:pt x="35" y="191"/>
                  <a:pt x="54" y="197"/>
                  <a:pt x="78" y="202"/>
                </a:cubicBezTo>
                <a:cubicBezTo>
                  <a:pt x="102" y="206"/>
                  <a:pt x="129" y="209"/>
                  <a:pt x="157" y="209"/>
                </a:cubicBezTo>
                <a:cubicBezTo>
                  <a:pt x="185" y="209"/>
                  <a:pt x="211" y="206"/>
                  <a:pt x="235" y="202"/>
                </a:cubicBezTo>
                <a:cubicBezTo>
                  <a:pt x="260" y="197"/>
                  <a:pt x="279" y="191"/>
                  <a:pt x="293" y="183"/>
                </a:cubicBezTo>
                <a:cubicBezTo>
                  <a:pt x="307" y="175"/>
                  <a:pt x="314" y="166"/>
                  <a:pt x="314" y="157"/>
                </a:cubicBezTo>
                <a:cubicBezTo>
                  <a:pt x="314" y="122"/>
                  <a:pt x="314" y="122"/>
                  <a:pt x="314" y="122"/>
                </a:cubicBezTo>
                <a:cubicBezTo>
                  <a:pt x="297" y="133"/>
                  <a:pt x="275" y="142"/>
                  <a:pt x="247" y="148"/>
                </a:cubicBezTo>
                <a:cubicBezTo>
                  <a:pt x="219" y="154"/>
                  <a:pt x="189" y="157"/>
                  <a:pt x="157" y="157"/>
                </a:cubicBezTo>
                <a:cubicBezTo>
                  <a:pt x="125" y="157"/>
                  <a:pt x="94" y="154"/>
                  <a:pt x="66" y="148"/>
                </a:cubicBezTo>
                <a:cubicBezTo>
                  <a:pt x="38" y="142"/>
                  <a:pt x="16" y="133"/>
                  <a:pt x="0" y="122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1350" dirty="0"/>
          </a:p>
        </p:txBody>
      </p:sp>
      <p:sp>
        <p:nvSpPr>
          <p:cNvPr id="30" name="Down Arrow 29"/>
          <p:cNvSpPr/>
          <p:nvPr/>
        </p:nvSpPr>
        <p:spPr>
          <a:xfrm>
            <a:off x="5761164" y="3230086"/>
            <a:ext cx="120073" cy="240145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5761163" y="4064815"/>
            <a:ext cx="120073" cy="240145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03163" y="3436233"/>
            <a:ext cx="799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Identity</a:t>
            </a:r>
          </a:p>
          <a:p>
            <a:pPr algn="ctr"/>
            <a:r>
              <a:rPr lang="en-US" sz="1200" b="1" dirty="0"/>
              <a:t>Attribute </a:t>
            </a:r>
          </a:p>
          <a:p>
            <a:pPr algn="ctr"/>
            <a:r>
              <a:rPr lang="en-US" sz="1200" b="1" dirty="0"/>
              <a:t>Store</a:t>
            </a:r>
          </a:p>
        </p:txBody>
      </p:sp>
      <p:sp>
        <p:nvSpPr>
          <p:cNvPr id="36" name="Rounded Rectangle 2">
            <a:extLst>
              <a:ext uri="{FF2B5EF4-FFF2-40B4-BE49-F238E27FC236}">
                <a16:creationId xmlns:a16="http://schemas.microsoft.com/office/drawing/2014/main" id="{DB4E87A8-53FD-41C0-B9C1-417744E6E502}"/>
              </a:ext>
            </a:extLst>
          </p:cNvPr>
          <p:cNvSpPr/>
          <p:nvPr/>
        </p:nvSpPr>
        <p:spPr>
          <a:xfrm>
            <a:off x="7677899" y="4183154"/>
            <a:ext cx="2286000" cy="16000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Identity Repositories</a:t>
            </a:r>
          </a:p>
        </p:txBody>
      </p:sp>
      <p:sp>
        <p:nvSpPr>
          <p:cNvPr id="38" name="Freeform 26">
            <a:extLst>
              <a:ext uri="{FF2B5EF4-FFF2-40B4-BE49-F238E27FC236}">
                <a16:creationId xmlns:a16="http://schemas.microsoft.com/office/drawing/2014/main" id="{F7FDA1DC-3EA8-4B5E-A579-3E5C533330FD}"/>
              </a:ext>
            </a:extLst>
          </p:cNvPr>
          <p:cNvSpPr>
            <a:spLocks noEditPoints="1"/>
          </p:cNvSpPr>
          <p:nvPr/>
        </p:nvSpPr>
        <p:spPr bwMode="auto">
          <a:xfrm>
            <a:off x="7952320" y="4527262"/>
            <a:ext cx="404689" cy="411432"/>
          </a:xfrm>
          <a:custGeom>
            <a:avLst/>
            <a:gdLst>
              <a:gd name="T0" fmla="*/ 21 w 314"/>
              <a:gd name="T1" fmla="*/ 26 h 366"/>
              <a:gd name="T2" fmla="*/ 0 w 314"/>
              <a:gd name="T3" fmla="*/ 52 h 366"/>
              <a:gd name="T4" fmla="*/ 0 w 314"/>
              <a:gd name="T5" fmla="*/ 78 h 366"/>
              <a:gd name="T6" fmla="*/ 21 w 314"/>
              <a:gd name="T7" fmla="*/ 104 h 366"/>
              <a:gd name="T8" fmla="*/ 78 w 314"/>
              <a:gd name="T9" fmla="*/ 123 h 366"/>
              <a:gd name="T10" fmla="*/ 157 w 314"/>
              <a:gd name="T11" fmla="*/ 130 h 366"/>
              <a:gd name="T12" fmla="*/ 235 w 314"/>
              <a:gd name="T13" fmla="*/ 123 h 366"/>
              <a:gd name="T14" fmla="*/ 293 w 314"/>
              <a:gd name="T15" fmla="*/ 104 h 366"/>
              <a:gd name="T16" fmla="*/ 314 w 314"/>
              <a:gd name="T17" fmla="*/ 78 h 366"/>
              <a:gd name="T18" fmla="*/ 314 w 314"/>
              <a:gd name="T19" fmla="*/ 52 h 366"/>
              <a:gd name="T20" fmla="*/ 293 w 314"/>
              <a:gd name="T21" fmla="*/ 26 h 366"/>
              <a:gd name="T22" fmla="*/ 235 w 314"/>
              <a:gd name="T23" fmla="*/ 7 h 366"/>
              <a:gd name="T24" fmla="*/ 157 w 314"/>
              <a:gd name="T25" fmla="*/ 0 h 366"/>
              <a:gd name="T26" fmla="*/ 78 w 314"/>
              <a:gd name="T27" fmla="*/ 7 h 366"/>
              <a:gd name="T28" fmla="*/ 21 w 314"/>
              <a:gd name="T29" fmla="*/ 26 h 366"/>
              <a:gd name="T30" fmla="*/ 0 w 314"/>
              <a:gd name="T31" fmla="*/ 200 h 366"/>
              <a:gd name="T32" fmla="*/ 0 w 314"/>
              <a:gd name="T33" fmla="*/ 235 h 366"/>
              <a:gd name="T34" fmla="*/ 21 w 314"/>
              <a:gd name="T35" fmla="*/ 261 h 366"/>
              <a:gd name="T36" fmla="*/ 78 w 314"/>
              <a:gd name="T37" fmla="*/ 280 h 366"/>
              <a:gd name="T38" fmla="*/ 157 w 314"/>
              <a:gd name="T39" fmla="*/ 287 h 366"/>
              <a:gd name="T40" fmla="*/ 235 w 314"/>
              <a:gd name="T41" fmla="*/ 280 h 366"/>
              <a:gd name="T42" fmla="*/ 293 w 314"/>
              <a:gd name="T43" fmla="*/ 261 h 366"/>
              <a:gd name="T44" fmla="*/ 314 w 314"/>
              <a:gd name="T45" fmla="*/ 235 h 366"/>
              <a:gd name="T46" fmla="*/ 314 w 314"/>
              <a:gd name="T47" fmla="*/ 200 h 366"/>
              <a:gd name="T48" fmla="*/ 247 w 314"/>
              <a:gd name="T49" fmla="*/ 226 h 366"/>
              <a:gd name="T50" fmla="*/ 157 w 314"/>
              <a:gd name="T51" fmla="*/ 235 h 366"/>
              <a:gd name="T52" fmla="*/ 66 w 314"/>
              <a:gd name="T53" fmla="*/ 226 h 366"/>
              <a:gd name="T54" fmla="*/ 0 w 314"/>
              <a:gd name="T55" fmla="*/ 200 h 366"/>
              <a:gd name="T56" fmla="*/ 0 w 314"/>
              <a:gd name="T57" fmla="*/ 279 h 366"/>
              <a:gd name="T58" fmla="*/ 0 w 314"/>
              <a:gd name="T59" fmla="*/ 313 h 366"/>
              <a:gd name="T60" fmla="*/ 21 w 314"/>
              <a:gd name="T61" fmla="*/ 339 h 366"/>
              <a:gd name="T62" fmla="*/ 78 w 314"/>
              <a:gd name="T63" fmla="*/ 358 h 366"/>
              <a:gd name="T64" fmla="*/ 157 w 314"/>
              <a:gd name="T65" fmla="*/ 366 h 366"/>
              <a:gd name="T66" fmla="*/ 235 w 314"/>
              <a:gd name="T67" fmla="*/ 358 h 366"/>
              <a:gd name="T68" fmla="*/ 293 w 314"/>
              <a:gd name="T69" fmla="*/ 339 h 366"/>
              <a:gd name="T70" fmla="*/ 314 w 314"/>
              <a:gd name="T71" fmla="*/ 313 h 366"/>
              <a:gd name="T72" fmla="*/ 314 w 314"/>
              <a:gd name="T73" fmla="*/ 279 h 366"/>
              <a:gd name="T74" fmla="*/ 247 w 314"/>
              <a:gd name="T75" fmla="*/ 304 h 366"/>
              <a:gd name="T76" fmla="*/ 157 w 314"/>
              <a:gd name="T77" fmla="*/ 313 h 366"/>
              <a:gd name="T78" fmla="*/ 66 w 314"/>
              <a:gd name="T79" fmla="*/ 304 h 366"/>
              <a:gd name="T80" fmla="*/ 0 w 314"/>
              <a:gd name="T81" fmla="*/ 279 h 366"/>
              <a:gd name="T82" fmla="*/ 0 w 314"/>
              <a:gd name="T83" fmla="*/ 122 h 366"/>
              <a:gd name="T84" fmla="*/ 0 w 314"/>
              <a:gd name="T85" fmla="*/ 157 h 366"/>
              <a:gd name="T86" fmla="*/ 21 w 314"/>
              <a:gd name="T87" fmla="*/ 183 h 366"/>
              <a:gd name="T88" fmla="*/ 78 w 314"/>
              <a:gd name="T89" fmla="*/ 202 h 366"/>
              <a:gd name="T90" fmla="*/ 157 w 314"/>
              <a:gd name="T91" fmla="*/ 209 h 366"/>
              <a:gd name="T92" fmla="*/ 235 w 314"/>
              <a:gd name="T93" fmla="*/ 202 h 366"/>
              <a:gd name="T94" fmla="*/ 293 w 314"/>
              <a:gd name="T95" fmla="*/ 183 h 366"/>
              <a:gd name="T96" fmla="*/ 314 w 314"/>
              <a:gd name="T97" fmla="*/ 157 h 366"/>
              <a:gd name="T98" fmla="*/ 314 w 314"/>
              <a:gd name="T99" fmla="*/ 122 h 366"/>
              <a:gd name="T100" fmla="*/ 247 w 314"/>
              <a:gd name="T101" fmla="*/ 148 h 366"/>
              <a:gd name="T102" fmla="*/ 157 w 314"/>
              <a:gd name="T103" fmla="*/ 157 h 366"/>
              <a:gd name="T104" fmla="*/ 66 w 314"/>
              <a:gd name="T105" fmla="*/ 148 h 366"/>
              <a:gd name="T106" fmla="*/ 0 w 314"/>
              <a:gd name="T107" fmla="*/ 122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4" h="366">
                <a:moveTo>
                  <a:pt x="21" y="26"/>
                </a:moveTo>
                <a:cubicBezTo>
                  <a:pt x="7" y="34"/>
                  <a:pt x="0" y="43"/>
                  <a:pt x="0" y="52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8"/>
                  <a:pt x="7" y="96"/>
                  <a:pt x="21" y="104"/>
                </a:cubicBezTo>
                <a:cubicBezTo>
                  <a:pt x="35" y="112"/>
                  <a:pt x="54" y="119"/>
                  <a:pt x="78" y="123"/>
                </a:cubicBezTo>
                <a:cubicBezTo>
                  <a:pt x="102" y="128"/>
                  <a:pt x="129" y="130"/>
                  <a:pt x="157" y="130"/>
                </a:cubicBezTo>
                <a:cubicBezTo>
                  <a:pt x="185" y="130"/>
                  <a:pt x="211" y="128"/>
                  <a:pt x="235" y="123"/>
                </a:cubicBezTo>
                <a:cubicBezTo>
                  <a:pt x="260" y="119"/>
                  <a:pt x="279" y="112"/>
                  <a:pt x="293" y="104"/>
                </a:cubicBezTo>
                <a:cubicBezTo>
                  <a:pt x="307" y="96"/>
                  <a:pt x="314" y="88"/>
                  <a:pt x="314" y="78"/>
                </a:cubicBezTo>
                <a:cubicBezTo>
                  <a:pt x="314" y="52"/>
                  <a:pt x="314" y="52"/>
                  <a:pt x="314" y="52"/>
                </a:cubicBezTo>
                <a:cubicBezTo>
                  <a:pt x="314" y="43"/>
                  <a:pt x="307" y="34"/>
                  <a:pt x="293" y="26"/>
                </a:cubicBezTo>
                <a:cubicBezTo>
                  <a:pt x="279" y="18"/>
                  <a:pt x="260" y="11"/>
                  <a:pt x="235" y="7"/>
                </a:cubicBezTo>
                <a:cubicBezTo>
                  <a:pt x="211" y="2"/>
                  <a:pt x="185" y="0"/>
                  <a:pt x="157" y="0"/>
                </a:cubicBezTo>
                <a:cubicBezTo>
                  <a:pt x="129" y="0"/>
                  <a:pt x="102" y="2"/>
                  <a:pt x="78" y="7"/>
                </a:cubicBezTo>
                <a:cubicBezTo>
                  <a:pt x="54" y="11"/>
                  <a:pt x="35" y="18"/>
                  <a:pt x="21" y="26"/>
                </a:cubicBezTo>
                <a:close/>
                <a:moveTo>
                  <a:pt x="0" y="200"/>
                </a:moveTo>
                <a:cubicBezTo>
                  <a:pt x="0" y="235"/>
                  <a:pt x="0" y="235"/>
                  <a:pt x="0" y="235"/>
                </a:cubicBezTo>
                <a:cubicBezTo>
                  <a:pt x="0" y="244"/>
                  <a:pt x="7" y="253"/>
                  <a:pt x="21" y="261"/>
                </a:cubicBezTo>
                <a:cubicBezTo>
                  <a:pt x="35" y="269"/>
                  <a:pt x="54" y="275"/>
                  <a:pt x="78" y="280"/>
                </a:cubicBezTo>
                <a:cubicBezTo>
                  <a:pt x="102" y="285"/>
                  <a:pt x="129" y="287"/>
                  <a:pt x="157" y="287"/>
                </a:cubicBezTo>
                <a:cubicBezTo>
                  <a:pt x="185" y="287"/>
                  <a:pt x="211" y="285"/>
                  <a:pt x="235" y="280"/>
                </a:cubicBezTo>
                <a:cubicBezTo>
                  <a:pt x="260" y="275"/>
                  <a:pt x="279" y="269"/>
                  <a:pt x="293" y="261"/>
                </a:cubicBezTo>
                <a:cubicBezTo>
                  <a:pt x="307" y="253"/>
                  <a:pt x="314" y="244"/>
                  <a:pt x="314" y="235"/>
                </a:cubicBezTo>
                <a:cubicBezTo>
                  <a:pt x="314" y="200"/>
                  <a:pt x="314" y="200"/>
                  <a:pt x="314" y="200"/>
                </a:cubicBezTo>
                <a:cubicBezTo>
                  <a:pt x="297" y="212"/>
                  <a:pt x="275" y="220"/>
                  <a:pt x="247" y="226"/>
                </a:cubicBezTo>
                <a:cubicBezTo>
                  <a:pt x="219" y="232"/>
                  <a:pt x="189" y="235"/>
                  <a:pt x="157" y="235"/>
                </a:cubicBezTo>
                <a:cubicBezTo>
                  <a:pt x="125" y="235"/>
                  <a:pt x="94" y="232"/>
                  <a:pt x="66" y="226"/>
                </a:cubicBezTo>
                <a:cubicBezTo>
                  <a:pt x="38" y="220"/>
                  <a:pt x="16" y="212"/>
                  <a:pt x="0" y="200"/>
                </a:cubicBezTo>
                <a:close/>
                <a:moveTo>
                  <a:pt x="0" y="279"/>
                </a:moveTo>
                <a:cubicBezTo>
                  <a:pt x="0" y="313"/>
                  <a:pt x="0" y="313"/>
                  <a:pt x="0" y="313"/>
                </a:cubicBezTo>
                <a:cubicBezTo>
                  <a:pt x="0" y="323"/>
                  <a:pt x="7" y="331"/>
                  <a:pt x="21" y="339"/>
                </a:cubicBezTo>
                <a:cubicBezTo>
                  <a:pt x="35" y="347"/>
                  <a:pt x="54" y="354"/>
                  <a:pt x="78" y="358"/>
                </a:cubicBezTo>
                <a:cubicBezTo>
                  <a:pt x="102" y="363"/>
                  <a:pt x="129" y="366"/>
                  <a:pt x="157" y="366"/>
                </a:cubicBezTo>
                <a:cubicBezTo>
                  <a:pt x="185" y="366"/>
                  <a:pt x="211" y="363"/>
                  <a:pt x="235" y="358"/>
                </a:cubicBezTo>
                <a:cubicBezTo>
                  <a:pt x="260" y="354"/>
                  <a:pt x="279" y="347"/>
                  <a:pt x="293" y="339"/>
                </a:cubicBezTo>
                <a:cubicBezTo>
                  <a:pt x="307" y="331"/>
                  <a:pt x="314" y="323"/>
                  <a:pt x="314" y="313"/>
                </a:cubicBezTo>
                <a:cubicBezTo>
                  <a:pt x="314" y="279"/>
                  <a:pt x="314" y="279"/>
                  <a:pt x="314" y="279"/>
                </a:cubicBezTo>
                <a:cubicBezTo>
                  <a:pt x="297" y="290"/>
                  <a:pt x="275" y="299"/>
                  <a:pt x="247" y="304"/>
                </a:cubicBezTo>
                <a:cubicBezTo>
                  <a:pt x="219" y="310"/>
                  <a:pt x="189" y="313"/>
                  <a:pt x="157" y="313"/>
                </a:cubicBezTo>
                <a:cubicBezTo>
                  <a:pt x="125" y="313"/>
                  <a:pt x="94" y="310"/>
                  <a:pt x="66" y="304"/>
                </a:cubicBezTo>
                <a:cubicBezTo>
                  <a:pt x="38" y="299"/>
                  <a:pt x="16" y="290"/>
                  <a:pt x="0" y="279"/>
                </a:cubicBezTo>
                <a:close/>
                <a:moveTo>
                  <a:pt x="0" y="122"/>
                </a:moveTo>
                <a:cubicBezTo>
                  <a:pt x="0" y="157"/>
                  <a:pt x="0" y="157"/>
                  <a:pt x="0" y="157"/>
                </a:cubicBezTo>
                <a:cubicBezTo>
                  <a:pt x="0" y="166"/>
                  <a:pt x="7" y="175"/>
                  <a:pt x="21" y="183"/>
                </a:cubicBezTo>
                <a:cubicBezTo>
                  <a:pt x="35" y="191"/>
                  <a:pt x="54" y="197"/>
                  <a:pt x="78" y="202"/>
                </a:cubicBezTo>
                <a:cubicBezTo>
                  <a:pt x="102" y="206"/>
                  <a:pt x="129" y="209"/>
                  <a:pt x="157" y="209"/>
                </a:cubicBezTo>
                <a:cubicBezTo>
                  <a:pt x="185" y="209"/>
                  <a:pt x="211" y="206"/>
                  <a:pt x="235" y="202"/>
                </a:cubicBezTo>
                <a:cubicBezTo>
                  <a:pt x="260" y="197"/>
                  <a:pt x="279" y="191"/>
                  <a:pt x="293" y="183"/>
                </a:cubicBezTo>
                <a:cubicBezTo>
                  <a:pt x="307" y="175"/>
                  <a:pt x="314" y="166"/>
                  <a:pt x="314" y="157"/>
                </a:cubicBezTo>
                <a:cubicBezTo>
                  <a:pt x="314" y="122"/>
                  <a:pt x="314" y="122"/>
                  <a:pt x="314" y="122"/>
                </a:cubicBezTo>
                <a:cubicBezTo>
                  <a:pt x="297" y="133"/>
                  <a:pt x="275" y="142"/>
                  <a:pt x="247" y="148"/>
                </a:cubicBezTo>
                <a:cubicBezTo>
                  <a:pt x="219" y="154"/>
                  <a:pt x="189" y="157"/>
                  <a:pt x="157" y="157"/>
                </a:cubicBezTo>
                <a:cubicBezTo>
                  <a:pt x="125" y="157"/>
                  <a:pt x="94" y="154"/>
                  <a:pt x="66" y="148"/>
                </a:cubicBezTo>
                <a:cubicBezTo>
                  <a:pt x="38" y="142"/>
                  <a:pt x="16" y="133"/>
                  <a:pt x="0" y="122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1350" dirty="0"/>
          </a:p>
        </p:txBody>
      </p:sp>
      <p:sp>
        <p:nvSpPr>
          <p:cNvPr id="39" name="Freeform 26">
            <a:extLst>
              <a:ext uri="{FF2B5EF4-FFF2-40B4-BE49-F238E27FC236}">
                <a16:creationId xmlns:a16="http://schemas.microsoft.com/office/drawing/2014/main" id="{D2B6FC9B-5DED-457E-9345-BA4108EBB587}"/>
              </a:ext>
            </a:extLst>
          </p:cNvPr>
          <p:cNvSpPr>
            <a:spLocks noEditPoints="1"/>
          </p:cNvSpPr>
          <p:nvPr/>
        </p:nvSpPr>
        <p:spPr bwMode="auto">
          <a:xfrm>
            <a:off x="8631476" y="4527262"/>
            <a:ext cx="404689" cy="411432"/>
          </a:xfrm>
          <a:custGeom>
            <a:avLst/>
            <a:gdLst>
              <a:gd name="T0" fmla="*/ 21 w 314"/>
              <a:gd name="T1" fmla="*/ 26 h 366"/>
              <a:gd name="T2" fmla="*/ 0 w 314"/>
              <a:gd name="T3" fmla="*/ 52 h 366"/>
              <a:gd name="T4" fmla="*/ 0 w 314"/>
              <a:gd name="T5" fmla="*/ 78 h 366"/>
              <a:gd name="T6" fmla="*/ 21 w 314"/>
              <a:gd name="T7" fmla="*/ 104 h 366"/>
              <a:gd name="T8" fmla="*/ 78 w 314"/>
              <a:gd name="T9" fmla="*/ 123 h 366"/>
              <a:gd name="T10" fmla="*/ 157 w 314"/>
              <a:gd name="T11" fmla="*/ 130 h 366"/>
              <a:gd name="T12" fmla="*/ 235 w 314"/>
              <a:gd name="T13" fmla="*/ 123 h 366"/>
              <a:gd name="T14" fmla="*/ 293 w 314"/>
              <a:gd name="T15" fmla="*/ 104 h 366"/>
              <a:gd name="T16" fmla="*/ 314 w 314"/>
              <a:gd name="T17" fmla="*/ 78 h 366"/>
              <a:gd name="T18" fmla="*/ 314 w 314"/>
              <a:gd name="T19" fmla="*/ 52 h 366"/>
              <a:gd name="T20" fmla="*/ 293 w 314"/>
              <a:gd name="T21" fmla="*/ 26 h 366"/>
              <a:gd name="T22" fmla="*/ 235 w 314"/>
              <a:gd name="T23" fmla="*/ 7 h 366"/>
              <a:gd name="T24" fmla="*/ 157 w 314"/>
              <a:gd name="T25" fmla="*/ 0 h 366"/>
              <a:gd name="T26" fmla="*/ 78 w 314"/>
              <a:gd name="T27" fmla="*/ 7 h 366"/>
              <a:gd name="T28" fmla="*/ 21 w 314"/>
              <a:gd name="T29" fmla="*/ 26 h 366"/>
              <a:gd name="T30" fmla="*/ 0 w 314"/>
              <a:gd name="T31" fmla="*/ 200 h 366"/>
              <a:gd name="T32" fmla="*/ 0 w 314"/>
              <a:gd name="T33" fmla="*/ 235 h 366"/>
              <a:gd name="T34" fmla="*/ 21 w 314"/>
              <a:gd name="T35" fmla="*/ 261 h 366"/>
              <a:gd name="T36" fmla="*/ 78 w 314"/>
              <a:gd name="T37" fmla="*/ 280 h 366"/>
              <a:gd name="T38" fmla="*/ 157 w 314"/>
              <a:gd name="T39" fmla="*/ 287 h 366"/>
              <a:gd name="T40" fmla="*/ 235 w 314"/>
              <a:gd name="T41" fmla="*/ 280 h 366"/>
              <a:gd name="T42" fmla="*/ 293 w 314"/>
              <a:gd name="T43" fmla="*/ 261 h 366"/>
              <a:gd name="T44" fmla="*/ 314 w 314"/>
              <a:gd name="T45" fmla="*/ 235 h 366"/>
              <a:gd name="T46" fmla="*/ 314 w 314"/>
              <a:gd name="T47" fmla="*/ 200 h 366"/>
              <a:gd name="T48" fmla="*/ 247 w 314"/>
              <a:gd name="T49" fmla="*/ 226 h 366"/>
              <a:gd name="T50" fmla="*/ 157 w 314"/>
              <a:gd name="T51" fmla="*/ 235 h 366"/>
              <a:gd name="T52" fmla="*/ 66 w 314"/>
              <a:gd name="T53" fmla="*/ 226 h 366"/>
              <a:gd name="T54" fmla="*/ 0 w 314"/>
              <a:gd name="T55" fmla="*/ 200 h 366"/>
              <a:gd name="T56" fmla="*/ 0 w 314"/>
              <a:gd name="T57" fmla="*/ 279 h 366"/>
              <a:gd name="T58" fmla="*/ 0 w 314"/>
              <a:gd name="T59" fmla="*/ 313 h 366"/>
              <a:gd name="T60" fmla="*/ 21 w 314"/>
              <a:gd name="T61" fmla="*/ 339 h 366"/>
              <a:gd name="T62" fmla="*/ 78 w 314"/>
              <a:gd name="T63" fmla="*/ 358 h 366"/>
              <a:gd name="T64" fmla="*/ 157 w 314"/>
              <a:gd name="T65" fmla="*/ 366 h 366"/>
              <a:gd name="T66" fmla="*/ 235 w 314"/>
              <a:gd name="T67" fmla="*/ 358 h 366"/>
              <a:gd name="T68" fmla="*/ 293 w 314"/>
              <a:gd name="T69" fmla="*/ 339 h 366"/>
              <a:gd name="T70" fmla="*/ 314 w 314"/>
              <a:gd name="T71" fmla="*/ 313 h 366"/>
              <a:gd name="T72" fmla="*/ 314 w 314"/>
              <a:gd name="T73" fmla="*/ 279 h 366"/>
              <a:gd name="T74" fmla="*/ 247 w 314"/>
              <a:gd name="T75" fmla="*/ 304 h 366"/>
              <a:gd name="T76" fmla="*/ 157 w 314"/>
              <a:gd name="T77" fmla="*/ 313 h 366"/>
              <a:gd name="T78" fmla="*/ 66 w 314"/>
              <a:gd name="T79" fmla="*/ 304 h 366"/>
              <a:gd name="T80" fmla="*/ 0 w 314"/>
              <a:gd name="T81" fmla="*/ 279 h 366"/>
              <a:gd name="T82" fmla="*/ 0 w 314"/>
              <a:gd name="T83" fmla="*/ 122 h 366"/>
              <a:gd name="T84" fmla="*/ 0 w 314"/>
              <a:gd name="T85" fmla="*/ 157 h 366"/>
              <a:gd name="T86" fmla="*/ 21 w 314"/>
              <a:gd name="T87" fmla="*/ 183 h 366"/>
              <a:gd name="T88" fmla="*/ 78 w 314"/>
              <a:gd name="T89" fmla="*/ 202 h 366"/>
              <a:gd name="T90" fmla="*/ 157 w 314"/>
              <a:gd name="T91" fmla="*/ 209 h 366"/>
              <a:gd name="T92" fmla="*/ 235 w 314"/>
              <a:gd name="T93" fmla="*/ 202 h 366"/>
              <a:gd name="T94" fmla="*/ 293 w 314"/>
              <a:gd name="T95" fmla="*/ 183 h 366"/>
              <a:gd name="T96" fmla="*/ 314 w 314"/>
              <a:gd name="T97" fmla="*/ 157 h 366"/>
              <a:gd name="T98" fmla="*/ 314 w 314"/>
              <a:gd name="T99" fmla="*/ 122 h 366"/>
              <a:gd name="T100" fmla="*/ 247 w 314"/>
              <a:gd name="T101" fmla="*/ 148 h 366"/>
              <a:gd name="T102" fmla="*/ 157 w 314"/>
              <a:gd name="T103" fmla="*/ 157 h 366"/>
              <a:gd name="T104" fmla="*/ 66 w 314"/>
              <a:gd name="T105" fmla="*/ 148 h 366"/>
              <a:gd name="T106" fmla="*/ 0 w 314"/>
              <a:gd name="T107" fmla="*/ 122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4" h="366">
                <a:moveTo>
                  <a:pt x="21" y="26"/>
                </a:moveTo>
                <a:cubicBezTo>
                  <a:pt x="7" y="34"/>
                  <a:pt x="0" y="43"/>
                  <a:pt x="0" y="52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8"/>
                  <a:pt x="7" y="96"/>
                  <a:pt x="21" y="104"/>
                </a:cubicBezTo>
                <a:cubicBezTo>
                  <a:pt x="35" y="112"/>
                  <a:pt x="54" y="119"/>
                  <a:pt x="78" y="123"/>
                </a:cubicBezTo>
                <a:cubicBezTo>
                  <a:pt x="102" y="128"/>
                  <a:pt x="129" y="130"/>
                  <a:pt x="157" y="130"/>
                </a:cubicBezTo>
                <a:cubicBezTo>
                  <a:pt x="185" y="130"/>
                  <a:pt x="211" y="128"/>
                  <a:pt x="235" y="123"/>
                </a:cubicBezTo>
                <a:cubicBezTo>
                  <a:pt x="260" y="119"/>
                  <a:pt x="279" y="112"/>
                  <a:pt x="293" y="104"/>
                </a:cubicBezTo>
                <a:cubicBezTo>
                  <a:pt x="307" y="96"/>
                  <a:pt x="314" y="88"/>
                  <a:pt x="314" y="78"/>
                </a:cubicBezTo>
                <a:cubicBezTo>
                  <a:pt x="314" y="52"/>
                  <a:pt x="314" y="52"/>
                  <a:pt x="314" y="52"/>
                </a:cubicBezTo>
                <a:cubicBezTo>
                  <a:pt x="314" y="43"/>
                  <a:pt x="307" y="34"/>
                  <a:pt x="293" y="26"/>
                </a:cubicBezTo>
                <a:cubicBezTo>
                  <a:pt x="279" y="18"/>
                  <a:pt x="260" y="11"/>
                  <a:pt x="235" y="7"/>
                </a:cubicBezTo>
                <a:cubicBezTo>
                  <a:pt x="211" y="2"/>
                  <a:pt x="185" y="0"/>
                  <a:pt x="157" y="0"/>
                </a:cubicBezTo>
                <a:cubicBezTo>
                  <a:pt x="129" y="0"/>
                  <a:pt x="102" y="2"/>
                  <a:pt x="78" y="7"/>
                </a:cubicBezTo>
                <a:cubicBezTo>
                  <a:pt x="54" y="11"/>
                  <a:pt x="35" y="18"/>
                  <a:pt x="21" y="26"/>
                </a:cubicBezTo>
                <a:close/>
                <a:moveTo>
                  <a:pt x="0" y="200"/>
                </a:moveTo>
                <a:cubicBezTo>
                  <a:pt x="0" y="235"/>
                  <a:pt x="0" y="235"/>
                  <a:pt x="0" y="235"/>
                </a:cubicBezTo>
                <a:cubicBezTo>
                  <a:pt x="0" y="244"/>
                  <a:pt x="7" y="253"/>
                  <a:pt x="21" y="261"/>
                </a:cubicBezTo>
                <a:cubicBezTo>
                  <a:pt x="35" y="269"/>
                  <a:pt x="54" y="275"/>
                  <a:pt x="78" y="280"/>
                </a:cubicBezTo>
                <a:cubicBezTo>
                  <a:pt x="102" y="285"/>
                  <a:pt x="129" y="287"/>
                  <a:pt x="157" y="287"/>
                </a:cubicBezTo>
                <a:cubicBezTo>
                  <a:pt x="185" y="287"/>
                  <a:pt x="211" y="285"/>
                  <a:pt x="235" y="280"/>
                </a:cubicBezTo>
                <a:cubicBezTo>
                  <a:pt x="260" y="275"/>
                  <a:pt x="279" y="269"/>
                  <a:pt x="293" y="261"/>
                </a:cubicBezTo>
                <a:cubicBezTo>
                  <a:pt x="307" y="253"/>
                  <a:pt x="314" y="244"/>
                  <a:pt x="314" y="235"/>
                </a:cubicBezTo>
                <a:cubicBezTo>
                  <a:pt x="314" y="200"/>
                  <a:pt x="314" y="200"/>
                  <a:pt x="314" y="200"/>
                </a:cubicBezTo>
                <a:cubicBezTo>
                  <a:pt x="297" y="212"/>
                  <a:pt x="275" y="220"/>
                  <a:pt x="247" y="226"/>
                </a:cubicBezTo>
                <a:cubicBezTo>
                  <a:pt x="219" y="232"/>
                  <a:pt x="189" y="235"/>
                  <a:pt x="157" y="235"/>
                </a:cubicBezTo>
                <a:cubicBezTo>
                  <a:pt x="125" y="235"/>
                  <a:pt x="94" y="232"/>
                  <a:pt x="66" y="226"/>
                </a:cubicBezTo>
                <a:cubicBezTo>
                  <a:pt x="38" y="220"/>
                  <a:pt x="16" y="212"/>
                  <a:pt x="0" y="200"/>
                </a:cubicBezTo>
                <a:close/>
                <a:moveTo>
                  <a:pt x="0" y="279"/>
                </a:moveTo>
                <a:cubicBezTo>
                  <a:pt x="0" y="313"/>
                  <a:pt x="0" y="313"/>
                  <a:pt x="0" y="313"/>
                </a:cubicBezTo>
                <a:cubicBezTo>
                  <a:pt x="0" y="323"/>
                  <a:pt x="7" y="331"/>
                  <a:pt x="21" y="339"/>
                </a:cubicBezTo>
                <a:cubicBezTo>
                  <a:pt x="35" y="347"/>
                  <a:pt x="54" y="354"/>
                  <a:pt x="78" y="358"/>
                </a:cubicBezTo>
                <a:cubicBezTo>
                  <a:pt x="102" y="363"/>
                  <a:pt x="129" y="366"/>
                  <a:pt x="157" y="366"/>
                </a:cubicBezTo>
                <a:cubicBezTo>
                  <a:pt x="185" y="366"/>
                  <a:pt x="211" y="363"/>
                  <a:pt x="235" y="358"/>
                </a:cubicBezTo>
                <a:cubicBezTo>
                  <a:pt x="260" y="354"/>
                  <a:pt x="279" y="347"/>
                  <a:pt x="293" y="339"/>
                </a:cubicBezTo>
                <a:cubicBezTo>
                  <a:pt x="307" y="331"/>
                  <a:pt x="314" y="323"/>
                  <a:pt x="314" y="313"/>
                </a:cubicBezTo>
                <a:cubicBezTo>
                  <a:pt x="314" y="279"/>
                  <a:pt x="314" y="279"/>
                  <a:pt x="314" y="279"/>
                </a:cubicBezTo>
                <a:cubicBezTo>
                  <a:pt x="297" y="290"/>
                  <a:pt x="275" y="299"/>
                  <a:pt x="247" y="304"/>
                </a:cubicBezTo>
                <a:cubicBezTo>
                  <a:pt x="219" y="310"/>
                  <a:pt x="189" y="313"/>
                  <a:pt x="157" y="313"/>
                </a:cubicBezTo>
                <a:cubicBezTo>
                  <a:pt x="125" y="313"/>
                  <a:pt x="94" y="310"/>
                  <a:pt x="66" y="304"/>
                </a:cubicBezTo>
                <a:cubicBezTo>
                  <a:pt x="38" y="299"/>
                  <a:pt x="16" y="290"/>
                  <a:pt x="0" y="279"/>
                </a:cubicBezTo>
                <a:close/>
                <a:moveTo>
                  <a:pt x="0" y="122"/>
                </a:moveTo>
                <a:cubicBezTo>
                  <a:pt x="0" y="157"/>
                  <a:pt x="0" y="157"/>
                  <a:pt x="0" y="157"/>
                </a:cubicBezTo>
                <a:cubicBezTo>
                  <a:pt x="0" y="166"/>
                  <a:pt x="7" y="175"/>
                  <a:pt x="21" y="183"/>
                </a:cubicBezTo>
                <a:cubicBezTo>
                  <a:pt x="35" y="191"/>
                  <a:pt x="54" y="197"/>
                  <a:pt x="78" y="202"/>
                </a:cubicBezTo>
                <a:cubicBezTo>
                  <a:pt x="102" y="206"/>
                  <a:pt x="129" y="209"/>
                  <a:pt x="157" y="209"/>
                </a:cubicBezTo>
                <a:cubicBezTo>
                  <a:pt x="185" y="209"/>
                  <a:pt x="211" y="206"/>
                  <a:pt x="235" y="202"/>
                </a:cubicBezTo>
                <a:cubicBezTo>
                  <a:pt x="260" y="197"/>
                  <a:pt x="279" y="191"/>
                  <a:pt x="293" y="183"/>
                </a:cubicBezTo>
                <a:cubicBezTo>
                  <a:pt x="307" y="175"/>
                  <a:pt x="314" y="166"/>
                  <a:pt x="314" y="157"/>
                </a:cubicBezTo>
                <a:cubicBezTo>
                  <a:pt x="314" y="122"/>
                  <a:pt x="314" y="122"/>
                  <a:pt x="314" y="122"/>
                </a:cubicBezTo>
                <a:cubicBezTo>
                  <a:pt x="297" y="133"/>
                  <a:pt x="275" y="142"/>
                  <a:pt x="247" y="148"/>
                </a:cubicBezTo>
                <a:cubicBezTo>
                  <a:pt x="219" y="154"/>
                  <a:pt x="189" y="157"/>
                  <a:pt x="157" y="157"/>
                </a:cubicBezTo>
                <a:cubicBezTo>
                  <a:pt x="125" y="157"/>
                  <a:pt x="94" y="154"/>
                  <a:pt x="66" y="148"/>
                </a:cubicBezTo>
                <a:cubicBezTo>
                  <a:pt x="38" y="142"/>
                  <a:pt x="16" y="133"/>
                  <a:pt x="0" y="122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1350" dirty="0"/>
          </a:p>
        </p:txBody>
      </p:sp>
      <p:sp>
        <p:nvSpPr>
          <p:cNvPr id="40" name="Freeform 26">
            <a:extLst>
              <a:ext uri="{FF2B5EF4-FFF2-40B4-BE49-F238E27FC236}">
                <a16:creationId xmlns:a16="http://schemas.microsoft.com/office/drawing/2014/main" id="{6E3A0607-D050-4114-B7E1-D3EB6B44FD83}"/>
              </a:ext>
            </a:extLst>
          </p:cNvPr>
          <p:cNvSpPr>
            <a:spLocks noEditPoints="1"/>
          </p:cNvSpPr>
          <p:nvPr/>
        </p:nvSpPr>
        <p:spPr bwMode="auto">
          <a:xfrm>
            <a:off x="9310632" y="4527262"/>
            <a:ext cx="404689" cy="411432"/>
          </a:xfrm>
          <a:custGeom>
            <a:avLst/>
            <a:gdLst>
              <a:gd name="T0" fmla="*/ 21 w 314"/>
              <a:gd name="T1" fmla="*/ 26 h 366"/>
              <a:gd name="T2" fmla="*/ 0 w 314"/>
              <a:gd name="T3" fmla="*/ 52 h 366"/>
              <a:gd name="T4" fmla="*/ 0 w 314"/>
              <a:gd name="T5" fmla="*/ 78 h 366"/>
              <a:gd name="T6" fmla="*/ 21 w 314"/>
              <a:gd name="T7" fmla="*/ 104 h 366"/>
              <a:gd name="T8" fmla="*/ 78 w 314"/>
              <a:gd name="T9" fmla="*/ 123 h 366"/>
              <a:gd name="T10" fmla="*/ 157 w 314"/>
              <a:gd name="T11" fmla="*/ 130 h 366"/>
              <a:gd name="T12" fmla="*/ 235 w 314"/>
              <a:gd name="T13" fmla="*/ 123 h 366"/>
              <a:gd name="T14" fmla="*/ 293 w 314"/>
              <a:gd name="T15" fmla="*/ 104 h 366"/>
              <a:gd name="T16" fmla="*/ 314 w 314"/>
              <a:gd name="T17" fmla="*/ 78 h 366"/>
              <a:gd name="T18" fmla="*/ 314 w 314"/>
              <a:gd name="T19" fmla="*/ 52 h 366"/>
              <a:gd name="T20" fmla="*/ 293 w 314"/>
              <a:gd name="T21" fmla="*/ 26 h 366"/>
              <a:gd name="T22" fmla="*/ 235 w 314"/>
              <a:gd name="T23" fmla="*/ 7 h 366"/>
              <a:gd name="T24" fmla="*/ 157 w 314"/>
              <a:gd name="T25" fmla="*/ 0 h 366"/>
              <a:gd name="T26" fmla="*/ 78 w 314"/>
              <a:gd name="T27" fmla="*/ 7 h 366"/>
              <a:gd name="T28" fmla="*/ 21 w 314"/>
              <a:gd name="T29" fmla="*/ 26 h 366"/>
              <a:gd name="T30" fmla="*/ 0 w 314"/>
              <a:gd name="T31" fmla="*/ 200 h 366"/>
              <a:gd name="T32" fmla="*/ 0 w 314"/>
              <a:gd name="T33" fmla="*/ 235 h 366"/>
              <a:gd name="T34" fmla="*/ 21 w 314"/>
              <a:gd name="T35" fmla="*/ 261 h 366"/>
              <a:gd name="T36" fmla="*/ 78 w 314"/>
              <a:gd name="T37" fmla="*/ 280 h 366"/>
              <a:gd name="T38" fmla="*/ 157 w 314"/>
              <a:gd name="T39" fmla="*/ 287 h 366"/>
              <a:gd name="T40" fmla="*/ 235 w 314"/>
              <a:gd name="T41" fmla="*/ 280 h 366"/>
              <a:gd name="T42" fmla="*/ 293 w 314"/>
              <a:gd name="T43" fmla="*/ 261 h 366"/>
              <a:gd name="T44" fmla="*/ 314 w 314"/>
              <a:gd name="T45" fmla="*/ 235 h 366"/>
              <a:gd name="T46" fmla="*/ 314 w 314"/>
              <a:gd name="T47" fmla="*/ 200 h 366"/>
              <a:gd name="T48" fmla="*/ 247 w 314"/>
              <a:gd name="T49" fmla="*/ 226 h 366"/>
              <a:gd name="T50" fmla="*/ 157 w 314"/>
              <a:gd name="T51" fmla="*/ 235 h 366"/>
              <a:gd name="T52" fmla="*/ 66 w 314"/>
              <a:gd name="T53" fmla="*/ 226 h 366"/>
              <a:gd name="T54" fmla="*/ 0 w 314"/>
              <a:gd name="T55" fmla="*/ 200 h 366"/>
              <a:gd name="T56" fmla="*/ 0 w 314"/>
              <a:gd name="T57" fmla="*/ 279 h 366"/>
              <a:gd name="T58" fmla="*/ 0 w 314"/>
              <a:gd name="T59" fmla="*/ 313 h 366"/>
              <a:gd name="T60" fmla="*/ 21 w 314"/>
              <a:gd name="T61" fmla="*/ 339 h 366"/>
              <a:gd name="T62" fmla="*/ 78 w 314"/>
              <a:gd name="T63" fmla="*/ 358 h 366"/>
              <a:gd name="T64" fmla="*/ 157 w 314"/>
              <a:gd name="T65" fmla="*/ 366 h 366"/>
              <a:gd name="T66" fmla="*/ 235 w 314"/>
              <a:gd name="T67" fmla="*/ 358 h 366"/>
              <a:gd name="T68" fmla="*/ 293 w 314"/>
              <a:gd name="T69" fmla="*/ 339 h 366"/>
              <a:gd name="T70" fmla="*/ 314 w 314"/>
              <a:gd name="T71" fmla="*/ 313 h 366"/>
              <a:gd name="T72" fmla="*/ 314 w 314"/>
              <a:gd name="T73" fmla="*/ 279 h 366"/>
              <a:gd name="T74" fmla="*/ 247 w 314"/>
              <a:gd name="T75" fmla="*/ 304 h 366"/>
              <a:gd name="T76" fmla="*/ 157 w 314"/>
              <a:gd name="T77" fmla="*/ 313 h 366"/>
              <a:gd name="T78" fmla="*/ 66 w 314"/>
              <a:gd name="T79" fmla="*/ 304 h 366"/>
              <a:gd name="T80" fmla="*/ 0 w 314"/>
              <a:gd name="T81" fmla="*/ 279 h 366"/>
              <a:gd name="T82" fmla="*/ 0 w 314"/>
              <a:gd name="T83" fmla="*/ 122 h 366"/>
              <a:gd name="T84" fmla="*/ 0 w 314"/>
              <a:gd name="T85" fmla="*/ 157 h 366"/>
              <a:gd name="T86" fmla="*/ 21 w 314"/>
              <a:gd name="T87" fmla="*/ 183 h 366"/>
              <a:gd name="T88" fmla="*/ 78 w 314"/>
              <a:gd name="T89" fmla="*/ 202 h 366"/>
              <a:gd name="T90" fmla="*/ 157 w 314"/>
              <a:gd name="T91" fmla="*/ 209 h 366"/>
              <a:gd name="T92" fmla="*/ 235 w 314"/>
              <a:gd name="T93" fmla="*/ 202 h 366"/>
              <a:gd name="T94" fmla="*/ 293 w 314"/>
              <a:gd name="T95" fmla="*/ 183 h 366"/>
              <a:gd name="T96" fmla="*/ 314 w 314"/>
              <a:gd name="T97" fmla="*/ 157 h 366"/>
              <a:gd name="T98" fmla="*/ 314 w 314"/>
              <a:gd name="T99" fmla="*/ 122 h 366"/>
              <a:gd name="T100" fmla="*/ 247 w 314"/>
              <a:gd name="T101" fmla="*/ 148 h 366"/>
              <a:gd name="T102" fmla="*/ 157 w 314"/>
              <a:gd name="T103" fmla="*/ 157 h 366"/>
              <a:gd name="T104" fmla="*/ 66 w 314"/>
              <a:gd name="T105" fmla="*/ 148 h 366"/>
              <a:gd name="T106" fmla="*/ 0 w 314"/>
              <a:gd name="T107" fmla="*/ 122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4" h="366">
                <a:moveTo>
                  <a:pt x="21" y="26"/>
                </a:moveTo>
                <a:cubicBezTo>
                  <a:pt x="7" y="34"/>
                  <a:pt x="0" y="43"/>
                  <a:pt x="0" y="52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8"/>
                  <a:pt x="7" y="96"/>
                  <a:pt x="21" y="104"/>
                </a:cubicBezTo>
                <a:cubicBezTo>
                  <a:pt x="35" y="112"/>
                  <a:pt x="54" y="119"/>
                  <a:pt x="78" y="123"/>
                </a:cubicBezTo>
                <a:cubicBezTo>
                  <a:pt x="102" y="128"/>
                  <a:pt x="129" y="130"/>
                  <a:pt x="157" y="130"/>
                </a:cubicBezTo>
                <a:cubicBezTo>
                  <a:pt x="185" y="130"/>
                  <a:pt x="211" y="128"/>
                  <a:pt x="235" y="123"/>
                </a:cubicBezTo>
                <a:cubicBezTo>
                  <a:pt x="260" y="119"/>
                  <a:pt x="279" y="112"/>
                  <a:pt x="293" y="104"/>
                </a:cubicBezTo>
                <a:cubicBezTo>
                  <a:pt x="307" y="96"/>
                  <a:pt x="314" y="88"/>
                  <a:pt x="314" y="78"/>
                </a:cubicBezTo>
                <a:cubicBezTo>
                  <a:pt x="314" y="52"/>
                  <a:pt x="314" y="52"/>
                  <a:pt x="314" y="52"/>
                </a:cubicBezTo>
                <a:cubicBezTo>
                  <a:pt x="314" y="43"/>
                  <a:pt x="307" y="34"/>
                  <a:pt x="293" y="26"/>
                </a:cubicBezTo>
                <a:cubicBezTo>
                  <a:pt x="279" y="18"/>
                  <a:pt x="260" y="11"/>
                  <a:pt x="235" y="7"/>
                </a:cubicBezTo>
                <a:cubicBezTo>
                  <a:pt x="211" y="2"/>
                  <a:pt x="185" y="0"/>
                  <a:pt x="157" y="0"/>
                </a:cubicBezTo>
                <a:cubicBezTo>
                  <a:pt x="129" y="0"/>
                  <a:pt x="102" y="2"/>
                  <a:pt x="78" y="7"/>
                </a:cubicBezTo>
                <a:cubicBezTo>
                  <a:pt x="54" y="11"/>
                  <a:pt x="35" y="18"/>
                  <a:pt x="21" y="26"/>
                </a:cubicBezTo>
                <a:close/>
                <a:moveTo>
                  <a:pt x="0" y="200"/>
                </a:moveTo>
                <a:cubicBezTo>
                  <a:pt x="0" y="235"/>
                  <a:pt x="0" y="235"/>
                  <a:pt x="0" y="235"/>
                </a:cubicBezTo>
                <a:cubicBezTo>
                  <a:pt x="0" y="244"/>
                  <a:pt x="7" y="253"/>
                  <a:pt x="21" y="261"/>
                </a:cubicBezTo>
                <a:cubicBezTo>
                  <a:pt x="35" y="269"/>
                  <a:pt x="54" y="275"/>
                  <a:pt x="78" y="280"/>
                </a:cubicBezTo>
                <a:cubicBezTo>
                  <a:pt x="102" y="285"/>
                  <a:pt x="129" y="287"/>
                  <a:pt x="157" y="287"/>
                </a:cubicBezTo>
                <a:cubicBezTo>
                  <a:pt x="185" y="287"/>
                  <a:pt x="211" y="285"/>
                  <a:pt x="235" y="280"/>
                </a:cubicBezTo>
                <a:cubicBezTo>
                  <a:pt x="260" y="275"/>
                  <a:pt x="279" y="269"/>
                  <a:pt x="293" y="261"/>
                </a:cubicBezTo>
                <a:cubicBezTo>
                  <a:pt x="307" y="253"/>
                  <a:pt x="314" y="244"/>
                  <a:pt x="314" y="235"/>
                </a:cubicBezTo>
                <a:cubicBezTo>
                  <a:pt x="314" y="200"/>
                  <a:pt x="314" y="200"/>
                  <a:pt x="314" y="200"/>
                </a:cubicBezTo>
                <a:cubicBezTo>
                  <a:pt x="297" y="212"/>
                  <a:pt x="275" y="220"/>
                  <a:pt x="247" y="226"/>
                </a:cubicBezTo>
                <a:cubicBezTo>
                  <a:pt x="219" y="232"/>
                  <a:pt x="189" y="235"/>
                  <a:pt x="157" y="235"/>
                </a:cubicBezTo>
                <a:cubicBezTo>
                  <a:pt x="125" y="235"/>
                  <a:pt x="94" y="232"/>
                  <a:pt x="66" y="226"/>
                </a:cubicBezTo>
                <a:cubicBezTo>
                  <a:pt x="38" y="220"/>
                  <a:pt x="16" y="212"/>
                  <a:pt x="0" y="200"/>
                </a:cubicBezTo>
                <a:close/>
                <a:moveTo>
                  <a:pt x="0" y="279"/>
                </a:moveTo>
                <a:cubicBezTo>
                  <a:pt x="0" y="313"/>
                  <a:pt x="0" y="313"/>
                  <a:pt x="0" y="313"/>
                </a:cubicBezTo>
                <a:cubicBezTo>
                  <a:pt x="0" y="323"/>
                  <a:pt x="7" y="331"/>
                  <a:pt x="21" y="339"/>
                </a:cubicBezTo>
                <a:cubicBezTo>
                  <a:pt x="35" y="347"/>
                  <a:pt x="54" y="354"/>
                  <a:pt x="78" y="358"/>
                </a:cubicBezTo>
                <a:cubicBezTo>
                  <a:pt x="102" y="363"/>
                  <a:pt x="129" y="366"/>
                  <a:pt x="157" y="366"/>
                </a:cubicBezTo>
                <a:cubicBezTo>
                  <a:pt x="185" y="366"/>
                  <a:pt x="211" y="363"/>
                  <a:pt x="235" y="358"/>
                </a:cubicBezTo>
                <a:cubicBezTo>
                  <a:pt x="260" y="354"/>
                  <a:pt x="279" y="347"/>
                  <a:pt x="293" y="339"/>
                </a:cubicBezTo>
                <a:cubicBezTo>
                  <a:pt x="307" y="331"/>
                  <a:pt x="314" y="323"/>
                  <a:pt x="314" y="313"/>
                </a:cubicBezTo>
                <a:cubicBezTo>
                  <a:pt x="314" y="279"/>
                  <a:pt x="314" y="279"/>
                  <a:pt x="314" y="279"/>
                </a:cubicBezTo>
                <a:cubicBezTo>
                  <a:pt x="297" y="290"/>
                  <a:pt x="275" y="299"/>
                  <a:pt x="247" y="304"/>
                </a:cubicBezTo>
                <a:cubicBezTo>
                  <a:pt x="219" y="310"/>
                  <a:pt x="189" y="313"/>
                  <a:pt x="157" y="313"/>
                </a:cubicBezTo>
                <a:cubicBezTo>
                  <a:pt x="125" y="313"/>
                  <a:pt x="94" y="310"/>
                  <a:pt x="66" y="304"/>
                </a:cubicBezTo>
                <a:cubicBezTo>
                  <a:pt x="38" y="299"/>
                  <a:pt x="16" y="290"/>
                  <a:pt x="0" y="279"/>
                </a:cubicBezTo>
                <a:close/>
                <a:moveTo>
                  <a:pt x="0" y="122"/>
                </a:moveTo>
                <a:cubicBezTo>
                  <a:pt x="0" y="157"/>
                  <a:pt x="0" y="157"/>
                  <a:pt x="0" y="157"/>
                </a:cubicBezTo>
                <a:cubicBezTo>
                  <a:pt x="0" y="166"/>
                  <a:pt x="7" y="175"/>
                  <a:pt x="21" y="183"/>
                </a:cubicBezTo>
                <a:cubicBezTo>
                  <a:pt x="35" y="191"/>
                  <a:pt x="54" y="197"/>
                  <a:pt x="78" y="202"/>
                </a:cubicBezTo>
                <a:cubicBezTo>
                  <a:pt x="102" y="206"/>
                  <a:pt x="129" y="209"/>
                  <a:pt x="157" y="209"/>
                </a:cubicBezTo>
                <a:cubicBezTo>
                  <a:pt x="185" y="209"/>
                  <a:pt x="211" y="206"/>
                  <a:pt x="235" y="202"/>
                </a:cubicBezTo>
                <a:cubicBezTo>
                  <a:pt x="260" y="197"/>
                  <a:pt x="279" y="191"/>
                  <a:pt x="293" y="183"/>
                </a:cubicBezTo>
                <a:cubicBezTo>
                  <a:pt x="307" y="175"/>
                  <a:pt x="314" y="166"/>
                  <a:pt x="314" y="157"/>
                </a:cubicBezTo>
                <a:cubicBezTo>
                  <a:pt x="314" y="122"/>
                  <a:pt x="314" y="122"/>
                  <a:pt x="314" y="122"/>
                </a:cubicBezTo>
                <a:cubicBezTo>
                  <a:pt x="297" y="133"/>
                  <a:pt x="275" y="142"/>
                  <a:pt x="247" y="148"/>
                </a:cubicBezTo>
                <a:cubicBezTo>
                  <a:pt x="219" y="154"/>
                  <a:pt x="189" y="157"/>
                  <a:pt x="157" y="157"/>
                </a:cubicBezTo>
                <a:cubicBezTo>
                  <a:pt x="125" y="157"/>
                  <a:pt x="94" y="154"/>
                  <a:pt x="66" y="148"/>
                </a:cubicBezTo>
                <a:cubicBezTo>
                  <a:pt x="38" y="142"/>
                  <a:pt x="16" y="133"/>
                  <a:pt x="0" y="122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1350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H="1" flipV="1">
            <a:off x="6932256" y="3304359"/>
            <a:ext cx="1699220" cy="122290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357A70-FEBA-4BC2-B030-8686DEA175A3}"/>
              </a:ext>
            </a:extLst>
          </p:cNvPr>
          <p:cNvCxnSpPr>
            <a:cxnSpLocks/>
          </p:cNvCxnSpPr>
          <p:nvPr/>
        </p:nvCxnSpPr>
        <p:spPr>
          <a:xfrm flipH="1" flipV="1">
            <a:off x="6932258" y="3304359"/>
            <a:ext cx="1056737" cy="124895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A75129-C67F-43DD-9877-49BEF30DA49A}"/>
              </a:ext>
            </a:extLst>
          </p:cNvPr>
          <p:cNvCxnSpPr/>
          <p:nvPr/>
        </p:nvCxnSpPr>
        <p:spPr>
          <a:xfrm flipV="1">
            <a:off x="9512976" y="2930739"/>
            <a:ext cx="0" cy="1596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FB9D459-2935-4835-879A-7735C1CC405B}"/>
              </a:ext>
            </a:extLst>
          </p:cNvPr>
          <p:cNvCxnSpPr/>
          <p:nvPr/>
        </p:nvCxnSpPr>
        <p:spPr>
          <a:xfrm flipH="1">
            <a:off x="9310632" y="2930739"/>
            <a:ext cx="202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9AB65C6-A44C-4BCB-80E9-056A56EB4DBE}"/>
              </a:ext>
            </a:extLst>
          </p:cNvPr>
          <p:cNvCxnSpPr>
            <a:cxnSpLocks/>
          </p:cNvCxnSpPr>
          <p:nvPr/>
        </p:nvCxnSpPr>
        <p:spPr>
          <a:xfrm flipV="1">
            <a:off x="9614576" y="2494466"/>
            <a:ext cx="0" cy="204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3E15E4-70B2-4BA4-B117-DF861F6AB5DD}"/>
              </a:ext>
            </a:extLst>
          </p:cNvPr>
          <p:cNvCxnSpPr>
            <a:cxnSpLocks/>
          </p:cNvCxnSpPr>
          <p:nvPr/>
        </p:nvCxnSpPr>
        <p:spPr>
          <a:xfrm flipH="1">
            <a:off x="9310632" y="2494466"/>
            <a:ext cx="303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45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562C16-0550-4F14-9A81-48871613C0FF}"/>
              </a:ext>
            </a:extLst>
          </p:cNvPr>
          <p:cNvSpPr/>
          <p:nvPr/>
        </p:nvSpPr>
        <p:spPr>
          <a:xfrm>
            <a:off x="1482437" y="1414598"/>
            <a:ext cx="848589" cy="461674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0" rIns="48000" bIns="0" rtlCol="0" anchor="t"/>
          <a:lstStyle/>
          <a:p>
            <a:pPr algn="ctr"/>
            <a:endParaRPr lang="en-US" sz="12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BD071B-DD27-4E2C-924F-40FC98523755}"/>
              </a:ext>
            </a:extLst>
          </p:cNvPr>
          <p:cNvSpPr/>
          <p:nvPr/>
        </p:nvSpPr>
        <p:spPr>
          <a:xfrm>
            <a:off x="6158542" y="2033283"/>
            <a:ext cx="1559010" cy="222151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en-US" sz="1200" b="1"/>
              <a:t>Federation</a:t>
            </a:r>
            <a:endParaRPr lang="en-CA" sz="1200" b="1"/>
          </a:p>
        </p:txBody>
      </p:sp>
      <p:sp>
        <p:nvSpPr>
          <p:cNvPr id="1122" name="Rectangle: Rounded Corners 1121">
            <a:extLst>
              <a:ext uri="{FF2B5EF4-FFF2-40B4-BE49-F238E27FC236}">
                <a16:creationId xmlns:a16="http://schemas.microsoft.com/office/drawing/2014/main" id="{86F70340-AED4-4F88-A7C3-7CB9B0320195}"/>
              </a:ext>
            </a:extLst>
          </p:cNvPr>
          <p:cNvSpPr/>
          <p:nvPr/>
        </p:nvSpPr>
        <p:spPr>
          <a:xfrm>
            <a:off x="5008441" y="5326870"/>
            <a:ext cx="3811460" cy="814134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0" rIns="48000" bIns="0" rtlCol="0" anchor="t"/>
          <a:lstStyle/>
          <a:p>
            <a:pPr algn="ctr"/>
            <a:r>
              <a:rPr lang="en-US" sz="1200" b="1" dirty="0"/>
              <a:t>Credential Management</a:t>
            </a:r>
            <a:endParaRPr lang="en-CA" sz="1200" b="1" dirty="0"/>
          </a:p>
        </p:txBody>
      </p:sp>
      <p:sp>
        <p:nvSpPr>
          <p:cNvPr id="1124" name="Rectangle: Rounded Corners 1123">
            <a:extLst>
              <a:ext uri="{FF2B5EF4-FFF2-40B4-BE49-F238E27FC236}">
                <a16:creationId xmlns:a16="http://schemas.microsoft.com/office/drawing/2014/main" id="{56A19EEB-7338-488A-B2BE-3DB9F16ECC22}"/>
              </a:ext>
            </a:extLst>
          </p:cNvPr>
          <p:cNvSpPr/>
          <p:nvPr/>
        </p:nvSpPr>
        <p:spPr>
          <a:xfrm>
            <a:off x="6471400" y="5599928"/>
            <a:ext cx="900000" cy="368968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Credential Repositories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02B28175-BE15-4DE6-B1D1-37BC37564384}"/>
              </a:ext>
            </a:extLst>
          </p:cNvPr>
          <p:cNvSpPr/>
          <p:nvPr/>
        </p:nvSpPr>
        <p:spPr>
          <a:xfrm>
            <a:off x="7710051" y="5582540"/>
            <a:ext cx="900000" cy="368968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Credential Lifecycle Management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1127" name="Rectangle: Rounded Corners 1126">
            <a:extLst>
              <a:ext uri="{FF2B5EF4-FFF2-40B4-BE49-F238E27FC236}">
                <a16:creationId xmlns:a16="http://schemas.microsoft.com/office/drawing/2014/main" id="{60CFE270-F515-4E47-A068-C935B44292A3}"/>
              </a:ext>
            </a:extLst>
          </p:cNvPr>
          <p:cNvSpPr/>
          <p:nvPr/>
        </p:nvSpPr>
        <p:spPr>
          <a:xfrm>
            <a:off x="4115132" y="1993938"/>
            <a:ext cx="1815433" cy="31809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0" rIns="48000" bIns="0" rtlCol="0" anchor="t"/>
          <a:lstStyle/>
          <a:p>
            <a:pPr algn="ctr"/>
            <a:r>
              <a:rPr lang="en-US" sz="1200" b="1" dirty="0"/>
              <a:t>Identity Management</a:t>
            </a:r>
            <a:endParaRPr lang="en-CA" sz="1200" b="1" dirty="0"/>
          </a:p>
        </p:txBody>
      </p:sp>
      <p:sp>
        <p:nvSpPr>
          <p:cNvPr id="1128" name="Rectangle: Rounded Corners 1127">
            <a:extLst>
              <a:ext uri="{FF2B5EF4-FFF2-40B4-BE49-F238E27FC236}">
                <a16:creationId xmlns:a16="http://schemas.microsoft.com/office/drawing/2014/main" id="{D38A6521-CA0E-42F9-AB23-8B6A4F77AD43}"/>
              </a:ext>
            </a:extLst>
          </p:cNvPr>
          <p:cNvSpPr/>
          <p:nvPr/>
        </p:nvSpPr>
        <p:spPr>
          <a:xfrm>
            <a:off x="7927805" y="2024514"/>
            <a:ext cx="1815433" cy="315038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0" rIns="48000" bIns="0" rtlCol="0" anchor="t"/>
          <a:lstStyle/>
          <a:p>
            <a:pPr algn="ctr"/>
            <a:r>
              <a:rPr lang="en-US" sz="1200" b="1" dirty="0"/>
              <a:t>Access Management</a:t>
            </a:r>
            <a:endParaRPr lang="en-CA" sz="1200" b="1" dirty="0"/>
          </a:p>
        </p:txBody>
      </p:sp>
      <p:sp>
        <p:nvSpPr>
          <p:cNvPr id="1129" name="Rectangle: Rounded Corners 1128">
            <a:extLst>
              <a:ext uri="{FF2B5EF4-FFF2-40B4-BE49-F238E27FC236}">
                <a16:creationId xmlns:a16="http://schemas.microsoft.com/office/drawing/2014/main" id="{A4C2CBDF-9831-4148-B50F-5916B34102F7}"/>
              </a:ext>
            </a:extLst>
          </p:cNvPr>
          <p:cNvSpPr/>
          <p:nvPr/>
        </p:nvSpPr>
        <p:spPr>
          <a:xfrm>
            <a:off x="2617869" y="1114614"/>
            <a:ext cx="8622632" cy="78284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0" rIns="48000" bIns="0" rtlCol="0" anchor="t"/>
          <a:lstStyle/>
          <a:p>
            <a:pPr algn="ctr"/>
            <a:r>
              <a:rPr lang="en-US" sz="1200" b="1"/>
              <a:t>Governance Systems and Processes</a:t>
            </a:r>
            <a:endParaRPr lang="en-CA" sz="1200" b="1"/>
          </a:p>
        </p:txBody>
      </p:sp>
      <p:sp>
        <p:nvSpPr>
          <p:cNvPr id="1131" name="Rectangle: Rounded Corners 1130">
            <a:extLst>
              <a:ext uri="{FF2B5EF4-FFF2-40B4-BE49-F238E27FC236}">
                <a16:creationId xmlns:a16="http://schemas.microsoft.com/office/drawing/2014/main" id="{3FA62E8C-2384-460B-B1AC-12C2779E280B}"/>
              </a:ext>
            </a:extLst>
          </p:cNvPr>
          <p:cNvSpPr/>
          <p:nvPr/>
        </p:nvSpPr>
        <p:spPr>
          <a:xfrm>
            <a:off x="6387763" y="2400417"/>
            <a:ext cx="1082843" cy="35779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Centralized Authentication/SSO Broker 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A05577A1-933B-45B4-AFD9-7CBF81A97550}"/>
              </a:ext>
            </a:extLst>
          </p:cNvPr>
          <p:cNvSpPr/>
          <p:nvPr/>
        </p:nvSpPr>
        <p:spPr>
          <a:xfrm>
            <a:off x="8172773" y="2424777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Authentication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08320C2A-BCB6-4E99-92E0-646258C2FA2E}"/>
              </a:ext>
            </a:extLst>
          </p:cNvPr>
          <p:cNvSpPr/>
          <p:nvPr/>
        </p:nvSpPr>
        <p:spPr>
          <a:xfrm>
            <a:off x="4347399" y="2348370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Identity Establishment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F943D1C7-0BA5-42D4-A840-E5285A3880C7}"/>
              </a:ext>
            </a:extLst>
          </p:cNvPr>
          <p:cNvSpPr/>
          <p:nvPr/>
        </p:nvSpPr>
        <p:spPr>
          <a:xfrm>
            <a:off x="8172773" y="2799090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Authorization</a:t>
            </a:r>
            <a:endParaRPr lang="en-CA" sz="800" b="1">
              <a:solidFill>
                <a:schemeClr val="tx1"/>
              </a:solidFill>
            </a:endParaRPr>
          </a:p>
        </p:txBody>
      </p:sp>
      <p:sp>
        <p:nvSpPr>
          <p:cNvPr id="1138" name="Rectangle: Rounded Corners 1137">
            <a:extLst>
              <a:ext uri="{FF2B5EF4-FFF2-40B4-BE49-F238E27FC236}">
                <a16:creationId xmlns:a16="http://schemas.microsoft.com/office/drawing/2014/main" id="{129B39BD-E631-4243-AAC8-753CF87E41C1}"/>
              </a:ext>
            </a:extLst>
          </p:cNvPr>
          <p:cNvSpPr/>
          <p:nvPr/>
        </p:nvSpPr>
        <p:spPr>
          <a:xfrm>
            <a:off x="4347399" y="3145283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Identity Lifecycle Management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1139" name="Rectangle: Rounded Corners 1138">
            <a:extLst>
              <a:ext uri="{FF2B5EF4-FFF2-40B4-BE49-F238E27FC236}">
                <a16:creationId xmlns:a16="http://schemas.microsoft.com/office/drawing/2014/main" id="{A7B07BB3-A42A-4E4D-8AD6-456B3043FBB4}"/>
              </a:ext>
            </a:extLst>
          </p:cNvPr>
          <p:cNvSpPr/>
          <p:nvPr/>
        </p:nvSpPr>
        <p:spPr>
          <a:xfrm>
            <a:off x="4347399" y="2743162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Entitlements &amp; Roles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1140" name="Rectangle: Rounded Corners 1139">
            <a:extLst>
              <a:ext uri="{FF2B5EF4-FFF2-40B4-BE49-F238E27FC236}">
                <a16:creationId xmlns:a16="http://schemas.microsoft.com/office/drawing/2014/main" id="{7240D215-A3C2-4E37-ADFF-0725DD98FA79}"/>
              </a:ext>
            </a:extLst>
          </p:cNvPr>
          <p:cNvSpPr/>
          <p:nvPr/>
        </p:nvSpPr>
        <p:spPr>
          <a:xfrm>
            <a:off x="4347399" y="3542263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Authoritative Attribute Exchange Service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1141" name="Rectangle: Rounded Corners 1140">
            <a:extLst>
              <a:ext uri="{FF2B5EF4-FFF2-40B4-BE49-F238E27FC236}">
                <a16:creationId xmlns:a16="http://schemas.microsoft.com/office/drawing/2014/main" id="{8FED9F6D-1A38-402F-967F-D9F51D71D07E}"/>
              </a:ext>
            </a:extLst>
          </p:cNvPr>
          <p:cNvSpPr/>
          <p:nvPr/>
        </p:nvSpPr>
        <p:spPr>
          <a:xfrm>
            <a:off x="2946206" y="1414598"/>
            <a:ext cx="1033381" cy="368968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Reporting &amp; Analytics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1142" name="Rectangle: Rounded Corners 1141">
            <a:extLst>
              <a:ext uri="{FF2B5EF4-FFF2-40B4-BE49-F238E27FC236}">
                <a16:creationId xmlns:a16="http://schemas.microsoft.com/office/drawing/2014/main" id="{57BCD64B-A0ED-4DF8-9E4B-366D9F715D19}"/>
              </a:ext>
            </a:extLst>
          </p:cNvPr>
          <p:cNvSpPr/>
          <p:nvPr/>
        </p:nvSpPr>
        <p:spPr>
          <a:xfrm>
            <a:off x="4687686" y="1414598"/>
            <a:ext cx="1033383" cy="368968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Access Certification &amp; Discovery</a:t>
            </a:r>
            <a:endParaRPr lang="en-CA" sz="800" b="1">
              <a:solidFill>
                <a:schemeClr val="tx1"/>
              </a:solidFill>
            </a:endParaRPr>
          </a:p>
        </p:txBody>
      </p:sp>
      <p:sp>
        <p:nvSpPr>
          <p:cNvPr id="1143" name="Rectangle: Rounded Corners 1142">
            <a:extLst>
              <a:ext uri="{FF2B5EF4-FFF2-40B4-BE49-F238E27FC236}">
                <a16:creationId xmlns:a16="http://schemas.microsoft.com/office/drawing/2014/main" id="{3734C538-EB3E-4C7D-9ED3-0008F9277675}"/>
              </a:ext>
            </a:extLst>
          </p:cNvPr>
          <p:cNvSpPr/>
          <p:nvPr/>
        </p:nvSpPr>
        <p:spPr>
          <a:xfrm>
            <a:off x="9912131" y="1414598"/>
            <a:ext cx="1033383" cy="368968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Monitoring, Auditing &amp; Logging</a:t>
            </a:r>
            <a:endParaRPr lang="en-CA" sz="800" b="1">
              <a:solidFill>
                <a:schemeClr val="tx1"/>
              </a:solidFill>
            </a:endParaRPr>
          </a:p>
        </p:txBody>
      </p:sp>
      <p:sp>
        <p:nvSpPr>
          <p:cNvPr id="1144" name="Rectangle: Rounded Corners 1143">
            <a:extLst>
              <a:ext uri="{FF2B5EF4-FFF2-40B4-BE49-F238E27FC236}">
                <a16:creationId xmlns:a16="http://schemas.microsoft.com/office/drawing/2014/main" id="{293692C3-D203-439E-88E8-5A967AE316D5}"/>
              </a:ext>
            </a:extLst>
          </p:cNvPr>
          <p:cNvSpPr/>
          <p:nvPr/>
        </p:nvSpPr>
        <p:spPr>
          <a:xfrm>
            <a:off x="8172773" y="3547716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Policy Repository</a:t>
            </a:r>
            <a:endParaRPr lang="en-CA" sz="800" b="1">
              <a:solidFill>
                <a:schemeClr val="tx1"/>
              </a:solidFill>
            </a:endParaRPr>
          </a:p>
        </p:txBody>
      </p:sp>
      <p:sp>
        <p:nvSpPr>
          <p:cNvPr id="1145" name="Rectangle: Rounded Corners 1144">
            <a:extLst>
              <a:ext uri="{FF2B5EF4-FFF2-40B4-BE49-F238E27FC236}">
                <a16:creationId xmlns:a16="http://schemas.microsoft.com/office/drawing/2014/main" id="{7EF706EF-5FF3-476C-B864-42E7F08B5CCB}"/>
              </a:ext>
            </a:extLst>
          </p:cNvPr>
          <p:cNvSpPr/>
          <p:nvPr/>
        </p:nvSpPr>
        <p:spPr>
          <a:xfrm>
            <a:off x="8172773" y="3173403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Privileged Access Management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7EE5DCE-DC6B-42B7-871E-ED4C3CBBD4D5}"/>
              </a:ext>
            </a:extLst>
          </p:cNvPr>
          <p:cNvSpPr/>
          <p:nvPr/>
        </p:nvSpPr>
        <p:spPr>
          <a:xfrm>
            <a:off x="8170650" y="1414598"/>
            <a:ext cx="1033383" cy="3689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Policy &amp; Compliance</a:t>
            </a:r>
            <a:endParaRPr lang="en-CA" sz="800" b="1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B76A242-896A-4FB9-B3C9-2D1417DF8477}"/>
              </a:ext>
            </a:extLst>
          </p:cNvPr>
          <p:cNvSpPr/>
          <p:nvPr/>
        </p:nvSpPr>
        <p:spPr>
          <a:xfrm>
            <a:off x="6387763" y="2871351"/>
            <a:ext cx="108284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Trust Frameworks</a:t>
            </a:r>
            <a:endParaRPr lang="en-CA" sz="800" b="1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1E5C273-3EBD-4D8F-8865-A056AE17650E}"/>
              </a:ext>
            </a:extLst>
          </p:cNvPr>
          <p:cNvSpPr/>
          <p:nvPr/>
        </p:nvSpPr>
        <p:spPr>
          <a:xfrm>
            <a:off x="8172773" y="3922029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Physical and Logical Access Control Systems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53" name="Freeform 17" descr="User2 Icon">
            <a:extLst>
              <a:ext uri="{FF2B5EF4-FFF2-40B4-BE49-F238E27FC236}">
                <a16:creationId xmlns:a16="http://schemas.microsoft.com/office/drawing/2014/main" id="{A05CD2D8-0372-4423-9133-0E903E8BFB62}"/>
              </a:ext>
            </a:extLst>
          </p:cNvPr>
          <p:cNvSpPr>
            <a:spLocks noEditPoints="1"/>
          </p:cNvSpPr>
          <p:nvPr/>
        </p:nvSpPr>
        <p:spPr bwMode="auto">
          <a:xfrm>
            <a:off x="395165" y="1997638"/>
            <a:ext cx="571500" cy="538474"/>
          </a:xfrm>
          <a:custGeom>
            <a:avLst/>
            <a:gdLst>
              <a:gd name="T0" fmla="*/ 52 w 1272"/>
              <a:gd name="T1" fmla="*/ 1198 h 1198"/>
              <a:gd name="T2" fmla="*/ 1219 w 1272"/>
              <a:gd name="T3" fmla="*/ 1198 h 1198"/>
              <a:gd name="T4" fmla="*/ 1259 w 1272"/>
              <a:gd name="T5" fmla="*/ 1180 h 1198"/>
              <a:gd name="T6" fmla="*/ 1270 w 1272"/>
              <a:gd name="T7" fmla="*/ 1146 h 1198"/>
              <a:gd name="T8" fmla="*/ 932 w 1272"/>
              <a:gd name="T9" fmla="*/ 660 h 1198"/>
              <a:gd name="T10" fmla="*/ 636 w 1272"/>
              <a:gd name="T11" fmla="*/ 783 h 1198"/>
              <a:gd name="T12" fmla="*/ 339 w 1272"/>
              <a:gd name="T13" fmla="*/ 660 h 1198"/>
              <a:gd name="T14" fmla="*/ 1 w 1272"/>
              <a:gd name="T15" fmla="*/ 1146 h 1198"/>
              <a:gd name="T16" fmla="*/ 12 w 1272"/>
              <a:gd name="T17" fmla="*/ 1180 h 1198"/>
              <a:gd name="T18" fmla="*/ 52 w 1272"/>
              <a:gd name="T19" fmla="*/ 1198 h 1198"/>
              <a:gd name="T20" fmla="*/ 52 w 1272"/>
              <a:gd name="T21" fmla="*/ 1198 h 1198"/>
              <a:gd name="T22" fmla="*/ 52 w 1272"/>
              <a:gd name="T23" fmla="*/ 1198 h 1198"/>
              <a:gd name="T24" fmla="*/ 373 w 1272"/>
              <a:gd name="T25" fmla="*/ 614 h 1198"/>
              <a:gd name="T26" fmla="*/ 394 w 1272"/>
              <a:gd name="T27" fmla="*/ 634 h 1198"/>
              <a:gd name="T28" fmla="*/ 636 w 1272"/>
              <a:gd name="T29" fmla="*/ 727 h 1198"/>
              <a:gd name="T30" fmla="*/ 878 w 1272"/>
              <a:gd name="T31" fmla="*/ 634 h 1198"/>
              <a:gd name="T32" fmla="*/ 899 w 1272"/>
              <a:gd name="T33" fmla="*/ 614 h 1198"/>
              <a:gd name="T34" fmla="*/ 918 w 1272"/>
              <a:gd name="T35" fmla="*/ 592 h 1198"/>
              <a:gd name="T36" fmla="*/ 999 w 1272"/>
              <a:gd name="T37" fmla="*/ 364 h 1198"/>
              <a:gd name="T38" fmla="*/ 636 w 1272"/>
              <a:gd name="T39" fmla="*/ 0 h 1198"/>
              <a:gd name="T40" fmla="*/ 272 w 1272"/>
              <a:gd name="T41" fmla="*/ 364 h 1198"/>
              <a:gd name="T42" fmla="*/ 353 w 1272"/>
              <a:gd name="T43" fmla="*/ 592 h 1198"/>
              <a:gd name="T44" fmla="*/ 373 w 1272"/>
              <a:gd name="T45" fmla="*/ 614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72" h="1198">
                <a:moveTo>
                  <a:pt x="52" y="1198"/>
                </a:moveTo>
                <a:cubicBezTo>
                  <a:pt x="1219" y="1198"/>
                  <a:pt x="1219" y="1198"/>
                  <a:pt x="1219" y="1198"/>
                </a:cubicBezTo>
                <a:cubicBezTo>
                  <a:pt x="1235" y="1198"/>
                  <a:pt x="1250" y="1191"/>
                  <a:pt x="1259" y="1180"/>
                </a:cubicBezTo>
                <a:cubicBezTo>
                  <a:pt x="1268" y="1171"/>
                  <a:pt x="1272" y="1158"/>
                  <a:pt x="1270" y="1146"/>
                </a:cubicBezTo>
                <a:cubicBezTo>
                  <a:pt x="1243" y="933"/>
                  <a:pt x="1112" y="755"/>
                  <a:pt x="932" y="660"/>
                </a:cubicBezTo>
                <a:cubicBezTo>
                  <a:pt x="856" y="736"/>
                  <a:pt x="751" y="783"/>
                  <a:pt x="636" y="783"/>
                </a:cubicBezTo>
                <a:cubicBezTo>
                  <a:pt x="520" y="783"/>
                  <a:pt x="415" y="736"/>
                  <a:pt x="339" y="660"/>
                </a:cubicBezTo>
                <a:cubicBezTo>
                  <a:pt x="160" y="755"/>
                  <a:pt x="29" y="933"/>
                  <a:pt x="1" y="1146"/>
                </a:cubicBezTo>
                <a:cubicBezTo>
                  <a:pt x="0" y="1158"/>
                  <a:pt x="4" y="1171"/>
                  <a:pt x="12" y="1180"/>
                </a:cubicBezTo>
                <a:cubicBezTo>
                  <a:pt x="22" y="1191"/>
                  <a:pt x="36" y="1198"/>
                  <a:pt x="52" y="1198"/>
                </a:cubicBezTo>
                <a:close/>
                <a:moveTo>
                  <a:pt x="52" y="1198"/>
                </a:moveTo>
                <a:cubicBezTo>
                  <a:pt x="52" y="1198"/>
                  <a:pt x="52" y="1198"/>
                  <a:pt x="52" y="1198"/>
                </a:cubicBezTo>
                <a:moveTo>
                  <a:pt x="373" y="614"/>
                </a:moveTo>
                <a:cubicBezTo>
                  <a:pt x="380" y="621"/>
                  <a:pt x="387" y="628"/>
                  <a:pt x="394" y="634"/>
                </a:cubicBezTo>
                <a:cubicBezTo>
                  <a:pt x="458" y="692"/>
                  <a:pt x="543" y="727"/>
                  <a:pt x="636" y="727"/>
                </a:cubicBezTo>
                <a:cubicBezTo>
                  <a:pt x="729" y="727"/>
                  <a:pt x="813" y="692"/>
                  <a:pt x="878" y="634"/>
                </a:cubicBezTo>
                <a:cubicBezTo>
                  <a:pt x="885" y="628"/>
                  <a:pt x="892" y="621"/>
                  <a:pt x="899" y="614"/>
                </a:cubicBezTo>
                <a:cubicBezTo>
                  <a:pt x="906" y="607"/>
                  <a:pt x="912" y="600"/>
                  <a:pt x="918" y="592"/>
                </a:cubicBezTo>
                <a:cubicBezTo>
                  <a:pt x="969" y="529"/>
                  <a:pt x="999" y="450"/>
                  <a:pt x="999" y="364"/>
                </a:cubicBezTo>
                <a:cubicBezTo>
                  <a:pt x="999" y="163"/>
                  <a:pt x="836" y="0"/>
                  <a:pt x="636" y="0"/>
                </a:cubicBezTo>
                <a:cubicBezTo>
                  <a:pt x="435" y="0"/>
                  <a:pt x="272" y="163"/>
                  <a:pt x="272" y="364"/>
                </a:cubicBezTo>
                <a:cubicBezTo>
                  <a:pt x="272" y="450"/>
                  <a:pt x="303" y="529"/>
                  <a:pt x="353" y="592"/>
                </a:cubicBezTo>
                <a:cubicBezTo>
                  <a:pt x="359" y="600"/>
                  <a:pt x="366" y="607"/>
                  <a:pt x="373" y="614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A420F5-81BF-4300-BA82-AC826A009624}"/>
              </a:ext>
            </a:extLst>
          </p:cNvPr>
          <p:cNvCxnSpPr>
            <a:cxnSpLocks/>
          </p:cNvCxnSpPr>
          <p:nvPr/>
        </p:nvCxnSpPr>
        <p:spPr>
          <a:xfrm>
            <a:off x="1248493" y="2390988"/>
            <a:ext cx="347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290CF8-0B95-4771-8BB0-C53CCE41C309}"/>
              </a:ext>
            </a:extLst>
          </p:cNvPr>
          <p:cNvSpPr txBox="1"/>
          <p:nvPr/>
        </p:nvSpPr>
        <p:spPr>
          <a:xfrm>
            <a:off x="434075" y="2556236"/>
            <a:ext cx="689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Users</a:t>
            </a:r>
            <a:endParaRPr lang="en-CA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9DAE906-D857-4AC2-9826-0D5B10A73115}"/>
              </a:ext>
            </a:extLst>
          </p:cNvPr>
          <p:cNvSpPr/>
          <p:nvPr/>
        </p:nvSpPr>
        <p:spPr>
          <a:xfrm>
            <a:off x="6387763" y="3308495"/>
            <a:ext cx="108284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Translation between Parties</a:t>
            </a:r>
            <a:endParaRPr lang="en-CA" sz="800" b="1">
              <a:solidFill>
                <a:schemeClr val="tx1"/>
              </a:solidFill>
            </a:endParaRPr>
          </a:p>
        </p:txBody>
      </p:sp>
      <p:sp>
        <p:nvSpPr>
          <p:cNvPr id="83" name="Freeform 7" descr="Mobile Icon">
            <a:extLst>
              <a:ext uri="{FF2B5EF4-FFF2-40B4-BE49-F238E27FC236}">
                <a16:creationId xmlns:a16="http://schemas.microsoft.com/office/drawing/2014/main" id="{5D272043-0C98-4522-B669-D0C64F91DFC0}"/>
              </a:ext>
            </a:extLst>
          </p:cNvPr>
          <p:cNvSpPr>
            <a:spLocks noEditPoints="1"/>
          </p:cNvSpPr>
          <p:nvPr/>
        </p:nvSpPr>
        <p:spPr bwMode="auto">
          <a:xfrm>
            <a:off x="646009" y="4090411"/>
            <a:ext cx="134935" cy="253545"/>
          </a:xfrm>
          <a:custGeom>
            <a:avLst/>
            <a:gdLst>
              <a:gd name="T0" fmla="*/ 443 w 466"/>
              <a:gd name="T1" fmla="*/ 23 h 777"/>
              <a:gd name="T2" fmla="*/ 389 w 466"/>
              <a:gd name="T3" fmla="*/ 0 h 777"/>
              <a:gd name="T4" fmla="*/ 78 w 466"/>
              <a:gd name="T5" fmla="*/ 0 h 777"/>
              <a:gd name="T6" fmla="*/ 23 w 466"/>
              <a:gd name="T7" fmla="*/ 23 h 777"/>
              <a:gd name="T8" fmla="*/ 0 w 466"/>
              <a:gd name="T9" fmla="*/ 78 h 777"/>
              <a:gd name="T10" fmla="*/ 0 w 466"/>
              <a:gd name="T11" fmla="*/ 699 h 777"/>
              <a:gd name="T12" fmla="*/ 23 w 466"/>
              <a:gd name="T13" fmla="*/ 754 h 777"/>
              <a:gd name="T14" fmla="*/ 78 w 466"/>
              <a:gd name="T15" fmla="*/ 777 h 777"/>
              <a:gd name="T16" fmla="*/ 389 w 466"/>
              <a:gd name="T17" fmla="*/ 777 h 777"/>
              <a:gd name="T18" fmla="*/ 443 w 466"/>
              <a:gd name="T19" fmla="*/ 754 h 777"/>
              <a:gd name="T20" fmla="*/ 466 w 466"/>
              <a:gd name="T21" fmla="*/ 699 h 777"/>
              <a:gd name="T22" fmla="*/ 466 w 466"/>
              <a:gd name="T23" fmla="*/ 78 h 777"/>
              <a:gd name="T24" fmla="*/ 443 w 466"/>
              <a:gd name="T25" fmla="*/ 23 h 777"/>
              <a:gd name="T26" fmla="*/ 282 w 466"/>
              <a:gd name="T27" fmla="*/ 97 h 777"/>
              <a:gd name="T28" fmla="*/ 185 w 466"/>
              <a:gd name="T29" fmla="*/ 97 h 777"/>
              <a:gd name="T30" fmla="*/ 175 w 466"/>
              <a:gd name="T31" fmla="*/ 88 h 777"/>
              <a:gd name="T32" fmla="*/ 185 w 466"/>
              <a:gd name="T33" fmla="*/ 78 h 777"/>
              <a:gd name="T34" fmla="*/ 282 w 466"/>
              <a:gd name="T35" fmla="*/ 78 h 777"/>
              <a:gd name="T36" fmla="*/ 292 w 466"/>
              <a:gd name="T37" fmla="*/ 88 h 777"/>
              <a:gd name="T38" fmla="*/ 282 w 466"/>
              <a:gd name="T39" fmla="*/ 97 h 777"/>
              <a:gd name="T40" fmla="*/ 402 w 466"/>
              <a:gd name="T41" fmla="*/ 616 h 777"/>
              <a:gd name="T42" fmla="*/ 389 w 466"/>
              <a:gd name="T43" fmla="*/ 622 h 777"/>
              <a:gd name="T44" fmla="*/ 78 w 466"/>
              <a:gd name="T45" fmla="*/ 622 h 777"/>
              <a:gd name="T46" fmla="*/ 64 w 466"/>
              <a:gd name="T47" fmla="*/ 616 h 777"/>
              <a:gd name="T48" fmla="*/ 58 w 466"/>
              <a:gd name="T49" fmla="*/ 602 h 777"/>
              <a:gd name="T50" fmla="*/ 58 w 466"/>
              <a:gd name="T51" fmla="*/ 175 h 777"/>
              <a:gd name="T52" fmla="*/ 64 w 466"/>
              <a:gd name="T53" fmla="*/ 161 h 777"/>
              <a:gd name="T54" fmla="*/ 78 w 466"/>
              <a:gd name="T55" fmla="*/ 156 h 777"/>
              <a:gd name="T56" fmla="*/ 389 w 466"/>
              <a:gd name="T57" fmla="*/ 156 h 777"/>
              <a:gd name="T58" fmla="*/ 402 w 466"/>
              <a:gd name="T59" fmla="*/ 161 h 777"/>
              <a:gd name="T60" fmla="*/ 408 w 466"/>
              <a:gd name="T61" fmla="*/ 175 h 777"/>
              <a:gd name="T62" fmla="*/ 408 w 466"/>
              <a:gd name="T63" fmla="*/ 602 h 777"/>
              <a:gd name="T64" fmla="*/ 402 w 466"/>
              <a:gd name="T65" fmla="*/ 616 h 777"/>
              <a:gd name="T66" fmla="*/ 233 w 466"/>
              <a:gd name="T67" fmla="*/ 748 h 777"/>
              <a:gd name="T68" fmla="*/ 199 w 466"/>
              <a:gd name="T69" fmla="*/ 734 h 777"/>
              <a:gd name="T70" fmla="*/ 185 w 466"/>
              <a:gd name="T71" fmla="*/ 699 h 777"/>
              <a:gd name="T72" fmla="*/ 199 w 466"/>
              <a:gd name="T73" fmla="*/ 665 h 777"/>
              <a:gd name="T74" fmla="*/ 233 w 466"/>
              <a:gd name="T75" fmla="*/ 651 h 777"/>
              <a:gd name="T76" fmla="*/ 268 w 466"/>
              <a:gd name="T77" fmla="*/ 665 h 777"/>
              <a:gd name="T78" fmla="*/ 282 w 466"/>
              <a:gd name="T79" fmla="*/ 699 h 777"/>
              <a:gd name="T80" fmla="*/ 268 w 466"/>
              <a:gd name="T81" fmla="*/ 734 h 777"/>
              <a:gd name="T82" fmla="*/ 233 w 466"/>
              <a:gd name="T83" fmla="*/ 748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66" h="777">
                <a:moveTo>
                  <a:pt x="443" y="23"/>
                </a:moveTo>
                <a:cubicBezTo>
                  <a:pt x="428" y="8"/>
                  <a:pt x="410" y="0"/>
                  <a:pt x="38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57" y="0"/>
                  <a:pt x="39" y="8"/>
                  <a:pt x="23" y="23"/>
                </a:cubicBezTo>
                <a:cubicBezTo>
                  <a:pt x="8" y="39"/>
                  <a:pt x="0" y="57"/>
                  <a:pt x="0" y="78"/>
                </a:cubicBezTo>
                <a:cubicBezTo>
                  <a:pt x="0" y="699"/>
                  <a:pt x="0" y="699"/>
                  <a:pt x="0" y="699"/>
                </a:cubicBezTo>
                <a:cubicBezTo>
                  <a:pt x="0" y="721"/>
                  <a:pt x="8" y="739"/>
                  <a:pt x="23" y="754"/>
                </a:cubicBezTo>
                <a:cubicBezTo>
                  <a:pt x="39" y="770"/>
                  <a:pt x="57" y="777"/>
                  <a:pt x="78" y="777"/>
                </a:cubicBezTo>
                <a:cubicBezTo>
                  <a:pt x="389" y="777"/>
                  <a:pt x="389" y="777"/>
                  <a:pt x="389" y="777"/>
                </a:cubicBezTo>
                <a:cubicBezTo>
                  <a:pt x="410" y="777"/>
                  <a:pt x="428" y="770"/>
                  <a:pt x="443" y="754"/>
                </a:cubicBezTo>
                <a:cubicBezTo>
                  <a:pt x="459" y="739"/>
                  <a:pt x="466" y="721"/>
                  <a:pt x="466" y="699"/>
                </a:cubicBezTo>
                <a:cubicBezTo>
                  <a:pt x="466" y="78"/>
                  <a:pt x="466" y="78"/>
                  <a:pt x="466" y="78"/>
                </a:cubicBezTo>
                <a:cubicBezTo>
                  <a:pt x="466" y="57"/>
                  <a:pt x="459" y="39"/>
                  <a:pt x="443" y="23"/>
                </a:cubicBezTo>
                <a:close/>
                <a:moveTo>
                  <a:pt x="282" y="97"/>
                </a:moveTo>
                <a:cubicBezTo>
                  <a:pt x="185" y="97"/>
                  <a:pt x="185" y="97"/>
                  <a:pt x="185" y="97"/>
                </a:cubicBezTo>
                <a:cubicBezTo>
                  <a:pt x="175" y="88"/>
                  <a:pt x="175" y="88"/>
                  <a:pt x="175" y="88"/>
                </a:cubicBezTo>
                <a:cubicBezTo>
                  <a:pt x="185" y="78"/>
                  <a:pt x="185" y="78"/>
                  <a:pt x="185" y="78"/>
                </a:cubicBezTo>
                <a:cubicBezTo>
                  <a:pt x="282" y="78"/>
                  <a:pt x="282" y="78"/>
                  <a:pt x="282" y="78"/>
                </a:cubicBezTo>
                <a:cubicBezTo>
                  <a:pt x="292" y="88"/>
                  <a:pt x="292" y="88"/>
                  <a:pt x="292" y="88"/>
                </a:cubicBezTo>
                <a:lnTo>
                  <a:pt x="282" y="97"/>
                </a:lnTo>
                <a:close/>
                <a:moveTo>
                  <a:pt x="402" y="616"/>
                </a:moveTo>
                <a:cubicBezTo>
                  <a:pt x="389" y="622"/>
                  <a:pt x="389" y="622"/>
                  <a:pt x="389" y="622"/>
                </a:cubicBezTo>
                <a:cubicBezTo>
                  <a:pt x="78" y="622"/>
                  <a:pt x="78" y="622"/>
                  <a:pt x="78" y="622"/>
                </a:cubicBezTo>
                <a:cubicBezTo>
                  <a:pt x="64" y="616"/>
                  <a:pt x="64" y="616"/>
                  <a:pt x="64" y="616"/>
                </a:cubicBezTo>
                <a:cubicBezTo>
                  <a:pt x="58" y="602"/>
                  <a:pt x="58" y="602"/>
                  <a:pt x="58" y="602"/>
                </a:cubicBezTo>
                <a:cubicBezTo>
                  <a:pt x="58" y="175"/>
                  <a:pt x="58" y="175"/>
                  <a:pt x="58" y="175"/>
                </a:cubicBezTo>
                <a:cubicBezTo>
                  <a:pt x="64" y="161"/>
                  <a:pt x="64" y="161"/>
                  <a:pt x="64" y="161"/>
                </a:cubicBezTo>
                <a:cubicBezTo>
                  <a:pt x="78" y="156"/>
                  <a:pt x="78" y="156"/>
                  <a:pt x="78" y="156"/>
                </a:cubicBezTo>
                <a:cubicBezTo>
                  <a:pt x="389" y="156"/>
                  <a:pt x="389" y="156"/>
                  <a:pt x="389" y="156"/>
                </a:cubicBezTo>
                <a:cubicBezTo>
                  <a:pt x="402" y="161"/>
                  <a:pt x="402" y="161"/>
                  <a:pt x="402" y="161"/>
                </a:cubicBezTo>
                <a:cubicBezTo>
                  <a:pt x="408" y="175"/>
                  <a:pt x="408" y="175"/>
                  <a:pt x="408" y="175"/>
                </a:cubicBezTo>
                <a:cubicBezTo>
                  <a:pt x="408" y="602"/>
                  <a:pt x="408" y="602"/>
                  <a:pt x="408" y="602"/>
                </a:cubicBezTo>
                <a:lnTo>
                  <a:pt x="402" y="616"/>
                </a:lnTo>
                <a:close/>
                <a:moveTo>
                  <a:pt x="233" y="748"/>
                </a:moveTo>
                <a:cubicBezTo>
                  <a:pt x="220" y="748"/>
                  <a:pt x="208" y="743"/>
                  <a:pt x="199" y="734"/>
                </a:cubicBezTo>
                <a:cubicBezTo>
                  <a:pt x="189" y="724"/>
                  <a:pt x="185" y="713"/>
                  <a:pt x="185" y="699"/>
                </a:cubicBezTo>
                <a:cubicBezTo>
                  <a:pt x="185" y="686"/>
                  <a:pt x="189" y="675"/>
                  <a:pt x="199" y="665"/>
                </a:cubicBezTo>
                <a:cubicBezTo>
                  <a:pt x="208" y="656"/>
                  <a:pt x="220" y="651"/>
                  <a:pt x="233" y="651"/>
                </a:cubicBezTo>
                <a:cubicBezTo>
                  <a:pt x="247" y="651"/>
                  <a:pt x="258" y="656"/>
                  <a:pt x="268" y="665"/>
                </a:cubicBezTo>
                <a:cubicBezTo>
                  <a:pt x="277" y="675"/>
                  <a:pt x="282" y="686"/>
                  <a:pt x="282" y="699"/>
                </a:cubicBezTo>
                <a:cubicBezTo>
                  <a:pt x="282" y="713"/>
                  <a:pt x="277" y="724"/>
                  <a:pt x="268" y="734"/>
                </a:cubicBezTo>
                <a:cubicBezTo>
                  <a:pt x="258" y="743"/>
                  <a:pt x="247" y="748"/>
                  <a:pt x="233" y="748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/>
          </a:p>
        </p:txBody>
      </p:sp>
      <p:sp>
        <p:nvSpPr>
          <p:cNvPr id="84" name="Freeform 8" descr="Tablet Icon">
            <a:extLst>
              <a:ext uri="{FF2B5EF4-FFF2-40B4-BE49-F238E27FC236}">
                <a16:creationId xmlns:a16="http://schemas.microsoft.com/office/drawing/2014/main" id="{244FFD43-E5DE-4887-B233-3FEDC90A3930}"/>
              </a:ext>
            </a:extLst>
          </p:cNvPr>
          <p:cNvSpPr>
            <a:spLocks noEditPoints="1"/>
          </p:cNvSpPr>
          <p:nvPr/>
        </p:nvSpPr>
        <p:spPr bwMode="auto">
          <a:xfrm>
            <a:off x="280718" y="4058690"/>
            <a:ext cx="267673" cy="316986"/>
          </a:xfrm>
          <a:custGeom>
            <a:avLst/>
            <a:gdLst>
              <a:gd name="T0" fmla="*/ 249 w 260"/>
              <a:gd name="T1" fmla="*/ 11 h 318"/>
              <a:gd name="T2" fmla="*/ 224 w 260"/>
              <a:gd name="T3" fmla="*/ 0 h 318"/>
              <a:gd name="T4" fmla="*/ 36 w 260"/>
              <a:gd name="T5" fmla="*/ 0 h 318"/>
              <a:gd name="T6" fmla="*/ 11 w 260"/>
              <a:gd name="T7" fmla="*/ 11 h 318"/>
              <a:gd name="T8" fmla="*/ 0 w 260"/>
              <a:gd name="T9" fmla="*/ 37 h 318"/>
              <a:gd name="T10" fmla="*/ 0 w 260"/>
              <a:gd name="T11" fmla="*/ 282 h 318"/>
              <a:gd name="T12" fmla="*/ 11 w 260"/>
              <a:gd name="T13" fmla="*/ 307 h 318"/>
              <a:gd name="T14" fmla="*/ 36 w 260"/>
              <a:gd name="T15" fmla="*/ 318 h 318"/>
              <a:gd name="T16" fmla="*/ 224 w 260"/>
              <a:gd name="T17" fmla="*/ 318 h 318"/>
              <a:gd name="T18" fmla="*/ 249 w 260"/>
              <a:gd name="T19" fmla="*/ 307 h 318"/>
              <a:gd name="T20" fmla="*/ 260 w 260"/>
              <a:gd name="T21" fmla="*/ 282 h 318"/>
              <a:gd name="T22" fmla="*/ 260 w 260"/>
              <a:gd name="T23" fmla="*/ 37 h 318"/>
              <a:gd name="T24" fmla="*/ 249 w 260"/>
              <a:gd name="T25" fmla="*/ 11 h 318"/>
              <a:gd name="T26" fmla="*/ 229 w 260"/>
              <a:gd name="T27" fmla="*/ 258 h 318"/>
              <a:gd name="T28" fmla="*/ 224 w 260"/>
              <a:gd name="T29" fmla="*/ 260 h 318"/>
              <a:gd name="T30" fmla="*/ 36 w 260"/>
              <a:gd name="T31" fmla="*/ 260 h 318"/>
              <a:gd name="T32" fmla="*/ 31 w 260"/>
              <a:gd name="T33" fmla="*/ 258 h 318"/>
              <a:gd name="T34" fmla="*/ 29 w 260"/>
              <a:gd name="T35" fmla="*/ 253 h 318"/>
              <a:gd name="T36" fmla="*/ 29 w 260"/>
              <a:gd name="T37" fmla="*/ 37 h 318"/>
              <a:gd name="T38" fmla="*/ 31 w 260"/>
              <a:gd name="T39" fmla="*/ 31 h 318"/>
              <a:gd name="T40" fmla="*/ 36 w 260"/>
              <a:gd name="T41" fmla="*/ 29 h 318"/>
              <a:gd name="T42" fmla="*/ 224 w 260"/>
              <a:gd name="T43" fmla="*/ 29 h 318"/>
              <a:gd name="T44" fmla="*/ 229 w 260"/>
              <a:gd name="T45" fmla="*/ 31 h 318"/>
              <a:gd name="T46" fmla="*/ 231 w 260"/>
              <a:gd name="T47" fmla="*/ 37 h 318"/>
              <a:gd name="T48" fmla="*/ 231 w 260"/>
              <a:gd name="T49" fmla="*/ 253 h 318"/>
              <a:gd name="T50" fmla="*/ 229 w 260"/>
              <a:gd name="T51" fmla="*/ 258 h 318"/>
              <a:gd name="T52" fmla="*/ 130 w 260"/>
              <a:gd name="T53" fmla="*/ 304 h 318"/>
              <a:gd name="T54" fmla="*/ 120 w 260"/>
              <a:gd name="T55" fmla="*/ 299 h 318"/>
              <a:gd name="T56" fmla="*/ 116 w 260"/>
              <a:gd name="T57" fmla="*/ 289 h 318"/>
              <a:gd name="T58" fmla="*/ 120 w 260"/>
              <a:gd name="T59" fmla="*/ 279 h 318"/>
              <a:gd name="T60" fmla="*/ 130 w 260"/>
              <a:gd name="T61" fmla="*/ 275 h 318"/>
              <a:gd name="T62" fmla="*/ 140 w 260"/>
              <a:gd name="T63" fmla="*/ 279 h 318"/>
              <a:gd name="T64" fmla="*/ 144 w 260"/>
              <a:gd name="T65" fmla="*/ 289 h 318"/>
              <a:gd name="T66" fmla="*/ 140 w 260"/>
              <a:gd name="T67" fmla="*/ 299 h 318"/>
              <a:gd name="T68" fmla="*/ 130 w 260"/>
              <a:gd name="T69" fmla="*/ 304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0" h="318">
                <a:moveTo>
                  <a:pt x="249" y="11"/>
                </a:moveTo>
                <a:cubicBezTo>
                  <a:pt x="242" y="4"/>
                  <a:pt x="234" y="0"/>
                  <a:pt x="224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26" y="0"/>
                  <a:pt x="18" y="4"/>
                  <a:pt x="11" y="11"/>
                </a:cubicBezTo>
                <a:cubicBezTo>
                  <a:pt x="4" y="18"/>
                  <a:pt x="0" y="27"/>
                  <a:pt x="0" y="37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92"/>
                  <a:pt x="4" y="300"/>
                  <a:pt x="11" y="307"/>
                </a:cubicBezTo>
                <a:cubicBezTo>
                  <a:pt x="18" y="315"/>
                  <a:pt x="26" y="318"/>
                  <a:pt x="36" y="318"/>
                </a:cubicBezTo>
                <a:cubicBezTo>
                  <a:pt x="224" y="318"/>
                  <a:pt x="224" y="318"/>
                  <a:pt x="224" y="318"/>
                </a:cubicBezTo>
                <a:cubicBezTo>
                  <a:pt x="234" y="318"/>
                  <a:pt x="242" y="315"/>
                  <a:pt x="249" y="307"/>
                </a:cubicBezTo>
                <a:cubicBezTo>
                  <a:pt x="256" y="300"/>
                  <a:pt x="260" y="292"/>
                  <a:pt x="260" y="282"/>
                </a:cubicBezTo>
                <a:cubicBezTo>
                  <a:pt x="260" y="37"/>
                  <a:pt x="260" y="37"/>
                  <a:pt x="260" y="37"/>
                </a:cubicBezTo>
                <a:cubicBezTo>
                  <a:pt x="260" y="27"/>
                  <a:pt x="256" y="18"/>
                  <a:pt x="249" y="11"/>
                </a:cubicBezTo>
                <a:close/>
                <a:moveTo>
                  <a:pt x="229" y="258"/>
                </a:moveTo>
                <a:cubicBezTo>
                  <a:pt x="224" y="260"/>
                  <a:pt x="224" y="260"/>
                  <a:pt x="224" y="260"/>
                </a:cubicBezTo>
                <a:cubicBezTo>
                  <a:pt x="36" y="260"/>
                  <a:pt x="36" y="260"/>
                  <a:pt x="36" y="260"/>
                </a:cubicBezTo>
                <a:cubicBezTo>
                  <a:pt x="31" y="258"/>
                  <a:pt x="31" y="258"/>
                  <a:pt x="31" y="258"/>
                </a:cubicBezTo>
                <a:cubicBezTo>
                  <a:pt x="29" y="253"/>
                  <a:pt x="29" y="253"/>
                  <a:pt x="29" y="253"/>
                </a:cubicBezTo>
                <a:cubicBezTo>
                  <a:pt x="29" y="37"/>
                  <a:pt x="29" y="37"/>
                  <a:pt x="29" y="37"/>
                </a:cubicBezTo>
                <a:cubicBezTo>
                  <a:pt x="31" y="31"/>
                  <a:pt x="31" y="31"/>
                  <a:pt x="31" y="31"/>
                </a:cubicBezTo>
                <a:cubicBezTo>
                  <a:pt x="36" y="29"/>
                  <a:pt x="36" y="29"/>
                  <a:pt x="36" y="2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29" y="31"/>
                  <a:pt x="229" y="31"/>
                  <a:pt x="229" y="31"/>
                </a:cubicBezTo>
                <a:cubicBezTo>
                  <a:pt x="231" y="37"/>
                  <a:pt x="231" y="37"/>
                  <a:pt x="231" y="37"/>
                </a:cubicBezTo>
                <a:cubicBezTo>
                  <a:pt x="231" y="253"/>
                  <a:pt x="231" y="253"/>
                  <a:pt x="231" y="253"/>
                </a:cubicBezTo>
                <a:lnTo>
                  <a:pt x="229" y="258"/>
                </a:lnTo>
                <a:close/>
                <a:moveTo>
                  <a:pt x="130" y="304"/>
                </a:moveTo>
                <a:cubicBezTo>
                  <a:pt x="126" y="304"/>
                  <a:pt x="123" y="302"/>
                  <a:pt x="120" y="299"/>
                </a:cubicBezTo>
                <a:cubicBezTo>
                  <a:pt x="117" y="296"/>
                  <a:pt x="116" y="293"/>
                  <a:pt x="116" y="289"/>
                </a:cubicBezTo>
                <a:cubicBezTo>
                  <a:pt x="116" y="285"/>
                  <a:pt x="117" y="282"/>
                  <a:pt x="120" y="279"/>
                </a:cubicBezTo>
                <a:cubicBezTo>
                  <a:pt x="123" y="276"/>
                  <a:pt x="126" y="275"/>
                  <a:pt x="130" y="275"/>
                </a:cubicBezTo>
                <a:cubicBezTo>
                  <a:pt x="134" y="275"/>
                  <a:pt x="137" y="276"/>
                  <a:pt x="140" y="279"/>
                </a:cubicBezTo>
                <a:cubicBezTo>
                  <a:pt x="143" y="282"/>
                  <a:pt x="144" y="285"/>
                  <a:pt x="144" y="289"/>
                </a:cubicBezTo>
                <a:cubicBezTo>
                  <a:pt x="144" y="293"/>
                  <a:pt x="143" y="296"/>
                  <a:pt x="140" y="299"/>
                </a:cubicBezTo>
                <a:cubicBezTo>
                  <a:pt x="137" y="302"/>
                  <a:pt x="134" y="304"/>
                  <a:pt x="130" y="304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/>
          </a:p>
        </p:txBody>
      </p:sp>
      <p:sp>
        <p:nvSpPr>
          <p:cNvPr id="85" name="Freeform 8" descr="Laptop Icon">
            <a:extLst>
              <a:ext uri="{FF2B5EF4-FFF2-40B4-BE49-F238E27FC236}">
                <a16:creationId xmlns:a16="http://schemas.microsoft.com/office/drawing/2014/main" id="{E0AD3F99-FF13-46CE-8429-55C3A3BDC3DE}"/>
              </a:ext>
            </a:extLst>
          </p:cNvPr>
          <p:cNvSpPr>
            <a:spLocks noEditPoints="1"/>
          </p:cNvSpPr>
          <p:nvPr/>
        </p:nvSpPr>
        <p:spPr bwMode="auto">
          <a:xfrm>
            <a:off x="818333" y="4067691"/>
            <a:ext cx="471206" cy="315736"/>
          </a:xfrm>
          <a:custGeom>
            <a:avLst/>
            <a:gdLst>
              <a:gd name="T0" fmla="*/ 435 w 950"/>
              <a:gd name="T1" fmla="*/ 586 h 633"/>
              <a:gd name="T2" fmla="*/ 427 w 950"/>
              <a:gd name="T3" fmla="*/ 578 h 633"/>
              <a:gd name="T4" fmla="*/ 435 w 950"/>
              <a:gd name="T5" fmla="*/ 570 h 633"/>
              <a:gd name="T6" fmla="*/ 515 w 950"/>
              <a:gd name="T7" fmla="*/ 570 h 633"/>
              <a:gd name="T8" fmla="*/ 522 w 950"/>
              <a:gd name="T9" fmla="*/ 578 h 633"/>
              <a:gd name="T10" fmla="*/ 515 w 950"/>
              <a:gd name="T11" fmla="*/ 586 h 633"/>
              <a:gd name="T12" fmla="*/ 435 w 950"/>
              <a:gd name="T13" fmla="*/ 586 h 633"/>
              <a:gd name="T14" fmla="*/ 79 w 950"/>
              <a:gd name="T15" fmla="*/ 538 h 633"/>
              <a:gd name="T16" fmla="*/ 0 w 950"/>
              <a:gd name="T17" fmla="*/ 538 h 633"/>
              <a:gd name="T18" fmla="*/ 0 w 950"/>
              <a:gd name="T19" fmla="*/ 586 h 633"/>
              <a:gd name="T20" fmla="*/ 23 w 950"/>
              <a:gd name="T21" fmla="*/ 619 h 633"/>
              <a:gd name="T22" fmla="*/ 79 w 950"/>
              <a:gd name="T23" fmla="*/ 633 h 633"/>
              <a:gd name="T24" fmla="*/ 871 w 950"/>
              <a:gd name="T25" fmla="*/ 633 h 633"/>
              <a:gd name="T26" fmla="*/ 927 w 950"/>
              <a:gd name="T27" fmla="*/ 619 h 633"/>
              <a:gd name="T28" fmla="*/ 950 w 950"/>
              <a:gd name="T29" fmla="*/ 586 h 633"/>
              <a:gd name="T30" fmla="*/ 950 w 950"/>
              <a:gd name="T31" fmla="*/ 538 h 633"/>
              <a:gd name="T32" fmla="*/ 871 w 950"/>
              <a:gd name="T33" fmla="*/ 538 h 633"/>
              <a:gd name="T34" fmla="*/ 79 w 950"/>
              <a:gd name="T35" fmla="*/ 538 h 633"/>
              <a:gd name="T36" fmla="*/ 195 w 950"/>
              <a:gd name="T37" fmla="*/ 68 h 633"/>
              <a:gd name="T38" fmla="*/ 206 w 950"/>
              <a:gd name="T39" fmla="*/ 63 h 633"/>
              <a:gd name="T40" fmla="*/ 744 w 950"/>
              <a:gd name="T41" fmla="*/ 63 h 633"/>
              <a:gd name="T42" fmla="*/ 755 w 950"/>
              <a:gd name="T43" fmla="*/ 68 h 633"/>
              <a:gd name="T44" fmla="*/ 760 w 950"/>
              <a:gd name="T45" fmla="*/ 79 h 633"/>
              <a:gd name="T46" fmla="*/ 760 w 950"/>
              <a:gd name="T47" fmla="*/ 427 h 633"/>
              <a:gd name="T48" fmla="*/ 755 w 950"/>
              <a:gd name="T49" fmla="*/ 439 h 633"/>
              <a:gd name="T50" fmla="*/ 744 w 950"/>
              <a:gd name="T51" fmla="*/ 443 h 633"/>
              <a:gd name="T52" fmla="*/ 206 w 950"/>
              <a:gd name="T53" fmla="*/ 443 h 633"/>
              <a:gd name="T54" fmla="*/ 195 w 950"/>
              <a:gd name="T55" fmla="*/ 439 h 633"/>
              <a:gd name="T56" fmla="*/ 190 w 950"/>
              <a:gd name="T57" fmla="*/ 427 h 633"/>
              <a:gd name="T58" fmla="*/ 190 w 950"/>
              <a:gd name="T59" fmla="*/ 79 h 633"/>
              <a:gd name="T60" fmla="*/ 195 w 950"/>
              <a:gd name="T61" fmla="*/ 68 h 633"/>
              <a:gd name="T62" fmla="*/ 744 w 950"/>
              <a:gd name="T63" fmla="*/ 507 h 633"/>
              <a:gd name="T64" fmla="*/ 800 w 950"/>
              <a:gd name="T65" fmla="*/ 483 h 633"/>
              <a:gd name="T66" fmla="*/ 823 w 950"/>
              <a:gd name="T67" fmla="*/ 427 h 633"/>
              <a:gd name="T68" fmla="*/ 823 w 950"/>
              <a:gd name="T69" fmla="*/ 79 h 633"/>
              <a:gd name="T70" fmla="*/ 800 w 950"/>
              <a:gd name="T71" fmla="*/ 23 h 633"/>
              <a:gd name="T72" fmla="*/ 744 w 950"/>
              <a:gd name="T73" fmla="*/ 0 h 633"/>
              <a:gd name="T74" fmla="*/ 206 w 950"/>
              <a:gd name="T75" fmla="*/ 0 h 633"/>
              <a:gd name="T76" fmla="*/ 150 w 950"/>
              <a:gd name="T77" fmla="*/ 23 h 633"/>
              <a:gd name="T78" fmla="*/ 127 w 950"/>
              <a:gd name="T79" fmla="*/ 79 h 633"/>
              <a:gd name="T80" fmla="*/ 127 w 950"/>
              <a:gd name="T81" fmla="*/ 427 h 633"/>
              <a:gd name="T82" fmla="*/ 150 w 950"/>
              <a:gd name="T83" fmla="*/ 483 h 633"/>
              <a:gd name="T84" fmla="*/ 206 w 950"/>
              <a:gd name="T85" fmla="*/ 507 h 633"/>
              <a:gd name="T86" fmla="*/ 744 w 950"/>
              <a:gd name="T87" fmla="*/ 507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50" h="633">
                <a:moveTo>
                  <a:pt x="435" y="586"/>
                </a:moveTo>
                <a:cubicBezTo>
                  <a:pt x="427" y="578"/>
                  <a:pt x="427" y="578"/>
                  <a:pt x="427" y="578"/>
                </a:cubicBezTo>
                <a:cubicBezTo>
                  <a:pt x="435" y="570"/>
                  <a:pt x="435" y="570"/>
                  <a:pt x="435" y="570"/>
                </a:cubicBezTo>
                <a:cubicBezTo>
                  <a:pt x="515" y="570"/>
                  <a:pt x="515" y="570"/>
                  <a:pt x="515" y="570"/>
                </a:cubicBezTo>
                <a:cubicBezTo>
                  <a:pt x="522" y="578"/>
                  <a:pt x="522" y="578"/>
                  <a:pt x="522" y="578"/>
                </a:cubicBezTo>
                <a:cubicBezTo>
                  <a:pt x="515" y="586"/>
                  <a:pt x="515" y="586"/>
                  <a:pt x="515" y="586"/>
                </a:cubicBezTo>
                <a:lnTo>
                  <a:pt x="435" y="586"/>
                </a:lnTo>
                <a:close/>
                <a:moveTo>
                  <a:pt x="79" y="538"/>
                </a:moveTo>
                <a:cubicBezTo>
                  <a:pt x="0" y="538"/>
                  <a:pt x="0" y="538"/>
                  <a:pt x="0" y="538"/>
                </a:cubicBezTo>
                <a:cubicBezTo>
                  <a:pt x="0" y="586"/>
                  <a:pt x="0" y="586"/>
                  <a:pt x="0" y="586"/>
                </a:cubicBezTo>
                <a:cubicBezTo>
                  <a:pt x="0" y="599"/>
                  <a:pt x="8" y="610"/>
                  <a:pt x="23" y="619"/>
                </a:cubicBezTo>
                <a:cubicBezTo>
                  <a:pt x="39" y="629"/>
                  <a:pt x="57" y="633"/>
                  <a:pt x="79" y="633"/>
                </a:cubicBezTo>
                <a:cubicBezTo>
                  <a:pt x="871" y="633"/>
                  <a:pt x="871" y="633"/>
                  <a:pt x="871" y="633"/>
                </a:cubicBezTo>
                <a:cubicBezTo>
                  <a:pt x="893" y="633"/>
                  <a:pt x="911" y="629"/>
                  <a:pt x="927" y="619"/>
                </a:cubicBezTo>
                <a:cubicBezTo>
                  <a:pt x="942" y="610"/>
                  <a:pt x="950" y="599"/>
                  <a:pt x="950" y="586"/>
                </a:cubicBezTo>
                <a:cubicBezTo>
                  <a:pt x="950" y="538"/>
                  <a:pt x="950" y="538"/>
                  <a:pt x="950" y="538"/>
                </a:cubicBezTo>
                <a:cubicBezTo>
                  <a:pt x="871" y="538"/>
                  <a:pt x="871" y="538"/>
                  <a:pt x="871" y="538"/>
                </a:cubicBezTo>
                <a:lnTo>
                  <a:pt x="79" y="538"/>
                </a:lnTo>
                <a:close/>
                <a:moveTo>
                  <a:pt x="195" y="68"/>
                </a:moveTo>
                <a:cubicBezTo>
                  <a:pt x="206" y="63"/>
                  <a:pt x="206" y="63"/>
                  <a:pt x="206" y="63"/>
                </a:cubicBezTo>
                <a:cubicBezTo>
                  <a:pt x="744" y="63"/>
                  <a:pt x="744" y="63"/>
                  <a:pt x="744" y="63"/>
                </a:cubicBezTo>
                <a:cubicBezTo>
                  <a:pt x="755" y="68"/>
                  <a:pt x="755" y="68"/>
                  <a:pt x="755" y="68"/>
                </a:cubicBezTo>
                <a:cubicBezTo>
                  <a:pt x="760" y="79"/>
                  <a:pt x="760" y="79"/>
                  <a:pt x="760" y="79"/>
                </a:cubicBezTo>
                <a:cubicBezTo>
                  <a:pt x="760" y="427"/>
                  <a:pt x="760" y="427"/>
                  <a:pt x="760" y="427"/>
                </a:cubicBezTo>
                <a:cubicBezTo>
                  <a:pt x="755" y="439"/>
                  <a:pt x="755" y="439"/>
                  <a:pt x="755" y="439"/>
                </a:cubicBezTo>
                <a:cubicBezTo>
                  <a:pt x="744" y="443"/>
                  <a:pt x="744" y="443"/>
                  <a:pt x="744" y="443"/>
                </a:cubicBezTo>
                <a:cubicBezTo>
                  <a:pt x="206" y="443"/>
                  <a:pt x="206" y="443"/>
                  <a:pt x="206" y="443"/>
                </a:cubicBezTo>
                <a:cubicBezTo>
                  <a:pt x="195" y="439"/>
                  <a:pt x="195" y="439"/>
                  <a:pt x="195" y="439"/>
                </a:cubicBezTo>
                <a:cubicBezTo>
                  <a:pt x="190" y="427"/>
                  <a:pt x="190" y="427"/>
                  <a:pt x="190" y="427"/>
                </a:cubicBezTo>
                <a:cubicBezTo>
                  <a:pt x="190" y="79"/>
                  <a:pt x="190" y="79"/>
                  <a:pt x="190" y="79"/>
                </a:cubicBezTo>
                <a:lnTo>
                  <a:pt x="195" y="68"/>
                </a:lnTo>
                <a:close/>
                <a:moveTo>
                  <a:pt x="744" y="507"/>
                </a:moveTo>
                <a:cubicBezTo>
                  <a:pt x="766" y="507"/>
                  <a:pt x="785" y="499"/>
                  <a:pt x="800" y="483"/>
                </a:cubicBezTo>
                <a:cubicBezTo>
                  <a:pt x="816" y="468"/>
                  <a:pt x="823" y="449"/>
                  <a:pt x="823" y="427"/>
                </a:cubicBezTo>
                <a:cubicBezTo>
                  <a:pt x="823" y="79"/>
                  <a:pt x="823" y="79"/>
                  <a:pt x="823" y="79"/>
                </a:cubicBezTo>
                <a:cubicBezTo>
                  <a:pt x="823" y="57"/>
                  <a:pt x="816" y="39"/>
                  <a:pt x="800" y="23"/>
                </a:cubicBezTo>
                <a:cubicBezTo>
                  <a:pt x="785" y="8"/>
                  <a:pt x="766" y="0"/>
                  <a:pt x="744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184" y="0"/>
                  <a:pt x="165" y="8"/>
                  <a:pt x="150" y="23"/>
                </a:cubicBezTo>
                <a:cubicBezTo>
                  <a:pt x="134" y="39"/>
                  <a:pt x="127" y="57"/>
                  <a:pt x="127" y="79"/>
                </a:cubicBezTo>
                <a:cubicBezTo>
                  <a:pt x="127" y="427"/>
                  <a:pt x="127" y="427"/>
                  <a:pt x="127" y="427"/>
                </a:cubicBezTo>
                <a:cubicBezTo>
                  <a:pt x="127" y="449"/>
                  <a:pt x="134" y="468"/>
                  <a:pt x="150" y="483"/>
                </a:cubicBezTo>
                <a:cubicBezTo>
                  <a:pt x="165" y="499"/>
                  <a:pt x="184" y="507"/>
                  <a:pt x="206" y="507"/>
                </a:cubicBezTo>
                <a:lnTo>
                  <a:pt x="744" y="507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AC1648-A193-4A1A-93CE-0C215CBEDE54}"/>
              </a:ext>
            </a:extLst>
          </p:cNvPr>
          <p:cNvSpPr txBox="1"/>
          <p:nvPr/>
        </p:nvSpPr>
        <p:spPr>
          <a:xfrm>
            <a:off x="296300" y="4345422"/>
            <a:ext cx="981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Devices</a:t>
            </a:r>
            <a:endParaRPr lang="en-CA" sz="1400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7" name="Freeform 46" descr="Browser Icon">
            <a:extLst>
              <a:ext uri="{FF2B5EF4-FFF2-40B4-BE49-F238E27FC236}">
                <a16:creationId xmlns:a16="http://schemas.microsoft.com/office/drawing/2014/main" id="{25603180-C411-4561-9BE5-48FD27A6220C}"/>
              </a:ext>
            </a:extLst>
          </p:cNvPr>
          <p:cNvSpPr>
            <a:spLocks noEditPoints="1"/>
          </p:cNvSpPr>
          <p:nvPr/>
        </p:nvSpPr>
        <p:spPr bwMode="auto">
          <a:xfrm>
            <a:off x="548770" y="4757927"/>
            <a:ext cx="441159" cy="378203"/>
          </a:xfrm>
          <a:custGeom>
            <a:avLst/>
            <a:gdLst>
              <a:gd name="T0" fmla="*/ 9031 w 25287"/>
              <a:gd name="T1" fmla="*/ 1806 h 21675"/>
              <a:gd name="T2" fmla="*/ 10837 w 25287"/>
              <a:gd name="T3" fmla="*/ 1806 h 21675"/>
              <a:gd name="T4" fmla="*/ 10837 w 25287"/>
              <a:gd name="T5" fmla="*/ 3612 h 21675"/>
              <a:gd name="T6" fmla="*/ 9031 w 25287"/>
              <a:gd name="T7" fmla="*/ 3612 h 21675"/>
              <a:gd name="T8" fmla="*/ 9031 w 25287"/>
              <a:gd name="T9" fmla="*/ 1806 h 21675"/>
              <a:gd name="T10" fmla="*/ 5419 w 25287"/>
              <a:gd name="T11" fmla="*/ 1806 h 21675"/>
              <a:gd name="T12" fmla="*/ 7225 w 25287"/>
              <a:gd name="T13" fmla="*/ 1806 h 21675"/>
              <a:gd name="T14" fmla="*/ 7225 w 25287"/>
              <a:gd name="T15" fmla="*/ 3612 h 21675"/>
              <a:gd name="T16" fmla="*/ 5419 w 25287"/>
              <a:gd name="T17" fmla="*/ 3612 h 21675"/>
              <a:gd name="T18" fmla="*/ 5419 w 25287"/>
              <a:gd name="T19" fmla="*/ 1806 h 21675"/>
              <a:gd name="T20" fmla="*/ 1806 w 25287"/>
              <a:gd name="T21" fmla="*/ 1806 h 21675"/>
              <a:gd name="T22" fmla="*/ 3612 w 25287"/>
              <a:gd name="T23" fmla="*/ 1806 h 21675"/>
              <a:gd name="T24" fmla="*/ 3612 w 25287"/>
              <a:gd name="T25" fmla="*/ 3612 h 21675"/>
              <a:gd name="T26" fmla="*/ 1806 w 25287"/>
              <a:gd name="T27" fmla="*/ 3612 h 21675"/>
              <a:gd name="T28" fmla="*/ 1806 w 25287"/>
              <a:gd name="T29" fmla="*/ 1806 h 21675"/>
              <a:gd name="T30" fmla="*/ 23481 w 25287"/>
              <a:gd name="T31" fmla="*/ 19868 h 21675"/>
              <a:gd name="T32" fmla="*/ 1806 w 25287"/>
              <a:gd name="T33" fmla="*/ 19868 h 21675"/>
              <a:gd name="T34" fmla="*/ 1806 w 25287"/>
              <a:gd name="T35" fmla="*/ 5419 h 21675"/>
              <a:gd name="T36" fmla="*/ 23481 w 25287"/>
              <a:gd name="T37" fmla="*/ 5419 h 21675"/>
              <a:gd name="T38" fmla="*/ 23481 w 25287"/>
              <a:gd name="T39" fmla="*/ 19868 h 21675"/>
              <a:gd name="T40" fmla="*/ 23481 w 25287"/>
              <a:gd name="T41" fmla="*/ 3612 h 21675"/>
              <a:gd name="T42" fmla="*/ 12644 w 25287"/>
              <a:gd name="T43" fmla="*/ 3612 h 21675"/>
              <a:gd name="T44" fmla="*/ 12644 w 25287"/>
              <a:gd name="T45" fmla="*/ 1806 h 21675"/>
              <a:gd name="T46" fmla="*/ 23481 w 25287"/>
              <a:gd name="T47" fmla="*/ 1806 h 21675"/>
              <a:gd name="T48" fmla="*/ 23481 w 25287"/>
              <a:gd name="T49" fmla="*/ 3612 h 21675"/>
              <a:gd name="T50" fmla="*/ 25287 w 25287"/>
              <a:gd name="T51" fmla="*/ 1806 h 21675"/>
              <a:gd name="T52" fmla="*/ 23481 w 25287"/>
              <a:gd name="T53" fmla="*/ 0 h 21675"/>
              <a:gd name="T54" fmla="*/ 1806 w 25287"/>
              <a:gd name="T55" fmla="*/ 0 h 21675"/>
              <a:gd name="T56" fmla="*/ 0 w 25287"/>
              <a:gd name="T57" fmla="*/ 1806 h 21675"/>
              <a:gd name="T58" fmla="*/ 0 w 25287"/>
              <a:gd name="T59" fmla="*/ 19868 h 21675"/>
              <a:gd name="T60" fmla="*/ 1806 w 25287"/>
              <a:gd name="T61" fmla="*/ 21675 h 21675"/>
              <a:gd name="T62" fmla="*/ 23481 w 25287"/>
              <a:gd name="T63" fmla="*/ 21675 h 21675"/>
              <a:gd name="T64" fmla="*/ 25287 w 25287"/>
              <a:gd name="T65" fmla="*/ 19868 h 21675"/>
              <a:gd name="T66" fmla="*/ 25287 w 25287"/>
              <a:gd name="T67" fmla="*/ 1806 h 21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287" h="21675">
                <a:moveTo>
                  <a:pt x="9031" y="1806"/>
                </a:moveTo>
                <a:lnTo>
                  <a:pt x="10837" y="1806"/>
                </a:lnTo>
                <a:lnTo>
                  <a:pt x="10837" y="3612"/>
                </a:lnTo>
                <a:lnTo>
                  <a:pt x="9031" y="3612"/>
                </a:lnTo>
                <a:lnTo>
                  <a:pt x="9031" y="1806"/>
                </a:lnTo>
                <a:close/>
                <a:moveTo>
                  <a:pt x="5419" y="1806"/>
                </a:moveTo>
                <a:lnTo>
                  <a:pt x="7225" y="1806"/>
                </a:lnTo>
                <a:lnTo>
                  <a:pt x="7225" y="3612"/>
                </a:lnTo>
                <a:lnTo>
                  <a:pt x="5419" y="3612"/>
                </a:lnTo>
                <a:lnTo>
                  <a:pt x="5419" y="1806"/>
                </a:lnTo>
                <a:close/>
                <a:moveTo>
                  <a:pt x="1806" y="1806"/>
                </a:moveTo>
                <a:lnTo>
                  <a:pt x="3612" y="1806"/>
                </a:lnTo>
                <a:lnTo>
                  <a:pt x="3612" y="3612"/>
                </a:lnTo>
                <a:lnTo>
                  <a:pt x="1806" y="3612"/>
                </a:lnTo>
                <a:lnTo>
                  <a:pt x="1806" y="1806"/>
                </a:lnTo>
                <a:close/>
                <a:moveTo>
                  <a:pt x="23481" y="19868"/>
                </a:moveTo>
                <a:lnTo>
                  <a:pt x="1806" y="19868"/>
                </a:lnTo>
                <a:lnTo>
                  <a:pt x="1806" y="5419"/>
                </a:lnTo>
                <a:lnTo>
                  <a:pt x="23481" y="5419"/>
                </a:lnTo>
                <a:lnTo>
                  <a:pt x="23481" y="19868"/>
                </a:lnTo>
                <a:close/>
                <a:moveTo>
                  <a:pt x="23481" y="3612"/>
                </a:moveTo>
                <a:lnTo>
                  <a:pt x="12644" y="3612"/>
                </a:lnTo>
                <a:lnTo>
                  <a:pt x="12644" y="1806"/>
                </a:lnTo>
                <a:lnTo>
                  <a:pt x="23481" y="1806"/>
                </a:lnTo>
                <a:lnTo>
                  <a:pt x="23481" y="3612"/>
                </a:lnTo>
                <a:close/>
                <a:moveTo>
                  <a:pt x="25287" y="1806"/>
                </a:moveTo>
                <a:cubicBezTo>
                  <a:pt x="25287" y="808"/>
                  <a:pt x="24479" y="0"/>
                  <a:pt x="23481" y="0"/>
                </a:cubicBezTo>
                <a:lnTo>
                  <a:pt x="1806" y="0"/>
                </a:lnTo>
                <a:cubicBezTo>
                  <a:pt x="809" y="0"/>
                  <a:pt x="0" y="808"/>
                  <a:pt x="0" y="1806"/>
                </a:cubicBezTo>
                <a:lnTo>
                  <a:pt x="0" y="19868"/>
                </a:lnTo>
                <a:cubicBezTo>
                  <a:pt x="0" y="20866"/>
                  <a:pt x="809" y="21675"/>
                  <a:pt x="1806" y="21675"/>
                </a:cubicBezTo>
                <a:lnTo>
                  <a:pt x="23481" y="21675"/>
                </a:lnTo>
                <a:cubicBezTo>
                  <a:pt x="24479" y="21675"/>
                  <a:pt x="25287" y="20866"/>
                  <a:pt x="25287" y="19868"/>
                </a:cubicBezTo>
                <a:lnTo>
                  <a:pt x="25287" y="1806"/>
                </a:lnTo>
                <a:close/>
              </a:path>
            </a:pathLst>
          </a:custGeom>
          <a:solidFill>
            <a:srgbClr val="99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2FDC958-0C05-4F6D-BA55-5A3778B73403}"/>
              </a:ext>
            </a:extLst>
          </p:cNvPr>
          <p:cNvSpPr txBox="1"/>
          <p:nvPr/>
        </p:nvSpPr>
        <p:spPr>
          <a:xfrm>
            <a:off x="209035" y="5099042"/>
            <a:ext cx="1158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Applications</a:t>
            </a:r>
            <a:endParaRPr lang="en-CA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E5A927C-AF5E-4089-8D7D-CE92AB475F55}"/>
              </a:ext>
            </a:extLst>
          </p:cNvPr>
          <p:cNvCxnSpPr>
            <a:cxnSpLocks/>
          </p:cNvCxnSpPr>
          <p:nvPr/>
        </p:nvCxnSpPr>
        <p:spPr>
          <a:xfrm>
            <a:off x="1248493" y="3160422"/>
            <a:ext cx="347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FABE071-FC97-4B50-B04F-B9D30ED997CA}"/>
              </a:ext>
            </a:extLst>
          </p:cNvPr>
          <p:cNvCxnSpPr>
            <a:cxnSpLocks/>
          </p:cNvCxnSpPr>
          <p:nvPr/>
        </p:nvCxnSpPr>
        <p:spPr>
          <a:xfrm>
            <a:off x="1259981" y="4969211"/>
            <a:ext cx="347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586006" y="2264260"/>
            <a:ext cx="1114927" cy="3487884"/>
            <a:chOff x="2617869" y="2038623"/>
            <a:chExt cx="1114927" cy="3713522"/>
          </a:xfrm>
        </p:grpSpPr>
        <p:sp>
          <p:nvSpPr>
            <p:cNvPr id="1103" name="Rectangle: Rounded Corners 1102">
              <a:extLst>
                <a:ext uri="{FF2B5EF4-FFF2-40B4-BE49-F238E27FC236}">
                  <a16:creationId xmlns:a16="http://schemas.microsoft.com/office/drawing/2014/main" id="{F2D23A43-CF21-43F5-91D8-4128EF3E0517}"/>
                </a:ext>
              </a:extLst>
            </p:cNvPr>
            <p:cNvSpPr/>
            <p:nvPr/>
          </p:nvSpPr>
          <p:spPr>
            <a:xfrm>
              <a:off x="2617869" y="2038623"/>
              <a:ext cx="1114927" cy="371352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67" b="1" dirty="0"/>
                <a:t>Authoritative Sources</a:t>
              </a:r>
              <a:endParaRPr lang="en-CA" sz="1067" b="1" dirty="0"/>
            </a:p>
          </p:txBody>
        </p:sp>
        <p:sp>
          <p:nvSpPr>
            <p:cNvPr id="1105" name="Rectangle: Rounded Corners 1104">
              <a:extLst>
                <a:ext uri="{FF2B5EF4-FFF2-40B4-BE49-F238E27FC236}">
                  <a16:creationId xmlns:a16="http://schemas.microsoft.com/office/drawing/2014/main" id="{B3156BA0-66F8-4D44-8C48-5392D8A3949C}"/>
                </a:ext>
              </a:extLst>
            </p:cNvPr>
            <p:cNvSpPr/>
            <p:nvPr/>
          </p:nvSpPr>
          <p:spPr>
            <a:xfrm>
              <a:off x="2708670" y="2553264"/>
              <a:ext cx="938463" cy="368968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b="1">
                  <a:solidFill>
                    <a:schemeClr val="tx1"/>
                  </a:solidFill>
                </a:rPr>
                <a:t>Directories &amp; Inventory Systems</a:t>
              </a:r>
              <a:endParaRPr lang="en-CA" sz="800" b="1">
                <a:solidFill>
                  <a:schemeClr val="tx1"/>
                </a:solidFill>
              </a:endParaRPr>
            </a:p>
          </p:txBody>
        </p:sp>
        <p:sp>
          <p:nvSpPr>
            <p:cNvPr id="1112" name="Rectangle: Rounded Corners 1111">
              <a:extLst>
                <a:ext uri="{FF2B5EF4-FFF2-40B4-BE49-F238E27FC236}">
                  <a16:creationId xmlns:a16="http://schemas.microsoft.com/office/drawing/2014/main" id="{3B63FB26-4A24-48EC-886F-750A1DF75C7E}"/>
                </a:ext>
              </a:extLst>
            </p:cNvPr>
            <p:cNvSpPr/>
            <p:nvPr/>
          </p:nvSpPr>
          <p:spPr>
            <a:xfrm>
              <a:off x="2706101" y="3047159"/>
              <a:ext cx="938463" cy="368968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b="1">
                  <a:solidFill>
                    <a:schemeClr val="tx1"/>
                  </a:solidFill>
                </a:rPr>
                <a:t>HR, Pay &amp; Screening Systems</a:t>
              </a:r>
              <a:endParaRPr lang="en-CA" sz="800" b="1">
                <a:solidFill>
                  <a:schemeClr val="tx1"/>
                </a:solidFill>
              </a:endParaRPr>
            </a:p>
          </p:txBody>
        </p:sp>
        <p:sp>
          <p:nvSpPr>
            <p:cNvPr id="1113" name="Rectangle: Rounded Corners 1112">
              <a:extLst>
                <a:ext uri="{FF2B5EF4-FFF2-40B4-BE49-F238E27FC236}">
                  <a16:creationId xmlns:a16="http://schemas.microsoft.com/office/drawing/2014/main" id="{D87000E6-DAAC-4ACC-855B-C9583B590775}"/>
                </a:ext>
              </a:extLst>
            </p:cNvPr>
            <p:cNvSpPr/>
            <p:nvPr/>
          </p:nvSpPr>
          <p:spPr>
            <a:xfrm>
              <a:off x="2706101" y="3540717"/>
              <a:ext cx="938463" cy="368968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International Sources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114" name="Rectangle: Rounded Corners 1113">
              <a:extLst>
                <a:ext uri="{FF2B5EF4-FFF2-40B4-BE49-F238E27FC236}">
                  <a16:creationId xmlns:a16="http://schemas.microsoft.com/office/drawing/2014/main" id="{E701D995-F9CA-4B65-851E-D8BFE22A5332}"/>
                </a:ext>
              </a:extLst>
            </p:cNvPr>
            <p:cNvSpPr/>
            <p:nvPr/>
          </p:nvSpPr>
          <p:spPr>
            <a:xfrm>
              <a:off x="2713468" y="4048028"/>
              <a:ext cx="938463" cy="368968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Other Levels of Government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115" name="Rectangle: Rounded Corners 1114">
              <a:extLst>
                <a:ext uri="{FF2B5EF4-FFF2-40B4-BE49-F238E27FC236}">
                  <a16:creationId xmlns:a16="http://schemas.microsoft.com/office/drawing/2014/main" id="{27ABDC24-915A-4FC8-B99C-C7F704FE0988}"/>
                </a:ext>
              </a:extLst>
            </p:cNvPr>
            <p:cNvSpPr/>
            <p:nvPr/>
          </p:nvSpPr>
          <p:spPr>
            <a:xfrm>
              <a:off x="2713468" y="4544413"/>
              <a:ext cx="938463" cy="368968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Industry Sources</a:t>
              </a:r>
              <a:endParaRPr lang="en-US" sz="800" b="1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37DAAB05-DF9F-4457-B4C8-1B5C268C10E6}"/>
                </a:ext>
              </a:extLst>
            </p:cNvPr>
            <p:cNvSpPr/>
            <p:nvPr/>
          </p:nvSpPr>
          <p:spPr>
            <a:xfrm>
              <a:off x="2713468" y="5040277"/>
              <a:ext cx="938463" cy="368968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>
                  <a:solidFill>
                    <a:schemeClr val="tx1"/>
                  </a:solidFill>
                </a:rPr>
                <a:t>Other Sources</a:t>
              </a:r>
              <a:endParaRPr lang="en-CA" sz="800" b="1">
                <a:solidFill>
                  <a:schemeClr val="tx1"/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7B2F720B-FF7D-41C9-AE23-10309301360B}"/>
              </a:ext>
            </a:extLst>
          </p:cNvPr>
          <p:cNvSpPr txBox="1"/>
          <p:nvPr/>
        </p:nvSpPr>
        <p:spPr>
          <a:xfrm>
            <a:off x="86042" y="3404872"/>
            <a:ext cx="1228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Businesses &amp; Organizations</a:t>
            </a:r>
            <a:endParaRPr lang="en-CA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8" descr="Icon&#10;&#10;Description automatically generated">
            <a:extLst>
              <a:ext uri="{FF2B5EF4-FFF2-40B4-BE49-F238E27FC236}">
                <a16:creationId xmlns:a16="http://schemas.microsoft.com/office/drawing/2014/main" id="{EF92DBC6-3903-4353-92A6-317024918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95" y="2957367"/>
            <a:ext cx="386774" cy="504537"/>
          </a:xfrm>
          <a:prstGeom prst="rect">
            <a:avLst/>
          </a:prstGeom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31050AE-FDC8-4105-A117-A1865736405A}"/>
              </a:ext>
            </a:extLst>
          </p:cNvPr>
          <p:cNvCxnSpPr>
            <a:cxnSpLocks/>
          </p:cNvCxnSpPr>
          <p:nvPr/>
        </p:nvCxnSpPr>
        <p:spPr>
          <a:xfrm>
            <a:off x="1256705" y="4170614"/>
            <a:ext cx="347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B0B6D6D-FF62-4886-961E-EF1D2BADBAEC}"/>
              </a:ext>
            </a:extLst>
          </p:cNvPr>
          <p:cNvSpPr/>
          <p:nvPr/>
        </p:nvSpPr>
        <p:spPr>
          <a:xfrm>
            <a:off x="6429168" y="1414598"/>
            <a:ext cx="1033383" cy="368968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Approval Workflows</a:t>
            </a:r>
            <a:endParaRPr lang="en-CA" sz="800" b="1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951CA24-6167-4250-958F-700D2C3D4B86}"/>
              </a:ext>
            </a:extLst>
          </p:cNvPr>
          <p:cNvSpPr/>
          <p:nvPr/>
        </p:nvSpPr>
        <p:spPr>
          <a:xfrm>
            <a:off x="4338280" y="4743735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 Self-Service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FE7CDB2-B88B-4C1C-A7EC-A48BAAB2FDDC}"/>
              </a:ext>
            </a:extLst>
          </p:cNvPr>
          <p:cNvSpPr/>
          <p:nvPr/>
        </p:nvSpPr>
        <p:spPr>
          <a:xfrm>
            <a:off x="4351708" y="4348943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Delegated Administration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034CA9D-AC78-47DE-92F0-BD63881DB22A}"/>
              </a:ext>
            </a:extLst>
          </p:cNvPr>
          <p:cNvSpPr/>
          <p:nvPr/>
        </p:nvSpPr>
        <p:spPr>
          <a:xfrm>
            <a:off x="8172773" y="4296342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Consent Management</a:t>
            </a:r>
            <a:endParaRPr lang="en-CA" sz="600" b="1">
              <a:solidFill>
                <a:schemeClr val="tx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F91AE48-51CA-438D-B3DD-D1A9C7F18CBB}"/>
              </a:ext>
            </a:extLst>
          </p:cNvPr>
          <p:cNvSpPr/>
          <p:nvPr/>
        </p:nvSpPr>
        <p:spPr>
          <a:xfrm>
            <a:off x="8172773" y="4670657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e-Signature</a:t>
            </a:r>
            <a:endParaRPr lang="en-CA" sz="600" b="1" dirty="0">
              <a:solidFill>
                <a:schemeClr val="tx1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ACBED22-7CF1-488E-8E32-1D2E2F406D47}"/>
              </a:ext>
            </a:extLst>
          </p:cNvPr>
          <p:cNvSpPr/>
          <p:nvPr/>
        </p:nvSpPr>
        <p:spPr>
          <a:xfrm>
            <a:off x="6387763" y="3745640"/>
            <a:ext cx="108284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Federation Management</a:t>
            </a:r>
            <a:endParaRPr lang="en-CA" sz="800" b="1">
              <a:solidFill>
                <a:schemeClr val="tx1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71B1D6D-2513-45C2-B7E6-9E16D2039E92}"/>
              </a:ext>
            </a:extLst>
          </p:cNvPr>
          <p:cNvSpPr/>
          <p:nvPr/>
        </p:nvSpPr>
        <p:spPr>
          <a:xfrm>
            <a:off x="1700034" y="1719072"/>
            <a:ext cx="388876" cy="15738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36000" rIns="0" bIns="36000" rtlCol="0" anchor="ctr"/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Identity Proofing</a:t>
            </a:r>
            <a:endParaRPr lang="en-CA" sz="1067" b="1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7CEDF7-3041-4ADD-93A5-7E117B37F2AB}"/>
              </a:ext>
            </a:extLst>
          </p:cNvPr>
          <p:cNvCxnSpPr>
            <a:cxnSpLocks/>
          </p:cNvCxnSpPr>
          <p:nvPr/>
        </p:nvCxnSpPr>
        <p:spPr>
          <a:xfrm>
            <a:off x="2214509" y="4564506"/>
            <a:ext cx="347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69929F2-4B69-4A2B-9E0D-9F39BE735531}"/>
              </a:ext>
            </a:extLst>
          </p:cNvPr>
          <p:cNvSpPr/>
          <p:nvPr/>
        </p:nvSpPr>
        <p:spPr>
          <a:xfrm>
            <a:off x="1696994" y="3385547"/>
            <a:ext cx="388876" cy="25437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Sponsorship</a:t>
            </a:r>
            <a:endParaRPr lang="en-CA" sz="1067" b="1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E1D02F5-9BC5-4881-A156-6A177D9CC401}"/>
              </a:ext>
            </a:extLst>
          </p:cNvPr>
          <p:cNvCxnSpPr>
            <a:cxnSpLocks/>
          </p:cNvCxnSpPr>
          <p:nvPr/>
        </p:nvCxnSpPr>
        <p:spPr>
          <a:xfrm>
            <a:off x="2214509" y="2646110"/>
            <a:ext cx="347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FA293E9-D2BA-4364-AD03-DE8B5FA92129}"/>
              </a:ext>
            </a:extLst>
          </p:cNvPr>
          <p:cNvCxnSpPr>
            <a:cxnSpLocks/>
          </p:cNvCxnSpPr>
          <p:nvPr/>
        </p:nvCxnSpPr>
        <p:spPr>
          <a:xfrm>
            <a:off x="1248493" y="3551553"/>
            <a:ext cx="347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B7D1F5-D437-4ED5-818E-7EE191D5011E}"/>
              </a:ext>
            </a:extLst>
          </p:cNvPr>
          <p:cNvCxnSpPr>
            <a:cxnSpLocks/>
          </p:cNvCxnSpPr>
          <p:nvPr/>
        </p:nvCxnSpPr>
        <p:spPr>
          <a:xfrm>
            <a:off x="1241280" y="3160856"/>
            <a:ext cx="0" cy="39069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D8A127D-38FA-4EAB-ABC7-7EBBC33A97C9}"/>
              </a:ext>
            </a:extLst>
          </p:cNvPr>
          <p:cNvCxnSpPr>
            <a:cxnSpLocks/>
          </p:cNvCxnSpPr>
          <p:nvPr/>
        </p:nvCxnSpPr>
        <p:spPr>
          <a:xfrm flipH="1">
            <a:off x="998825" y="3334037"/>
            <a:ext cx="236683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8F1FD2-246E-409A-AA1C-90E29611BCCE}"/>
              </a:ext>
            </a:extLst>
          </p:cNvPr>
          <p:cNvSpPr txBox="1"/>
          <p:nvPr/>
        </p:nvSpPr>
        <p:spPr>
          <a:xfrm>
            <a:off x="225299" y="1397107"/>
            <a:ext cx="93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Resource Consumers</a:t>
            </a:r>
            <a:endParaRPr lang="en-CA" sz="1200" b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331026" y="2122396"/>
            <a:ext cx="1860378" cy="67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: Rounded Corners 1122">
            <a:extLst>
              <a:ext uri="{FF2B5EF4-FFF2-40B4-BE49-F238E27FC236}">
                <a16:creationId xmlns:a16="http://schemas.microsoft.com/office/drawing/2014/main" id="{D8E35051-8E51-4A2F-ACAD-B9AEFB5C754E}"/>
              </a:ext>
            </a:extLst>
          </p:cNvPr>
          <p:cNvSpPr/>
          <p:nvPr/>
        </p:nvSpPr>
        <p:spPr>
          <a:xfrm>
            <a:off x="5202981" y="5604259"/>
            <a:ext cx="900000" cy="368968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Credential Service Providers 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96" name="Freeform 95" descr="Android Icon">
            <a:extLst>
              <a:ext uri="{FF2B5EF4-FFF2-40B4-BE49-F238E27FC236}">
                <a16:creationId xmlns:a16="http://schemas.microsoft.com/office/drawing/2014/main" id="{DE7AAB33-60A1-4F54-9D01-C4A854FE7073}"/>
              </a:ext>
            </a:extLst>
          </p:cNvPr>
          <p:cNvSpPr>
            <a:spLocks noEditPoints="1"/>
          </p:cNvSpPr>
          <p:nvPr/>
        </p:nvSpPr>
        <p:spPr bwMode="auto">
          <a:xfrm>
            <a:off x="551494" y="5467548"/>
            <a:ext cx="484457" cy="592934"/>
          </a:xfrm>
          <a:custGeom>
            <a:avLst/>
            <a:gdLst>
              <a:gd name="T0" fmla="*/ 194 w 209"/>
              <a:gd name="T1" fmla="*/ 80 h 247"/>
              <a:gd name="T2" fmla="*/ 179 w 209"/>
              <a:gd name="T3" fmla="*/ 95 h 247"/>
              <a:gd name="T4" fmla="*/ 183 w 209"/>
              <a:gd name="T5" fmla="*/ 170 h 247"/>
              <a:gd name="T6" fmla="*/ 205 w 209"/>
              <a:gd name="T7" fmla="*/ 170 h 247"/>
              <a:gd name="T8" fmla="*/ 209 w 209"/>
              <a:gd name="T9" fmla="*/ 95 h 247"/>
              <a:gd name="T10" fmla="*/ 149 w 209"/>
              <a:gd name="T11" fmla="*/ 3 h 247"/>
              <a:gd name="T12" fmla="*/ 145 w 209"/>
              <a:gd name="T13" fmla="*/ 1 h 247"/>
              <a:gd name="T14" fmla="*/ 105 w 209"/>
              <a:gd name="T15" fmla="*/ 15 h 247"/>
              <a:gd name="T16" fmla="*/ 64 w 209"/>
              <a:gd name="T17" fmla="*/ 1 h 247"/>
              <a:gd name="T18" fmla="*/ 61 w 209"/>
              <a:gd name="T19" fmla="*/ 3 h 247"/>
              <a:gd name="T20" fmla="*/ 46 w 209"/>
              <a:gd name="T21" fmla="*/ 45 h 247"/>
              <a:gd name="T22" fmla="*/ 173 w 209"/>
              <a:gd name="T23" fmla="*/ 78 h 247"/>
              <a:gd name="T24" fmla="*/ 139 w 209"/>
              <a:gd name="T25" fmla="*/ 23 h 247"/>
              <a:gd name="T26" fmla="*/ 37 w 209"/>
              <a:gd name="T27" fmla="*/ 83 h 247"/>
              <a:gd name="T28" fmla="*/ 41 w 209"/>
              <a:gd name="T29" fmla="*/ 193 h 247"/>
              <a:gd name="T30" fmla="*/ 64 w 209"/>
              <a:gd name="T31" fmla="*/ 198 h 247"/>
              <a:gd name="T32" fmla="*/ 69 w 209"/>
              <a:gd name="T33" fmla="*/ 243 h 247"/>
              <a:gd name="T34" fmla="*/ 90 w 209"/>
              <a:gd name="T35" fmla="*/ 243 h 247"/>
              <a:gd name="T36" fmla="*/ 95 w 209"/>
              <a:gd name="T37" fmla="*/ 198 h 247"/>
              <a:gd name="T38" fmla="*/ 115 w 209"/>
              <a:gd name="T39" fmla="*/ 232 h 247"/>
              <a:gd name="T40" fmla="*/ 130 w 209"/>
              <a:gd name="T41" fmla="*/ 247 h 247"/>
              <a:gd name="T42" fmla="*/ 146 w 209"/>
              <a:gd name="T43" fmla="*/ 232 h 247"/>
              <a:gd name="T44" fmla="*/ 157 w 209"/>
              <a:gd name="T45" fmla="*/ 198 h 247"/>
              <a:gd name="T46" fmla="*/ 173 w 209"/>
              <a:gd name="T47" fmla="*/ 182 h 247"/>
              <a:gd name="T48" fmla="*/ 37 w 209"/>
              <a:gd name="T49" fmla="*/ 83 h 247"/>
              <a:gd name="T50" fmla="*/ 0 w 209"/>
              <a:gd name="T51" fmla="*/ 95 h 247"/>
              <a:gd name="T52" fmla="*/ 5 w 209"/>
              <a:gd name="T53" fmla="*/ 170 h 247"/>
              <a:gd name="T54" fmla="*/ 26 w 209"/>
              <a:gd name="T55" fmla="*/ 170 h 247"/>
              <a:gd name="T56" fmla="*/ 31 w 209"/>
              <a:gd name="T57" fmla="*/ 95 h 247"/>
              <a:gd name="T58" fmla="*/ 16 w 209"/>
              <a:gd name="T59" fmla="*/ 80 h 247"/>
              <a:gd name="T60" fmla="*/ 130 w 209"/>
              <a:gd name="T61" fmla="*/ 47 h 247"/>
              <a:gd name="T62" fmla="*/ 136 w 209"/>
              <a:gd name="T63" fmla="*/ 41 h 247"/>
              <a:gd name="T64" fmla="*/ 142 w 209"/>
              <a:gd name="T65" fmla="*/ 47 h 247"/>
              <a:gd name="T66" fmla="*/ 136 w 209"/>
              <a:gd name="T67" fmla="*/ 53 h 247"/>
              <a:gd name="T68" fmla="*/ 130 w 209"/>
              <a:gd name="T69" fmla="*/ 47 h 247"/>
              <a:gd name="T70" fmla="*/ 69 w 209"/>
              <a:gd name="T71" fmla="*/ 43 h 247"/>
              <a:gd name="T72" fmla="*/ 78 w 209"/>
              <a:gd name="T73" fmla="*/ 43 h 247"/>
              <a:gd name="T74" fmla="*/ 78 w 209"/>
              <a:gd name="T75" fmla="*/ 51 h 247"/>
              <a:gd name="T76" fmla="*/ 69 w 209"/>
              <a:gd name="T77" fmla="*/ 51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9" h="247">
                <a:moveTo>
                  <a:pt x="205" y="84"/>
                </a:moveTo>
                <a:cubicBezTo>
                  <a:pt x="202" y="82"/>
                  <a:pt x="198" y="80"/>
                  <a:pt x="194" y="80"/>
                </a:cubicBezTo>
                <a:cubicBezTo>
                  <a:pt x="190" y="80"/>
                  <a:pt x="186" y="82"/>
                  <a:pt x="183" y="84"/>
                </a:cubicBezTo>
                <a:cubicBezTo>
                  <a:pt x="180" y="87"/>
                  <a:pt x="179" y="91"/>
                  <a:pt x="179" y="95"/>
                </a:cubicBezTo>
                <a:cubicBezTo>
                  <a:pt x="179" y="159"/>
                  <a:pt x="179" y="159"/>
                  <a:pt x="179" y="159"/>
                </a:cubicBezTo>
                <a:cubicBezTo>
                  <a:pt x="179" y="163"/>
                  <a:pt x="180" y="167"/>
                  <a:pt x="183" y="170"/>
                </a:cubicBezTo>
                <a:cubicBezTo>
                  <a:pt x="186" y="173"/>
                  <a:pt x="190" y="174"/>
                  <a:pt x="194" y="174"/>
                </a:cubicBezTo>
                <a:cubicBezTo>
                  <a:pt x="198" y="174"/>
                  <a:pt x="202" y="173"/>
                  <a:pt x="205" y="170"/>
                </a:cubicBezTo>
                <a:cubicBezTo>
                  <a:pt x="208" y="167"/>
                  <a:pt x="209" y="163"/>
                  <a:pt x="209" y="159"/>
                </a:cubicBezTo>
                <a:cubicBezTo>
                  <a:pt x="209" y="95"/>
                  <a:pt x="209" y="95"/>
                  <a:pt x="209" y="95"/>
                </a:cubicBezTo>
                <a:cubicBezTo>
                  <a:pt x="209" y="91"/>
                  <a:pt x="208" y="87"/>
                  <a:pt x="205" y="84"/>
                </a:cubicBezTo>
                <a:close/>
                <a:moveTo>
                  <a:pt x="149" y="3"/>
                </a:moveTo>
                <a:cubicBezTo>
                  <a:pt x="148" y="0"/>
                  <a:pt x="148" y="0"/>
                  <a:pt x="148" y="0"/>
                </a:cubicBezTo>
                <a:cubicBezTo>
                  <a:pt x="145" y="1"/>
                  <a:pt x="145" y="1"/>
                  <a:pt x="145" y="1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25" y="17"/>
                  <a:pt x="115" y="15"/>
                  <a:pt x="105" y="15"/>
                </a:cubicBezTo>
                <a:cubicBezTo>
                  <a:pt x="94" y="15"/>
                  <a:pt x="84" y="17"/>
                  <a:pt x="75" y="21"/>
                </a:cubicBezTo>
                <a:cubicBezTo>
                  <a:pt x="64" y="1"/>
                  <a:pt x="64" y="1"/>
                  <a:pt x="64" y="1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3"/>
                  <a:pt x="61" y="3"/>
                  <a:pt x="61" y="3"/>
                </a:cubicBezTo>
                <a:cubicBezTo>
                  <a:pt x="71" y="23"/>
                  <a:pt x="71" y="23"/>
                  <a:pt x="71" y="23"/>
                </a:cubicBezTo>
                <a:cubicBezTo>
                  <a:pt x="60" y="28"/>
                  <a:pt x="52" y="36"/>
                  <a:pt x="46" y="45"/>
                </a:cubicBezTo>
                <a:cubicBezTo>
                  <a:pt x="39" y="55"/>
                  <a:pt x="36" y="66"/>
                  <a:pt x="36" y="78"/>
                </a:cubicBezTo>
                <a:cubicBezTo>
                  <a:pt x="173" y="78"/>
                  <a:pt x="173" y="78"/>
                  <a:pt x="173" y="78"/>
                </a:cubicBezTo>
                <a:cubicBezTo>
                  <a:pt x="173" y="66"/>
                  <a:pt x="170" y="55"/>
                  <a:pt x="164" y="45"/>
                </a:cubicBezTo>
                <a:cubicBezTo>
                  <a:pt x="158" y="36"/>
                  <a:pt x="149" y="28"/>
                  <a:pt x="139" y="23"/>
                </a:cubicBezTo>
                <a:lnTo>
                  <a:pt x="149" y="3"/>
                </a:lnTo>
                <a:close/>
                <a:moveTo>
                  <a:pt x="37" y="83"/>
                </a:moveTo>
                <a:cubicBezTo>
                  <a:pt x="37" y="182"/>
                  <a:pt x="37" y="182"/>
                  <a:pt x="37" y="182"/>
                </a:cubicBezTo>
                <a:cubicBezTo>
                  <a:pt x="37" y="186"/>
                  <a:pt x="38" y="190"/>
                  <a:pt x="41" y="193"/>
                </a:cubicBezTo>
                <a:cubicBezTo>
                  <a:pt x="45" y="197"/>
                  <a:pt x="48" y="198"/>
                  <a:pt x="53" y="198"/>
                </a:cubicBezTo>
                <a:cubicBezTo>
                  <a:pt x="64" y="198"/>
                  <a:pt x="64" y="198"/>
                  <a:pt x="64" y="198"/>
                </a:cubicBezTo>
                <a:cubicBezTo>
                  <a:pt x="64" y="232"/>
                  <a:pt x="64" y="232"/>
                  <a:pt x="64" y="232"/>
                </a:cubicBezTo>
                <a:cubicBezTo>
                  <a:pt x="64" y="236"/>
                  <a:pt x="66" y="240"/>
                  <a:pt x="69" y="243"/>
                </a:cubicBezTo>
                <a:cubicBezTo>
                  <a:pt x="72" y="246"/>
                  <a:pt x="75" y="247"/>
                  <a:pt x="79" y="247"/>
                </a:cubicBezTo>
                <a:cubicBezTo>
                  <a:pt x="84" y="247"/>
                  <a:pt x="87" y="246"/>
                  <a:pt x="90" y="243"/>
                </a:cubicBezTo>
                <a:cubicBezTo>
                  <a:pt x="93" y="240"/>
                  <a:pt x="95" y="236"/>
                  <a:pt x="95" y="232"/>
                </a:cubicBezTo>
                <a:cubicBezTo>
                  <a:pt x="95" y="198"/>
                  <a:pt x="95" y="198"/>
                  <a:pt x="95" y="198"/>
                </a:cubicBezTo>
                <a:cubicBezTo>
                  <a:pt x="115" y="198"/>
                  <a:pt x="115" y="198"/>
                  <a:pt x="115" y="198"/>
                </a:cubicBezTo>
                <a:cubicBezTo>
                  <a:pt x="115" y="232"/>
                  <a:pt x="115" y="232"/>
                  <a:pt x="115" y="232"/>
                </a:cubicBezTo>
                <a:cubicBezTo>
                  <a:pt x="115" y="236"/>
                  <a:pt x="117" y="240"/>
                  <a:pt x="120" y="243"/>
                </a:cubicBezTo>
                <a:cubicBezTo>
                  <a:pt x="123" y="246"/>
                  <a:pt x="126" y="247"/>
                  <a:pt x="130" y="247"/>
                </a:cubicBezTo>
                <a:cubicBezTo>
                  <a:pt x="135" y="247"/>
                  <a:pt x="138" y="246"/>
                  <a:pt x="141" y="243"/>
                </a:cubicBezTo>
                <a:cubicBezTo>
                  <a:pt x="144" y="240"/>
                  <a:pt x="146" y="236"/>
                  <a:pt x="146" y="232"/>
                </a:cubicBezTo>
                <a:cubicBezTo>
                  <a:pt x="146" y="198"/>
                  <a:pt x="146" y="198"/>
                  <a:pt x="146" y="198"/>
                </a:cubicBezTo>
                <a:cubicBezTo>
                  <a:pt x="157" y="198"/>
                  <a:pt x="157" y="198"/>
                  <a:pt x="157" y="198"/>
                </a:cubicBezTo>
                <a:cubicBezTo>
                  <a:pt x="161" y="198"/>
                  <a:pt x="165" y="197"/>
                  <a:pt x="168" y="193"/>
                </a:cubicBezTo>
                <a:cubicBezTo>
                  <a:pt x="171" y="190"/>
                  <a:pt x="173" y="186"/>
                  <a:pt x="173" y="182"/>
                </a:cubicBezTo>
                <a:cubicBezTo>
                  <a:pt x="173" y="83"/>
                  <a:pt x="173" y="83"/>
                  <a:pt x="173" y="83"/>
                </a:cubicBezTo>
                <a:lnTo>
                  <a:pt x="37" y="83"/>
                </a:lnTo>
                <a:close/>
                <a:moveTo>
                  <a:pt x="5" y="85"/>
                </a:moveTo>
                <a:cubicBezTo>
                  <a:pt x="2" y="87"/>
                  <a:pt x="0" y="91"/>
                  <a:pt x="0" y="95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63"/>
                  <a:pt x="2" y="167"/>
                  <a:pt x="5" y="170"/>
                </a:cubicBezTo>
                <a:cubicBezTo>
                  <a:pt x="8" y="173"/>
                  <a:pt x="11" y="174"/>
                  <a:pt x="16" y="174"/>
                </a:cubicBezTo>
                <a:cubicBezTo>
                  <a:pt x="20" y="174"/>
                  <a:pt x="23" y="173"/>
                  <a:pt x="26" y="170"/>
                </a:cubicBezTo>
                <a:cubicBezTo>
                  <a:pt x="29" y="167"/>
                  <a:pt x="31" y="163"/>
                  <a:pt x="31" y="159"/>
                </a:cubicBezTo>
                <a:cubicBezTo>
                  <a:pt x="31" y="95"/>
                  <a:pt x="31" y="95"/>
                  <a:pt x="31" y="95"/>
                </a:cubicBezTo>
                <a:cubicBezTo>
                  <a:pt x="31" y="91"/>
                  <a:pt x="29" y="87"/>
                  <a:pt x="26" y="85"/>
                </a:cubicBezTo>
                <a:cubicBezTo>
                  <a:pt x="23" y="82"/>
                  <a:pt x="20" y="80"/>
                  <a:pt x="16" y="80"/>
                </a:cubicBezTo>
                <a:cubicBezTo>
                  <a:pt x="11" y="80"/>
                  <a:pt x="8" y="82"/>
                  <a:pt x="5" y="85"/>
                </a:cubicBezTo>
                <a:close/>
                <a:moveTo>
                  <a:pt x="130" y="47"/>
                </a:moveTo>
                <a:cubicBezTo>
                  <a:pt x="132" y="43"/>
                  <a:pt x="132" y="43"/>
                  <a:pt x="132" y="43"/>
                </a:cubicBezTo>
                <a:cubicBezTo>
                  <a:pt x="136" y="41"/>
                  <a:pt x="136" y="41"/>
                  <a:pt x="136" y="41"/>
                </a:cubicBezTo>
                <a:cubicBezTo>
                  <a:pt x="140" y="43"/>
                  <a:pt x="140" y="43"/>
                  <a:pt x="140" y="43"/>
                </a:cubicBezTo>
                <a:cubicBezTo>
                  <a:pt x="142" y="47"/>
                  <a:pt x="142" y="47"/>
                  <a:pt x="142" y="47"/>
                </a:cubicBezTo>
                <a:cubicBezTo>
                  <a:pt x="140" y="51"/>
                  <a:pt x="140" y="51"/>
                  <a:pt x="140" y="51"/>
                </a:cubicBezTo>
                <a:cubicBezTo>
                  <a:pt x="136" y="53"/>
                  <a:pt x="136" y="53"/>
                  <a:pt x="136" y="53"/>
                </a:cubicBezTo>
                <a:cubicBezTo>
                  <a:pt x="132" y="51"/>
                  <a:pt x="132" y="51"/>
                  <a:pt x="132" y="51"/>
                </a:cubicBezTo>
                <a:lnTo>
                  <a:pt x="130" y="47"/>
                </a:lnTo>
                <a:close/>
                <a:moveTo>
                  <a:pt x="68" y="47"/>
                </a:moveTo>
                <a:cubicBezTo>
                  <a:pt x="69" y="43"/>
                  <a:pt x="69" y="43"/>
                  <a:pt x="69" y="43"/>
                </a:cubicBezTo>
                <a:cubicBezTo>
                  <a:pt x="73" y="41"/>
                  <a:pt x="73" y="41"/>
                  <a:pt x="73" y="41"/>
                </a:cubicBezTo>
                <a:cubicBezTo>
                  <a:pt x="78" y="43"/>
                  <a:pt x="78" y="43"/>
                  <a:pt x="78" y="43"/>
                </a:cubicBezTo>
                <a:cubicBezTo>
                  <a:pt x="79" y="47"/>
                  <a:pt x="79" y="47"/>
                  <a:pt x="79" y="47"/>
                </a:cubicBezTo>
                <a:cubicBezTo>
                  <a:pt x="78" y="51"/>
                  <a:pt x="78" y="51"/>
                  <a:pt x="78" y="51"/>
                </a:cubicBezTo>
                <a:cubicBezTo>
                  <a:pt x="73" y="53"/>
                  <a:pt x="73" y="53"/>
                  <a:pt x="73" y="53"/>
                </a:cubicBezTo>
                <a:cubicBezTo>
                  <a:pt x="69" y="51"/>
                  <a:pt x="69" y="51"/>
                  <a:pt x="69" y="51"/>
                </a:cubicBezTo>
                <a:lnTo>
                  <a:pt x="68" y="47"/>
                </a:lnTo>
                <a:close/>
              </a:path>
            </a:pathLst>
          </a:custGeom>
          <a:solidFill>
            <a:srgbClr val="949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FDC958-0C05-4F6D-BA55-5A3778B73403}"/>
              </a:ext>
            </a:extLst>
          </p:cNvPr>
          <p:cNvSpPr txBox="1"/>
          <p:nvPr/>
        </p:nvSpPr>
        <p:spPr>
          <a:xfrm>
            <a:off x="342719" y="6022686"/>
            <a:ext cx="99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AI/Robots</a:t>
            </a:r>
            <a:endParaRPr lang="en-CA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FABE071-FC97-4B50-B04F-B9D30ED997CA}"/>
              </a:ext>
            </a:extLst>
          </p:cNvPr>
          <p:cNvCxnSpPr>
            <a:cxnSpLocks/>
          </p:cNvCxnSpPr>
          <p:nvPr/>
        </p:nvCxnSpPr>
        <p:spPr>
          <a:xfrm>
            <a:off x="1259981" y="5735515"/>
            <a:ext cx="347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E828CAE1-5CB4-4DAD-B100-DF6E04D8F191}"/>
              </a:ext>
            </a:extLst>
          </p:cNvPr>
          <p:cNvSpPr/>
          <p:nvPr/>
        </p:nvSpPr>
        <p:spPr>
          <a:xfrm>
            <a:off x="4347398" y="3940477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Identity Repositories</a:t>
            </a:r>
            <a:endParaRPr lang="en-CA" sz="800" b="1" dirty="0">
              <a:solidFill>
                <a:schemeClr val="tx1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BCC4524-1429-417F-9A9D-3FA639320277}"/>
              </a:ext>
            </a:extLst>
          </p:cNvPr>
          <p:cNvGrpSpPr/>
          <p:nvPr/>
        </p:nvGrpSpPr>
        <p:grpSpPr>
          <a:xfrm>
            <a:off x="9988206" y="1998831"/>
            <a:ext cx="1485989" cy="3761111"/>
            <a:chOff x="1536460" y="1064889"/>
            <a:chExt cx="1485989" cy="3761111"/>
          </a:xfrm>
        </p:grpSpPr>
        <p:sp>
          <p:nvSpPr>
            <p:cNvPr id="101" name="Rectangle: Rounded Corners 1115">
              <a:extLst>
                <a:ext uri="{FF2B5EF4-FFF2-40B4-BE49-F238E27FC236}">
                  <a16:creationId xmlns:a16="http://schemas.microsoft.com/office/drawing/2014/main" id="{BF5CEFC6-5A76-4716-B61E-2620A51D186F}"/>
                </a:ext>
              </a:extLst>
            </p:cNvPr>
            <p:cNvSpPr/>
            <p:nvPr/>
          </p:nvSpPr>
          <p:spPr>
            <a:xfrm>
              <a:off x="1536460" y="1064889"/>
              <a:ext cx="1485989" cy="376111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t"/>
            <a:lstStyle/>
            <a:p>
              <a:pPr algn="ctr"/>
              <a:r>
                <a:rPr lang="en-US" sz="1200" b="1" dirty="0"/>
                <a:t>Protected Resources</a:t>
              </a:r>
              <a:endParaRPr lang="en-CA" sz="1200" b="1" dirty="0"/>
            </a:p>
          </p:txBody>
        </p:sp>
        <p:sp>
          <p:nvSpPr>
            <p:cNvPr id="102" name="Rectangle: Rounded Corners 1116">
              <a:extLst>
                <a:ext uri="{FF2B5EF4-FFF2-40B4-BE49-F238E27FC236}">
                  <a16:creationId xmlns:a16="http://schemas.microsoft.com/office/drawing/2014/main" id="{8AF6DE62-8038-42A1-BD2D-A99ECEE984C5}"/>
                </a:ext>
              </a:extLst>
            </p:cNvPr>
            <p:cNvSpPr/>
            <p:nvPr/>
          </p:nvSpPr>
          <p:spPr>
            <a:xfrm>
              <a:off x="1615955" y="1645370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Applications, Services and APIs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: Rounded Corners 1117">
              <a:extLst>
                <a:ext uri="{FF2B5EF4-FFF2-40B4-BE49-F238E27FC236}">
                  <a16:creationId xmlns:a16="http://schemas.microsoft.com/office/drawing/2014/main" id="{4F0DD3D7-5BA7-4431-9150-7F476FAFBEC4}"/>
                </a:ext>
              </a:extLst>
            </p:cNvPr>
            <p:cNvSpPr/>
            <p:nvPr/>
          </p:nvSpPr>
          <p:spPr>
            <a:xfrm>
              <a:off x="1623326" y="370308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Infrastructure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: Rounded Corners 1118">
              <a:extLst>
                <a:ext uri="{FF2B5EF4-FFF2-40B4-BE49-F238E27FC236}">
                  <a16:creationId xmlns:a16="http://schemas.microsoft.com/office/drawing/2014/main" id="{CFA25BB6-C40B-4D53-857C-7E3C049F6840}"/>
                </a:ext>
              </a:extLst>
            </p:cNvPr>
            <p:cNvSpPr/>
            <p:nvPr/>
          </p:nvSpPr>
          <p:spPr>
            <a:xfrm>
              <a:off x="1615957" y="268516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>
                  <a:solidFill>
                    <a:schemeClr val="tx1"/>
                  </a:solidFill>
                </a:rPr>
                <a:t>Devices</a:t>
              </a:r>
              <a:endParaRPr lang="en-CA" sz="800" b="1">
                <a:solidFill>
                  <a:schemeClr val="tx1"/>
                </a:solidFill>
              </a:endParaRPr>
            </a:p>
          </p:txBody>
        </p:sp>
        <p:sp>
          <p:nvSpPr>
            <p:cNvPr id="105" name="Rectangle: Rounded Corners 1120">
              <a:extLst>
                <a:ext uri="{FF2B5EF4-FFF2-40B4-BE49-F238E27FC236}">
                  <a16:creationId xmlns:a16="http://schemas.microsoft.com/office/drawing/2014/main" id="{1ED8A103-8D94-4D6A-A33A-A8A34B7F4AC3}"/>
                </a:ext>
              </a:extLst>
            </p:cNvPr>
            <p:cNvSpPr/>
            <p:nvPr/>
          </p:nvSpPr>
          <p:spPr>
            <a:xfrm>
              <a:off x="1615955" y="4228003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>
                  <a:solidFill>
                    <a:schemeClr val="tx1"/>
                  </a:solidFill>
                </a:rPr>
                <a:t>Facilities</a:t>
              </a:r>
              <a:endParaRPr lang="en-CA" sz="800" b="1">
                <a:solidFill>
                  <a:schemeClr val="tx1"/>
                </a:solidFill>
              </a:endParaRPr>
            </a:p>
          </p:txBody>
        </p:sp>
        <p:sp>
          <p:nvSpPr>
            <p:cNvPr id="106" name="Rectangle: Rounded Corners 73">
              <a:extLst>
                <a:ext uri="{FF2B5EF4-FFF2-40B4-BE49-F238E27FC236}">
                  <a16:creationId xmlns:a16="http://schemas.microsoft.com/office/drawing/2014/main" id="{668F4B39-4E49-4FFA-86AB-0B951773118A}"/>
                </a:ext>
              </a:extLst>
            </p:cNvPr>
            <p:cNvSpPr/>
            <p:nvPr/>
          </p:nvSpPr>
          <p:spPr>
            <a:xfrm>
              <a:off x="1615958" y="2174277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Cloud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: Rounded Corners 90">
              <a:extLst>
                <a:ext uri="{FF2B5EF4-FFF2-40B4-BE49-F238E27FC236}">
                  <a16:creationId xmlns:a16="http://schemas.microsoft.com/office/drawing/2014/main" id="{67D4DCF7-ECED-4049-BC91-32FE4787CBBC}"/>
                </a:ext>
              </a:extLst>
            </p:cNvPr>
            <p:cNvSpPr/>
            <p:nvPr/>
          </p:nvSpPr>
          <p:spPr>
            <a:xfrm>
              <a:off x="1615957" y="3196045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Platforms/Middleware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54461E1-24CE-4BCE-AF26-0ADD551391A7}"/>
              </a:ext>
            </a:extLst>
          </p:cNvPr>
          <p:cNvCxnSpPr>
            <a:cxnSpLocks/>
          </p:cNvCxnSpPr>
          <p:nvPr/>
        </p:nvCxnSpPr>
        <p:spPr>
          <a:xfrm>
            <a:off x="7553299" y="4782846"/>
            <a:ext cx="3285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6D0D848-1A40-4E7D-A9EB-433ACD2191CE}"/>
              </a:ext>
            </a:extLst>
          </p:cNvPr>
          <p:cNvCxnSpPr>
            <a:cxnSpLocks/>
          </p:cNvCxnSpPr>
          <p:nvPr/>
        </p:nvCxnSpPr>
        <p:spPr>
          <a:xfrm>
            <a:off x="6947165" y="4276958"/>
            <a:ext cx="0" cy="3137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A5ED5B5-5A4F-4892-9493-CDCF4319AC51}"/>
              </a:ext>
            </a:extLst>
          </p:cNvPr>
          <p:cNvSpPr/>
          <p:nvPr/>
        </p:nvSpPr>
        <p:spPr>
          <a:xfrm>
            <a:off x="6369413" y="4612910"/>
            <a:ext cx="1173285" cy="347078"/>
          </a:xfrm>
          <a:prstGeom prst="ellipse">
            <a:avLst/>
          </a:prstGeom>
          <a:solidFill>
            <a:srgbClr val="00B0F0"/>
          </a:solidFill>
          <a:ln w="31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solidFill>
                  <a:schemeClr val="tx1"/>
                </a:solidFill>
              </a:rPr>
              <a:t>Levels of Assurance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8CD061-97F1-4672-8248-BB2B176B0BB4}"/>
              </a:ext>
            </a:extLst>
          </p:cNvPr>
          <p:cNvCxnSpPr>
            <a:cxnSpLocks/>
          </p:cNvCxnSpPr>
          <p:nvPr/>
        </p:nvCxnSpPr>
        <p:spPr>
          <a:xfrm>
            <a:off x="6956055" y="4959988"/>
            <a:ext cx="0" cy="31316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ECC1E0B-283D-43A6-A6D9-125A2D138EB2}"/>
              </a:ext>
            </a:extLst>
          </p:cNvPr>
          <p:cNvCxnSpPr>
            <a:cxnSpLocks/>
          </p:cNvCxnSpPr>
          <p:nvPr/>
        </p:nvCxnSpPr>
        <p:spPr>
          <a:xfrm>
            <a:off x="5983645" y="4782846"/>
            <a:ext cx="3857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67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627150" y="351198"/>
            <a:ext cx="1559012" cy="3713522"/>
            <a:chOff x="8504750" y="411875"/>
            <a:chExt cx="1559012" cy="3713522"/>
          </a:xfrm>
        </p:grpSpPr>
        <p:sp>
          <p:nvSpPr>
            <p:cNvPr id="45" name="Rectangle: Rounded Corners 1102">
              <a:extLst>
                <a:ext uri="{FF2B5EF4-FFF2-40B4-BE49-F238E27FC236}">
                  <a16:creationId xmlns:a16="http://schemas.microsoft.com/office/drawing/2014/main" id="{F2D23A43-CF21-43F5-91D8-4128EF3E0517}"/>
                </a:ext>
              </a:extLst>
            </p:cNvPr>
            <p:cNvSpPr/>
            <p:nvPr/>
          </p:nvSpPr>
          <p:spPr>
            <a:xfrm>
              <a:off x="8504750" y="411875"/>
              <a:ext cx="1559012" cy="371352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/>
                <a:t>Authoritative Sources</a:t>
              </a:r>
              <a:endParaRPr lang="en-CA" sz="1100" b="1" dirty="0"/>
            </a:p>
          </p:txBody>
        </p:sp>
        <p:sp>
          <p:nvSpPr>
            <p:cNvPr id="47" name="Rectangle: Rounded Corners 1104">
              <a:extLst>
                <a:ext uri="{FF2B5EF4-FFF2-40B4-BE49-F238E27FC236}">
                  <a16:creationId xmlns:a16="http://schemas.microsoft.com/office/drawing/2014/main" id="{B3156BA0-66F8-4D44-8C48-5392D8A3949C}"/>
                </a:ext>
              </a:extLst>
            </p:cNvPr>
            <p:cNvSpPr/>
            <p:nvPr/>
          </p:nvSpPr>
          <p:spPr>
            <a:xfrm>
              <a:off x="8628126" y="966566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Directories &amp; Inventory Systems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: Rounded Corners 1111">
              <a:extLst>
                <a:ext uri="{FF2B5EF4-FFF2-40B4-BE49-F238E27FC236}">
                  <a16:creationId xmlns:a16="http://schemas.microsoft.com/office/drawing/2014/main" id="{3B63FB26-4A24-48EC-886F-750A1DF75C7E}"/>
                </a:ext>
              </a:extLst>
            </p:cNvPr>
            <p:cNvSpPr/>
            <p:nvPr/>
          </p:nvSpPr>
          <p:spPr>
            <a:xfrm>
              <a:off x="8628126" y="1492697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HR, Pay &amp; Screening Systems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: Rounded Corners 1112">
              <a:extLst>
                <a:ext uri="{FF2B5EF4-FFF2-40B4-BE49-F238E27FC236}">
                  <a16:creationId xmlns:a16="http://schemas.microsoft.com/office/drawing/2014/main" id="{D87000E6-DAAC-4ACC-855B-C9583B590775}"/>
                </a:ext>
              </a:extLst>
            </p:cNvPr>
            <p:cNvSpPr/>
            <p:nvPr/>
          </p:nvSpPr>
          <p:spPr>
            <a:xfrm>
              <a:off x="8628126" y="2015966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International Sources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1113">
              <a:extLst>
                <a:ext uri="{FF2B5EF4-FFF2-40B4-BE49-F238E27FC236}">
                  <a16:creationId xmlns:a16="http://schemas.microsoft.com/office/drawing/2014/main" id="{E701D995-F9CA-4B65-851E-D8BFE22A5332}"/>
                </a:ext>
              </a:extLst>
            </p:cNvPr>
            <p:cNvSpPr/>
            <p:nvPr/>
          </p:nvSpPr>
          <p:spPr>
            <a:xfrm>
              <a:off x="8628126" y="2548389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Other Levels of Government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: Rounded Corners 1114">
              <a:extLst>
                <a:ext uri="{FF2B5EF4-FFF2-40B4-BE49-F238E27FC236}">
                  <a16:creationId xmlns:a16="http://schemas.microsoft.com/office/drawing/2014/main" id="{27ABDC24-915A-4FC8-B99C-C7F704FE0988}"/>
                </a:ext>
              </a:extLst>
            </p:cNvPr>
            <p:cNvSpPr/>
            <p:nvPr/>
          </p:nvSpPr>
          <p:spPr>
            <a:xfrm>
              <a:off x="8628126" y="3080812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Industry Sources</a:t>
              </a:r>
              <a:endParaRPr lang="en-US" sz="800" b="1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52" name="Rectangle: Rounded Corners 71">
              <a:extLst>
                <a:ext uri="{FF2B5EF4-FFF2-40B4-BE49-F238E27FC236}">
                  <a16:creationId xmlns:a16="http://schemas.microsoft.com/office/drawing/2014/main" id="{37DAAB05-DF9F-4457-B4C8-1B5C268C10E6}"/>
                </a:ext>
              </a:extLst>
            </p:cNvPr>
            <p:cNvSpPr/>
            <p:nvPr/>
          </p:nvSpPr>
          <p:spPr>
            <a:xfrm>
              <a:off x="8628126" y="3602288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Other Sources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95627" y="405815"/>
            <a:ext cx="1559012" cy="3944512"/>
            <a:chOff x="1812992" y="405815"/>
            <a:chExt cx="1559012" cy="3944512"/>
          </a:xfrm>
        </p:grpSpPr>
        <p:sp>
          <p:nvSpPr>
            <p:cNvPr id="81" name="Rectangle: Rounded Corners 1115">
              <a:extLst>
                <a:ext uri="{FF2B5EF4-FFF2-40B4-BE49-F238E27FC236}">
                  <a16:creationId xmlns:a16="http://schemas.microsoft.com/office/drawing/2014/main" id="{251DB9C2-FAA2-487A-9C99-D1D186ED66BB}"/>
                </a:ext>
              </a:extLst>
            </p:cNvPr>
            <p:cNvSpPr/>
            <p:nvPr/>
          </p:nvSpPr>
          <p:spPr>
            <a:xfrm>
              <a:off x="1812992" y="405815"/>
              <a:ext cx="1559012" cy="394451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tIns="0" rIns="48000" bIns="0" rtlCol="0" anchor="t"/>
            <a:lstStyle/>
            <a:p>
              <a:pPr algn="ctr"/>
              <a:r>
                <a:rPr lang="en-US" sz="1200" b="1" dirty="0"/>
                <a:t>Access Management</a:t>
              </a:r>
              <a:endParaRPr lang="en-CA" sz="1200" b="1" dirty="0"/>
            </a:p>
          </p:txBody>
        </p:sp>
        <p:sp>
          <p:nvSpPr>
            <p:cNvPr id="82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1936368" y="804312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Authentication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1946334" y="1298256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Authorization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1946333" y="1800905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Privilege Access Management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1936368" y="2292332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Policy Repository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1954044" y="279498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Physical and Logical Access Control Systems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1946332" y="3296127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Consent Management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1946331" y="3789057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e-Signature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64576" y="414932"/>
            <a:ext cx="1559012" cy="3160077"/>
            <a:chOff x="6842176" y="424809"/>
            <a:chExt cx="1559012" cy="3160077"/>
          </a:xfrm>
        </p:grpSpPr>
        <p:sp>
          <p:nvSpPr>
            <p:cNvPr id="130" name="Rectangle: Rounded Corners 1115">
              <a:extLst>
                <a:ext uri="{FF2B5EF4-FFF2-40B4-BE49-F238E27FC236}">
                  <a16:creationId xmlns:a16="http://schemas.microsoft.com/office/drawing/2014/main" id="{251DB9C2-FAA2-487A-9C99-D1D186ED66BB}"/>
                </a:ext>
              </a:extLst>
            </p:cNvPr>
            <p:cNvSpPr/>
            <p:nvPr/>
          </p:nvSpPr>
          <p:spPr>
            <a:xfrm>
              <a:off x="6842176" y="424809"/>
              <a:ext cx="1559012" cy="3160077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tIns="0" rIns="48000" bIns="0" rtlCol="0" anchor="t"/>
            <a:lstStyle/>
            <a:p>
              <a:pPr algn="ctr"/>
              <a:r>
                <a:rPr lang="en-US" sz="1200" b="1" dirty="0"/>
                <a:t>Governance Systems and Processes</a:t>
              </a:r>
              <a:endParaRPr lang="en-CA" sz="1200" b="1" dirty="0"/>
            </a:p>
          </p:txBody>
        </p:sp>
        <p:sp>
          <p:nvSpPr>
            <p:cNvPr id="131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6971356" y="958956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</a:rPr>
                <a:t>Reporting and Analytics</a:t>
              </a:r>
            </a:p>
          </p:txBody>
        </p:sp>
        <p:sp>
          <p:nvSpPr>
            <p:cNvPr id="132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6971355" y="1477102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</a:rPr>
                <a:t>Access Certification and Discovery</a:t>
              </a:r>
            </a:p>
          </p:txBody>
        </p:sp>
        <p:sp>
          <p:nvSpPr>
            <p:cNvPr id="133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6971355" y="1996414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Approval Workflows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6965551" y="251685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Policy and Compliance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6990291" y="3034997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Monitoring, Auditing and Logging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F1C2EF-A1A0-47FC-8791-08F7B2BED5E4}"/>
              </a:ext>
            </a:extLst>
          </p:cNvPr>
          <p:cNvGrpSpPr/>
          <p:nvPr/>
        </p:nvGrpSpPr>
        <p:grpSpPr>
          <a:xfrm>
            <a:off x="1828248" y="375095"/>
            <a:ext cx="1559012" cy="2195385"/>
            <a:chOff x="1828248" y="375095"/>
            <a:chExt cx="1559012" cy="2195385"/>
          </a:xfrm>
        </p:grpSpPr>
        <p:sp>
          <p:nvSpPr>
            <p:cNvPr id="106" name="Rectangle: Rounded Corners 1115">
              <a:extLst>
                <a:ext uri="{FF2B5EF4-FFF2-40B4-BE49-F238E27FC236}">
                  <a16:creationId xmlns:a16="http://schemas.microsoft.com/office/drawing/2014/main" id="{251DB9C2-FAA2-487A-9C99-D1D186ED66BB}"/>
                </a:ext>
              </a:extLst>
            </p:cNvPr>
            <p:cNvSpPr/>
            <p:nvPr/>
          </p:nvSpPr>
          <p:spPr>
            <a:xfrm>
              <a:off x="1828248" y="375095"/>
              <a:ext cx="1559012" cy="2195385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tIns="0" rIns="48000" bIns="0" rtlCol="0" anchor="t"/>
            <a:lstStyle/>
            <a:p>
              <a:pPr algn="ctr"/>
              <a:r>
                <a:rPr lang="en-US" sz="1200" b="1" dirty="0"/>
                <a:t>Credential Management</a:t>
              </a:r>
              <a:endParaRPr lang="en-CA" sz="1200" b="1" dirty="0"/>
            </a:p>
          </p:txBody>
        </p:sp>
        <p:sp>
          <p:nvSpPr>
            <p:cNvPr id="107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1950648" y="993565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Credential Service Providers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1959272" y="1521399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</a:rPr>
                <a:t>Credential Repositories</a:t>
              </a:r>
            </a:p>
          </p:txBody>
        </p:sp>
        <p:sp>
          <p:nvSpPr>
            <p:cNvPr id="112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1966032" y="2033476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Credential Lifecycle Management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232049" y="3484926"/>
            <a:ext cx="1559012" cy="3194310"/>
            <a:chOff x="5169829" y="3473909"/>
            <a:chExt cx="1559012" cy="3194310"/>
          </a:xfrm>
        </p:grpSpPr>
        <p:sp>
          <p:nvSpPr>
            <p:cNvPr id="119" name="Rectangle: Rounded Corners 1115">
              <a:extLst>
                <a:ext uri="{FF2B5EF4-FFF2-40B4-BE49-F238E27FC236}">
                  <a16:creationId xmlns:a16="http://schemas.microsoft.com/office/drawing/2014/main" id="{251DB9C2-FAA2-487A-9C99-D1D186ED66BB}"/>
                </a:ext>
              </a:extLst>
            </p:cNvPr>
            <p:cNvSpPr/>
            <p:nvPr/>
          </p:nvSpPr>
          <p:spPr>
            <a:xfrm>
              <a:off x="5169829" y="3473909"/>
              <a:ext cx="1559012" cy="319431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 anchorCtr="0"/>
            <a:lstStyle/>
            <a:p>
              <a:pPr algn="ctr"/>
              <a:r>
                <a:rPr lang="en-US" sz="1200" b="1" dirty="0"/>
                <a:t>Resource </a:t>
              </a:r>
            </a:p>
            <a:p>
              <a:pPr algn="ctr"/>
              <a:r>
                <a:rPr lang="en-US" sz="1200" b="1" dirty="0"/>
                <a:t>Consumers</a:t>
              </a:r>
              <a:endParaRPr lang="en-CA" sz="1200" b="1" dirty="0"/>
            </a:p>
          </p:txBody>
        </p:sp>
        <p:sp>
          <p:nvSpPr>
            <p:cNvPr id="126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5293205" y="398088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</a:rPr>
                <a:t>Users</a:t>
              </a:r>
            </a:p>
          </p:txBody>
        </p:sp>
        <p:sp>
          <p:nvSpPr>
            <p:cNvPr id="127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5298570" y="4497000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</a:rPr>
                <a:t>Businesses and Organizations</a:t>
              </a:r>
            </a:p>
          </p:txBody>
        </p:sp>
        <p:sp>
          <p:nvSpPr>
            <p:cNvPr id="128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5293205" y="5009555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Devices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5293205" y="5520932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Applications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5293071" y="6064495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AI/Robots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183818" y="413954"/>
            <a:ext cx="1672347" cy="2478332"/>
            <a:chOff x="5159788" y="405815"/>
            <a:chExt cx="1559012" cy="2478332"/>
          </a:xfrm>
        </p:grpSpPr>
        <p:sp>
          <p:nvSpPr>
            <p:cNvPr id="66" name="Rectangle: Rounded Corners 1115">
              <a:extLst>
                <a:ext uri="{FF2B5EF4-FFF2-40B4-BE49-F238E27FC236}">
                  <a16:creationId xmlns:a16="http://schemas.microsoft.com/office/drawing/2014/main" id="{251DB9C2-FAA2-487A-9C99-D1D186ED66BB}"/>
                </a:ext>
              </a:extLst>
            </p:cNvPr>
            <p:cNvSpPr/>
            <p:nvPr/>
          </p:nvSpPr>
          <p:spPr>
            <a:xfrm>
              <a:off x="5159788" y="405815"/>
              <a:ext cx="1559012" cy="247833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 anchorCtr="0"/>
            <a:lstStyle/>
            <a:p>
              <a:pPr algn="ctr"/>
              <a:r>
                <a:rPr lang="en-US" sz="1200" b="1" dirty="0"/>
                <a:t>Federation</a:t>
              </a:r>
              <a:endParaRPr lang="en-CA" sz="1200" b="1" dirty="0"/>
            </a:p>
          </p:txBody>
        </p:sp>
        <p:sp>
          <p:nvSpPr>
            <p:cNvPr id="67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5275300" y="739640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</a:rPr>
                <a:t>Centralized Authentication/SSO Broker </a:t>
              </a:r>
            </a:p>
          </p:txBody>
        </p:sp>
        <p:sp>
          <p:nvSpPr>
            <p:cNvPr id="68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5283163" y="1266146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</a:rPr>
                <a:t>Trust Frameworks</a:t>
              </a:r>
            </a:p>
          </p:txBody>
        </p:sp>
        <p:sp>
          <p:nvSpPr>
            <p:cNvPr id="69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5275299" y="1784613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Translation between Parties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5293071" y="2309623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Federation Management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B5EA7C-BC56-4A31-B083-AB127DBD2A9A}"/>
              </a:ext>
            </a:extLst>
          </p:cNvPr>
          <p:cNvGrpSpPr/>
          <p:nvPr/>
        </p:nvGrpSpPr>
        <p:grpSpPr>
          <a:xfrm>
            <a:off x="171734" y="324294"/>
            <a:ext cx="1616707" cy="5243386"/>
            <a:chOff x="171735" y="324294"/>
            <a:chExt cx="1559012" cy="5243386"/>
          </a:xfrm>
        </p:grpSpPr>
        <p:sp>
          <p:nvSpPr>
            <p:cNvPr id="97" name="Rectangle: Rounded Corners 1126">
              <a:extLst>
                <a:ext uri="{FF2B5EF4-FFF2-40B4-BE49-F238E27FC236}">
                  <a16:creationId xmlns:a16="http://schemas.microsoft.com/office/drawing/2014/main" id="{60CFE270-F515-4E47-A068-C935B44292A3}"/>
                </a:ext>
              </a:extLst>
            </p:cNvPr>
            <p:cNvSpPr/>
            <p:nvPr/>
          </p:nvSpPr>
          <p:spPr>
            <a:xfrm>
              <a:off x="171735" y="324294"/>
              <a:ext cx="1559012" cy="524338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tIns="0" rIns="48000" bIns="0" rtlCol="0" anchor="t"/>
            <a:lstStyle/>
            <a:p>
              <a:pPr algn="ctr"/>
              <a:r>
                <a:rPr lang="en-US" sz="1200" b="1" dirty="0"/>
                <a:t>Identity Management</a:t>
              </a:r>
              <a:endParaRPr lang="en-CA" sz="1200" b="1" dirty="0"/>
            </a:p>
          </p:txBody>
        </p:sp>
        <p:sp>
          <p:nvSpPr>
            <p:cNvPr id="98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316974" y="908725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Identity Proofing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307895" y="1414858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Sponsorship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295110" y="192710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Identity Establishment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295108" y="2418454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Entitlements and Roles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295109" y="2949666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Identity Lifecycle Management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307895" y="3452987"/>
              <a:ext cx="1312261" cy="441974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Authoritative Attribute Exchange Service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307893" y="4459563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Delegated Administration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: Rounded Corners 1116">
              <a:extLst>
                <a:ext uri="{FF2B5EF4-FFF2-40B4-BE49-F238E27FC236}">
                  <a16:creationId xmlns:a16="http://schemas.microsoft.com/office/drawing/2014/main" id="{C3D4BDB5-B84E-4E68-A2A3-A4D3ACC7B1AF}"/>
                </a:ext>
              </a:extLst>
            </p:cNvPr>
            <p:cNvSpPr/>
            <p:nvPr/>
          </p:nvSpPr>
          <p:spPr>
            <a:xfrm>
              <a:off x="312434" y="4983373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User Self-Service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: Rounded Corners 1116">
              <a:extLst>
                <a:ext uri="{FF2B5EF4-FFF2-40B4-BE49-F238E27FC236}">
                  <a16:creationId xmlns:a16="http://schemas.microsoft.com/office/drawing/2014/main" id="{F437B675-AB0B-45D8-889B-7BEB39A9E52D}"/>
                </a:ext>
              </a:extLst>
            </p:cNvPr>
            <p:cNvSpPr/>
            <p:nvPr/>
          </p:nvSpPr>
          <p:spPr>
            <a:xfrm>
              <a:off x="307894" y="394996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Identity Repositories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083CA8B-5CE7-47D3-9F08-8CD3062ADD05}"/>
              </a:ext>
            </a:extLst>
          </p:cNvPr>
          <p:cNvGrpSpPr/>
          <p:nvPr/>
        </p:nvGrpSpPr>
        <p:grpSpPr>
          <a:xfrm>
            <a:off x="10363752" y="404077"/>
            <a:ext cx="1485989" cy="3711443"/>
            <a:chOff x="1536460" y="1064889"/>
            <a:chExt cx="1485989" cy="3761111"/>
          </a:xfrm>
        </p:grpSpPr>
        <p:sp>
          <p:nvSpPr>
            <p:cNvPr id="77" name="Rectangle: Rounded Corners 1115">
              <a:extLst>
                <a:ext uri="{FF2B5EF4-FFF2-40B4-BE49-F238E27FC236}">
                  <a16:creationId xmlns:a16="http://schemas.microsoft.com/office/drawing/2014/main" id="{E7F0B3A1-5808-4685-AB3E-1DF1E0795D44}"/>
                </a:ext>
              </a:extLst>
            </p:cNvPr>
            <p:cNvSpPr/>
            <p:nvPr/>
          </p:nvSpPr>
          <p:spPr>
            <a:xfrm>
              <a:off x="1536460" y="1064889"/>
              <a:ext cx="1485989" cy="376111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t"/>
            <a:lstStyle/>
            <a:p>
              <a:pPr algn="ctr"/>
              <a:r>
                <a:rPr lang="en-US" sz="1200" b="1" dirty="0"/>
                <a:t>Protected Resources</a:t>
              </a:r>
              <a:endParaRPr lang="en-CA" sz="1200" b="1" dirty="0"/>
            </a:p>
          </p:txBody>
        </p:sp>
        <p:sp>
          <p:nvSpPr>
            <p:cNvPr id="78" name="Rectangle: Rounded Corners 1116">
              <a:extLst>
                <a:ext uri="{FF2B5EF4-FFF2-40B4-BE49-F238E27FC236}">
                  <a16:creationId xmlns:a16="http://schemas.microsoft.com/office/drawing/2014/main" id="{C094A4B3-58F1-4F1E-B132-AE565905B7B2}"/>
                </a:ext>
              </a:extLst>
            </p:cNvPr>
            <p:cNvSpPr/>
            <p:nvPr/>
          </p:nvSpPr>
          <p:spPr>
            <a:xfrm>
              <a:off x="1615955" y="1645370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Applications, Services and APIs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: Rounded Corners 1117">
              <a:extLst>
                <a:ext uri="{FF2B5EF4-FFF2-40B4-BE49-F238E27FC236}">
                  <a16:creationId xmlns:a16="http://schemas.microsoft.com/office/drawing/2014/main" id="{3A630E14-467B-4773-AC83-63ED1DCFDDF5}"/>
                </a:ext>
              </a:extLst>
            </p:cNvPr>
            <p:cNvSpPr/>
            <p:nvPr/>
          </p:nvSpPr>
          <p:spPr>
            <a:xfrm>
              <a:off x="1623326" y="370308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Infrastructure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: Rounded Corners 1118">
              <a:extLst>
                <a:ext uri="{FF2B5EF4-FFF2-40B4-BE49-F238E27FC236}">
                  <a16:creationId xmlns:a16="http://schemas.microsoft.com/office/drawing/2014/main" id="{3A7F2386-5A67-4694-9E18-F5ADE9DE44C3}"/>
                </a:ext>
              </a:extLst>
            </p:cNvPr>
            <p:cNvSpPr/>
            <p:nvPr/>
          </p:nvSpPr>
          <p:spPr>
            <a:xfrm>
              <a:off x="1615957" y="268516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>
                  <a:solidFill>
                    <a:schemeClr val="tx1"/>
                  </a:solidFill>
                </a:rPr>
                <a:t>Devices</a:t>
              </a:r>
              <a:endParaRPr lang="en-CA" sz="800" b="1">
                <a:solidFill>
                  <a:schemeClr val="tx1"/>
                </a:solidFill>
              </a:endParaRPr>
            </a:p>
          </p:txBody>
        </p:sp>
        <p:sp>
          <p:nvSpPr>
            <p:cNvPr id="84" name="Rectangle: Rounded Corners 1120">
              <a:extLst>
                <a:ext uri="{FF2B5EF4-FFF2-40B4-BE49-F238E27FC236}">
                  <a16:creationId xmlns:a16="http://schemas.microsoft.com/office/drawing/2014/main" id="{513FB0FE-36BF-4BF3-A3E1-E9225889690B}"/>
                </a:ext>
              </a:extLst>
            </p:cNvPr>
            <p:cNvSpPr/>
            <p:nvPr/>
          </p:nvSpPr>
          <p:spPr>
            <a:xfrm>
              <a:off x="1615955" y="4228003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>
                  <a:solidFill>
                    <a:schemeClr val="tx1"/>
                  </a:solidFill>
                </a:rPr>
                <a:t>Facilities</a:t>
              </a:r>
              <a:endParaRPr lang="en-CA" sz="800" b="1">
                <a:solidFill>
                  <a:schemeClr val="tx1"/>
                </a:solidFill>
              </a:endParaRPr>
            </a:p>
          </p:txBody>
        </p:sp>
        <p:sp>
          <p:nvSpPr>
            <p:cNvPr id="85" name="Rectangle: Rounded Corners 73">
              <a:extLst>
                <a:ext uri="{FF2B5EF4-FFF2-40B4-BE49-F238E27FC236}">
                  <a16:creationId xmlns:a16="http://schemas.microsoft.com/office/drawing/2014/main" id="{4B4CD76E-FBBD-4ED5-BD50-5C9B6662D974}"/>
                </a:ext>
              </a:extLst>
            </p:cNvPr>
            <p:cNvSpPr/>
            <p:nvPr/>
          </p:nvSpPr>
          <p:spPr>
            <a:xfrm>
              <a:off x="1615958" y="2174277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Cloud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: Rounded Corners 90">
              <a:extLst>
                <a:ext uri="{FF2B5EF4-FFF2-40B4-BE49-F238E27FC236}">
                  <a16:creationId xmlns:a16="http://schemas.microsoft.com/office/drawing/2014/main" id="{F74887C3-A0F2-4F8B-8E91-BA4551B97578}"/>
                </a:ext>
              </a:extLst>
            </p:cNvPr>
            <p:cNvSpPr/>
            <p:nvPr/>
          </p:nvSpPr>
          <p:spPr>
            <a:xfrm>
              <a:off x="1615957" y="3196045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Platforms/Middleware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16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B00FE91-B13A-41E9-BCDD-6C85088F7DE3}"/>
              </a:ext>
            </a:extLst>
          </p:cNvPr>
          <p:cNvSpPr txBox="1"/>
          <p:nvPr/>
        </p:nvSpPr>
        <p:spPr>
          <a:xfrm>
            <a:off x="2971264" y="1298696"/>
            <a:ext cx="83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“the function of collecting evidence [identity attributes] which supports a claim of identity [for a specific entity] and the validation and verification of that evidence so as to determine the veracity (or otherwise) of the claim”</a:t>
            </a:r>
            <a:endParaRPr lang="en-CA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AAC4C9-B05C-4C55-BEF2-EE322964F512}"/>
              </a:ext>
            </a:extLst>
          </p:cNvPr>
          <p:cNvSpPr txBox="1"/>
          <p:nvPr/>
        </p:nvSpPr>
        <p:spPr>
          <a:xfrm>
            <a:off x="2973170" y="1887483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“to formally establish that an organization or Non-Person Entity (NPE) requires access to GC resources”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7EDEE-E770-411C-B80D-1D42ED7D5277}"/>
              </a:ext>
            </a:extLst>
          </p:cNvPr>
          <p:cNvSpPr txBox="1"/>
          <p:nvPr/>
        </p:nvSpPr>
        <p:spPr>
          <a:xfrm>
            <a:off x="3027680" y="2311969"/>
            <a:ext cx="83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“the creation of an authoritative record of identity that is relied on by others for subsequent government activities”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B8834-4C5A-41B0-86B3-8F436912DEB7}"/>
              </a:ext>
            </a:extLst>
          </p:cNvPr>
          <p:cNvSpPr txBox="1"/>
          <p:nvPr/>
        </p:nvSpPr>
        <p:spPr>
          <a:xfrm>
            <a:off x="3027680" y="2933790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“the set of privileges or entitlements associated with an entity that support informed access control decisions”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9CF8E5-2891-457D-8A8F-5F237032E953}"/>
              </a:ext>
            </a:extLst>
          </p:cNvPr>
          <p:cNvSpPr txBox="1"/>
          <p:nvPr/>
        </p:nvSpPr>
        <p:spPr>
          <a:xfrm>
            <a:off x="3027680" y="3429000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“the provisioning, ongoing maintenance and de-provisioning of identity attributes”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E51CB6-49EB-40D3-84C0-4065F7F91165}"/>
              </a:ext>
            </a:extLst>
          </p:cNvPr>
          <p:cNvSpPr txBox="1"/>
          <p:nvPr/>
        </p:nvSpPr>
        <p:spPr>
          <a:xfrm>
            <a:off x="3027680" y="3957488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“a broker between multiple, disparate Authoritative Sources and the consumers of the identity information”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C858D5-2AAF-432A-87FC-76B2270BACE4}"/>
              </a:ext>
            </a:extLst>
          </p:cNvPr>
          <p:cNvSpPr txBox="1"/>
          <p:nvPr/>
        </p:nvSpPr>
        <p:spPr>
          <a:xfrm>
            <a:off x="3001744" y="5006778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“the de-centralization of certain system administration functions”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5B6509-4501-449D-B63C-F4B38C805BBF}"/>
              </a:ext>
            </a:extLst>
          </p:cNvPr>
          <p:cNvSpPr txBox="1"/>
          <p:nvPr/>
        </p:nvSpPr>
        <p:spPr>
          <a:xfrm>
            <a:off x="3001744" y="5511757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“the ability to allow users to specify or change certain identity attributes”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0F6BC2-D7CE-467A-9DE4-4DC7825C56DE}"/>
              </a:ext>
            </a:extLst>
          </p:cNvPr>
          <p:cNvCxnSpPr/>
          <p:nvPr/>
        </p:nvCxnSpPr>
        <p:spPr>
          <a:xfrm>
            <a:off x="2534384" y="156030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C61E66-FDEC-40FF-98DA-4E87937F4EDC}"/>
              </a:ext>
            </a:extLst>
          </p:cNvPr>
          <p:cNvCxnSpPr/>
          <p:nvPr/>
        </p:nvCxnSpPr>
        <p:spPr>
          <a:xfrm>
            <a:off x="2534384" y="2034722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5222BD-6BAB-4980-AC34-16C1FC5B0F0A}"/>
              </a:ext>
            </a:extLst>
          </p:cNvPr>
          <p:cNvCxnSpPr/>
          <p:nvPr/>
        </p:nvCxnSpPr>
        <p:spPr>
          <a:xfrm>
            <a:off x="2549624" y="2573579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BD7D46-F8BA-4E0B-86D3-4B81D9BD768D}"/>
              </a:ext>
            </a:extLst>
          </p:cNvPr>
          <p:cNvCxnSpPr/>
          <p:nvPr/>
        </p:nvCxnSpPr>
        <p:spPr>
          <a:xfrm>
            <a:off x="2564864" y="3082003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9AF264-15AB-49F1-AB72-0D31CECEBECA}"/>
              </a:ext>
            </a:extLst>
          </p:cNvPr>
          <p:cNvCxnSpPr/>
          <p:nvPr/>
        </p:nvCxnSpPr>
        <p:spPr>
          <a:xfrm>
            <a:off x="2554704" y="3591399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CF8313-4366-4B0C-8E27-1F5F83E41BED}"/>
              </a:ext>
            </a:extLst>
          </p:cNvPr>
          <p:cNvCxnSpPr/>
          <p:nvPr/>
        </p:nvCxnSpPr>
        <p:spPr>
          <a:xfrm>
            <a:off x="2538928" y="516066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5C4491-BEF0-4C84-B740-6FB771C94F9B}"/>
              </a:ext>
            </a:extLst>
          </p:cNvPr>
          <p:cNvCxnSpPr/>
          <p:nvPr/>
        </p:nvCxnSpPr>
        <p:spPr>
          <a:xfrm>
            <a:off x="2549624" y="4106099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989FBE0-CA67-409D-B8EC-2564D7E81BF2}"/>
              </a:ext>
            </a:extLst>
          </p:cNvPr>
          <p:cNvGrpSpPr/>
          <p:nvPr/>
        </p:nvGrpSpPr>
        <p:grpSpPr>
          <a:xfrm>
            <a:off x="948157" y="807307"/>
            <a:ext cx="1616707" cy="5243386"/>
            <a:chOff x="171735" y="324294"/>
            <a:chExt cx="1559012" cy="5243386"/>
          </a:xfrm>
        </p:grpSpPr>
        <p:sp>
          <p:nvSpPr>
            <p:cNvPr id="33" name="Rectangle: Rounded Corners 1126">
              <a:extLst>
                <a:ext uri="{FF2B5EF4-FFF2-40B4-BE49-F238E27FC236}">
                  <a16:creationId xmlns:a16="http://schemas.microsoft.com/office/drawing/2014/main" id="{CA53A780-ABA0-4A0D-9B22-88EC0D540B65}"/>
                </a:ext>
              </a:extLst>
            </p:cNvPr>
            <p:cNvSpPr/>
            <p:nvPr/>
          </p:nvSpPr>
          <p:spPr>
            <a:xfrm>
              <a:off x="171735" y="324294"/>
              <a:ext cx="1559012" cy="524338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tIns="0" rIns="48000" bIns="0" rtlCol="0" anchor="t"/>
            <a:lstStyle/>
            <a:p>
              <a:pPr algn="ctr"/>
              <a:r>
                <a:rPr lang="en-US" sz="1200" b="1" dirty="0"/>
                <a:t>Identity Management</a:t>
              </a:r>
              <a:endParaRPr lang="en-CA" sz="1200" b="1" dirty="0"/>
            </a:p>
          </p:txBody>
        </p:sp>
        <p:sp>
          <p:nvSpPr>
            <p:cNvPr id="34" name="Rectangle: Rounded Corners 1116">
              <a:extLst>
                <a:ext uri="{FF2B5EF4-FFF2-40B4-BE49-F238E27FC236}">
                  <a16:creationId xmlns:a16="http://schemas.microsoft.com/office/drawing/2014/main" id="{79317D77-4E65-49D1-A362-A260DDF65BE8}"/>
                </a:ext>
              </a:extLst>
            </p:cNvPr>
            <p:cNvSpPr/>
            <p:nvPr/>
          </p:nvSpPr>
          <p:spPr>
            <a:xfrm>
              <a:off x="316974" y="908725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Identity Proofing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: Rounded Corners 1116">
              <a:extLst>
                <a:ext uri="{FF2B5EF4-FFF2-40B4-BE49-F238E27FC236}">
                  <a16:creationId xmlns:a16="http://schemas.microsoft.com/office/drawing/2014/main" id="{40E3FA74-9442-4A63-B8D6-D37FC28433A3}"/>
                </a:ext>
              </a:extLst>
            </p:cNvPr>
            <p:cNvSpPr/>
            <p:nvPr/>
          </p:nvSpPr>
          <p:spPr>
            <a:xfrm>
              <a:off x="307895" y="1414858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Sponsorship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: Rounded Corners 1116">
              <a:extLst>
                <a:ext uri="{FF2B5EF4-FFF2-40B4-BE49-F238E27FC236}">
                  <a16:creationId xmlns:a16="http://schemas.microsoft.com/office/drawing/2014/main" id="{985DCF02-373E-430A-BF93-C2FFC6B65698}"/>
                </a:ext>
              </a:extLst>
            </p:cNvPr>
            <p:cNvSpPr/>
            <p:nvPr/>
          </p:nvSpPr>
          <p:spPr>
            <a:xfrm>
              <a:off x="295110" y="192710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Identity Establishment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1116">
              <a:extLst>
                <a:ext uri="{FF2B5EF4-FFF2-40B4-BE49-F238E27FC236}">
                  <a16:creationId xmlns:a16="http://schemas.microsoft.com/office/drawing/2014/main" id="{B19C3BDA-40F1-4BBD-A04F-07D542100658}"/>
                </a:ext>
              </a:extLst>
            </p:cNvPr>
            <p:cNvSpPr/>
            <p:nvPr/>
          </p:nvSpPr>
          <p:spPr>
            <a:xfrm>
              <a:off x="295108" y="2418454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Entitlements and Roles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: Rounded Corners 1116">
              <a:extLst>
                <a:ext uri="{FF2B5EF4-FFF2-40B4-BE49-F238E27FC236}">
                  <a16:creationId xmlns:a16="http://schemas.microsoft.com/office/drawing/2014/main" id="{2553BFFA-9BF1-46EF-BCA5-35F1AACE987F}"/>
                </a:ext>
              </a:extLst>
            </p:cNvPr>
            <p:cNvSpPr/>
            <p:nvPr/>
          </p:nvSpPr>
          <p:spPr>
            <a:xfrm>
              <a:off x="295109" y="2949666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Identity Lifecycle Management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: Rounded Corners 1116">
              <a:extLst>
                <a:ext uri="{FF2B5EF4-FFF2-40B4-BE49-F238E27FC236}">
                  <a16:creationId xmlns:a16="http://schemas.microsoft.com/office/drawing/2014/main" id="{CA8172AA-156F-4176-8FB9-6534F882709D}"/>
                </a:ext>
              </a:extLst>
            </p:cNvPr>
            <p:cNvSpPr/>
            <p:nvPr/>
          </p:nvSpPr>
          <p:spPr>
            <a:xfrm>
              <a:off x="307895" y="3452987"/>
              <a:ext cx="1312261" cy="441974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Authoritative Attribute Exchange Service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: Rounded Corners 1116">
              <a:extLst>
                <a:ext uri="{FF2B5EF4-FFF2-40B4-BE49-F238E27FC236}">
                  <a16:creationId xmlns:a16="http://schemas.microsoft.com/office/drawing/2014/main" id="{6B0485D1-B63F-4342-98D3-22FBC211BB66}"/>
                </a:ext>
              </a:extLst>
            </p:cNvPr>
            <p:cNvSpPr/>
            <p:nvPr/>
          </p:nvSpPr>
          <p:spPr>
            <a:xfrm>
              <a:off x="307893" y="4459563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Delegated Administration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: Rounded Corners 1116">
              <a:extLst>
                <a:ext uri="{FF2B5EF4-FFF2-40B4-BE49-F238E27FC236}">
                  <a16:creationId xmlns:a16="http://schemas.microsoft.com/office/drawing/2014/main" id="{667B5F06-ED90-47BB-B990-E5C6EBADD1AC}"/>
                </a:ext>
              </a:extLst>
            </p:cNvPr>
            <p:cNvSpPr/>
            <p:nvPr/>
          </p:nvSpPr>
          <p:spPr>
            <a:xfrm>
              <a:off x="312434" y="4983373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User Self-Service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: Rounded Corners 1116">
              <a:extLst>
                <a:ext uri="{FF2B5EF4-FFF2-40B4-BE49-F238E27FC236}">
                  <a16:creationId xmlns:a16="http://schemas.microsoft.com/office/drawing/2014/main" id="{ECE04CFD-BB30-471A-BCA1-242861FB34F1}"/>
                </a:ext>
              </a:extLst>
            </p:cNvPr>
            <p:cNvSpPr/>
            <p:nvPr/>
          </p:nvSpPr>
          <p:spPr>
            <a:xfrm>
              <a:off x="307894" y="394996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Identity Repositories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DFC24DD-7B10-4999-9477-A1E6EB0CB1CC}"/>
              </a:ext>
            </a:extLst>
          </p:cNvPr>
          <p:cNvSpPr txBox="1"/>
          <p:nvPr/>
        </p:nvSpPr>
        <p:spPr>
          <a:xfrm>
            <a:off x="3027680" y="4511568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“any data repository that stores identity information”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22DB3F-11AA-46F5-9347-D0F6BE538B41}"/>
              </a:ext>
            </a:extLst>
          </p:cNvPr>
          <p:cNvCxnSpPr/>
          <p:nvPr/>
        </p:nvCxnSpPr>
        <p:spPr>
          <a:xfrm>
            <a:off x="2549624" y="466545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E7473F-2A03-430E-9F24-3469ADF69B91}"/>
              </a:ext>
            </a:extLst>
          </p:cNvPr>
          <p:cNvCxnSpPr/>
          <p:nvPr/>
        </p:nvCxnSpPr>
        <p:spPr>
          <a:xfrm>
            <a:off x="2549624" y="565478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81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212C64-53CC-41AC-939A-34F7B32EE335}"/>
              </a:ext>
            </a:extLst>
          </p:cNvPr>
          <p:cNvSpPr txBox="1"/>
          <p:nvPr/>
        </p:nvSpPr>
        <p:spPr>
          <a:xfrm>
            <a:off x="2829576" y="3267185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“any data repository or system that stores credentials”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68F38-4B50-4129-8AC4-B1C1DA57582D}"/>
              </a:ext>
            </a:extLst>
          </p:cNvPr>
          <p:cNvSpPr txBox="1"/>
          <p:nvPr/>
        </p:nvSpPr>
        <p:spPr>
          <a:xfrm>
            <a:off x="2842910" y="3797929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“the creation, issuance and ongoing maintenance of credentials and authenticators”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82D732-A0C0-4F5E-9837-28F97D287BAF}"/>
              </a:ext>
            </a:extLst>
          </p:cNvPr>
          <p:cNvCxnSpPr/>
          <p:nvPr/>
        </p:nvCxnSpPr>
        <p:spPr>
          <a:xfrm>
            <a:off x="2392696" y="2895882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7EA9-AA2A-4AE0-93FC-0D5EFE8B77C6}"/>
              </a:ext>
            </a:extLst>
          </p:cNvPr>
          <p:cNvCxnSpPr/>
          <p:nvPr/>
        </p:nvCxnSpPr>
        <p:spPr>
          <a:xfrm>
            <a:off x="2390790" y="3414424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3E43AB-C553-4D14-B739-65CF7FC76E96}"/>
              </a:ext>
            </a:extLst>
          </p:cNvPr>
          <p:cNvCxnSpPr/>
          <p:nvPr/>
        </p:nvCxnSpPr>
        <p:spPr>
          <a:xfrm>
            <a:off x="2406030" y="3953281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8634D8-1DAC-4963-A314-D8864AB05FFD}"/>
              </a:ext>
            </a:extLst>
          </p:cNvPr>
          <p:cNvGrpSpPr/>
          <p:nvPr/>
        </p:nvGrpSpPr>
        <p:grpSpPr>
          <a:xfrm>
            <a:off x="924008" y="2073981"/>
            <a:ext cx="1559012" cy="2195385"/>
            <a:chOff x="1828248" y="375095"/>
            <a:chExt cx="1559012" cy="2195385"/>
          </a:xfrm>
        </p:grpSpPr>
        <p:sp>
          <p:nvSpPr>
            <p:cNvPr id="20" name="Rectangle: Rounded Corners 1115">
              <a:extLst>
                <a:ext uri="{FF2B5EF4-FFF2-40B4-BE49-F238E27FC236}">
                  <a16:creationId xmlns:a16="http://schemas.microsoft.com/office/drawing/2014/main" id="{04B0A149-C641-406B-9007-AE1FB64B0CB7}"/>
                </a:ext>
              </a:extLst>
            </p:cNvPr>
            <p:cNvSpPr/>
            <p:nvPr/>
          </p:nvSpPr>
          <p:spPr>
            <a:xfrm>
              <a:off x="1828248" y="375095"/>
              <a:ext cx="1559012" cy="2195385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tIns="0" rIns="48000" bIns="0" rtlCol="0" anchor="t"/>
            <a:lstStyle/>
            <a:p>
              <a:pPr algn="ctr"/>
              <a:r>
                <a:rPr lang="en-US" sz="1200" b="1" dirty="0"/>
                <a:t>Credential Management</a:t>
              </a:r>
              <a:endParaRPr lang="en-CA" sz="1200" b="1" dirty="0"/>
            </a:p>
          </p:txBody>
        </p:sp>
        <p:sp>
          <p:nvSpPr>
            <p:cNvPr id="21" name="Rectangle: Rounded Corners 1116">
              <a:extLst>
                <a:ext uri="{FF2B5EF4-FFF2-40B4-BE49-F238E27FC236}">
                  <a16:creationId xmlns:a16="http://schemas.microsoft.com/office/drawing/2014/main" id="{019458A0-B728-4348-8E67-D1632207494F}"/>
                </a:ext>
              </a:extLst>
            </p:cNvPr>
            <p:cNvSpPr/>
            <p:nvPr/>
          </p:nvSpPr>
          <p:spPr>
            <a:xfrm>
              <a:off x="1950648" y="993565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Credential Service Providers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: Rounded Corners 1116">
              <a:extLst>
                <a:ext uri="{FF2B5EF4-FFF2-40B4-BE49-F238E27FC236}">
                  <a16:creationId xmlns:a16="http://schemas.microsoft.com/office/drawing/2014/main" id="{9A3E3497-5500-47C6-A6A1-6D515CD17484}"/>
                </a:ext>
              </a:extLst>
            </p:cNvPr>
            <p:cNvSpPr/>
            <p:nvPr/>
          </p:nvSpPr>
          <p:spPr>
            <a:xfrm>
              <a:off x="1959272" y="1521399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</a:rPr>
                <a:t>Credential Repositories</a:t>
              </a:r>
            </a:p>
          </p:txBody>
        </p:sp>
        <p:sp>
          <p:nvSpPr>
            <p:cNvPr id="23" name="Rectangle: Rounded Corners 1116">
              <a:extLst>
                <a:ext uri="{FF2B5EF4-FFF2-40B4-BE49-F238E27FC236}">
                  <a16:creationId xmlns:a16="http://schemas.microsoft.com/office/drawing/2014/main" id="{E14AF850-8617-46DB-AD2C-C1B8997A2E3B}"/>
                </a:ext>
              </a:extLst>
            </p:cNvPr>
            <p:cNvSpPr/>
            <p:nvPr/>
          </p:nvSpPr>
          <p:spPr>
            <a:xfrm>
              <a:off x="1966032" y="2033476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Credential Lifecycle Management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BF920D-4C51-42F0-BA23-01CBE0FD1B49}"/>
              </a:ext>
            </a:extLst>
          </p:cNvPr>
          <p:cNvSpPr txBox="1"/>
          <p:nvPr/>
        </p:nvSpPr>
        <p:spPr>
          <a:xfrm>
            <a:off x="2827670" y="2741993"/>
            <a:ext cx="8490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“a trusted entity that issues or registers subscriber authenticators and issues electronic credentials to subscribers”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0167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04968F8-4638-449A-89B7-488063A53506}"/>
              </a:ext>
            </a:extLst>
          </p:cNvPr>
          <p:cNvSpPr txBox="1"/>
          <p:nvPr/>
        </p:nvSpPr>
        <p:spPr>
          <a:xfrm>
            <a:off x="2961104" y="1684776"/>
            <a:ext cx="830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CA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verification of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the identity of a user, process or device, often as a prerequisite to allowing access to resources in an information system”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69D36E-489C-4378-BE68-CB804AAB4B1D}"/>
              </a:ext>
            </a:extLst>
          </p:cNvPr>
          <p:cNvSpPr txBox="1"/>
          <p:nvPr/>
        </p:nvSpPr>
        <p:spPr>
          <a:xfrm>
            <a:off x="2963010" y="2273563"/>
            <a:ext cx="856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</a:t>
            </a:r>
            <a:r>
              <a:rPr lang="en-CA" dirty="0">
                <a:ea typeface="+mn-ea"/>
              </a:rPr>
              <a:t>the process of determining whether or not an authenticated entity has permission to access a particular resource</a:t>
            </a:r>
            <a:r>
              <a:rPr lang="en-CA" dirty="0"/>
              <a:t>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3BE67-5A9E-46A3-9E26-049B29289A49}"/>
              </a:ext>
            </a:extLst>
          </p:cNvPr>
          <p:cNvSpPr txBox="1"/>
          <p:nvPr/>
        </p:nvSpPr>
        <p:spPr>
          <a:xfrm>
            <a:off x="2961104" y="2796716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</a:t>
            </a:r>
            <a:r>
              <a:rPr lang="en-CA" dirty="0">
                <a:ea typeface="+mn-ea"/>
              </a:rPr>
              <a:t>a specialized area of ICAM that deals specifically with the protection of privileged accounts</a:t>
            </a:r>
            <a:r>
              <a:rPr lang="en-CA" dirty="0"/>
              <a:t>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49BFDA-9694-44A6-990C-F1705CB77CFE}"/>
              </a:ext>
            </a:extLst>
          </p:cNvPr>
          <p:cNvSpPr txBox="1"/>
          <p:nvPr/>
        </p:nvSpPr>
        <p:spPr>
          <a:xfrm>
            <a:off x="2976344" y="3217321"/>
            <a:ext cx="83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“a data repository or system that stores the </a:t>
            </a:r>
            <a:r>
              <a:rPr lang="en-CA" dirty="0">
                <a:ea typeface="+mn-ea"/>
              </a:rPr>
              <a:t>rules/policies that define which attributes a requester must have in order to access a particular resource</a:t>
            </a:r>
            <a:r>
              <a:rPr lang="en-CA" dirty="0"/>
              <a:t>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04E56D-3FDE-4743-A0F8-912745673CBC}"/>
              </a:ext>
            </a:extLst>
          </p:cNvPr>
          <p:cNvSpPr txBox="1"/>
          <p:nvPr/>
        </p:nvSpPr>
        <p:spPr>
          <a:xfrm>
            <a:off x="2976344" y="3706232"/>
            <a:ext cx="83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“a Physical Access Control System deals with controlling access to physical facilities and a Logical Access Control system controls an entity’s ability to access system and information resources”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6AA5BE-4B7F-428A-BAE9-5DB36628E78D}"/>
              </a:ext>
            </a:extLst>
          </p:cNvPr>
          <p:cNvSpPr txBox="1"/>
          <p:nvPr/>
        </p:nvSpPr>
        <p:spPr>
          <a:xfrm>
            <a:off x="2991584" y="4304776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“provides users control over how their personal information is collected, used, retained, and disclosed”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3A658D-D929-485B-B646-EA2CB5DCEA59}"/>
              </a:ext>
            </a:extLst>
          </p:cNvPr>
          <p:cNvCxnSpPr/>
          <p:nvPr/>
        </p:nvCxnSpPr>
        <p:spPr>
          <a:xfrm>
            <a:off x="2524224" y="194638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B4F00F-BF1F-44CB-99C4-80209243B531}"/>
              </a:ext>
            </a:extLst>
          </p:cNvPr>
          <p:cNvCxnSpPr/>
          <p:nvPr/>
        </p:nvCxnSpPr>
        <p:spPr>
          <a:xfrm>
            <a:off x="2524224" y="2420802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801B11-9E0B-48FE-8E34-3862B286551C}"/>
              </a:ext>
            </a:extLst>
          </p:cNvPr>
          <p:cNvCxnSpPr/>
          <p:nvPr/>
        </p:nvCxnSpPr>
        <p:spPr>
          <a:xfrm>
            <a:off x="2539464" y="2959659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B91275-7EF0-48AD-A97D-CA5EC9577828}"/>
              </a:ext>
            </a:extLst>
          </p:cNvPr>
          <p:cNvCxnSpPr/>
          <p:nvPr/>
        </p:nvCxnSpPr>
        <p:spPr>
          <a:xfrm>
            <a:off x="2554704" y="3468083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FD7D09-A049-495C-B692-55472B4D0BE1}"/>
              </a:ext>
            </a:extLst>
          </p:cNvPr>
          <p:cNvCxnSpPr/>
          <p:nvPr/>
        </p:nvCxnSpPr>
        <p:spPr>
          <a:xfrm>
            <a:off x="2544544" y="3939751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AF6BC3-B00A-44BC-9C56-64FBF2A25E61}"/>
              </a:ext>
            </a:extLst>
          </p:cNvPr>
          <p:cNvCxnSpPr/>
          <p:nvPr/>
        </p:nvCxnSpPr>
        <p:spPr>
          <a:xfrm>
            <a:off x="2539464" y="4454451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B352A5A-0D6B-4620-9D07-198B1C3DDA15}"/>
              </a:ext>
            </a:extLst>
          </p:cNvPr>
          <p:cNvSpPr txBox="1"/>
          <p:nvPr/>
        </p:nvSpPr>
        <p:spPr>
          <a:xfrm>
            <a:off x="2976344" y="4683961"/>
            <a:ext cx="88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“an electronic representation of a individual’s signature that </a:t>
            </a:r>
            <a:r>
              <a:rPr lang="en-US" dirty="0"/>
              <a:t>links that person to an electronic document or transaction and provides evidence of that person’s intent to approve or to be legally bound by its contents</a:t>
            </a:r>
            <a:r>
              <a:rPr lang="en-CA" dirty="0"/>
              <a:t>”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B77225-6AE6-408D-87FC-531F0835E55E}"/>
              </a:ext>
            </a:extLst>
          </p:cNvPr>
          <p:cNvCxnSpPr/>
          <p:nvPr/>
        </p:nvCxnSpPr>
        <p:spPr>
          <a:xfrm>
            <a:off x="2524224" y="494757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3DF2CD-A23B-4594-B8CE-5AB53D2B4871}"/>
              </a:ext>
            </a:extLst>
          </p:cNvPr>
          <p:cNvGrpSpPr/>
          <p:nvPr/>
        </p:nvGrpSpPr>
        <p:grpSpPr>
          <a:xfrm>
            <a:off x="994739" y="1347614"/>
            <a:ext cx="1559012" cy="3944512"/>
            <a:chOff x="1812992" y="405815"/>
            <a:chExt cx="1559012" cy="3944512"/>
          </a:xfrm>
        </p:grpSpPr>
        <p:sp>
          <p:nvSpPr>
            <p:cNvPr id="34" name="Rectangle: Rounded Corners 1115">
              <a:extLst>
                <a:ext uri="{FF2B5EF4-FFF2-40B4-BE49-F238E27FC236}">
                  <a16:creationId xmlns:a16="http://schemas.microsoft.com/office/drawing/2014/main" id="{81AB2000-3B04-49A0-85D5-AC91E06A47E8}"/>
                </a:ext>
              </a:extLst>
            </p:cNvPr>
            <p:cNvSpPr/>
            <p:nvPr/>
          </p:nvSpPr>
          <p:spPr>
            <a:xfrm>
              <a:off x="1812992" y="405815"/>
              <a:ext cx="1559012" cy="394451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tIns="0" rIns="48000" bIns="0" rtlCol="0" anchor="t"/>
            <a:lstStyle/>
            <a:p>
              <a:pPr algn="ctr"/>
              <a:r>
                <a:rPr lang="en-US" sz="1200" b="1" dirty="0"/>
                <a:t>Access Management</a:t>
              </a:r>
              <a:endParaRPr lang="en-CA" sz="1200" b="1" dirty="0"/>
            </a:p>
          </p:txBody>
        </p:sp>
        <p:sp>
          <p:nvSpPr>
            <p:cNvPr id="35" name="Rectangle: Rounded Corners 1116">
              <a:extLst>
                <a:ext uri="{FF2B5EF4-FFF2-40B4-BE49-F238E27FC236}">
                  <a16:creationId xmlns:a16="http://schemas.microsoft.com/office/drawing/2014/main" id="{0E9F0FC3-83A6-4108-A974-288E74C7338F}"/>
                </a:ext>
              </a:extLst>
            </p:cNvPr>
            <p:cNvSpPr/>
            <p:nvPr/>
          </p:nvSpPr>
          <p:spPr>
            <a:xfrm>
              <a:off x="1936368" y="804312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Authentication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: Rounded Corners 1116">
              <a:extLst>
                <a:ext uri="{FF2B5EF4-FFF2-40B4-BE49-F238E27FC236}">
                  <a16:creationId xmlns:a16="http://schemas.microsoft.com/office/drawing/2014/main" id="{C63023FD-A659-41C8-BA4E-4A51AA5884EA}"/>
                </a:ext>
              </a:extLst>
            </p:cNvPr>
            <p:cNvSpPr/>
            <p:nvPr/>
          </p:nvSpPr>
          <p:spPr>
            <a:xfrm>
              <a:off x="1946334" y="1298256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Authorization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1116">
              <a:extLst>
                <a:ext uri="{FF2B5EF4-FFF2-40B4-BE49-F238E27FC236}">
                  <a16:creationId xmlns:a16="http://schemas.microsoft.com/office/drawing/2014/main" id="{F0A3C029-9C7C-4C78-8F64-A474B3F3E0BA}"/>
                </a:ext>
              </a:extLst>
            </p:cNvPr>
            <p:cNvSpPr/>
            <p:nvPr/>
          </p:nvSpPr>
          <p:spPr>
            <a:xfrm>
              <a:off x="1946333" y="1800905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Privileged Access Management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: Rounded Corners 1116">
              <a:extLst>
                <a:ext uri="{FF2B5EF4-FFF2-40B4-BE49-F238E27FC236}">
                  <a16:creationId xmlns:a16="http://schemas.microsoft.com/office/drawing/2014/main" id="{1270E849-8AD3-4641-84A1-1297FDB07123}"/>
                </a:ext>
              </a:extLst>
            </p:cNvPr>
            <p:cNvSpPr/>
            <p:nvPr/>
          </p:nvSpPr>
          <p:spPr>
            <a:xfrm>
              <a:off x="1936368" y="2292332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Policy Repository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: Rounded Corners 1116">
              <a:extLst>
                <a:ext uri="{FF2B5EF4-FFF2-40B4-BE49-F238E27FC236}">
                  <a16:creationId xmlns:a16="http://schemas.microsoft.com/office/drawing/2014/main" id="{66CDE120-38F4-4CDF-9619-A4AC9745B210}"/>
                </a:ext>
              </a:extLst>
            </p:cNvPr>
            <p:cNvSpPr/>
            <p:nvPr/>
          </p:nvSpPr>
          <p:spPr>
            <a:xfrm>
              <a:off x="1954044" y="279498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Physical and Logical Access Control Systems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: Rounded Corners 1116">
              <a:extLst>
                <a:ext uri="{FF2B5EF4-FFF2-40B4-BE49-F238E27FC236}">
                  <a16:creationId xmlns:a16="http://schemas.microsoft.com/office/drawing/2014/main" id="{D2A7C491-7543-4630-B7F6-9CA3F953E6DE}"/>
                </a:ext>
              </a:extLst>
            </p:cNvPr>
            <p:cNvSpPr/>
            <p:nvPr/>
          </p:nvSpPr>
          <p:spPr>
            <a:xfrm>
              <a:off x="1946332" y="3296127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Consent Management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: Rounded Corners 1116">
              <a:extLst>
                <a:ext uri="{FF2B5EF4-FFF2-40B4-BE49-F238E27FC236}">
                  <a16:creationId xmlns:a16="http://schemas.microsoft.com/office/drawing/2014/main" id="{EA25803E-6660-43B3-A5C5-ED9A25DE27A7}"/>
                </a:ext>
              </a:extLst>
            </p:cNvPr>
            <p:cNvSpPr/>
            <p:nvPr/>
          </p:nvSpPr>
          <p:spPr>
            <a:xfrm>
              <a:off x="1946331" y="3789057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e-Signature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80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81B34ED-D789-4637-9B08-410375CA0DDB}"/>
              </a:ext>
            </a:extLst>
          </p:cNvPr>
          <p:cNvSpPr txBox="1"/>
          <p:nvPr/>
        </p:nvSpPr>
        <p:spPr>
          <a:xfrm>
            <a:off x="2916030" y="2389423"/>
            <a:ext cx="83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“a </a:t>
            </a:r>
            <a:r>
              <a:rPr lang="en-CA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component that enables organizations to connect multiple service providers with different identity providers (IdP), while also providing a single sign-on (SSO) capability on behalf of users</a:t>
            </a:r>
            <a:r>
              <a:rPr lang="en-CA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CA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546DF-B69A-44B5-950F-0F11B9722199}"/>
              </a:ext>
            </a:extLst>
          </p:cNvPr>
          <p:cNvSpPr txBox="1"/>
          <p:nvPr/>
        </p:nvSpPr>
        <p:spPr>
          <a:xfrm>
            <a:off x="2916030" y="3045618"/>
            <a:ext cx="866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</a:t>
            </a:r>
            <a:r>
              <a:rPr lang="en-CA" dirty="0">
                <a:ea typeface="+mn-ea"/>
              </a:rPr>
              <a:t>a set of agreed on principles, definitions, standards, specifications, conformance criteria, and assessment approach</a:t>
            </a:r>
            <a:r>
              <a:rPr lang="en-CA" dirty="0"/>
              <a:t>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27F76-DEBC-4D34-854C-0D1E8379E6B1}"/>
              </a:ext>
            </a:extLst>
          </p:cNvPr>
          <p:cNvSpPr txBox="1"/>
          <p:nvPr/>
        </p:nvSpPr>
        <p:spPr>
          <a:xfrm>
            <a:off x="2914124" y="3462971"/>
            <a:ext cx="83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</a:t>
            </a:r>
            <a:r>
              <a:rPr lang="en-CA" dirty="0">
                <a:ea typeface="+mn-ea"/>
              </a:rPr>
              <a:t>translation functions such as protocol conversion and attribute mappings to allow parties in different domains to share information appropriately and effectively</a:t>
            </a:r>
            <a:r>
              <a:rPr lang="en-CA" dirty="0"/>
              <a:t>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09C6B-9FDD-4D98-AC63-5818E085DA62}"/>
              </a:ext>
            </a:extLst>
          </p:cNvPr>
          <p:cNvSpPr txBox="1"/>
          <p:nvPr/>
        </p:nvSpPr>
        <p:spPr>
          <a:xfrm>
            <a:off x="2931270" y="4072758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“life cycle management of trust relationships between federated domains”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0BACBA-9DB6-4AE4-BBA6-944127BC8959}"/>
              </a:ext>
            </a:extLst>
          </p:cNvPr>
          <p:cNvCxnSpPr/>
          <p:nvPr/>
        </p:nvCxnSpPr>
        <p:spPr>
          <a:xfrm>
            <a:off x="2479150" y="2651033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148AA3-2BAC-404E-BB68-F3D975AED859}"/>
              </a:ext>
            </a:extLst>
          </p:cNvPr>
          <p:cNvCxnSpPr/>
          <p:nvPr/>
        </p:nvCxnSpPr>
        <p:spPr>
          <a:xfrm>
            <a:off x="2477244" y="3192857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2B9670-00D8-46D8-9E18-E083731B72D8}"/>
              </a:ext>
            </a:extLst>
          </p:cNvPr>
          <p:cNvCxnSpPr/>
          <p:nvPr/>
        </p:nvCxnSpPr>
        <p:spPr>
          <a:xfrm>
            <a:off x="2494390" y="369600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D59218-CB33-4FEB-9CF6-FDBF9E40C468}"/>
              </a:ext>
            </a:extLst>
          </p:cNvPr>
          <p:cNvCxnSpPr/>
          <p:nvPr/>
        </p:nvCxnSpPr>
        <p:spPr>
          <a:xfrm>
            <a:off x="2468454" y="4220971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1F0C1E-9C39-4F09-BD87-CF8D37351D8A}"/>
              </a:ext>
            </a:extLst>
          </p:cNvPr>
          <p:cNvGrpSpPr/>
          <p:nvPr/>
        </p:nvGrpSpPr>
        <p:grpSpPr>
          <a:xfrm>
            <a:off x="822043" y="2114229"/>
            <a:ext cx="1672347" cy="2478332"/>
            <a:chOff x="5159788" y="405815"/>
            <a:chExt cx="1559012" cy="2478332"/>
          </a:xfrm>
        </p:grpSpPr>
        <p:sp>
          <p:nvSpPr>
            <p:cNvPr id="31" name="Rectangle: Rounded Corners 1115">
              <a:extLst>
                <a:ext uri="{FF2B5EF4-FFF2-40B4-BE49-F238E27FC236}">
                  <a16:creationId xmlns:a16="http://schemas.microsoft.com/office/drawing/2014/main" id="{E4ECBDA5-F514-4710-9F89-AF7C07FC49B6}"/>
                </a:ext>
              </a:extLst>
            </p:cNvPr>
            <p:cNvSpPr/>
            <p:nvPr/>
          </p:nvSpPr>
          <p:spPr>
            <a:xfrm>
              <a:off x="5159788" y="405815"/>
              <a:ext cx="1559012" cy="247833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 anchorCtr="0"/>
            <a:lstStyle/>
            <a:p>
              <a:pPr algn="ctr"/>
              <a:r>
                <a:rPr lang="en-US" sz="1200" b="1" dirty="0"/>
                <a:t>Federation</a:t>
              </a:r>
              <a:endParaRPr lang="en-CA" sz="1200" b="1" dirty="0"/>
            </a:p>
          </p:txBody>
        </p:sp>
        <p:sp>
          <p:nvSpPr>
            <p:cNvPr id="32" name="Rectangle: Rounded Corners 1116">
              <a:extLst>
                <a:ext uri="{FF2B5EF4-FFF2-40B4-BE49-F238E27FC236}">
                  <a16:creationId xmlns:a16="http://schemas.microsoft.com/office/drawing/2014/main" id="{280AA059-E792-425C-BF1B-CEECCB5B1C6E}"/>
                </a:ext>
              </a:extLst>
            </p:cNvPr>
            <p:cNvSpPr/>
            <p:nvPr/>
          </p:nvSpPr>
          <p:spPr>
            <a:xfrm>
              <a:off x="5275300" y="739640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</a:rPr>
                <a:t>Centralized Authentication/SSO Broker </a:t>
              </a:r>
            </a:p>
          </p:txBody>
        </p:sp>
        <p:sp>
          <p:nvSpPr>
            <p:cNvPr id="33" name="Rectangle: Rounded Corners 1116">
              <a:extLst>
                <a:ext uri="{FF2B5EF4-FFF2-40B4-BE49-F238E27FC236}">
                  <a16:creationId xmlns:a16="http://schemas.microsoft.com/office/drawing/2014/main" id="{66F3F0CB-A764-4D45-8F25-ECF3F73058DF}"/>
                </a:ext>
              </a:extLst>
            </p:cNvPr>
            <p:cNvSpPr/>
            <p:nvPr/>
          </p:nvSpPr>
          <p:spPr>
            <a:xfrm>
              <a:off x="5283163" y="1266146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</a:rPr>
                <a:t>Trust Frameworks</a:t>
              </a:r>
            </a:p>
          </p:txBody>
        </p:sp>
        <p:sp>
          <p:nvSpPr>
            <p:cNvPr id="34" name="Rectangle: Rounded Corners 1116">
              <a:extLst>
                <a:ext uri="{FF2B5EF4-FFF2-40B4-BE49-F238E27FC236}">
                  <a16:creationId xmlns:a16="http://schemas.microsoft.com/office/drawing/2014/main" id="{8DB07009-36DA-4062-920E-225D0A833FDF}"/>
                </a:ext>
              </a:extLst>
            </p:cNvPr>
            <p:cNvSpPr/>
            <p:nvPr/>
          </p:nvSpPr>
          <p:spPr>
            <a:xfrm>
              <a:off x="5275299" y="1784613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Translation between Parties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: Rounded Corners 1116">
              <a:extLst>
                <a:ext uri="{FF2B5EF4-FFF2-40B4-BE49-F238E27FC236}">
                  <a16:creationId xmlns:a16="http://schemas.microsoft.com/office/drawing/2014/main" id="{ECC0D320-F94E-4B78-A8C4-7DD127767A20}"/>
                </a:ext>
              </a:extLst>
            </p:cNvPr>
            <p:cNvSpPr/>
            <p:nvPr/>
          </p:nvSpPr>
          <p:spPr>
            <a:xfrm>
              <a:off x="5293071" y="2309623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Federation Management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87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83D8889-263C-49C1-A66B-A1A7E5F7A1F9}"/>
              </a:ext>
            </a:extLst>
          </p:cNvPr>
          <p:cNvSpPr txBox="1"/>
          <p:nvPr/>
        </p:nvSpPr>
        <p:spPr>
          <a:xfrm>
            <a:off x="2757904" y="2003249"/>
            <a:ext cx="83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CA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the process of organizing data into informational summaries in order to monitor how different ICAM components are performing and complying with policy</a:t>
            </a:r>
            <a:r>
              <a:rPr lang="en-CA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CA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4F2978-E026-47BF-9E38-48B908CD53E3}"/>
              </a:ext>
            </a:extLst>
          </p:cNvPr>
          <p:cNvSpPr txBox="1"/>
          <p:nvPr/>
        </p:nvSpPr>
        <p:spPr>
          <a:xfrm>
            <a:off x="2759810" y="2592036"/>
            <a:ext cx="8675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“the process of validating access rights within systems </a:t>
            </a:r>
            <a:r>
              <a:rPr lang="en-US" dirty="0"/>
              <a:t>to ensure they are kept up-to-date as circumstances change</a:t>
            </a:r>
            <a:r>
              <a:rPr lang="en-CA" dirty="0"/>
              <a:t>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2F421F-95FC-4D26-83D7-3602542DFFCF}"/>
              </a:ext>
            </a:extLst>
          </p:cNvPr>
          <p:cNvSpPr txBox="1"/>
          <p:nvPr/>
        </p:nvSpPr>
        <p:spPr>
          <a:xfrm>
            <a:off x="2814320" y="3016522"/>
            <a:ext cx="83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“processes used to manage the life cycle of a digital identity including provisioning, on-going maintenance and de-provisioning of identity attributes”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110895-6B33-4433-8EBC-FA368FFE49B3}"/>
              </a:ext>
            </a:extLst>
          </p:cNvPr>
          <p:cNvSpPr txBox="1"/>
          <p:nvPr/>
        </p:nvSpPr>
        <p:spPr>
          <a:xfrm>
            <a:off x="2814320" y="3638343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“processes used to ensure compliance to applicable organizational policies and legislation”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C4646C-2DF8-4711-ADC3-BC9775AB8E9B}"/>
              </a:ext>
            </a:extLst>
          </p:cNvPr>
          <p:cNvSpPr txBox="1"/>
          <p:nvPr/>
        </p:nvSpPr>
        <p:spPr>
          <a:xfrm>
            <a:off x="2788384" y="4069998"/>
            <a:ext cx="83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“processes and tools used to support ongoing evaluation and assessment that various information systems are operating properly and are being used as intended”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058493-081E-45B5-8874-80F0688208D4}"/>
              </a:ext>
            </a:extLst>
          </p:cNvPr>
          <p:cNvCxnSpPr/>
          <p:nvPr/>
        </p:nvCxnSpPr>
        <p:spPr>
          <a:xfrm>
            <a:off x="2321024" y="2264859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564FD6-499B-40DB-84BE-D95241BA966C}"/>
              </a:ext>
            </a:extLst>
          </p:cNvPr>
          <p:cNvCxnSpPr/>
          <p:nvPr/>
        </p:nvCxnSpPr>
        <p:spPr>
          <a:xfrm>
            <a:off x="2321024" y="2739275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555A1D-763C-45B4-B8A2-AD1EB644CDCB}"/>
              </a:ext>
            </a:extLst>
          </p:cNvPr>
          <p:cNvCxnSpPr/>
          <p:nvPr/>
        </p:nvCxnSpPr>
        <p:spPr>
          <a:xfrm>
            <a:off x="2336264" y="3278132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369B3C-9E0F-474F-8347-7BB5318F861D}"/>
              </a:ext>
            </a:extLst>
          </p:cNvPr>
          <p:cNvCxnSpPr/>
          <p:nvPr/>
        </p:nvCxnSpPr>
        <p:spPr>
          <a:xfrm>
            <a:off x="2351504" y="378655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C5AECF-5715-42C0-AB4A-7C6C6C6D9A9F}"/>
              </a:ext>
            </a:extLst>
          </p:cNvPr>
          <p:cNvCxnSpPr/>
          <p:nvPr/>
        </p:nvCxnSpPr>
        <p:spPr>
          <a:xfrm>
            <a:off x="2341344" y="4295952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5471A7B-693A-4DB1-8F72-A7FC68CC9BCC}"/>
              </a:ext>
            </a:extLst>
          </p:cNvPr>
          <p:cNvGrpSpPr/>
          <p:nvPr/>
        </p:nvGrpSpPr>
        <p:grpSpPr>
          <a:xfrm>
            <a:off x="756932" y="1501964"/>
            <a:ext cx="1559012" cy="3160077"/>
            <a:chOff x="756932" y="1501964"/>
            <a:chExt cx="1559012" cy="3160077"/>
          </a:xfrm>
        </p:grpSpPr>
        <p:sp>
          <p:nvSpPr>
            <p:cNvPr id="31" name="Rectangle: Rounded Corners 1115">
              <a:extLst>
                <a:ext uri="{FF2B5EF4-FFF2-40B4-BE49-F238E27FC236}">
                  <a16:creationId xmlns:a16="http://schemas.microsoft.com/office/drawing/2014/main" id="{6A9E3E53-6FCC-4953-9C3F-E1763FA2B014}"/>
                </a:ext>
              </a:extLst>
            </p:cNvPr>
            <p:cNvSpPr/>
            <p:nvPr/>
          </p:nvSpPr>
          <p:spPr>
            <a:xfrm>
              <a:off x="756932" y="1501964"/>
              <a:ext cx="1559012" cy="3160077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tIns="0" rIns="48000" bIns="0" rtlCol="0" anchor="t"/>
            <a:lstStyle/>
            <a:p>
              <a:pPr algn="ctr"/>
              <a:r>
                <a:rPr lang="en-US" sz="1200" b="1" dirty="0"/>
                <a:t>Governance Systems and Processes</a:t>
              </a:r>
              <a:endParaRPr lang="en-CA" sz="1200" b="1" dirty="0"/>
            </a:p>
          </p:txBody>
        </p:sp>
        <p:sp>
          <p:nvSpPr>
            <p:cNvPr id="32" name="Rectangle: Rounded Corners 1116">
              <a:extLst>
                <a:ext uri="{FF2B5EF4-FFF2-40B4-BE49-F238E27FC236}">
                  <a16:creationId xmlns:a16="http://schemas.microsoft.com/office/drawing/2014/main" id="{C71662F9-359D-4D12-981F-1202781A4300}"/>
                </a:ext>
              </a:extLst>
            </p:cNvPr>
            <p:cNvSpPr/>
            <p:nvPr/>
          </p:nvSpPr>
          <p:spPr>
            <a:xfrm>
              <a:off x="886112" y="203611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</a:rPr>
                <a:t>Reporting and Analytics</a:t>
              </a:r>
            </a:p>
          </p:txBody>
        </p:sp>
        <p:sp>
          <p:nvSpPr>
            <p:cNvPr id="33" name="Rectangle: Rounded Corners 1116">
              <a:extLst>
                <a:ext uri="{FF2B5EF4-FFF2-40B4-BE49-F238E27FC236}">
                  <a16:creationId xmlns:a16="http://schemas.microsoft.com/office/drawing/2014/main" id="{18445B8D-FED8-44BD-B457-CE422C753ABE}"/>
                </a:ext>
              </a:extLst>
            </p:cNvPr>
            <p:cNvSpPr/>
            <p:nvPr/>
          </p:nvSpPr>
          <p:spPr>
            <a:xfrm>
              <a:off x="886111" y="2554257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</a:rPr>
                <a:t>Access Certification and Discovery</a:t>
              </a:r>
            </a:p>
          </p:txBody>
        </p:sp>
        <p:sp>
          <p:nvSpPr>
            <p:cNvPr id="34" name="Rectangle: Rounded Corners 1116">
              <a:extLst>
                <a:ext uri="{FF2B5EF4-FFF2-40B4-BE49-F238E27FC236}">
                  <a16:creationId xmlns:a16="http://schemas.microsoft.com/office/drawing/2014/main" id="{E4F00080-A37C-4A5B-B630-9AD38B12B3F8}"/>
                </a:ext>
              </a:extLst>
            </p:cNvPr>
            <p:cNvSpPr/>
            <p:nvPr/>
          </p:nvSpPr>
          <p:spPr>
            <a:xfrm>
              <a:off x="886111" y="3073569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Approval Workflows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: Rounded Corners 1116">
              <a:extLst>
                <a:ext uri="{FF2B5EF4-FFF2-40B4-BE49-F238E27FC236}">
                  <a16:creationId xmlns:a16="http://schemas.microsoft.com/office/drawing/2014/main" id="{06B2569A-2A80-4320-93EC-99B6C1FD9C6E}"/>
                </a:ext>
              </a:extLst>
            </p:cNvPr>
            <p:cNvSpPr/>
            <p:nvPr/>
          </p:nvSpPr>
          <p:spPr>
            <a:xfrm>
              <a:off x="880307" y="3594006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Policy and Compliance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: Rounded Corners 1116">
              <a:extLst>
                <a:ext uri="{FF2B5EF4-FFF2-40B4-BE49-F238E27FC236}">
                  <a16:creationId xmlns:a16="http://schemas.microsoft.com/office/drawing/2014/main" id="{F4CB4133-5D5B-41AD-A76C-159C81F5F7CE}"/>
                </a:ext>
              </a:extLst>
            </p:cNvPr>
            <p:cNvSpPr/>
            <p:nvPr/>
          </p:nvSpPr>
          <p:spPr>
            <a:xfrm>
              <a:off x="905047" y="4112152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Monitoring, Auditing and Logging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99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112C974-C0E4-40DF-A316-15C72C0A960A}"/>
              </a:ext>
            </a:extLst>
          </p:cNvPr>
          <p:cNvSpPr txBox="1"/>
          <p:nvPr/>
        </p:nvSpPr>
        <p:spPr>
          <a:xfrm>
            <a:off x="2862014" y="1876904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“systems or data repositories that store information about users and NPEs”</a:t>
            </a:r>
            <a:endParaRPr lang="en-CA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8FC98-A6EC-4AA6-BD6B-D252B1E4C150}"/>
              </a:ext>
            </a:extLst>
          </p:cNvPr>
          <p:cNvSpPr txBox="1"/>
          <p:nvPr/>
        </p:nvSpPr>
        <p:spPr>
          <a:xfrm>
            <a:off x="2863920" y="2432286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“sources of certain identity information associated with internal users”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8F8941-713C-43F3-A9F6-235E40A4AC5C}"/>
              </a:ext>
            </a:extLst>
          </p:cNvPr>
          <p:cNvSpPr txBox="1"/>
          <p:nvPr/>
        </p:nvSpPr>
        <p:spPr>
          <a:xfrm>
            <a:off x="2855789" y="2939134"/>
            <a:ext cx="8426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“sources of identity information primarily for non-Canadian citizens and, in some cases,  Canadian citizens as well”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034F95-ADC8-4FCC-9C3E-29660C5DA815}"/>
              </a:ext>
            </a:extLst>
          </p:cNvPr>
          <p:cNvSpPr txBox="1"/>
          <p:nvPr/>
        </p:nvSpPr>
        <p:spPr>
          <a:xfrm>
            <a:off x="2899876" y="3481409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“sources of information for internal user, external users and businesses”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E5CE73-C7B0-4EFF-A555-25D9C846E9D1}"/>
              </a:ext>
            </a:extLst>
          </p:cNvPr>
          <p:cNvSpPr txBox="1"/>
          <p:nvPr/>
        </p:nvSpPr>
        <p:spPr>
          <a:xfrm>
            <a:off x="2918430" y="3973803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“sources of information for external users and businesses”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89E16-BD32-4E0B-968C-A31D8239160F}"/>
              </a:ext>
            </a:extLst>
          </p:cNvPr>
          <p:cNvSpPr txBox="1"/>
          <p:nvPr/>
        </p:nvSpPr>
        <p:spPr>
          <a:xfrm>
            <a:off x="2918430" y="4502291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“sources of information that do not fall under one of the other categories”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6621D8-3CCE-4DBD-A70E-B3056DCD01DC}"/>
              </a:ext>
            </a:extLst>
          </p:cNvPr>
          <p:cNvCxnSpPr/>
          <p:nvPr/>
        </p:nvCxnSpPr>
        <p:spPr>
          <a:xfrm>
            <a:off x="2453104" y="203782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2901D1-F73D-47C5-9341-D8E36B56928B}"/>
              </a:ext>
            </a:extLst>
          </p:cNvPr>
          <p:cNvCxnSpPr/>
          <p:nvPr/>
        </p:nvCxnSpPr>
        <p:spPr>
          <a:xfrm>
            <a:off x="2425134" y="2579525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FDBA50-15E9-43D6-8818-11EEB4142A33}"/>
              </a:ext>
            </a:extLst>
          </p:cNvPr>
          <p:cNvCxnSpPr/>
          <p:nvPr/>
        </p:nvCxnSpPr>
        <p:spPr>
          <a:xfrm>
            <a:off x="2440374" y="3118382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D236D7-0B78-4C24-97EA-9BE54356A69D}"/>
              </a:ext>
            </a:extLst>
          </p:cNvPr>
          <p:cNvCxnSpPr/>
          <p:nvPr/>
        </p:nvCxnSpPr>
        <p:spPr>
          <a:xfrm>
            <a:off x="2455614" y="362680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229D89-04F1-4EE0-952D-F3B8F3D25019}"/>
              </a:ext>
            </a:extLst>
          </p:cNvPr>
          <p:cNvCxnSpPr/>
          <p:nvPr/>
        </p:nvCxnSpPr>
        <p:spPr>
          <a:xfrm>
            <a:off x="2445454" y="4136202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05FF08-6E8A-4D6E-82F5-FDA0F15FF01D}"/>
              </a:ext>
            </a:extLst>
          </p:cNvPr>
          <p:cNvCxnSpPr/>
          <p:nvPr/>
        </p:nvCxnSpPr>
        <p:spPr>
          <a:xfrm>
            <a:off x="2462996" y="4653801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09877E7-099C-48D7-A829-EAB067EF59DC}"/>
              </a:ext>
            </a:extLst>
          </p:cNvPr>
          <p:cNvGrpSpPr/>
          <p:nvPr/>
        </p:nvGrpSpPr>
        <p:grpSpPr>
          <a:xfrm>
            <a:off x="903984" y="1275566"/>
            <a:ext cx="1559012" cy="3713522"/>
            <a:chOff x="903984" y="1275566"/>
            <a:chExt cx="1559012" cy="3713522"/>
          </a:xfrm>
        </p:grpSpPr>
        <p:sp>
          <p:nvSpPr>
            <p:cNvPr id="31" name="Rectangle: Rounded Corners 1102">
              <a:extLst>
                <a:ext uri="{FF2B5EF4-FFF2-40B4-BE49-F238E27FC236}">
                  <a16:creationId xmlns:a16="http://schemas.microsoft.com/office/drawing/2014/main" id="{A4CDA20A-37B7-4841-8CA2-9B5AEFB1A059}"/>
                </a:ext>
              </a:extLst>
            </p:cNvPr>
            <p:cNvSpPr/>
            <p:nvPr/>
          </p:nvSpPr>
          <p:spPr>
            <a:xfrm>
              <a:off x="903984" y="1275566"/>
              <a:ext cx="1559012" cy="371352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/>
                <a:t>Authoritative Sources</a:t>
              </a:r>
              <a:endParaRPr lang="en-CA" sz="1100" b="1" dirty="0"/>
            </a:p>
          </p:txBody>
        </p:sp>
        <p:sp>
          <p:nvSpPr>
            <p:cNvPr id="32" name="Rectangle: Rounded Corners 1104">
              <a:extLst>
                <a:ext uri="{FF2B5EF4-FFF2-40B4-BE49-F238E27FC236}">
                  <a16:creationId xmlns:a16="http://schemas.microsoft.com/office/drawing/2014/main" id="{1A6EC540-84DD-4E8D-8EC6-A13C07CA3FEB}"/>
                </a:ext>
              </a:extLst>
            </p:cNvPr>
            <p:cNvSpPr/>
            <p:nvPr/>
          </p:nvSpPr>
          <p:spPr>
            <a:xfrm>
              <a:off x="1027360" y="1830257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Directories &amp; Inventory Systems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: Rounded Corners 1111">
              <a:extLst>
                <a:ext uri="{FF2B5EF4-FFF2-40B4-BE49-F238E27FC236}">
                  <a16:creationId xmlns:a16="http://schemas.microsoft.com/office/drawing/2014/main" id="{A00D74E0-E3CE-46DE-B0DC-83A23519F9B9}"/>
                </a:ext>
              </a:extLst>
            </p:cNvPr>
            <p:cNvSpPr/>
            <p:nvPr/>
          </p:nvSpPr>
          <p:spPr>
            <a:xfrm>
              <a:off x="1027360" y="2356388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HR, Pay &amp; Screening Systems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Rounded Corners 1112">
              <a:extLst>
                <a:ext uri="{FF2B5EF4-FFF2-40B4-BE49-F238E27FC236}">
                  <a16:creationId xmlns:a16="http://schemas.microsoft.com/office/drawing/2014/main" id="{D9008105-9AD2-45A2-BD2D-FC4DC1F24388}"/>
                </a:ext>
              </a:extLst>
            </p:cNvPr>
            <p:cNvSpPr/>
            <p:nvPr/>
          </p:nvSpPr>
          <p:spPr>
            <a:xfrm>
              <a:off x="1027360" y="2879657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International Sources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: Rounded Corners 1113">
              <a:extLst>
                <a:ext uri="{FF2B5EF4-FFF2-40B4-BE49-F238E27FC236}">
                  <a16:creationId xmlns:a16="http://schemas.microsoft.com/office/drawing/2014/main" id="{9D53C583-8C62-4D85-86C8-693646551E08}"/>
                </a:ext>
              </a:extLst>
            </p:cNvPr>
            <p:cNvSpPr/>
            <p:nvPr/>
          </p:nvSpPr>
          <p:spPr>
            <a:xfrm>
              <a:off x="1027360" y="3412080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Other Levels of Government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: Rounded Corners 1114">
              <a:extLst>
                <a:ext uri="{FF2B5EF4-FFF2-40B4-BE49-F238E27FC236}">
                  <a16:creationId xmlns:a16="http://schemas.microsoft.com/office/drawing/2014/main" id="{59EA2869-EB16-4A4A-8FBE-FE1829ED2343}"/>
                </a:ext>
              </a:extLst>
            </p:cNvPr>
            <p:cNvSpPr/>
            <p:nvPr/>
          </p:nvSpPr>
          <p:spPr>
            <a:xfrm>
              <a:off x="1027360" y="3944503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Industry Sources</a:t>
              </a:r>
              <a:endParaRPr lang="en-US" sz="800" b="1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37" name="Rectangle: Rounded Corners 71">
              <a:extLst>
                <a:ext uri="{FF2B5EF4-FFF2-40B4-BE49-F238E27FC236}">
                  <a16:creationId xmlns:a16="http://schemas.microsoft.com/office/drawing/2014/main" id="{BE28A616-C065-43CF-9DD3-26F64EB82DA0}"/>
                </a:ext>
              </a:extLst>
            </p:cNvPr>
            <p:cNvSpPr/>
            <p:nvPr/>
          </p:nvSpPr>
          <p:spPr>
            <a:xfrm>
              <a:off x="1027360" y="4465979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Other Sources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5712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56366|-13593164|-13155766|-3334100|-3351552|Treasury Board&quot;,&quot;Id&quot;:&quot;610462aa32354506d4cd50e4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F8F8"/>
        </a:solidFill>
        <a:ln w="3175">
          <a:solidFill>
            <a:schemeClr val="tx1"/>
          </a:solidFill>
        </a:ln>
      </a:spPr>
      <a:bodyPr rtlCol="0" anchor="ctr"/>
      <a:lstStyle>
        <a:defPPr algn="ctr">
          <a:defRPr sz="8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101319</TotalTime>
  <Words>1573</Words>
  <Application>Microsoft Office PowerPoint</Application>
  <PresentationFormat>Widescreen</PresentationFormat>
  <Paragraphs>257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 Digital Identity Reference Architecture</dc:title>
  <dc:creator>Brownlie, Michael</dc:creator>
  <cp:lastModifiedBy>Steve Lloyd</cp:lastModifiedBy>
  <cp:revision>127</cp:revision>
  <dcterms:created xsi:type="dcterms:W3CDTF">2020-12-14T15:53:11Z</dcterms:created>
  <dcterms:modified xsi:type="dcterms:W3CDTF">2022-03-08T21:35:06Z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d0ca00b-3f0e-465a-aac7-1a6a22fcea40_Enabled">
    <vt:lpwstr>True</vt:lpwstr>
  </property>
  <property fmtid="{D5CDD505-2E9C-101B-9397-08002B2CF9AE}" pid="3" name="MSIP_Label_3d0ca00b-3f0e-465a-aac7-1a6a22fcea40_SiteId">
    <vt:lpwstr>6397df10-4595-4047-9c4f-03311282152b</vt:lpwstr>
  </property>
  <property fmtid="{D5CDD505-2E9C-101B-9397-08002B2CF9AE}" pid="4" name="MSIP_Label_3d0ca00b-3f0e-465a-aac7-1a6a22fcea40_Owner">
    <vt:lpwstr>MBROWNLI@tbs-sct.gc.ca</vt:lpwstr>
  </property>
  <property fmtid="{D5CDD505-2E9C-101B-9397-08002B2CF9AE}" pid="5" name="MSIP_Label_3d0ca00b-3f0e-465a-aac7-1a6a22fcea40_SetDate">
    <vt:lpwstr>2021-01-05T23:27:51.3663770Z</vt:lpwstr>
  </property>
  <property fmtid="{D5CDD505-2E9C-101B-9397-08002B2CF9AE}" pid="6" name="MSIP_Label_3d0ca00b-3f0e-465a-aac7-1a6a22fcea40_Name">
    <vt:lpwstr>UNCLASSIFIED</vt:lpwstr>
  </property>
  <property fmtid="{D5CDD505-2E9C-101B-9397-08002B2CF9AE}" pid="7" name="MSIP_Label_3d0ca00b-3f0e-465a-aac7-1a6a22fcea40_Application">
    <vt:lpwstr>Microsoft Azure Information Protection</vt:lpwstr>
  </property>
  <property fmtid="{D5CDD505-2E9C-101B-9397-08002B2CF9AE}" pid="8" name="MSIP_Label_3d0ca00b-3f0e-465a-aac7-1a6a22fcea40_ActionId">
    <vt:lpwstr>7463e0b8-b70d-4815-8c23-ecd956136453</vt:lpwstr>
  </property>
  <property fmtid="{D5CDD505-2E9C-101B-9397-08002B2CF9AE}" pid="9" name="MSIP_Label_3d0ca00b-3f0e-465a-aac7-1a6a22fcea40_Extended_MSFT_Method">
    <vt:lpwstr>Manual</vt:lpwstr>
  </property>
  <property fmtid="{D5CDD505-2E9C-101B-9397-08002B2CF9AE}" pid="10" name="Sensitivity">
    <vt:lpwstr>UNCLASSIFIED</vt:lpwstr>
  </property>
</Properties>
</file>