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9" r:id="rId3"/>
    <p:sldId id="262" r:id="rId4"/>
    <p:sldId id="286" r:id="rId5"/>
    <p:sldId id="287" r:id="rId6"/>
    <p:sldId id="288" r:id="rId7"/>
    <p:sldId id="290" r:id="rId8"/>
    <p:sldId id="289" r:id="rId9"/>
    <p:sldId id="291" r:id="rId10"/>
    <p:sldId id="292" r:id="rId11"/>
    <p:sldId id="293" r:id="rId12"/>
    <p:sldId id="294" r:id="rId13"/>
    <p:sldId id="295" r:id="rId14"/>
    <p:sldId id="296" r:id="rId15"/>
    <p:sldId id="282" r:id="rId16"/>
  </p:sldIdLst>
  <p:sldSz cx="9144000" cy="5143500" type="screen16x9"/>
  <p:notesSz cx="6858000" cy="9144000"/>
  <p:embeddedFontLst>
    <p:embeddedFont>
      <p:font typeface="Bebas Neue" panose="020B0606020202050201" pitchFamily="34" charset="0"/>
      <p:regular r:id="rId18"/>
    </p:embeddedFont>
    <p:embeddedFont>
      <p:font typeface="Bradley Hand ITC" panose="03070402050302030203" pitchFamily="66" charset="0"/>
      <p:regular r:id="rId19"/>
    </p:embeddedFont>
    <p:embeddedFont>
      <p:font typeface="Montserrat" panose="00000500000000000000" pitchFamily="2" charset="0"/>
      <p:regular r:id="rId20"/>
      <p:bold r:id="rId21"/>
      <p:italic r:id="rId22"/>
      <p:boldItalic r:id="rId23"/>
    </p:embeddedFont>
    <p:embeddedFont>
      <p:font typeface="Syne"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BA88C-BD2E-4EE2-9E38-2491121C47F8}">
  <a:tblStyle styleId="{7A0BA88C-BD2E-4EE2-9E38-2491121C47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10d8b6869a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10d8b6869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9"/>
        <p:cNvGrpSpPr/>
        <p:nvPr/>
      </p:nvGrpSpPr>
      <p:grpSpPr>
        <a:xfrm>
          <a:off x="0" y="0"/>
          <a:ext cx="0" cy="0"/>
          <a:chOff x="0" y="0"/>
          <a:chExt cx="0" cy="0"/>
        </a:xfrm>
      </p:grpSpPr>
      <p:sp>
        <p:nvSpPr>
          <p:cNvPr id="2430" name="Google Shape;2430;g108fe691b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1" name="Google Shape;2431;g108fe691b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9"/>
        <p:cNvGrpSpPr/>
        <p:nvPr/>
      </p:nvGrpSpPr>
      <p:grpSpPr>
        <a:xfrm>
          <a:off x="0" y="0"/>
          <a:ext cx="0" cy="0"/>
          <a:chOff x="0" y="0"/>
          <a:chExt cx="0" cy="0"/>
        </a:xfrm>
      </p:grpSpPr>
      <p:sp>
        <p:nvSpPr>
          <p:cNvPr id="3570" name="Google Shape;3570;g108fe691b1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1" name="Google Shape;3571;g108fe691b1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5"/>
        <p:cNvGrpSpPr/>
        <p:nvPr/>
      </p:nvGrpSpPr>
      <p:grpSpPr>
        <a:xfrm>
          <a:off x="0" y="0"/>
          <a:ext cx="0" cy="0"/>
          <a:chOff x="0" y="0"/>
          <a:chExt cx="0" cy="0"/>
        </a:xfrm>
      </p:grpSpPr>
      <p:sp>
        <p:nvSpPr>
          <p:cNvPr id="346" name="Google Shape;346;p8"/>
          <p:cNvSpPr/>
          <p:nvPr/>
        </p:nvSpPr>
        <p:spPr>
          <a:xfrm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48" name="Google Shape;348;p8"/>
          <p:cNvSpPr/>
          <p:nvPr/>
        </p:nvSpPr>
        <p:spPr>
          <a:xfrm flipH="1">
            <a:off x="6919416" y="3024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flipH="1">
            <a:off x="3577384" y="29407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flipH="1">
            <a:off x="282630" y="43110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flipH="1">
            <a:off x="8703052" y="35506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8"/>
          <p:cNvGrpSpPr/>
          <p:nvPr/>
        </p:nvGrpSpPr>
        <p:grpSpPr>
          <a:xfrm flipH="1">
            <a:off x="7155382" y="4033593"/>
            <a:ext cx="2975935" cy="1346161"/>
            <a:chOff x="5935450" y="921661"/>
            <a:chExt cx="739786" cy="334641"/>
          </a:xfrm>
        </p:grpSpPr>
        <p:sp>
          <p:nvSpPr>
            <p:cNvPr id="353" name="Google Shape;353;p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sp>
        <p:nvSpPr>
          <p:cNvPr id="360" name="Google Shape;360;p9"/>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txBox="1">
            <a:spLocks noGrp="1"/>
          </p:cNvSpPr>
          <p:nvPr>
            <p:ph type="title"/>
          </p:nvPr>
        </p:nvSpPr>
        <p:spPr>
          <a:xfrm>
            <a:off x="2627767" y="1726751"/>
            <a:ext cx="4887300" cy="619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5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62" name="Google Shape;362;p9"/>
          <p:cNvSpPr txBox="1">
            <a:spLocks noGrp="1"/>
          </p:cNvSpPr>
          <p:nvPr>
            <p:ph type="subTitle" idx="1"/>
          </p:nvPr>
        </p:nvSpPr>
        <p:spPr>
          <a:xfrm>
            <a:off x="2627767" y="2346276"/>
            <a:ext cx="4887300" cy="13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363" name="Google Shape;363;p9"/>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32846" y="481226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674797"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15000" y="30712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29401"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flipH="1">
            <a:off x="7226358" y="21163"/>
            <a:ext cx="2533396" cy="1146012"/>
            <a:chOff x="5935450" y="921661"/>
            <a:chExt cx="739786" cy="334641"/>
          </a:xfrm>
        </p:grpSpPr>
        <p:sp>
          <p:nvSpPr>
            <p:cNvPr id="374" name="Google Shape;374;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9"/>
          <p:cNvGrpSpPr/>
          <p:nvPr/>
        </p:nvGrpSpPr>
        <p:grpSpPr>
          <a:xfrm>
            <a:off x="7768950" y="4319142"/>
            <a:ext cx="1662816" cy="752173"/>
            <a:chOff x="5935450" y="921661"/>
            <a:chExt cx="739786" cy="334641"/>
          </a:xfrm>
        </p:grpSpPr>
        <p:sp>
          <p:nvSpPr>
            <p:cNvPr id="381" name="Google Shape;381;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9"/>
          <p:cNvGrpSpPr/>
          <p:nvPr/>
        </p:nvGrpSpPr>
        <p:grpSpPr>
          <a:xfrm>
            <a:off x="8111493" y="4661695"/>
            <a:ext cx="1662816" cy="752173"/>
            <a:chOff x="5935450" y="921661"/>
            <a:chExt cx="739786" cy="334641"/>
          </a:xfrm>
        </p:grpSpPr>
        <p:sp>
          <p:nvSpPr>
            <p:cNvPr id="388" name="Google Shape;388;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432"/>
        <p:cNvGrpSpPr/>
        <p:nvPr/>
      </p:nvGrpSpPr>
      <p:grpSpPr>
        <a:xfrm>
          <a:off x="0" y="0"/>
          <a:ext cx="0" cy="0"/>
          <a:chOff x="0" y="0"/>
          <a:chExt cx="0" cy="0"/>
        </a:xfrm>
      </p:grpSpPr>
      <p:sp>
        <p:nvSpPr>
          <p:cNvPr id="1433" name="Google Shape;1433;p31"/>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txBox="1">
            <a:spLocks noGrp="1"/>
          </p:cNvSpPr>
          <p:nvPr>
            <p:ph type="subTitle" idx="1"/>
          </p:nvPr>
        </p:nvSpPr>
        <p:spPr>
          <a:xfrm>
            <a:off x="2238100" y="2679600"/>
            <a:ext cx="4668000" cy="127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35" name="Google Shape;1435;p31"/>
          <p:cNvSpPr txBox="1">
            <a:spLocks noGrp="1"/>
          </p:cNvSpPr>
          <p:nvPr>
            <p:ph type="title"/>
          </p:nvPr>
        </p:nvSpPr>
        <p:spPr>
          <a:xfrm>
            <a:off x="2238100" y="2368500"/>
            <a:ext cx="4668000" cy="31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6" name="Google Shape;1436;p31"/>
          <p:cNvSpPr/>
          <p:nvPr/>
        </p:nvSpPr>
        <p:spPr>
          <a:xfrm flipH="1">
            <a:off x="591052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1892304"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flipH="1">
            <a:off x="7752559" y="2004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a:off x="-691225" y="63119"/>
            <a:ext cx="1944170" cy="1085852"/>
            <a:chOff x="-167550" y="-6"/>
            <a:chExt cx="1944170" cy="1085852"/>
          </a:xfrm>
        </p:grpSpPr>
        <p:sp>
          <p:nvSpPr>
            <p:cNvPr id="1443" name="Google Shape;1443;p31"/>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1"/>
          <p:cNvGrpSpPr/>
          <p:nvPr/>
        </p:nvGrpSpPr>
        <p:grpSpPr>
          <a:xfrm>
            <a:off x="8009967" y="190351"/>
            <a:ext cx="1713102" cy="1156456"/>
            <a:chOff x="2251342" y="373064"/>
            <a:chExt cx="1713102" cy="1156456"/>
          </a:xfrm>
        </p:grpSpPr>
        <p:sp>
          <p:nvSpPr>
            <p:cNvPr id="1463" name="Google Shape;1463;p3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31"/>
          <p:cNvGrpSpPr/>
          <p:nvPr/>
        </p:nvGrpSpPr>
        <p:grpSpPr>
          <a:xfrm>
            <a:off x="-1046213" y="3732744"/>
            <a:ext cx="3701501" cy="1921582"/>
            <a:chOff x="4666075" y="3825750"/>
            <a:chExt cx="2868269" cy="1489021"/>
          </a:xfrm>
        </p:grpSpPr>
        <p:sp>
          <p:nvSpPr>
            <p:cNvPr id="1482" name="Google Shape;1482;p3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1"/>
          <p:cNvGrpSpPr/>
          <p:nvPr/>
        </p:nvGrpSpPr>
        <p:grpSpPr>
          <a:xfrm>
            <a:off x="6642557" y="4046536"/>
            <a:ext cx="3282946" cy="1485037"/>
            <a:chOff x="5935450" y="921661"/>
            <a:chExt cx="739786" cy="334641"/>
          </a:xfrm>
        </p:grpSpPr>
        <p:sp>
          <p:nvSpPr>
            <p:cNvPr id="1510" name="Google Shape;1510;p3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77" r:id="rId5"/>
    <p:sldLayoutId id="2147483686" r:id="rId6"/>
    <p:sldLayoutId id="2147483687" r:id="rId7"/>
    <p:sldLayoutId id="214748368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1361683" y="1266136"/>
            <a:ext cx="5740871"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dirty="0">
                <a:solidFill>
                  <a:schemeClr val="accent3"/>
                </a:solidFill>
              </a:rPr>
              <a:t>WEATHER FORECASTING</a:t>
            </a:r>
            <a:endParaRPr dirty="0">
              <a:solidFill>
                <a:schemeClr val="accent3"/>
              </a:solidFill>
            </a:endParaRPr>
          </a:p>
        </p:txBody>
      </p:sp>
      <p:sp>
        <p:nvSpPr>
          <p:cNvPr id="2244" name="Google Shape;2244;p46"/>
          <p:cNvSpPr txBox="1">
            <a:spLocks noGrp="1"/>
          </p:cNvSpPr>
          <p:nvPr>
            <p:ph type="subTitle" idx="1"/>
          </p:nvPr>
        </p:nvSpPr>
        <p:spPr>
          <a:xfrm>
            <a:off x="4742970" y="3546582"/>
            <a:ext cx="3751758" cy="4642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Presented by : Chaitrali Naik</a:t>
            </a:r>
            <a:endParaRPr b="1" dirty="0"/>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6A8A-EE9A-A84F-E65F-4D29C7A8E823}"/>
              </a:ext>
            </a:extLst>
          </p:cNvPr>
          <p:cNvSpPr>
            <a:spLocks noGrp="1"/>
          </p:cNvSpPr>
          <p:nvPr>
            <p:ph type="title" idx="4294967295"/>
          </p:nvPr>
        </p:nvSpPr>
        <p:spPr>
          <a:xfrm>
            <a:off x="0" y="666750"/>
            <a:ext cx="9144001" cy="619125"/>
          </a:xfrm>
        </p:spPr>
        <p:txBody>
          <a:bodyPr/>
          <a:lstStyle/>
          <a:p>
            <a:pPr algn="ctr"/>
            <a:r>
              <a:rPr lang="en-US" sz="3600" dirty="0"/>
              <a:t>Data Visualization</a:t>
            </a:r>
            <a:endParaRPr lang="en-IN" sz="3600" dirty="0"/>
          </a:p>
        </p:txBody>
      </p:sp>
      <p:pic>
        <p:nvPicPr>
          <p:cNvPr id="6" name="Content Placeholder 7">
            <a:extLst>
              <a:ext uri="{FF2B5EF4-FFF2-40B4-BE49-F238E27FC236}">
                <a16:creationId xmlns:a16="http://schemas.microsoft.com/office/drawing/2014/main" id="{B6A73B8D-96D5-F7C6-C088-AF774AA2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72" y="1967003"/>
            <a:ext cx="4066728" cy="2795334"/>
          </a:xfrm>
          <a:prstGeom prst="rect">
            <a:avLst/>
          </a:prstGeom>
          <a:noFill/>
          <a:ln>
            <a:noFill/>
          </a:ln>
        </p:spPr>
      </p:pic>
      <p:pic>
        <p:nvPicPr>
          <p:cNvPr id="9" name="Content Placeholder 9">
            <a:extLst>
              <a:ext uri="{FF2B5EF4-FFF2-40B4-BE49-F238E27FC236}">
                <a16:creationId xmlns:a16="http://schemas.microsoft.com/office/drawing/2014/main" id="{8413608A-9825-D78B-0CBC-DF76B8A8A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2" y="1967002"/>
            <a:ext cx="3700966" cy="2795335"/>
          </a:xfrm>
          <a:prstGeom prst="rect">
            <a:avLst/>
          </a:prstGeom>
          <a:noFill/>
          <a:ln>
            <a:noFill/>
          </a:ln>
        </p:spPr>
      </p:pic>
      <p:sp>
        <p:nvSpPr>
          <p:cNvPr id="10" name="Text Placeholder 2">
            <a:extLst>
              <a:ext uri="{FF2B5EF4-FFF2-40B4-BE49-F238E27FC236}">
                <a16:creationId xmlns:a16="http://schemas.microsoft.com/office/drawing/2014/main" id="{692B049D-5A6F-62A9-8A1C-0A3540734F95}"/>
              </a:ext>
            </a:extLst>
          </p:cNvPr>
          <p:cNvSpPr txBox="1">
            <a:spLocks/>
          </p:cNvSpPr>
          <p:nvPr/>
        </p:nvSpPr>
        <p:spPr>
          <a:xfrm>
            <a:off x="167784" y="1285995"/>
            <a:ext cx="418185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Heatmap showing relationships between variables</a:t>
            </a:r>
            <a:endParaRPr lang="en-GY" sz="1600" dirty="0"/>
          </a:p>
        </p:txBody>
      </p:sp>
      <p:sp>
        <p:nvSpPr>
          <p:cNvPr id="11" name="Text Placeholder 4">
            <a:extLst>
              <a:ext uri="{FF2B5EF4-FFF2-40B4-BE49-F238E27FC236}">
                <a16:creationId xmlns:a16="http://schemas.microsoft.com/office/drawing/2014/main" id="{26663290-8A2C-97C8-7F2A-7F7C3A47B59E}"/>
              </a:ext>
            </a:extLst>
          </p:cNvPr>
          <p:cNvSpPr txBox="1">
            <a:spLocks/>
          </p:cNvSpPr>
          <p:nvPr/>
        </p:nvSpPr>
        <p:spPr>
          <a:xfrm>
            <a:off x="5010457" y="1291830"/>
            <a:ext cx="4085532"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buFont typeface="Syne"/>
              <a:buNone/>
            </a:pPr>
            <a:r>
              <a:rPr lang="en-IN" sz="1600" dirty="0"/>
              <a:t>Pie chart showing Weather Summary</a:t>
            </a:r>
            <a:endParaRPr lang="en-GY" sz="1600" dirty="0"/>
          </a:p>
        </p:txBody>
      </p:sp>
    </p:spTree>
    <p:extLst>
      <p:ext uri="{BB962C8B-B14F-4D97-AF65-F5344CB8AC3E}">
        <p14:creationId xmlns:p14="http://schemas.microsoft.com/office/powerpoint/2010/main" val="169424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472846B-5D2E-7A43-F876-BA4BDA20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64" y="1284918"/>
            <a:ext cx="3609371" cy="3124898"/>
          </a:xfrm>
          <a:prstGeom prst="rect">
            <a:avLst/>
          </a:prstGeom>
          <a:noFill/>
          <a:ln>
            <a:noFill/>
          </a:ln>
        </p:spPr>
      </p:pic>
      <p:sp>
        <p:nvSpPr>
          <p:cNvPr id="5" name="Text Placeholder 2">
            <a:extLst>
              <a:ext uri="{FF2B5EF4-FFF2-40B4-BE49-F238E27FC236}">
                <a16:creationId xmlns:a16="http://schemas.microsoft.com/office/drawing/2014/main" id="{E4CB5C86-F524-F7D6-6948-FE5298F6FC2F}"/>
              </a:ext>
            </a:extLst>
          </p:cNvPr>
          <p:cNvSpPr txBox="1">
            <a:spLocks/>
          </p:cNvSpPr>
          <p:nvPr/>
        </p:nvSpPr>
        <p:spPr>
          <a:xfrm>
            <a:off x="642364" y="698674"/>
            <a:ext cx="3397648"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Count of </a:t>
            </a:r>
            <a:r>
              <a:rPr lang="en-IN" sz="1600" dirty="0" err="1"/>
              <a:t>Precip</a:t>
            </a:r>
            <a:r>
              <a:rPr lang="en-IN" sz="1600" dirty="0"/>
              <a:t> type</a:t>
            </a:r>
            <a:endParaRPr lang="en-GY" sz="1600" dirty="0"/>
          </a:p>
        </p:txBody>
      </p:sp>
      <p:sp>
        <p:nvSpPr>
          <p:cNvPr id="6" name="Text Placeholder 4">
            <a:extLst>
              <a:ext uri="{FF2B5EF4-FFF2-40B4-BE49-F238E27FC236}">
                <a16:creationId xmlns:a16="http://schemas.microsoft.com/office/drawing/2014/main" id="{E2626B89-B012-96B0-04DF-C58AE11B22CB}"/>
              </a:ext>
            </a:extLst>
          </p:cNvPr>
          <p:cNvSpPr txBox="1">
            <a:spLocks/>
          </p:cNvSpPr>
          <p:nvPr/>
        </p:nvSpPr>
        <p:spPr>
          <a:xfrm>
            <a:off x="4293991" y="698674"/>
            <a:ext cx="466407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Weather Summary by Temperature</a:t>
            </a:r>
            <a:endParaRPr lang="en-GY" sz="1600" dirty="0"/>
          </a:p>
        </p:txBody>
      </p:sp>
      <p:pic>
        <p:nvPicPr>
          <p:cNvPr id="7" name="Content Placeholder 9">
            <a:extLst>
              <a:ext uri="{FF2B5EF4-FFF2-40B4-BE49-F238E27FC236}">
                <a16:creationId xmlns:a16="http://schemas.microsoft.com/office/drawing/2014/main" id="{E6A70D53-3C2A-571E-D475-8552AE01F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422" y="1284918"/>
            <a:ext cx="3751214" cy="3124898"/>
          </a:xfrm>
          <a:prstGeom prst="rect">
            <a:avLst/>
          </a:prstGeom>
          <a:noFill/>
          <a:ln>
            <a:noFill/>
          </a:ln>
        </p:spPr>
      </p:pic>
    </p:spTree>
    <p:extLst>
      <p:ext uri="{BB962C8B-B14F-4D97-AF65-F5344CB8AC3E}">
        <p14:creationId xmlns:p14="http://schemas.microsoft.com/office/powerpoint/2010/main" val="86952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9FFC6D5A-DB9C-9584-63DE-5549D0A4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32" y="1163422"/>
            <a:ext cx="4103649" cy="3325591"/>
          </a:xfrm>
          <a:prstGeom prst="rect">
            <a:avLst/>
          </a:prstGeom>
          <a:noFill/>
          <a:ln>
            <a:noFill/>
          </a:ln>
        </p:spPr>
      </p:pic>
      <p:sp>
        <p:nvSpPr>
          <p:cNvPr id="7" name="Text Placeholder 2">
            <a:extLst>
              <a:ext uri="{FF2B5EF4-FFF2-40B4-BE49-F238E27FC236}">
                <a16:creationId xmlns:a16="http://schemas.microsoft.com/office/drawing/2014/main" id="{0D5240F6-5044-3196-1A19-7042EBB5849B}"/>
              </a:ext>
            </a:extLst>
          </p:cNvPr>
          <p:cNvSpPr txBox="1">
            <a:spLocks/>
          </p:cNvSpPr>
          <p:nvPr/>
        </p:nvSpPr>
        <p:spPr>
          <a:xfrm>
            <a:off x="388258" y="592776"/>
            <a:ext cx="3746510" cy="400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Humidity</a:t>
            </a:r>
            <a:endParaRPr lang="en-GY" sz="1600" dirty="0">
              <a:solidFill>
                <a:schemeClr val="tx1">
                  <a:lumMod val="25000"/>
                </a:schemeClr>
              </a:solidFill>
            </a:endParaRPr>
          </a:p>
        </p:txBody>
      </p:sp>
      <p:pic>
        <p:nvPicPr>
          <p:cNvPr id="8" name="Content Placeholder 9">
            <a:extLst>
              <a:ext uri="{FF2B5EF4-FFF2-40B4-BE49-F238E27FC236}">
                <a16:creationId xmlns:a16="http://schemas.microsoft.com/office/drawing/2014/main" id="{E1574B54-C541-3EEF-EC02-58459BBA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1" y="1163422"/>
            <a:ext cx="3977268" cy="3325591"/>
          </a:xfrm>
          <a:prstGeom prst="rect">
            <a:avLst/>
          </a:prstGeom>
          <a:noFill/>
          <a:ln>
            <a:noFill/>
          </a:ln>
        </p:spPr>
      </p:pic>
      <p:sp>
        <p:nvSpPr>
          <p:cNvPr id="12" name="TextBox 11">
            <a:extLst>
              <a:ext uri="{FF2B5EF4-FFF2-40B4-BE49-F238E27FC236}">
                <a16:creationId xmlns:a16="http://schemas.microsoft.com/office/drawing/2014/main" id="{1ABDC7F1-D20E-0D9A-CCFB-EBBE3CC40E16}"/>
              </a:ext>
            </a:extLst>
          </p:cNvPr>
          <p:cNvSpPr txBox="1"/>
          <p:nvPr/>
        </p:nvSpPr>
        <p:spPr>
          <a:xfrm>
            <a:off x="4393581" y="654487"/>
            <a:ext cx="4852416" cy="338554"/>
          </a:xfrm>
          <a:prstGeom prst="rect">
            <a:avLst/>
          </a:prstGeom>
          <a:noFill/>
        </p:spPr>
        <p:txBody>
          <a:bodyPr wrap="square">
            <a:spAutoFit/>
          </a:bodyPr>
          <a:lstStyle/>
          <a:p>
            <a:pPr marL="0" indent="0" algn="ctr">
              <a:buFont typeface="Syne"/>
              <a:buNone/>
            </a:pPr>
            <a:r>
              <a:rPr lang="en-IN" sz="1600" dirty="0">
                <a:solidFill>
                  <a:schemeClr val="tx1">
                    <a:lumMod val="25000"/>
                  </a:schemeClr>
                </a:solidFill>
              </a:rPr>
              <a:t>Weather Summary by Pressure</a:t>
            </a:r>
            <a:endParaRPr lang="en-GY" sz="1600" dirty="0">
              <a:solidFill>
                <a:schemeClr val="tx1">
                  <a:lumMod val="25000"/>
                </a:schemeClr>
              </a:solidFill>
            </a:endParaRPr>
          </a:p>
        </p:txBody>
      </p:sp>
    </p:spTree>
    <p:extLst>
      <p:ext uri="{BB962C8B-B14F-4D97-AF65-F5344CB8AC3E}">
        <p14:creationId xmlns:p14="http://schemas.microsoft.com/office/powerpoint/2010/main" val="47497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DA8AE-5722-379C-674C-0462DCDDF02C}"/>
              </a:ext>
            </a:extLst>
          </p:cNvPr>
          <p:cNvSpPr>
            <a:spLocks noGrp="1"/>
          </p:cNvSpPr>
          <p:nvPr>
            <p:ph type="title" idx="4294967295"/>
          </p:nvPr>
        </p:nvSpPr>
        <p:spPr>
          <a:xfrm>
            <a:off x="0" y="476250"/>
            <a:ext cx="9144000" cy="742950"/>
          </a:xfrm>
        </p:spPr>
        <p:txBody>
          <a:bodyPr/>
          <a:lstStyle/>
          <a:p>
            <a:pPr algn="ctr"/>
            <a:r>
              <a:rPr lang="en-IN" sz="3600" b="1" dirty="0"/>
              <a:t>Dashboard Using </a:t>
            </a:r>
            <a:r>
              <a:rPr lang="en-IN" sz="3600" b="1" dirty="0" err="1"/>
              <a:t>PowerBI</a:t>
            </a:r>
            <a:endParaRPr lang="en-GY" sz="3600" dirty="0"/>
          </a:p>
        </p:txBody>
      </p:sp>
      <p:pic>
        <p:nvPicPr>
          <p:cNvPr id="5" name="Content Placeholder 4">
            <a:extLst>
              <a:ext uri="{FF2B5EF4-FFF2-40B4-BE49-F238E27FC236}">
                <a16:creationId xmlns:a16="http://schemas.microsoft.com/office/drawing/2014/main" id="{5383EEEC-B155-825B-16DE-E8B1D36D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93" y="1219200"/>
            <a:ext cx="6752285" cy="3368981"/>
          </a:xfrm>
          <a:prstGeom prst="rect">
            <a:avLst/>
          </a:prstGeom>
          <a:noFill/>
          <a:ln>
            <a:noFill/>
          </a:ln>
        </p:spPr>
      </p:pic>
    </p:spTree>
    <p:extLst>
      <p:ext uri="{BB962C8B-B14F-4D97-AF65-F5344CB8AC3E}">
        <p14:creationId xmlns:p14="http://schemas.microsoft.com/office/powerpoint/2010/main" val="263216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0D3066-FB5F-F030-8E0A-59D41DD7FFDE}"/>
              </a:ext>
            </a:extLst>
          </p:cNvPr>
          <p:cNvSpPr>
            <a:spLocks noGrp="1"/>
          </p:cNvSpPr>
          <p:nvPr>
            <p:ph type="title" idx="4294967295"/>
          </p:nvPr>
        </p:nvSpPr>
        <p:spPr>
          <a:xfrm>
            <a:off x="-1" y="433388"/>
            <a:ext cx="9144001" cy="827087"/>
          </a:xfrm>
        </p:spPr>
        <p:txBody>
          <a:bodyPr/>
          <a:lstStyle/>
          <a:p>
            <a:pPr algn="ctr"/>
            <a:r>
              <a:rPr lang="en-IN" sz="3600" dirty="0"/>
              <a:t>Conclusion</a:t>
            </a:r>
            <a:endParaRPr lang="en-GY" sz="3600" dirty="0"/>
          </a:p>
        </p:txBody>
      </p:sp>
      <p:sp>
        <p:nvSpPr>
          <p:cNvPr id="5" name="Content Placeholder 2">
            <a:extLst>
              <a:ext uri="{FF2B5EF4-FFF2-40B4-BE49-F238E27FC236}">
                <a16:creationId xmlns:a16="http://schemas.microsoft.com/office/drawing/2014/main" id="{6D77F079-0837-A127-4054-1162FEE80FD9}"/>
              </a:ext>
            </a:extLst>
          </p:cNvPr>
          <p:cNvSpPr txBox="1">
            <a:spLocks/>
          </p:cNvSpPr>
          <p:nvPr/>
        </p:nvSpPr>
        <p:spPr>
          <a:xfrm>
            <a:off x="840802" y="3746812"/>
            <a:ext cx="7254239" cy="1048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yne"/>
              <a:buNone/>
              <a:defRPr sz="1600" b="0" i="0" u="none" strike="noStrike" cap="none">
                <a:solidFill>
                  <a:schemeClr val="accent3"/>
                </a:solidFill>
                <a:latin typeface="Syne"/>
                <a:ea typeface="Syne"/>
                <a:cs typeface="Syne"/>
                <a:sym typeface="Syne"/>
              </a:defRPr>
            </a:lvl1pPr>
            <a:lvl2pPr marL="914400" marR="0" lvl="1" indent="-317500" algn="ctr" rtl="0">
              <a:lnSpc>
                <a:spcPct val="100000"/>
              </a:lnSpc>
              <a:spcBef>
                <a:spcPts val="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2pPr>
            <a:lvl3pPr marL="1371600" marR="0" lvl="2"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3pPr>
            <a:lvl4pPr marL="1828800" marR="0" lvl="3"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4pPr>
            <a:lvl5pPr marL="2286000" marR="0" lvl="4"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5pPr>
            <a:lvl6pPr marL="2743200" marR="0" lvl="5"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6pPr>
            <a:lvl7pPr marL="3200400" marR="0" lvl="6"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7pPr>
            <a:lvl8pPr marL="3657600" marR="0" lvl="7"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8pPr>
            <a:lvl9pPr marL="4114800" marR="0" lvl="8" indent="-317500" algn="ctr" rtl="0">
              <a:lnSpc>
                <a:spcPct val="100000"/>
              </a:lnSpc>
              <a:spcBef>
                <a:spcPts val="1600"/>
              </a:spcBef>
              <a:spcAft>
                <a:spcPts val="1600"/>
              </a:spcAft>
              <a:buClr>
                <a:schemeClr val="lt1"/>
              </a:buClr>
              <a:buSzPts val="1400"/>
              <a:buFont typeface="Syne"/>
              <a:buNone/>
              <a:defRPr sz="1400" b="0" i="0" u="none" strike="noStrike" cap="none">
                <a:solidFill>
                  <a:schemeClr val="lt1"/>
                </a:solidFill>
                <a:latin typeface="Syne"/>
                <a:ea typeface="Syne"/>
                <a:cs typeface="Syne"/>
                <a:sym typeface="Syne"/>
              </a:defRPr>
            </a:lvl9pPr>
          </a:lstStyle>
          <a:p>
            <a:r>
              <a:rPr lang="en-US" dirty="0"/>
              <a:t>Accuracy of this model achieved for Weather dataset is 66.44%. High accuracy is achieved using Random Forest model then the model with all variables while predicting using test dataset.</a:t>
            </a:r>
            <a:endParaRPr lang="en-GY" dirty="0"/>
          </a:p>
        </p:txBody>
      </p:sp>
      <p:pic>
        <p:nvPicPr>
          <p:cNvPr id="6" name="Picture 5">
            <a:extLst>
              <a:ext uri="{FF2B5EF4-FFF2-40B4-BE49-F238E27FC236}">
                <a16:creationId xmlns:a16="http://schemas.microsoft.com/office/drawing/2014/main" id="{07359629-6CB9-CAEC-3E39-9EBCD2DA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91" y="1542224"/>
            <a:ext cx="2412836" cy="2059052"/>
          </a:xfrm>
          <a:prstGeom prst="rect">
            <a:avLst/>
          </a:prstGeom>
        </p:spPr>
      </p:pic>
      <p:pic>
        <p:nvPicPr>
          <p:cNvPr id="7" name="Picture 6">
            <a:extLst>
              <a:ext uri="{FF2B5EF4-FFF2-40B4-BE49-F238E27FC236}">
                <a16:creationId xmlns:a16="http://schemas.microsoft.com/office/drawing/2014/main" id="{935525BB-AC45-4AE3-CE3C-F704F4C0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84" y="1542224"/>
            <a:ext cx="3731025" cy="2059052"/>
          </a:xfrm>
          <a:prstGeom prst="rect">
            <a:avLst/>
          </a:prstGeom>
        </p:spPr>
      </p:pic>
    </p:spTree>
    <p:extLst>
      <p:ext uri="{BB962C8B-B14F-4D97-AF65-F5344CB8AC3E}">
        <p14:creationId xmlns:p14="http://schemas.microsoft.com/office/powerpoint/2010/main" val="20562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2"/>
        <p:cNvGrpSpPr/>
        <p:nvPr/>
      </p:nvGrpSpPr>
      <p:grpSpPr>
        <a:xfrm>
          <a:off x="0" y="0"/>
          <a:ext cx="0" cy="0"/>
          <a:chOff x="0" y="0"/>
          <a:chExt cx="0" cy="0"/>
        </a:xfrm>
      </p:grpSpPr>
      <p:sp>
        <p:nvSpPr>
          <p:cNvPr id="3573" name="Google Shape;3573;p72"/>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radley Hand ITC" panose="03070402050302030203" pitchFamily="66" charset="0"/>
              </a:rPr>
              <a:t>Thank You !!!</a:t>
            </a:r>
            <a:endParaRPr dirty="0">
              <a:latin typeface="Bradley Hand ITC" panose="03070402050302030203" pitchFamily="66" charset="0"/>
            </a:endParaRPr>
          </a:p>
        </p:txBody>
      </p:sp>
      <p:grpSp>
        <p:nvGrpSpPr>
          <p:cNvPr id="3574" name="Google Shape;3574;p72"/>
          <p:cNvGrpSpPr/>
          <p:nvPr/>
        </p:nvGrpSpPr>
        <p:grpSpPr>
          <a:xfrm flipH="1">
            <a:off x="4387505" y="459928"/>
            <a:ext cx="170170" cy="263393"/>
            <a:chOff x="1223537" y="2032528"/>
            <a:chExt cx="170170" cy="263393"/>
          </a:xfrm>
        </p:grpSpPr>
        <p:sp>
          <p:nvSpPr>
            <p:cNvPr id="3575" name="Google Shape;357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7" name="Google Shape;3577;p72"/>
          <p:cNvGrpSpPr/>
          <p:nvPr/>
        </p:nvGrpSpPr>
        <p:grpSpPr>
          <a:xfrm flipH="1">
            <a:off x="8124878" y="1949911"/>
            <a:ext cx="168361" cy="263393"/>
            <a:chOff x="883360" y="2474311"/>
            <a:chExt cx="168361" cy="263393"/>
          </a:xfrm>
        </p:grpSpPr>
        <p:sp>
          <p:nvSpPr>
            <p:cNvPr id="3578" name="Google Shape;3578;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0" name="Google Shape;3580;p72"/>
          <p:cNvGrpSpPr/>
          <p:nvPr/>
        </p:nvGrpSpPr>
        <p:grpSpPr>
          <a:xfrm flipH="1">
            <a:off x="2162399" y="3911772"/>
            <a:ext cx="170170" cy="262078"/>
            <a:chOff x="1240143" y="2855097"/>
            <a:chExt cx="170170" cy="262078"/>
          </a:xfrm>
        </p:grpSpPr>
        <p:sp>
          <p:nvSpPr>
            <p:cNvPr id="3581" name="Google Shape;358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72"/>
          <p:cNvGrpSpPr/>
          <p:nvPr/>
        </p:nvGrpSpPr>
        <p:grpSpPr>
          <a:xfrm>
            <a:off x="-555154" y="-210312"/>
            <a:ext cx="3320595" cy="1723840"/>
            <a:chOff x="4666075" y="3825750"/>
            <a:chExt cx="2868269" cy="1489021"/>
          </a:xfrm>
        </p:grpSpPr>
        <p:sp>
          <p:nvSpPr>
            <p:cNvPr id="3584" name="Google Shape;3584;p7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72"/>
          <p:cNvGrpSpPr/>
          <p:nvPr/>
        </p:nvGrpSpPr>
        <p:grpSpPr>
          <a:xfrm>
            <a:off x="264700" y="1445026"/>
            <a:ext cx="168361" cy="263393"/>
            <a:chOff x="541375" y="1934701"/>
            <a:chExt cx="168361" cy="263393"/>
          </a:xfrm>
        </p:grpSpPr>
        <p:sp>
          <p:nvSpPr>
            <p:cNvPr id="3612" name="Google Shape;3612;p72"/>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72"/>
          <p:cNvGrpSpPr/>
          <p:nvPr/>
        </p:nvGrpSpPr>
        <p:grpSpPr>
          <a:xfrm>
            <a:off x="700987" y="1854941"/>
            <a:ext cx="170170" cy="263393"/>
            <a:chOff x="1223537" y="2032528"/>
            <a:chExt cx="170170" cy="263393"/>
          </a:xfrm>
        </p:grpSpPr>
        <p:sp>
          <p:nvSpPr>
            <p:cNvPr id="3615" name="Google Shape;361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72"/>
          <p:cNvGrpSpPr/>
          <p:nvPr/>
        </p:nvGrpSpPr>
        <p:grpSpPr>
          <a:xfrm>
            <a:off x="630925" y="3187225"/>
            <a:ext cx="168361" cy="261749"/>
            <a:chOff x="1877913" y="1847725"/>
            <a:chExt cx="168361" cy="261749"/>
          </a:xfrm>
        </p:grpSpPr>
        <p:sp>
          <p:nvSpPr>
            <p:cNvPr id="3618" name="Google Shape;3618;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72"/>
          <p:cNvGrpSpPr/>
          <p:nvPr/>
        </p:nvGrpSpPr>
        <p:grpSpPr>
          <a:xfrm>
            <a:off x="1523168" y="2017447"/>
            <a:ext cx="170170" cy="262078"/>
            <a:chOff x="1240143" y="2855097"/>
            <a:chExt cx="170170" cy="262078"/>
          </a:xfrm>
        </p:grpSpPr>
        <p:sp>
          <p:nvSpPr>
            <p:cNvPr id="3621" name="Google Shape;362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72"/>
          <p:cNvGrpSpPr/>
          <p:nvPr/>
        </p:nvGrpSpPr>
        <p:grpSpPr>
          <a:xfrm>
            <a:off x="1224288" y="1593200"/>
            <a:ext cx="168361" cy="261749"/>
            <a:chOff x="1877913" y="1847725"/>
            <a:chExt cx="168361" cy="261749"/>
          </a:xfrm>
        </p:grpSpPr>
        <p:sp>
          <p:nvSpPr>
            <p:cNvPr id="3624" name="Google Shape;3624;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6" name="Google Shape;3626;p72"/>
          <p:cNvGrpSpPr/>
          <p:nvPr/>
        </p:nvGrpSpPr>
        <p:grpSpPr>
          <a:xfrm rot="-899854">
            <a:off x="2311818" y="3191727"/>
            <a:ext cx="4520379" cy="3029911"/>
            <a:chOff x="-1358038" y="4900407"/>
            <a:chExt cx="3785678" cy="2537457"/>
          </a:xfrm>
        </p:grpSpPr>
        <p:sp>
          <p:nvSpPr>
            <p:cNvPr id="3627" name="Google Shape;3627;p72"/>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1" name="Google Shape;3651;p72"/>
          <p:cNvGrpSpPr/>
          <p:nvPr/>
        </p:nvGrpSpPr>
        <p:grpSpPr>
          <a:xfrm flipH="1">
            <a:off x="7288968" y="407608"/>
            <a:ext cx="1662816" cy="752173"/>
            <a:chOff x="5935450" y="921661"/>
            <a:chExt cx="739786" cy="334641"/>
          </a:xfrm>
        </p:grpSpPr>
        <p:sp>
          <p:nvSpPr>
            <p:cNvPr id="3652" name="Google Shape;3652;p7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72"/>
          <p:cNvGrpSpPr/>
          <p:nvPr/>
        </p:nvGrpSpPr>
        <p:grpSpPr>
          <a:xfrm flipH="1">
            <a:off x="6987003" y="3550686"/>
            <a:ext cx="168361" cy="263393"/>
            <a:chOff x="883360" y="2474311"/>
            <a:chExt cx="168361" cy="263393"/>
          </a:xfrm>
        </p:grpSpPr>
        <p:sp>
          <p:nvSpPr>
            <p:cNvPr id="3659" name="Google Shape;3659;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1" name="Google Shape;3661;p72"/>
          <p:cNvSpPr/>
          <p:nvPr/>
        </p:nvSpPr>
        <p:spPr>
          <a:xfrm flipH="1">
            <a:off x="7155382" y="275733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flipH="1">
            <a:off x="1564246" y="32753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flipH="1">
            <a:off x="5734084" y="957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9"/>
          <p:cNvSpPr txBox="1">
            <a:spLocks noGrp="1"/>
          </p:cNvSpPr>
          <p:nvPr>
            <p:ph type="title"/>
          </p:nvPr>
        </p:nvSpPr>
        <p:spPr>
          <a:xfrm>
            <a:off x="0" y="1056830"/>
            <a:ext cx="9143999" cy="61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Agenda</a:t>
            </a:r>
            <a:endParaRPr b="0" dirty="0">
              <a:solidFill>
                <a:schemeClr val="accent3"/>
              </a:solidFill>
            </a:endParaRPr>
          </a:p>
        </p:txBody>
      </p:sp>
      <p:sp>
        <p:nvSpPr>
          <p:cNvPr id="2311" name="Google Shape;2311;p49"/>
          <p:cNvSpPr txBox="1">
            <a:spLocks noGrp="1"/>
          </p:cNvSpPr>
          <p:nvPr>
            <p:ph type="subTitle" idx="1"/>
          </p:nvPr>
        </p:nvSpPr>
        <p:spPr>
          <a:xfrm>
            <a:off x="2826954" y="2443485"/>
            <a:ext cx="6516223" cy="2581998"/>
          </a:xfrm>
          <a:prstGeom prst="rect">
            <a:avLst/>
          </a:prstGeom>
        </p:spPr>
        <p:txBody>
          <a:bodyPr spcFirstLastPara="1" wrap="square" lIns="91425" tIns="91425" rIns="91425" bIns="91425" anchor="ctr" anchorCtr="0">
            <a:noAutofit/>
          </a:bodyPr>
          <a:lstStyle/>
          <a:p>
            <a:pPr marL="457200" indent="-457200">
              <a:lnSpc>
                <a:spcPct val="100000"/>
              </a:lnSpc>
              <a:buFont typeface="Arial" panose="020B0604020202020204" pitchFamily="34" charset="0"/>
              <a:buChar char="•"/>
            </a:pPr>
            <a:r>
              <a:rPr lang="en-IN" sz="2000" b="1" dirty="0"/>
              <a:t>Introduction</a:t>
            </a:r>
          </a:p>
          <a:p>
            <a:pPr marL="457200" indent="-457200">
              <a:lnSpc>
                <a:spcPct val="100000"/>
              </a:lnSpc>
              <a:buFont typeface="Arial" panose="020B0604020202020204" pitchFamily="34" charset="0"/>
              <a:buChar char="•"/>
            </a:pPr>
            <a:r>
              <a:rPr lang="en-IN" sz="2000" b="1" dirty="0"/>
              <a:t>Dataset</a:t>
            </a:r>
          </a:p>
          <a:p>
            <a:pPr marL="457200" indent="-457200">
              <a:lnSpc>
                <a:spcPct val="100000"/>
              </a:lnSpc>
              <a:buFont typeface="Arial" panose="020B0604020202020204" pitchFamily="34" charset="0"/>
              <a:buChar char="•"/>
            </a:pPr>
            <a:r>
              <a:rPr lang="en-IN" sz="2000" b="1" dirty="0"/>
              <a:t>Architecture of Data Analysis</a:t>
            </a:r>
          </a:p>
          <a:p>
            <a:pPr marL="457200" indent="-457200">
              <a:lnSpc>
                <a:spcPct val="100000"/>
              </a:lnSpc>
              <a:buFont typeface="Arial" panose="020B0604020202020204" pitchFamily="34" charset="0"/>
              <a:buChar char="•"/>
            </a:pPr>
            <a:r>
              <a:rPr lang="en-IN" sz="2000" b="1" dirty="0"/>
              <a:t>Machine Learning</a:t>
            </a:r>
          </a:p>
          <a:p>
            <a:pPr marL="457200" indent="-457200">
              <a:lnSpc>
                <a:spcPct val="100000"/>
              </a:lnSpc>
              <a:buFont typeface="Arial" panose="020B0604020202020204" pitchFamily="34" charset="0"/>
              <a:buChar char="•"/>
            </a:pPr>
            <a:r>
              <a:rPr lang="en-IN" sz="2000" b="1" dirty="0"/>
              <a:t>Model Building</a:t>
            </a:r>
          </a:p>
          <a:p>
            <a:pPr marL="457200" indent="-457200">
              <a:lnSpc>
                <a:spcPct val="100000"/>
              </a:lnSpc>
              <a:buFont typeface="Arial" panose="020B0604020202020204" pitchFamily="34" charset="0"/>
              <a:buChar char="•"/>
            </a:pPr>
            <a:r>
              <a:rPr lang="en-IN" sz="2000" b="1" dirty="0"/>
              <a:t>Data Visualization</a:t>
            </a:r>
            <a:endParaRPr lang="en-IN" sz="2000" dirty="0"/>
          </a:p>
          <a:p>
            <a:pPr marL="457200" indent="-457200">
              <a:lnSpc>
                <a:spcPct val="100000"/>
              </a:lnSpc>
              <a:buFont typeface="Arial" panose="020B0604020202020204" pitchFamily="34" charset="0"/>
              <a:buChar char="•"/>
            </a:pPr>
            <a:r>
              <a:rPr lang="en-IN" sz="2000" b="1" dirty="0"/>
              <a:t>Conclusion</a:t>
            </a:r>
            <a:endParaRPr lang="en-GY" sz="2000" b="1" dirty="0"/>
          </a:p>
          <a:p>
            <a:pPr>
              <a:lnSpc>
                <a:spcPct val="100000"/>
              </a:lnSpc>
            </a:pPr>
            <a:endParaRPr lang="en-GY" sz="2000" b="1" dirty="0"/>
          </a:p>
          <a:p>
            <a:pPr marL="0" lvl="0" indent="0" algn="l" rtl="0">
              <a:spcBef>
                <a:spcPts val="0"/>
              </a:spcBef>
              <a:spcAft>
                <a:spcPts val="0"/>
              </a:spcAft>
              <a:buNone/>
            </a:pPr>
            <a:endParaRPr sz="2000" dirty="0"/>
          </a:p>
        </p:txBody>
      </p:sp>
      <p:sp>
        <p:nvSpPr>
          <p:cNvPr id="2312" name="Google Shape;2312;p49"/>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9"/>
          <p:cNvSpPr/>
          <p:nvPr/>
        </p:nvSpPr>
        <p:spPr>
          <a:xfrm>
            <a:off x="1932850" y="31658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4" name="Google Shape;2314;p49"/>
          <p:cNvGrpSpPr/>
          <p:nvPr/>
        </p:nvGrpSpPr>
        <p:grpSpPr>
          <a:xfrm>
            <a:off x="259759" y="504534"/>
            <a:ext cx="2291805" cy="1938950"/>
            <a:chOff x="-2600773" y="-1271122"/>
            <a:chExt cx="2600777" cy="2200351"/>
          </a:xfrm>
        </p:grpSpPr>
        <p:sp>
          <p:nvSpPr>
            <p:cNvPr id="2315" name="Google Shape;2315;p49"/>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9"/>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9"/>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9"/>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9"/>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9"/>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9"/>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9"/>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9"/>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9"/>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9"/>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9"/>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9"/>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9"/>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9"/>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9"/>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9"/>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9"/>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9"/>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9"/>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9"/>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9"/>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9"/>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9"/>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9"/>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9"/>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9"/>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49"/>
          <p:cNvGrpSpPr/>
          <p:nvPr/>
        </p:nvGrpSpPr>
        <p:grpSpPr>
          <a:xfrm flipH="1">
            <a:off x="11" y="1726754"/>
            <a:ext cx="1932838" cy="874384"/>
            <a:chOff x="5935450" y="921661"/>
            <a:chExt cx="739786" cy="334641"/>
          </a:xfrm>
        </p:grpSpPr>
        <p:sp>
          <p:nvSpPr>
            <p:cNvPr id="2343" name="Google Shape;2343;p4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2"/>
        <p:cNvGrpSpPr/>
        <p:nvPr/>
      </p:nvGrpSpPr>
      <p:grpSpPr>
        <a:xfrm>
          <a:off x="0" y="0"/>
          <a:ext cx="0" cy="0"/>
          <a:chOff x="0" y="0"/>
          <a:chExt cx="0" cy="0"/>
        </a:xfrm>
      </p:grpSpPr>
      <p:sp>
        <p:nvSpPr>
          <p:cNvPr id="2434" name="Google Shape;2434;p52"/>
          <p:cNvSpPr txBox="1">
            <a:spLocks noGrp="1"/>
          </p:cNvSpPr>
          <p:nvPr>
            <p:ph type="title" idx="4294967295"/>
          </p:nvPr>
        </p:nvSpPr>
        <p:spPr>
          <a:xfrm>
            <a:off x="0" y="708025"/>
            <a:ext cx="9144000" cy="61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Introduction</a:t>
            </a:r>
            <a:endParaRPr sz="3600" dirty="0"/>
          </a:p>
        </p:txBody>
      </p:sp>
      <p:sp>
        <p:nvSpPr>
          <p:cNvPr id="2435" name="Google Shape;2435;p52"/>
          <p:cNvSpPr txBox="1">
            <a:spLocks noGrp="1"/>
          </p:cNvSpPr>
          <p:nvPr>
            <p:ph type="subTitle" idx="4294967295"/>
          </p:nvPr>
        </p:nvSpPr>
        <p:spPr>
          <a:xfrm>
            <a:off x="1013871" y="1546952"/>
            <a:ext cx="7364412" cy="3089275"/>
          </a:xfrm>
          <a:prstGeom prst="rect">
            <a:avLst/>
          </a:prstGeom>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1600" dirty="0"/>
              <a:t>Weather forecasting is the prediction of what the atmosphere will be like in a particular place by using technology and scientific knowledge to make weather observations. </a:t>
            </a:r>
          </a:p>
          <a:p>
            <a:pPr marL="457200" indent="-457200">
              <a:buFont typeface="Arial" panose="020B0604020202020204" pitchFamily="34" charset="0"/>
              <a:buChar char="•"/>
            </a:pPr>
            <a:r>
              <a:rPr lang="en-US" sz="1600" dirty="0"/>
              <a:t>It relies on empirical and statistical techniques, such as measurements of temperature, humidity, atmospheric pressure, wind speed and direction, and precipitation, and computer-controlled mathematical models.</a:t>
            </a:r>
          </a:p>
          <a:p>
            <a:pPr marL="457200" indent="-457200">
              <a:buFont typeface="Arial" panose="020B0604020202020204" pitchFamily="34" charset="0"/>
              <a:buChar char="•"/>
            </a:pPr>
            <a:r>
              <a:rPr lang="en-IN" sz="1600" dirty="0"/>
              <a:t>In this project, we used Machine Learning to help us to analyse Weather Forecasting dataset.</a:t>
            </a:r>
            <a:endParaRPr lang="en-GY" sz="1600" dirty="0"/>
          </a:p>
        </p:txBody>
      </p:sp>
      <p:sp>
        <p:nvSpPr>
          <p:cNvPr id="2436" name="Google Shape;2436;p52"/>
          <p:cNvSpPr/>
          <p:nvPr/>
        </p:nvSpPr>
        <p:spPr>
          <a:xfrm flipH="1">
            <a:off x="3786725" y="9035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flipH="1">
            <a:off x="5657955" y="4248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flipH="1">
            <a:off x="3896396" y="45807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flipH="1">
            <a:off x="1328009" y="23436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flipH="1">
            <a:off x="7010342" y="1432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B211-E136-F431-E0BD-66F14E3100C7}"/>
              </a:ext>
            </a:extLst>
          </p:cNvPr>
          <p:cNvSpPr>
            <a:spLocks noGrp="1"/>
          </p:cNvSpPr>
          <p:nvPr>
            <p:ph type="title" idx="4294967295"/>
          </p:nvPr>
        </p:nvSpPr>
        <p:spPr>
          <a:xfrm>
            <a:off x="-1" y="671513"/>
            <a:ext cx="9144001" cy="619125"/>
          </a:xfrm>
        </p:spPr>
        <p:txBody>
          <a:bodyPr/>
          <a:lstStyle/>
          <a:p>
            <a:pPr algn="ctr"/>
            <a:r>
              <a:rPr lang="en-US" sz="3600" dirty="0"/>
              <a:t>Dataset</a:t>
            </a:r>
            <a:endParaRPr lang="en-IN" sz="3600" dirty="0"/>
          </a:p>
        </p:txBody>
      </p:sp>
      <p:sp>
        <p:nvSpPr>
          <p:cNvPr id="3" name="Subtitle 2">
            <a:extLst>
              <a:ext uri="{FF2B5EF4-FFF2-40B4-BE49-F238E27FC236}">
                <a16:creationId xmlns:a16="http://schemas.microsoft.com/office/drawing/2014/main" id="{34304269-6979-4E26-88D4-194F60F67DC9}"/>
              </a:ext>
            </a:extLst>
          </p:cNvPr>
          <p:cNvSpPr>
            <a:spLocks noGrp="1"/>
          </p:cNvSpPr>
          <p:nvPr>
            <p:ph type="subTitle" idx="4294967295"/>
          </p:nvPr>
        </p:nvSpPr>
        <p:spPr>
          <a:xfrm>
            <a:off x="927893" y="1643140"/>
            <a:ext cx="7288212" cy="2038350"/>
          </a:xfrm>
        </p:spPr>
        <p:txBody>
          <a:bodyPr/>
          <a:lstStyle/>
          <a:p>
            <a:pPr marL="457200" indent="-457200">
              <a:buFont typeface="Arial" panose="020B0604020202020204" pitchFamily="34" charset="0"/>
              <a:buChar char="•"/>
            </a:pPr>
            <a:r>
              <a:rPr lang="en-IN" sz="1600" dirty="0"/>
              <a:t>We have used Weather dataset having 15000 observations from Kaggle.</a:t>
            </a:r>
          </a:p>
          <a:p>
            <a:pPr marL="457200" indent="-457200">
              <a:buFont typeface="Arial" panose="020B0604020202020204" pitchFamily="34" charset="0"/>
              <a:buChar char="•"/>
            </a:pPr>
            <a:r>
              <a:rPr lang="en-IN" sz="1600" dirty="0"/>
              <a:t>Weather data provides information about the weather and it tracks the patterns &amp; predicts trends.</a:t>
            </a:r>
          </a:p>
          <a:p>
            <a:pPr marL="457200" indent="-457200">
              <a:buFont typeface="Arial" panose="020B0604020202020204" pitchFamily="34" charset="0"/>
              <a:buChar char="•"/>
            </a:pPr>
            <a:r>
              <a:rPr lang="en-IN" sz="1600" dirty="0"/>
              <a:t>Weather refers to atmospheric conditions and can include indicators such as temperature, humidity, visibility, or wind speed.</a:t>
            </a:r>
            <a:endParaRPr lang="en-GY" sz="1600" dirty="0"/>
          </a:p>
        </p:txBody>
      </p:sp>
      <p:pic>
        <p:nvPicPr>
          <p:cNvPr id="5" name="Picture 4">
            <a:extLst>
              <a:ext uri="{FF2B5EF4-FFF2-40B4-BE49-F238E27FC236}">
                <a16:creationId xmlns:a16="http://schemas.microsoft.com/office/drawing/2014/main" id="{D7544FC0-BD73-D214-0809-4BDFE3650718}"/>
              </a:ext>
            </a:extLst>
          </p:cNvPr>
          <p:cNvPicPr>
            <a:picLocks noChangeAspect="1"/>
          </p:cNvPicPr>
          <p:nvPr/>
        </p:nvPicPr>
        <p:blipFill>
          <a:blip r:embed="rId2"/>
          <a:stretch>
            <a:fillRect/>
          </a:stretch>
        </p:blipFill>
        <p:spPr>
          <a:xfrm>
            <a:off x="1471961" y="3271023"/>
            <a:ext cx="5880410" cy="1316642"/>
          </a:xfrm>
          <a:prstGeom prst="rect">
            <a:avLst/>
          </a:prstGeom>
        </p:spPr>
      </p:pic>
    </p:spTree>
    <p:extLst>
      <p:ext uri="{BB962C8B-B14F-4D97-AF65-F5344CB8AC3E}">
        <p14:creationId xmlns:p14="http://schemas.microsoft.com/office/powerpoint/2010/main" val="227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363-CA68-D561-3B78-C593A4115C73}"/>
              </a:ext>
            </a:extLst>
          </p:cNvPr>
          <p:cNvSpPr>
            <a:spLocks noGrp="1"/>
          </p:cNvSpPr>
          <p:nvPr>
            <p:ph type="title" idx="4294967295"/>
          </p:nvPr>
        </p:nvSpPr>
        <p:spPr>
          <a:xfrm>
            <a:off x="-1" y="617538"/>
            <a:ext cx="9144001" cy="619125"/>
          </a:xfrm>
        </p:spPr>
        <p:txBody>
          <a:bodyPr/>
          <a:lstStyle/>
          <a:p>
            <a:pPr algn="ctr"/>
            <a:r>
              <a:rPr lang="en-IN" sz="3600" dirty="0"/>
              <a:t>Architecture</a:t>
            </a:r>
          </a:p>
        </p:txBody>
      </p:sp>
      <p:pic>
        <p:nvPicPr>
          <p:cNvPr id="6" name="Content Placeholder 4">
            <a:extLst>
              <a:ext uri="{FF2B5EF4-FFF2-40B4-BE49-F238E27FC236}">
                <a16:creationId xmlns:a16="http://schemas.microsoft.com/office/drawing/2014/main" id="{7FF5A8D0-1C39-F45A-86A7-E431E841C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57" y="1470991"/>
            <a:ext cx="7179486" cy="3055230"/>
          </a:xfrm>
          <a:prstGeom prst="rect">
            <a:avLst/>
          </a:prstGeom>
          <a:noFill/>
          <a:ln>
            <a:noFill/>
          </a:ln>
        </p:spPr>
      </p:pic>
    </p:spTree>
    <p:extLst>
      <p:ext uri="{BB962C8B-B14F-4D97-AF65-F5344CB8AC3E}">
        <p14:creationId xmlns:p14="http://schemas.microsoft.com/office/powerpoint/2010/main" val="262489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98CD-FBAA-8088-A5EB-194912DB5B4C}"/>
              </a:ext>
            </a:extLst>
          </p:cNvPr>
          <p:cNvSpPr>
            <a:spLocks noGrp="1"/>
          </p:cNvSpPr>
          <p:nvPr>
            <p:ph type="title" idx="4294967295"/>
          </p:nvPr>
        </p:nvSpPr>
        <p:spPr>
          <a:xfrm>
            <a:off x="0" y="476250"/>
            <a:ext cx="9144000" cy="1060450"/>
          </a:xfrm>
        </p:spPr>
        <p:txBody>
          <a:bodyPr/>
          <a:lstStyle/>
          <a:p>
            <a:pPr algn="ctr"/>
            <a:r>
              <a:rPr lang="en-IN" sz="3600" dirty="0"/>
              <a:t>Machine Learning</a:t>
            </a:r>
          </a:p>
        </p:txBody>
      </p:sp>
      <p:sp>
        <p:nvSpPr>
          <p:cNvPr id="3" name="Subtitle 2">
            <a:extLst>
              <a:ext uri="{FF2B5EF4-FFF2-40B4-BE49-F238E27FC236}">
                <a16:creationId xmlns:a16="http://schemas.microsoft.com/office/drawing/2014/main" id="{E68D1138-5A74-4900-F8E5-27A6429D85F2}"/>
              </a:ext>
            </a:extLst>
          </p:cNvPr>
          <p:cNvSpPr>
            <a:spLocks noGrp="1"/>
          </p:cNvSpPr>
          <p:nvPr>
            <p:ph type="subTitle" idx="4294967295"/>
          </p:nvPr>
        </p:nvSpPr>
        <p:spPr>
          <a:xfrm>
            <a:off x="870589" y="1536700"/>
            <a:ext cx="7402822" cy="2598738"/>
          </a:xfrm>
        </p:spPr>
        <p:txBody>
          <a:bodyPr/>
          <a:lstStyle/>
          <a:p>
            <a:pPr marL="457200" indent="-457200">
              <a:lnSpc>
                <a:spcPct val="100000"/>
              </a:lnSpc>
              <a:buFont typeface="Arial" panose="020B0604020202020204" pitchFamily="34" charset="0"/>
              <a:buChar char="•"/>
            </a:pPr>
            <a:r>
              <a:rPr lang="en-IN" sz="1600" dirty="0"/>
              <a:t>Machine Learning (ML) is a type of artificial intelligence (AL) focused on building computer systems that learn from data.</a:t>
            </a:r>
          </a:p>
          <a:p>
            <a:pPr marL="457200" indent="-457200">
              <a:lnSpc>
                <a:spcPct val="100000"/>
              </a:lnSpc>
              <a:buFont typeface="Arial" panose="020B0604020202020204" pitchFamily="34" charset="0"/>
              <a:buChar char="•"/>
            </a:pPr>
            <a:r>
              <a:rPr lang="en-IN" sz="1600" dirty="0"/>
              <a:t>The broad range of techniques ML encompasses enables software applications to improve their performance over time.</a:t>
            </a:r>
          </a:p>
          <a:p>
            <a:pPr marL="457200" indent="-457200">
              <a:lnSpc>
                <a:spcPct val="100000"/>
              </a:lnSpc>
              <a:buFont typeface="Arial" panose="020B0604020202020204" pitchFamily="34" charset="0"/>
              <a:buChar char="•"/>
            </a:pPr>
            <a:r>
              <a:rPr lang="en-IN" sz="1600" dirty="0"/>
              <a:t>Machine learning algorithms are able to detect patterns in data and learn from them, in order to make their own predictions</a:t>
            </a:r>
          </a:p>
        </p:txBody>
      </p:sp>
    </p:spTree>
    <p:extLst>
      <p:ext uri="{BB962C8B-B14F-4D97-AF65-F5344CB8AC3E}">
        <p14:creationId xmlns:p14="http://schemas.microsoft.com/office/powerpoint/2010/main" val="107919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5B67-F24B-E470-7332-791C7C036779}"/>
              </a:ext>
            </a:extLst>
          </p:cNvPr>
          <p:cNvSpPr>
            <a:spLocks noGrp="1"/>
          </p:cNvSpPr>
          <p:nvPr>
            <p:ph type="title" idx="4294967295"/>
          </p:nvPr>
        </p:nvSpPr>
        <p:spPr>
          <a:xfrm>
            <a:off x="1" y="382588"/>
            <a:ext cx="9144000" cy="933256"/>
          </a:xfrm>
        </p:spPr>
        <p:txBody>
          <a:bodyPr/>
          <a:lstStyle/>
          <a:p>
            <a:pPr algn="ctr"/>
            <a:r>
              <a:rPr lang="en-IN" sz="3600" b="1" dirty="0"/>
              <a:t>Types of Machine Learning</a:t>
            </a:r>
            <a:endParaRPr lang="en-IN" sz="3600" dirty="0"/>
          </a:p>
        </p:txBody>
      </p:sp>
      <p:sp>
        <p:nvSpPr>
          <p:cNvPr id="3" name="Subtitle 2">
            <a:extLst>
              <a:ext uri="{FF2B5EF4-FFF2-40B4-BE49-F238E27FC236}">
                <a16:creationId xmlns:a16="http://schemas.microsoft.com/office/drawing/2014/main" id="{8A806E8E-EC86-A649-C11F-E0B340A8E25C}"/>
              </a:ext>
            </a:extLst>
          </p:cNvPr>
          <p:cNvSpPr>
            <a:spLocks noGrp="1"/>
          </p:cNvSpPr>
          <p:nvPr>
            <p:ph type="subTitle" idx="4294967295"/>
          </p:nvPr>
        </p:nvSpPr>
        <p:spPr>
          <a:xfrm>
            <a:off x="718402" y="1248937"/>
            <a:ext cx="8061325" cy="3278458"/>
          </a:xfrm>
        </p:spPr>
        <p:txBody>
          <a:bodyPr/>
          <a:lstStyle/>
          <a:p>
            <a:pPr marL="139700" indent="0">
              <a:lnSpc>
                <a:spcPct val="120000"/>
              </a:lnSpc>
              <a:buNone/>
            </a:pPr>
            <a:r>
              <a:rPr lang="en-IN" sz="1600" b="1" dirty="0"/>
              <a:t>1. Supervised Machine Leaning :</a:t>
            </a:r>
            <a:r>
              <a:rPr lang="en-IN" sz="1600" dirty="0"/>
              <a:t> </a:t>
            </a:r>
            <a:r>
              <a:rPr lang="en-GB" sz="1600" dirty="0"/>
              <a:t>This type of ML involves supervision, where machines are trained on labelled datasets and enabled to predict outputs based on the provided training.</a:t>
            </a:r>
          </a:p>
          <a:p>
            <a:pPr marL="139700" indent="0">
              <a:lnSpc>
                <a:spcPct val="120000"/>
              </a:lnSpc>
              <a:buNone/>
            </a:pPr>
            <a:r>
              <a:rPr lang="en-GB" sz="1600" b="1" dirty="0"/>
              <a:t>It is classified into two categories: </a:t>
            </a:r>
          </a:p>
          <a:p>
            <a:pPr marL="139700" indent="0">
              <a:lnSpc>
                <a:spcPct val="120000"/>
              </a:lnSpc>
              <a:spcBef>
                <a:spcPts val="0"/>
              </a:spcBef>
              <a:buNone/>
            </a:pPr>
            <a:r>
              <a:rPr lang="en-GB" sz="1600" dirty="0"/>
              <a:t> 	1. Classification  </a:t>
            </a:r>
          </a:p>
          <a:p>
            <a:pPr marL="139700" indent="0">
              <a:lnSpc>
                <a:spcPct val="120000"/>
              </a:lnSpc>
              <a:spcBef>
                <a:spcPts val="0"/>
              </a:spcBef>
              <a:buNone/>
            </a:pPr>
            <a:r>
              <a:rPr lang="en-GB" sz="1600" dirty="0"/>
              <a:t> 	 2. Regression</a:t>
            </a:r>
          </a:p>
          <a:p>
            <a:pPr marL="139700" indent="0">
              <a:lnSpc>
                <a:spcPct val="120000"/>
              </a:lnSpc>
              <a:buNone/>
            </a:pPr>
            <a:r>
              <a:rPr lang="en-IN" sz="1600" b="1" dirty="0"/>
              <a:t>2. Unsupervised Machine Learning :</a:t>
            </a:r>
            <a:r>
              <a:rPr lang="en-IN" sz="1600" dirty="0"/>
              <a:t> </a:t>
            </a:r>
            <a:r>
              <a:rPr lang="en-GB" sz="1600" dirty="0"/>
              <a:t>Here, the machine is trained using an unlabelled dataset and is enabled to predict the output without any supervision.</a:t>
            </a:r>
          </a:p>
          <a:p>
            <a:pPr marL="139700" indent="0">
              <a:lnSpc>
                <a:spcPct val="120000"/>
              </a:lnSpc>
              <a:buNone/>
            </a:pPr>
            <a:r>
              <a:rPr lang="en-GB" sz="1600" b="1" dirty="0"/>
              <a:t>It is classified into two types</a:t>
            </a:r>
            <a:r>
              <a:rPr lang="en-GB" sz="1600" dirty="0"/>
              <a:t>:</a:t>
            </a:r>
          </a:p>
          <a:p>
            <a:pPr marL="0" indent="0">
              <a:lnSpc>
                <a:spcPct val="120000"/>
              </a:lnSpc>
              <a:spcBef>
                <a:spcPts val="0"/>
              </a:spcBef>
              <a:buNone/>
            </a:pPr>
            <a:r>
              <a:rPr lang="en-GB" sz="1600" dirty="0"/>
              <a:t>          	 1. Clustering</a:t>
            </a:r>
          </a:p>
          <a:p>
            <a:pPr marL="0" indent="0">
              <a:lnSpc>
                <a:spcPct val="120000"/>
              </a:lnSpc>
              <a:spcBef>
                <a:spcPts val="0"/>
              </a:spcBef>
              <a:buNone/>
            </a:pPr>
            <a:r>
              <a:rPr lang="en-GB" sz="1600" dirty="0"/>
              <a:t>          	 2. Association</a:t>
            </a:r>
            <a:endParaRPr lang="en-IN" sz="1600" dirty="0"/>
          </a:p>
          <a:p>
            <a:endParaRPr lang="en-IN" sz="1600" dirty="0"/>
          </a:p>
        </p:txBody>
      </p:sp>
    </p:spTree>
    <p:extLst>
      <p:ext uri="{BB962C8B-B14F-4D97-AF65-F5344CB8AC3E}">
        <p14:creationId xmlns:p14="http://schemas.microsoft.com/office/powerpoint/2010/main" val="424294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806E8E-EC86-A649-C11F-E0B340A8E25C}"/>
              </a:ext>
            </a:extLst>
          </p:cNvPr>
          <p:cNvSpPr>
            <a:spLocks noGrp="1"/>
          </p:cNvSpPr>
          <p:nvPr>
            <p:ph type="subTitle" idx="4294967295"/>
          </p:nvPr>
        </p:nvSpPr>
        <p:spPr>
          <a:xfrm>
            <a:off x="854927" y="1206500"/>
            <a:ext cx="8289073" cy="3170238"/>
          </a:xfrm>
        </p:spPr>
        <p:txBody>
          <a:bodyPr/>
          <a:lstStyle/>
          <a:p>
            <a:pPr marL="0" indent="0">
              <a:lnSpc>
                <a:spcPct val="120000"/>
              </a:lnSpc>
              <a:buNone/>
            </a:pPr>
            <a:r>
              <a:rPr lang="en-GB" sz="1600" b="1" dirty="0"/>
              <a:t>3. Semi-Supervised Machine Learning : </a:t>
            </a:r>
            <a:r>
              <a:rPr lang="en-GB" sz="1600" dirty="0"/>
              <a:t>This is combination of supervised learning where the machine learn with a partially labelled dataset.</a:t>
            </a:r>
          </a:p>
          <a:p>
            <a:pPr marL="0" indent="0">
              <a:lnSpc>
                <a:spcPct val="120000"/>
              </a:lnSpc>
              <a:buNone/>
            </a:pPr>
            <a:r>
              <a:rPr lang="en-GB" sz="1600" b="1" dirty="0"/>
              <a:t>4. Reinforcement Machine Learning : </a:t>
            </a:r>
            <a:r>
              <a:rPr lang="en-GB" sz="1600" dirty="0"/>
              <a:t>Here, the machine learns to preform an action from experience. It is trained using a reward – based system. If the machine performs the action correctly, it gets a reward and vice versa.</a:t>
            </a:r>
            <a:endParaRPr lang="en-GB" sz="1600" b="1" dirty="0"/>
          </a:p>
          <a:p>
            <a:endParaRPr lang="en-IN" dirty="0"/>
          </a:p>
        </p:txBody>
      </p:sp>
    </p:spTree>
    <p:extLst>
      <p:ext uri="{BB962C8B-B14F-4D97-AF65-F5344CB8AC3E}">
        <p14:creationId xmlns:p14="http://schemas.microsoft.com/office/powerpoint/2010/main" val="281081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7CED-CB6A-5038-E63C-EFED59DBF403}"/>
              </a:ext>
            </a:extLst>
          </p:cNvPr>
          <p:cNvSpPr>
            <a:spLocks noGrp="1"/>
          </p:cNvSpPr>
          <p:nvPr>
            <p:ph type="title" idx="4294967295"/>
          </p:nvPr>
        </p:nvSpPr>
        <p:spPr>
          <a:xfrm>
            <a:off x="0" y="641350"/>
            <a:ext cx="9144000" cy="619125"/>
          </a:xfrm>
        </p:spPr>
        <p:txBody>
          <a:bodyPr/>
          <a:lstStyle/>
          <a:p>
            <a:pPr algn="ctr"/>
            <a:r>
              <a:rPr lang="en-US" sz="3600" dirty="0"/>
              <a:t>Model Building</a:t>
            </a:r>
            <a:endParaRPr lang="en-IN" sz="3600" dirty="0"/>
          </a:p>
        </p:txBody>
      </p:sp>
      <p:sp>
        <p:nvSpPr>
          <p:cNvPr id="3" name="Subtitle 2">
            <a:extLst>
              <a:ext uri="{FF2B5EF4-FFF2-40B4-BE49-F238E27FC236}">
                <a16:creationId xmlns:a16="http://schemas.microsoft.com/office/drawing/2014/main" id="{80A03104-F44F-DD32-F22B-1CBBBFEC5F31}"/>
              </a:ext>
            </a:extLst>
          </p:cNvPr>
          <p:cNvSpPr>
            <a:spLocks noGrp="1"/>
          </p:cNvSpPr>
          <p:nvPr>
            <p:ph type="subTitle" idx="4294967295"/>
          </p:nvPr>
        </p:nvSpPr>
        <p:spPr>
          <a:xfrm>
            <a:off x="623578" y="1560551"/>
            <a:ext cx="8431212" cy="2792916"/>
          </a:xfrm>
        </p:spPr>
        <p:txBody>
          <a:bodyPr/>
          <a:lstStyle/>
          <a:p>
            <a:pPr marL="0" indent="0">
              <a:lnSpc>
                <a:spcPct val="100000"/>
              </a:lnSpc>
              <a:buNone/>
            </a:pPr>
            <a:r>
              <a:rPr lang="en-US" sz="1800" b="1" dirty="0"/>
              <a:t>Algorithms Used In Project :</a:t>
            </a:r>
            <a:endParaRPr lang="en-IN" sz="1800" b="1" dirty="0"/>
          </a:p>
          <a:p>
            <a:pPr marL="514350" indent="-514350">
              <a:lnSpc>
                <a:spcPct val="100000"/>
              </a:lnSpc>
              <a:buAutoNum type="arabicPeriod"/>
            </a:pPr>
            <a:r>
              <a:rPr lang="en-IN" sz="1600" b="1" dirty="0"/>
              <a:t>Decision Tree Algorithm : </a:t>
            </a:r>
            <a:r>
              <a:rPr lang="en-US" sz="1600" dirty="0"/>
              <a:t>It is a tree-structured classifier, where internal nodes represent the features of a dataset, branches represent the decision rules and each leaf node represents the outcome.</a:t>
            </a:r>
            <a:endParaRPr lang="en-IN" sz="1600" dirty="0"/>
          </a:p>
          <a:p>
            <a:pPr marL="514350" indent="-514350">
              <a:lnSpc>
                <a:spcPct val="100000"/>
              </a:lnSpc>
              <a:buAutoNum type="arabicPeriod"/>
            </a:pPr>
            <a:r>
              <a:rPr lang="en-IN" sz="1600" b="1" dirty="0"/>
              <a:t>Random Forest Classifier : </a:t>
            </a:r>
            <a:r>
              <a:rPr lang="en-US" sz="1600" dirty="0"/>
              <a:t>The random-forest classification algorithm is a machine learning technique that employs learning to combine two or more machine learning models to produce a new single model. It works by training the dataset with many decision trees and then presenting the categorization modes of the various trees.</a:t>
            </a:r>
            <a:endParaRPr lang="en-IN" sz="1600" dirty="0"/>
          </a:p>
          <a:p>
            <a:pPr marL="514350" indent="-514350">
              <a:lnSpc>
                <a:spcPct val="100000"/>
              </a:lnSpc>
              <a:buAutoNum type="arabicPeriod"/>
            </a:pPr>
            <a:r>
              <a:rPr lang="en-IN" sz="1600" b="1" dirty="0"/>
              <a:t>SVM (Support Vector Machine) : </a:t>
            </a:r>
            <a:r>
              <a:rPr lang="en-US" sz="1600" dirty="0"/>
              <a:t>It is a type of supervised machine learning algorithm. Here, Machine Learning models learn from the past input data and predict the output. Support vector machines are basically supervised learning models used for classification and regression analysis. </a:t>
            </a:r>
            <a:endParaRPr lang="en-GY" sz="1600" dirty="0"/>
          </a:p>
        </p:txBody>
      </p:sp>
    </p:spTree>
    <p:extLst>
      <p:ext uri="{BB962C8B-B14F-4D97-AF65-F5344CB8AC3E}">
        <p14:creationId xmlns:p14="http://schemas.microsoft.com/office/powerpoint/2010/main" val="3982755795"/>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584</Words>
  <Application>Microsoft Office PowerPoint</Application>
  <PresentationFormat>On-screen Show (16:9)</PresentationFormat>
  <Paragraphs>50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Syne</vt:lpstr>
      <vt:lpstr>Arial</vt:lpstr>
      <vt:lpstr>Bebas Neue</vt:lpstr>
      <vt:lpstr>Montserrat</vt:lpstr>
      <vt:lpstr>Bradley Hand ITC</vt:lpstr>
      <vt:lpstr>World Meteorological Day at School by Slidesgo</vt:lpstr>
      <vt:lpstr>WEATHER FORECASTING</vt:lpstr>
      <vt:lpstr>Agenda</vt:lpstr>
      <vt:lpstr>Introduction</vt:lpstr>
      <vt:lpstr>Dataset</vt:lpstr>
      <vt:lpstr>Architecture</vt:lpstr>
      <vt:lpstr>Machine Learning</vt:lpstr>
      <vt:lpstr>Types of Machine Learning</vt:lpstr>
      <vt:lpstr>PowerPoint Presentation</vt:lpstr>
      <vt:lpstr>Model Building</vt:lpstr>
      <vt:lpstr>Data Visualization</vt:lpstr>
      <vt:lpstr>PowerPoint Presentation</vt:lpstr>
      <vt:lpstr>PowerPoint Presentation</vt:lpstr>
      <vt:lpstr>Dashboard Using PowerBI</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dc:title>
  <dc:creator>parthnaik</dc:creator>
  <cp:lastModifiedBy>Parth Naik</cp:lastModifiedBy>
  <cp:revision>42</cp:revision>
  <dcterms:modified xsi:type="dcterms:W3CDTF">2023-12-05T14:44:49Z</dcterms:modified>
</cp:coreProperties>
</file>