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59" r:id="rId3"/>
    <p:sldId id="262" r:id="rId4"/>
    <p:sldId id="286" r:id="rId5"/>
    <p:sldId id="288" r:id="rId6"/>
    <p:sldId id="287" r:id="rId7"/>
    <p:sldId id="298" r:id="rId8"/>
    <p:sldId id="291" r:id="rId9"/>
    <p:sldId id="297" r:id="rId10"/>
    <p:sldId id="292" r:id="rId11"/>
    <p:sldId id="293" r:id="rId12"/>
    <p:sldId id="294" r:id="rId13"/>
    <p:sldId id="295" r:id="rId14"/>
    <p:sldId id="296" r:id="rId15"/>
    <p:sldId id="282" r:id="rId16"/>
  </p:sldIdLst>
  <p:sldSz cx="9144000" cy="5143500" type="screen16x9"/>
  <p:notesSz cx="6858000" cy="9144000"/>
  <p:embeddedFontLst>
    <p:embeddedFont>
      <p:font typeface="Bebas Neue" panose="020B0606020202050201" pitchFamily="34" charset="0"/>
      <p:regular r:id="rId18"/>
    </p:embeddedFont>
    <p:embeddedFont>
      <p:font typeface="Bradley Hand ITC" panose="03070402050302030203" pitchFamily="66" charset="0"/>
      <p:regular r:id="rId19"/>
    </p:embeddedFont>
    <p:embeddedFont>
      <p:font typeface="Montserrat" panose="02000000000000000000" pitchFamily="2" charset="0"/>
      <p:regular r:id="rId20"/>
      <p:bold r:id="rId21"/>
      <p:italic r:id="rId22"/>
      <p:boldItalic r:id="rId23"/>
    </p:embeddedFont>
    <p:embeddedFont>
      <p:font typeface="Syne"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0BA88C-BD2E-4EE2-9E38-2491121C47F8}">
  <a:tblStyle styleId="{7A0BA88C-BD2E-4EE2-9E38-2491121C47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10d8b6869a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10d8b6869a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9"/>
        <p:cNvGrpSpPr/>
        <p:nvPr/>
      </p:nvGrpSpPr>
      <p:grpSpPr>
        <a:xfrm>
          <a:off x="0" y="0"/>
          <a:ext cx="0" cy="0"/>
          <a:chOff x="0" y="0"/>
          <a:chExt cx="0" cy="0"/>
        </a:xfrm>
      </p:grpSpPr>
      <p:sp>
        <p:nvSpPr>
          <p:cNvPr id="2430" name="Google Shape;2430;g108fe691b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1" name="Google Shape;2431;g108fe691b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9"/>
        <p:cNvGrpSpPr/>
        <p:nvPr/>
      </p:nvGrpSpPr>
      <p:grpSpPr>
        <a:xfrm>
          <a:off x="0" y="0"/>
          <a:ext cx="0" cy="0"/>
          <a:chOff x="0" y="0"/>
          <a:chExt cx="0" cy="0"/>
        </a:xfrm>
      </p:grpSpPr>
      <p:sp>
        <p:nvSpPr>
          <p:cNvPr id="3570" name="Google Shape;3570;g108fe691b17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1" name="Google Shape;3571;g108fe691b1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5"/>
        <p:cNvGrpSpPr/>
        <p:nvPr/>
      </p:nvGrpSpPr>
      <p:grpSpPr>
        <a:xfrm>
          <a:off x="0" y="0"/>
          <a:ext cx="0" cy="0"/>
          <a:chOff x="0" y="0"/>
          <a:chExt cx="0" cy="0"/>
        </a:xfrm>
      </p:grpSpPr>
      <p:sp>
        <p:nvSpPr>
          <p:cNvPr id="346" name="Google Shape;346;p8"/>
          <p:cNvSpPr/>
          <p:nvPr/>
        </p:nvSpPr>
        <p:spPr>
          <a:xfrm flipH="1">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48" name="Google Shape;348;p8"/>
          <p:cNvSpPr/>
          <p:nvPr/>
        </p:nvSpPr>
        <p:spPr>
          <a:xfrm flipH="1">
            <a:off x="6919416" y="30248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flipH="1">
            <a:off x="3577384" y="29407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flipH="1">
            <a:off x="282630" y="43110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flipH="1">
            <a:off x="8703052" y="35506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8"/>
          <p:cNvGrpSpPr/>
          <p:nvPr/>
        </p:nvGrpSpPr>
        <p:grpSpPr>
          <a:xfrm flipH="1">
            <a:off x="7155382" y="4033593"/>
            <a:ext cx="2975935" cy="1346161"/>
            <a:chOff x="5935450" y="921661"/>
            <a:chExt cx="739786" cy="334641"/>
          </a:xfrm>
        </p:grpSpPr>
        <p:sp>
          <p:nvSpPr>
            <p:cNvPr id="353" name="Google Shape;353;p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sp>
        <p:nvSpPr>
          <p:cNvPr id="360" name="Google Shape;360;p9"/>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txBox="1">
            <a:spLocks noGrp="1"/>
          </p:cNvSpPr>
          <p:nvPr>
            <p:ph type="title"/>
          </p:nvPr>
        </p:nvSpPr>
        <p:spPr>
          <a:xfrm>
            <a:off x="2627767" y="1726751"/>
            <a:ext cx="4887300" cy="619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50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62" name="Google Shape;362;p9"/>
          <p:cNvSpPr txBox="1">
            <a:spLocks noGrp="1"/>
          </p:cNvSpPr>
          <p:nvPr>
            <p:ph type="subTitle" idx="1"/>
          </p:nvPr>
        </p:nvSpPr>
        <p:spPr>
          <a:xfrm>
            <a:off x="2627767" y="2346276"/>
            <a:ext cx="4887300" cy="13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363" name="Google Shape;363;p9"/>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32846" y="4812266"/>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8353281" y="17267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72438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534132" y="31424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674797" y="45657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415000" y="30712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29401" y="2716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9"/>
          <p:cNvGrpSpPr/>
          <p:nvPr/>
        </p:nvGrpSpPr>
        <p:grpSpPr>
          <a:xfrm flipH="1">
            <a:off x="7226358" y="21163"/>
            <a:ext cx="2533396" cy="1146012"/>
            <a:chOff x="5935450" y="921661"/>
            <a:chExt cx="739786" cy="334641"/>
          </a:xfrm>
        </p:grpSpPr>
        <p:sp>
          <p:nvSpPr>
            <p:cNvPr id="374" name="Google Shape;374;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9"/>
          <p:cNvGrpSpPr/>
          <p:nvPr/>
        </p:nvGrpSpPr>
        <p:grpSpPr>
          <a:xfrm>
            <a:off x="7768950" y="4319142"/>
            <a:ext cx="1662816" cy="752173"/>
            <a:chOff x="5935450" y="921661"/>
            <a:chExt cx="739786" cy="334641"/>
          </a:xfrm>
        </p:grpSpPr>
        <p:sp>
          <p:nvSpPr>
            <p:cNvPr id="381" name="Google Shape;381;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9"/>
          <p:cNvGrpSpPr/>
          <p:nvPr/>
        </p:nvGrpSpPr>
        <p:grpSpPr>
          <a:xfrm>
            <a:off x="8111493" y="4661695"/>
            <a:ext cx="1662816" cy="752173"/>
            <a:chOff x="5935450" y="921661"/>
            <a:chExt cx="739786" cy="334641"/>
          </a:xfrm>
        </p:grpSpPr>
        <p:sp>
          <p:nvSpPr>
            <p:cNvPr id="388" name="Google Shape;388;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432"/>
        <p:cNvGrpSpPr/>
        <p:nvPr/>
      </p:nvGrpSpPr>
      <p:grpSpPr>
        <a:xfrm>
          <a:off x="0" y="0"/>
          <a:ext cx="0" cy="0"/>
          <a:chOff x="0" y="0"/>
          <a:chExt cx="0" cy="0"/>
        </a:xfrm>
      </p:grpSpPr>
      <p:sp>
        <p:nvSpPr>
          <p:cNvPr id="1433" name="Google Shape;1433;p31"/>
          <p:cNvSpPr/>
          <p:nvPr/>
        </p:nvSpPr>
        <p:spPr>
          <a:xfrm flipH="1">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txBox="1">
            <a:spLocks noGrp="1"/>
          </p:cNvSpPr>
          <p:nvPr>
            <p:ph type="subTitle" idx="1"/>
          </p:nvPr>
        </p:nvSpPr>
        <p:spPr>
          <a:xfrm>
            <a:off x="2238100" y="2679600"/>
            <a:ext cx="4668000" cy="127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35" name="Google Shape;1435;p31"/>
          <p:cNvSpPr txBox="1">
            <a:spLocks noGrp="1"/>
          </p:cNvSpPr>
          <p:nvPr>
            <p:ph type="title"/>
          </p:nvPr>
        </p:nvSpPr>
        <p:spPr>
          <a:xfrm>
            <a:off x="2238100" y="2368500"/>
            <a:ext cx="4668000" cy="31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36" name="Google Shape;1436;p31"/>
          <p:cNvSpPr/>
          <p:nvPr/>
        </p:nvSpPr>
        <p:spPr>
          <a:xfrm flipH="1">
            <a:off x="5910524"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flipH="1">
            <a:off x="305707" y="14663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flipH="1">
            <a:off x="1892304" y="200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flipH="1">
            <a:off x="8829727"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flipH="1">
            <a:off x="7752559" y="2004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a:off x="-691225" y="63119"/>
            <a:ext cx="1944170" cy="1085852"/>
            <a:chOff x="-167550" y="-6"/>
            <a:chExt cx="1944170" cy="1085852"/>
          </a:xfrm>
        </p:grpSpPr>
        <p:sp>
          <p:nvSpPr>
            <p:cNvPr id="1443" name="Google Shape;1443;p31"/>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1"/>
          <p:cNvGrpSpPr/>
          <p:nvPr/>
        </p:nvGrpSpPr>
        <p:grpSpPr>
          <a:xfrm>
            <a:off x="8009967" y="190351"/>
            <a:ext cx="1713102" cy="1156456"/>
            <a:chOff x="2251342" y="373064"/>
            <a:chExt cx="1713102" cy="1156456"/>
          </a:xfrm>
        </p:grpSpPr>
        <p:sp>
          <p:nvSpPr>
            <p:cNvPr id="1463" name="Google Shape;1463;p31"/>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31"/>
          <p:cNvGrpSpPr/>
          <p:nvPr/>
        </p:nvGrpSpPr>
        <p:grpSpPr>
          <a:xfrm>
            <a:off x="-1046213" y="3732744"/>
            <a:ext cx="3701501" cy="1921582"/>
            <a:chOff x="4666075" y="3825750"/>
            <a:chExt cx="2868269" cy="1489021"/>
          </a:xfrm>
        </p:grpSpPr>
        <p:sp>
          <p:nvSpPr>
            <p:cNvPr id="1482" name="Google Shape;1482;p3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1"/>
          <p:cNvGrpSpPr/>
          <p:nvPr/>
        </p:nvGrpSpPr>
        <p:grpSpPr>
          <a:xfrm>
            <a:off x="6642557" y="4046536"/>
            <a:ext cx="3282946" cy="1485037"/>
            <a:chOff x="5935450" y="921661"/>
            <a:chExt cx="739786" cy="334641"/>
          </a:xfrm>
        </p:grpSpPr>
        <p:sp>
          <p:nvSpPr>
            <p:cNvPr id="1510" name="Google Shape;1510;p3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77" r:id="rId5"/>
    <p:sldLayoutId id="2147483686" r:id="rId6"/>
    <p:sldLayoutId id="2147483687" r:id="rId7"/>
    <p:sldLayoutId id="214748368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1361683" y="1266136"/>
            <a:ext cx="5740871" cy="20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dirty="0">
                <a:solidFill>
                  <a:schemeClr val="tx1">
                    <a:lumMod val="25000"/>
                  </a:schemeClr>
                </a:solidFill>
              </a:rPr>
              <a:t>WEATHER FORECASTING</a:t>
            </a:r>
            <a:endParaRPr dirty="0">
              <a:solidFill>
                <a:schemeClr val="tx1">
                  <a:lumMod val="25000"/>
                </a:schemeClr>
              </a:solidFill>
            </a:endParaRPr>
          </a:p>
        </p:txBody>
      </p:sp>
      <p:sp>
        <p:nvSpPr>
          <p:cNvPr id="2244" name="Google Shape;2244;p46"/>
          <p:cNvSpPr txBox="1">
            <a:spLocks noGrp="1"/>
          </p:cNvSpPr>
          <p:nvPr>
            <p:ph type="subTitle" idx="1"/>
          </p:nvPr>
        </p:nvSpPr>
        <p:spPr>
          <a:xfrm>
            <a:off x="4742970" y="3546582"/>
            <a:ext cx="3751758" cy="4642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tx1">
                    <a:lumMod val="25000"/>
                  </a:schemeClr>
                </a:solidFill>
              </a:rPr>
              <a:t>Presented by : Chaitrali Naik</a:t>
            </a:r>
            <a:endParaRPr b="1" dirty="0">
              <a:solidFill>
                <a:schemeClr val="tx1">
                  <a:lumMod val="25000"/>
                </a:schemeClr>
              </a:solidFill>
            </a:endParaRPr>
          </a:p>
        </p:txBody>
      </p:sp>
      <p:grpSp>
        <p:nvGrpSpPr>
          <p:cNvPr id="2245" name="Google Shape;2245;p46"/>
          <p:cNvGrpSpPr/>
          <p:nvPr/>
        </p:nvGrpSpPr>
        <p:grpSpPr>
          <a:xfrm>
            <a:off x="5676008" y="888971"/>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6A8A-EE9A-A84F-E65F-4D29C7A8E823}"/>
              </a:ext>
            </a:extLst>
          </p:cNvPr>
          <p:cNvSpPr>
            <a:spLocks noGrp="1"/>
          </p:cNvSpPr>
          <p:nvPr>
            <p:ph type="title" idx="4294967295"/>
          </p:nvPr>
        </p:nvSpPr>
        <p:spPr>
          <a:xfrm>
            <a:off x="0" y="381164"/>
            <a:ext cx="9144001" cy="904712"/>
          </a:xfrm>
        </p:spPr>
        <p:txBody>
          <a:bodyPr/>
          <a:lstStyle/>
          <a:p>
            <a:pPr algn="ctr"/>
            <a:r>
              <a:rPr lang="en-US" sz="3600" dirty="0">
                <a:solidFill>
                  <a:schemeClr val="tx1">
                    <a:lumMod val="25000"/>
                  </a:schemeClr>
                </a:solidFill>
              </a:rPr>
              <a:t>Data Visualization</a:t>
            </a:r>
            <a:endParaRPr lang="en-IN" sz="3600" dirty="0">
              <a:solidFill>
                <a:schemeClr val="tx1">
                  <a:lumMod val="25000"/>
                </a:schemeClr>
              </a:solidFill>
            </a:endParaRPr>
          </a:p>
        </p:txBody>
      </p:sp>
      <p:pic>
        <p:nvPicPr>
          <p:cNvPr id="6" name="Content Placeholder 7">
            <a:extLst>
              <a:ext uri="{FF2B5EF4-FFF2-40B4-BE49-F238E27FC236}">
                <a16:creationId xmlns:a16="http://schemas.microsoft.com/office/drawing/2014/main" id="{B6A73B8D-96D5-F7C6-C088-AF774AA2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72" y="1967003"/>
            <a:ext cx="4066728" cy="2795334"/>
          </a:xfrm>
          <a:prstGeom prst="rect">
            <a:avLst/>
          </a:prstGeom>
          <a:noFill/>
          <a:ln>
            <a:noFill/>
          </a:ln>
        </p:spPr>
      </p:pic>
      <p:pic>
        <p:nvPicPr>
          <p:cNvPr id="9" name="Content Placeholder 9">
            <a:extLst>
              <a:ext uri="{FF2B5EF4-FFF2-40B4-BE49-F238E27FC236}">
                <a16:creationId xmlns:a16="http://schemas.microsoft.com/office/drawing/2014/main" id="{8413608A-9825-D78B-0CBC-DF76B8A8A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2" y="1967002"/>
            <a:ext cx="3700966" cy="2795335"/>
          </a:xfrm>
          <a:prstGeom prst="rect">
            <a:avLst/>
          </a:prstGeom>
          <a:noFill/>
          <a:ln>
            <a:noFill/>
          </a:ln>
        </p:spPr>
      </p:pic>
      <p:sp>
        <p:nvSpPr>
          <p:cNvPr id="10" name="Text Placeholder 2">
            <a:extLst>
              <a:ext uri="{FF2B5EF4-FFF2-40B4-BE49-F238E27FC236}">
                <a16:creationId xmlns:a16="http://schemas.microsoft.com/office/drawing/2014/main" id="{692B049D-5A6F-62A9-8A1C-0A3540734F95}"/>
              </a:ext>
            </a:extLst>
          </p:cNvPr>
          <p:cNvSpPr txBox="1">
            <a:spLocks/>
          </p:cNvSpPr>
          <p:nvPr/>
        </p:nvSpPr>
        <p:spPr>
          <a:xfrm>
            <a:off x="167784" y="1285995"/>
            <a:ext cx="418185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Heatmap showing relationships between variables</a:t>
            </a:r>
            <a:endParaRPr lang="en-GY" sz="1600" dirty="0">
              <a:solidFill>
                <a:schemeClr val="tx1">
                  <a:lumMod val="25000"/>
                </a:schemeClr>
              </a:solidFill>
            </a:endParaRPr>
          </a:p>
        </p:txBody>
      </p:sp>
      <p:sp>
        <p:nvSpPr>
          <p:cNvPr id="11" name="Text Placeholder 4">
            <a:extLst>
              <a:ext uri="{FF2B5EF4-FFF2-40B4-BE49-F238E27FC236}">
                <a16:creationId xmlns:a16="http://schemas.microsoft.com/office/drawing/2014/main" id="{26663290-8A2C-97C8-7F2A-7F7C3A47B59E}"/>
              </a:ext>
            </a:extLst>
          </p:cNvPr>
          <p:cNvSpPr txBox="1">
            <a:spLocks/>
          </p:cNvSpPr>
          <p:nvPr/>
        </p:nvSpPr>
        <p:spPr>
          <a:xfrm>
            <a:off x="5010457" y="1291830"/>
            <a:ext cx="4085532"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buFont typeface="Syne"/>
              <a:buNone/>
            </a:pPr>
            <a:r>
              <a:rPr lang="en-IN" sz="1600" dirty="0">
                <a:solidFill>
                  <a:schemeClr val="tx1">
                    <a:lumMod val="25000"/>
                  </a:schemeClr>
                </a:solidFill>
              </a:rPr>
              <a:t>Pie chart showing Weather Summary</a:t>
            </a:r>
            <a:endParaRPr lang="en-GY" sz="1600" dirty="0">
              <a:solidFill>
                <a:schemeClr val="tx1">
                  <a:lumMod val="25000"/>
                </a:schemeClr>
              </a:solidFill>
            </a:endParaRPr>
          </a:p>
        </p:txBody>
      </p:sp>
    </p:spTree>
    <p:extLst>
      <p:ext uri="{BB962C8B-B14F-4D97-AF65-F5344CB8AC3E}">
        <p14:creationId xmlns:p14="http://schemas.microsoft.com/office/powerpoint/2010/main" val="169424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F472846B-5D2E-7A43-F876-BA4BDA20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64" y="1284918"/>
            <a:ext cx="3609371" cy="3124898"/>
          </a:xfrm>
          <a:prstGeom prst="rect">
            <a:avLst/>
          </a:prstGeom>
          <a:noFill/>
          <a:ln>
            <a:noFill/>
          </a:ln>
        </p:spPr>
      </p:pic>
      <p:sp>
        <p:nvSpPr>
          <p:cNvPr id="5" name="Text Placeholder 2">
            <a:extLst>
              <a:ext uri="{FF2B5EF4-FFF2-40B4-BE49-F238E27FC236}">
                <a16:creationId xmlns:a16="http://schemas.microsoft.com/office/drawing/2014/main" id="{E4CB5C86-F524-F7D6-6948-FE5298F6FC2F}"/>
              </a:ext>
            </a:extLst>
          </p:cNvPr>
          <p:cNvSpPr txBox="1">
            <a:spLocks/>
          </p:cNvSpPr>
          <p:nvPr/>
        </p:nvSpPr>
        <p:spPr>
          <a:xfrm>
            <a:off x="642364" y="698674"/>
            <a:ext cx="3397648"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Count of </a:t>
            </a:r>
            <a:r>
              <a:rPr lang="en-IN" sz="1600" dirty="0" err="1">
                <a:solidFill>
                  <a:schemeClr val="tx1">
                    <a:lumMod val="25000"/>
                  </a:schemeClr>
                </a:solidFill>
              </a:rPr>
              <a:t>Precip</a:t>
            </a:r>
            <a:r>
              <a:rPr lang="en-IN" sz="1600" dirty="0">
                <a:solidFill>
                  <a:schemeClr val="tx1">
                    <a:lumMod val="25000"/>
                  </a:schemeClr>
                </a:solidFill>
              </a:rPr>
              <a:t> type</a:t>
            </a:r>
            <a:endParaRPr lang="en-GY" sz="1600" dirty="0">
              <a:solidFill>
                <a:schemeClr val="tx1">
                  <a:lumMod val="25000"/>
                </a:schemeClr>
              </a:solidFill>
            </a:endParaRPr>
          </a:p>
        </p:txBody>
      </p:sp>
      <p:sp>
        <p:nvSpPr>
          <p:cNvPr id="6" name="Text Placeholder 4">
            <a:extLst>
              <a:ext uri="{FF2B5EF4-FFF2-40B4-BE49-F238E27FC236}">
                <a16:creationId xmlns:a16="http://schemas.microsoft.com/office/drawing/2014/main" id="{E2626B89-B012-96B0-04DF-C58AE11B22CB}"/>
              </a:ext>
            </a:extLst>
          </p:cNvPr>
          <p:cNvSpPr txBox="1">
            <a:spLocks/>
          </p:cNvSpPr>
          <p:nvPr/>
        </p:nvSpPr>
        <p:spPr>
          <a:xfrm>
            <a:off x="4293991" y="698674"/>
            <a:ext cx="466407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Weather Summary by Temperature</a:t>
            </a:r>
            <a:endParaRPr lang="en-GY" sz="1600" dirty="0">
              <a:solidFill>
                <a:schemeClr val="tx1">
                  <a:lumMod val="25000"/>
                </a:schemeClr>
              </a:solidFill>
            </a:endParaRPr>
          </a:p>
        </p:txBody>
      </p:sp>
      <p:pic>
        <p:nvPicPr>
          <p:cNvPr id="7" name="Content Placeholder 9">
            <a:extLst>
              <a:ext uri="{FF2B5EF4-FFF2-40B4-BE49-F238E27FC236}">
                <a16:creationId xmlns:a16="http://schemas.microsoft.com/office/drawing/2014/main" id="{E6A70D53-3C2A-571E-D475-8552AE01F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422" y="1284918"/>
            <a:ext cx="3751214" cy="3124898"/>
          </a:xfrm>
          <a:prstGeom prst="rect">
            <a:avLst/>
          </a:prstGeom>
          <a:noFill/>
          <a:ln>
            <a:noFill/>
          </a:ln>
        </p:spPr>
      </p:pic>
    </p:spTree>
    <p:extLst>
      <p:ext uri="{BB962C8B-B14F-4D97-AF65-F5344CB8AC3E}">
        <p14:creationId xmlns:p14="http://schemas.microsoft.com/office/powerpoint/2010/main" val="86952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9FFC6D5A-DB9C-9584-63DE-5549D0A4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32" y="1163422"/>
            <a:ext cx="4103649" cy="3325591"/>
          </a:xfrm>
          <a:prstGeom prst="rect">
            <a:avLst/>
          </a:prstGeom>
          <a:noFill/>
          <a:ln>
            <a:noFill/>
          </a:ln>
        </p:spPr>
      </p:pic>
      <p:sp>
        <p:nvSpPr>
          <p:cNvPr id="7" name="Text Placeholder 2">
            <a:extLst>
              <a:ext uri="{FF2B5EF4-FFF2-40B4-BE49-F238E27FC236}">
                <a16:creationId xmlns:a16="http://schemas.microsoft.com/office/drawing/2014/main" id="{0D5240F6-5044-3196-1A19-7042EBB5849B}"/>
              </a:ext>
            </a:extLst>
          </p:cNvPr>
          <p:cNvSpPr txBox="1">
            <a:spLocks/>
          </p:cNvSpPr>
          <p:nvPr/>
        </p:nvSpPr>
        <p:spPr>
          <a:xfrm>
            <a:off x="388258" y="592776"/>
            <a:ext cx="3746510" cy="400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Weather Summary by Humidity</a:t>
            </a:r>
            <a:endParaRPr lang="en-GY" sz="1600" dirty="0">
              <a:solidFill>
                <a:schemeClr val="tx1">
                  <a:lumMod val="25000"/>
                </a:schemeClr>
              </a:solidFill>
            </a:endParaRPr>
          </a:p>
        </p:txBody>
      </p:sp>
      <p:pic>
        <p:nvPicPr>
          <p:cNvPr id="8" name="Content Placeholder 9">
            <a:extLst>
              <a:ext uri="{FF2B5EF4-FFF2-40B4-BE49-F238E27FC236}">
                <a16:creationId xmlns:a16="http://schemas.microsoft.com/office/drawing/2014/main" id="{E1574B54-C541-3EEF-EC02-58459BBA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1" y="1163422"/>
            <a:ext cx="3977268" cy="3325591"/>
          </a:xfrm>
          <a:prstGeom prst="rect">
            <a:avLst/>
          </a:prstGeom>
          <a:noFill/>
          <a:ln>
            <a:noFill/>
          </a:ln>
        </p:spPr>
      </p:pic>
      <p:sp>
        <p:nvSpPr>
          <p:cNvPr id="12" name="TextBox 11">
            <a:extLst>
              <a:ext uri="{FF2B5EF4-FFF2-40B4-BE49-F238E27FC236}">
                <a16:creationId xmlns:a16="http://schemas.microsoft.com/office/drawing/2014/main" id="{1ABDC7F1-D20E-0D9A-CCFB-EBBE3CC40E16}"/>
              </a:ext>
            </a:extLst>
          </p:cNvPr>
          <p:cNvSpPr txBox="1"/>
          <p:nvPr/>
        </p:nvSpPr>
        <p:spPr>
          <a:xfrm>
            <a:off x="4393581" y="654487"/>
            <a:ext cx="4852416" cy="338554"/>
          </a:xfrm>
          <a:prstGeom prst="rect">
            <a:avLst/>
          </a:prstGeom>
          <a:noFill/>
        </p:spPr>
        <p:txBody>
          <a:bodyPr wrap="square">
            <a:spAutoFit/>
          </a:bodyPr>
          <a:lstStyle/>
          <a:p>
            <a:pPr marL="0" indent="0" algn="ctr">
              <a:buFont typeface="Syne"/>
              <a:buNone/>
            </a:pPr>
            <a:r>
              <a:rPr lang="en-IN" sz="1600" dirty="0">
                <a:solidFill>
                  <a:schemeClr val="tx1">
                    <a:lumMod val="25000"/>
                  </a:schemeClr>
                </a:solidFill>
              </a:rPr>
              <a:t>Weather Summary by Pressure</a:t>
            </a:r>
            <a:endParaRPr lang="en-GY" sz="1600" dirty="0">
              <a:solidFill>
                <a:schemeClr val="tx1">
                  <a:lumMod val="25000"/>
                </a:schemeClr>
              </a:solidFill>
            </a:endParaRPr>
          </a:p>
        </p:txBody>
      </p:sp>
    </p:spTree>
    <p:extLst>
      <p:ext uri="{BB962C8B-B14F-4D97-AF65-F5344CB8AC3E}">
        <p14:creationId xmlns:p14="http://schemas.microsoft.com/office/powerpoint/2010/main" val="47497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DA8AE-5722-379C-674C-0462DCDDF02C}"/>
              </a:ext>
            </a:extLst>
          </p:cNvPr>
          <p:cNvSpPr>
            <a:spLocks noGrp="1"/>
          </p:cNvSpPr>
          <p:nvPr>
            <p:ph type="title" idx="4294967295"/>
          </p:nvPr>
        </p:nvSpPr>
        <p:spPr>
          <a:xfrm>
            <a:off x="0" y="334536"/>
            <a:ext cx="9144000" cy="884663"/>
          </a:xfrm>
        </p:spPr>
        <p:txBody>
          <a:bodyPr/>
          <a:lstStyle/>
          <a:p>
            <a:pPr algn="ctr"/>
            <a:r>
              <a:rPr lang="en-IN" sz="3600" b="1" dirty="0">
                <a:solidFill>
                  <a:schemeClr val="tx1">
                    <a:lumMod val="25000"/>
                  </a:schemeClr>
                </a:solidFill>
              </a:rPr>
              <a:t>Dashboard Using </a:t>
            </a:r>
            <a:r>
              <a:rPr lang="en-IN" sz="3600" b="1" dirty="0" err="1">
                <a:solidFill>
                  <a:schemeClr val="tx1">
                    <a:lumMod val="25000"/>
                  </a:schemeClr>
                </a:solidFill>
              </a:rPr>
              <a:t>PowerBI</a:t>
            </a:r>
            <a:endParaRPr lang="en-GY" sz="3600" dirty="0">
              <a:solidFill>
                <a:schemeClr val="tx1">
                  <a:lumMod val="25000"/>
                </a:schemeClr>
              </a:solidFill>
            </a:endParaRPr>
          </a:p>
        </p:txBody>
      </p:sp>
      <p:pic>
        <p:nvPicPr>
          <p:cNvPr id="5" name="Content Placeholder 4">
            <a:extLst>
              <a:ext uri="{FF2B5EF4-FFF2-40B4-BE49-F238E27FC236}">
                <a16:creationId xmlns:a16="http://schemas.microsoft.com/office/drawing/2014/main" id="{5383EEEC-B155-825B-16DE-E8B1D36D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93" y="1219200"/>
            <a:ext cx="6752285" cy="3368981"/>
          </a:xfrm>
          <a:prstGeom prst="rect">
            <a:avLst/>
          </a:prstGeom>
          <a:noFill/>
          <a:ln>
            <a:noFill/>
          </a:ln>
        </p:spPr>
      </p:pic>
    </p:spTree>
    <p:extLst>
      <p:ext uri="{BB962C8B-B14F-4D97-AF65-F5344CB8AC3E}">
        <p14:creationId xmlns:p14="http://schemas.microsoft.com/office/powerpoint/2010/main" val="263216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0D3066-FB5F-F030-8E0A-59D41DD7FFDE}"/>
              </a:ext>
            </a:extLst>
          </p:cNvPr>
          <p:cNvSpPr>
            <a:spLocks noGrp="1"/>
          </p:cNvSpPr>
          <p:nvPr>
            <p:ph type="title" idx="4294967295"/>
          </p:nvPr>
        </p:nvSpPr>
        <p:spPr>
          <a:xfrm>
            <a:off x="-1" y="433388"/>
            <a:ext cx="9144001" cy="827087"/>
          </a:xfrm>
        </p:spPr>
        <p:txBody>
          <a:bodyPr/>
          <a:lstStyle/>
          <a:p>
            <a:pPr algn="ctr"/>
            <a:r>
              <a:rPr lang="en-IN" sz="3600" dirty="0">
                <a:solidFill>
                  <a:schemeClr val="tx1">
                    <a:lumMod val="25000"/>
                  </a:schemeClr>
                </a:solidFill>
              </a:rPr>
              <a:t>Conclusion</a:t>
            </a:r>
            <a:endParaRPr lang="en-GY" sz="3600" dirty="0">
              <a:solidFill>
                <a:schemeClr val="tx1">
                  <a:lumMod val="25000"/>
                </a:schemeClr>
              </a:solidFill>
            </a:endParaRPr>
          </a:p>
        </p:txBody>
      </p:sp>
      <p:sp>
        <p:nvSpPr>
          <p:cNvPr id="5" name="Content Placeholder 2">
            <a:extLst>
              <a:ext uri="{FF2B5EF4-FFF2-40B4-BE49-F238E27FC236}">
                <a16:creationId xmlns:a16="http://schemas.microsoft.com/office/drawing/2014/main" id="{6D77F079-0837-A127-4054-1162FEE80FD9}"/>
              </a:ext>
            </a:extLst>
          </p:cNvPr>
          <p:cNvSpPr txBox="1">
            <a:spLocks/>
          </p:cNvSpPr>
          <p:nvPr/>
        </p:nvSpPr>
        <p:spPr>
          <a:xfrm>
            <a:off x="840802" y="3746812"/>
            <a:ext cx="7254239" cy="1048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yne"/>
              <a:buNone/>
              <a:defRPr sz="1600" b="0" i="0" u="none" strike="noStrike" cap="none">
                <a:solidFill>
                  <a:schemeClr val="accent3"/>
                </a:solidFill>
                <a:latin typeface="Syne"/>
                <a:ea typeface="Syne"/>
                <a:cs typeface="Syne"/>
                <a:sym typeface="Syne"/>
              </a:defRPr>
            </a:lvl1pPr>
            <a:lvl2pPr marL="914400" marR="0" lvl="1" indent="-317500" algn="ctr" rtl="0">
              <a:lnSpc>
                <a:spcPct val="100000"/>
              </a:lnSpc>
              <a:spcBef>
                <a:spcPts val="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2pPr>
            <a:lvl3pPr marL="1371600" marR="0" lvl="2"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3pPr>
            <a:lvl4pPr marL="1828800" marR="0" lvl="3"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4pPr>
            <a:lvl5pPr marL="2286000" marR="0" lvl="4"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5pPr>
            <a:lvl6pPr marL="2743200" marR="0" lvl="5"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6pPr>
            <a:lvl7pPr marL="3200400" marR="0" lvl="6"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7pPr>
            <a:lvl8pPr marL="3657600" marR="0" lvl="7"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8pPr>
            <a:lvl9pPr marL="4114800" marR="0" lvl="8" indent="-317500" algn="ctr" rtl="0">
              <a:lnSpc>
                <a:spcPct val="100000"/>
              </a:lnSpc>
              <a:spcBef>
                <a:spcPts val="1600"/>
              </a:spcBef>
              <a:spcAft>
                <a:spcPts val="1600"/>
              </a:spcAft>
              <a:buClr>
                <a:schemeClr val="lt1"/>
              </a:buClr>
              <a:buSzPts val="1400"/>
              <a:buFont typeface="Syne"/>
              <a:buNone/>
              <a:defRPr sz="1400" b="0" i="0" u="none" strike="noStrike" cap="none">
                <a:solidFill>
                  <a:schemeClr val="lt1"/>
                </a:solidFill>
                <a:latin typeface="Syne"/>
                <a:ea typeface="Syne"/>
                <a:cs typeface="Syne"/>
                <a:sym typeface="Syne"/>
              </a:defRPr>
            </a:lvl9pPr>
          </a:lstStyle>
          <a:p>
            <a:r>
              <a:rPr lang="en-US" dirty="0">
                <a:solidFill>
                  <a:schemeClr val="tx1">
                    <a:lumMod val="25000"/>
                  </a:schemeClr>
                </a:solidFill>
              </a:rPr>
              <a:t>Accuracy of this model achieved for Weather dataset </a:t>
            </a:r>
            <a:r>
              <a:rPr lang="en-US">
                <a:solidFill>
                  <a:schemeClr val="tx1">
                    <a:lumMod val="25000"/>
                  </a:schemeClr>
                </a:solidFill>
              </a:rPr>
              <a:t>is 67.93%. </a:t>
            </a:r>
            <a:r>
              <a:rPr lang="en-US" dirty="0">
                <a:solidFill>
                  <a:schemeClr val="tx1">
                    <a:lumMod val="25000"/>
                  </a:schemeClr>
                </a:solidFill>
              </a:rPr>
              <a:t>High accuracy is achieved using Random Forest model then the model with all variables while predicting using test dataset.</a:t>
            </a:r>
            <a:endParaRPr lang="en-GY" dirty="0">
              <a:solidFill>
                <a:schemeClr val="tx1">
                  <a:lumMod val="25000"/>
                </a:schemeClr>
              </a:solidFill>
            </a:endParaRPr>
          </a:p>
        </p:txBody>
      </p:sp>
      <p:pic>
        <p:nvPicPr>
          <p:cNvPr id="6" name="Picture 5">
            <a:extLst>
              <a:ext uri="{FF2B5EF4-FFF2-40B4-BE49-F238E27FC236}">
                <a16:creationId xmlns:a16="http://schemas.microsoft.com/office/drawing/2014/main" id="{07359629-6CB9-CAEC-3E39-9EBCD2DA5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291" y="1542224"/>
            <a:ext cx="2412836" cy="2059052"/>
          </a:xfrm>
          <a:prstGeom prst="rect">
            <a:avLst/>
          </a:prstGeom>
        </p:spPr>
      </p:pic>
      <p:pic>
        <p:nvPicPr>
          <p:cNvPr id="7" name="Picture 6">
            <a:extLst>
              <a:ext uri="{FF2B5EF4-FFF2-40B4-BE49-F238E27FC236}">
                <a16:creationId xmlns:a16="http://schemas.microsoft.com/office/drawing/2014/main" id="{935525BB-AC45-4AE3-CE3C-F704F4C09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84" y="1542224"/>
            <a:ext cx="3731025" cy="2059052"/>
          </a:xfrm>
          <a:prstGeom prst="rect">
            <a:avLst/>
          </a:prstGeom>
        </p:spPr>
      </p:pic>
    </p:spTree>
    <p:extLst>
      <p:ext uri="{BB962C8B-B14F-4D97-AF65-F5344CB8AC3E}">
        <p14:creationId xmlns:p14="http://schemas.microsoft.com/office/powerpoint/2010/main" val="20562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2"/>
        <p:cNvGrpSpPr/>
        <p:nvPr/>
      </p:nvGrpSpPr>
      <p:grpSpPr>
        <a:xfrm>
          <a:off x="0" y="0"/>
          <a:ext cx="0" cy="0"/>
          <a:chOff x="0" y="0"/>
          <a:chExt cx="0" cy="0"/>
        </a:xfrm>
      </p:grpSpPr>
      <p:sp>
        <p:nvSpPr>
          <p:cNvPr id="3573" name="Google Shape;3573;p72"/>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25000"/>
                  </a:schemeClr>
                </a:solidFill>
                <a:latin typeface="Bradley Hand ITC" panose="03070402050302030203" pitchFamily="66" charset="0"/>
              </a:rPr>
              <a:t>Thank You !!!</a:t>
            </a:r>
            <a:endParaRPr dirty="0">
              <a:solidFill>
                <a:schemeClr val="tx1">
                  <a:lumMod val="25000"/>
                </a:schemeClr>
              </a:solidFill>
              <a:latin typeface="Bradley Hand ITC" panose="03070402050302030203" pitchFamily="66" charset="0"/>
            </a:endParaRPr>
          </a:p>
        </p:txBody>
      </p:sp>
      <p:grpSp>
        <p:nvGrpSpPr>
          <p:cNvPr id="3574" name="Google Shape;3574;p72"/>
          <p:cNvGrpSpPr/>
          <p:nvPr/>
        </p:nvGrpSpPr>
        <p:grpSpPr>
          <a:xfrm flipH="1">
            <a:off x="4387505" y="459928"/>
            <a:ext cx="170170" cy="263393"/>
            <a:chOff x="1223537" y="2032528"/>
            <a:chExt cx="170170" cy="263393"/>
          </a:xfrm>
        </p:grpSpPr>
        <p:sp>
          <p:nvSpPr>
            <p:cNvPr id="3575" name="Google Shape;357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7" name="Google Shape;3577;p72"/>
          <p:cNvGrpSpPr/>
          <p:nvPr/>
        </p:nvGrpSpPr>
        <p:grpSpPr>
          <a:xfrm flipH="1">
            <a:off x="8124878" y="1949911"/>
            <a:ext cx="168361" cy="263393"/>
            <a:chOff x="883360" y="2474311"/>
            <a:chExt cx="168361" cy="263393"/>
          </a:xfrm>
        </p:grpSpPr>
        <p:sp>
          <p:nvSpPr>
            <p:cNvPr id="3578" name="Google Shape;3578;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0" name="Google Shape;3580;p72"/>
          <p:cNvGrpSpPr/>
          <p:nvPr/>
        </p:nvGrpSpPr>
        <p:grpSpPr>
          <a:xfrm flipH="1">
            <a:off x="2162399" y="3911772"/>
            <a:ext cx="170170" cy="262078"/>
            <a:chOff x="1240143" y="2855097"/>
            <a:chExt cx="170170" cy="262078"/>
          </a:xfrm>
        </p:grpSpPr>
        <p:sp>
          <p:nvSpPr>
            <p:cNvPr id="3581" name="Google Shape;358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3" name="Google Shape;3583;p72"/>
          <p:cNvGrpSpPr/>
          <p:nvPr/>
        </p:nvGrpSpPr>
        <p:grpSpPr>
          <a:xfrm>
            <a:off x="-555154" y="-210312"/>
            <a:ext cx="3320595" cy="1723840"/>
            <a:chOff x="4666075" y="3825750"/>
            <a:chExt cx="2868269" cy="1489021"/>
          </a:xfrm>
        </p:grpSpPr>
        <p:sp>
          <p:nvSpPr>
            <p:cNvPr id="3584" name="Google Shape;3584;p7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72"/>
          <p:cNvGrpSpPr/>
          <p:nvPr/>
        </p:nvGrpSpPr>
        <p:grpSpPr>
          <a:xfrm>
            <a:off x="264700" y="1445026"/>
            <a:ext cx="168361" cy="263393"/>
            <a:chOff x="541375" y="1934701"/>
            <a:chExt cx="168361" cy="263393"/>
          </a:xfrm>
        </p:grpSpPr>
        <p:sp>
          <p:nvSpPr>
            <p:cNvPr id="3612" name="Google Shape;3612;p72"/>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2"/>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4" name="Google Shape;3614;p72"/>
          <p:cNvGrpSpPr/>
          <p:nvPr/>
        </p:nvGrpSpPr>
        <p:grpSpPr>
          <a:xfrm>
            <a:off x="700987" y="1854941"/>
            <a:ext cx="170170" cy="263393"/>
            <a:chOff x="1223537" y="2032528"/>
            <a:chExt cx="170170" cy="263393"/>
          </a:xfrm>
        </p:grpSpPr>
        <p:sp>
          <p:nvSpPr>
            <p:cNvPr id="3615" name="Google Shape;361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72"/>
          <p:cNvGrpSpPr/>
          <p:nvPr/>
        </p:nvGrpSpPr>
        <p:grpSpPr>
          <a:xfrm>
            <a:off x="630925" y="3187225"/>
            <a:ext cx="168361" cy="261749"/>
            <a:chOff x="1877913" y="1847725"/>
            <a:chExt cx="168361" cy="261749"/>
          </a:xfrm>
        </p:grpSpPr>
        <p:sp>
          <p:nvSpPr>
            <p:cNvPr id="3618" name="Google Shape;3618;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72"/>
          <p:cNvGrpSpPr/>
          <p:nvPr/>
        </p:nvGrpSpPr>
        <p:grpSpPr>
          <a:xfrm>
            <a:off x="1523168" y="2017447"/>
            <a:ext cx="170170" cy="262078"/>
            <a:chOff x="1240143" y="2855097"/>
            <a:chExt cx="170170" cy="262078"/>
          </a:xfrm>
        </p:grpSpPr>
        <p:sp>
          <p:nvSpPr>
            <p:cNvPr id="3621" name="Google Shape;362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72"/>
          <p:cNvGrpSpPr/>
          <p:nvPr/>
        </p:nvGrpSpPr>
        <p:grpSpPr>
          <a:xfrm>
            <a:off x="1224288" y="1593200"/>
            <a:ext cx="168361" cy="261749"/>
            <a:chOff x="1877913" y="1847725"/>
            <a:chExt cx="168361" cy="261749"/>
          </a:xfrm>
        </p:grpSpPr>
        <p:sp>
          <p:nvSpPr>
            <p:cNvPr id="3624" name="Google Shape;3624;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6" name="Google Shape;3626;p72"/>
          <p:cNvGrpSpPr/>
          <p:nvPr/>
        </p:nvGrpSpPr>
        <p:grpSpPr>
          <a:xfrm rot="-899854">
            <a:off x="2311818" y="3191727"/>
            <a:ext cx="4520379" cy="3029911"/>
            <a:chOff x="-1358038" y="4900407"/>
            <a:chExt cx="3785678" cy="2537457"/>
          </a:xfrm>
        </p:grpSpPr>
        <p:sp>
          <p:nvSpPr>
            <p:cNvPr id="3627" name="Google Shape;3627;p72"/>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2"/>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2"/>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2"/>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2"/>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2"/>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2"/>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2"/>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2"/>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2"/>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2"/>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2"/>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2"/>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2"/>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2"/>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2"/>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2"/>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2"/>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2"/>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2"/>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2"/>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2"/>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2"/>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2"/>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1" name="Google Shape;3651;p72"/>
          <p:cNvGrpSpPr/>
          <p:nvPr/>
        </p:nvGrpSpPr>
        <p:grpSpPr>
          <a:xfrm flipH="1">
            <a:off x="7288968" y="407608"/>
            <a:ext cx="1662816" cy="752173"/>
            <a:chOff x="5935450" y="921661"/>
            <a:chExt cx="739786" cy="334641"/>
          </a:xfrm>
        </p:grpSpPr>
        <p:sp>
          <p:nvSpPr>
            <p:cNvPr id="3652" name="Google Shape;3652;p7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8" name="Google Shape;3658;p72"/>
          <p:cNvGrpSpPr/>
          <p:nvPr/>
        </p:nvGrpSpPr>
        <p:grpSpPr>
          <a:xfrm flipH="1">
            <a:off x="6987003" y="3550686"/>
            <a:ext cx="168361" cy="263393"/>
            <a:chOff x="883360" y="2474311"/>
            <a:chExt cx="168361" cy="263393"/>
          </a:xfrm>
        </p:grpSpPr>
        <p:sp>
          <p:nvSpPr>
            <p:cNvPr id="3659" name="Google Shape;3659;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1" name="Google Shape;3661;p72"/>
          <p:cNvSpPr/>
          <p:nvPr/>
        </p:nvSpPr>
        <p:spPr>
          <a:xfrm flipH="1">
            <a:off x="7155382" y="2757332"/>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2"/>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2"/>
          <p:cNvSpPr/>
          <p:nvPr/>
        </p:nvSpPr>
        <p:spPr>
          <a:xfrm flipH="1">
            <a:off x="1564246" y="32753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2"/>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2"/>
          <p:cNvSpPr/>
          <p:nvPr/>
        </p:nvSpPr>
        <p:spPr>
          <a:xfrm flipH="1">
            <a:off x="5734084" y="957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9"/>
          <p:cNvSpPr txBox="1">
            <a:spLocks noGrp="1"/>
          </p:cNvSpPr>
          <p:nvPr>
            <p:ph type="title"/>
          </p:nvPr>
        </p:nvSpPr>
        <p:spPr>
          <a:xfrm>
            <a:off x="0" y="1056830"/>
            <a:ext cx="9143999" cy="61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25000"/>
                  </a:schemeClr>
                </a:solidFill>
              </a:rPr>
              <a:t>Agenda</a:t>
            </a:r>
            <a:endParaRPr b="0" dirty="0">
              <a:solidFill>
                <a:schemeClr val="tx1">
                  <a:lumMod val="25000"/>
                </a:schemeClr>
              </a:solidFill>
            </a:endParaRPr>
          </a:p>
        </p:txBody>
      </p:sp>
      <p:sp>
        <p:nvSpPr>
          <p:cNvPr id="2311" name="Google Shape;2311;p49"/>
          <p:cNvSpPr txBox="1">
            <a:spLocks noGrp="1"/>
          </p:cNvSpPr>
          <p:nvPr>
            <p:ph type="subTitle" idx="1"/>
          </p:nvPr>
        </p:nvSpPr>
        <p:spPr>
          <a:xfrm>
            <a:off x="2826954" y="2443485"/>
            <a:ext cx="6516223" cy="2581998"/>
          </a:xfrm>
          <a:prstGeom prst="rect">
            <a:avLst/>
          </a:prstGeom>
        </p:spPr>
        <p:txBody>
          <a:bodyPr spcFirstLastPara="1" wrap="square" lIns="91425" tIns="91425" rIns="91425" bIns="91425" anchor="ctr" anchorCtr="0">
            <a:noAutofit/>
          </a:bodyPr>
          <a:lstStyle/>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Introduction</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Dataset</a:t>
            </a:r>
          </a:p>
          <a:p>
            <a:pPr marL="342900" indent="-342900">
              <a:buClr>
                <a:schemeClr val="tx1">
                  <a:lumMod val="25000"/>
                </a:schemeClr>
              </a:buClr>
              <a:buFont typeface="Arial" panose="020B0604020202020204" pitchFamily="34" charset="0"/>
              <a:buChar char="•"/>
            </a:pPr>
            <a:r>
              <a:rPr lang="en-IN" sz="2000" b="1" dirty="0">
                <a:solidFill>
                  <a:schemeClr val="tx1">
                    <a:lumMod val="25000"/>
                  </a:schemeClr>
                </a:solidFill>
              </a:rPr>
              <a:t>Machine Learning</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Architecture of Data Analysis</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Data Cleaning &amp; Preprocessing</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Model Building</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Data Visualization</a:t>
            </a:r>
            <a:endParaRPr lang="en-IN" sz="2000" dirty="0">
              <a:solidFill>
                <a:schemeClr val="tx1">
                  <a:lumMod val="25000"/>
                </a:schemeClr>
              </a:solidFill>
            </a:endParaRP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Conclusion</a:t>
            </a:r>
            <a:endParaRPr lang="en-GY" sz="2000" b="1" dirty="0">
              <a:solidFill>
                <a:schemeClr val="tx1">
                  <a:lumMod val="25000"/>
                </a:schemeClr>
              </a:solidFill>
            </a:endParaRPr>
          </a:p>
          <a:p>
            <a:pPr marL="482600" indent="-342900">
              <a:lnSpc>
                <a:spcPct val="100000"/>
              </a:lnSpc>
              <a:buClr>
                <a:schemeClr val="tx1">
                  <a:lumMod val="25000"/>
                </a:schemeClr>
              </a:buClr>
              <a:buFont typeface="Arial" panose="020B0604020202020204" pitchFamily="34" charset="0"/>
              <a:buChar char="•"/>
            </a:pPr>
            <a:endParaRPr lang="en-GY" sz="2000" b="1" dirty="0">
              <a:solidFill>
                <a:schemeClr val="tx1">
                  <a:lumMod val="25000"/>
                </a:schemeClr>
              </a:solidFill>
            </a:endParaRPr>
          </a:p>
          <a:p>
            <a:pPr marL="342900" lvl="0" indent="-342900" algn="l" rtl="0">
              <a:spcBef>
                <a:spcPts val="0"/>
              </a:spcBef>
              <a:spcAft>
                <a:spcPts val="0"/>
              </a:spcAft>
              <a:buClr>
                <a:schemeClr val="tx1">
                  <a:lumMod val="25000"/>
                </a:schemeClr>
              </a:buClr>
              <a:buFont typeface="Arial" panose="020B0604020202020204" pitchFamily="34" charset="0"/>
              <a:buChar char="•"/>
            </a:pPr>
            <a:endParaRPr sz="2000" dirty="0">
              <a:solidFill>
                <a:schemeClr val="tx1">
                  <a:lumMod val="25000"/>
                </a:schemeClr>
              </a:solidFill>
            </a:endParaRPr>
          </a:p>
        </p:txBody>
      </p:sp>
      <p:sp>
        <p:nvSpPr>
          <p:cNvPr id="2312" name="Google Shape;2312;p49"/>
          <p:cNvSpPr/>
          <p:nvPr/>
        </p:nvSpPr>
        <p:spPr>
          <a:xfrm>
            <a:off x="4906885" y="11671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9"/>
          <p:cNvSpPr/>
          <p:nvPr/>
        </p:nvSpPr>
        <p:spPr>
          <a:xfrm>
            <a:off x="1932850" y="31658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4" name="Google Shape;2314;p49"/>
          <p:cNvGrpSpPr/>
          <p:nvPr/>
        </p:nvGrpSpPr>
        <p:grpSpPr>
          <a:xfrm>
            <a:off x="259759" y="504534"/>
            <a:ext cx="2291805" cy="1938950"/>
            <a:chOff x="-2600773" y="-1271122"/>
            <a:chExt cx="2600777" cy="2200351"/>
          </a:xfrm>
        </p:grpSpPr>
        <p:sp>
          <p:nvSpPr>
            <p:cNvPr id="2315" name="Google Shape;2315;p49"/>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9"/>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9"/>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9"/>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9"/>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9"/>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9"/>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9"/>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9"/>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9"/>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9"/>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9"/>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9"/>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9"/>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9"/>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9"/>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9"/>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9"/>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9"/>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9"/>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9"/>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9"/>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9"/>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9"/>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9"/>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9"/>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9"/>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49"/>
          <p:cNvGrpSpPr/>
          <p:nvPr/>
        </p:nvGrpSpPr>
        <p:grpSpPr>
          <a:xfrm flipH="1">
            <a:off x="11" y="1726754"/>
            <a:ext cx="1932838" cy="874384"/>
            <a:chOff x="5935450" y="921661"/>
            <a:chExt cx="739786" cy="334641"/>
          </a:xfrm>
        </p:grpSpPr>
        <p:sp>
          <p:nvSpPr>
            <p:cNvPr id="2343" name="Google Shape;2343;p4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2"/>
        <p:cNvGrpSpPr/>
        <p:nvPr/>
      </p:nvGrpSpPr>
      <p:grpSpPr>
        <a:xfrm>
          <a:off x="0" y="0"/>
          <a:ext cx="0" cy="0"/>
          <a:chOff x="0" y="0"/>
          <a:chExt cx="0" cy="0"/>
        </a:xfrm>
      </p:grpSpPr>
      <p:sp>
        <p:nvSpPr>
          <p:cNvPr id="2434" name="Google Shape;2434;p52"/>
          <p:cNvSpPr txBox="1">
            <a:spLocks noGrp="1"/>
          </p:cNvSpPr>
          <p:nvPr>
            <p:ph type="title" idx="4294967295"/>
          </p:nvPr>
        </p:nvSpPr>
        <p:spPr>
          <a:xfrm>
            <a:off x="0" y="708025"/>
            <a:ext cx="9144000" cy="61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tx1">
                    <a:lumMod val="25000"/>
                  </a:schemeClr>
                </a:solidFill>
              </a:rPr>
              <a:t>Introduction</a:t>
            </a:r>
            <a:endParaRPr sz="3600" dirty="0">
              <a:solidFill>
                <a:schemeClr val="tx1">
                  <a:lumMod val="25000"/>
                </a:schemeClr>
              </a:solidFill>
            </a:endParaRPr>
          </a:p>
        </p:txBody>
      </p:sp>
      <p:sp>
        <p:nvSpPr>
          <p:cNvPr id="2435" name="Google Shape;2435;p52"/>
          <p:cNvSpPr txBox="1">
            <a:spLocks noGrp="1"/>
          </p:cNvSpPr>
          <p:nvPr>
            <p:ph type="subTitle" idx="4294967295"/>
          </p:nvPr>
        </p:nvSpPr>
        <p:spPr>
          <a:xfrm>
            <a:off x="1013871" y="1546952"/>
            <a:ext cx="7364412" cy="3089275"/>
          </a:xfrm>
          <a:prstGeom prst="rect">
            <a:avLst/>
          </a:prstGeom>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1600" dirty="0">
                <a:solidFill>
                  <a:schemeClr val="tx1">
                    <a:lumMod val="25000"/>
                  </a:schemeClr>
                </a:solidFill>
              </a:rPr>
              <a:t>Weather forecasting is the prediction of what the atmosphere will be like in a particular place by using technology and scientific knowledge to make weather observations. </a:t>
            </a:r>
          </a:p>
          <a:p>
            <a:pPr marL="457200" indent="-457200">
              <a:buFont typeface="Arial" panose="020B0604020202020204" pitchFamily="34" charset="0"/>
              <a:buChar char="•"/>
            </a:pPr>
            <a:r>
              <a:rPr lang="en-US" sz="1600" dirty="0">
                <a:solidFill>
                  <a:schemeClr val="tx1">
                    <a:lumMod val="25000"/>
                  </a:schemeClr>
                </a:solidFill>
              </a:rPr>
              <a:t>It relies on empirical and statistical techniques, such as measurements of temperature, humidity, atmospheric pressure, wind speed and direction, and precipitation, and computer-controlled mathematical models.</a:t>
            </a:r>
          </a:p>
          <a:p>
            <a:pPr marL="457200" indent="-457200">
              <a:buFont typeface="Arial" panose="020B0604020202020204" pitchFamily="34" charset="0"/>
              <a:buChar char="•"/>
            </a:pPr>
            <a:r>
              <a:rPr lang="en-IN" sz="1600" dirty="0">
                <a:solidFill>
                  <a:schemeClr val="tx1">
                    <a:lumMod val="25000"/>
                  </a:schemeClr>
                </a:solidFill>
              </a:rPr>
              <a:t>In this project, we used Machine Learning to help us to analyse Weather Forecasting dataset.</a:t>
            </a:r>
            <a:endParaRPr lang="en-GY" sz="1600" dirty="0">
              <a:solidFill>
                <a:schemeClr val="tx1">
                  <a:lumMod val="25000"/>
                </a:schemeClr>
              </a:solidFill>
            </a:endParaRPr>
          </a:p>
        </p:txBody>
      </p:sp>
      <p:sp>
        <p:nvSpPr>
          <p:cNvPr id="2436" name="Google Shape;2436;p52"/>
          <p:cNvSpPr/>
          <p:nvPr/>
        </p:nvSpPr>
        <p:spPr>
          <a:xfrm flipH="1">
            <a:off x="3786725" y="9035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37" name="Google Shape;2437;p52"/>
          <p:cNvSpPr/>
          <p:nvPr/>
        </p:nvSpPr>
        <p:spPr>
          <a:xfrm flipH="1">
            <a:off x="5657955" y="42488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38" name="Google Shape;2438;p52"/>
          <p:cNvSpPr/>
          <p:nvPr/>
        </p:nvSpPr>
        <p:spPr>
          <a:xfrm flipH="1">
            <a:off x="3896396" y="45807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39" name="Google Shape;2439;p52"/>
          <p:cNvSpPr/>
          <p:nvPr/>
        </p:nvSpPr>
        <p:spPr>
          <a:xfrm flipH="1">
            <a:off x="1328009" y="23436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40" name="Google Shape;2440;p52"/>
          <p:cNvSpPr/>
          <p:nvPr/>
        </p:nvSpPr>
        <p:spPr>
          <a:xfrm flipH="1">
            <a:off x="7010342" y="1432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B211-E136-F431-E0BD-66F14E3100C7}"/>
              </a:ext>
            </a:extLst>
          </p:cNvPr>
          <p:cNvSpPr>
            <a:spLocks noGrp="1"/>
          </p:cNvSpPr>
          <p:nvPr>
            <p:ph type="title" idx="4294967295"/>
          </p:nvPr>
        </p:nvSpPr>
        <p:spPr>
          <a:xfrm>
            <a:off x="-1" y="671513"/>
            <a:ext cx="9144001" cy="619125"/>
          </a:xfrm>
        </p:spPr>
        <p:txBody>
          <a:bodyPr/>
          <a:lstStyle/>
          <a:p>
            <a:pPr algn="ctr"/>
            <a:r>
              <a:rPr lang="en-US" sz="3600" dirty="0">
                <a:solidFill>
                  <a:schemeClr val="tx1">
                    <a:lumMod val="25000"/>
                  </a:schemeClr>
                </a:solidFill>
              </a:rPr>
              <a:t>Dataset</a:t>
            </a:r>
            <a:endParaRPr lang="en-IN" sz="3600" dirty="0">
              <a:solidFill>
                <a:schemeClr val="tx1">
                  <a:lumMod val="25000"/>
                </a:schemeClr>
              </a:solidFill>
            </a:endParaRPr>
          </a:p>
        </p:txBody>
      </p:sp>
      <p:sp>
        <p:nvSpPr>
          <p:cNvPr id="3" name="Subtitle 2">
            <a:extLst>
              <a:ext uri="{FF2B5EF4-FFF2-40B4-BE49-F238E27FC236}">
                <a16:creationId xmlns:a16="http://schemas.microsoft.com/office/drawing/2014/main" id="{34304269-6979-4E26-88D4-194F60F67DC9}"/>
              </a:ext>
            </a:extLst>
          </p:cNvPr>
          <p:cNvSpPr>
            <a:spLocks noGrp="1"/>
          </p:cNvSpPr>
          <p:nvPr>
            <p:ph type="subTitle" idx="4294967295"/>
          </p:nvPr>
        </p:nvSpPr>
        <p:spPr>
          <a:xfrm>
            <a:off x="927893" y="1643140"/>
            <a:ext cx="7288212" cy="2038350"/>
          </a:xfrm>
        </p:spPr>
        <p:txBody>
          <a:bodyPr/>
          <a:lstStyle/>
          <a:p>
            <a:pPr marL="457200" indent="-457200">
              <a:buFont typeface="Arial" panose="020B0604020202020204" pitchFamily="34" charset="0"/>
              <a:buChar char="•"/>
            </a:pPr>
            <a:r>
              <a:rPr lang="en-IN" sz="1600" dirty="0">
                <a:solidFill>
                  <a:schemeClr val="tx1">
                    <a:lumMod val="25000"/>
                  </a:schemeClr>
                </a:solidFill>
              </a:rPr>
              <a:t>We have used Weather dataset having 15000 observations from Kaggle.</a:t>
            </a:r>
          </a:p>
          <a:p>
            <a:pPr marL="457200" indent="-457200">
              <a:buFont typeface="Arial" panose="020B0604020202020204" pitchFamily="34" charset="0"/>
              <a:buChar char="•"/>
            </a:pPr>
            <a:r>
              <a:rPr lang="en-IN" sz="1600" dirty="0">
                <a:solidFill>
                  <a:schemeClr val="tx1">
                    <a:lumMod val="25000"/>
                  </a:schemeClr>
                </a:solidFill>
              </a:rPr>
              <a:t>Weather data provides information about the weather and it tracks the patterns &amp; predicts trends.</a:t>
            </a:r>
          </a:p>
          <a:p>
            <a:pPr marL="457200" indent="-457200">
              <a:buFont typeface="Arial" panose="020B0604020202020204" pitchFamily="34" charset="0"/>
              <a:buChar char="•"/>
            </a:pPr>
            <a:r>
              <a:rPr lang="en-IN" sz="1600" dirty="0">
                <a:solidFill>
                  <a:schemeClr val="tx1">
                    <a:lumMod val="25000"/>
                  </a:schemeClr>
                </a:solidFill>
              </a:rPr>
              <a:t>Weather refers to atmospheric conditions and can include indicators such as temperature, humidity, visibility, or wind speed.</a:t>
            </a:r>
            <a:endParaRPr lang="en-GY" sz="1600" dirty="0">
              <a:solidFill>
                <a:schemeClr val="tx1">
                  <a:lumMod val="25000"/>
                </a:schemeClr>
              </a:solidFill>
            </a:endParaRPr>
          </a:p>
        </p:txBody>
      </p:sp>
      <p:pic>
        <p:nvPicPr>
          <p:cNvPr id="5" name="Picture 4">
            <a:extLst>
              <a:ext uri="{FF2B5EF4-FFF2-40B4-BE49-F238E27FC236}">
                <a16:creationId xmlns:a16="http://schemas.microsoft.com/office/drawing/2014/main" id="{D7544FC0-BD73-D214-0809-4BDFE3650718}"/>
              </a:ext>
            </a:extLst>
          </p:cNvPr>
          <p:cNvPicPr>
            <a:picLocks noChangeAspect="1"/>
          </p:cNvPicPr>
          <p:nvPr/>
        </p:nvPicPr>
        <p:blipFill>
          <a:blip r:embed="rId2"/>
          <a:stretch>
            <a:fillRect/>
          </a:stretch>
        </p:blipFill>
        <p:spPr>
          <a:xfrm>
            <a:off x="1471961" y="3271023"/>
            <a:ext cx="5880410" cy="1316642"/>
          </a:xfrm>
          <a:prstGeom prst="rect">
            <a:avLst/>
          </a:prstGeom>
        </p:spPr>
      </p:pic>
    </p:spTree>
    <p:extLst>
      <p:ext uri="{BB962C8B-B14F-4D97-AF65-F5344CB8AC3E}">
        <p14:creationId xmlns:p14="http://schemas.microsoft.com/office/powerpoint/2010/main" val="2278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98CD-FBAA-8088-A5EB-194912DB5B4C}"/>
              </a:ext>
            </a:extLst>
          </p:cNvPr>
          <p:cNvSpPr>
            <a:spLocks noGrp="1"/>
          </p:cNvSpPr>
          <p:nvPr>
            <p:ph type="title" idx="4294967295"/>
          </p:nvPr>
        </p:nvSpPr>
        <p:spPr>
          <a:xfrm>
            <a:off x="0" y="476250"/>
            <a:ext cx="9144000" cy="1060450"/>
          </a:xfrm>
        </p:spPr>
        <p:txBody>
          <a:bodyPr/>
          <a:lstStyle/>
          <a:p>
            <a:pPr algn="ctr"/>
            <a:r>
              <a:rPr lang="en-IN" sz="3600" dirty="0">
                <a:solidFill>
                  <a:schemeClr val="tx1">
                    <a:lumMod val="25000"/>
                  </a:schemeClr>
                </a:solidFill>
              </a:rPr>
              <a:t>Machine Learning</a:t>
            </a:r>
          </a:p>
        </p:txBody>
      </p:sp>
      <p:sp>
        <p:nvSpPr>
          <p:cNvPr id="3" name="Subtitle 2">
            <a:extLst>
              <a:ext uri="{FF2B5EF4-FFF2-40B4-BE49-F238E27FC236}">
                <a16:creationId xmlns:a16="http://schemas.microsoft.com/office/drawing/2014/main" id="{E68D1138-5A74-4900-F8E5-27A6429D85F2}"/>
              </a:ext>
            </a:extLst>
          </p:cNvPr>
          <p:cNvSpPr>
            <a:spLocks noGrp="1"/>
          </p:cNvSpPr>
          <p:nvPr>
            <p:ph type="subTitle" idx="4294967295"/>
          </p:nvPr>
        </p:nvSpPr>
        <p:spPr>
          <a:xfrm>
            <a:off x="870589" y="1536700"/>
            <a:ext cx="7402822" cy="3606800"/>
          </a:xfrm>
        </p:spPr>
        <p:txBody>
          <a:bodyPr/>
          <a:lstStyle/>
          <a:p>
            <a:pPr marL="457200" indent="-457200">
              <a:lnSpc>
                <a:spcPct val="100000"/>
              </a:lnSpc>
              <a:buFont typeface="Arial" panose="020B0604020202020204" pitchFamily="34" charset="0"/>
              <a:buChar char="•"/>
            </a:pPr>
            <a:r>
              <a:rPr lang="en-IN" sz="1600" dirty="0">
                <a:solidFill>
                  <a:schemeClr val="tx1">
                    <a:lumMod val="25000"/>
                  </a:schemeClr>
                </a:solidFill>
              </a:rPr>
              <a:t>Machine Learning (ML) is a type of artificial intelligence (AL) focused on building computer systems that learn from data.</a:t>
            </a:r>
          </a:p>
          <a:p>
            <a:pPr marL="457200" indent="-457200">
              <a:lnSpc>
                <a:spcPct val="100000"/>
              </a:lnSpc>
              <a:buFont typeface="Arial" panose="020B0604020202020204" pitchFamily="34" charset="0"/>
              <a:buChar char="•"/>
            </a:pPr>
            <a:r>
              <a:rPr lang="en-IN" sz="1600" dirty="0">
                <a:solidFill>
                  <a:schemeClr val="tx1">
                    <a:lumMod val="25000"/>
                  </a:schemeClr>
                </a:solidFill>
              </a:rPr>
              <a:t>The broad range of techniques ML encompasses enables software applications to improve their performance over time.</a:t>
            </a:r>
          </a:p>
          <a:p>
            <a:pPr marL="457200" indent="-457200">
              <a:lnSpc>
                <a:spcPct val="100000"/>
              </a:lnSpc>
              <a:buFont typeface="Arial" panose="020B0604020202020204" pitchFamily="34" charset="0"/>
              <a:buChar char="•"/>
            </a:pPr>
            <a:r>
              <a:rPr lang="en-IN" sz="1600" dirty="0">
                <a:solidFill>
                  <a:schemeClr val="tx1">
                    <a:lumMod val="25000"/>
                  </a:schemeClr>
                </a:solidFill>
              </a:rPr>
              <a:t>Machine learning algorithms are able to detect patterns in data and learn from them, in order to make their own predictions</a:t>
            </a:r>
          </a:p>
          <a:p>
            <a:pPr marL="457200" indent="-457200">
              <a:lnSpc>
                <a:spcPct val="100000"/>
              </a:lnSpc>
              <a:buFont typeface="Arial" panose="020B0604020202020204" pitchFamily="34" charset="0"/>
              <a:buChar char="•"/>
            </a:pPr>
            <a:r>
              <a:rPr lang="en-IN" sz="1600" dirty="0">
                <a:solidFill>
                  <a:schemeClr val="tx1">
                    <a:lumMod val="25000"/>
                  </a:schemeClr>
                </a:solidFill>
              </a:rPr>
              <a:t>Types of Machine Learning : </a:t>
            </a:r>
          </a:p>
          <a:p>
            <a:pPr marL="800100" lvl="1" indent="-342900">
              <a:lnSpc>
                <a:spcPct val="100000"/>
              </a:lnSpc>
              <a:spcBef>
                <a:spcPts val="600"/>
              </a:spcBef>
              <a:buFont typeface="+mj-lt"/>
              <a:buAutoNum type="arabicPeriod"/>
            </a:pPr>
            <a:r>
              <a:rPr lang="en-IN" sz="1600" dirty="0">
                <a:solidFill>
                  <a:schemeClr val="tx1">
                    <a:lumMod val="25000"/>
                  </a:schemeClr>
                </a:solidFill>
              </a:rPr>
              <a:t>Supervised Machine Learning</a:t>
            </a:r>
          </a:p>
          <a:p>
            <a:pPr marL="800100" lvl="1" indent="-342900">
              <a:lnSpc>
                <a:spcPct val="100000"/>
              </a:lnSpc>
              <a:spcBef>
                <a:spcPts val="600"/>
              </a:spcBef>
              <a:buFont typeface="+mj-lt"/>
              <a:buAutoNum type="arabicPeriod"/>
            </a:pPr>
            <a:r>
              <a:rPr lang="en-IN" sz="1600" dirty="0">
                <a:solidFill>
                  <a:schemeClr val="tx1">
                    <a:lumMod val="25000"/>
                  </a:schemeClr>
                </a:solidFill>
              </a:rPr>
              <a:t>Unsupervised Machine Learning</a:t>
            </a:r>
          </a:p>
          <a:p>
            <a:pPr marL="800100" lvl="1" indent="-342900">
              <a:lnSpc>
                <a:spcPct val="100000"/>
              </a:lnSpc>
              <a:spcBef>
                <a:spcPts val="600"/>
              </a:spcBef>
              <a:buFont typeface="+mj-lt"/>
              <a:buAutoNum type="arabicPeriod"/>
            </a:pPr>
            <a:r>
              <a:rPr lang="en-IN" sz="1600" dirty="0">
                <a:solidFill>
                  <a:schemeClr val="tx1">
                    <a:lumMod val="25000"/>
                  </a:schemeClr>
                </a:solidFill>
              </a:rPr>
              <a:t>Semi-Supervised Machine Learning</a:t>
            </a:r>
          </a:p>
          <a:p>
            <a:pPr marL="800100" lvl="1" indent="-342900">
              <a:lnSpc>
                <a:spcPct val="100000"/>
              </a:lnSpc>
              <a:spcBef>
                <a:spcPts val="600"/>
              </a:spcBef>
              <a:buFont typeface="+mj-lt"/>
              <a:buAutoNum type="arabicPeriod"/>
            </a:pPr>
            <a:r>
              <a:rPr lang="en-IN" sz="1600" dirty="0">
                <a:solidFill>
                  <a:schemeClr val="tx1">
                    <a:lumMod val="25000"/>
                  </a:schemeClr>
                </a:solidFill>
              </a:rPr>
              <a:t>Reinforcement Machine Learning</a:t>
            </a:r>
          </a:p>
        </p:txBody>
      </p:sp>
    </p:spTree>
    <p:extLst>
      <p:ext uri="{BB962C8B-B14F-4D97-AF65-F5344CB8AC3E}">
        <p14:creationId xmlns:p14="http://schemas.microsoft.com/office/powerpoint/2010/main" val="110740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363-CA68-D561-3B78-C593A4115C73}"/>
              </a:ext>
            </a:extLst>
          </p:cNvPr>
          <p:cNvSpPr>
            <a:spLocks noGrp="1"/>
          </p:cNvSpPr>
          <p:nvPr>
            <p:ph type="title" idx="4294967295"/>
          </p:nvPr>
        </p:nvSpPr>
        <p:spPr>
          <a:xfrm>
            <a:off x="-1" y="371708"/>
            <a:ext cx="9144001" cy="864956"/>
          </a:xfrm>
        </p:spPr>
        <p:txBody>
          <a:bodyPr/>
          <a:lstStyle/>
          <a:p>
            <a:pPr algn="ctr"/>
            <a:r>
              <a:rPr lang="en-IN" sz="3600" dirty="0">
                <a:solidFill>
                  <a:schemeClr val="tx1">
                    <a:lumMod val="25000"/>
                  </a:schemeClr>
                </a:solidFill>
              </a:rPr>
              <a:t>Architecture</a:t>
            </a:r>
          </a:p>
        </p:txBody>
      </p:sp>
      <p:pic>
        <p:nvPicPr>
          <p:cNvPr id="6" name="Content Placeholder 4">
            <a:extLst>
              <a:ext uri="{FF2B5EF4-FFF2-40B4-BE49-F238E27FC236}">
                <a16:creationId xmlns:a16="http://schemas.microsoft.com/office/drawing/2014/main" id="{7FF5A8D0-1C39-F45A-86A7-E431E841C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57" y="1470991"/>
            <a:ext cx="7179486" cy="3055230"/>
          </a:xfrm>
          <a:prstGeom prst="rect">
            <a:avLst/>
          </a:prstGeom>
          <a:noFill/>
          <a:ln>
            <a:noFill/>
          </a:ln>
        </p:spPr>
      </p:pic>
    </p:spTree>
    <p:extLst>
      <p:ext uri="{BB962C8B-B14F-4D97-AF65-F5344CB8AC3E}">
        <p14:creationId xmlns:p14="http://schemas.microsoft.com/office/powerpoint/2010/main" val="262489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FB70-4718-7E21-22D8-9AE3F9306EEF}"/>
              </a:ext>
            </a:extLst>
          </p:cNvPr>
          <p:cNvSpPr txBox="1">
            <a:spLocks/>
          </p:cNvSpPr>
          <p:nvPr/>
        </p:nvSpPr>
        <p:spPr>
          <a:xfrm>
            <a:off x="0" y="476250"/>
            <a:ext cx="9144000" cy="891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Montserrat"/>
              <a:buNone/>
              <a:defRPr sz="2500" b="1" i="0" u="none" strike="noStrike" cap="none">
                <a:solidFill>
                  <a:schemeClr val="accent3"/>
                </a:solidFill>
                <a:latin typeface="Montserrat"/>
                <a:ea typeface="Montserrat"/>
                <a:cs typeface="Montserrat"/>
                <a:sym typeface="Montserrat"/>
              </a:defRPr>
            </a:lvl1pPr>
            <a:lvl2pPr marR="0" lvl="1"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9pPr>
          </a:lstStyle>
          <a:p>
            <a:pPr algn="ctr"/>
            <a:r>
              <a:rPr lang="en-IN" sz="3600" dirty="0">
                <a:solidFill>
                  <a:schemeClr val="tx1">
                    <a:lumMod val="25000"/>
                  </a:schemeClr>
                </a:solidFill>
              </a:rPr>
              <a:t>Data Cleaning</a:t>
            </a:r>
            <a:r>
              <a:rPr lang="en-US" sz="3600" dirty="0">
                <a:solidFill>
                  <a:schemeClr val="tx1">
                    <a:lumMod val="25000"/>
                  </a:schemeClr>
                </a:solidFill>
              </a:rPr>
              <a:t> &amp;</a:t>
            </a:r>
            <a:r>
              <a:rPr lang="en-IN" sz="3600" dirty="0">
                <a:solidFill>
                  <a:schemeClr val="tx1">
                    <a:lumMod val="25000"/>
                  </a:schemeClr>
                </a:solidFill>
              </a:rPr>
              <a:t> Preprocessing</a:t>
            </a:r>
          </a:p>
        </p:txBody>
      </p:sp>
      <p:sp>
        <p:nvSpPr>
          <p:cNvPr id="3" name="Subtitle 2">
            <a:extLst>
              <a:ext uri="{FF2B5EF4-FFF2-40B4-BE49-F238E27FC236}">
                <a16:creationId xmlns:a16="http://schemas.microsoft.com/office/drawing/2014/main" id="{036D74A9-0FAB-EB07-441D-7EB605E266BC}"/>
              </a:ext>
            </a:extLst>
          </p:cNvPr>
          <p:cNvSpPr txBox="1">
            <a:spLocks/>
          </p:cNvSpPr>
          <p:nvPr/>
        </p:nvSpPr>
        <p:spPr>
          <a:xfrm>
            <a:off x="870589" y="1536700"/>
            <a:ext cx="7402822" cy="2938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indent="-457200">
              <a:lnSpc>
                <a:spcPct val="100000"/>
              </a:lnSpc>
              <a:spcBef>
                <a:spcPts val="1200"/>
              </a:spcBef>
              <a:buFont typeface="Arial" panose="020B0604020202020204" pitchFamily="34" charset="0"/>
              <a:buChar char="•"/>
            </a:pPr>
            <a:r>
              <a:rPr lang="en-US" sz="1600" b="1" dirty="0">
                <a:solidFill>
                  <a:schemeClr val="tx1">
                    <a:lumMod val="25000"/>
                  </a:schemeClr>
                </a:solidFill>
              </a:rPr>
              <a:t>Data Cleaning : </a:t>
            </a:r>
            <a:r>
              <a:rPr lang="en-US" sz="1600" dirty="0">
                <a:solidFill>
                  <a:schemeClr val="tx1">
                    <a:lumMod val="25000"/>
                  </a:schemeClr>
                </a:solidFill>
              </a:rPr>
              <a:t>Data cleaning involves identifying and correcting errors in the dataset, such as dealing with missing or inconsistent data, removing duplicates, and handling outliers.</a:t>
            </a:r>
          </a:p>
          <a:p>
            <a:pPr indent="-457200">
              <a:lnSpc>
                <a:spcPct val="100000"/>
              </a:lnSpc>
              <a:spcBef>
                <a:spcPts val="1200"/>
              </a:spcBef>
              <a:buFont typeface="Arial" panose="020B0604020202020204" pitchFamily="34" charset="0"/>
              <a:buChar char="•"/>
            </a:pPr>
            <a:r>
              <a:rPr lang="en-IN" sz="1600" b="1" dirty="0">
                <a:solidFill>
                  <a:schemeClr val="tx1">
                    <a:lumMod val="25000"/>
                  </a:schemeClr>
                </a:solidFill>
              </a:rPr>
              <a:t>Data Preprocessing : </a:t>
            </a:r>
            <a:r>
              <a:rPr lang="en-US" sz="1600" dirty="0">
                <a:solidFill>
                  <a:schemeClr val="tx1">
                    <a:lumMod val="25000"/>
                  </a:schemeClr>
                </a:solidFill>
              </a:rPr>
              <a:t>Data preprocessing is a broader concept that includes data cleaning and other steps to prepare the data for machine learning algorithms. These steps may include data transformation, feature selection, normalization, and reduction. The goal of data preprocessing is to convert raw data into a suitable format that machine learning algorithms can learn.</a:t>
            </a:r>
            <a:endParaRPr lang="en-IN" sz="1600" dirty="0">
              <a:solidFill>
                <a:schemeClr val="tx1">
                  <a:lumMod val="25000"/>
                </a:schemeClr>
              </a:solidFill>
            </a:endParaRPr>
          </a:p>
        </p:txBody>
      </p:sp>
    </p:spTree>
    <p:extLst>
      <p:ext uri="{BB962C8B-B14F-4D97-AF65-F5344CB8AC3E}">
        <p14:creationId xmlns:p14="http://schemas.microsoft.com/office/powerpoint/2010/main" val="199902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7CED-CB6A-5038-E63C-EFED59DBF403}"/>
              </a:ext>
            </a:extLst>
          </p:cNvPr>
          <p:cNvSpPr>
            <a:spLocks noGrp="1"/>
          </p:cNvSpPr>
          <p:nvPr>
            <p:ph type="title" idx="4294967295"/>
          </p:nvPr>
        </p:nvSpPr>
        <p:spPr>
          <a:xfrm>
            <a:off x="0" y="641350"/>
            <a:ext cx="9144000" cy="619125"/>
          </a:xfrm>
        </p:spPr>
        <p:txBody>
          <a:bodyPr/>
          <a:lstStyle/>
          <a:p>
            <a:pPr algn="ctr"/>
            <a:r>
              <a:rPr lang="en-US" sz="3600" dirty="0">
                <a:solidFill>
                  <a:schemeClr val="tx1">
                    <a:lumMod val="25000"/>
                  </a:schemeClr>
                </a:solidFill>
              </a:rPr>
              <a:t>Model Building</a:t>
            </a:r>
            <a:endParaRPr lang="en-IN" sz="3600" dirty="0">
              <a:solidFill>
                <a:schemeClr val="tx1">
                  <a:lumMod val="25000"/>
                </a:schemeClr>
              </a:solidFill>
            </a:endParaRPr>
          </a:p>
        </p:txBody>
      </p:sp>
      <p:sp>
        <p:nvSpPr>
          <p:cNvPr id="3" name="Subtitle 2">
            <a:extLst>
              <a:ext uri="{FF2B5EF4-FFF2-40B4-BE49-F238E27FC236}">
                <a16:creationId xmlns:a16="http://schemas.microsoft.com/office/drawing/2014/main" id="{80A03104-F44F-DD32-F22B-1CBBBFEC5F31}"/>
              </a:ext>
            </a:extLst>
          </p:cNvPr>
          <p:cNvSpPr>
            <a:spLocks noGrp="1"/>
          </p:cNvSpPr>
          <p:nvPr>
            <p:ph type="subTitle" idx="4294967295"/>
          </p:nvPr>
        </p:nvSpPr>
        <p:spPr>
          <a:xfrm>
            <a:off x="966438" y="1560551"/>
            <a:ext cx="8088351" cy="2792916"/>
          </a:xfrm>
        </p:spPr>
        <p:txBody>
          <a:bodyPr/>
          <a:lstStyle/>
          <a:p>
            <a:pPr marL="285750" indent="-285750">
              <a:lnSpc>
                <a:spcPct val="100000"/>
              </a:lnSpc>
              <a:spcBef>
                <a:spcPts val="1200"/>
              </a:spcBef>
              <a:buFont typeface="Arial" panose="020B0604020202020204" pitchFamily="34" charset="0"/>
              <a:buChar char="•"/>
            </a:pPr>
            <a:r>
              <a:rPr lang="en-US" sz="1600" dirty="0">
                <a:solidFill>
                  <a:schemeClr val="tx1">
                    <a:lumMod val="25000"/>
                  </a:schemeClr>
                </a:solidFill>
              </a:rPr>
              <a:t>We have used here Supervised Learning Algorithm.</a:t>
            </a:r>
          </a:p>
          <a:p>
            <a:pPr marL="285750" indent="-285750">
              <a:lnSpc>
                <a:spcPct val="100000"/>
              </a:lnSpc>
              <a:spcBef>
                <a:spcPts val="1200"/>
              </a:spcBef>
              <a:buFont typeface="Arial" panose="020B0604020202020204" pitchFamily="34" charset="0"/>
              <a:buChar char="•"/>
            </a:pPr>
            <a:r>
              <a:rPr lang="en-IN" sz="1600" b="1" dirty="0">
                <a:solidFill>
                  <a:schemeClr val="tx1">
                    <a:lumMod val="25000"/>
                  </a:schemeClr>
                </a:solidFill>
              </a:rPr>
              <a:t>Supervised Machine Leaning :</a:t>
            </a:r>
            <a:r>
              <a:rPr lang="en-IN" sz="1600" dirty="0">
                <a:solidFill>
                  <a:schemeClr val="tx1">
                    <a:lumMod val="25000"/>
                  </a:schemeClr>
                </a:solidFill>
              </a:rPr>
              <a:t> </a:t>
            </a:r>
            <a:r>
              <a:rPr lang="en-GB" sz="1600" dirty="0">
                <a:solidFill>
                  <a:schemeClr val="tx1">
                    <a:lumMod val="25000"/>
                  </a:schemeClr>
                </a:solidFill>
              </a:rPr>
              <a:t>This type of ML involves supervision, where machines are trained on labelled datasets and enabled to predict outputs based on the provided training.</a:t>
            </a:r>
          </a:p>
          <a:p>
            <a:pPr marL="139700" indent="0">
              <a:lnSpc>
                <a:spcPct val="120000"/>
              </a:lnSpc>
              <a:buNone/>
            </a:pPr>
            <a:r>
              <a:rPr lang="en-GB" sz="1600" b="1" dirty="0">
                <a:solidFill>
                  <a:schemeClr val="tx1">
                    <a:lumMod val="25000"/>
                  </a:schemeClr>
                </a:solidFill>
              </a:rPr>
              <a:t> It is classified into two categories: </a:t>
            </a:r>
          </a:p>
          <a:p>
            <a:pPr marL="139700" indent="0">
              <a:lnSpc>
                <a:spcPct val="100000"/>
              </a:lnSpc>
              <a:spcBef>
                <a:spcPts val="0"/>
              </a:spcBef>
              <a:buNone/>
            </a:pPr>
            <a:r>
              <a:rPr lang="en-GB" sz="1600" dirty="0">
                <a:solidFill>
                  <a:schemeClr val="tx1">
                    <a:lumMod val="25000"/>
                  </a:schemeClr>
                </a:solidFill>
              </a:rPr>
              <a:t>     1. Classification  </a:t>
            </a:r>
          </a:p>
          <a:p>
            <a:pPr marL="139700" indent="0">
              <a:lnSpc>
                <a:spcPct val="100000"/>
              </a:lnSpc>
              <a:spcBef>
                <a:spcPts val="1200"/>
              </a:spcBef>
              <a:buNone/>
            </a:pPr>
            <a:r>
              <a:rPr lang="en-GB" sz="1600" dirty="0">
                <a:solidFill>
                  <a:schemeClr val="tx1">
                    <a:lumMod val="25000"/>
                  </a:schemeClr>
                </a:solidFill>
              </a:rPr>
              <a:t>     2. Regression</a:t>
            </a:r>
          </a:p>
          <a:p>
            <a:pPr marL="285750" indent="-285750">
              <a:lnSpc>
                <a:spcPct val="100000"/>
              </a:lnSpc>
              <a:spcBef>
                <a:spcPts val="1200"/>
              </a:spcBef>
              <a:buFont typeface="Arial" panose="020B0604020202020204" pitchFamily="34" charset="0"/>
              <a:buChar char="•"/>
            </a:pPr>
            <a:r>
              <a:rPr lang="en-US" sz="1600" dirty="0">
                <a:solidFill>
                  <a:schemeClr val="tx1">
                    <a:lumMod val="25000"/>
                  </a:schemeClr>
                </a:solidFill>
              </a:rPr>
              <a:t>We used Classification algorithms in our project.</a:t>
            </a:r>
            <a:endParaRPr lang="en-GY" sz="1600" dirty="0">
              <a:solidFill>
                <a:schemeClr val="tx1">
                  <a:lumMod val="25000"/>
                </a:schemeClr>
              </a:solidFill>
            </a:endParaRPr>
          </a:p>
        </p:txBody>
      </p:sp>
    </p:spTree>
    <p:extLst>
      <p:ext uri="{BB962C8B-B14F-4D97-AF65-F5344CB8AC3E}">
        <p14:creationId xmlns:p14="http://schemas.microsoft.com/office/powerpoint/2010/main" val="398275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757FD2-4DA9-6BE3-D3CF-CC149670D52B}"/>
              </a:ext>
            </a:extLst>
          </p:cNvPr>
          <p:cNvSpPr txBox="1"/>
          <p:nvPr/>
        </p:nvSpPr>
        <p:spPr>
          <a:xfrm>
            <a:off x="951572" y="694313"/>
            <a:ext cx="7939668" cy="3754874"/>
          </a:xfrm>
          <a:prstGeom prst="rect">
            <a:avLst/>
          </a:prstGeom>
          <a:noFill/>
        </p:spPr>
        <p:txBody>
          <a:bodyPr wrap="square">
            <a:spAutoFit/>
          </a:bodyPr>
          <a:lstStyle/>
          <a:p>
            <a:pPr marL="0" indent="0">
              <a:lnSpc>
                <a:spcPct val="100000"/>
              </a:lnSpc>
              <a:buNone/>
            </a:pPr>
            <a:r>
              <a:rPr lang="en-US" sz="1600" b="1" dirty="0">
                <a:solidFill>
                  <a:schemeClr val="tx1">
                    <a:lumMod val="25000"/>
                  </a:schemeClr>
                </a:solidFill>
                <a:latin typeface="Syne"/>
              </a:rPr>
              <a:t>Algorithms Used In Project :</a:t>
            </a:r>
            <a:endParaRPr lang="en-IN" sz="1600" b="1" dirty="0">
              <a:solidFill>
                <a:schemeClr val="tx1">
                  <a:lumMod val="25000"/>
                </a:schemeClr>
              </a:solidFill>
              <a:latin typeface="Syne"/>
            </a:endParaRPr>
          </a:p>
          <a:p>
            <a:pPr marL="342900" indent="-342900">
              <a:lnSpc>
                <a:spcPct val="100000"/>
              </a:lnSpc>
              <a:spcBef>
                <a:spcPts val="1200"/>
              </a:spcBef>
              <a:buClr>
                <a:schemeClr val="tx1">
                  <a:lumMod val="25000"/>
                </a:schemeClr>
              </a:buClr>
              <a:buFont typeface="+mj-lt"/>
              <a:buAutoNum type="arabicPeriod"/>
            </a:pPr>
            <a:r>
              <a:rPr lang="en-IN" sz="1600" b="1" dirty="0">
                <a:solidFill>
                  <a:schemeClr val="tx1">
                    <a:lumMod val="25000"/>
                  </a:schemeClr>
                </a:solidFill>
                <a:latin typeface="Syne"/>
              </a:rPr>
              <a:t>Decision Tree Algorithm : </a:t>
            </a:r>
            <a:r>
              <a:rPr lang="en-US" sz="1600" dirty="0">
                <a:solidFill>
                  <a:schemeClr val="tx1">
                    <a:lumMod val="25000"/>
                  </a:schemeClr>
                </a:solidFill>
                <a:latin typeface="Syne"/>
              </a:rPr>
              <a:t>It is a tree-structured classifier, where internal nodes represent the features of a dataset, branches represent the decision rules and each leaf node represents the outcome.</a:t>
            </a:r>
            <a:endParaRPr lang="en-IN" sz="1600" dirty="0">
              <a:solidFill>
                <a:schemeClr val="tx1">
                  <a:lumMod val="25000"/>
                </a:schemeClr>
              </a:solidFill>
              <a:latin typeface="Syne"/>
            </a:endParaRPr>
          </a:p>
          <a:p>
            <a:pPr marL="342900" indent="-342900">
              <a:lnSpc>
                <a:spcPct val="100000"/>
              </a:lnSpc>
              <a:spcBef>
                <a:spcPts val="1200"/>
              </a:spcBef>
              <a:buClr>
                <a:schemeClr val="tx1">
                  <a:lumMod val="25000"/>
                </a:schemeClr>
              </a:buClr>
              <a:buFont typeface="+mj-lt"/>
              <a:buAutoNum type="arabicPeriod"/>
            </a:pPr>
            <a:r>
              <a:rPr lang="en-IN" sz="1600" b="1" dirty="0">
                <a:solidFill>
                  <a:schemeClr val="tx1">
                    <a:lumMod val="25000"/>
                  </a:schemeClr>
                </a:solidFill>
                <a:latin typeface="Syne"/>
              </a:rPr>
              <a:t>Random Forest Classifier : </a:t>
            </a:r>
            <a:r>
              <a:rPr lang="en-US" sz="1600" dirty="0">
                <a:solidFill>
                  <a:schemeClr val="tx1">
                    <a:lumMod val="25000"/>
                  </a:schemeClr>
                </a:solidFill>
                <a:latin typeface="Syne"/>
              </a:rPr>
              <a:t>The random-forest classification algorithm is a machine learning technique that employs learning to combine two or more machine learning models to produce a new single model. It works by training the dataset with many decision trees and then presenting the categorization modes of the various trees.</a:t>
            </a:r>
            <a:endParaRPr lang="en-IN" sz="1600" dirty="0">
              <a:solidFill>
                <a:schemeClr val="tx1">
                  <a:lumMod val="25000"/>
                </a:schemeClr>
              </a:solidFill>
              <a:latin typeface="Syne"/>
            </a:endParaRPr>
          </a:p>
          <a:p>
            <a:pPr marL="342900" indent="-342900">
              <a:lnSpc>
                <a:spcPct val="100000"/>
              </a:lnSpc>
              <a:spcBef>
                <a:spcPts val="1200"/>
              </a:spcBef>
              <a:buClr>
                <a:schemeClr val="tx1">
                  <a:lumMod val="25000"/>
                </a:schemeClr>
              </a:buClr>
              <a:buFont typeface="+mj-lt"/>
              <a:buAutoNum type="arabicPeriod"/>
            </a:pPr>
            <a:r>
              <a:rPr lang="en-IN" sz="1600" b="1" dirty="0">
                <a:solidFill>
                  <a:schemeClr val="tx1">
                    <a:lumMod val="25000"/>
                  </a:schemeClr>
                </a:solidFill>
                <a:latin typeface="Syne"/>
              </a:rPr>
              <a:t>SVM (Support Vector Machine) : </a:t>
            </a:r>
            <a:r>
              <a:rPr lang="en-US" sz="1600" dirty="0">
                <a:solidFill>
                  <a:schemeClr val="tx1">
                    <a:lumMod val="25000"/>
                  </a:schemeClr>
                </a:solidFill>
                <a:latin typeface="Syne"/>
              </a:rPr>
              <a:t>It is a type of supervised machine learning algorithm. Here, Machine Learning models learn from the past input data and predict the output. Support vector machines are basically supervised learning models used for classification and regression analysis. </a:t>
            </a:r>
            <a:endParaRPr lang="en-GY" sz="1600" dirty="0">
              <a:solidFill>
                <a:schemeClr val="tx1">
                  <a:lumMod val="25000"/>
                </a:schemeClr>
              </a:solidFill>
              <a:latin typeface="Syne"/>
            </a:endParaRPr>
          </a:p>
        </p:txBody>
      </p:sp>
    </p:spTree>
    <p:extLst>
      <p:ext uri="{BB962C8B-B14F-4D97-AF65-F5344CB8AC3E}">
        <p14:creationId xmlns:p14="http://schemas.microsoft.com/office/powerpoint/2010/main" val="1344875511"/>
      </p:ext>
    </p:extLst>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595</Words>
  <Application>Microsoft Office PowerPoint</Application>
  <PresentationFormat>On-screen Show (16:9)</PresentationFormat>
  <Paragraphs>54</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World Meteorological Day at School by Slidesgo</vt:lpstr>
      <vt:lpstr>WEATHER FORECASTING</vt:lpstr>
      <vt:lpstr>Agenda</vt:lpstr>
      <vt:lpstr>Introduction</vt:lpstr>
      <vt:lpstr>Dataset</vt:lpstr>
      <vt:lpstr>Machine Learning</vt:lpstr>
      <vt:lpstr>Architecture</vt:lpstr>
      <vt:lpstr>PowerPoint Presentation</vt:lpstr>
      <vt:lpstr>Model Building</vt:lpstr>
      <vt:lpstr>PowerPoint Presentation</vt:lpstr>
      <vt:lpstr>Data Visualization</vt:lpstr>
      <vt:lpstr>PowerPoint Presentation</vt:lpstr>
      <vt:lpstr>PowerPoint Presentation</vt:lpstr>
      <vt:lpstr>Dashboard Using PowerBI</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dc:title>
  <dc:creator>parthnaik</dc:creator>
  <cp:lastModifiedBy>naikchaitrali203@gmail.com</cp:lastModifiedBy>
  <cp:revision>65</cp:revision>
  <dcterms:modified xsi:type="dcterms:W3CDTF">2023-12-08T04:01:05Z</dcterms:modified>
</cp:coreProperties>
</file>