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4" r:id="rId4"/>
    <p:sldId id="285" r:id="rId5"/>
    <p:sldId id="28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87" r:id="rId21"/>
    <p:sldId id="273" r:id="rId22"/>
    <p:sldId id="275" r:id="rId23"/>
    <p:sldId id="274" r:id="rId24"/>
    <p:sldId id="276" r:id="rId25"/>
    <p:sldId id="277" r:id="rId26"/>
    <p:sldId id="278" r:id="rId27"/>
    <p:sldId id="279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429F-6FFF-47A4-9E5D-F86194DB08E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321D3-708E-4826-B7FD-30C238014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7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886200"/>
            <a:ext cx="7772400" cy="815271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3C2A-D88D-49DA-83A8-FF5343F8593E}" type="datetime1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ParCoreLab</a:t>
            </a:r>
            <a:r>
              <a:rPr lang="en-US" dirty="0"/>
              <a:t> @ </a:t>
            </a:r>
            <a:r>
              <a:rPr lang="en-US" dirty="0" err="1"/>
              <a:t>Koç</a:t>
            </a:r>
            <a:r>
              <a:rPr lang="en-US" dirty="0"/>
              <a:t> </a:t>
            </a:r>
            <a:r>
              <a:rPr lang="en-US" dirty="0" err="1"/>
              <a:t>Univ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koc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2" y="0"/>
            <a:ext cx="2921000" cy="1193800"/>
          </a:xfrm>
          <a:prstGeom prst="rect">
            <a:avLst/>
          </a:prstGeom>
        </p:spPr>
      </p:pic>
      <p:pic>
        <p:nvPicPr>
          <p:cNvPr id="8" name="Picture 7" descr="parcore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32" y="243180"/>
            <a:ext cx="2334135" cy="703053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685800" y="4830642"/>
            <a:ext cx="7772400" cy="815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i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Koç</a:t>
            </a:r>
            <a:r>
              <a:rPr lang="en-US" sz="2400" dirty="0"/>
              <a:t> University, Istanbul,</a:t>
            </a:r>
            <a:r>
              <a:rPr lang="en-US" sz="2400" baseline="0" dirty="0"/>
              <a:t> Turkey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84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B9B3-3AEA-4549-A8B8-C09EE11C7AB0}" type="datetime1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ParCoreLab @ Koç Univ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FBC8-0515-4EE2-82BE-7B84AE692B19}" type="datetime1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ParCoreLab @ Koç Univ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9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5776-F192-4B41-BCE1-EF437C35D154}" type="datetime1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ParCoreLab @ Koç Univ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4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9E98-0117-4F00-9060-C211662624B3}" type="datetime1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ParCoreLab @ Koç Univ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1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3583"/>
            <a:ext cx="4038600" cy="4942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3584"/>
            <a:ext cx="4038600" cy="4942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35E6-2B7C-433F-A386-7807792C90D4}" type="datetime1">
              <a:rPr lang="en-US" smtClean="0"/>
              <a:t>10-Sep-17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ParCoreLab @ Koç Univ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6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C4FD-00C3-478B-B966-AAE791732319}" type="datetime1">
              <a:rPr lang="en-US" smtClean="0"/>
              <a:t>10-Sep-17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ParCoreLab @ Koç Univ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4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2B4A-34D2-4359-BF06-5370D9986165}" type="datetime1">
              <a:rPr lang="en-US" smtClean="0"/>
              <a:t>10-Sep-17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ParCoreLab @ Koç Univ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8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A1C6-C58F-4BAB-9E9F-F7E245D13B0A}" type="datetime1">
              <a:rPr lang="en-US" smtClean="0"/>
              <a:t>10-Sep-17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ParCoreLab @ Koç Univ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5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2C64-93F2-4208-8F9B-AD4DF0D573D4}" type="datetime1">
              <a:rPr lang="en-US" smtClean="0"/>
              <a:t>10-Sep-17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ParCoreLab @ Koç Univ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5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9773-CDD8-46CA-BAFD-583D2C72787D}" type="datetime1">
              <a:rPr lang="en-US" smtClean="0"/>
              <a:t>10-Sep-17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ParCoreLab @ Koç Univ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1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9071"/>
            <a:ext cx="9144000" cy="946074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4267"/>
            <a:ext cx="8229600" cy="499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C46EE-87AF-4876-970E-8BA21F5BE8CC}" type="datetime1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ParCoreLab</a:t>
            </a:r>
            <a:r>
              <a:rPr lang="en-US" dirty="0"/>
              <a:t> @ </a:t>
            </a:r>
            <a:r>
              <a:rPr lang="en-US" dirty="0" err="1"/>
              <a:t>Koç</a:t>
            </a:r>
            <a:r>
              <a:rPr lang="en-US" dirty="0"/>
              <a:t> </a:t>
            </a:r>
            <a:r>
              <a:rPr lang="en-US" dirty="0" err="1"/>
              <a:t>Univ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17EEB-E88F-E742-93D6-13182CC56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4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virginia.edu/~mwb7w/cuda_support/memory_management_overhead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3623"/>
            <a:ext cx="7772400" cy="1976827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srgbClr val="000000"/>
                </a:solidFill>
              </a:rPr>
              <a:t>Başarım</a:t>
            </a:r>
            <a:r>
              <a:rPr lang="en-US" sz="3600" dirty="0">
                <a:solidFill>
                  <a:srgbClr val="000000"/>
                </a:solidFill>
              </a:rPr>
              <a:t> 2017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 i="1" dirty="0"/>
              <a:t>MAM: A Memory Allocation Manager for GPUs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Can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Aknesil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Didem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Unat</a:t>
            </a:r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</a:rPr>
              <a:t>Computer Science and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72806-AF73-4EF3-BC1F-8BFAD53F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MAM (general)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57200" y="1981200"/>
            <a:ext cx="3733800" cy="417576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cudaMalloc(&amp;ptr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 size);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...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cudaFree(ptr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462948" y="1981200"/>
            <a:ext cx="4452451" cy="417271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MAM_Create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MAM_CudaMalloc(&amp;ptr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 size);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...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MAM_CudaFree(ptr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MAM_Destroy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();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611868"/>
            <a:ext cx="3733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000090"/>
                </a:solidFill>
              </a:rPr>
              <a:t>REGULAR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1611868"/>
            <a:ext cx="4495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000090"/>
                </a:solidFill>
              </a:rPr>
              <a:t>WITH MAM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FF5BBE-1900-4110-836B-5F2C7CC3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MAM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5163" y="1260175"/>
            <a:ext cx="5481637" cy="4865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When </a:t>
            </a:r>
            <a:r>
              <a:rPr lang="en-US" sz="2400" i="1" dirty="0" err="1">
                <a:latin typeface="Courier"/>
                <a:cs typeface="Courier"/>
              </a:rPr>
              <a:t>MAM_Create</a:t>
            </a:r>
            <a:r>
              <a:rPr lang="en-US" sz="2400" i="1" dirty="0">
                <a:latin typeface="Courier"/>
                <a:cs typeface="Courier"/>
              </a:rPr>
              <a:t>()</a:t>
            </a:r>
            <a:r>
              <a:rPr lang="en-US" sz="2400" dirty="0"/>
              <a:t> is called, a large continuous </a:t>
            </a:r>
            <a:r>
              <a:rPr lang="en-US" sz="2400" i="1" dirty="0"/>
              <a:t>chunk</a:t>
            </a:r>
            <a:r>
              <a:rPr lang="en-US" sz="2400" dirty="0"/>
              <a:t> of memory is allocated on the device. </a:t>
            </a:r>
          </a:p>
          <a:p>
            <a:r>
              <a:rPr lang="en-US" sz="2400" dirty="0"/>
              <a:t>The size of the chunk is expected to be greater than the total size of the memory that will be allocated by the CUDA program at a time instance.</a:t>
            </a:r>
          </a:p>
        </p:txBody>
      </p:sp>
      <p:graphicFrame>
        <p:nvGraphicFramePr>
          <p:cNvPr id="4" name="Content Placeholder 15"/>
          <p:cNvGraphicFramePr>
            <a:graphicFrameLocks/>
          </p:cNvGraphicFramePr>
          <p:nvPr/>
        </p:nvGraphicFramePr>
        <p:xfrm>
          <a:off x="457200" y="1219200"/>
          <a:ext cx="2286000" cy="4934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34712">
                <a:tc>
                  <a:txBody>
                    <a:bodyPr/>
                    <a:lstStyle/>
                    <a:p>
                      <a:r>
                        <a:rPr lang="en-US" dirty="0"/>
                        <a:t>Segment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ED173-B9BE-4079-ADE0-661D824A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MAM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5163" y="1272845"/>
            <a:ext cx="5481637" cy="48533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During allocation and deallocation, MAM manipulates </a:t>
            </a:r>
            <a:r>
              <a:rPr lang="en-US" sz="2400" i="1" dirty="0"/>
              <a:t>segments</a:t>
            </a:r>
            <a:r>
              <a:rPr lang="en-US" sz="2400" dirty="0"/>
              <a:t> of the </a:t>
            </a:r>
            <a:r>
              <a:rPr lang="en-US" sz="2400" i="1" dirty="0"/>
              <a:t>chunk</a:t>
            </a:r>
            <a:r>
              <a:rPr lang="en-US" sz="2400" dirty="0"/>
              <a:t> by creating and destroying them.</a:t>
            </a:r>
            <a:endParaRPr lang="en-US" sz="2400" i="1" dirty="0"/>
          </a:p>
          <a:p>
            <a:r>
              <a:rPr lang="en-US" sz="2400" dirty="0"/>
              <a:t>Each </a:t>
            </a:r>
            <a:r>
              <a:rPr lang="en-US" sz="2400" i="1" dirty="0"/>
              <a:t>segment</a:t>
            </a:r>
            <a:r>
              <a:rPr lang="en-US" sz="2400" dirty="0"/>
              <a:t> is nothing but a small sized structure stored in the host memory.</a:t>
            </a:r>
          </a:p>
        </p:txBody>
      </p:sp>
      <p:graphicFrame>
        <p:nvGraphicFramePr>
          <p:cNvPr id="7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170104"/>
              </p:ext>
            </p:extLst>
          </p:nvPr>
        </p:nvGraphicFramePr>
        <p:xfrm>
          <a:off x="457201" y="1219200"/>
          <a:ext cx="2286000" cy="4934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4133">
                <a:tc>
                  <a:txBody>
                    <a:bodyPr/>
                    <a:lstStyle/>
                    <a:p>
                      <a:r>
                        <a:rPr lang="en-US" dirty="0"/>
                        <a:t>Segment 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839">
                <a:tc>
                  <a:txBody>
                    <a:bodyPr/>
                    <a:lstStyle/>
                    <a:p>
                      <a:r>
                        <a:rPr lang="en-US" dirty="0"/>
                        <a:t>Segment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7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Segment 2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Segment 3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9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Segment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04777" y="5432778"/>
            <a:ext cx="3723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Blue: Segments being used</a:t>
            </a:r>
          </a:p>
          <a:p>
            <a:r>
              <a:rPr lang="en-US" sz="2000" dirty="0"/>
              <a:t>White: Empty segments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18D7B-4CB5-49E0-A923-56E6519B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MAM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4777" y="1828800"/>
            <a:ext cx="5482023" cy="379827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>
              <a:solidFill>
                <a:srgbClr val="AA0D91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dirty="0">
                <a:solidFill>
                  <a:srgbClr val="AA0D91"/>
                </a:solidFill>
                <a:latin typeface="Courier"/>
                <a:cs typeface="Courier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segment 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dirty="0">
                <a:solidFill>
                  <a:srgbClr val="AA0D91"/>
                </a:solidFill>
                <a:latin typeface="Courier"/>
                <a:cs typeface="Courier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basePtr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dirty="0" err="1">
                <a:solidFill>
                  <a:srgbClr val="AA0D91"/>
                </a:solidFill>
                <a:latin typeface="Courier"/>
                <a:cs typeface="Courie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size;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dirty="0">
                <a:solidFill>
                  <a:srgbClr val="AA0D91"/>
                </a:solidFill>
                <a:latin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dirty="0">
                <a:solidFill>
                  <a:srgbClr val="007400"/>
                </a:solidFill>
                <a:latin typeface="Courier"/>
                <a:cs typeface="Courier"/>
              </a:rPr>
              <a:t>/* data related to data </a:t>
            </a:r>
          </a:p>
          <a:p>
            <a:pPr>
              <a:buNone/>
            </a:pPr>
            <a:r>
              <a:rPr lang="en-US" dirty="0">
                <a:solidFill>
                  <a:srgbClr val="007400"/>
                </a:solidFill>
                <a:latin typeface="Courier"/>
                <a:cs typeface="Courier"/>
              </a:rPr>
              <a:t>	structures */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	...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939581"/>
              </p:ext>
            </p:extLst>
          </p:nvPr>
        </p:nvGraphicFramePr>
        <p:xfrm>
          <a:off x="457201" y="1219200"/>
          <a:ext cx="2286000" cy="4934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4133">
                <a:tc>
                  <a:txBody>
                    <a:bodyPr/>
                    <a:lstStyle/>
                    <a:p>
                      <a:r>
                        <a:rPr lang="en-US" dirty="0"/>
                        <a:t>Segment 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839">
                <a:tc>
                  <a:txBody>
                    <a:bodyPr/>
                    <a:lstStyle/>
                    <a:p>
                      <a:r>
                        <a:rPr lang="en-US" dirty="0"/>
                        <a:t>Segment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7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Segment 2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Segment 3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9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Segment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76386-19A9-4CAF-93DC-2610E699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IN MAM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200" y="1219200"/>
            <a:ext cx="391318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POINTER-TREE</a:t>
            </a:r>
            <a:r>
              <a:rPr lang="en-US" dirty="0"/>
              <a:t>:</a:t>
            </a:r>
          </a:p>
          <a:p>
            <a:pPr>
              <a:buFont typeface="Arial"/>
              <a:buChar char="•"/>
            </a:pPr>
            <a:r>
              <a:rPr lang="en-US" dirty="0"/>
              <a:t> Stores empty segments. </a:t>
            </a:r>
          </a:p>
          <a:p>
            <a:pPr>
              <a:buFont typeface="Arial"/>
              <a:buChar char="•"/>
            </a:pPr>
            <a:r>
              <a:rPr lang="en-US" dirty="0"/>
              <a:t> Sorted according to their base pointer.</a:t>
            </a:r>
            <a:endParaRPr/>
          </a:p>
          <a:p>
            <a:pPr>
              <a:buFont typeface="Arial"/>
              <a:buChar char="•"/>
            </a:pPr>
            <a:r>
              <a:rPr lang="en-US" dirty="0"/>
              <a:t> Red-Black Tree is used.</a:t>
            </a:r>
          </a:p>
        </p:txBody>
      </p:sp>
      <p:graphicFrame>
        <p:nvGraphicFramePr>
          <p:cNvPr id="7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08375"/>
              </p:ext>
            </p:extLst>
          </p:nvPr>
        </p:nvGraphicFramePr>
        <p:xfrm>
          <a:off x="457201" y="1219200"/>
          <a:ext cx="2286000" cy="49579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4133">
                <a:tc>
                  <a:txBody>
                    <a:bodyPr/>
                    <a:lstStyle/>
                    <a:p>
                      <a:r>
                        <a:rPr lang="en-US" dirty="0"/>
                        <a:t>Segment 0</a:t>
                      </a:r>
                    </a:p>
                    <a:p>
                      <a:r>
                        <a:rPr lang="en-US" dirty="0"/>
                        <a:t>(base = 0x00000000)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839">
                <a:tc>
                  <a:txBody>
                    <a:bodyPr/>
                    <a:lstStyle/>
                    <a:p>
                      <a:r>
                        <a:rPr lang="en-US" dirty="0"/>
                        <a:t>Segment 1</a:t>
                      </a:r>
                    </a:p>
                    <a:p>
                      <a:r>
                        <a:rPr lang="en-US" dirty="0"/>
                        <a:t>(base = 0x00A00000)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7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Segment 2</a:t>
                      </a:r>
                    </a:p>
                    <a:p>
                      <a:r>
                        <a:rPr lang="en-US" dirty="0"/>
                        <a:t>(base = 0x01000000)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Segment 3</a:t>
                      </a:r>
                    </a:p>
                    <a:p>
                      <a:r>
                        <a:rPr lang="en-US" dirty="0"/>
                        <a:t>(base = 0x24000000)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9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Segment 4</a:t>
                      </a:r>
                    </a:p>
                    <a:p>
                      <a:r>
                        <a:rPr lang="en-US" dirty="0"/>
                        <a:t>(base = 0x38000000)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Content Placeholder 6" descr="pointer-tree-dictionary.pn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 l="-3378" t="-6287" r="-4085" b="-7181"/>
          <a:stretch>
            <a:fillRect/>
          </a:stretch>
        </p:blipFill>
        <p:spPr>
          <a:xfrm>
            <a:off x="2743201" y="2435734"/>
            <a:ext cx="5791199" cy="3759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6E873A-9794-49F5-8711-A8218E6C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IN MAM</a:t>
            </a:r>
          </a:p>
        </p:txBody>
      </p:sp>
      <p:pic>
        <p:nvPicPr>
          <p:cNvPr id="8" name="Content Placeholder 8" descr="Size-tree(1).pn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3505200" y="3513575"/>
            <a:ext cx="2819208" cy="20748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05200" y="1376363"/>
            <a:ext cx="43053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/>
              <a:t>EMPTY-SEGMENT-TREE-DICTIONARY</a:t>
            </a:r>
            <a:r>
              <a:rPr lang="en-US" sz="2000" dirty="0"/>
              <a:t>:</a:t>
            </a:r>
          </a:p>
          <a:p>
            <a:pPr>
              <a:buFont typeface="Arial"/>
              <a:buChar char="•"/>
            </a:pPr>
            <a:r>
              <a:rPr lang="en-US" sz="2000" dirty="0"/>
              <a:t> Stores empty segments. </a:t>
            </a:r>
          </a:p>
          <a:p>
            <a:pPr>
              <a:buFont typeface="Arial"/>
              <a:buChar char="•"/>
            </a:pPr>
            <a:r>
              <a:rPr lang="en-US" sz="2000" dirty="0"/>
              <a:t> Sorted according to their sizes</a:t>
            </a:r>
            <a:endParaRPr dirty="0"/>
          </a:p>
          <a:p>
            <a:pPr>
              <a:buFont typeface="Arial"/>
              <a:buChar char="•"/>
            </a:pPr>
            <a:r>
              <a:rPr lang="en-US" sz="2000" dirty="0"/>
              <a:t> Red-Black Tree is used.</a:t>
            </a:r>
          </a:p>
        </p:txBody>
      </p:sp>
      <p:graphicFrame>
        <p:nvGraphicFramePr>
          <p:cNvPr id="13" name="Content Placeholder 1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86708427"/>
              </p:ext>
            </p:extLst>
          </p:nvPr>
        </p:nvGraphicFramePr>
        <p:xfrm>
          <a:off x="457201" y="1219200"/>
          <a:ext cx="2286000" cy="5232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4133">
                <a:tc>
                  <a:txBody>
                    <a:bodyPr/>
                    <a:lstStyle/>
                    <a:p>
                      <a:r>
                        <a:rPr lang="en-US" dirty="0"/>
                        <a:t>Segment 0</a:t>
                      </a:r>
                    </a:p>
                    <a:p>
                      <a:r>
                        <a:rPr lang="en-US" dirty="0"/>
                        <a:t>(size = 10 MB)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839">
                <a:tc>
                  <a:txBody>
                    <a:bodyPr/>
                    <a:lstStyle/>
                    <a:p>
                      <a:r>
                        <a:rPr lang="en-US" dirty="0"/>
                        <a:t>Segment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(size = 6 MB)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7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Segment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(size = 20 MB)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Segment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(size = 20 MB)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9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Segment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(size = 15 MB)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3B1E7-565D-4959-AF7B-C7721D97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MAM WORKS? (ALLOCATION)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44734"/>
              </p:ext>
            </p:extLst>
          </p:nvPr>
        </p:nvGraphicFramePr>
        <p:xfrm>
          <a:off x="762000" y="2593819"/>
          <a:ext cx="1295400" cy="3156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303">
                <a:tc>
                  <a:txBody>
                    <a:bodyPr/>
                    <a:lstStyle/>
                    <a:p>
                      <a:r>
                        <a:rPr lang="en-US" dirty="0"/>
                        <a:t>Segment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2545">
                <a:tc>
                  <a:txBody>
                    <a:bodyPr/>
                    <a:lstStyle/>
                    <a:p>
                      <a:r>
                        <a:rPr lang="en-US" dirty="0"/>
                        <a:t>Segment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595">
                <a:tc>
                  <a:txBody>
                    <a:bodyPr/>
                    <a:lstStyle/>
                    <a:p>
                      <a:r>
                        <a:rPr lang="en-US" dirty="0"/>
                        <a:t>Segment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2057400" y="4044667"/>
            <a:ext cx="762000" cy="2286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70614"/>
              </p:ext>
            </p:extLst>
          </p:nvPr>
        </p:nvGraphicFramePr>
        <p:xfrm>
          <a:off x="2819400" y="2593819"/>
          <a:ext cx="1295400" cy="3156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303">
                <a:tc>
                  <a:txBody>
                    <a:bodyPr/>
                    <a:lstStyle/>
                    <a:p>
                      <a:r>
                        <a:rPr lang="en-US" dirty="0"/>
                        <a:t>Segment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2545">
                <a:tc>
                  <a:txBody>
                    <a:bodyPr/>
                    <a:lstStyle/>
                    <a:p>
                      <a:r>
                        <a:rPr lang="en-US" dirty="0"/>
                        <a:t>Segment 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595">
                <a:tc>
                  <a:txBody>
                    <a:bodyPr/>
                    <a:lstStyle/>
                    <a:p>
                      <a:r>
                        <a:rPr lang="en-US" dirty="0"/>
                        <a:t>Segment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51777"/>
              </p:ext>
            </p:extLst>
          </p:nvPr>
        </p:nvGraphicFramePr>
        <p:xfrm>
          <a:off x="5029200" y="2593819"/>
          <a:ext cx="1295400" cy="3156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303">
                <a:tc>
                  <a:txBody>
                    <a:bodyPr/>
                    <a:lstStyle/>
                    <a:p>
                      <a:r>
                        <a:rPr lang="en-US" dirty="0"/>
                        <a:t>Segment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2545">
                <a:tc>
                  <a:txBody>
                    <a:bodyPr/>
                    <a:lstStyle/>
                    <a:p>
                      <a:r>
                        <a:rPr lang="en-US" dirty="0"/>
                        <a:t>Segment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595">
                <a:tc>
                  <a:txBody>
                    <a:bodyPr/>
                    <a:lstStyle/>
                    <a:p>
                      <a:r>
                        <a:rPr lang="en-US" dirty="0"/>
                        <a:t>Segment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565920"/>
              </p:ext>
            </p:extLst>
          </p:nvPr>
        </p:nvGraphicFramePr>
        <p:xfrm>
          <a:off x="7086600" y="2593819"/>
          <a:ext cx="1295400" cy="3156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303">
                <a:tc>
                  <a:txBody>
                    <a:bodyPr/>
                    <a:lstStyle/>
                    <a:p>
                      <a:r>
                        <a:rPr lang="en-US" dirty="0"/>
                        <a:t>Segment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145">
                <a:tc>
                  <a:txBody>
                    <a:bodyPr/>
                    <a:lstStyle/>
                    <a:p>
                      <a:r>
                        <a:rPr lang="en-US" dirty="0"/>
                        <a:t>Segment 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Segment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595">
                <a:tc>
                  <a:txBody>
                    <a:bodyPr/>
                    <a:lstStyle/>
                    <a:p>
                      <a:r>
                        <a:rPr lang="en-US" dirty="0"/>
                        <a:t>Segment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6324600" y="4044667"/>
            <a:ext cx="762000" cy="2286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1427202"/>
            <a:ext cx="3352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IF DESIRED SEGMENT SIZE PERFECTLY FITS TO AN EMPTY SEGMENT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1150203"/>
            <a:ext cx="33528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IF DESIRED SEGMENT SIZE DOESN’T PERFECTLY FIT TO ANY EMPTY SEGMENT, BEST FITTING EMPTY SEGMENT IS CHOSEN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D0255-DC8A-43A1-AE12-028765A4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MAM WORKS? (ALLOCATION)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4275"/>
            <a:ext cx="8208963" cy="3892730"/>
          </a:xfrm>
        </p:spPr>
        <p:txBody>
          <a:bodyPr anchor="ctr">
            <a:normAutofit fontScale="92500" lnSpcReduction="10000"/>
          </a:bodyPr>
          <a:lstStyle/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Find a best-fitting empty segment from tree-dictionary;</a:t>
            </a:r>
          </a:p>
          <a:p>
            <a:pPr>
              <a:buNone/>
            </a:pPr>
            <a:r>
              <a:rPr lang="en-US" sz="2000" dirty="0">
                <a:solidFill>
                  <a:srgbClr val="007400"/>
                </a:solidFill>
                <a:latin typeface="Courier"/>
                <a:cs typeface="Courier"/>
              </a:rPr>
              <a:t>//O(log(n))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Mark the segment as filled; </a:t>
            </a:r>
            <a:r>
              <a:rPr lang="en-US" sz="2000" dirty="0">
                <a:solidFill>
                  <a:srgbClr val="007400"/>
                </a:solidFill>
                <a:latin typeface="Courier"/>
                <a:cs typeface="Courier"/>
              </a:rPr>
              <a:t>//O(1)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If perfectly fits </a:t>
            </a:r>
            <a:r>
              <a:rPr lang="en-US" sz="2000" dirty="0">
                <a:solidFill>
                  <a:srgbClr val="007400"/>
                </a:solidFill>
                <a:latin typeface="Courier"/>
                <a:cs typeface="Courier"/>
              </a:rPr>
              <a:t>//O(1)</a:t>
            </a:r>
          </a:p>
          <a:p>
            <a:pPr>
              <a:buNone/>
            </a:pPr>
            <a:r>
              <a:rPr lang="en-US" sz="2000" dirty="0">
                <a:solidFill>
                  <a:srgbClr val="007400"/>
                </a:solidFill>
                <a:latin typeface="Courier"/>
                <a:cs typeface="Courier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Remove it from tree-dictionary; </a:t>
            </a:r>
            <a:r>
              <a:rPr lang="en-US" sz="2000" dirty="0">
                <a:solidFill>
                  <a:srgbClr val="007400"/>
                </a:solidFill>
                <a:latin typeface="Courier"/>
                <a:cs typeface="Courier"/>
              </a:rPr>
              <a:t>//O(log(n))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Else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	Resize it; </a:t>
            </a:r>
            <a:r>
              <a:rPr lang="en-US" sz="2000" dirty="0">
                <a:solidFill>
                  <a:srgbClr val="007400"/>
                </a:solidFill>
                <a:latin typeface="Courier"/>
                <a:cs typeface="Courier"/>
              </a:rPr>
              <a:t>//O(1)</a:t>
            </a:r>
          </a:p>
          <a:p>
            <a:pPr>
              <a:buNone/>
            </a:pPr>
            <a:r>
              <a:rPr lang="en-US" sz="2000" dirty="0">
                <a:solidFill>
                  <a:srgbClr val="007400"/>
                </a:solidFill>
                <a:latin typeface="Courier"/>
                <a:cs typeface="Courier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Remove it from tree-dictionary; </a:t>
            </a:r>
            <a:r>
              <a:rPr lang="en-US" sz="2000" dirty="0">
                <a:solidFill>
                  <a:srgbClr val="007400"/>
                </a:solidFill>
                <a:latin typeface="Courier"/>
                <a:cs typeface="Courier"/>
              </a:rPr>
              <a:t>//O(log(n))</a:t>
            </a:r>
          </a:p>
          <a:p>
            <a:pPr>
              <a:buNone/>
            </a:pPr>
            <a:r>
              <a:rPr lang="en-US" sz="2000" dirty="0">
                <a:solidFill>
                  <a:srgbClr val="007400"/>
                </a:solidFill>
                <a:latin typeface="Courier"/>
                <a:cs typeface="Courier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Create a new empty segment; </a:t>
            </a:r>
            <a:r>
              <a:rPr lang="en-US" sz="2000" dirty="0">
                <a:solidFill>
                  <a:srgbClr val="007400"/>
                </a:solidFill>
                <a:latin typeface="Courier"/>
                <a:cs typeface="Courier"/>
              </a:rPr>
              <a:t>//O(1)</a:t>
            </a:r>
          </a:p>
          <a:p>
            <a:pPr>
              <a:buNone/>
            </a:pPr>
            <a:r>
              <a:rPr lang="en-US" sz="2000" dirty="0">
                <a:solidFill>
                  <a:srgbClr val="007400"/>
                </a:solidFill>
                <a:latin typeface="Courier"/>
                <a:cs typeface="Courier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Insert it in pointer-tree and tree-dictionary;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2000" dirty="0">
                <a:solidFill>
                  <a:srgbClr val="007400"/>
                </a:solidFill>
                <a:latin typeface="Courier"/>
                <a:cs typeface="Courier"/>
              </a:rPr>
              <a:t>//O(log(n))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Return base pointer of filled segment; </a:t>
            </a:r>
            <a:r>
              <a:rPr lang="en-US" sz="2000" dirty="0">
                <a:solidFill>
                  <a:srgbClr val="007400"/>
                </a:solidFill>
                <a:latin typeface="Courier"/>
                <a:cs typeface="Courier"/>
              </a:rPr>
              <a:t>//O(1)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848F7-6BC4-4690-BB24-00FC8DC1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50" y="5210175"/>
            <a:ext cx="8209383" cy="13192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Time complexity: O(log(n))</a:t>
            </a:r>
          </a:p>
          <a:p>
            <a:r>
              <a:rPr lang="en-US" sz="2400" dirty="0"/>
              <a:t>Space complexity: O(n)</a:t>
            </a:r>
          </a:p>
          <a:p>
            <a:r>
              <a:rPr lang="en-US" sz="2400" dirty="0"/>
              <a:t>n = number of segments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6FB5-53DE-4B90-B969-59C6B5BD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MAM WORKS? (DEALLOCATION)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37233"/>
              </p:ext>
            </p:extLst>
          </p:nvPr>
        </p:nvGraphicFramePr>
        <p:xfrm>
          <a:off x="1257300" y="1600200"/>
          <a:ext cx="12954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r>
                        <a:rPr lang="en-US" dirty="0"/>
                        <a:t>Segment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314">
                <a:tc>
                  <a:txBody>
                    <a:bodyPr/>
                    <a:lstStyle/>
                    <a:p>
                      <a:r>
                        <a:rPr lang="en-US" dirty="0"/>
                        <a:t>Segment 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265">
                <a:tc>
                  <a:txBody>
                    <a:bodyPr/>
                    <a:lstStyle/>
                    <a:p>
                      <a:r>
                        <a:rPr lang="en-US" dirty="0"/>
                        <a:t>Segment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2552700" y="2514599"/>
            <a:ext cx="762000" cy="14348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39569"/>
              </p:ext>
            </p:extLst>
          </p:nvPr>
        </p:nvGraphicFramePr>
        <p:xfrm>
          <a:off x="3314700" y="1600200"/>
          <a:ext cx="12954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r>
                        <a:rPr lang="en-US" dirty="0"/>
                        <a:t>Segment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314">
                <a:tc>
                  <a:txBody>
                    <a:bodyPr/>
                    <a:lstStyle/>
                    <a:p>
                      <a:r>
                        <a:rPr lang="en-US" dirty="0"/>
                        <a:t>Segment 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265">
                <a:tc>
                  <a:txBody>
                    <a:bodyPr/>
                    <a:lstStyle/>
                    <a:p>
                      <a:r>
                        <a:rPr lang="en-US" dirty="0"/>
                        <a:t>Segment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534603"/>
              </p:ext>
            </p:extLst>
          </p:nvPr>
        </p:nvGraphicFramePr>
        <p:xfrm>
          <a:off x="1257300" y="4267200"/>
          <a:ext cx="12954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r>
                        <a:rPr lang="en-US" dirty="0"/>
                        <a:t>Segment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314">
                <a:tc>
                  <a:txBody>
                    <a:bodyPr/>
                    <a:lstStyle/>
                    <a:p>
                      <a:r>
                        <a:rPr lang="en-US" dirty="0"/>
                        <a:t>Segment 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265">
                <a:tc>
                  <a:txBody>
                    <a:bodyPr/>
                    <a:lstStyle/>
                    <a:p>
                      <a:r>
                        <a:rPr lang="en-US" dirty="0"/>
                        <a:t>Segment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2552700" y="5181599"/>
            <a:ext cx="762000" cy="14348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4370"/>
              </p:ext>
            </p:extLst>
          </p:nvPr>
        </p:nvGraphicFramePr>
        <p:xfrm>
          <a:off x="3314700" y="4267200"/>
          <a:ext cx="12954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r>
                        <a:rPr lang="en-US" dirty="0"/>
                        <a:t>Segment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314">
                <a:tc>
                  <a:txBody>
                    <a:bodyPr/>
                    <a:lstStyle/>
                    <a:p>
                      <a:r>
                        <a:rPr lang="en-US" dirty="0"/>
                        <a:t>Segment 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265">
                <a:tc>
                  <a:txBody>
                    <a:bodyPr/>
                    <a:lstStyle/>
                    <a:p>
                      <a:r>
                        <a:rPr lang="en-US" dirty="0"/>
                        <a:t>Segment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610100" y="5181599"/>
            <a:ext cx="762000" cy="14348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463613"/>
              </p:ext>
            </p:extLst>
          </p:nvPr>
        </p:nvGraphicFramePr>
        <p:xfrm>
          <a:off x="5372100" y="4267200"/>
          <a:ext cx="1295400" cy="1963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US" dirty="0"/>
                        <a:t>Segment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265">
                <a:tc>
                  <a:txBody>
                    <a:bodyPr/>
                    <a:lstStyle/>
                    <a:p>
                      <a:r>
                        <a:rPr lang="en-US" dirty="0"/>
                        <a:t>Segment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57300" y="1230868"/>
            <a:ext cx="3352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IF NEIGBOURS ARE BEING USED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7299" y="3897868"/>
            <a:ext cx="45350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IF NEIGBOURS AREN’T BEING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7DF4BC-6874-4618-B469-C321EB33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MAM WORKS? (DEALLOCATION)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475"/>
            <a:ext cx="8229600" cy="423696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Find the segment with pointer-tree; </a:t>
            </a:r>
            <a:r>
              <a:rPr lang="en-US" dirty="0">
                <a:solidFill>
                  <a:srgbClr val="007400"/>
                </a:solidFill>
                <a:latin typeface="Courier"/>
                <a:cs typeface="Courier"/>
              </a:rPr>
              <a:t>//O(log(n))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Mart it as empty; </a:t>
            </a:r>
            <a:r>
              <a:rPr lang="en-US" dirty="0">
                <a:solidFill>
                  <a:srgbClr val="007400"/>
                </a:solidFill>
                <a:latin typeface="Courier"/>
                <a:cs typeface="Courier"/>
              </a:rPr>
              <a:t>//O(1)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Get previous and next segments; </a:t>
            </a:r>
            <a:r>
              <a:rPr lang="en-US" dirty="0">
                <a:solidFill>
                  <a:srgbClr val="007400"/>
                </a:solidFill>
                <a:latin typeface="Courier"/>
                <a:cs typeface="Courier"/>
              </a:rPr>
              <a:t>//O(log(n))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If previous segment is empty </a:t>
            </a:r>
            <a:r>
              <a:rPr lang="en-US" dirty="0">
                <a:solidFill>
                  <a:srgbClr val="007400"/>
                </a:solidFill>
                <a:latin typeface="Courier"/>
                <a:cs typeface="Courier"/>
              </a:rPr>
              <a:t>//O(1)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	Free the emptied segment; </a:t>
            </a:r>
            <a:r>
              <a:rPr lang="en-US" dirty="0">
                <a:solidFill>
                  <a:srgbClr val="007400"/>
                </a:solidFill>
                <a:latin typeface="Courier"/>
                <a:cs typeface="Courier"/>
              </a:rPr>
              <a:t>//O(1)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	Remove it from pointer-tree and tree-dictionary; </a:t>
            </a:r>
          </a:p>
          <a:p>
            <a:pPr>
              <a:buNone/>
            </a:pPr>
            <a:r>
              <a:rPr lang="en-US" dirty="0">
                <a:solidFill>
                  <a:srgbClr val="007400"/>
                </a:solidFill>
                <a:latin typeface="Courier"/>
                <a:cs typeface="Courier"/>
              </a:rPr>
              <a:t>	//O(log(n))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	Resize previous segment; </a:t>
            </a:r>
            <a:r>
              <a:rPr lang="en-US" dirty="0">
                <a:solidFill>
                  <a:srgbClr val="007400"/>
                </a:solidFill>
                <a:latin typeface="Courier"/>
                <a:cs typeface="Courier"/>
              </a:rPr>
              <a:t>//O(1)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	Replace it in tree-dictionary; </a:t>
            </a:r>
            <a:r>
              <a:rPr lang="en-US" dirty="0">
                <a:solidFill>
                  <a:srgbClr val="007400"/>
                </a:solidFill>
                <a:latin typeface="Courier"/>
                <a:cs typeface="Courier"/>
              </a:rPr>
              <a:t>//O(log(n))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If next segment is empty </a:t>
            </a:r>
            <a:r>
              <a:rPr lang="en-US" dirty="0">
                <a:solidFill>
                  <a:srgbClr val="007400"/>
                </a:solidFill>
                <a:latin typeface="Courier"/>
                <a:cs typeface="Courier"/>
              </a:rPr>
              <a:t>//O(1)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	Free the next segment </a:t>
            </a:r>
            <a:r>
              <a:rPr lang="en-US" dirty="0">
                <a:solidFill>
                  <a:srgbClr val="007400"/>
                </a:solidFill>
                <a:latin typeface="Courier"/>
                <a:cs typeface="Courier"/>
              </a:rPr>
              <a:t>//O(1)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	Remove it from pointer-tree and tree-dictionary; </a:t>
            </a:r>
          </a:p>
          <a:p>
            <a:pPr>
              <a:buNone/>
            </a:pPr>
            <a:r>
              <a:rPr lang="en-US" dirty="0">
                <a:solidFill>
                  <a:srgbClr val="007400"/>
                </a:solidFill>
                <a:latin typeface="Courier"/>
                <a:cs typeface="Courier"/>
              </a:rPr>
              <a:t>	//O(log(n))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	Resize previous (or emptied) segment; </a:t>
            </a:r>
            <a:r>
              <a:rPr lang="en-US" dirty="0">
                <a:solidFill>
                  <a:srgbClr val="007400"/>
                </a:solidFill>
                <a:latin typeface="Courier"/>
                <a:cs typeface="Courier"/>
              </a:rPr>
              <a:t>//O(1)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	Replace it in tree-dictionary; </a:t>
            </a:r>
            <a:r>
              <a:rPr lang="en-US" dirty="0">
                <a:solidFill>
                  <a:srgbClr val="007400"/>
                </a:solidFill>
                <a:latin typeface="Courier"/>
                <a:cs typeface="Courier"/>
              </a:rPr>
              <a:t>//O(log(n))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36C53D-C995-4D2E-94E1-ECC862E6CDF4}"/>
              </a:ext>
            </a:extLst>
          </p:cNvPr>
          <p:cNvSpPr txBox="1">
            <a:spLocks/>
          </p:cNvSpPr>
          <p:nvPr/>
        </p:nvSpPr>
        <p:spPr>
          <a:xfrm>
            <a:off x="527050" y="5210175"/>
            <a:ext cx="8209383" cy="1319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Time complexity: O(log(n))</a:t>
            </a:r>
          </a:p>
          <a:p>
            <a:r>
              <a:rPr lang="en-US" sz="2400" dirty="0"/>
              <a:t>Space complexity: O(n)</a:t>
            </a:r>
          </a:p>
          <a:p>
            <a:r>
              <a:rPr lang="en-US" sz="2400" dirty="0"/>
              <a:t>n = number of segments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6EE04-98EE-4EE2-9936-383AAD72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Background</a:t>
            </a:r>
          </a:p>
          <a:p>
            <a:r>
              <a:rPr lang="en-US" dirty="0"/>
              <a:t>Motivation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What is MAM and how to use it?</a:t>
            </a:r>
          </a:p>
          <a:p>
            <a:r>
              <a:rPr lang="en-US" dirty="0"/>
              <a:t>How MAM works?</a:t>
            </a:r>
          </a:p>
          <a:p>
            <a:r>
              <a:rPr lang="en-US" dirty="0"/>
              <a:t>Performance results of MAM</a:t>
            </a:r>
          </a:p>
          <a:p>
            <a:r>
              <a:rPr lang="en-US" dirty="0"/>
              <a:t>Extensibility of MAM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FAF06-DC7C-4D1A-8B00-78ADE2C5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 OF MAM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475"/>
            <a:ext cx="8229600" cy="5347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We measured the performance of MAM in two ways:</a:t>
            </a:r>
          </a:p>
          <a:p>
            <a:pPr marL="514350" indent="-514350">
              <a:buAutoNum type="arabicPeriod"/>
            </a:pPr>
            <a:r>
              <a:rPr lang="en-US" sz="2400" dirty="0"/>
              <a:t>In terms of the allocation size: </a:t>
            </a:r>
            <a:endParaRPr lang="en-US" sz="2400" dirty="0">
              <a:solidFill>
                <a:srgbClr val="000000"/>
              </a:solidFill>
            </a:endParaRPr>
          </a:p>
          <a:p>
            <a:pPr marL="914400" lvl="1" indent="-514350"/>
            <a:r>
              <a:rPr lang="en-US" sz="2400" dirty="0"/>
              <a:t>Created an histogram by measuring time elapsed of several allocations of random size until the chunk is nearly full. </a:t>
            </a:r>
            <a:endParaRPr sz="24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sz="2400" dirty="0"/>
              <a:t>In terms of the number of previously allocated segments:</a:t>
            </a:r>
          </a:p>
          <a:p>
            <a:pPr marL="914400" lvl="1" indent="-514350"/>
            <a:r>
              <a:rPr lang="en-US" sz="2400" dirty="0"/>
              <a:t>We measured the time elapsed during the first allocation after allocated variable number of segments.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44061"/>
                </a:solidFill>
              </a:rPr>
              <a:t>Note: Both of these measurements exclude the creation overhead of MAM environment.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5A6A-1FF7-4D57-B5D1-D05A56B7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21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RESULTS OF MAM</a:t>
            </a:r>
          </a:p>
        </p:txBody>
      </p:sp>
      <p:pic>
        <p:nvPicPr>
          <p:cNvPr id="4" name="Content Placeholder 3" descr="cm-vs-mamcm.pdf"/>
          <p:cNvPicPr>
            <a:picLocks noGrp="1" noChangeAspect="1"/>
          </p:cNvPicPr>
          <p:nvPr>
            <p:ph idx="1"/>
          </p:nvPr>
        </p:nvPicPr>
        <p:blipFill>
          <a:blip r:embed="rId2"/>
          <a:srcRect l="4408" t="22232" r="6677" b="22372"/>
          <a:stretch>
            <a:fillRect/>
          </a:stretch>
        </p:blipFill>
        <p:spPr>
          <a:xfrm>
            <a:off x="1554909" y="1455338"/>
            <a:ext cx="5899163" cy="4756331"/>
          </a:xfrm>
        </p:spPr>
      </p:pic>
      <p:sp>
        <p:nvSpPr>
          <p:cNvPr id="5" name="TextBox 4"/>
          <p:cNvSpPr txBox="1"/>
          <p:nvPr/>
        </p:nvSpPr>
        <p:spPr>
          <a:xfrm>
            <a:off x="1554909" y="6211669"/>
            <a:ext cx="601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Kernel: Linux 2.6.32-431.11.2.el6.x86_64,</a:t>
            </a:r>
          </a:p>
          <a:p>
            <a:r>
              <a:rPr lang="en-US" dirty="0"/>
              <a:t>GPU: Tesla K20m, NVCC: 7.0, V7.0.27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3700" y="1086006"/>
            <a:ext cx="3352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ACCORDING TO ALLOCATION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85A226-2549-447F-8859-97D9929D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RESULTS OF MAM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6193" y="6211669"/>
            <a:ext cx="601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Kernel: Linux 2.6.32-431.11.2.el6.x86_64,</a:t>
            </a:r>
          </a:p>
          <a:p>
            <a:r>
              <a:rPr lang="en-US" dirty="0"/>
              <a:t>GPU: Tesla K20m, NVCC: 7.0, V7.0.27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3700" y="1086006"/>
            <a:ext cx="3352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ACCORDING TO ALLOCATION SIZE</a:t>
            </a:r>
          </a:p>
        </p:txBody>
      </p:sp>
      <p:pic>
        <p:nvPicPr>
          <p:cNvPr id="8" name="Content Placeholder 7" descr="cf-vs-mamcf.pdf"/>
          <p:cNvPicPr>
            <a:picLocks noGrp="1" noChangeAspect="1"/>
          </p:cNvPicPr>
          <p:nvPr>
            <p:ph idx="1"/>
          </p:nvPr>
        </p:nvPicPr>
        <p:blipFill>
          <a:blip r:embed="rId2"/>
          <a:srcRect t="21995" b="22134"/>
          <a:stretch>
            <a:fillRect/>
          </a:stretch>
        </p:blipFill>
        <p:spPr>
          <a:xfrm>
            <a:off x="1116193" y="1455338"/>
            <a:ext cx="6705837" cy="484861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0277D4-68EF-4292-88F0-BCE9BD52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RESULTS OF MAM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909" y="6211669"/>
            <a:ext cx="601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Kernel: Linux 2.6.32-431.11.2.el6.x86_64,</a:t>
            </a:r>
          </a:p>
          <a:p>
            <a:r>
              <a:rPr lang="en-US" dirty="0"/>
              <a:t>GPU: Tesla K20m, NVCC: 7.0, V7.0.27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215" y="1086006"/>
            <a:ext cx="7204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ACCORDING TO THE NUMBER OF PREVIOUSLY ALLOCATED SEGMENTS</a:t>
            </a:r>
          </a:p>
        </p:txBody>
      </p:sp>
      <p:pic>
        <p:nvPicPr>
          <p:cNvPr id="8" name="Content Placeholder 7" descr="cm-vs-mamcm2.pdf"/>
          <p:cNvPicPr>
            <a:picLocks noGrp="1" noChangeAspect="1"/>
          </p:cNvPicPr>
          <p:nvPr>
            <p:ph idx="1"/>
          </p:nvPr>
        </p:nvPicPr>
        <p:blipFill>
          <a:blip r:embed="rId2"/>
          <a:srcRect l="3793" t="22232" r="9446" b="22134"/>
          <a:stretch>
            <a:fillRect/>
          </a:stretch>
        </p:blipFill>
        <p:spPr>
          <a:xfrm>
            <a:off x="1554909" y="1455338"/>
            <a:ext cx="5759705" cy="477959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F81056-6592-4919-807E-D4E51E52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MAM (alternatives)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868"/>
            <a:ext cx="8229600" cy="451429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MAM_Create(maxSize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MAM_CudaMalloc(&amp;ptr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, size);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...</a:t>
            </a:r>
          </a:p>
          <a:p>
            <a:pPr>
              <a:buNone/>
            </a:pP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MAM_CudaFree(ptr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MAM_Destroy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();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42536"/>
            <a:ext cx="67847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SPECIFYING THE CHUNK SIZE DURING THE CREATION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826CD-8047-453C-B1CE-9072EBBA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MAM (alternatives)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3532"/>
            <a:ext cx="8229600" cy="4052631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MAM_Create_auto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();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MAM_CudaMalloc(&amp;ptr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, size);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...</a:t>
            </a:r>
          </a:p>
          <a:p>
            <a:pPr>
              <a:buNone/>
            </a:pP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MAM_CudaFree(ptr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MAM_Destroy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();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42536"/>
            <a:ext cx="8229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WITHOUT SPECIFYING THE CHUNK SIZE DURING THE CREATION</a:t>
            </a:r>
          </a:p>
          <a:p>
            <a:r>
              <a:rPr lang="en-US" sz="2400" dirty="0">
                <a:solidFill>
                  <a:srgbClr val="000090"/>
                </a:solidFill>
              </a:rPr>
              <a:t>(The largest possible chunk allocation is done automatically)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6487D-A0E7-448A-A93B-201F8615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MAM (alternatives)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0116"/>
            <a:ext cx="8229600" cy="360604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MAM_CudaMalloc(&amp;ptr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, size);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...</a:t>
            </a:r>
          </a:p>
          <a:p>
            <a:pPr>
              <a:buNone/>
            </a:pP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MAM_CudaFree(ptr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96677"/>
            <a:ext cx="82296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WITHOUT EXPLICIT CREATION</a:t>
            </a:r>
          </a:p>
          <a:p>
            <a:r>
              <a:rPr lang="en-US" sz="2000" dirty="0">
                <a:solidFill>
                  <a:srgbClr val="000090"/>
                </a:solidFill>
              </a:rPr>
              <a:t>During the first call to </a:t>
            </a:r>
            <a:r>
              <a:rPr lang="en-US" sz="2000" i="1" dirty="0" err="1">
                <a:solidFill>
                  <a:srgbClr val="000090"/>
                </a:solidFill>
                <a:latin typeface="Courier"/>
                <a:cs typeface="Courier"/>
              </a:rPr>
              <a:t>MAM_CudaMalloc</a:t>
            </a:r>
            <a:r>
              <a:rPr lang="en-US" sz="2000" i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2000" i="1" dirty="0">
                <a:solidFill>
                  <a:srgbClr val="000090"/>
                </a:solidFill>
              </a:rPr>
              <a:t>)</a:t>
            </a:r>
            <a:r>
              <a:rPr lang="en-US" sz="2000" dirty="0">
                <a:solidFill>
                  <a:srgbClr val="000090"/>
                </a:solidFill>
              </a:rPr>
              <a:t>, the largest possible chunk allocation is done automatically. (Lazy creation)</a:t>
            </a:r>
          </a:p>
          <a:p>
            <a:r>
              <a:rPr lang="en-US" sz="2000" dirty="0">
                <a:solidFill>
                  <a:srgbClr val="000090"/>
                </a:solidFill>
              </a:rPr>
              <a:t>When all segments are </a:t>
            </a:r>
            <a:r>
              <a:rPr lang="en-US" sz="2000" dirty="0" err="1">
                <a:solidFill>
                  <a:srgbClr val="000090"/>
                </a:solidFill>
              </a:rPr>
              <a:t>deallocated</a:t>
            </a:r>
            <a:r>
              <a:rPr lang="en-US" sz="2000" dirty="0">
                <a:solidFill>
                  <a:srgbClr val="000090"/>
                </a:solidFill>
              </a:rPr>
              <a:t>, MAM destroys itself automatically.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028B-9493-4611-8532-5852B5D6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 OF MAM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This presentation only covers performance comparison with CUDA memory management (</a:t>
            </a:r>
            <a:r>
              <a:rPr lang="en-US" sz="2400" dirty="0" err="1">
                <a:latin typeface="Courier"/>
              </a:rPr>
              <a:t>cudaMalloc</a:t>
            </a:r>
            <a:r>
              <a:rPr lang="en-US" sz="2400" dirty="0">
                <a:latin typeface="Courier"/>
              </a:rPr>
              <a:t>()</a:t>
            </a:r>
            <a:r>
              <a:rPr lang="en-US" sz="2400" dirty="0"/>
              <a:t> and </a:t>
            </a:r>
            <a:r>
              <a:rPr lang="en-US" sz="2400" dirty="0" err="1">
                <a:latin typeface="Courier"/>
              </a:rPr>
              <a:t>cudaFree</a:t>
            </a:r>
            <a:r>
              <a:rPr lang="en-US" sz="2400" dirty="0">
                <a:latin typeface="Courier"/>
              </a:rPr>
              <a:t>()</a:t>
            </a:r>
            <a:r>
              <a:rPr lang="en-US" sz="2400" dirty="0"/>
              <a:t>). </a:t>
            </a:r>
          </a:p>
          <a:p>
            <a:r>
              <a:rPr lang="en-US" sz="2400" dirty="0"/>
              <a:t>MAM is completely applicable to any situation where a contiguous allocation occurs. For example, pined memory allocation and host memory allocation.</a:t>
            </a:r>
          </a:p>
          <a:p>
            <a:r>
              <a:rPr lang="en-US" sz="2400" dirty="0"/>
              <a:t>MAM will work exactly the same way with any of these situations since it does not depend on allocation after it is created.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60888-BE5B-4D75-9DD9-01EDA994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[1] “CUDA Memory Management Overhead,” </a:t>
            </a:r>
            <a:r>
              <a:rPr lang="en-US" sz="2400" i="1" dirty="0"/>
              <a:t>CUDA Memory Management Overhead. [Online]. Available: https://www.cs.virginia.edu/~mwb7w/cuda_support/memory_management_overhead.html. [Accessed: 14-Oct-2016].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69CF3-FE19-40F1-BFAB-5DB704EC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52750"/>
            <a:ext cx="9144000" cy="946074"/>
          </a:xfrm>
        </p:spPr>
        <p:txBody>
          <a:bodyPr/>
          <a:lstStyle/>
          <a:p>
            <a:r>
              <a:rPr lang="en-US" dirty="0"/>
              <a:t>THANK YOU FOR LISTENING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2AF78-10CB-4D09-9FEB-2F8CC856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3445-CA0E-430C-BC3F-8DCB12F5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BACKGROUND: HOST</a:t>
            </a:r>
            <a:r>
              <a:rPr lang="en-US" sz="3600" dirty="0">
                <a:solidFill>
                  <a:srgbClr val="FFFFFF"/>
                </a:solidFill>
              </a:rPr>
              <a:t> VS DEVICE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B5C07-C44F-421E-A66A-0B8559457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3475"/>
            <a:ext cx="8229600" cy="17472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Host:</a:t>
            </a:r>
            <a:r>
              <a:rPr lang="en-US" sz="2400" dirty="0"/>
              <a:t> The CPU and the host memory (the memory that CPU uses).</a:t>
            </a:r>
          </a:p>
          <a:p>
            <a:r>
              <a:rPr lang="en-US" sz="2400" b="1" dirty="0"/>
              <a:t>Device:</a:t>
            </a:r>
            <a:r>
              <a:rPr lang="en-US" sz="2400" dirty="0"/>
              <a:t> The GPU and the device memory (the memory that GPU uses).</a:t>
            </a:r>
          </a:p>
        </p:txBody>
      </p:sp>
      <p:pic>
        <p:nvPicPr>
          <p:cNvPr id="4" name="Picture 4" descr="cpu.jpg">
            <a:extLst>
              <a:ext uri="{FF2B5EF4-FFF2-40B4-BE49-F238E27FC236}">
                <a16:creationId xmlns:a16="http://schemas.microsoft.com/office/drawing/2014/main" id="{051F23A2-CC10-4631-88B0-5B95F577A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02" y="3952875"/>
            <a:ext cx="1837422" cy="1217758"/>
          </a:xfrm>
          <a:prstGeom prst="rect">
            <a:avLst/>
          </a:prstGeom>
        </p:spPr>
      </p:pic>
      <p:pic>
        <p:nvPicPr>
          <p:cNvPr id="6" name="Picture 6" descr="ram.jpg">
            <a:extLst>
              <a:ext uri="{FF2B5EF4-FFF2-40B4-BE49-F238E27FC236}">
                <a16:creationId xmlns:a16="http://schemas.microsoft.com/office/drawing/2014/main" id="{EC88D96B-D95C-4E9E-93AC-7838BE27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95" y="2883858"/>
            <a:ext cx="1547052" cy="11234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8C85EA-EC77-47A5-9FB5-424E1C0DDE65}"/>
              </a:ext>
            </a:extLst>
          </p:cNvPr>
          <p:cNvSpPr txBox="1"/>
          <p:nvPr/>
        </p:nvSpPr>
        <p:spPr>
          <a:xfrm>
            <a:off x="5270014" y="5522048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DEVICE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7498E-F864-40F8-B843-6D60C3FC6B00}"/>
              </a:ext>
            </a:extLst>
          </p:cNvPr>
          <p:cNvSpPr txBox="1"/>
          <p:nvPr/>
        </p:nvSpPr>
        <p:spPr>
          <a:xfrm>
            <a:off x="743329" y="547906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HOST</a:t>
            </a:r>
          </a:p>
        </p:txBody>
      </p:sp>
      <p:pic>
        <p:nvPicPr>
          <p:cNvPr id="12" name="Picture 12" descr="gpu.jpg">
            <a:extLst>
              <a:ext uri="{FF2B5EF4-FFF2-40B4-BE49-F238E27FC236}">
                <a16:creationId xmlns:a16="http://schemas.microsoft.com/office/drawing/2014/main" id="{0A75A241-47F8-44EE-AC24-1723EF14A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094" y="3276600"/>
            <a:ext cx="2632821" cy="20008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D1E6E-FA09-491C-90B9-B9042F91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5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3445-CA0E-430C-BC3F-8DCB12F5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BACKGROUND: GPU</a:t>
            </a:r>
            <a:r>
              <a:rPr lang="en-US" sz="3600" dirty="0">
                <a:solidFill>
                  <a:srgbClr val="FFFFFF"/>
                </a:solidFill>
              </a:rPr>
              <a:t> USAGE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B5C07-C44F-421E-A66A-0B8559457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3475"/>
            <a:ext cx="8229600" cy="17472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Input data is copied from the host memory to the device memory.</a:t>
            </a:r>
          </a:p>
          <a:p>
            <a:pPr marL="514350" indent="-514350">
              <a:buAutoNum type="arabicPeriod"/>
            </a:pPr>
            <a:r>
              <a:rPr lang="en-US" sz="2400" dirty="0"/>
              <a:t>The GPU computes the output.</a:t>
            </a:r>
          </a:p>
          <a:p>
            <a:pPr marL="514350" indent="-514350">
              <a:buAutoNum type="arabicPeriod"/>
            </a:pPr>
            <a:r>
              <a:rPr lang="en-US" sz="2400" dirty="0"/>
              <a:t>Output data is copied back to the host memory.</a:t>
            </a:r>
          </a:p>
        </p:txBody>
      </p:sp>
      <p:pic>
        <p:nvPicPr>
          <p:cNvPr id="5" name="Picture 4" descr="cpu.jpg">
            <a:extLst>
              <a:ext uri="{FF2B5EF4-FFF2-40B4-BE49-F238E27FC236}">
                <a16:creationId xmlns:a16="http://schemas.microsoft.com/office/drawing/2014/main" id="{BC9A4E87-FEAA-4CA2-9290-5EE96799F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06" y="4362450"/>
            <a:ext cx="1837422" cy="1217758"/>
          </a:xfrm>
          <a:prstGeom prst="rect">
            <a:avLst/>
          </a:prstGeom>
        </p:spPr>
      </p:pic>
      <p:pic>
        <p:nvPicPr>
          <p:cNvPr id="7" name="Picture 6" descr="ram.jpg">
            <a:extLst>
              <a:ext uri="{FF2B5EF4-FFF2-40B4-BE49-F238E27FC236}">
                <a16:creationId xmlns:a16="http://schemas.microsoft.com/office/drawing/2014/main" id="{B80F754E-76DC-4E69-9CEF-427E0600F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99" y="3295650"/>
            <a:ext cx="1547052" cy="1123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93EE2E-5D78-417F-95ED-E8BAB8486634}"/>
              </a:ext>
            </a:extLst>
          </p:cNvPr>
          <p:cNvSpPr txBox="1"/>
          <p:nvPr/>
        </p:nvSpPr>
        <p:spPr>
          <a:xfrm>
            <a:off x="5851336" y="581977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DEVICE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7B2EE-C6D5-4DAE-AE6D-7174066DB39F}"/>
              </a:ext>
            </a:extLst>
          </p:cNvPr>
          <p:cNvSpPr txBox="1"/>
          <p:nvPr/>
        </p:nvSpPr>
        <p:spPr>
          <a:xfrm>
            <a:off x="257306" y="580072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HOST</a:t>
            </a:r>
          </a:p>
        </p:txBody>
      </p:sp>
      <p:pic>
        <p:nvPicPr>
          <p:cNvPr id="13" name="Picture 12" descr="gpu.jpg">
            <a:extLst>
              <a:ext uri="{FF2B5EF4-FFF2-40B4-BE49-F238E27FC236}">
                <a16:creationId xmlns:a16="http://schemas.microsoft.com/office/drawing/2014/main" id="{9369107B-E179-46B9-A0C4-B757C1DCD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694" y="3571875"/>
            <a:ext cx="2632821" cy="200087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0939EE-96F6-4671-A321-DB22471DDFEB}"/>
              </a:ext>
            </a:extLst>
          </p:cNvPr>
          <p:cNvSpPr/>
          <p:nvPr/>
        </p:nvSpPr>
        <p:spPr>
          <a:xfrm>
            <a:off x="2897078" y="3743325"/>
            <a:ext cx="3035300" cy="4841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74E0E5-57FA-4CC0-BE96-9A8F3FB20638}"/>
              </a:ext>
            </a:extLst>
          </p:cNvPr>
          <p:cNvSpPr txBox="1"/>
          <p:nvPr/>
        </p:nvSpPr>
        <p:spPr>
          <a:xfrm>
            <a:off x="2973317" y="34956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Input data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55095BB2-9896-4C99-AE30-9960A0D5E901}"/>
              </a:ext>
            </a:extLst>
          </p:cNvPr>
          <p:cNvSpPr/>
          <p:nvPr/>
        </p:nvSpPr>
        <p:spPr>
          <a:xfrm>
            <a:off x="2868489" y="4924425"/>
            <a:ext cx="3036888" cy="48418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7301B-3168-4E8A-90F1-9AD5B0FC1C68}"/>
              </a:ext>
            </a:extLst>
          </p:cNvPr>
          <p:cNvSpPr txBox="1"/>
          <p:nvPr/>
        </p:nvSpPr>
        <p:spPr>
          <a:xfrm>
            <a:off x="3011437" y="46291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Output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80DBA-C99C-41B1-BD8B-24657D9B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9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3445-CA0E-430C-BC3F-8DCB12F5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/>
              <a:t>BACKGROUND: HOST</a:t>
            </a:r>
            <a:r>
              <a:rPr lang="en-US" sz="2800" dirty="0">
                <a:solidFill>
                  <a:srgbClr val="FFFFFF"/>
                </a:solidFill>
              </a:rPr>
              <a:t> &amp; DEVICE MEMORY ALLOCATION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B5C07-C44F-421E-A66A-0B8559457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3475"/>
            <a:ext cx="8229600" cy="17472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Host</a:t>
            </a:r>
            <a:r>
              <a:rPr lang="en-US" sz="2400" dirty="0">
                <a:solidFill>
                  <a:srgbClr val="376092"/>
                </a:solidFill>
              </a:rPr>
              <a:t> memory allocation is performed via </a:t>
            </a:r>
            <a:r>
              <a:rPr lang="en-US" sz="2400" dirty="0">
                <a:solidFill>
                  <a:srgbClr val="376092"/>
                </a:solidFill>
                <a:latin typeface="Courier"/>
              </a:rPr>
              <a:t>malloc()</a:t>
            </a:r>
            <a:r>
              <a:rPr lang="en-US" sz="2400" dirty="0">
                <a:solidFill>
                  <a:srgbClr val="376092"/>
                </a:solidFill>
              </a:rPr>
              <a:t> call (with C, C++). </a:t>
            </a:r>
          </a:p>
          <a:p>
            <a:r>
              <a:rPr lang="en-US" sz="2400" dirty="0">
                <a:solidFill>
                  <a:srgbClr val="376092"/>
                </a:solidFill>
              </a:rPr>
              <a:t>Device memory allocation is performed via </a:t>
            </a:r>
            <a:r>
              <a:rPr lang="en-US" sz="2400" dirty="0" err="1">
                <a:solidFill>
                  <a:srgbClr val="376092"/>
                </a:solidFill>
                <a:latin typeface="Courier"/>
              </a:rPr>
              <a:t>cudaMalloc</a:t>
            </a:r>
            <a:r>
              <a:rPr lang="en-US" sz="2400" dirty="0">
                <a:solidFill>
                  <a:srgbClr val="376092"/>
                </a:solidFill>
                <a:latin typeface="Courier"/>
              </a:rPr>
              <a:t>()</a:t>
            </a:r>
            <a:r>
              <a:rPr lang="en-US" sz="2400" dirty="0">
                <a:solidFill>
                  <a:srgbClr val="376092"/>
                </a:solidFill>
              </a:rPr>
              <a:t> call (with CUDA).</a:t>
            </a:r>
          </a:p>
        </p:txBody>
      </p:sp>
      <p:pic>
        <p:nvPicPr>
          <p:cNvPr id="4" name="Picture 4" descr="cpu.jpg">
            <a:extLst>
              <a:ext uri="{FF2B5EF4-FFF2-40B4-BE49-F238E27FC236}">
                <a16:creationId xmlns:a16="http://schemas.microsoft.com/office/drawing/2014/main" id="{051F23A2-CC10-4631-88B0-5B95F577A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11" y="4181475"/>
            <a:ext cx="1837422" cy="1217758"/>
          </a:xfrm>
          <a:prstGeom prst="rect">
            <a:avLst/>
          </a:prstGeom>
        </p:spPr>
      </p:pic>
      <p:pic>
        <p:nvPicPr>
          <p:cNvPr id="6" name="Picture 6" descr="ram.jpg">
            <a:extLst>
              <a:ext uri="{FF2B5EF4-FFF2-40B4-BE49-F238E27FC236}">
                <a16:creationId xmlns:a16="http://schemas.microsoft.com/office/drawing/2014/main" id="{EC88D96B-D95C-4E9E-93AC-7838BE27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04" y="3114675"/>
            <a:ext cx="1547052" cy="11234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8C85EA-EC77-47A5-9FB5-424E1C0DDE65}"/>
              </a:ext>
            </a:extLst>
          </p:cNvPr>
          <p:cNvSpPr txBox="1"/>
          <p:nvPr/>
        </p:nvSpPr>
        <p:spPr>
          <a:xfrm>
            <a:off x="5336723" y="575310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DEVICE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7498E-F864-40F8-B843-6D60C3FC6B00}"/>
              </a:ext>
            </a:extLst>
          </p:cNvPr>
          <p:cNvSpPr txBox="1"/>
          <p:nvPr/>
        </p:nvSpPr>
        <p:spPr>
          <a:xfrm>
            <a:off x="810038" y="570547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HOST</a:t>
            </a:r>
          </a:p>
        </p:txBody>
      </p:sp>
      <p:pic>
        <p:nvPicPr>
          <p:cNvPr id="12" name="Picture 12" descr="gpu.jpg">
            <a:extLst>
              <a:ext uri="{FF2B5EF4-FFF2-40B4-BE49-F238E27FC236}">
                <a16:creationId xmlns:a16="http://schemas.microsoft.com/office/drawing/2014/main" id="{0A75A241-47F8-44EE-AC24-1723EF14A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081" y="3505200"/>
            <a:ext cx="2632821" cy="20008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4C04C-9D57-4A14-BB24-25F77293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400" dirty="0" err="1">
                <a:latin typeface="Courier"/>
                <a:cs typeface="Courier"/>
              </a:rPr>
              <a:t>cudaMalloc</a:t>
            </a:r>
            <a:r>
              <a:rPr lang="en-US" sz="2400" dirty="0">
                <a:latin typeface="Courier"/>
                <a:cs typeface="Courier"/>
              </a:rPr>
              <a:t>()</a:t>
            </a:r>
            <a:r>
              <a:rPr lang="en-US" sz="2400" dirty="0"/>
              <a:t> is slow especially when allocation size is large.</a:t>
            </a:r>
          </a:p>
          <a:p>
            <a:r>
              <a:rPr lang="en-US" sz="2400" dirty="0"/>
              <a:t>Applications requiring repetitive allocations may reduce the performance.</a:t>
            </a:r>
          </a:p>
          <a:p>
            <a:r>
              <a:rPr lang="en-US" sz="2400" dirty="0"/>
              <a:t>We develop a memory management library primarily for GPUs.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A41E4-B592-4468-8B78-72F1247A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4" name="Content Placeholder 3" descr="cm.pdf"/>
          <p:cNvPicPr>
            <a:picLocks noGrp="1" noChangeAspect="1"/>
          </p:cNvPicPr>
          <p:nvPr>
            <p:ph idx="1"/>
          </p:nvPr>
        </p:nvPicPr>
        <p:blipFill>
          <a:blip r:embed="rId2"/>
          <a:srcRect l="4101" t="22470" r="6062" b="22134"/>
          <a:stretch>
            <a:fillRect/>
          </a:stretch>
        </p:blipFill>
        <p:spPr>
          <a:xfrm>
            <a:off x="973302" y="1139537"/>
            <a:ext cx="6053468" cy="4830598"/>
          </a:xfrm>
        </p:spPr>
      </p:pic>
      <p:sp>
        <p:nvSpPr>
          <p:cNvPr id="5" name="TextBox 4"/>
          <p:cNvSpPr txBox="1"/>
          <p:nvPr/>
        </p:nvSpPr>
        <p:spPr>
          <a:xfrm>
            <a:off x="1013445" y="5970135"/>
            <a:ext cx="601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Kernel: Linux 2.6.32-431.11.2.el6.x86_64,</a:t>
            </a:r>
          </a:p>
          <a:p>
            <a:r>
              <a:rPr lang="en-US" dirty="0"/>
              <a:t>GPU: Tesla K20m, NVCC: 7.0, V7.0.27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C59652-5254-4B0A-87FB-05D9F47A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4" name="Content Placeholder 3" descr="malloc_time_per_call-WEB.png"/>
          <p:cNvPicPr>
            <a:picLocks noGrp="1" noChangeAspect="1"/>
          </p:cNvPicPr>
          <p:nvPr>
            <p:ph idx="1"/>
          </p:nvPr>
        </p:nvPicPr>
        <p:blipFill>
          <a:blip r:embed="rId2"/>
          <a:srcRect b="2876"/>
          <a:stretch>
            <a:fillRect/>
          </a:stretch>
        </p:blipFill>
        <p:spPr>
          <a:xfrm>
            <a:off x="921648" y="1133475"/>
            <a:ext cx="7300704" cy="4849099"/>
          </a:xfrm>
        </p:spPr>
      </p:pic>
      <p:sp>
        <p:nvSpPr>
          <p:cNvPr id="6" name="TextBox 5"/>
          <p:cNvSpPr txBox="1"/>
          <p:nvPr/>
        </p:nvSpPr>
        <p:spPr>
          <a:xfrm>
            <a:off x="759651" y="5982574"/>
            <a:ext cx="710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From: </a:t>
            </a:r>
            <a:r>
              <a:rPr lang="en-US" i="1" dirty="0">
                <a:hlinkClick r:id="rId3"/>
              </a:rPr>
              <a:t>https://www.cs.virginia.edu/~mwb7w/cuda_support/memory_management_overhead.html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B34EA5-AF40-4A5E-B039-44A69598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5163" y="1310174"/>
            <a:ext cx="4414837" cy="51477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MAM is a C library that provides an abstraction layer between the programmer and the memory management module of CUDA environment.</a:t>
            </a:r>
          </a:p>
          <a:p>
            <a:r>
              <a:rPr lang="en-US" sz="2400" dirty="0"/>
              <a:t>MAM removes the overhead of memory allocation.</a:t>
            </a:r>
          </a:p>
          <a:p>
            <a:r>
              <a:rPr lang="en-US" sz="2400" dirty="0"/>
              <a:t>MAM is thread-safe.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5181600"/>
            <a:ext cx="40386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CUDA Memory Management Module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3352800"/>
            <a:ext cx="40386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CUDA Memory Allocation Manager</a:t>
            </a:r>
          </a:p>
        </p:txBody>
      </p:sp>
      <p:sp>
        <p:nvSpPr>
          <p:cNvPr id="6" name="Up Arrow 5"/>
          <p:cNvSpPr/>
          <p:nvPr/>
        </p:nvSpPr>
        <p:spPr>
          <a:xfrm>
            <a:off x="1118235" y="2286000"/>
            <a:ext cx="201930" cy="1066800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813435" y="2286000"/>
            <a:ext cx="201930" cy="10668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524000"/>
            <a:ext cx="40386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CUDA Program</a:t>
            </a:r>
          </a:p>
        </p:txBody>
      </p:sp>
      <p:sp>
        <p:nvSpPr>
          <p:cNvPr id="9" name="Up Arrow 8"/>
          <p:cNvSpPr/>
          <p:nvPr/>
        </p:nvSpPr>
        <p:spPr>
          <a:xfrm>
            <a:off x="1118235" y="4114800"/>
            <a:ext cx="201930" cy="1066800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13435" y="4114800"/>
            <a:ext cx="201930" cy="10668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1130" y="4166428"/>
            <a:ext cx="200787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 err="1"/>
              <a:t>cudaMalloc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cudaFree</a:t>
            </a:r>
            <a:r>
              <a:rPr lang="en-US" sz="2000" dirty="0"/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1130" y="2462971"/>
            <a:ext cx="261747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 err="1"/>
              <a:t>MAM_CudaMalloc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MAM_CudaFree</a:t>
            </a:r>
            <a:r>
              <a:rPr lang="en-US" sz="2000" dirty="0"/>
              <a:t>()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ABC9D3-940A-43F3-BBF9-DA79F3D3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EEB-E88F-E742-93D6-13182CC56D5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1143</Words>
  <Application>Microsoft Office PowerPoint</Application>
  <PresentationFormat>On-screen Show (4:3)</PresentationFormat>
  <Paragraphs>270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</vt:lpstr>
      <vt:lpstr>Wingdings 3</vt:lpstr>
      <vt:lpstr>Office Theme</vt:lpstr>
      <vt:lpstr>Başarım 2017 MAM: A Memory Allocation Manager for GPUs</vt:lpstr>
      <vt:lpstr>OUTLINE</vt:lpstr>
      <vt:lpstr>BACKGROUND: HOST VS DEVICE</vt:lpstr>
      <vt:lpstr>BACKGROUND: GPU USAGE</vt:lpstr>
      <vt:lpstr>BACKGROUND: HOST &amp; DEVICE MEMORY ALLOCATION</vt:lpstr>
      <vt:lpstr>MOTIVATION</vt:lpstr>
      <vt:lpstr>MOTIVATION</vt:lpstr>
      <vt:lpstr>MOTIVATION</vt:lpstr>
      <vt:lpstr>WHAT IS MAM?</vt:lpstr>
      <vt:lpstr>HOW TO USE MAM (general)</vt:lpstr>
      <vt:lpstr>HOW MAM WORKS?</vt:lpstr>
      <vt:lpstr>HOW MAM WORKS?</vt:lpstr>
      <vt:lpstr>HOW MAM WORKS?</vt:lpstr>
      <vt:lpstr>DATA STRUCTURES IN MAM</vt:lpstr>
      <vt:lpstr>DATA STRUCTURES IN MAM</vt:lpstr>
      <vt:lpstr>HOW MAM WORKS? (ALLOCATION)</vt:lpstr>
      <vt:lpstr>HOW MAM WORKS? (ALLOCATION)</vt:lpstr>
      <vt:lpstr>HOW MAM WORKS? (DEALLOCATION)</vt:lpstr>
      <vt:lpstr>HOW MAM WORKS? (DEALLOCATION)</vt:lpstr>
      <vt:lpstr>PERFORMANCE ANALYSIS OF MAM</vt:lpstr>
      <vt:lpstr>PERFORMANCE RESULTS OF MAM</vt:lpstr>
      <vt:lpstr>PERFORMANCE RESULTS OF MAM</vt:lpstr>
      <vt:lpstr>PERFORMANCE RESULTS OF MAM</vt:lpstr>
      <vt:lpstr>HOW TO USE MAM (alternatives)</vt:lpstr>
      <vt:lpstr>HOW TO USE MAM (alternatives)</vt:lpstr>
      <vt:lpstr>HOW TO USE MAM (alternatives)</vt:lpstr>
      <vt:lpstr>EXTENSIBILITY OF MAM</vt:lpstr>
      <vt:lpstr>REFERENCES</vt:lpstr>
      <vt:lpstr>THANK YOU FOR LISTENING </vt:lpstr>
    </vt:vector>
  </TitlesOfParts>
  <Company>LBL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Didem Unat</dc:creator>
  <cp:lastModifiedBy>can</cp:lastModifiedBy>
  <cp:revision>87</cp:revision>
  <dcterms:created xsi:type="dcterms:W3CDTF">2016-12-22T10:42:25Z</dcterms:created>
  <dcterms:modified xsi:type="dcterms:W3CDTF">2017-09-10T10:36:04Z</dcterms:modified>
</cp:coreProperties>
</file>