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312" r:id="rId4"/>
    <p:sldId id="311" r:id="rId5"/>
    <p:sldId id="335" r:id="rId6"/>
    <p:sldId id="330" r:id="rId7"/>
    <p:sldId id="337" r:id="rId8"/>
    <p:sldId id="331" r:id="rId9"/>
    <p:sldId id="336" r:id="rId10"/>
    <p:sldId id="332" r:id="rId11"/>
    <p:sldId id="334" r:id="rId12"/>
    <p:sldId id="318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da Berkelaar" initials="BB" lastIdx="5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DB5"/>
    <a:srgbClr val="4AB674"/>
    <a:srgbClr val="BA5045"/>
    <a:srgbClr val="9DB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0" autoAdjust="0"/>
    <p:restoredTop sz="88617" autoAdjust="0"/>
  </p:normalViewPr>
  <p:slideViewPr>
    <p:cSldViewPr snapToGrid="0" showGuides="1">
      <p:cViewPr varScale="1">
        <p:scale>
          <a:sx n="81" d="100"/>
          <a:sy n="81" d="100"/>
        </p:scale>
        <p:origin x="-504" y="-9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3D531D0-57CD-4280-87CE-A1C1FFB70C77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5611C5-6FB9-4E07-81FB-25EE64EE2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79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611C5-6FB9-4E07-81FB-25EE64EE24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9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41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F23249-C4CF-4CA3-BD25-59BEA6550E8C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5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1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56CB-252F-49D0-B1E5-36F116737067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4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675730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6" y="675730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5" y="5956141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425368-B38D-4616-9AE8-60E540F776F9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6" y="5951815"/>
            <a:ext cx="7896279" cy="365125"/>
          </a:xfrm>
        </p:spPr>
        <p:txBody>
          <a:bodyPr/>
          <a:lstStyle/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7" y="5956141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500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8B6-A404-4DFD-A158-2BF209470E86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2" y="5956141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9" y="5141978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4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5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1CB930-B62E-4E1C-8DB3-44B338B9B400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C83C-7631-4BB9-8205-3BD78459759E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1" y="22508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D9F9-36F0-4239-870B-47C45D62A6D7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9A3C-A1FC-448D-8EA0-E136774C45D4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498F-21AE-4304-930F-348D972CD5CE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300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C31376-5A83-4DF7-B11F-9C1679EC3F0B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4" y="5260131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4B7F-32F7-4DBC-B0B8-C990342498A0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4" y="595614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CB451B-96A2-438D-AEE7-26AA4752F561}" type="datetime1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Team Alpha (Course 2, Task 5) | January 16,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2" y="595614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F21A9228-A4D7-4354-8431-BF1CBF3618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638178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C60306D-4E52-44F2-9372-D634B17B8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C2336E-5C9D-4C96-89DE-36C2763A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2055" y="1135127"/>
            <a:ext cx="7188207" cy="27287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dirty="0" smtClean="0">
                <a:solidFill>
                  <a:srgbClr val="FFFFFF"/>
                </a:solidFill>
              </a:rPr>
              <a:t>     </a:t>
            </a:r>
            <a:br>
              <a:rPr lang="en-US" sz="3000" b="1" dirty="0" smtClean="0">
                <a:solidFill>
                  <a:srgbClr val="FFFFFF"/>
                </a:solidFill>
              </a:rPr>
            </a:br>
            <a:r>
              <a:rPr lang="en-US" sz="3000" dirty="0" smtClean="0">
                <a:solidFill>
                  <a:srgbClr val="FFFFFF"/>
                </a:solidFill>
              </a:rPr>
              <a:t/>
            </a:r>
            <a:br>
              <a:rPr lang="en-US" sz="3000" dirty="0" smtClean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Data Science Framework Report</a:t>
            </a:r>
            <a:r>
              <a:rPr lang="en-US" sz="2700" dirty="0" smtClean="0">
                <a:solidFill>
                  <a:srgbClr val="FFFFFF"/>
                </a:solidFill>
              </a:rPr>
              <a:t/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/>
            </a:r>
            <a:br>
              <a:rPr lang="en-US" sz="2700" dirty="0" smtClean="0">
                <a:solidFill>
                  <a:srgbClr val="FFFFFF"/>
                </a:solidFill>
              </a:rPr>
            </a:br>
            <a:r>
              <a:rPr lang="en-US" sz="3000" dirty="0" smtClean="0">
                <a:solidFill>
                  <a:srgbClr val="FFFFFF"/>
                </a:solidFill>
              </a:rPr>
              <a:t/>
            </a:r>
            <a:br>
              <a:rPr lang="en-US" sz="3000" dirty="0" smtClean="0">
                <a:solidFill>
                  <a:srgbClr val="FFFFFF"/>
                </a:solidFill>
              </a:rPr>
            </a:br>
            <a:r>
              <a:rPr lang="en-US" sz="3000" dirty="0" smtClean="0">
                <a:solidFill>
                  <a:srgbClr val="FFFFFF"/>
                </a:solidFill>
              </a:rPr>
              <a:t/>
            </a:r>
            <a:br>
              <a:rPr lang="en-US" sz="3000" dirty="0" smtClean="0">
                <a:solidFill>
                  <a:srgbClr val="FFFFFF"/>
                </a:solidFill>
              </a:rPr>
            </a:br>
            <a:endParaRPr lang="en-US" sz="3000" b="1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014F1D8-67C3-4B39-8B6F-33088AE7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492876"/>
            <a:ext cx="691721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Course 5, </a:t>
            </a:r>
            <a:r>
              <a:rPr lang="en-US" dirty="0"/>
              <a:t>Task </a:t>
            </a:r>
            <a:r>
              <a:rPr lang="en-US" dirty="0" smtClean="0"/>
              <a:t> 1 </a:t>
            </a:r>
            <a:r>
              <a:rPr lang="en-US" dirty="0"/>
              <a:t>| </a:t>
            </a:r>
            <a:r>
              <a:rPr lang="en-US" dirty="0" smtClean="0"/>
              <a:t>April 9, 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59D4FF-885C-4DE8-9853-071199E2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92878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CE0F490-5F56-42DC-9B89-9B230274C9A4}"/>
              </a:ext>
            </a:extLst>
          </p:cNvPr>
          <p:cNvGrpSpPr/>
          <p:nvPr/>
        </p:nvGrpSpPr>
        <p:grpSpPr>
          <a:xfrm>
            <a:off x="270557" y="2313557"/>
            <a:ext cx="3708464" cy="852776"/>
            <a:chOff x="364210" y="2462159"/>
            <a:chExt cx="3675587" cy="803239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21A8742-0EB3-497E-A56A-228C3366A109}"/>
                </a:ext>
              </a:extLst>
            </p:cNvPr>
            <p:cNvSpPr txBox="1"/>
            <p:nvPr/>
          </p:nvSpPr>
          <p:spPr>
            <a:xfrm>
              <a:off x="1686336" y="2637306"/>
              <a:ext cx="2255654" cy="43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HP Simplified" panose="020B06040202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3C893BE-C396-4114-B624-C966909F64AC}"/>
                </a:ext>
              </a:extLst>
            </p:cNvPr>
            <p:cNvCxnSpPr>
              <a:cxnSpLocks/>
            </p:cNvCxnSpPr>
            <p:nvPr/>
          </p:nvCxnSpPr>
          <p:spPr>
            <a:xfrm>
              <a:off x="364210" y="3265398"/>
              <a:ext cx="3675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4B07F3D9-5F6F-455D-AD9F-5ACDED44E62C}"/>
                </a:ext>
              </a:extLst>
            </p:cNvPr>
            <p:cNvCxnSpPr>
              <a:cxnSpLocks/>
            </p:cNvCxnSpPr>
            <p:nvPr/>
          </p:nvCxnSpPr>
          <p:spPr>
            <a:xfrm>
              <a:off x="364210" y="2462159"/>
              <a:ext cx="3675587" cy="18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DA18650-1884-449D-B31F-B9A5F30495DC}"/>
              </a:ext>
            </a:extLst>
          </p:cNvPr>
          <p:cNvSpPr txBox="1"/>
          <p:nvPr/>
        </p:nvSpPr>
        <p:spPr>
          <a:xfrm>
            <a:off x="4316693" y="3748090"/>
            <a:ext cx="7358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 smtClean="0">
              <a:solidFill>
                <a:schemeClr val="bg2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Presented by :  Amarendra Ghanekar</a:t>
            </a:r>
          </a:p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Course 5 Task 1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1157922" y="2499506"/>
            <a:ext cx="229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CREDIT ONE LLC.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8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management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227386"/>
            <a:ext cx="11029615" cy="4032738"/>
          </a:xfrm>
        </p:spPr>
        <p:txBody>
          <a:bodyPr>
            <a:normAutofit/>
          </a:bodyPr>
          <a:lstStyle/>
          <a:p>
            <a:pPr marL="323992" lvl="1" indent="0">
              <a:buNone/>
            </a:pPr>
            <a:endParaRPr lang="en-CA" sz="20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5, Task  1 April 9,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157046"/>
            <a:ext cx="111838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992" indent="-305992" defTabSz="457189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 smtClean="0">
                <a:solidFill>
                  <a:schemeClr val="tx2"/>
                </a:solidFill>
              </a:rPr>
              <a:t>Data </a:t>
            </a:r>
            <a:r>
              <a:rPr lang="en-CA" sz="2400" dirty="0">
                <a:solidFill>
                  <a:schemeClr val="tx2"/>
                </a:solidFill>
              </a:rPr>
              <a:t>will be processed and stored on Amazon Web Services (AWS) Cloud. </a:t>
            </a:r>
          </a:p>
          <a:p>
            <a:pPr marL="305992" indent="-305992" defTabSz="457189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2"/>
                </a:solidFill>
              </a:rPr>
              <a:t>AWS environments are continuously audited for various industry certifications</a:t>
            </a:r>
          </a:p>
          <a:p>
            <a:pPr marL="305992" indent="-305992" defTabSz="457189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2"/>
                </a:solidFill>
              </a:rPr>
              <a:t>AWS provides compliance with 20+ standards</a:t>
            </a:r>
            <a:r>
              <a:rPr lang="en-CA" sz="2400" dirty="0" smtClean="0">
                <a:solidFill>
                  <a:schemeClr val="tx2"/>
                </a:solidFill>
              </a:rPr>
              <a:t>.</a:t>
            </a:r>
          </a:p>
          <a:p>
            <a:pPr marL="305992" indent="-305992" defTabSz="457189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 smtClean="0">
                <a:solidFill>
                  <a:schemeClr val="tx2"/>
                </a:solidFill>
              </a:rPr>
              <a:t>Connectivity </a:t>
            </a:r>
            <a:r>
              <a:rPr lang="en-CA" sz="2400" dirty="0">
                <a:solidFill>
                  <a:schemeClr val="tx2"/>
                </a:solidFill>
              </a:rPr>
              <a:t>options that enable private, or dedicated, connections </a:t>
            </a:r>
            <a:r>
              <a:rPr lang="en-CA" sz="2400" dirty="0" smtClean="0">
                <a:solidFill>
                  <a:schemeClr val="tx2"/>
                </a:solidFill>
              </a:rPr>
              <a:t>will be used as necessary</a:t>
            </a:r>
            <a:endParaRPr lang="en-CA" sz="2400" dirty="0">
              <a:solidFill>
                <a:schemeClr val="tx2"/>
              </a:solidFill>
            </a:endParaRPr>
          </a:p>
          <a:p>
            <a:pPr marL="305992" indent="-305992" defTabSz="457189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CA" sz="2400" dirty="0">
                <a:solidFill>
                  <a:schemeClr val="tx2"/>
                </a:solidFill>
              </a:rPr>
              <a:t>Data acquisition, access and retention policies will be established and followed</a:t>
            </a:r>
          </a:p>
          <a:p>
            <a:pPr marL="305992" indent="-305992" defTabSz="457189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CA" sz="2400" dirty="0">
              <a:solidFill>
                <a:schemeClr val="tx2"/>
              </a:solidFill>
            </a:endParaRP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0410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Observation and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557015"/>
            <a:ext cx="11029615" cy="3434856"/>
          </a:xfrm>
        </p:spPr>
        <p:txBody>
          <a:bodyPr>
            <a:normAutofit lnSpcReduction="10000"/>
          </a:bodyPr>
          <a:lstStyle/>
          <a:p>
            <a:r>
              <a:rPr lang="en-CA" sz="2400" dirty="0" smtClean="0"/>
              <a:t>Additional data may be needed after initial preparation work on model identification.</a:t>
            </a:r>
          </a:p>
          <a:p>
            <a:r>
              <a:rPr lang="en-CA" sz="2400" dirty="0" smtClean="0"/>
              <a:t>Once data needs are finalized, a robust process to securely acquire and transfer the data will be established for the ongoing operations/maintenance phase.</a:t>
            </a:r>
          </a:p>
          <a:p>
            <a:r>
              <a:rPr lang="en-CA" sz="2400" dirty="0" smtClean="0"/>
              <a:t>Periodic reviews with stakeholders are necessary in order to obtain buy in, and also to obtain latest organizational updates in the context of the project goals.</a:t>
            </a:r>
          </a:p>
          <a:p>
            <a:r>
              <a:rPr lang="en-CA" sz="2400" dirty="0" smtClean="0"/>
              <a:t>There may be internal and external factors that may impact the approach and/or outcome of the project and hence frequent reviews with the stakeholders are necessary to avoid surprises at the end.</a:t>
            </a:r>
          </a:p>
          <a:p>
            <a:endParaRPr lang="en-CA" sz="2400" dirty="0" smtClean="0"/>
          </a:p>
          <a:p>
            <a:endParaRPr lang="en-US" sz="24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5, Task  1 April 9,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981201"/>
            <a:ext cx="11029615" cy="4021014"/>
          </a:xfrm>
        </p:spPr>
        <p:txBody>
          <a:bodyPr>
            <a:normAutofit/>
          </a:bodyPr>
          <a:lstStyle/>
          <a:p>
            <a:r>
              <a:rPr lang="en-US" sz="3200" i="1" dirty="0" smtClean="0"/>
              <a:t>Open discussion forum</a:t>
            </a:r>
            <a:endParaRPr lang="en-US" sz="32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5, Task  1 April 9,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C:\Users\amare\AppData\Local\Microsoft\Windows\INetCache\IE\FGE40DZ4\141597294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83" y="3086786"/>
            <a:ext cx="2415835" cy="197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99" y="2833197"/>
            <a:ext cx="11029615" cy="378999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Statement </a:t>
            </a:r>
            <a:r>
              <a:rPr lang="en-CA" sz="2400" dirty="0"/>
              <a:t>of the </a:t>
            </a:r>
            <a:r>
              <a:rPr lang="en-CA" sz="2400" dirty="0" smtClean="0"/>
              <a:t>goals</a:t>
            </a:r>
            <a:endParaRPr lang="en-CA" sz="2400" dirty="0"/>
          </a:p>
          <a:p>
            <a:r>
              <a:rPr lang="en-CA" sz="2400" dirty="0" smtClean="0"/>
              <a:t>Data science </a:t>
            </a:r>
            <a:r>
              <a:rPr lang="en-CA" sz="2400" dirty="0"/>
              <a:t>process framework </a:t>
            </a:r>
          </a:p>
          <a:p>
            <a:r>
              <a:rPr lang="en-CA" sz="2400" dirty="0" smtClean="0"/>
              <a:t>Data </a:t>
            </a:r>
            <a:r>
              <a:rPr lang="en-CA" sz="2400" dirty="0"/>
              <a:t>sources</a:t>
            </a:r>
          </a:p>
          <a:p>
            <a:r>
              <a:rPr lang="en-CA" sz="2400" dirty="0" smtClean="0"/>
              <a:t>Data management process</a:t>
            </a:r>
            <a:endParaRPr lang="en-CA" sz="2400" dirty="0"/>
          </a:p>
          <a:p>
            <a:r>
              <a:rPr lang="en-CA" sz="2400" dirty="0" smtClean="0"/>
              <a:t>Process flowchart</a:t>
            </a:r>
          </a:p>
          <a:p>
            <a:r>
              <a:rPr lang="en-CA" sz="2400" dirty="0" smtClean="0"/>
              <a:t>Observation and recommendations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</a:t>
            </a:r>
            <a:r>
              <a:rPr lang="en-US" dirty="0" smtClean="0"/>
              <a:t>5, </a:t>
            </a:r>
            <a:r>
              <a:rPr lang="en-US" dirty="0"/>
              <a:t>Task  </a:t>
            </a:r>
            <a:r>
              <a:rPr lang="en-US" dirty="0" smtClean="0"/>
              <a:t>1 April 9, </a:t>
            </a:r>
            <a:r>
              <a:rPr lang="en-US" dirty="0"/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 of 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856888"/>
          </a:xfrm>
        </p:spPr>
        <p:txBody>
          <a:bodyPr>
            <a:normAutofit/>
          </a:bodyPr>
          <a:lstStyle/>
          <a:p>
            <a:r>
              <a:rPr lang="en-CA" sz="2400" dirty="0"/>
              <a:t>Credit One is credit scoring service and its customers are increasing defaulting loans in last one year. There is a high risk of losing business and hence the problem needs to be addressed immediately. </a:t>
            </a:r>
            <a:endParaRPr lang="en-CA" sz="2400" dirty="0" smtClean="0"/>
          </a:p>
          <a:p>
            <a:r>
              <a:rPr lang="en-CA" sz="2400" dirty="0" smtClean="0"/>
              <a:t>Data </a:t>
            </a:r>
            <a:r>
              <a:rPr lang="en-CA" sz="2400" dirty="0"/>
              <a:t>Science team’s immediate goal is to </a:t>
            </a:r>
            <a:r>
              <a:rPr lang="en-CA" sz="2400" dirty="0" smtClean="0"/>
              <a:t>understand the data and define </a:t>
            </a:r>
            <a:r>
              <a:rPr lang="en-CA" sz="2400" dirty="0"/>
              <a:t>the problem within a data science framework. </a:t>
            </a:r>
            <a:endParaRPr lang="en-CA" sz="2400" dirty="0" smtClean="0"/>
          </a:p>
          <a:p>
            <a:r>
              <a:rPr lang="en-CA" sz="2400" dirty="0" smtClean="0"/>
              <a:t>Data </a:t>
            </a:r>
            <a:r>
              <a:rPr lang="en-CA" sz="2400" dirty="0"/>
              <a:t>Science team has selected Python as a tool to provide a creative and sound solution. </a:t>
            </a:r>
            <a:r>
              <a:rPr lang="en-CA" sz="2400" dirty="0" smtClean="0"/>
              <a:t>Data </a:t>
            </a:r>
            <a:r>
              <a:rPr lang="en-CA" sz="2400" dirty="0"/>
              <a:t>science team will focus first on understanding the problem and setting up the python environment and tools.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5, Task  1 </a:t>
            </a:r>
            <a:r>
              <a:rPr lang="en-US" dirty="0" smtClean="0"/>
              <a:t>April </a:t>
            </a:r>
            <a:r>
              <a:rPr lang="en-US" dirty="0"/>
              <a:t>9, 2018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science process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25" y="1969478"/>
            <a:ext cx="11029615" cy="403273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5000"/>
              </a:lnSpc>
            </a:pPr>
            <a:r>
              <a:rPr lang="en-CA" sz="4900" dirty="0"/>
              <a:t>Define the Goal of the </a:t>
            </a:r>
            <a:r>
              <a:rPr lang="en-CA" sz="4900" dirty="0" smtClean="0"/>
              <a:t>project </a:t>
            </a:r>
            <a:endParaRPr lang="en-CA" sz="4900" dirty="0"/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CA" sz="4900" dirty="0"/>
              <a:t>Stakeholder’s objectives of the project and their needs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CA" sz="4900" dirty="0"/>
              <a:t>Existing solutions and their evaluation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CA" sz="4900" dirty="0"/>
              <a:t>Resource needs for the project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CA" sz="4900" dirty="0"/>
              <a:t>Deployment plans</a:t>
            </a:r>
          </a:p>
          <a:p>
            <a:pPr>
              <a:lnSpc>
                <a:spcPct val="115000"/>
              </a:lnSpc>
            </a:pPr>
            <a:r>
              <a:rPr lang="en-CA" sz="4900" dirty="0"/>
              <a:t>Data collection and management: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CA" sz="4900" dirty="0"/>
              <a:t>Data availability 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CA" sz="4900" dirty="0"/>
              <a:t>Data sufficiency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CA" sz="4900" dirty="0"/>
              <a:t>Data quality</a:t>
            </a:r>
          </a:p>
          <a:p>
            <a:pPr>
              <a:lnSpc>
                <a:spcPct val="115000"/>
              </a:lnSpc>
            </a:pPr>
            <a:r>
              <a:rPr lang="en-CA" sz="4900" dirty="0"/>
              <a:t>Model </a:t>
            </a:r>
            <a:r>
              <a:rPr lang="en-CA" sz="4900" dirty="0" smtClean="0"/>
              <a:t>creation</a:t>
            </a:r>
            <a:endParaRPr lang="en-CA" sz="4900" dirty="0"/>
          </a:p>
          <a:p>
            <a:pPr lvl="1">
              <a:lnSpc>
                <a:spcPct val="115000"/>
              </a:lnSpc>
              <a:tabLst>
                <a:tab pos="457200" algn="l"/>
              </a:tabLst>
            </a:pPr>
            <a:r>
              <a:rPr lang="en-CA" sz="4900" dirty="0"/>
              <a:t>Selection of techniques for building the model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5, Task  1 April 9,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science process </a:t>
            </a:r>
            <a:r>
              <a:rPr lang="en-CA" dirty="0" smtClean="0"/>
              <a:t>framework – contd.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910863"/>
            <a:ext cx="11029615" cy="4032738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CA" sz="1600" dirty="0"/>
              <a:t>Model evaluation:</a:t>
            </a:r>
          </a:p>
          <a:p>
            <a:pPr lvl="1">
              <a:lnSpc>
                <a:spcPct val="95000"/>
              </a:lnSpc>
            </a:pPr>
            <a:r>
              <a:rPr lang="en-CA" dirty="0"/>
              <a:t>Model accuracy</a:t>
            </a:r>
          </a:p>
          <a:p>
            <a:pPr lvl="1">
              <a:lnSpc>
                <a:spcPct val="95000"/>
              </a:lnSpc>
            </a:pPr>
            <a:r>
              <a:rPr lang="en-CA" dirty="0"/>
              <a:t>Comparison of model to other existing techniques or manual processes</a:t>
            </a:r>
          </a:p>
          <a:p>
            <a:pPr lvl="1">
              <a:lnSpc>
                <a:spcPct val="95000"/>
              </a:lnSpc>
            </a:pPr>
            <a:r>
              <a:rPr lang="en-CA" dirty="0"/>
              <a:t>Practicability of the model in the real world context</a:t>
            </a:r>
          </a:p>
          <a:p>
            <a:pPr>
              <a:lnSpc>
                <a:spcPct val="95000"/>
              </a:lnSpc>
            </a:pPr>
            <a:r>
              <a:rPr lang="en-CA" sz="1600" dirty="0"/>
              <a:t>Presentation of the model and documentation</a:t>
            </a:r>
          </a:p>
          <a:p>
            <a:pPr lvl="1">
              <a:lnSpc>
                <a:spcPct val="95000"/>
              </a:lnSpc>
            </a:pPr>
            <a:r>
              <a:rPr lang="en-CA" dirty="0"/>
              <a:t>Stakeholders buy in to the model</a:t>
            </a:r>
          </a:p>
          <a:p>
            <a:pPr lvl="1">
              <a:lnSpc>
                <a:spcPct val="95000"/>
              </a:lnSpc>
            </a:pPr>
            <a:r>
              <a:rPr lang="en-CA" dirty="0"/>
              <a:t>Stakeholder’s confidence level for the model predictions</a:t>
            </a:r>
          </a:p>
          <a:p>
            <a:pPr lvl="1">
              <a:lnSpc>
                <a:spcPct val="95000"/>
              </a:lnSpc>
            </a:pPr>
            <a:r>
              <a:rPr lang="en-CA" dirty="0"/>
              <a:t>Probability of Stakeholders overruling model predictions</a:t>
            </a:r>
          </a:p>
          <a:p>
            <a:pPr>
              <a:lnSpc>
                <a:spcPct val="95000"/>
              </a:lnSpc>
            </a:pPr>
            <a:r>
              <a:rPr lang="en-CA" sz="1600" dirty="0"/>
              <a:t>Model deployment and maintenance</a:t>
            </a:r>
          </a:p>
          <a:p>
            <a:pPr lvl="1">
              <a:lnSpc>
                <a:spcPct val="95000"/>
              </a:lnSpc>
            </a:pPr>
            <a:r>
              <a:rPr lang="en-CA" dirty="0"/>
              <a:t>Production transition</a:t>
            </a:r>
          </a:p>
          <a:p>
            <a:pPr lvl="1">
              <a:lnSpc>
                <a:spcPct val="95000"/>
              </a:lnSpc>
            </a:pPr>
            <a:r>
              <a:rPr lang="en-CA" dirty="0"/>
              <a:t>Model revision plans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5, Task  1 April 9,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flowchart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3, Task  2 | FEBRUARY 5,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982" y="5728248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lowchart: Preparation 5"/>
          <p:cNvSpPr/>
          <p:nvPr/>
        </p:nvSpPr>
        <p:spPr>
          <a:xfrm>
            <a:off x="2525329" y="2652935"/>
            <a:ext cx="914400" cy="468923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523044" y="2748897"/>
            <a:ext cx="918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Preparation</a:t>
            </a:r>
            <a:endParaRPr lang="en-CA" sz="1200" dirty="0"/>
          </a:p>
        </p:txBody>
      </p:sp>
      <p:sp>
        <p:nvSpPr>
          <p:cNvPr id="8" name="Flowchart: Data 7"/>
          <p:cNvSpPr/>
          <p:nvPr/>
        </p:nvSpPr>
        <p:spPr>
          <a:xfrm>
            <a:off x="715547" y="1981093"/>
            <a:ext cx="914400" cy="61264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65131" y="2056584"/>
            <a:ext cx="61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Data </a:t>
            </a:r>
          </a:p>
          <a:p>
            <a:r>
              <a:rPr lang="en-CA" sz="1200" dirty="0" smtClean="0"/>
              <a:t>Source</a:t>
            </a:r>
            <a:endParaRPr lang="en-CA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53612" y="5927425"/>
            <a:ext cx="160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Final</a:t>
            </a:r>
          </a:p>
          <a:p>
            <a:r>
              <a:rPr lang="en-CA" sz="1200" dirty="0" smtClean="0"/>
              <a:t>Documentation</a:t>
            </a:r>
            <a:endParaRPr lang="en-CA" sz="1200" dirty="0"/>
          </a:p>
        </p:txBody>
      </p:sp>
      <p:sp>
        <p:nvSpPr>
          <p:cNvPr id="12" name="Flowchart: Document 11"/>
          <p:cNvSpPr/>
          <p:nvPr/>
        </p:nvSpPr>
        <p:spPr>
          <a:xfrm>
            <a:off x="715547" y="3141448"/>
            <a:ext cx="9144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829608" y="3141448"/>
            <a:ext cx="68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Project </a:t>
            </a:r>
          </a:p>
          <a:p>
            <a:r>
              <a:rPr lang="en-CA" sz="1200" dirty="0" smtClean="0"/>
              <a:t>Charter</a:t>
            </a:r>
            <a:endParaRPr lang="en-CA" sz="1200" dirty="0"/>
          </a:p>
        </p:txBody>
      </p:sp>
      <p:cxnSp>
        <p:nvCxnSpPr>
          <p:cNvPr id="20" name="Elbow Connector 19"/>
          <p:cNvCxnSpPr>
            <a:stCxn id="12" idx="3"/>
            <a:endCxn id="6" idx="2"/>
          </p:cNvCxnSpPr>
          <p:nvPr/>
        </p:nvCxnSpPr>
        <p:spPr>
          <a:xfrm flipV="1">
            <a:off x="1629947" y="3121858"/>
            <a:ext cx="1352582" cy="3259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3"/>
            <a:endCxn id="7" idx="1"/>
          </p:cNvCxnSpPr>
          <p:nvPr/>
        </p:nvCxnSpPr>
        <p:spPr>
          <a:xfrm rot="16200000" flipH="1">
            <a:off x="1655347" y="2019700"/>
            <a:ext cx="293656" cy="14417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8361275" y="3910931"/>
            <a:ext cx="1310070" cy="84710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8642106" y="4097153"/>
            <a:ext cx="74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Final </a:t>
            </a:r>
          </a:p>
          <a:p>
            <a:r>
              <a:rPr lang="en-CA" sz="1200" dirty="0" smtClean="0"/>
              <a:t>Approval</a:t>
            </a:r>
            <a:endParaRPr lang="en-CA" sz="1200" dirty="0"/>
          </a:p>
        </p:txBody>
      </p:sp>
      <p:sp>
        <p:nvSpPr>
          <p:cNvPr id="27" name="Flowchart: Preparation 26"/>
          <p:cNvSpPr/>
          <p:nvPr/>
        </p:nvSpPr>
        <p:spPr>
          <a:xfrm>
            <a:off x="6744787" y="4922813"/>
            <a:ext cx="914400" cy="468923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6740217" y="5045049"/>
            <a:ext cx="918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Preparation</a:t>
            </a:r>
            <a:endParaRPr lang="en-CA" sz="1200" dirty="0"/>
          </a:p>
        </p:txBody>
      </p:sp>
      <p:sp>
        <p:nvSpPr>
          <p:cNvPr id="29" name="Flowchart: Process 28"/>
          <p:cNvSpPr/>
          <p:nvPr/>
        </p:nvSpPr>
        <p:spPr>
          <a:xfrm>
            <a:off x="8424295" y="5315974"/>
            <a:ext cx="1184031" cy="6768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8557210" y="5423587"/>
            <a:ext cx="91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Production </a:t>
            </a:r>
          </a:p>
          <a:p>
            <a:r>
              <a:rPr lang="en-CA" sz="1200" dirty="0" smtClean="0"/>
              <a:t>Transition</a:t>
            </a:r>
            <a:endParaRPr lang="en-CA" sz="1200" dirty="0"/>
          </a:p>
        </p:txBody>
      </p:sp>
      <p:sp>
        <p:nvSpPr>
          <p:cNvPr id="31" name="Flowchart: Process 30"/>
          <p:cNvSpPr/>
          <p:nvPr/>
        </p:nvSpPr>
        <p:spPr>
          <a:xfrm>
            <a:off x="10243352" y="5315974"/>
            <a:ext cx="1184031" cy="6768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10376267" y="5423587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Ongoing </a:t>
            </a:r>
          </a:p>
          <a:p>
            <a:r>
              <a:rPr lang="en-CA" sz="1200" dirty="0" smtClean="0"/>
              <a:t>Maintenance</a:t>
            </a:r>
            <a:endParaRPr lang="en-CA" sz="1200" dirty="0"/>
          </a:p>
        </p:txBody>
      </p:sp>
      <p:sp>
        <p:nvSpPr>
          <p:cNvPr id="33" name="Flowchart: Multidocument 32"/>
          <p:cNvSpPr/>
          <p:nvPr/>
        </p:nvSpPr>
        <p:spPr>
          <a:xfrm>
            <a:off x="6421717" y="5804305"/>
            <a:ext cx="1483655" cy="707907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Flowchart: Process 33"/>
          <p:cNvSpPr/>
          <p:nvPr/>
        </p:nvSpPr>
        <p:spPr>
          <a:xfrm>
            <a:off x="3852046" y="2548951"/>
            <a:ext cx="1184031" cy="6768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3984961" y="265656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Model </a:t>
            </a:r>
          </a:p>
          <a:p>
            <a:r>
              <a:rPr lang="en-CA" sz="1200" dirty="0" smtClean="0"/>
              <a:t>Selection</a:t>
            </a:r>
            <a:endParaRPr lang="en-CA" sz="1200" dirty="0"/>
          </a:p>
        </p:txBody>
      </p:sp>
      <p:sp>
        <p:nvSpPr>
          <p:cNvPr id="36" name="Flowchart: Decision 35"/>
          <p:cNvSpPr/>
          <p:nvPr/>
        </p:nvSpPr>
        <p:spPr>
          <a:xfrm>
            <a:off x="5416391" y="2463842"/>
            <a:ext cx="1310070" cy="84710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5811195" y="2656564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Initial  </a:t>
            </a:r>
          </a:p>
          <a:p>
            <a:r>
              <a:rPr lang="en-CA" sz="1200" dirty="0" smtClean="0"/>
              <a:t>Buy In </a:t>
            </a:r>
            <a:endParaRPr lang="en-CA" sz="1200" dirty="0"/>
          </a:p>
        </p:txBody>
      </p:sp>
      <p:sp>
        <p:nvSpPr>
          <p:cNvPr id="38" name="Flowchart: Process 37"/>
          <p:cNvSpPr/>
          <p:nvPr/>
        </p:nvSpPr>
        <p:spPr>
          <a:xfrm>
            <a:off x="7080617" y="2548951"/>
            <a:ext cx="1184031" cy="6768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7213532" y="265656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Model </a:t>
            </a:r>
          </a:p>
          <a:p>
            <a:r>
              <a:rPr lang="en-CA" sz="1200" dirty="0" smtClean="0"/>
              <a:t>Building</a:t>
            </a:r>
            <a:endParaRPr lang="en-CA" sz="1200" dirty="0"/>
          </a:p>
        </p:txBody>
      </p:sp>
      <p:sp>
        <p:nvSpPr>
          <p:cNvPr id="40" name="Flowchart: Process 39"/>
          <p:cNvSpPr/>
          <p:nvPr/>
        </p:nvSpPr>
        <p:spPr>
          <a:xfrm>
            <a:off x="8706651" y="2548951"/>
            <a:ext cx="1184031" cy="6768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/>
          <p:cNvSpPr txBox="1"/>
          <p:nvPr/>
        </p:nvSpPr>
        <p:spPr>
          <a:xfrm>
            <a:off x="8839566" y="2656564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Model </a:t>
            </a:r>
          </a:p>
          <a:p>
            <a:r>
              <a:rPr lang="en-CA" sz="1200" dirty="0" smtClean="0"/>
              <a:t>Testing</a:t>
            </a:r>
            <a:endParaRPr lang="en-CA" sz="1200" dirty="0"/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3442014" y="2887396"/>
            <a:ext cx="41003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5036077" y="2887396"/>
            <a:ext cx="38031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0" idx="2"/>
            <a:endCxn id="25" idx="0"/>
          </p:cNvCxnSpPr>
          <p:nvPr/>
        </p:nvCxnSpPr>
        <p:spPr>
          <a:xfrm rot="5400000">
            <a:off x="8814944" y="3427208"/>
            <a:ext cx="685090" cy="2823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7" idx="3"/>
          </p:cNvCxnSpPr>
          <p:nvPr/>
        </p:nvCxnSpPr>
        <p:spPr>
          <a:xfrm>
            <a:off x="7659187" y="5157275"/>
            <a:ext cx="702088" cy="497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1" idx="3"/>
            <a:endCxn id="29" idx="2"/>
          </p:cNvCxnSpPr>
          <p:nvPr/>
        </p:nvCxnSpPr>
        <p:spPr>
          <a:xfrm flipV="1">
            <a:off x="8054497" y="5992864"/>
            <a:ext cx="961814" cy="1653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5" idx="1"/>
            <a:endCxn id="38" idx="2"/>
          </p:cNvCxnSpPr>
          <p:nvPr/>
        </p:nvCxnSpPr>
        <p:spPr>
          <a:xfrm rot="10800000">
            <a:off x="7672633" y="3225842"/>
            <a:ext cx="688642" cy="1108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5" idx="2"/>
            <a:endCxn id="29" idx="0"/>
          </p:cNvCxnSpPr>
          <p:nvPr/>
        </p:nvCxnSpPr>
        <p:spPr>
          <a:xfrm rot="16200000" flipH="1">
            <a:off x="8737343" y="5037006"/>
            <a:ext cx="557934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6" idx="3"/>
            <a:endCxn id="38" idx="1"/>
          </p:cNvCxnSpPr>
          <p:nvPr/>
        </p:nvCxnSpPr>
        <p:spPr>
          <a:xfrm flipV="1">
            <a:off x="6726461" y="2887396"/>
            <a:ext cx="354156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8264648" y="2881046"/>
            <a:ext cx="44200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9" idx="3"/>
            <a:endCxn id="31" idx="1"/>
          </p:cNvCxnSpPr>
          <p:nvPr/>
        </p:nvCxnSpPr>
        <p:spPr>
          <a:xfrm>
            <a:off x="9608326" y="5654419"/>
            <a:ext cx="6350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6" idx="2"/>
            <a:endCxn id="34" idx="2"/>
          </p:cNvCxnSpPr>
          <p:nvPr/>
        </p:nvCxnSpPr>
        <p:spPr>
          <a:xfrm rot="5400000" flipH="1">
            <a:off x="5215189" y="2454714"/>
            <a:ext cx="85110" cy="1627364"/>
          </a:xfrm>
          <a:prstGeom prst="bentConnector3">
            <a:avLst>
              <a:gd name="adj1" fmla="val -2685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0"/>
            <a:endCxn id="8" idx="5"/>
          </p:cNvCxnSpPr>
          <p:nvPr/>
        </p:nvCxnSpPr>
        <p:spPr>
          <a:xfrm rot="16200000" flipV="1">
            <a:off x="2077759" y="1748165"/>
            <a:ext cx="365518" cy="14440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Process 2"/>
          <p:cNvSpPr/>
          <p:nvPr/>
        </p:nvSpPr>
        <p:spPr>
          <a:xfrm>
            <a:off x="2366035" y="4097153"/>
            <a:ext cx="1232989" cy="66088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2584343" y="4196763"/>
            <a:ext cx="79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Existing </a:t>
            </a:r>
          </a:p>
          <a:p>
            <a:r>
              <a:rPr lang="en-CA" sz="1200" dirty="0" smtClean="0"/>
              <a:t>processes</a:t>
            </a:r>
            <a:endParaRPr lang="en-CA" sz="1200" dirty="0"/>
          </a:p>
        </p:txBody>
      </p:sp>
      <p:cxnSp>
        <p:nvCxnSpPr>
          <p:cNvPr id="42" name="Elbow Connector 41"/>
          <p:cNvCxnSpPr>
            <a:stCxn id="3" idx="0"/>
            <a:endCxn id="6" idx="2"/>
          </p:cNvCxnSpPr>
          <p:nvPr/>
        </p:nvCxnSpPr>
        <p:spPr>
          <a:xfrm rot="16200000" flipV="1">
            <a:off x="2494883" y="3609505"/>
            <a:ext cx="97529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science </a:t>
            </a:r>
            <a:r>
              <a:rPr lang="en-CA" dirty="0" smtClean="0"/>
              <a:t>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910863"/>
            <a:ext cx="11029615" cy="4032738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We have selected the above process framework because </a:t>
            </a:r>
            <a:r>
              <a:rPr lang="en-CA" dirty="0" smtClean="0"/>
              <a:t>data </a:t>
            </a:r>
            <a:r>
              <a:rPr lang="en-CA" dirty="0"/>
              <a:t>science process involves </a:t>
            </a:r>
            <a:r>
              <a:rPr lang="en-CA" dirty="0" smtClean="0"/>
              <a:t>iterations between the project team and project </a:t>
            </a:r>
            <a:r>
              <a:rPr lang="en-CA" dirty="0"/>
              <a:t>stakeholders, and between the different stages of the process. </a:t>
            </a:r>
            <a:endParaRPr lang="en-CA" dirty="0" smtClean="0"/>
          </a:p>
          <a:p>
            <a:pPr>
              <a:lnSpc>
                <a:spcPct val="95000"/>
              </a:lnSpc>
            </a:pPr>
            <a:r>
              <a:rPr lang="en-CA" dirty="0"/>
              <a:t>In addition to technology and statistical tools,  the project team has to play a  variety of roles to represent business and client interests, and operational concerns.  It is important to  set realistic expectations for all stakeholders. </a:t>
            </a:r>
          </a:p>
          <a:p>
            <a:pPr>
              <a:lnSpc>
                <a:spcPct val="95000"/>
              </a:lnSpc>
            </a:pPr>
            <a:r>
              <a:rPr lang="en-CA" dirty="0" smtClean="0"/>
              <a:t>Challenges are expected on the way  and the project team needs to be geared up to deal with the challenges with the appropriate tools and techniques. </a:t>
            </a:r>
          </a:p>
          <a:p>
            <a:pPr>
              <a:lnSpc>
                <a:spcPct val="95000"/>
              </a:lnSpc>
            </a:pPr>
            <a:r>
              <a:rPr lang="en-CA" dirty="0" smtClean="0"/>
              <a:t>It is also important </a:t>
            </a:r>
            <a:r>
              <a:rPr lang="en-CA" dirty="0"/>
              <a:t>to keep all the stakeholders informed and </a:t>
            </a:r>
            <a:r>
              <a:rPr lang="en-CA" dirty="0" smtClean="0"/>
              <a:t>involved frequently to make sure we have continuous buy in from all stakeholders throughout the lifecycle of the project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5, Task  1 April 9,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  <a:r>
              <a:rPr lang="en-CA" dirty="0" smtClean="0"/>
              <a:t>Sources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78" y="2028093"/>
            <a:ext cx="11029615" cy="40327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CA" sz="4900" b="1" dirty="0" smtClean="0"/>
              <a:t>Source data attributes:</a:t>
            </a:r>
          </a:p>
          <a:p>
            <a:pPr marL="0" indent="0">
              <a:buNone/>
            </a:pPr>
            <a:r>
              <a:rPr lang="en-CA" sz="4900" dirty="0"/>
              <a:t>X1: Amount of the given credit (dollar): it includes both the individual consumer credit and his/her </a:t>
            </a:r>
            <a:r>
              <a:rPr lang="en-CA" sz="4900" dirty="0" smtClean="0"/>
              <a:t>family (</a:t>
            </a:r>
            <a:r>
              <a:rPr lang="en-CA" sz="4900" dirty="0"/>
              <a:t>supplementary) credit.</a:t>
            </a:r>
          </a:p>
          <a:p>
            <a:pPr marL="0" indent="0">
              <a:buNone/>
            </a:pPr>
            <a:r>
              <a:rPr lang="en-CA" sz="4900" dirty="0"/>
              <a:t>X2: Gender (1 = male; 2 = female).</a:t>
            </a:r>
          </a:p>
          <a:p>
            <a:pPr marL="0" indent="0">
              <a:buNone/>
            </a:pPr>
            <a:r>
              <a:rPr lang="en-CA" sz="4900" dirty="0"/>
              <a:t>X3: Education (1 = graduate school; 2 = university; 3 = high school; 4 = others).</a:t>
            </a:r>
          </a:p>
          <a:p>
            <a:pPr marL="0" indent="0">
              <a:buNone/>
            </a:pPr>
            <a:r>
              <a:rPr lang="en-CA" sz="4900" dirty="0"/>
              <a:t>X4: Marital status (1 = married; 2 = single; 3 = others).</a:t>
            </a:r>
          </a:p>
          <a:p>
            <a:pPr marL="0" indent="0">
              <a:buNone/>
            </a:pPr>
            <a:r>
              <a:rPr lang="en-CA" sz="4900" dirty="0"/>
              <a:t>X5: Age (year).</a:t>
            </a:r>
          </a:p>
          <a:p>
            <a:pPr marL="0" indent="0">
              <a:buNone/>
            </a:pPr>
            <a:r>
              <a:rPr lang="en-CA" sz="4900" dirty="0"/>
              <a:t>X6 - X11: History of past payment. We tracked the past monthly payment records (from April </a:t>
            </a:r>
            <a:r>
              <a:rPr lang="en-CA" sz="4900" dirty="0" smtClean="0"/>
              <a:t>to September</a:t>
            </a:r>
            <a:r>
              <a:rPr lang="en-CA" sz="4900" dirty="0"/>
              <a:t>, 2005) as follows:</a:t>
            </a:r>
          </a:p>
          <a:p>
            <a:pPr marL="0" indent="0">
              <a:buNone/>
            </a:pPr>
            <a:r>
              <a:rPr lang="en-CA" sz="4900" dirty="0" smtClean="0"/>
              <a:t>	X6 </a:t>
            </a:r>
            <a:r>
              <a:rPr lang="en-CA" sz="4900" dirty="0"/>
              <a:t>= the repayment status in September, 2005;</a:t>
            </a:r>
          </a:p>
          <a:p>
            <a:pPr marL="0" indent="0">
              <a:buNone/>
            </a:pPr>
            <a:r>
              <a:rPr lang="en-CA" sz="4900" dirty="0"/>
              <a:t>	</a:t>
            </a:r>
            <a:r>
              <a:rPr lang="en-CA" sz="4900" dirty="0" smtClean="0"/>
              <a:t>X7 </a:t>
            </a:r>
            <a:r>
              <a:rPr lang="en-CA" sz="4900" dirty="0"/>
              <a:t>= the repayment status in August, 2005; . . .;</a:t>
            </a:r>
          </a:p>
          <a:p>
            <a:pPr marL="0" indent="0">
              <a:buNone/>
            </a:pPr>
            <a:r>
              <a:rPr lang="en-CA" sz="4900" dirty="0"/>
              <a:t>	</a:t>
            </a:r>
            <a:r>
              <a:rPr lang="en-CA" sz="4900" dirty="0" smtClean="0"/>
              <a:t>X11 </a:t>
            </a:r>
            <a:r>
              <a:rPr lang="en-CA" sz="4900" dirty="0"/>
              <a:t>= the repayment status in April, 2005</a:t>
            </a:r>
            <a:r>
              <a:rPr lang="en-CA" sz="4900" dirty="0" smtClean="0"/>
              <a:t>.  </a:t>
            </a:r>
          </a:p>
          <a:p>
            <a:pPr marL="0" indent="0">
              <a:buNone/>
            </a:pPr>
            <a:r>
              <a:rPr lang="en-CA" sz="4900" dirty="0" smtClean="0"/>
              <a:t>The </a:t>
            </a:r>
            <a:r>
              <a:rPr lang="en-CA" sz="4900" dirty="0"/>
              <a:t>measurement scale for the repayment status is: -1 = pay duly; 1 = payment delay for </a:t>
            </a:r>
            <a:r>
              <a:rPr lang="en-CA" sz="4900" dirty="0" smtClean="0"/>
              <a:t>one month</a:t>
            </a:r>
            <a:r>
              <a:rPr lang="en-CA" sz="4900" dirty="0"/>
              <a:t>; 2 = payment delay for two months; . . .; 8 = payment delay for eight months; 9 = </a:t>
            </a:r>
            <a:r>
              <a:rPr lang="en-CA" sz="4900" dirty="0" smtClean="0"/>
              <a:t>payment delay </a:t>
            </a:r>
            <a:r>
              <a:rPr lang="en-CA" sz="4900" dirty="0"/>
              <a:t>for nine months and above.</a:t>
            </a:r>
          </a:p>
          <a:p>
            <a:pPr marL="323992" lvl="1" indent="0">
              <a:buNone/>
            </a:pPr>
            <a:endParaRPr lang="en-CA" sz="20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5, Task  1 April 9,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0CFA5-BDDA-4EC3-BCE3-4F1CEE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</a:t>
            </a:r>
            <a:r>
              <a:rPr lang="en-CA" dirty="0" smtClean="0"/>
              <a:t>Sources – contd.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F6B5B-E1E8-4E9E-A839-688E786A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78" y="2028093"/>
            <a:ext cx="11029615" cy="4032738"/>
          </a:xfrm>
        </p:spPr>
        <p:txBody>
          <a:bodyPr>
            <a:normAutofit fontScale="92500" lnSpcReduction="10000"/>
          </a:bodyPr>
          <a:lstStyle/>
          <a:p>
            <a:pPr marL="323992" lvl="1" indent="0">
              <a:buNone/>
            </a:pPr>
            <a:endParaRPr lang="en-CA" sz="1900" b="1" dirty="0"/>
          </a:p>
          <a:p>
            <a:pPr marL="0" indent="0">
              <a:buNone/>
            </a:pPr>
            <a:r>
              <a:rPr lang="en-CA" sz="1900" b="1" dirty="0" smtClean="0"/>
              <a:t>Source data attributes (contd.):</a:t>
            </a:r>
          </a:p>
          <a:p>
            <a:pPr marL="0" indent="0">
              <a:buNone/>
            </a:pPr>
            <a:r>
              <a:rPr lang="en-CA" sz="1700" dirty="0"/>
              <a:t>X12-X17: Amount of bill statement (dollar).</a:t>
            </a:r>
          </a:p>
          <a:p>
            <a:pPr marL="0" indent="0">
              <a:buNone/>
            </a:pPr>
            <a:r>
              <a:rPr lang="en-CA" sz="1700" dirty="0" smtClean="0"/>
              <a:t>	X12 </a:t>
            </a:r>
            <a:r>
              <a:rPr lang="en-CA" sz="1700" dirty="0"/>
              <a:t>= amount of bill statement in September, 2005;</a:t>
            </a:r>
          </a:p>
          <a:p>
            <a:pPr marL="0" indent="0">
              <a:buNone/>
            </a:pPr>
            <a:r>
              <a:rPr lang="en-CA" sz="1700" dirty="0" smtClean="0"/>
              <a:t>	X13 </a:t>
            </a:r>
            <a:r>
              <a:rPr lang="en-CA" sz="1700" dirty="0"/>
              <a:t>= amount of bill statement in August, 2005; . . .;</a:t>
            </a:r>
          </a:p>
          <a:p>
            <a:pPr marL="0" indent="0">
              <a:buNone/>
            </a:pPr>
            <a:r>
              <a:rPr lang="en-CA" sz="1700" dirty="0" smtClean="0"/>
              <a:t>	X17 </a:t>
            </a:r>
            <a:r>
              <a:rPr lang="en-CA" sz="1700" dirty="0"/>
              <a:t>= amount of bill statement in April, 2005.</a:t>
            </a:r>
          </a:p>
          <a:p>
            <a:pPr marL="0" indent="0">
              <a:buNone/>
            </a:pPr>
            <a:r>
              <a:rPr lang="en-CA" sz="1700" dirty="0"/>
              <a:t>X18-X23: Amount of previous payment (dollar).</a:t>
            </a:r>
          </a:p>
          <a:p>
            <a:pPr marL="0" indent="0">
              <a:buNone/>
            </a:pPr>
            <a:r>
              <a:rPr lang="en-CA" sz="1700" dirty="0" smtClean="0"/>
              <a:t>	X18 </a:t>
            </a:r>
            <a:r>
              <a:rPr lang="en-CA" sz="1700" dirty="0"/>
              <a:t>= amount paid in September, 2005;</a:t>
            </a:r>
          </a:p>
          <a:p>
            <a:pPr marL="0" indent="0">
              <a:buNone/>
            </a:pPr>
            <a:r>
              <a:rPr lang="en-CA" sz="1700" dirty="0" smtClean="0"/>
              <a:t>	X19 </a:t>
            </a:r>
            <a:r>
              <a:rPr lang="en-CA" sz="1700" dirty="0"/>
              <a:t>= amount paid in August, 2005; . . .;</a:t>
            </a:r>
          </a:p>
          <a:p>
            <a:pPr marL="0" indent="0">
              <a:buNone/>
            </a:pPr>
            <a:r>
              <a:rPr lang="en-CA" sz="1700" dirty="0" smtClean="0"/>
              <a:t>	X23 </a:t>
            </a:r>
            <a:r>
              <a:rPr lang="en-CA" sz="1700" dirty="0"/>
              <a:t>= amount paid in April, 2005.</a:t>
            </a:r>
          </a:p>
          <a:p>
            <a:pPr marL="0" indent="0">
              <a:buNone/>
            </a:pPr>
            <a:r>
              <a:rPr lang="en-CA" sz="1700" dirty="0"/>
              <a:t>Y = predicted default payment (Yes = 1, No = 0) - response variable</a:t>
            </a:r>
          </a:p>
          <a:p>
            <a:pPr marL="323992" lvl="1" indent="0">
              <a:buNone/>
            </a:pPr>
            <a:endParaRPr lang="en-CA" sz="20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659F45-7DE0-4D6E-B3BB-CBD1AEF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Course 5, Task  1 April 9,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1A7230-B3DD-4EF9-82ED-6BCD1714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urse1-task1-customerbuyingreport-berkelaar.pptx" id="{6BECD51F-6A39-4DF9-B19D-3223A07A9637}" vid="{0FEAC327-DCAC-4D5F-B519-B5C89E414A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blackwellelectronics-template</Template>
  <TotalTime>1897</TotalTime>
  <Words>840</Words>
  <Application>Microsoft Office PowerPoint</Application>
  <PresentationFormat>Custom</PresentationFormat>
  <Paragraphs>147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       Data Science Framework Report    </vt:lpstr>
      <vt:lpstr>Agenda</vt:lpstr>
      <vt:lpstr>Statement of the goals</vt:lpstr>
      <vt:lpstr>Data science process framework </vt:lpstr>
      <vt:lpstr>Data science process framework – contd. </vt:lpstr>
      <vt:lpstr>Process flowchart</vt:lpstr>
      <vt:lpstr>Data science process</vt:lpstr>
      <vt:lpstr>Data Sources </vt:lpstr>
      <vt:lpstr>Data Sources – contd.</vt:lpstr>
      <vt:lpstr>Data management process</vt:lpstr>
      <vt:lpstr>Observation and recommendations</vt:lpstr>
      <vt:lpstr>Thank You !</vt:lpstr>
    </vt:vector>
  </TitlesOfParts>
  <Manager>Amar Ghanekar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Amarendra Ghanekar C5T1</dc:title>
  <dc:creator>Amar Ghanekar</dc:creator>
  <cp:lastModifiedBy>Amar Ghanekar</cp:lastModifiedBy>
  <cp:revision>290</cp:revision>
  <cp:lastPrinted>2018-01-14T22:13:08Z</cp:lastPrinted>
  <dcterms:created xsi:type="dcterms:W3CDTF">2018-01-14T14:14:28Z</dcterms:created>
  <dcterms:modified xsi:type="dcterms:W3CDTF">2018-04-09T18:51:25Z</dcterms:modified>
</cp:coreProperties>
</file>