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742c1e8b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e742c1e8b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Edmund</a:t>
            </a:r>
            <a:endParaRPr/>
          </a:p>
          <a:p>
            <a:pPr indent="0" lvl="0" marL="0" rtl="0" algn="l">
              <a:spcBef>
                <a:spcPts val="0"/>
              </a:spcBef>
              <a:spcAft>
                <a:spcPts val="0"/>
              </a:spcAft>
              <a:buNone/>
            </a:pPr>
            <a:r>
              <a:rPr lang="en"/>
              <a:t>Any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567213c4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567213c4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Claudia</a:t>
            </a:r>
            <a:endParaRPr/>
          </a:p>
          <a:p>
            <a:pPr indent="-311150" lvl="0" marL="457200" rtl="0" algn="l">
              <a:lnSpc>
                <a:spcPct val="115000"/>
              </a:lnSpc>
              <a:spcBef>
                <a:spcPts val="0"/>
              </a:spcBef>
              <a:spcAft>
                <a:spcPts val="0"/>
              </a:spcAft>
              <a:buClr>
                <a:srgbClr val="424242"/>
              </a:buClr>
              <a:buSzPts val="1300"/>
              <a:buFont typeface="Nunito"/>
              <a:buAutoNum type="arabicPeriod"/>
            </a:pPr>
            <a:r>
              <a:rPr lang="en" sz="1300">
                <a:solidFill>
                  <a:srgbClr val="424242"/>
                </a:solidFill>
                <a:latin typeface="Nunito"/>
                <a:ea typeface="Nunito"/>
                <a:cs typeface="Nunito"/>
                <a:sym typeface="Nunito"/>
              </a:rPr>
              <a:t>Did the crime statistics follow the COVID cases geographically?</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AutoNum type="arabicPeriod"/>
            </a:pPr>
            <a:r>
              <a:rPr lang="en" sz="1300">
                <a:solidFill>
                  <a:srgbClr val="424242"/>
                </a:solidFill>
                <a:latin typeface="Nunito"/>
                <a:ea typeface="Nunito"/>
                <a:cs typeface="Nunito"/>
                <a:sym typeface="Nunito"/>
              </a:rPr>
              <a:t>Is the correlation stronger in certain NYC boroughs?</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0"/>
              </a:spcAft>
              <a:buNone/>
            </a:pPr>
            <a:r>
              <a:t/>
            </a:r>
            <a:endParaRPr sz="1300">
              <a:solidFill>
                <a:srgbClr val="424242"/>
              </a:solidFill>
              <a:latin typeface="Nunito"/>
              <a:ea typeface="Nunito"/>
              <a:cs typeface="Nunito"/>
              <a:sym typeface="Nunito"/>
            </a:endParaRPr>
          </a:p>
          <a:p>
            <a:pPr indent="-311150" lvl="1" marL="914400" rtl="0" algn="l">
              <a:lnSpc>
                <a:spcPct val="115000"/>
              </a:lnSpc>
              <a:spcBef>
                <a:spcPts val="120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Did the pandemic affect certain crime statistics more than others?</a:t>
            </a:r>
            <a:endParaRPr sz="1300">
              <a:solidFill>
                <a:srgbClr val="424242"/>
              </a:solidFill>
              <a:latin typeface="Nunito"/>
              <a:ea typeface="Nunito"/>
              <a:cs typeface="Nunito"/>
              <a:sym typeface="Nuni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7744a6f0e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7744a6f0e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Data Cleaning:</a:t>
            </a:r>
            <a:endParaRPr/>
          </a:p>
          <a:p>
            <a:pPr indent="-298450" lvl="1" marL="914400" rtl="0" algn="l">
              <a:spcBef>
                <a:spcPts val="0"/>
              </a:spcBef>
              <a:spcAft>
                <a:spcPts val="0"/>
              </a:spcAft>
              <a:buSzPts val="1100"/>
              <a:buChar char="○"/>
            </a:pPr>
            <a:r>
              <a:rPr lang="en"/>
              <a:t>Merging NYC crime and NYC covid cases data.</a:t>
            </a:r>
            <a:endParaRPr/>
          </a:p>
          <a:p>
            <a:pPr indent="-298450" lvl="1" marL="914400" rtl="0" algn="l">
              <a:spcBef>
                <a:spcPts val="0"/>
              </a:spcBef>
              <a:spcAft>
                <a:spcPts val="0"/>
              </a:spcAft>
              <a:buSzPts val="1100"/>
              <a:buChar char="○"/>
            </a:pPr>
            <a:r>
              <a:rPr lang="en"/>
              <a:t>Dropping unnecessary data and columns.</a:t>
            </a:r>
            <a:endParaRPr/>
          </a:p>
          <a:p>
            <a:pPr indent="-298450" lvl="1" marL="914400" rtl="0" algn="l">
              <a:spcBef>
                <a:spcPts val="0"/>
              </a:spcBef>
              <a:spcAft>
                <a:spcPts val="0"/>
              </a:spcAft>
              <a:buSzPts val="1100"/>
              <a:buChar char="○"/>
            </a:pPr>
            <a:r>
              <a:rPr lang="en"/>
              <a:t>LOC function to align dates across data sources and DFs</a:t>
            </a:r>
            <a:endParaRPr/>
          </a:p>
          <a:p>
            <a:pPr indent="-298450" lvl="1" marL="914400" rtl="0" algn="l">
              <a:spcBef>
                <a:spcPts val="0"/>
              </a:spcBef>
              <a:spcAft>
                <a:spcPts val="0"/>
              </a:spcAft>
              <a:buSzPts val="1100"/>
              <a:buChar char="○"/>
            </a:pPr>
            <a:r>
              <a:rPr lang="en"/>
              <a:t>Standardized date format in merged DF </a:t>
            </a:r>
            <a:endParaRPr/>
          </a:p>
          <a:p>
            <a:pPr indent="-298450" lvl="1" marL="914400" rtl="0" algn="l">
              <a:spcBef>
                <a:spcPts val="0"/>
              </a:spcBef>
              <a:spcAft>
                <a:spcPts val="0"/>
              </a:spcAft>
              <a:buSzPts val="1100"/>
              <a:buChar char="○"/>
            </a:pPr>
            <a:r>
              <a:rPr lang="en"/>
              <a:t>Replaced missing data with ‘N/A’</a:t>
            </a:r>
            <a:endParaRPr/>
          </a:p>
          <a:p>
            <a:pPr indent="-298450" lvl="1" marL="914400" rtl="0" algn="l">
              <a:spcBef>
                <a:spcPts val="0"/>
              </a:spcBef>
              <a:spcAft>
                <a:spcPts val="0"/>
              </a:spcAft>
              <a:buSzPts val="1100"/>
              <a:buChar char="○"/>
            </a:pPr>
            <a:r>
              <a:rPr lang="en"/>
              <a:t>Create a CSV output of cleaned data.</a:t>
            </a:r>
            <a:endParaRPr/>
          </a:p>
          <a:p>
            <a:pPr indent="-298450" lvl="1" marL="914400" rtl="0" algn="l">
              <a:spcBef>
                <a:spcPts val="0"/>
              </a:spcBef>
              <a:spcAft>
                <a:spcPts val="0"/>
              </a:spcAft>
              <a:buSzPts val="1100"/>
              <a:buChar char="○"/>
            </a:pPr>
            <a:r>
              <a:rPr lang="en"/>
              <a:t>Importing CSV file and started analyzing the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b="1" lang="en" sz="1400">
                <a:solidFill>
                  <a:srgbClr val="424242"/>
                </a:solidFill>
              </a:rPr>
              <a:t>NYC Crime Data</a:t>
            </a:r>
            <a:r>
              <a:rPr lang="en" sz="1400">
                <a:solidFill>
                  <a:srgbClr val="424242"/>
                </a:solidFill>
              </a:rPr>
              <a:t> </a:t>
            </a:r>
            <a:r>
              <a:rPr lang="en" sz="1400">
                <a:solidFill>
                  <a:srgbClr val="424242"/>
                </a:solidFill>
              </a:rPr>
              <a:t>|</a:t>
            </a:r>
            <a:r>
              <a:rPr b="1" lang="en" sz="1400">
                <a:solidFill>
                  <a:srgbClr val="424242"/>
                </a:solidFill>
              </a:rPr>
              <a:t> </a:t>
            </a:r>
            <a:r>
              <a:rPr lang="en" sz="1500">
                <a:solidFill>
                  <a:srgbClr val="424242"/>
                </a:solidFill>
              </a:rPr>
              <a:t>Contains historic crime complaint data for the city</a:t>
            </a:r>
            <a:endParaRPr sz="1500">
              <a:solidFill>
                <a:srgbClr val="424242"/>
              </a:solidFill>
            </a:endParaRPr>
          </a:p>
          <a:p>
            <a:pPr indent="0" lvl="0" marL="0" rtl="0" algn="l">
              <a:lnSpc>
                <a:spcPct val="115000"/>
              </a:lnSpc>
              <a:spcBef>
                <a:spcPts val="0"/>
              </a:spcBef>
              <a:spcAft>
                <a:spcPts val="0"/>
              </a:spcAft>
              <a:buNone/>
            </a:pPr>
            <a:r>
              <a:rPr i="1" lang="en" sz="1500">
                <a:solidFill>
                  <a:srgbClr val="424242"/>
                </a:solidFill>
              </a:rPr>
              <a:t>Data from Feb - Sept 2020</a:t>
            </a:r>
            <a:endParaRPr i="1" sz="1500">
              <a:solidFill>
                <a:srgbClr val="424242"/>
              </a:solidFill>
            </a:endParaRPr>
          </a:p>
          <a:p>
            <a:pPr indent="0" lvl="0" marL="0" rtl="0" algn="l">
              <a:lnSpc>
                <a:spcPct val="115000"/>
              </a:lnSpc>
              <a:spcBef>
                <a:spcPts val="0"/>
              </a:spcBef>
              <a:spcAft>
                <a:spcPts val="0"/>
              </a:spcAft>
              <a:buNone/>
            </a:pPr>
            <a:r>
              <a:t/>
            </a:r>
            <a:endParaRPr sz="1400">
              <a:solidFill>
                <a:srgbClr val="424242"/>
              </a:solidFill>
            </a:endParaRPr>
          </a:p>
          <a:p>
            <a:pPr indent="0" lvl="0" marL="0" rtl="0" algn="l">
              <a:lnSpc>
                <a:spcPct val="115000"/>
              </a:lnSpc>
              <a:spcBef>
                <a:spcPts val="0"/>
              </a:spcBef>
              <a:spcAft>
                <a:spcPts val="0"/>
              </a:spcAft>
              <a:buNone/>
            </a:pPr>
            <a:r>
              <a:rPr b="1" lang="en" sz="1500">
                <a:solidFill>
                  <a:srgbClr val="424242"/>
                </a:solidFill>
              </a:rPr>
              <a:t>NYC COVID Data</a:t>
            </a:r>
            <a:r>
              <a:rPr lang="en" sz="1500">
                <a:solidFill>
                  <a:srgbClr val="424242"/>
                </a:solidFill>
              </a:rPr>
              <a:t> | Contains case numbers per borough</a:t>
            </a:r>
            <a:endParaRPr sz="1500">
              <a:solidFill>
                <a:srgbClr val="424242"/>
              </a:solidFill>
            </a:endParaRPr>
          </a:p>
          <a:p>
            <a:pPr indent="0" lvl="0" marL="0" rtl="0" algn="l">
              <a:lnSpc>
                <a:spcPct val="115000"/>
              </a:lnSpc>
              <a:spcBef>
                <a:spcPts val="0"/>
              </a:spcBef>
              <a:spcAft>
                <a:spcPts val="0"/>
              </a:spcAft>
              <a:buNone/>
            </a:pPr>
            <a:r>
              <a:rPr i="1" lang="en" sz="1500">
                <a:solidFill>
                  <a:srgbClr val="424242"/>
                </a:solidFill>
              </a:rPr>
              <a:t>Data for Feb - Sept 2020</a:t>
            </a:r>
            <a:endParaRPr i="1" sz="1500">
              <a:solidFill>
                <a:srgbClr val="424242"/>
              </a:solidFill>
            </a:endParaRPr>
          </a:p>
          <a:p>
            <a:pPr indent="0" lvl="0" marL="0" rtl="0" algn="l">
              <a:lnSpc>
                <a:spcPct val="115000"/>
              </a:lnSpc>
              <a:spcBef>
                <a:spcPts val="0"/>
              </a:spcBef>
              <a:spcAft>
                <a:spcPts val="0"/>
              </a:spcAft>
              <a:buNone/>
            </a:pPr>
            <a:r>
              <a:t/>
            </a:r>
            <a:endParaRPr sz="1500">
              <a:solidFill>
                <a:srgbClr val="424242"/>
              </a:solidFill>
            </a:endParaRPr>
          </a:p>
          <a:p>
            <a:pPr indent="0" lvl="0" marL="0" rtl="0" algn="l">
              <a:lnSpc>
                <a:spcPct val="115000"/>
              </a:lnSpc>
              <a:spcBef>
                <a:spcPts val="0"/>
              </a:spcBef>
              <a:spcAft>
                <a:spcPts val="0"/>
              </a:spcAft>
              <a:buNone/>
            </a:pPr>
            <a:r>
              <a:rPr b="1" lang="en" sz="1500">
                <a:solidFill>
                  <a:srgbClr val="424242"/>
                </a:solidFill>
              </a:rPr>
              <a:t>Google Geocode API </a:t>
            </a:r>
            <a:r>
              <a:rPr lang="en" sz="1500">
                <a:solidFill>
                  <a:srgbClr val="424242"/>
                </a:solidFill>
              </a:rPr>
              <a:t>| Returns coordinates for each borough</a:t>
            </a:r>
            <a:endParaRPr sz="1500">
              <a:solidFill>
                <a:srgbClr val="424242"/>
              </a:solidFill>
            </a:endParaRPr>
          </a:p>
          <a:p>
            <a:pPr indent="0" lvl="0" marL="0" rtl="0" algn="l">
              <a:lnSpc>
                <a:spcPct val="115000"/>
              </a:lnSpc>
              <a:spcBef>
                <a:spcPts val="0"/>
              </a:spcBef>
              <a:spcAft>
                <a:spcPts val="0"/>
              </a:spcAft>
              <a:buNone/>
            </a:pPr>
            <a:r>
              <a:t/>
            </a:r>
            <a:endParaRPr sz="1500">
              <a:solidFill>
                <a:srgbClr val="424242"/>
              </a:solidFill>
            </a:endParaRPr>
          </a:p>
          <a:p>
            <a:pPr indent="0" lvl="0" marL="0" rtl="0" algn="l">
              <a:lnSpc>
                <a:spcPct val="115000"/>
              </a:lnSpc>
              <a:spcBef>
                <a:spcPts val="0"/>
              </a:spcBef>
              <a:spcAft>
                <a:spcPts val="0"/>
              </a:spcAft>
              <a:buClr>
                <a:schemeClr val="dk1"/>
              </a:buClr>
              <a:buSzPts val="1100"/>
              <a:buFont typeface="Arial"/>
              <a:buNone/>
            </a:pPr>
            <a:r>
              <a:rPr b="1" lang="en" sz="1400">
                <a:solidFill>
                  <a:srgbClr val="424242"/>
                </a:solidFill>
              </a:rPr>
              <a:t>Data Cleaning and Preparation</a:t>
            </a:r>
            <a:endParaRPr b="1" sz="1400">
              <a:solidFill>
                <a:srgbClr val="424242"/>
              </a:solidFill>
            </a:endParaRPr>
          </a:p>
          <a:p>
            <a:pPr indent="0" lvl="0" marL="0" rtl="0" algn="l">
              <a:lnSpc>
                <a:spcPct val="115000"/>
              </a:lnSpc>
              <a:spcBef>
                <a:spcPts val="0"/>
              </a:spcBef>
              <a:spcAft>
                <a:spcPts val="0"/>
              </a:spcAft>
              <a:buClr>
                <a:schemeClr val="dk1"/>
              </a:buClr>
              <a:buSzPts val="1100"/>
              <a:buFont typeface="Arial"/>
              <a:buNone/>
            </a:pPr>
            <a:r>
              <a:t/>
            </a:r>
            <a:endParaRPr b="1" sz="1400">
              <a:solidFill>
                <a:srgbClr val="424242"/>
              </a:solidFill>
            </a:endParaRPr>
          </a:p>
          <a:p>
            <a:pPr indent="-311150" lvl="0" marL="457200" rtl="0" algn="l">
              <a:lnSpc>
                <a:spcPct val="115000"/>
              </a:lnSpc>
              <a:spcBef>
                <a:spcPts val="0"/>
              </a:spcBef>
              <a:spcAft>
                <a:spcPts val="0"/>
              </a:spcAft>
              <a:buClr>
                <a:srgbClr val="424242"/>
              </a:buClr>
              <a:buSzPts val="1300"/>
              <a:buFont typeface="Arial"/>
              <a:buAutoNum type="arabicPeriod"/>
            </a:pPr>
            <a:r>
              <a:rPr lang="en" sz="1300">
                <a:solidFill>
                  <a:srgbClr val="424242"/>
                </a:solidFill>
              </a:rPr>
              <a:t>Merge 5 separate CSV files into single file for processing; merge with COVID data file</a:t>
            </a:r>
            <a:endParaRPr sz="1300">
              <a:solidFill>
                <a:srgbClr val="424242"/>
              </a:solidFill>
            </a:endParaRPr>
          </a:p>
          <a:p>
            <a:pPr indent="-311150" lvl="0" marL="457200" rtl="0" algn="l">
              <a:lnSpc>
                <a:spcPct val="115000"/>
              </a:lnSpc>
              <a:spcBef>
                <a:spcPts val="0"/>
              </a:spcBef>
              <a:spcAft>
                <a:spcPts val="0"/>
              </a:spcAft>
              <a:buClr>
                <a:srgbClr val="424242"/>
              </a:buClr>
              <a:buSzPts val="1300"/>
              <a:buFont typeface="Arial"/>
              <a:buAutoNum type="arabicPeriod"/>
            </a:pPr>
            <a:r>
              <a:rPr lang="en" sz="1300">
                <a:solidFill>
                  <a:srgbClr val="424242"/>
                </a:solidFill>
              </a:rPr>
              <a:t>Created new DF and dropped unnecessary columns; renamed and reorganized columns</a:t>
            </a:r>
            <a:endParaRPr sz="1300">
              <a:solidFill>
                <a:srgbClr val="424242"/>
              </a:solidFill>
            </a:endParaRPr>
          </a:p>
          <a:p>
            <a:pPr indent="-298450" lvl="1" marL="914400" rtl="0" algn="l">
              <a:lnSpc>
                <a:spcPct val="115000"/>
              </a:lnSpc>
              <a:spcBef>
                <a:spcPts val="0"/>
              </a:spcBef>
              <a:spcAft>
                <a:spcPts val="0"/>
              </a:spcAft>
              <a:buClr>
                <a:srgbClr val="424242"/>
              </a:buClr>
              <a:buSzPts val="1100"/>
              <a:buFont typeface="Arial"/>
              <a:buAutoNum type="alphaLcPeriod"/>
            </a:pPr>
            <a:r>
              <a:rPr lang="en">
                <a:solidFill>
                  <a:srgbClr val="424242"/>
                </a:solidFill>
              </a:rPr>
              <a:t>LOC function to align dates across data sources and DFs</a:t>
            </a:r>
            <a:endParaRPr>
              <a:solidFill>
                <a:srgbClr val="424242"/>
              </a:solidFill>
            </a:endParaRPr>
          </a:p>
          <a:p>
            <a:pPr indent="-298450" lvl="1" marL="914400" rtl="0" algn="l">
              <a:lnSpc>
                <a:spcPct val="115000"/>
              </a:lnSpc>
              <a:spcBef>
                <a:spcPts val="0"/>
              </a:spcBef>
              <a:spcAft>
                <a:spcPts val="0"/>
              </a:spcAft>
              <a:buClr>
                <a:srgbClr val="424242"/>
              </a:buClr>
              <a:buSzPts val="1100"/>
              <a:buFont typeface="Arial"/>
              <a:buAutoNum type="alphaLcPeriod"/>
            </a:pPr>
            <a:r>
              <a:rPr lang="en">
                <a:solidFill>
                  <a:srgbClr val="424242"/>
                </a:solidFill>
              </a:rPr>
              <a:t>Standardized date format in merged DF </a:t>
            </a:r>
            <a:endParaRPr>
              <a:solidFill>
                <a:srgbClr val="424242"/>
              </a:solidFill>
            </a:endParaRPr>
          </a:p>
          <a:p>
            <a:pPr indent="-298450" lvl="1" marL="914400" rtl="0" algn="l">
              <a:lnSpc>
                <a:spcPct val="115000"/>
              </a:lnSpc>
              <a:spcBef>
                <a:spcPts val="0"/>
              </a:spcBef>
              <a:spcAft>
                <a:spcPts val="0"/>
              </a:spcAft>
              <a:buClr>
                <a:srgbClr val="424242"/>
              </a:buClr>
              <a:buSzPts val="1100"/>
              <a:buFont typeface="Arial"/>
              <a:buAutoNum type="alphaLcPeriod"/>
            </a:pPr>
            <a:r>
              <a:rPr lang="en">
                <a:solidFill>
                  <a:srgbClr val="424242"/>
                </a:solidFill>
              </a:rPr>
              <a:t>Replaced missing data with ‘N/A’</a:t>
            </a:r>
            <a:endParaRPr>
              <a:solidFill>
                <a:srgbClr val="424242"/>
              </a:solidFill>
            </a:endParaRPr>
          </a:p>
          <a:p>
            <a:pPr indent="-311150" lvl="0" marL="457200" rtl="0" algn="l">
              <a:lnSpc>
                <a:spcPct val="115000"/>
              </a:lnSpc>
              <a:spcBef>
                <a:spcPts val="0"/>
              </a:spcBef>
              <a:spcAft>
                <a:spcPts val="0"/>
              </a:spcAft>
              <a:buClr>
                <a:srgbClr val="424242"/>
              </a:buClr>
              <a:buSzPts val="1300"/>
              <a:buFont typeface="Arial"/>
              <a:buAutoNum type="arabicPeriod"/>
            </a:pPr>
            <a:r>
              <a:rPr lang="en" sz="1300">
                <a:solidFill>
                  <a:srgbClr val="424242"/>
                </a:solidFill>
              </a:rPr>
              <a:t>Create a CSV output of cleaned data</a:t>
            </a:r>
            <a:endParaRPr sz="1500">
              <a:solidFill>
                <a:srgbClr val="424242"/>
              </a:solidFill>
            </a:endParaRPr>
          </a:p>
          <a:p>
            <a:pPr indent="0" lvl="0" marL="0" rtl="0" algn="l">
              <a:lnSpc>
                <a:spcPct val="115000"/>
              </a:lnSpc>
              <a:spcBef>
                <a:spcPts val="0"/>
              </a:spcBef>
              <a:spcAft>
                <a:spcPts val="0"/>
              </a:spcAft>
              <a:buNone/>
            </a:pPr>
            <a:r>
              <a:t/>
            </a:r>
            <a:endParaRPr sz="1500">
              <a:solidFill>
                <a:srgbClr val="424242"/>
              </a:solidFill>
            </a:endParaRPr>
          </a:p>
          <a:p>
            <a:pPr indent="0" lvl="0" marL="0" rtl="0" algn="l">
              <a:lnSpc>
                <a:spcPct val="115000"/>
              </a:lnSpc>
              <a:spcBef>
                <a:spcPts val="0"/>
              </a:spcBef>
              <a:spcAft>
                <a:spcPts val="0"/>
              </a:spcAft>
              <a:buNone/>
            </a:pPr>
            <a:r>
              <a:t/>
            </a:r>
            <a:endParaRPr sz="1500">
              <a:solidFill>
                <a:srgbClr val="424242"/>
              </a:solidFill>
            </a:endParaRPr>
          </a:p>
          <a:p>
            <a:pPr indent="0" lvl="0" marL="0" rtl="0" algn="l">
              <a:lnSpc>
                <a:spcPct val="115000"/>
              </a:lnSpc>
              <a:spcBef>
                <a:spcPts val="0"/>
              </a:spcBef>
              <a:spcAft>
                <a:spcPts val="0"/>
              </a:spcAft>
              <a:buNone/>
            </a:pPr>
            <a:r>
              <a:t/>
            </a:r>
            <a:endParaRPr sz="1500">
              <a:solidFill>
                <a:srgbClr val="424242"/>
              </a:solidFill>
            </a:endParaRPr>
          </a:p>
          <a:p>
            <a:pPr indent="0" lvl="0" marL="0" rtl="0" algn="l">
              <a:lnSpc>
                <a:spcPct val="115000"/>
              </a:lnSpc>
              <a:spcBef>
                <a:spcPts val="0"/>
              </a:spcBef>
              <a:spcAft>
                <a:spcPts val="0"/>
              </a:spcAft>
              <a:buNone/>
            </a:pPr>
            <a:r>
              <a:t/>
            </a:r>
            <a:endParaRPr sz="1500">
              <a:solidFill>
                <a:srgbClr val="42424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7744a6f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e7744a6f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a:t>
            </a:r>
            <a:endParaRPr/>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Project 1 (Slide 2 and Slide 3)</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Outline:</a:t>
            </a:r>
            <a:endParaRPr sz="1000">
              <a:solidFill>
                <a:schemeClr val="dk1"/>
              </a:solidFill>
            </a:endParaRPr>
          </a:p>
          <a:p>
            <a:pPr indent="-292100" lvl="0" marL="457200" rtl="0" algn="l">
              <a:lnSpc>
                <a:spcPct val="115000"/>
              </a:lnSpc>
              <a:spcBef>
                <a:spcPts val="1200"/>
              </a:spcBef>
              <a:spcAft>
                <a:spcPts val="0"/>
              </a:spcAft>
              <a:buClr>
                <a:schemeClr val="dk1"/>
              </a:buClr>
              <a:buSzPts val="1000"/>
              <a:buAutoNum type="arabicPeriod"/>
            </a:pPr>
            <a:r>
              <a:rPr lang="en" sz="1000">
                <a:solidFill>
                  <a:schemeClr val="dk1"/>
                </a:solidFill>
              </a:rPr>
              <a:t>Data Aggregation: </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Break down to three statistics: Per Day, Per Borough, and Overall Crime.</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In “Per Day”, we have two data sets, which are Covid Case Count and Crime Complaints. Also, we looked into the relationship between Daily Crime vs Daily Covid.</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In “Per Borough”, we looked into the five neighborhoods, which is Brooklyn, Bronx, Queens, Manhatton, Staten Island for Covid Case Count and Crime Complaints.</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In “Overall Crime”, we looked into “Type of Crime” and “Demographics (Suspect Age &amp; Race)”.</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Presentation: (my speech)</a:t>
            </a:r>
            <a:endParaRPr b="1" sz="1200">
              <a:solidFill>
                <a:schemeClr val="dk1"/>
              </a:solidFill>
            </a:endParaRPr>
          </a:p>
          <a:p>
            <a:pPr indent="0" lvl="0" marL="0" rtl="0" algn="l">
              <a:lnSpc>
                <a:spcPct val="115000"/>
              </a:lnSpc>
              <a:spcBef>
                <a:spcPts val="200"/>
              </a:spcBef>
              <a:spcAft>
                <a:spcPts val="0"/>
              </a:spcAft>
              <a:buClr>
                <a:schemeClr val="dk1"/>
              </a:buClr>
              <a:buSzPts val="1100"/>
              <a:buFont typeface="Arial"/>
              <a:buNone/>
            </a:pPr>
            <a:r>
              <a:rPr lang="en" sz="1000">
                <a:solidFill>
                  <a:schemeClr val="dk1"/>
                </a:solidFill>
              </a:rPr>
              <a:t>In data cleaning we merged all five </a:t>
            </a:r>
            <a:r>
              <a:rPr lang="en" sz="1000" u="sng">
                <a:solidFill>
                  <a:schemeClr val="dk1"/>
                </a:solidFill>
              </a:rPr>
              <a:t>NYC Crime DataSet</a:t>
            </a:r>
            <a:r>
              <a:rPr lang="en" sz="1000">
                <a:solidFill>
                  <a:schemeClr val="dk1"/>
                </a:solidFill>
              </a:rPr>
              <a:t> and </a:t>
            </a:r>
            <a:r>
              <a:rPr lang="en" sz="1000" u="sng">
                <a:solidFill>
                  <a:schemeClr val="dk1"/>
                </a:solidFill>
              </a:rPr>
              <a:t>COVID-19 Daily Counts of Cases.csv</a:t>
            </a:r>
            <a:r>
              <a:rPr lang="en" sz="1000">
                <a:solidFill>
                  <a:schemeClr val="dk1"/>
                </a:solidFill>
              </a:rPr>
              <a:t>. During data cleaning we dropped unnecessary columns and data. We used LOC function to align dates across data sources and Data Frames, standardized date format in merged Data Frames, and replaced missing data with ‘N/A’.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Afterwards, we exported the clean data as </a:t>
            </a:r>
            <a:r>
              <a:rPr lang="en" sz="1000" u="sng">
                <a:solidFill>
                  <a:schemeClr val="dk1"/>
                </a:solidFill>
              </a:rPr>
              <a:t>merged_NYC_data.csv</a:t>
            </a:r>
            <a:r>
              <a:rPr lang="en" sz="1000">
                <a:solidFill>
                  <a:schemeClr val="dk1"/>
                </a:solidFill>
              </a:rPr>
              <a:t>.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All data we showed are between Feb/29/20 to Sept/29/20, and below the slide are the links to the sources.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To next slide, we imported the </a:t>
            </a:r>
            <a:r>
              <a:rPr lang="en" sz="1000" u="sng">
                <a:solidFill>
                  <a:schemeClr val="dk1"/>
                </a:solidFill>
              </a:rPr>
              <a:t>merged_NYC_data.csv</a:t>
            </a:r>
            <a:r>
              <a:rPr lang="en" sz="1000">
                <a:solidFill>
                  <a:schemeClr val="dk1"/>
                </a:solidFill>
              </a:rPr>
              <a:t>. file and started to analyze the data. We divided the data to three types, which is “Per Day”, “Per Borough”, and “Overall Crime”.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In “Per Day”, we analyzed COVID case count and crime complaints. Furthermore, we looked into the relationship in “Daily Crime vs Daily Covid”.  In “Per Borough”, we counted the COVID cases and the Crime Complaints in each five neighborhood. Which is Brooklyn, Bronx, Queens, Manhattan, and Staten Island.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In “Over Crime”, we discovered the types of crime and demographic. In demographics, we broke down to suspect age and race.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We tried to find if there’s a correlation between COVID - 19 cases and criminal behavior.</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75196087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75196087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Ashton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examining our data, we realized Queens had the most covid cases and wanted to see how that translated into the crime rates. Upon further investigation, the covid line graph for Queens followed the same trend as the overall graph and the crime rate remained consistent. The exception to this, however, was a </a:t>
            </a:r>
            <a:r>
              <a:rPr lang="en"/>
              <a:t>noticeable</a:t>
            </a:r>
            <a:r>
              <a:rPr lang="en"/>
              <a:t> dip when covid cases were at its highest, giving Queens a strong correlation between its covid cases and crime reports.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looking at the crime reports, we noticed a drastic outlier. We then ran this same graph for each borough individually to see if they all followed this trend or if one borough was responsible for this outlier. After doing this, only one borough had a graph that matched this one: Manhattan. Considering the date was at the end of May, this outlier can be linked to the protest happening in Manhattan.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742c1e8b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e742c1e8b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Claudia/Jared</a:t>
            </a:r>
            <a:endParaRPr sz="1400"/>
          </a:p>
          <a:p>
            <a:pPr indent="0" lvl="0" marL="0" rtl="0" algn="l">
              <a:spcBef>
                <a:spcPts val="0"/>
              </a:spcBef>
              <a:spcAft>
                <a:spcPts val="0"/>
              </a:spcAft>
              <a:buNone/>
            </a:pPr>
            <a:r>
              <a:rPr lang="en" sz="1400"/>
              <a:t>Claudia: QN has </a:t>
            </a:r>
            <a:r>
              <a:rPr lang="en" sz="1400">
                <a:solidFill>
                  <a:schemeClr val="dk1"/>
                </a:solidFill>
                <a:highlight>
                  <a:schemeClr val="lt1"/>
                </a:highlight>
              </a:rPr>
              <a:t>Strongest linear correlation between daily covid cases and crime of any NYC borough, followed by Brooklyn and Bronx</a:t>
            </a:r>
            <a:endParaRPr sz="1400">
              <a:solidFill>
                <a:schemeClr val="dk1"/>
              </a:solidFill>
              <a:highlight>
                <a:schemeClr val="lt1"/>
              </a:highlight>
            </a:endParaRPr>
          </a:p>
          <a:p>
            <a:pPr indent="0" lvl="0" marL="0" rtl="0" algn="l">
              <a:spcBef>
                <a:spcPts val="0"/>
              </a:spcBef>
              <a:spcAft>
                <a:spcPts val="0"/>
              </a:spcAft>
              <a:buNone/>
            </a:pPr>
            <a:r>
              <a:t/>
            </a:r>
            <a:endParaRPr sz="1400">
              <a:solidFill>
                <a:schemeClr val="dk1"/>
              </a:solidFill>
              <a:highlight>
                <a:schemeClr val="lt1"/>
              </a:highlight>
            </a:endParaRPr>
          </a:p>
          <a:p>
            <a:pPr indent="0" lvl="0" marL="0" rtl="0" algn="l">
              <a:spcBef>
                <a:spcPts val="0"/>
              </a:spcBef>
              <a:spcAft>
                <a:spcPts val="0"/>
              </a:spcAft>
              <a:buNone/>
            </a:pPr>
            <a:r>
              <a:rPr b="1" lang="en" sz="1400">
                <a:solidFill>
                  <a:schemeClr val="dk1"/>
                </a:solidFill>
                <a:highlight>
                  <a:schemeClr val="lt1"/>
                </a:highlight>
              </a:rPr>
              <a:t>Jared</a:t>
            </a:r>
            <a:r>
              <a:rPr lang="en" sz="1400">
                <a:solidFill>
                  <a:schemeClr val="dk1"/>
                </a:solidFill>
                <a:highlight>
                  <a:schemeClr val="lt1"/>
                </a:highlight>
              </a:rPr>
              <a:t>: This is supported by the graph presented here. We see crime start to decrease as covid cases increase, supporting a noticeable correlation between crime #s and covid cases. We suspect this is due to lockdown measures NYC put in place to curb the spread of coronavirus. </a:t>
            </a:r>
            <a:endParaRPr sz="1400">
              <a:solidFill>
                <a:schemeClr val="dk1"/>
              </a:solidFill>
              <a:highlight>
                <a:schemeClr val="lt1"/>
              </a:highlight>
            </a:endParaRPr>
          </a:p>
          <a:p>
            <a:pPr indent="0" lvl="0" marL="0" rtl="0" algn="l">
              <a:spcBef>
                <a:spcPts val="0"/>
              </a:spcBef>
              <a:spcAft>
                <a:spcPts val="0"/>
              </a:spcAft>
              <a:buNone/>
            </a:pPr>
            <a:r>
              <a:rPr lang="en" sz="1400">
                <a:solidFill>
                  <a:schemeClr val="dk1"/>
                </a:solidFill>
                <a:highlight>
                  <a:schemeClr val="lt1"/>
                </a:highlight>
              </a:rPr>
              <a:t>However, this “peace” did not last forever, as there is a noticeable uptick in crime as covid cases reach a maximum. </a:t>
            </a:r>
            <a:endParaRPr sz="1400">
              <a:solidFill>
                <a:schemeClr val="dk1"/>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742c1e8b3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e742c1e8b3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Jared</a:t>
            </a:r>
            <a:r>
              <a:rPr lang="en"/>
              <a:t>: Since Queens, Brooklyn and the Bronx had the highest correlation, we wanted to verify that we were not reading our own bias into the data. So we took the </a:t>
            </a:r>
            <a:r>
              <a:rPr lang="en"/>
              <a:t>borough</a:t>
            </a:r>
            <a:r>
              <a:rPr lang="en"/>
              <a:t> with a lower r-value and produced a chart of crime vs. covid cases over a period from Feb 2020 to Sept 2020 to see if a similar inflection point was noticed. </a:t>
            </a:r>
            <a:endParaRPr/>
          </a:p>
          <a:p>
            <a:pPr indent="0" lvl="0" marL="0" rtl="0" algn="l">
              <a:spcBef>
                <a:spcPts val="0"/>
              </a:spcBef>
              <a:spcAft>
                <a:spcPts val="0"/>
              </a:spcAft>
              <a:buNone/>
            </a:pPr>
            <a:r>
              <a:rPr lang="en"/>
              <a:t>As presented here, the trends reappear with crime dropping as covid cases sharply rise. A similar inflection point in seen in the MN data as viewed in the QN data as covid cases reach a maximum point, crime trends reverse and start to rise again. This spike is assumed to be related to the George Floyd protests in the summer of 2020.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sharp spike in crime represents an outlier in our data but follows the general trend of increasing crime as covid #’s dropped again. This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742c1e8b3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742c1e8b3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Ashton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wanted to see not only volume of crime as it relates to covid cases but also the types of crime. Here on the left, we see the crime reports on a particularly high covid day (we chose April 1st, 2020). The graph on the right shows crime reports on a particularly low covid day (we chose September 4th, 2020). For the most part, crime type did not change except the crimes that involved other people, such as </a:t>
            </a:r>
            <a:r>
              <a:rPr lang="en"/>
              <a:t>harassment and assault, did increase slightly as the threat of COVID went down. This could be because more people were out and available to be targets of the crime.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567213c42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e567213c42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Edmund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t>
            </a:r>
            <a:r>
              <a:rPr lang="en"/>
              <a:t>ere is a heat map showing a geographic view of  the relative crime levels in each borough of NYC. The table also displays crime constituted per borough by total count and percentage of crime.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 overall analysis proves a negative correlation between daily COVID cases &amp; crimes rates in NYC as a whole. The correlation is seen most strongly in boroughs with high COVID cases. The biggest exception observed in the case of Manhattan which had an outlier around June 1st, could probably be as a result of massive protests during that period leading to more criminal complaints.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According to our findings, this analysis disproves the hypothesis that the rise in COVID cases caused an increase in crime rate in NYC. Such information is relevant as it could help the police department make an informed decision on where to allocate their resources and staff during these challenging times.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data.cityofnewyork.us/Health/COVID-19-Daily-Counts-of-Cases-Hospitalizations-an/rc75-m7u3" TargetMode="External"/><Relationship Id="rId4" Type="http://schemas.openxmlformats.org/officeDocument/2006/relationships/hyperlink" Target="https://data.cityofnewyork.us/Public-Safety/NYPD-Complaint-Data-Historic/qgea-i56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Crime Trends in NYC during the COVID-19 Pandemic</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Group 6:</a:t>
            </a:r>
            <a:r>
              <a:rPr lang="en"/>
              <a:t> Claudia Canamas, Ashton Smith, Ken Tseng, Edmund Annobil, Jared Roussel</a:t>
            </a:r>
            <a:endParaRPr/>
          </a:p>
        </p:txBody>
      </p:sp>
      <p:sp>
        <p:nvSpPr>
          <p:cNvPr id="279" name="Google Shape;279;p13"/>
          <p:cNvSpPr txBox="1"/>
          <p:nvPr/>
        </p:nvSpPr>
        <p:spPr>
          <a:xfrm>
            <a:off x="0" y="4743300"/>
            <a:ext cx="153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Aug 3, 2021</a:t>
            </a:r>
            <a:endParaRPr>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2"/>
          <p:cNvSpPr txBox="1"/>
          <p:nvPr>
            <p:ph type="title"/>
          </p:nvPr>
        </p:nvSpPr>
        <p:spPr>
          <a:xfrm>
            <a:off x="1303800" y="598575"/>
            <a:ext cx="7712100" cy="69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idx="1" type="body"/>
          </p:nvPr>
        </p:nvSpPr>
        <p:spPr>
          <a:xfrm>
            <a:off x="238300" y="1380200"/>
            <a:ext cx="8519700" cy="31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crime analysts for the New York State </a:t>
            </a:r>
            <a:r>
              <a:rPr lang="en"/>
              <a:t>Bureau</a:t>
            </a:r>
            <a:r>
              <a:rPr lang="en"/>
              <a:t> of Investigations, our team is interested in analyzing crime statistics during the initial phase of the COVID-19 pandemic. </a:t>
            </a:r>
            <a:endParaRPr/>
          </a:p>
          <a:p>
            <a:pPr indent="0" lvl="0" marL="0" rtl="0" algn="l">
              <a:spcBef>
                <a:spcPts val="1200"/>
              </a:spcBef>
              <a:spcAft>
                <a:spcPts val="0"/>
              </a:spcAft>
              <a:buNone/>
            </a:pPr>
            <a:r>
              <a:rPr lang="en"/>
              <a:t>During this time, NYC peaked at 6,000 new daily COVID cases. Also during this time, NYC was experiencing an average of about 1,300 daily crime reports in the city. We were interested in exploring a trends among these issues. </a:t>
            </a:r>
            <a:endParaRPr sz="1500"/>
          </a:p>
          <a:p>
            <a:pPr indent="-323850" lvl="0" marL="457200" rtl="0" algn="l">
              <a:spcBef>
                <a:spcPts val="1200"/>
              </a:spcBef>
              <a:spcAft>
                <a:spcPts val="0"/>
              </a:spcAft>
              <a:buSzPts val="1500"/>
              <a:buChar char="●"/>
            </a:pPr>
            <a:r>
              <a:rPr lang="en" sz="1500"/>
              <a:t>Are the growth in COVID-19 cases correlated with a rise or decrease in crime within the city?</a:t>
            </a:r>
            <a:endParaRPr sz="1300"/>
          </a:p>
          <a:p>
            <a:pPr indent="-323850" lvl="0" marL="457200" rtl="0" algn="l">
              <a:spcBef>
                <a:spcPts val="0"/>
              </a:spcBef>
              <a:spcAft>
                <a:spcPts val="0"/>
              </a:spcAft>
              <a:buSzPts val="1500"/>
              <a:buChar char="●"/>
            </a:pPr>
            <a:r>
              <a:rPr lang="en" sz="1500"/>
              <a:t>Is the correlation visible in the majority of types of crime (e.g. </a:t>
            </a:r>
            <a:r>
              <a:rPr lang="en" sz="1500"/>
              <a:t>burglary</a:t>
            </a:r>
            <a:r>
              <a:rPr lang="en" sz="1500"/>
              <a:t> vs </a:t>
            </a:r>
            <a:r>
              <a:rPr lang="en" sz="1500"/>
              <a:t>assault</a:t>
            </a:r>
            <a:r>
              <a:rPr lang="en" sz="1500"/>
              <a:t>)?</a:t>
            </a:r>
            <a:endParaRPr sz="1300"/>
          </a:p>
          <a:p>
            <a:pPr indent="-323850" lvl="0" marL="457200" rtl="0" algn="l">
              <a:spcBef>
                <a:spcPts val="0"/>
              </a:spcBef>
              <a:spcAft>
                <a:spcPts val="0"/>
              </a:spcAft>
              <a:buSzPts val="1500"/>
              <a:buChar char="●"/>
            </a:pPr>
            <a:r>
              <a:rPr lang="en" sz="1500"/>
              <a:t>What other events occurred in this Feb 2020 - Sep 2020 time period that could explain potential outliers in NYC crime data?</a:t>
            </a:r>
            <a:endParaRPr sz="1500"/>
          </a:p>
        </p:txBody>
      </p:sp>
      <p:sp>
        <p:nvSpPr>
          <p:cNvPr id="285" name="Google Shape;285;p14"/>
          <p:cNvSpPr/>
          <p:nvPr/>
        </p:nvSpPr>
        <p:spPr>
          <a:xfrm>
            <a:off x="238300" y="1419950"/>
            <a:ext cx="8519700" cy="14361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and Research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Data Cleaning &amp; Preparation</a:t>
            </a:r>
            <a:endParaRPr sz="3000"/>
          </a:p>
        </p:txBody>
      </p:sp>
      <p:sp>
        <p:nvSpPr>
          <p:cNvPr id="292" name="Google Shape;292;p15"/>
          <p:cNvSpPr txBox="1"/>
          <p:nvPr/>
        </p:nvSpPr>
        <p:spPr>
          <a:xfrm>
            <a:off x="0" y="4418150"/>
            <a:ext cx="8264700" cy="107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chemeClr val="hlink"/>
                </a:solidFill>
                <a:highlight>
                  <a:srgbClr val="FFFFFF"/>
                </a:highlight>
                <a:uFill>
                  <a:noFill/>
                </a:uFill>
                <a:hlinkClick r:id="rId3"/>
              </a:rPr>
              <a:t>https://data.cityofnewyork.us/Health/COVID-19-Daily-Counts-of-Cases-Hospitalizations-an/rc75-m7u3</a:t>
            </a:r>
            <a:endParaRPr>
              <a:latin typeface="Nunito"/>
              <a:ea typeface="Nunito"/>
              <a:cs typeface="Nunito"/>
              <a:sym typeface="Nunito"/>
            </a:endParaRPr>
          </a:p>
          <a:p>
            <a:pPr indent="0" lvl="0" marL="0" marR="190500" rtl="0" algn="l">
              <a:lnSpc>
                <a:spcPct val="146668"/>
              </a:lnSpc>
              <a:spcBef>
                <a:spcPts val="0"/>
              </a:spcBef>
              <a:spcAft>
                <a:spcPts val="0"/>
              </a:spcAft>
              <a:buNone/>
            </a:pPr>
            <a:r>
              <a:rPr lang="en" sz="1150">
                <a:solidFill>
                  <a:schemeClr val="hlink"/>
                </a:solidFill>
                <a:uFill>
                  <a:noFill/>
                </a:uFill>
                <a:hlinkClick r:id="rId4"/>
              </a:rPr>
              <a:t>https://data.cityofnewyork.us/Public-Safety/NYPD-Complaint-Data-Historic/qgea-i56i</a:t>
            </a:r>
            <a:endParaRPr sz="1150">
              <a:solidFill>
                <a:schemeClr val="hlink"/>
              </a:solidFill>
            </a:endParaRPr>
          </a:p>
          <a:p>
            <a:pPr indent="0" lvl="0" marL="0" rtl="0" algn="l">
              <a:lnSpc>
                <a:spcPct val="115000"/>
              </a:lnSpc>
              <a:spcBef>
                <a:spcPts val="300"/>
              </a:spcBef>
              <a:spcAft>
                <a:spcPts val="0"/>
              </a:spcAft>
              <a:buNone/>
            </a:pPr>
            <a:r>
              <a:t/>
            </a:r>
            <a:endParaRPr sz="1150">
              <a:solidFill>
                <a:srgbClr val="1D1C1D"/>
              </a:solidFill>
              <a:highlight>
                <a:srgbClr val="FFFFFF"/>
              </a:highlight>
            </a:endParaRPr>
          </a:p>
          <a:p>
            <a:pPr indent="0" lvl="0" marL="0" rtl="0" algn="l">
              <a:spcBef>
                <a:spcPts val="0"/>
              </a:spcBef>
              <a:spcAft>
                <a:spcPts val="0"/>
              </a:spcAft>
              <a:buNone/>
            </a:pPr>
            <a:r>
              <a:t/>
            </a:r>
            <a:endParaRPr>
              <a:latin typeface="Nunito"/>
              <a:ea typeface="Nunito"/>
              <a:cs typeface="Nunito"/>
              <a:sym typeface="Nunito"/>
            </a:endParaRPr>
          </a:p>
        </p:txBody>
      </p:sp>
      <p:sp>
        <p:nvSpPr>
          <p:cNvPr id="293" name="Google Shape;293;p15"/>
          <p:cNvSpPr txBox="1"/>
          <p:nvPr/>
        </p:nvSpPr>
        <p:spPr>
          <a:xfrm>
            <a:off x="1156650" y="1380350"/>
            <a:ext cx="6830700" cy="3037800"/>
          </a:xfrm>
          <a:prstGeom prst="rect">
            <a:avLst/>
          </a:prstGeom>
          <a:noFill/>
          <a:ln>
            <a:noFill/>
          </a:ln>
        </p:spPr>
        <p:txBody>
          <a:bodyPr anchorCtr="0" anchor="t" bIns="91425" lIns="91425" spcFirstLastPara="1" rIns="91425" wrap="square" tIns="91425">
            <a:normAutofit/>
          </a:bodyPr>
          <a:lstStyle/>
          <a:p>
            <a:pPr indent="-387350" lvl="0" marL="457200" rtl="0" algn="l">
              <a:lnSpc>
                <a:spcPct val="115000"/>
              </a:lnSpc>
              <a:spcBef>
                <a:spcPts val="0"/>
              </a:spcBef>
              <a:spcAft>
                <a:spcPts val="0"/>
              </a:spcAft>
              <a:buClr>
                <a:srgbClr val="424242"/>
              </a:buClr>
              <a:buSzPts val="2500"/>
              <a:buFont typeface="Nunito"/>
              <a:buAutoNum type="arabicPeriod"/>
            </a:pPr>
            <a:r>
              <a:rPr lang="en" sz="2500">
                <a:solidFill>
                  <a:srgbClr val="424242"/>
                </a:solidFill>
                <a:latin typeface="Nunito"/>
                <a:ea typeface="Nunito"/>
                <a:cs typeface="Nunito"/>
                <a:sym typeface="Nunito"/>
              </a:rPr>
              <a:t>Merge Crime CSV &amp; COVID data files</a:t>
            </a:r>
            <a:endParaRPr sz="2500">
              <a:solidFill>
                <a:srgbClr val="424242"/>
              </a:solidFill>
              <a:latin typeface="Nunito"/>
              <a:ea typeface="Nunito"/>
              <a:cs typeface="Nunito"/>
              <a:sym typeface="Nunito"/>
            </a:endParaRPr>
          </a:p>
          <a:p>
            <a:pPr indent="-304285" lvl="0" marL="914400" rtl="0" algn="l">
              <a:lnSpc>
                <a:spcPct val="100000"/>
              </a:lnSpc>
              <a:spcBef>
                <a:spcPts val="0"/>
              </a:spcBef>
              <a:spcAft>
                <a:spcPts val="0"/>
              </a:spcAft>
              <a:buClr>
                <a:schemeClr val="dk2"/>
              </a:buClr>
              <a:buSzPts val="1192"/>
              <a:buChar char="●"/>
            </a:pPr>
            <a:r>
              <a:rPr b="1" lang="en" sz="1191">
                <a:solidFill>
                  <a:schemeClr val="dk2"/>
                </a:solidFill>
              </a:rPr>
              <a:t>NYC Crime Data</a:t>
            </a:r>
            <a:r>
              <a:rPr lang="en" sz="1191">
                <a:solidFill>
                  <a:schemeClr val="dk2"/>
                </a:solidFill>
              </a:rPr>
              <a:t> </a:t>
            </a:r>
            <a:r>
              <a:rPr lang="en" sz="1191">
                <a:solidFill>
                  <a:schemeClr val="dk2"/>
                </a:solidFill>
              </a:rPr>
              <a:t>|</a:t>
            </a:r>
            <a:r>
              <a:rPr b="1" lang="en" sz="1191">
                <a:solidFill>
                  <a:schemeClr val="dk2"/>
                </a:solidFill>
              </a:rPr>
              <a:t> </a:t>
            </a:r>
            <a:r>
              <a:rPr i="1" lang="en" sz="1191">
                <a:solidFill>
                  <a:schemeClr val="dk2"/>
                </a:solidFill>
              </a:rPr>
              <a:t>Data from Feb - Sept 2020</a:t>
            </a:r>
            <a:br>
              <a:rPr i="1" lang="en" sz="1191">
                <a:solidFill>
                  <a:schemeClr val="dk2"/>
                </a:solidFill>
              </a:rPr>
            </a:br>
            <a:endParaRPr sz="1191">
              <a:solidFill>
                <a:schemeClr val="dk2"/>
              </a:solidFill>
            </a:endParaRPr>
          </a:p>
          <a:p>
            <a:pPr indent="-304285" lvl="0" marL="914400" rtl="0" algn="l">
              <a:lnSpc>
                <a:spcPct val="100000"/>
              </a:lnSpc>
              <a:spcBef>
                <a:spcPts val="0"/>
              </a:spcBef>
              <a:spcAft>
                <a:spcPts val="0"/>
              </a:spcAft>
              <a:buClr>
                <a:schemeClr val="dk2"/>
              </a:buClr>
              <a:buSzPts val="1192"/>
              <a:buChar char="●"/>
            </a:pPr>
            <a:r>
              <a:rPr b="1" lang="en" sz="1191">
                <a:solidFill>
                  <a:schemeClr val="dk2"/>
                </a:solidFill>
              </a:rPr>
              <a:t>NYC COVID Data</a:t>
            </a:r>
            <a:r>
              <a:rPr lang="en" sz="1191">
                <a:solidFill>
                  <a:schemeClr val="dk2"/>
                </a:solidFill>
              </a:rPr>
              <a:t> | </a:t>
            </a:r>
            <a:r>
              <a:rPr i="1" lang="en" sz="1191">
                <a:solidFill>
                  <a:schemeClr val="dk2"/>
                </a:solidFill>
              </a:rPr>
              <a:t>Data for Feb - Sept 2020</a:t>
            </a:r>
            <a:br>
              <a:rPr i="1" lang="en" sz="1191">
                <a:solidFill>
                  <a:schemeClr val="dk2"/>
                </a:solidFill>
              </a:rPr>
            </a:br>
            <a:endParaRPr i="1" sz="1191">
              <a:solidFill>
                <a:schemeClr val="dk2"/>
              </a:solidFill>
            </a:endParaRPr>
          </a:p>
          <a:p>
            <a:pPr indent="-310635" lvl="0" marL="914400" rtl="0" algn="l">
              <a:lnSpc>
                <a:spcPct val="100000"/>
              </a:lnSpc>
              <a:spcBef>
                <a:spcPts val="0"/>
              </a:spcBef>
              <a:spcAft>
                <a:spcPts val="0"/>
              </a:spcAft>
              <a:buClr>
                <a:schemeClr val="dk2"/>
              </a:buClr>
              <a:buSzPts val="1292"/>
              <a:buChar char="●"/>
            </a:pPr>
            <a:r>
              <a:rPr b="1" lang="en" sz="1191">
                <a:solidFill>
                  <a:schemeClr val="dk2"/>
                </a:solidFill>
              </a:rPr>
              <a:t>Google Geocode API </a:t>
            </a:r>
            <a:r>
              <a:rPr lang="en" sz="1191">
                <a:solidFill>
                  <a:schemeClr val="dk2"/>
                </a:solidFill>
              </a:rPr>
              <a:t>| Returns coordinates for each borough</a:t>
            </a:r>
            <a:br>
              <a:rPr lang="en" sz="1291">
                <a:solidFill>
                  <a:schemeClr val="dk2"/>
                </a:solidFill>
              </a:rPr>
            </a:br>
            <a:endParaRPr sz="1291">
              <a:solidFill>
                <a:srgbClr val="424242"/>
              </a:solidFill>
              <a:latin typeface="Nunito"/>
              <a:ea typeface="Nunito"/>
              <a:cs typeface="Nunito"/>
              <a:sym typeface="Nunito"/>
            </a:endParaRPr>
          </a:p>
          <a:p>
            <a:pPr indent="-387350" lvl="0" marL="457200" rtl="0" algn="l">
              <a:lnSpc>
                <a:spcPct val="115000"/>
              </a:lnSpc>
              <a:spcBef>
                <a:spcPts val="0"/>
              </a:spcBef>
              <a:spcAft>
                <a:spcPts val="0"/>
              </a:spcAft>
              <a:buClr>
                <a:srgbClr val="424242"/>
              </a:buClr>
              <a:buSzPts val="2500"/>
              <a:buFont typeface="Nunito"/>
              <a:buAutoNum type="arabicPeriod"/>
            </a:pPr>
            <a:r>
              <a:rPr lang="en" sz="2500">
                <a:solidFill>
                  <a:srgbClr val="424242"/>
                </a:solidFill>
                <a:latin typeface="Nunito"/>
                <a:ea typeface="Nunito"/>
                <a:cs typeface="Nunito"/>
                <a:sym typeface="Nunito"/>
              </a:rPr>
              <a:t>Created new DF and reorganized columns</a:t>
            </a:r>
            <a:endParaRPr sz="2500">
              <a:solidFill>
                <a:srgbClr val="424242"/>
              </a:solidFill>
              <a:latin typeface="Nunito"/>
              <a:ea typeface="Nunito"/>
              <a:cs typeface="Nunito"/>
              <a:sym typeface="Nunito"/>
            </a:endParaRPr>
          </a:p>
          <a:p>
            <a:pPr indent="-387350" lvl="0" marL="457200" rtl="0" algn="l">
              <a:lnSpc>
                <a:spcPct val="115000"/>
              </a:lnSpc>
              <a:spcBef>
                <a:spcPts val="0"/>
              </a:spcBef>
              <a:spcAft>
                <a:spcPts val="0"/>
              </a:spcAft>
              <a:buClr>
                <a:srgbClr val="424242"/>
              </a:buClr>
              <a:buSzPts val="2500"/>
              <a:buFont typeface="Nunito"/>
              <a:buAutoNum type="arabicPeriod"/>
            </a:pPr>
            <a:r>
              <a:rPr lang="en" sz="2500">
                <a:solidFill>
                  <a:srgbClr val="424242"/>
                </a:solidFill>
                <a:latin typeface="Nunito"/>
                <a:ea typeface="Nunito"/>
                <a:cs typeface="Nunito"/>
                <a:sym typeface="Nunito"/>
              </a:rPr>
              <a:t>Create a CSV output of cleaned data</a:t>
            </a:r>
            <a:endParaRPr sz="2500">
              <a:solidFill>
                <a:srgbClr val="42424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008009" y="232775"/>
            <a:ext cx="6788700" cy="9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Aggregation</a:t>
            </a:r>
            <a:endParaRPr/>
          </a:p>
        </p:txBody>
      </p:sp>
      <p:cxnSp>
        <p:nvCxnSpPr>
          <p:cNvPr id="299" name="Google Shape;299;p16"/>
          <p:cNvCxnSpPr>
            <a:stCxn id="300" idx="2"/>
            <a:endCxn id="301" idx="1"/>
          </p:cNvCxnSpPr>
          <p:nvPr/>
        </p:nvCxnSpPr>
        <p:spPr>
          <a:xfrm>
            <a:off x="1734175" y="2726400"/>
            <a:ext cx="322800" cy="15384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02" name="Google Shape;302;p16"/>
          <p:cNvCxnSpPr>
            <a:stCxn id="300" idx="2"/>
            <a:endCxn id="303" idx="1"/>
          </p:cNvCxnSpPr>
          <p:nvPr/>
        </p:nvCxnSpPr>
        <p:spPr>
          <a:xfrm>
            <a:off x="1734175" y="2726400"/>
            <a:ext cx="3228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300" name="Google Shape;300;p16"/>
          <p:cNvSpPr/>
          <p:nvPr/>
        </p:nvSpPr>
        <p:spPr>
          <a:xfrm rot="-5400000">
            <a:off x="-327275" y="2448150"/>
            <a:ext cx="3566400" cy="556500"/>
          </a:xfrm>
          <a:prstGeom prst="roundRect">
            <a:avLst>
              <a:gd fmla="val 16667" name="adj"/>
            </a:avLst>
          </a:prstGeom>
          <a:solidFill>
            <a:srgbClr val="840D3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Nunito"/>
                <a:ea typeface="Nunito"/>
                <a:cs typeface="Nunito"/>
                <a:sym typeface="Nunito"/>
              </a:rPr>
              <a:t>Merged Dataset of COVID and Crime Statistics</a:t>
            </a:r>
            <a:endParaRPr sz="1100">
              <a:solidFill>
                <a:srgbClr val="FFFFFF"/>
              </a:solidFill>
              <a:latin typeface="Nunito"/>
              <a:ea typeface="Nunito"/>
              <a:cs typeface="Nunito"/>
              <a:sym typeface="Nunito"/>
            </a:endParaRPr>
          </a:p>
        </p:txBody>
      </p:sp>
      <p:sp>
        <p:nvSpPr>
          <p:cNvPr id="303" name="Google Shape;303;p16"/>
          <p:cNvSpPr/>
          <p:nvPr/>
        </p:nvSpPr>
        <p:spPr>
          <a:xfrm>
            <a:off x="2056982" y="2494758"/>
            <a:ext cx="1754700" cy="463500"/>
          </a:xfrm>
          <a:prstGeom prst="roundRect">
            <a:avLst>
              <a:gd fmla="val 16667" name="adj"/>
            </a:avLst>
          </a:prstGeom>
          <a:solidFill>
            <a:srgbClr val="AC114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Nunito"/>
                <a:ea typeface="Nunito"/>
                <a:cs typeface="Nunito"/>
                <a:sym typeface="Nunito"/>
              </a:rPr>
              <a:t>Per Borough</a:t>
            </a:r>
            <a:endParaRPr sz="1100">
              <a:solidFill>
                <a:srgbClr val="FFFFFF"/>
              </a:solidFill>
              <a:latin typeface="Nunito"/>
              <a:ea typeface="Nunito"/>
              <a:cs typeface="Nunito"/>
              <a:sym typeface="Nunito"/>
            </a:endParaRPr>
          </a:p>
        </p:txBody>
      </p:sp>
      <p:sp>
        <p:nvSpPr>
          <p:cNvPr id="301" name="Google Shape;301;p16"/>
          <p:cNvSpPr/>
          <p:nvPr/>
        </p:nvSpPr>
        <p:spPr>
          <a:xfrm>
            <a:off x="2056982" y="4033038"/>
            <a:ext cx="1754700" cy="463500"/>
          </a:xfrm>
          <a:prstGeom prst="roundRect">
            <a:avLst>
              <a:gd fmla="val 16667" name="adj"/>
            </a:avLst>
          </a:prstGeom>
          <a:solidFill>
            <a:srgbClr val="AC114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Nunito"/>
                <a:ea typeface="Nunito"/>
                <a:cs typeface="Nunito"/>
                <a:sym typeface="Nunito"/>
              </a:rPr>
              <a:t>Overall Crime</a:t>
            </a:r>
            <a:endParaRPr sz="1100">
              <a:solidFill>
                <a:srgbClr val="FFFFFF"/>
              </a:solidFill>
              <a:latin typeface="Nunito"/>
              <a:ea typeface="Nunito"/>
              <a:cs typeface="Nunito"/>
              <a:sym typeface="Nunito"/>
            </a:endParaRPr>
          </a:p>
        </p:txBody>
      </p:sp>
      <p:sp>
        <p:nvSpPr>
          <p:cNvPr id="304" name="Google Shape;304;p16"/>
          <p:cNvSpPr/>
          <p:nvPr/>
        </p:nvSpPr>
        <p:spPr>
          <a:xfrm>
            <a:off x="4134482" y="943631"/>
            <a:ext cx="1754700" cy="463500"/>
          </a:xfrm>
          <a:prstGeom prst="roundRect">
            <a:avLst>
              <a:gd fmla="val 16667" name="adj"/>
            </a:avLst>
          </a:prstGeom>
          <a:solidFill>
            <a:srgbClr val="C4134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Nunito"/>
                <a:ea typeface="Nunito"/>
                <a:cs typeface="Nunito"/>
                <a:sym typeface="Nunito"/>
              </a:rPr>
              <a:t>Covid Case Count</a:t>
            </a:r>
            <a:endParaRPr sz="1100">
              <a:solidFill>
                <a:srgbClr val="FFFFFF"/>
              </a:solidFill>
              <a:latin typeface="Nunito"/>
              <a:ea typeface="Nunito"/>
              <a:cs typeface="Nunito"/>
              <a:sym typeface="Nunito"/>
            </a:endParaRPr>
          </a:p>
        </p:txBody>
      </p:sp>
      <p:sp>
        <p:nvSpPr>
          <p:cNvPr id="305" name="Google Shape;305;p16"/>
          <p:cNvSpPr/>
          <p:nvPr/>
        </p:nvSpPr>
        <p:spPr>
          <a:xfrm>
            <a:off x="4134307" y="1675942"/>
            <a:ext cx="1754700" cy="463500"/>
          </a:xfrm>
          <a:prstGeom prst="roundRect">
            <a:avLst>
              <a:gd fmla="val 16667" name="adj"/>
            </a:avLst>
          </a:prstGeom>
          <a:solidFill>
            <a:srgbClr val="C4134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Nunito"/>
                <a:ea typeface="Nunito"/>
                <a:cs typeface="Nunito"/>
                <a:sym typeface="Nunito"/>
              </a:rPr>
              <a:t>Crime Complaints</a:t>
            </a:r>
            <a:endParaRPr sz="1100">
              <a:solidFill>
                <a:srgbClr val="FFFFFF"/>
              </a:solidFill>
              <a:latin typeface="Nunito"/>
              <a:ea typeface="Nunito"/>
              <a:cs typeface="Nunito"/>
              <a:sym typeface="Nunito"/>
            </a:endParaRPr>
          </a:p>
        </p:txBody>
      </p:sp>
      <p:sp>
        <p:nvSpPr>
          <p:cNvPr id="306" name="Google Shape;306;p16"/>
          <p:cNvSpPr/>
          <p:nvPr/>
        </p:nvSpPr>
        <p:spPr>
          <a:xfrm>
            <a:off x="4134432" y="3933275"/>
            <a:ext cx="1754700" cy="463500"/>
          </a:xfrm>
          <a:prstGeom prst="roundRect">
            <a:avLst>
              <a:gd fmla="val 16667" name="adj"/>
            </a:avLst>
          </a:prstGeom>
          <a:solidFill>
            <a:srgbClr val="C4134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Nunito"/>
                <a:ea typeface="Nunito"/>
                <a:cs typeface="Nunito"/>
                <a:sym typeface="Nunito"/>
              </a:rPr>
              <a:t>Type of Crime</a:t>
            </a:r>
            <a:endParaRPr sz="1100">
              <a:solidFill>
                <a:srgbClr val="FFFFFF"/>
              </a:solidFill>
              <a:latin typeface="Nunito"/>
              <a:ea typeface="Nunito"/>
              <a:cs typeface="Nunito"/>
              <a:sym typeface="Nunito"/>
            </a:endParaRPr>
          </a:p>
        </p:txBody>
      </p:sp>
      <p:cxnSp>
        <p:nvCxnSpPr>
          <p:cNvPr id="307" name="Google Shape;307;p16"/>
          <p:cNvCxnSpPr>
            <a:stCxn id="308" idx="3"/>
            <a:endCxn id="304" idx="1"/>
          </p:cNvCxnSpPr>
          <p:nvPr/>
        </p:nvCxnSpPr>
        <p:spPr>
          <a:xfrm>
            <a:off x="3811682" y="1175381"/>
            <a:ext cx="322800" cy="6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09" name="Google Shape;309;p16"/>
          <p:cNvCxnSpPr>
            <a:stCxn id="308" idx="3"/>
            <a:endCxn id="305" idx="1"/>
          </p:cNvCxnSpPr>
          <p:nvPr/>
        </p:nvCxnSpPr>
        <p:spPr>
          <a:xfrm>
            <a:off x="3811682" y="1175381"/>
            <a:ext cx="322500" cy="732300"/>
          </a:xfrm>
          <a:prstGeom prst="bentConnector3">
            <a:avLst>
              <a:gd fmla="val 49996" name="adj1"/>
            </a:avLst>
          </a:prstGeom>
          <a:noFill/>
          <a:ln cap="flat" cmpd="sng" w="9525">
            <a:solidFill>
              <a:srgbClr val="C2C2C2"/>
            </a:solidFill>
            <a:prstDash val="solid"/>
            <a:round/>
            <a:headEnd len="sm" w="sm" type="none"/>
            <a:tailEnd len="sm" w="sm" type="none"/>
          </a:ln>
        </p:spPr>
      </p:cxnSp>
      <p:cxnSp>
        <p:nvCxnSpPr>
          <p:cNvPr id="310" name="Google Shape;310;p16"/>
          <p:cNvCxnSpPr>
            <a:stCxn id="306" idx="1"/>
            <a:endCxn id="301" idx="3"/>
          </p:cNvCxnSpPr>
          <p:nvPr/>
        </p:nvCxnSpPr>
        <p:spPr>
          <a:xfrm flipH="1">
            <a:off x="3811632" y="4165025"/>
            <a:ext cx="322800" cy="99900"/>
          </a:xfrm>
          <a:prstGeom prst="bentConnector3">
            <a:avLst>
              <a:gd fmla="val 49992" name="adj1"/>
            </a:avLst>
          </a:prstGeom>
          <a:noFill/>
          <a:ln cap="flat" cmpd="sng" w="9525">
            <a:solidFill>
              <a:srgbClr val="C2C2C2"/>
            </a:solidFill>
            <a:prstDash val="solid"/>
            <a:round/>
            <a:headEnd len="sm" w="sm" type="none"/>
            <a:tailEnd len="sm" w="sm" type="none"/>
          </a:ln>
        </p:spPr>
      </p:cxnSp>
      <p:sp>
        <p:nvSpPr>
          <p:cNvPr id="311" name="Google Shape;311;p16"/>
          <p:cNvSpPr/>
          <p:nvPr/>
        </p:nvSpPr>
        <p:spPr>
          <a:xfrm>
            <a:off x="6366105" y="943631"/>
            <a:ext cx="1754700" cy="463500"/>
          </a:xfrm>
          <a:prstGeom prst="roundRect">
            <a:avLst>
              <a:gd fmla="val 16667" name="adj"/>
            </a:avLst>
          </a:prstGeom>
          <a:solidFill>
            <a:srgbClr val="E116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Nunito"/>
                <a:ea typeface="Nunito"/>
                <a:cs typeface="Nunito"/>
                <a:sym typeface="Nunito"/>
              </a:rPr>
              <a:t>Daily Crime vs </a:t>
            </a:r>
            <a:endParaRPr sz="1100">
              <a:solidFill>
                <a:srgbClr val="FFFFFF"/>
              </a:solidFill>
              <a:latin typeface="Nunito"/>
              <a:ea typeface="Nunito"/>
              <a:cs typeface="Nunito"/>
              <a:sym typeface="Nunito"/>
            </a:endParaRPr>
          </a:p>
          <a:p>
            <a:pPr indent="0" lvl="0" marL="0" rtl="0" algn="ctr">
              <a:spcBef>
                <a:spcPts val="0"/>
              </a:spcBef>
              <a:spcAft>
                <a:spcPts val="0"/>
              </a:spcAft>
              <a:buNone/>
            </a:pPr>
            <a:r>
              <a:rPr lang="en" sz="1100">
                <a:solidFill>
                  <a:srgbClr val="FFFFFF"/>
                </a:solidFill>
                <a:latin typeface="Nunito"/>
                <a:ea typeface="Nunito"/>
                <a:cs typeface="Nunito"/>
                <a:sym typeface="Nunito"/>
              </a:rPr>
              <a:t>Daily Covid</a:t>
            </a:r>
            <a:endParaRPr sz="1100">
              <a:solidFill>
                <a:srgbClr val="FFFFFF"/>
              </a:solidFill>
              <a:latin typeface="Nunito"/>
              <a:ea typeface="Nunito"/>
              <a:cs typeface="Nunito"/>
              <a:sym typeface="Nunito"/>
            </a:endParaRPr>
          </a:p>
        </p:txBody>
      </p:sp>
      <p:cxnSp>
        <p:nvCxnSpPr>
          <p:cNvPr id="312" name="Google Shape;312;p16"/>
          <p:cNvCxnSpPr>
            <a:stCxn id="304" idx="3"/>
            <a:endCxn id="311" idx="1"/>
          </p:cNvCxnSpPr>
          <p:nvPr/>
        </p:nvCxnSpPr>
        <p:spPr>
          <a:xfrm>
            <a:off x="5889182" y="1175381"/>
            <a:ext cx="477000" cy="600"/>
          </a:xfrm>
          <a:prstGeom prst="bentConnector3">
            <a:avLst>
              <a:gd fmla="val 49992" name="adj1"/>
            </a:avLst>
          </a:prstGeom>
          <a:noFill/>
          <a:ln cap="flat" cmpd="sng" w="9525">
            <a:solidFill>
              <a:srgbClr val="C2C2C2"/>
            </a:solidFill>
            <a:prstDash val="solid"/>
            <a:round/>
            <a:headEnd len="sm" w="sm" type="none"/>
            <a:tailEnd len="sm" w="sm" type="none"/>
          </a:ln>
        </p:spPr>
      </p:cxnSp>
      <p:sp>
        <p:nvSpPr>
          <p:cNvPr id="313" name="Google Shape;313;p16"/>
          <p:cNvSpPr/>
          <p:nvPr/>
        </p:nvSpPr>
        <p:spPr>
          <a:xfrm>
            <a:off x="4134307" y="4600577"/>
            <a:ext cx="1754700" cy="463500"/>
          </a:xfrm>
          <a:prstGeom prst="roundRect">
            <a:avLst>
              <a:gd fmla="val 16667" name="adj"/>
            </a:avLst>
          </a:prstGeom>
          <a:solidFill>
            <a:srgbClr val="C4134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Nunito"/>
                <a:ea typeface="Nunito"/>
                <a:cs typeface="Nunito"/>
                <a:sym typeface="Nunito"/>
              </a:rPr>
              <a:t>Demographic</a:t>
            </a:r>
            <a:endParaRPr sz="1100">
              <a:solidFill>
                <a:srgbClr val="FFFFFF"/>
              </a:solidFill>
              <a:latin typeface="Nunito"/>
              <a:ea typeface="Nunito"/>
              <a:cs typeface="Nunito"/>
              <a:sym typeface="Nunito"/>
            </a:endParaRPr>
          </a:p>
        </p:txBody>
      </p:sp>
      <p:cxnSp>
        <p:nvCxnSpPr>
          <p:cNvPr id="314" name="Google Shape;314;p16"/>
          <p:cNvCxnSpPr>
            <a:stCxn id="313" idx="1"/>
            <a:endCxn id="301" idx="3"/>
          </p:cNvCxnSpPr>
          <p:nvPr/>
        </p:nvCxnSpPr>
        <p:spPr>
          <a:xfrm rot="10800000">
            <a:off x="3811807" y="4264727"/>
            <a:ext cx="322500" cy="567600"/>
          </a:xfrm>
          <a:prstGeom prst="bentConnector3">
            <a:avLst>
              <a:gd fmla="val 50019" name="adj1"/>
            </a:avLst>
          </a:prstGeom>
          <a:noFill/>
          <a:ln cap="flat" cmpd="sng" w="9525">
            <a:solidFill>
              <a:srgbClr val="C2C2C2"/>
            </a:solidFill>
            <a:prstDash val="solid"/>
            <a:round/>
            <a:headEnd len="sm" w="sm" type="none"/>
            <a:tailEnd len="sm" w="sm" type="none"/>
          </a:ln>
        </p:spPr>
      </p:cxnSp>
      <p:sp>
        <p:nvSpPr>
          <p:cNvPr id="308" name="Google Shape;308;p16"/>
          <p:cNvSpPr/>
          <p:nvPr/>
        </p:nvSpPr>
        <p:spPr>
          <a:xfrm>
            <a:off x="2056982" y="943631"/>
            <a:ext cx="1754700" cy="463500"/>
          </a:xfrm>
          <a:prstGeom prst="roundRect">
            <a:avLst>
              <a:gd fmla="val 16667" name="adj"/>
            </a:avLst>
          </a:prstGeom>
          <a:solidFill>
            <a:srgbClr val="AC114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Nunito"/>
                <a:ea typeface="Nunito"/>
                <a:cs typeface="Nunito"/>
                <a:sym typeface="Nunito"/>
              </a:rPr>
              <a:t>Per Day</a:t>
            </a:r>
            <a:endParaRPr sz="1100">
              <a:solidFill>
                <a:srgbClr val="FFFFFF"/>
              </a:solidFill>
              <a:latin typeface="Nunito"/>
              <a:ea typeface="Nunito"/>
              <a:cs typeface="Nunito"/>
              <a:sym typeface="Nunito"/>
            </a:endParaRPr>
          </a:p>
        </p:txBody>
      </p:sp>
      <p:cxnSp>
        <p:nvCxnSpPr>
          <p:cNvPr id="315" name="Google Shape;315;p16"/>
          <p:cNvCxnSpPr>
            <a:stCxn id="300" idx="2"/>
            <a:endCxn id="308" idx="1"/>
          </p:cNvCxnSpPr>
          <p:nvPr/>
        </p:nvCxnSpPr>
        <p:spPr>
          <a:xfrm flipH="1" rot="10800000">
            <a:off x="1734175" y="1175400"/>
            <a:ext cx="322800" cy="15510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316" name="Google Shape;316;p16"/>
          <p:cNvSpPr/>
          <p:nvPr/>
        </p:nvSpPr>
        <p:spPr>
          <a:xfrm>
            <a:off x="4134281" y="2494758"/>
            <a:ext cx="1754700" cy="463500"/>
          </a:xfrm>
          <a:prstGeom prst="roundRect">
            <a:avLst>
              <a:gd fmla="val 16667" name="adj"/>
            </a:avLst>
          </a:prstGeom>
          <a:solidFill>
            <a:srgbClr val="C4134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Nunito"/>
                <a:ea typeface="Nunito"/>
                <a:cs typeface="Nunito"/>
                <a:sym typeface="Nunito"/>
              </a:rPr>
              <a:t>Covid Case Count</a:t>
            </a:r>
            <a:endParaRPr sz="1100">
              <a:solidFill>
                <a:srgbClr val="FFFFFF"/>
              </a:solidFill>
              <a:latin typeface="Nunito"/>
              <a:ea typeface="Nunito"/>
              <a:cs typeface="Nunito"/>
              <a:sym typeface="Nunito"/>
            </a:endParaRPr>
          </a:p>
        </p:txBody>
      </p:sp>
      <p:sp>
        <p:nvSpPr>
          <p:cNvPr id="317" name="Google Shape;317;p16"/>
          <p:cNvSpPr/>
          <p:nvPr/>
        </p:nvSpPr>
        <p:spPr>
          <a:xfrm>
            <a:off x="4134281" y="3138268"/>
            <a:ext cx="1754700" cy="463500"/>
          </a:xfrm>
          <a:prstGeom prst="roundRect">
            <a:avLst>
              <a:gd fmla="val 16667" name="adj"/>
            </a:avLst>
          </a:prstGeom>
          <a:solidFill>
            <a:srgbClr val="C4134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Nunito"/>
                <a:ea typeface="Nunito"/>
                <a:cs typeface="Nunito"/>
                <a:sym typeface="Nunito"/>
              </a:rPr>
              <a:t>Crime Complaints</a:t>
            </a:r>
            <a:endParaRPr sz="1100">
              <a:solidFill>
                <a:srgbClr val="FFFFFF"/>
              </a:solidFill>
              <a:latin typeface="Nunito"/>
              <a:ea typeface="Nunito"/>
              <a:cs typeface="Nunito"/>
              <a:sym typeface="Nunito"/>
            </a:endParaRPr>
          </a:p>
        </p:txBody>
      </p:sp>
      <p:cxnSp>
        <p:nvCxnSpPr>
          <p:cNvPr id="318" name="Google Shape;318;p16"/>
          <p:cNvCxnSpPr>
            <a:stCxn id="303" idx="3"/>
            <a:endCxn id="316" idx="1"/>
          </p:cNvCxnSpPr>
          <p:nvPr/>
        </p:nvCxnSpPr>
        <p:spPr>
          <a:xfrm>
            <a:off x="3811682" y="2726508"/>
            <a:ext cx="322500" cy="600"/>
          </a:xfrm>
          <a:prstGeom prst="bentConnector3">
            <a:avLst>
              <a:gd fmla="val 49992" name="adj1"/>
            </a:avLst>
          </a:prstGeom>
          <a:noFill/>
          <a:ln cap="flat" cmpd="sng" w="9525">
            <a:solidFill>
              <a:srgbClr val="C2C2C2"/>
            </a:solidFill>
            <a:prstDash val="solid"/>
            <a:round/>
            <a:headEnd len="sm" w="sm" type="none"/>
            <a:tailEnd len="sm" w="sm" type="none"/>
          </a:ln>
        </p:spPr>
      </p:cxnSp>
      <p:cxnSp>
        <p:nvCxnSpPr>
          <p:cNvPr id="319" name="Google Shape;319;p16"/>
          <p:cNvCxnSpPr>
            <a:stCxn id="303" idx="3"/>
            <a:endCxn id="317" idx="1"/>
          </p:cNvCxnSpPr>
          <p:nvPr/>
        </p:nvCxnSpPr>
        <p:spPr>
          <a:xfrm>
            <a:off x="3811682" y="2726508"/>
            <a:ext cx="322500" cy="643500"/>
          </a:xfrm>
          <a:prstGeom prst="bentConnector3">
            <a:avLst>
              <a:gd fmla="val 50015" name="adj1"/>
            </a:avLst>
          </a:prstGeom>
          <a:noFill/>
          <a:ln cap="flat" cmpd="sng" w="9525">
            <a:solidFill>
              <a:srgbClr val="C2C2C2"/>
            </a:solidFill>
            <a:prstDash val="solid"/>
            <a:round/>
            <a:headEnd len="sm" w="sm" type="none"/>
            <a:tailEnd len="sm" w="sm" type="none"/>
          </a:ln>
        </p:spPr>
      </p:cxnSp>
      <p:sp>
        <p:nvSpPr>
          <p:cNvPr id="320" name="Google Shape;320;p16"/>
          <p:cNvSpPr/>
          <p:nvPr/>
        </p:nvSpPr>
        <p:spPr>
          <a:xfrm>
            <a:off x="6366107" y="4600577"/>
            <a:ext cx="1754700" cy="463500"/>
          </a:xfrm>
          <a:prstGeom prst="roundRect">
            <a:avLst>
              <a:gd fmla="val 16667" name="adj"/>
            </a:avLst>
          </a:prstGeom>
          <a:solidFill>
            <a:srgbClr val="E116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Nunito"/>
                <a:ea typeface="Nunito"/>
                <a:cs typeface="Nunito"/>
                <a:sym typeface="Nunito"/>
              </a:rPr>
              <a:t>Suspect Race</a:t>
            </a:r>
            <a:endParaRPr sz="1100">
              <a:solidFill>
                <a:srgbClr val="FFFFFF"/>
              </a:solidFill>
              <a:latin typeface="Nunito"/>
              <a:ea typeface="Nunito"/>
              <a:cs typeface="Nunito"/>
              <a:sym typeface="Nunito"/>
            </a:endParaRPr>
          </a:p>
        </p:txBody>
      </p:sp>
      <p:cxnSp>
        <p:nvCxnSpPr>
          <p:cNvPr id="321" name="Google Shape;321;p16"/>
          <p:cNvCxnSpPr>
            <a:stCxn id="320" idx="1"/>
            <a:endCxn id="313" idx="3"/>
          </p:cNvCxnSpPr>
          <p:nvPr/>
        </p:nvCxnSpPr>
        <p:spPr>
          <a:xfrm flipH="1">
            <a:off x="5889107" y="4832327"/>
            <a:ext cx="477000" cy="600"/>
          </a:xfrm>
          <a:prstGeom prst="bentConnector3">
            <a:avLst>
              <a:gd fmla="val 50010" name="adj1"/>
            </a:avLst>
          </a:prstGeom>
          <a:noFill/>
          <a:ln cap="flat" cmpd="sng" w="9525">
            <a:solidFill>
              <a:srgbClr val="C2C2C2"/>
            </a:solidFill>
            <a:prstDash val="solid"/>
            <a:round/>
            <a:headEnd len="sm" w="sm" type="none"/>
            <a:tailEnd len="sm" w="sm" type="none"/>
          </a:ln>
        </p:spPr>
      </p:cxnSp>
      <p:sp>
        <p:nvSpPr>
          <p:cNvPr id="322" name="Google Shape;322;p16"/>
          <p:cNvSpPr/>
          <p:nvPr/>
        </p:nvSpPr>
        <p:spPr>
          <a:xfrm>
            <a:off x="6366107" y="3886952"/>
            <a:ext cx="1754700" cy="463500"/>
          </a:xfrm>
          <a:prstGeom prst="roundRect">
            <a:avLst>
              <a:gd fmla="val 16667" name="adj"/>
            </a:avLst>
          </a:prstGeom>
          <a:solidFill>
            <a:srgbClr val="E116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Nunito"/>
                <a:ea typeface="Nunito"/>
                <a:cs typeface="Nunito"/>
                <a:sym typeface="Nunito"/>
              </a:rPr>
              <a:t>Suspect Age</a:t>
            </a:r>
            <a:endParaRPr sz="1100">
              <a:solidFill>
                <a:srgbClr val="FFFFFF"/>
              </a:solidFill>
              <a:latin typeface="Nunito"/>
              <a:ea typeface="Nunito"/>
              <a:cs typeface="Nunito"/>
              <a:sym typeface="Nunito"/>
            </a:endParaRPr>
          </a:p>
        </p:txBody>
      </p:sp>
      <p:cxnSp>
        <p:nvCxnSpPr>
          <p:cNvPr id="323" name="Google Shape;323;p16"/>
          <p:cNvCxnSpPr>
            <a:stCxn id="322" idx="1"/>
            <a:endCxn id="313" idx="3"/>
          </p:cNvCxnSpPr>
          <p:nvPr/>
        </p:nvCxnSpPr>
        <p:spPr>
          <a:xfrm flipH="1">
            <a:off x="5889107" y="4118702"/>
            <a:ext cx="477000" cy="713700"/>
          </a:xfrm>
          <a:prstGeom prst="bentConnector3">
            <a:avLst>
              <a:gd fmla="val 50010"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7"/>
          <p:cNvSpPr txBox="1"/>
          <p:nvPr>
            <p:ph type="title"/>
          </p:nvPr>
        </p:nvSpPr>
        <p:spPr>
          <a:xfrm>
            <a:off x="1243125" y="27500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Covid and Crime Trends in NYC: </a:t>
            </a:r>
            <a:endParaRPr/>
          </a:p>
          <a:p>
            <a:pPr indent="0" lvl="0" marL="0" rtl="0" algn="l">
              <a:spcBef>
                <a:spcPts val="0"/>
              </a:spcBef>
              <a:spcAft>
                <a:spcPts val="0"/>
              </a:spcAft>
              <a:buNone/>
            </a:pPr>
            <a:r>
              <a:rPr lang="en"/>
              <a:t>Feb 2020 to Sep 2020</a:t>
            </a:r>
            <a:endParaRPr/>
          </a:p>
        </p:txBody>
      </p:sp>
      <p:pic>
        <p:nvPicPr>
          <p:cNvPr id="329" name="Google Shape;329;p17"/>
          <p:cNvPicPr preferRelativeResize="0"/>
          <p:nvPr/>
        </p:nvPicPr>
        <p:blipFill>
          <a:blip r:embed="rId3">
            <a:alphaModFix/>
          </a:blip>
          <a:stretch>
            <a:fillRect/>
          </a:stretch>
        </p:blipFill>
        <p:spPr>
          <a:xfrm>
            <a:off x="5253050" y="2950375"/>
            <a:ext cx="3241225" cy="2160825"/>
          </a:xfrm>
          <a:prstGeom prst="rect">
            <a:avLst/>
          </a:prstGeom>
          <a:noFill/>
          <a:ln>
            <a:noFill/>
          </a:ln>
        </p:spPr>
      </p:pic>
      <p:pic>
        <p:nvPicPr>
          <p:cNvPr id="330" name="Google Shape;330;p17"/>
          <p:cNvPicPr preferRelativeResize="0"/>
          <p:nvPr/>
        </p:nvPicPr>
        <p:blipFill>
          <a:blip r:embed="rId4">
            <a:alphaModFix/>
          </a:blip>
          <a:stretch>
            <a:fillRect/>
          </a:stretch>
        </p:blipFill>
        <p:spPr>
          <a:xfrm>
            <a:off x="5253050" y="726225"/>
            <a:ext cx="3149275" cy="2305025"/>
          </a:xfrm>
          <a:prstGeom prst="rect">
            <a:avLst/>
          </a:prstGeom>
          <a:noFill/>
          <a:ln>
            <a:noFill/>
          </a:ln>
        </p:spPr>
      </p:pic>
      <p:pic>
        <p:nvPicPr>
          <p:cNvPr id="331" name="Google Shape;331;p17"/>
          <p:cNvPicPr preferRelativeResize="0"/>
          <p:nvPr/>
        </p:nvPicPr>
        <p:blipFill>
          <a:blip r:embed="rId5">
            <a:alphaModFix/>
          </a:blip>
          <a:stretch>
            <a:fillRect/>
          </a:stretch>
        </p:blipFill>
        <p:spPr>
          <a:xfrm>
            <a:off x="3078075" y="1938000"/>
            <a:ext cx="1996750" cy="1739400"/>
          </a:xfrm>
          <a:prstGeom prst="rect">
            <a:avLst/>
          </a:prstGeom>
          <a:noFill/>
          <a:ln>
            <a:noFill/>
          </a:ln>
        </p:spPr>
      </p:pic>
      <p:sp>
        <p:nvSpPr>
          <p:cNvPr id="332" name="Google Shape;332;p17"/>
          <p:cNvSpPr txBox="1"/>
          <p:nvPr/>
        </p:nvSpPr>
        <p:spPr>
          <a:xfrm>
            <a:off x="282675" y="1676325"/>
            <a:ext cx="2548200" cy="2770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latin typeface="Nunito"/>
                <a:ea typeface="Nunito"/>
                <a:cs typeface="Nunito"/>
                <a:sym typeface="Nunito"/>
              </a:rPr>
              <a:t>Quick Look at the Data brings up questions:</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Further investigation into borough with most COVID cases: Queens</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Further investigation into steep spike in crime - which borough is contributing to this the most? </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Plots and Analysis | Crime vs COVID</a:t>
            </a:r>
            <a:endParaRPr/>
          </a:p>
        </p:txBody>
      </p:sp>
      <p:pic>
        <p:nvPicPr>
          <p:cNvPr id="338" name="Google Shape;338;p18"/>
          <p:cNvPicPr preferRelativeResize="0"/>
          <p:nvPr/>
        </p:nvPicPr>
        <p:blipFill>
          <a:blip r:embed="rId3">
            <a:alphaModFix/>
          </a:blip>
          <a:stretch>
            <a:fillRect/>
          </a:stretch>
        </p:blipFill>
        <p:spPr>
          <a:xfrm>
            <a:off x="82900" y="1597913"/>
            <a:ext cx="4645781" cy="3240825"/>
          </a:xfrm>
          <a:prstGeom prst="rect">
            <a:avLst/>
          </a:prstGeom>
          <a:noFill/>
          <a:ln>
            <a:noFill/>
          </a:ln>
        </p:spPr>
      </p:pic>
      <p:sp>
        <p:nvSpPr>
          <p:cNvPr id="339" name="Google Shape;339;p18"/>
          <p:cNvSpPr txBox="1"/>
          <p:nvPr>
            <p:ph idx="1" type="body"/>
          </p:nvPr>
        </p:nvSpPr>
        <p:spPr>
          <a:xfrm>
            <a:off x="4664425" y="1197675"/>
            <a:ext cx="4023900" cy="3641100"/>
          </a:xfrm>
          <a:prstGeom prst="rect">
            <a:avLst/>
          </a:prstGeom>
          <a:ln cap="flat" cmpd="sng" w="9525">
            <a:solidFill>
              <a:srgbClr val="33333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000000"/>
                </a:solidFill>
                <a:latin typeface="Arial"/>
                <a:ea typeface="Arial"/>
                <a:cs typeface="Arial"/>
                <a:sym typeface="Arial"/>
              </a:rPr>
              <a:t>Queens Total Crime vs COVID</a:t>
            </a:r>
            <a:endParaRPr b="1" sz="1400">
              <a:solidFill>
                <a:srgbClr val="000000"/>
              </a:solidFill>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Queens had an r-squared = </a:t>
            </a:r>
            <a:r>
              <a:rPr b="1" lang="en">
                <a:solidFill>
                  <a:srgbClr val="000000"/>
                </a:solidFill>
                <a:highlight>
                  <a:srgbClr val="FFFFFF"/>
                </a:highlight>
                <a:latin typeface="Arial"/>
                <a:ea typeface="Arial"/>
                <a:cs typeface="Arial"/>
                <a:sym typeface="Arial"/>
              </a:rPr>
              <a:t>0.51560</a:t>
            </a:r>
            <a:endParaRPr>
              <a:solidFill>
                <a:srgbClr val="000000"/>
              </a:solidFill>
              <a:highlight>
                <a:srgbClr val="FFFFFF"/>
              </a:highlight>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highlight>
                  <a:srgbClr val="FFFFFF"/>
                </a:highlight>
                <a:latin typeface="Arial"/>
                <a:ea typeface="Arial"/>
                <a:cs typeface="Arial"/>
                <a:sym typeface="Arial"/>
              </a:rPr>
              <a:t>Given what we know about total case counts, it seems that boroughs with higher overall COVID cases experienced a stronger inverse correlation between case counts and crime reports</a:t>
            </a:r>
            <a:endParaRPr>
              <a:solidFill>
                <a:srgbClr val="000000"/>
              </a:solidFill>
              <a:highlight>
                <a:srgbClr val="FFFFFF"/>
              </a:highlight>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highlight>
                  <a:srgbClr val="FFFFFF"/>
                </a:highlight>
                <a:latin typeface="Arial"/>
                <a:ea typeface="Arial"/>
                <a:cs typeface="Arial"/>
                <a:sym typeface="Arial"/>
              </a:rPr>
              <a:t>Crime rates </a:t>
            </a:r>
            <a:r>
              <a:rPr b="1" lang="en">
                <a:solidFill>
                  <a:srgbClr val="000000"/>
                </a:solidFill>
                <a:highlight>
                  <a:srgbClr val="FFFFFF"/>
                </a:highlight>
                <a:latin typeface="Arial"/>
                <a:ea typeface="Arial"/>
                <a:cs typeface="Arial"/>
                <a:sym typeface="Arial"/>
              </a:rPr>
              <a:t>higher </a:t>
            </a:r>
            <a:r>
              <a:rPr lang="en">
                <a:solidFill>
                  <a:srgbClr val="000000"/>
                </a:solidFill>
                <a:highlight>
                  <a:srgbClr val="FFFFFF"/>
                </a:highlight>
                <a:latin typeface="Arial"/>
                <a:ea typeface="Arial"/>
                <a:cs typeface="Arial"/>
                <a:sym typeface="Arial"/>
              </a:rPr>
              <a:t>when COVID case counts lower ( </a:t>
            </a:r>
            <a:r>
              <a:rPr b="1" lang="en">
                <a:solidFill>
                  <a:srgbClr val="000000"/>
                </a:solidFill>
                <a:highlight>
                  <a:srgbClr val="FFFFFF"/>
                </a:highlight>
                <a:latin typeface="Arial"/>
                <a:ea typeface="Arial"/>
                <a:cs typeface="Arial"/>
                <a:sym typeface="Arial"/>
              </a:rPr>
              <a:t>x &lt; 250</a:t>
            </a:r>
            <a:r>
              <a:rPr lang="en">
                <a:solidFill>
                  <a:srgbClr val="000000"/>
                </a:solidFill>
                <a:highlight>
                  <a:srgbClr val="FFFFFF"/>
                </a:highlight>
                <a:latin typeface="Arial"/>
                <a:ea typeface="Arial"/>
                <a:cs typeface="Arial"/>
                <a:sym typeface="Arial"/>
              </a:rPr>
              <a:t>), </a:t>
            </a:r>
            <a:endParaRPr>
              <a:solidFill>
                <a:srgbClr val="000000"/>
              </a:solidFill>
              <a:highlight>
                <a:srgbClr val="FFFFFF"/>
              </a:highlight>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highlight>
                  <a:srgbClr val="FFFFFF"/>
                </a:highlight>
                <a:latin typeface="Arial"/>
                <a:ea typeface="Arial"/>
                <a:cs typeface="Arial"/>
                <a:sym typeface="Arial"/>
              </a:rPr>
              <a:t>Refutes original hypothesis stating crime increased during the pandemic</a:t>
            </a:r>
            <a:endParaRPr>
              <a:solidFill>
                <a:srgbClr val="000000"/>
              </a:solidFill>
              <a:highlight>
                <a:srgbClr val="FFFFFF"/>
              </a:highlight>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highlight>
                  <a:srgbClr val="FFFFFF"/>
                </a:highlight>
                <a:latin typeface="Arial"/>
                <a:ea typeface="Arial"/>
                <a:cs typeface="Arial"/>
                <a:sym typeface="Arial"/>
              </a:rPr>
              <a:t>Noticeable uptick in crime rates once COVID cases increase above </a:t>
            </a:r>
            <a:r>
              <a:rPr b="1" lang="en">
                <a:solidFill>
                  <a:srgbClr val="000000"/>
                </a:solidFill>
                <a:highlight>
                  <a:srgbClr val="FFFFFF"/>
                </a:highlight>
                <a:latin typeface="Arial"/>
                <a:ea typeface="Arial"/>
                <a:cs typeface="Arial"/>
                <a:sym typeface="Arial"/>
              </a:rPr>
              <a:t>1750</a:t>
            </a:r>
            <a:r>
              <a:rPr lang="en">
                <a:solidFill>
                  <a:srgbClr val="000000"/>
                </a:solidFill>
                <a:highlight>
                  <a:srgbClr val="FFFFFF"/>
                </a:highlight>
                <a:latin typeface="Arial"/>
                <a:ea typeface="Arial"/>
                <a:cs typeface="Arial"/>
                <a:sym typeface="Arial"/>
              </a:rPr>
              <a:t> cases/day</a:t>
            </a:r>
            <a:endParaRPr>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Plots and Analysis | Crime vs COVID</a:t>
            </a:r>
            <a:endParaRPr/>
          </a:p>
        </p:txBody>
      </p:sp>
      <p:sp>
        <p:nvSpPr>
          <p:cNvPr id="345" name="Google Shape;345;p19"/>
          <p:cNvSpPr txBox="1"/>
          <p:nvPr>
            <p:ph idx="1" type="body"/>
          </p:nvPr>
        </p:nvSpPr>
        <p:spPr>
          <a:xfrm>
            <a:off x="4907400" y="1190925"/>
            <a:ext cx="3780900" cy="3647700"/>
          </a:xfrm>
          <a:prstGeom prst="rect">
            <a:avLst/>
          </a:prstGeom>
          <a:ln cap="flat" cmpd="sng" w="9525">
            <a:solidFill>
              <a:srgbClr val="33333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000000"/>
                </a:solidFill>
                <a:latin typeface="Arial"/>
                <a:ea typeface="Arial"/>
                <a:cs typeface="Arial"/>
                <a:sym typeface="Arial"/>
              </a:rPr>
              <a:t>Manhattan</a:t>
            </a:r>
            <a:r>
              <a:rPr b="1" lang="en" sz="1400">
                <a:solidFill>
                  <a:srgbClr val="000000"/>
                </a:solidFill>
                <a:latin typeface="Arial"/>
                <a:ea typeface="Arial"/>
                <a:cs typeface="Arial"/>
                <a:sym typeface="Arial"/>
              </a:rPr>
              <a:t> Total Crime vs COVID over Time</a:t>
            </a:r>
            <a:endParaRPr b="1" sz="1400">
              <a:solidFill>
                <a:srgbClr val="000000"/>
              </a:solidFill>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Crime reports reach </a:t>
            </a:r>
            <a:r>
              <a:rPr b="1" lang="en">
                <a:latin typeface="Arial"/>
                <a:ea typeface="Arial"/>
                <a:cs typeface="Arial"/>
                <a:sym typeface="Arial"/>
              </a:rPr>
              <a:t>inflection point </a:t>
            </a:r>
            <a:r>
              <a:rPr lang="en">
                <a:latin typeface="Arial"/>
                <a:ea typeface="Arial"/>
                <a:cs typeface="Arial"/>
                <a:sym typeface="Arial"/>
              </a:rPr>
              <a:t>as COVID cases hit a maximum per day</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Spike in the Crime Cases represents </a:t>
            </a:r>
            <a:r>
              <a:rPr b="1" lang="en">
                <a:latin typeface="Arial"/>
                <a:ea typeface="Arial"/>
                <a:cs typeface="Arial"/>
                <a:sym typeface="Arial"/>
              </a:rPr>
              <a:t>outlier</a:t>
            </a:r>
            <a:r>
              <a:rPr lang="en">
                <a:latin typeface="Arial"/>
                <a:ea typeface="Arial"/>
                <a:cs typeface="Arial"/>
                <a:sym typeface="Arial"/>
              </a:rPr>
              <a:t>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pic>
        <p:nvPicPr>
          <p:cNvPr id="346" name="Google Shape;346;p19"/>
          <p:cNvPicPr preferRelativeResize="0"/>
          <p:nvPr/>
        </p:nvPicPr>
        <p:blipFill>
          <a:blip r:embed="rId3">
            <a:alphaModFix/>
          </a:blip>
          <a:stretch>
            <a:fillRect/>
          </a:stretch>
        </p:blipFill>
        <p:spPr>
          <a:xfrm>
            <a:off x="152400" y="1413400"/>
            <a:ext cx="4620126" cy="3080075"/>
          </a:xfrm>
          <a:prstGeom prst="rect">
            <a:avLst/>
          </a:prstGeom>
          <a:noFill/>
          <a:ln>
            <a:noFill/>
          </a:ln>
        </p:spPr>
      </p:pic>
      <p:sp>
        <p:nvSpPr>
          <p:cNvPr id="347" name="Google Shape;347;p19"/>
          <p:cNvSpPr/>
          <p:nvPr/>
        </p:nvSpPr>
        <p:spPr>
          <a:xfrm rot="-5230073">
            <a:off x="1316032" y="3698036"/>
            <a:ext cx="170008" cy="183236"/>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0"/>
          <p:cNvSpPr txBox="1"/>
          <p:nvPr>
            <p:ph type="title"/>
          </p:nvPr>
        </p:nvSpPr>
        <p:spPr>
          <a:xfrm>
            <a:off x="1303800" y="3320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Plots and Analysis | Crime vs COVID</a:t>
            </a:r>
            <a:endParaRPr/>
          </a:p>
        </p:txBody>
      </p:sp>
      <p:sp>
        <p:nvSpPr>
          <p:cNvPr id="353" name="Google Shape;353;p20"/>
          <p:cNvSpPr txBox="1"/>
          <p:nvPr>
            <p:ph idx="1" type="body"/>
          </p:nvPr>
        </p:nvSpPr>
        <p:spPr>
          <a:xfrm>
            <a:off x="312725" y="3602875"/>
            <a:ext cx="8375700" cy="1236000"/>
          </a:xfrm>
          <a:prstGeom prst="rect">
            <a:avLst/>
          </a:prstGeom>
          <a:ln cap="flat" cmpd="sng" w="9525">
            <a:solidFill>
              <a:srgbClr val="33333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000000"/>
                </a:solidFill>
                <a:latin typeface="Arial"/>
                <a:ea typeface="Arial"/>
                <a:cs typeface="Arial"/>
                <a:sym typeface="Arial"/>
              </a:rPr>
              <a:t>Most Common Crime Categories in Time Period of Interest:</a:t>
            </a:r>
            <a:endParaRPr b="1" sz="1400">
              <a:solidFill>
                <a:srgbClr val="000000"/>
              </a:solidFill>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This is how crime distribution varied with COVID case levels</a:t>
            </a:r>
            <a:endParaRPr>
              <a:latin typeface="Arial"/>
              <a:ea typeface="Arial"/>
              <a:cs typeface="Arial"/>
              <a:sym typeface="Arial"/>
            </a:endParaRPr>
          </a:p>
          <a:p>
            <a:pPr indent="-298450" lvl="1" marL="914400" rtl="0" algn="l">
              <a:spcBef>
                <a:spcPts val="0"/>
              </a:spcBef>
              <a:spcAft>
                <a:spcPts val="0"/>
              </a:spcAft>
              <a:buSzPts val="1100"/>
              <a:buFont typeface="Arial"/>
              <a:buChar char="○"/>
            </a:pPr>
            <a:r>
              <a:rPr lang="en">
                <a:latin typeface="Arial"/>
                <a:ea typeface="Arial"/>
                <a:cs typeface="Arial"/>
                <a:sym typeface="Arial"/>
              </a:rPr>
              <a:t>High Covid Case Date: 4/1/2020   //   Low Covid Case Date: 9/4/2020</a:t>
            </a:r>
            <a:endParaRPr>
              <a:latin typeface="Arial"/>
              <a:ea typeface="Arial"/>
              <a:cs typeface="Arial"/>
              <a:sym typeface="Arial"/>
            </a:endParaRPr>
          </a:p>
        </p:txBody>
      </p:sp>
      <p:pic>
        <p:nvPicPr>
          <p:cNvPr id="354" name="Google Shape;354;p20"/>
          <p:cNvPicPr preferRelativeResize="0"/>
          <p:nvPr/>
        </p:nvPicPr>
        <p:blipFill>
          <a:blip r:embed="rId3">
            <a:alphaModFix/>
          </a:blip>
          <a:stretch>
            <a:fillRect/>
          </a:stretch>
        </p:blipFill>
        <p:spPr>
          <a:xfrm>
            <a:off x="739750" y="1223350"/>
            <a:ext cx="3426700" cy="2284475"/>
          </a:xfrm>
          <a:prstGeom prst="rect">
            <a:avLst/>
          </a:prstGeom>
          <a:noFill/>
          <a:ln>
            <a:noFill/>
          </a:ln>
        </p:spPr>
      </p:pic>
      <p:pic>
        <p:nvPicPr>
          <p:cNvPr id="355" name="Google Shape;355;p20"/>
          <p:cNvPicPr preferRelativeResize="0"/>
          <p:nvPr/>
        </p:nvPicPr>
        <p:blipFill>
          <a:blip r:embed="rId4">
            <a:alphaModFix/>
          </a:blip>
          <a:stretch>
            <a:fillRect/>
          </a:stretch>
        </p:blipFill>
        <p:spPr>
          <a:xfrm>
            <a:off x="4992429" y="1126277"/>
            <a:ext cx="3426771" cy="2284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1"/>
          <p:cNvSpPr txBox="1"/>
          <p:nvPr>
            <p:ph type="title"/>
          </p:nvPr>
        </p:nvSpPr>
        <p:spPr>
          <a:xfrm>
            <a:off x="1303800" y="598575"/>
            <a:ext cx="5180100" cy="79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Heatmap </a:t>
            </a:r>
            <a:r>
              <a:rPr lang="en"/>
              <a:t>| Google API</a:t>
            </a:r>
            <a:endParaRPr/>
          </a:p>
        </p:txBody>
      </p:sp>
      <p:sp>
        <p:nvSpPr>
          <p:cNvPr id="361" name="Google Shape;361;p21"/>
          <p:cNvSpPr txBox="1"/>
          <p:nvPr>
            <p:ph idx="1" type="body"/>
          </p:nvPr>
        </p:nvSpPr>
        <p:spPr>
          <a:xfrm>
            <a:off x="5414725" y="1326075"/>
            <a:ext cx="3002400" cy="16011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a:latin typeface="Arial"/>
                <a:ea typeface="Arial"/>
                <a:cs typeface="Arial"/>
                <a:sym typeface="Arial"/>
              </a:rPr>
              <a:t>This heat map depicts the relative crime levels in each NYC borough and provides a </a:t>
            </a:r>
            <a:r>
              <a:rPr lang="en">
                <a:latin typeface="Arial"/>
                <a:ea typeface="Arial"/>
                <a:cs typeface="Arial"/>
                <a:sym typeface="Arial"/>
              </a:rPr>
              <a:t>geographic</a:t>
            </a:r>
            <a:r>
              <a:rPr lang="en">
                <a:latin typeface="Arial"/>
                <a:ea typeface="Arial"/>
                <a:cs typeface="Arial"/>
                <a:sym typeface="Arial"/>
              </a:rPr>
              <a:t> perspective. </a:t>
            </a:r>
            <a:endParaRPr>
              <a:latin typeface="Arial"/>
              <a:ea typeface="Arial"/>
              <a:cs typeface="Arial"/>
              <a:sym typeface="Arial"/>
            </a:endParaRPr>
          </a:p>
        </p:txBody>
      </p:sp>
      <p:pic>
        <p:nvPicPr>
          <p:cNvPr id="362" name="Google Shape;362;p21"/>
          <p:cNvPicPr preferRelativeResize="0"/>
          <p:nvPr/>
        </p:nvPicPr>
        <p:blipFill>
          <a:blip r:embed="rId3">
            <a:alphaModFix/>
          </a:blip>
          <a:stretch>
            <a:fillRect/>
          </a:stretch>
        </p:blipFill>
        <p:spPr>
          <a:xfrm>
            <a:off x="5616351" y="2571750"/>
            <a:ext cx="2850808" cy="1911525"/>
          </a:xfrm>
          <a:prstGeom prst="rect">
            <a:avLst/>
          </a:prstGeom>
          <a:noFill/>
          <a:ln>
            <a:noFill/>
          </a:ln>
        </p:spPr>
      </p:pic>
      <p:pic>
        <p:nvPicPr>
          <p:cNvPr id="363" name="Google Shape;363;p21"/>
          <p:cNvPicPr preferRelativeResize="0"/>
          <p:nvPr/>
        </p:nvPicPr>
        <p:blipFill>
          <a:blip r:embed="rId4">
            <a:alphaModFix/>
          </a:blip>
          <a:stretch>
            <a:fillRect/>
          </a:stretch>
        </p:blipFill>
        <p:spPr>
          <a:xfrm>
            <a:off x="152400" y="1546275"/>
            <a:ext cx="5109924" cy="29963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