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742c1e8b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e742c1e8b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Edmund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567213c4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567213c4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Claudia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567213c4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567213c4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742c1e8b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742c1e8b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7519608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7519608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Ashton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742c1e8b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e742c1e8b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Claudia/Jared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742c1e8b3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742c1e8b3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742c1e8b3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742c1e8b3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Ashton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567213c42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567213c42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Edmund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data.cityofnewyork.us/Health/COVID-19-Daily-Counts-of-Cases-Hospitalizations-an/rc75-m7u3" TargetMode="External"/><Relationship Id="rId4" Type="http://schemas.openxmlformats.org/officeDocument/2006/relationships/hyperlink" Target="https://data.cityofnewyork.us/Public-Safety/NYPD-Complaint-Data-Historic/qgea-i56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Crime Trends in NYC during the COVID-19 Pandemic</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Group 6:</a:t>
            </a:r>
            <a:r>
              <a:rPr lang="en"/>
              <a:t> Claudia Canamas, Ashton Smith, Ken Tseng, Edmund Annobil, Jared Roussel</a:t>
            </a:r>
            <a:endParaRPr/>
          </a:p>
        </p:txBody>
      </p:sp>
      <p:sp>
        <p:nvSpPr>
          <p:cNvPr id="279" name="Google Shape;279;p13"/>
          <p:cNvSpPr txBox="1"/>
          <p:nvPr/>
        </p:nvSpPr>
        <p:spPr>
          <a:xfrm>
            <a:off x="0" y="4743300"/>
            <a:ext cx="153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Aug 3, 2021</a:t>
            </a:r>
            <a:endParaRPr>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2"/>
          <p:cNvSpPr txBox="1"/>
          <p:nvPr>
            <p:ph type="title"/>
          </p:nvPr>
        </p:nvSpPr>
        <p:spPr>
          <a:xfrm>
            <a:off x="1303800" y="598575"/>
            <a:ext cx="7712100" cy="6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idx="1" type="body"/>
          </p:nvPr>
        </p:nvSpPr>
        <p:spPr>
          <a:xfrm>
            <a:off x="238300" y="1380200"/>
            <a:ext cx="8519700" cy="31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As crime analysts for the New York State </a:t>
            </a:r>
            <a:r>
              <a:rPr lang="en"/>
              <a:t>Bureau</a:t>
            </a:r>
            <a:r>
              <a:rPr lang="en"/>
              <a:t> of Investigations, our team is interested in analyzing crime statistics during the initial phase of the COVID-19 pandemic. </a:t>
            </a:r>
            <a:endParaRPr/>
          </a:p>
          <a:p>
            <a:pPr indent="0" lvl="0" marL="0" rtl="0" algn="l">
              <a:spcBef>
                <a:spcPts val="1200"/>
              </a:spcBef>
              <a:spcAft>
                <a:spcPts val="0"/>
              </a:spcAft>
              <a:buNone/>
            </a:pPr>
            <a:r>
              <a:rPr lang="en"/>
              <a:t>During this time, NYC peaked at 6,000 new daily COVID cases. Also during this time, NYC was experiencing an average of about 1,300 daily crime reports in the city. We were interested in exploring a trends among these issues. </a:t>
            </a:r>
            <a:endParaRPr sz="1500"/>
          </a:p>
          <a:p>
            <a:pPr indent="-323850" lvl="0" marL="457200" rtl="0" algn="l">
              <a:spcBef>
                <a:spcPts val="1200"/>
              </a:spcBef>
              <a:spcAft>
                <a:spcPts val="0"/>
              </a:spcAft>
              <a:buSzPts val="1500"/>
              <a:buChar char="●"/>
            </a:pPr>
            <a:r>
              <a:rPr lang="en" sz="1500"/>
              <a:t>Are the growth in COVID-19 cases correlated with a rise or decrease in crime within the city?</a:t>
            </a:r>
            <a:endParaRPr sz="1500"/>
          </a:p>
          <a:p>
            <a:pPr indent="-311150" lvl="1" marL="914400" rtl="0" algn="l">
              <a:spcBef>
                <a:spcPts val="0"/>
              </a:spcBef>
              <a:spcAft>
                <a:spcPts val="0"/>
              </a:spcAft>
              <a:buSzPts val="1300"/>
              <a:buChar char="○"/>
            </a:pPr>
            <a:r>
              <a:rPr lang="en" sz="1300"/>
              <a:t>Did the crime statistics follow the COVID cases geographically?</a:t>
            </a:r>
            <a:endParaRPr sz="1300"/>
          </a:p>
          <a:p>
            <a:pPr indent="-311150" lvl="1" marL="914400" rtl="0" algn="l">
              <a:spcBef>
                <a:spcPts val="0"/>
              </a:spcBef>
              <a:spcAft>
                <a:spcPts val="0"/>
              </a:spcAft>
              <a:buSzPts val="1300"/>
              <a:buChar char="○"/>
            </a:pPr>
            <a:r>
              <a:rPr lang="en" sz="1300"/>
              <a:t>Is the correlation stronger in certain NYC boroughs?</a:t>
            </a:r>
            <a:endParaRPr sz="1300"/>
          </a:p>
          <a:p>
            <a:pPr indent="-323850" lvl="0" marL="457200" rtl="0" algn="l">
              <a:spcBef>
                <a:spcPts val="0"/>
              </a:spcBef>
              <a:spcAft>
                <a:spcPts val="0"/>
              </a:spcAft>
              <a:buSzPts val="1500"/>
              <a:buChar char="●"/>
            </a:pPr>
            <a:r>
              <a:rPr lang="en" sz="1500"/>
              <a:t>Is the correlation visible in the majority of types of crime (e.g. </a:t>
            </a:r>
            <a:r>
              <a:rPr lang="en" sz="1500"/>
              <a:t>burglary</a:t>
            </a:r>
            <a:r>
              <a:rPr lang="en" sz="1500"/>
              <a:t> vs </a:t>
            </a:r>
            <a:r>
              <a:rPr lang="en" sz="1500"/>
              <a:t>assault</a:t>
            </a:r>
            <a:r>
              <a:rPr lang="en" sz="1500"/>
              <a:t>)?</a:t>
            </a:r>
            <a:endParaRPr sz="1500"/>
          </a:p>
          <a:p>
            <a:pPr indent="-311150" lvl="1" marL="914400" rtl="0" algn="l">
              <a:spcBef>
                <a:spcPts val="0"/>
              </a:spcBef>
              <a:spcAft>
                <a:spcPts val="0"/>
              </a:spcAft>
              <a:buSzPts val="1300"/>
              <a:buChar char="○"/>
            </a:pPr>
            <a:r>
              <a:rPr lang="en" sz="1300"/>
              <a:t>Did the pandemic affect certain crime </a:t>
            </a:r>
            <a:r>
              <a:rPr lang="en" sz="1300"/>
              <a:t>statistics</a:t>
            </a:r>
            <a:r>
              <a:rPr lang="en" sz="1300"/>
              <a:t> more than others?</a:t>
            </a:r>
            <a:endParaRPr sz="1300"/>
          </a:p>
          <a:p>
            <a:pPr indent="-323850" lvl="0" marL="457200" rtl="0" algn="l">
              <a:spcBef>
                <a:spcPts val="0"/>
              </a:spcBef>
              <a:spcAft>
                <a:spcPts val="0"/>
              </a:spcAft>
              <a:buSzPts val="1500"/>
              <a:buChar char="●"/>
            </a:pPr>
            <a:r>
              <a:rPr lang="en" sz="1500"/>
              <a:t>What other events occurred in this Feb 2020 - Sep 2020 time period that could explain potential outliers in NYC crime data?</a:t>
            </a:r>
            <a:endParaRPr sz="1500"/>
          </a:p>
        </p:txBody>
      </p:sp>
      <p:sp>
        <p:nvSpPr>
          <p:cNvPr id="285" name="Google Shape;285;p14"/>
          <p:cNvSpPr/>
          <p:nvPr/>
        </p:nvSpPr>
        <p:spPr>
          <a:xfrm>
            <a:off x="238300" y="1419950"/>
            <a:ext cx="8519700" cy="1244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and Research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292" name="Google Shape;292;p15"/>
          <p:cNvSpPr txBox="1"/>
          <p:nvPr>
            <p:ph idx="1" type="body"/>
          </p:nvPr>
        </p:nvSpPr>
        <p:spPr>
          <a:xfrm>
            <a:off x="208525" y="1381200"/>
            <a:ext cx="4011000" cy="2699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latin typeface="Arial"/>
                <a:ea typeface="Arial"/>
                <a:cs typeface="Arial"/>
                <a:sym typeface="Arial"/>
              </a:rPr>
              <a:t>NYC Crime Data</a:t>
            </a:r>
            <a:r>
              <a:rPr lang="en" sz="1400">
                <a:latin typeface="Arial"/>
                <a:ea typeface="Arial"/>
                <a:cs typeface="Arial"/>
                <a:sym typeface="Arial"/>
              </a:rPr>
              <a:t> </a:t>
            </a:r>
            <a:r>
              <a:rPr lang="en" sz="1400">
                <a:latin typeface="Arial"/>
                <a:ea typeface="Arial"/>
                <a:cs typeface="Arial"/>
                <a:sym typeface="Arial"/>
              </a:rPr>
              <a:t>|</a:t>
            </a:r>
            <a:r>
              <a:rPr b="1" lang="en" sz="1400">
                <a:latin typeface="Arial"/>
                <a:ea typeface="Arial"/>
                <a:cs typeface="Arial"/>
                <a:sym typeface="Arial"/>
              </a:rPr>
              <a:t> </a:t>
            </a:r>
            <a:r>
              <a:rPr lang="en" sz="1500">
                <a:latin typeface="Arial"/>
                <a:ea typeface="Arial"/>
                <a:cs typeface="Arial"/>
                <a:sym typeface="Arial"/>
              </a:rPr>
              <a:t>Contains historic crime complaint data for the city</a:t>
            </a:r>
            <a:endParaRPr sz="1500">
              <a:latin typeface="Arial"/>
              <a:ea typeface="Arial"/>
              <a:cs typeface="Arial"/>
              <a:sym typeface="Arial"/>
            </a:endParaRPr>
          </a:p>
          <a:p>
            <a:pPr indent="0" lvl="0" marL="0" rtl="0" algn="l">
              <a:spcBef>
                <a:spcPts val="0"/>
              </a:spcBef>
              <a:spcAft>
                <a:spcPts val="0"/>
              </a:spcAft>
              <a:buNone/>
            </a:pPr>
            <a:r>
              <a:rPr i="1" lang="en" sz="1500">
                <a:latin typeface="Arial"/>
                <a:ea typeface="Arial"/>
                <a:cs typeface="Arial"/>
                <a:sym typeface="Arial"/>
              </a:rPr>
              <a:t>Data from Feb - Sept 2020</a:t>
            </a:r>
            <a:endParaRPr i="1" sz="15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b="1" lang="en" sz="1500">
                <a:latin typeface="Arial"/>
                <a:ea typeface="Arial"/>
                <a:cs typeface="Arial"/>
                <a:sym typeface="Arial"/>
              </a:rPr>
              <a:t>NYC COVID Data</a:t>
            </a:r>
            <a:r>
              <a:rPr lang="en" sz="1500">
                <a:latin typeface="Arial"/>
                <a:ea typeface="Arial"/>
                <a:cs typeface="Arial"/>
                <a:sym typeface="Arial"/>
              </a:rPr>
              <a:t> | Contains case numbers per borough</a:t>
            </a:r>
            <a:endParaRPr sz="1500">
              <a:latin typeface="Arial"/>
              <a:ea typeface="Arial"/>
              <a:cs typeface="Arial"/>
              <a:sym typeface="Arial"/>
            </a:endParaRPr>
          </a:p>
          <a:p>
            <a:pPr indent="0" lvl="0" marL="0" rtl="0" algn="l">
              <a:spcBef>
                <a:spcPts val="0"/>
              </a:spcBef>
              <a:spcAft>
                <a:spcPts val="0"/>
              </a:spcAft>
              <a:buNone/>
            </a:pPr>
            <a:r>
              <a:rPr i="1" lang="en" sz="1500">
                <a:latin typeface="Arial"/>
                <a:ea typeface="Arial"/>
                <a:cs typeface="Arial"/>
                <a:sym typeface="Arial"/>
              </a:rPr>
              <a:t>Data for Feb - Sept 2020</a:t>
            </a:r>
            <a:endParaRPr i="1"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rPr b="1" lang="en" sz="1500">
                <a:latin typeface="Arial"/>
                <a:ea typeface="Arial"/>
                <a:cs typeface="Arial"/>
                <a:sym typeface="Arial"/>
              </a:rPr>
              <a:t>Google Geocode API </a:t>
            </a:r>
            <a:r>
              <a:rPr lang="en" sz="1500">
                <a:latin typeface="Arial"/>
                <a:ea typeface="Arial"/>
                <a:cs typeface="Arial"/>
                <a:sym typeface="Arial"/>
              </a:rPr>
              <a:t>| Returns coordinates for each borough</a:t>
            </a:r>
            <a:endParaRPr sz="1500">
              <a:latin typeface="Arial"/>
              <a:ea typeface="Arial"/>
              <a:cs typeface="Arial"/>
              <a:sym typeface="Arial"/>
            </a:endParaRPr>
          </a:p>
        </p:txBody>
      </p:sp>
      <p:sp>
        <p:nvSpPr>
          <p:cNvPr id="293" name="Google Shape;293;p15"/>
          <p:cNvSpPr txBox="1"/>
          <p:nvPr>
            <p:ph idx="1" type="body"/>
          </p:nvPr>
        </p:nvSpPr>
        <p:spPr>
          <a:xfrm>
            <a:off x="4433275" y="1381200"/>
            <a:ext cx="4250100" cy="2699400"/>
          </a:xfrm>
          <a:prstGeom prst="rect">
            <a:avLst/>
          </a:prstGeom>
          <a:ln cap="flat" cmpd="sng" w="9525">
            <a:solidFill>
              <a:srgbClr val="33333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400">
                <a:latin typeface="Arial"/>
                <a:ea typeface="Arial"/>
                <a:cs typeface="Arial"/>
                <a:sym typeface="Arial"/>
              </a:rPr>
              <a:t>Data Cleaning and Preparation</a:t>
            </a:r>
            <a:endParaRPr b="1" sz="1400">
              <a:latin typeface="Arial"/>
              <a:ea typeface="Arial"/>
              <a:cs typeface="Arial"/>
              <a:sym typeface="Arial"/>
            </a:endParaRPr>
          </a:p>
          <a:p>
            <a:pPr indent="0" lvl="0" marL="0" rtl="0" algn="l">
              <a:spcBef>
                <a:spcPts val="0"/>
              </a:spcBef>
              <a:spcAft>
                <a:spcPts val="0"/>
              </a:spcAft>
              <a:buNone/>
            </a:pPr>
            <a:r>
              <a:t/>
            </a:r>
            <a:endParaRPr b="1" sz="1400">
              <a:latin typeface="Arial"/>
              <a:ea typeface="Arial"/>
              <a:cs typeface="Arial"/>
              <a:sym typeface="Arial"/>
            </a:endParaRPr>
          </a:p>
          <a:p>
            <a:pPr indent="-311150" lvl="0" marL="457200" rtl="0" algn="l">
              <a:spcBef>
                <a:spcPts val="0"/>
              </a:spcBef>
              <a:spcAft>
                <a:spcPts val="0"/>
              </a:spcAft>
              <a:buSzPts val="1300"/>
              <a:buFont typeface="Arial"/>
              <a:buAutoNum type="arabicPeriod"/>
            </a:pPr>
            <a:r>
              <a:rPr lang="en">
                <a:latin typeface="Arial"/>
                <a:ea typeface="Arial"/>
                <a:cs typeface="Arial"/>
                <a:sym typeface="Arial"/>
              </a:rPr>
              <a:t>Merge 5 separate CSV files into single file for processing; merge with COVID data file</a:t>
            </a:r>
            <a:endParaRPr>
              <a:latin typeface="Arial"/>
              <a:ea typeface="Arial"/>
              <a:cs typeface="Arial"/>
              <a:sym typeface="Arial"/>
            </a:endParaRPr>
          </a:p>
          <a:p>
            <a:pPr indent="-311150" lvl="0" marL="457200" rtl="0" algn="l">
              <a:spcBef>
                <a:spcPts val="0"/>
              </a:spcBef>
              <a:spcAft>
                <a:spcPts val="0"/>
              </a:spcAft>
              <a:buSzPts val="1300"/>
              <a:buFont typeface="Arial"/>
              <a:buAutoNum type="arabicPeriod"/>
            </a:pPr>
            <a:r>
              <a:rPr lang="en">
                <a:latin typeface="Arial"/>
                <a:ea typeface="Arial"/>
                <a:cs typeface="Arial"/>
                <a:sym typeface="Arial"/>
              </a:rPr>
              <a:t>Created new DF and dropped unnecessary columns; renamed and reorganized columns</a:t>
            </a:r>
            <a:endParaRPr>
              <a:latin typeface="Arial"/>
              <a:ea typeface="Arial"/>
              <a:cs typeface="Arial"/>
              <a:sym typeface="Arial"/>
            </a:endParaRPr>
          </a:p>
          <a:p>
            <a:pPr indent="-298450" lvl="1" marL="914400" rtl="0" algn="l">
              <a:spcBef>
                <a:spcPts val="0"/>
              </a:spcBef>
              <a:spcAft>
                <a:spcPts val="0"/>
              </a:spcAft>
              <a:buSzPts val="1100"/>
              <a:buFont typeface="Arial"/>
              <a:buAutoNum type="alphaLcPeriod"/>
            </a:pPr>
            <a:r>
              <a:rPr lang="en">
                <a:latin typeface="Arial"/>
                <a:ea typeface="Arial"/>
                <a:cs typeface="Arial"/>
                <a:sym typeface="Arial"/>
              </a:rPr>
              <a:t>LOC function to align dates across data sources and DFs</a:t>
            </a:r>
            <a:endParaRPr>
              <a:latin typeface="Arial"/>
              <a:ea typeface="Arial"/>
              <a:cs typeface="Arial"/>
              <a:sym typeface="Arial"/>
            </a:endParaRPr>
          </a:p>
          <a:p>
            <a:pPr indent="-298450" lvl="1" marL="914400" rtl="0" algn="l">
              <a:spcBef>
                <a:spcPts val="0"/>
              </a:spcBef>
              <a:spcAft>
                <a:spcPts val="0"/>
              </a:spcAft>
              <a:buSzPts val="1100"/>
              <a:buFont typeface="Arial"/>
              <a:buAutoNum type="alphaLcPeriod"/>
            </a:pPr>
            <a:r>
              <a:rPr lang="en">
                <a:latin typeface="Arial"/>
                <a:ea typeface="Arial"/>
                <a:cs typeface="Arial"/>
                <a:sym typeface="Arial"/>
              </a:rPr>
              <a:t>Standardized date format in merged DF </a:t>
            </a:r>
            <a:endParaRPr>
              <a:latin typeface="Arial"/>
              <a:ea typeface="Arial"/>
              <a:cs typeface="Arial"/>
              <a:sym typeface="Arial"/>
            </a:endParaRPr>
          </a:p>
          <a:p>
            <a:pPr indent="-298450" lvl="1" marL="914400" rtl="0" algn="l">
              <a:spcBef>
                <a:spcPts val="0"/>
              </a:spcBef>
              <a:spcAft>
                <a:spcPts val="0"/>
              </a:spcAft>
              <a:buSzPts val="1100"/>
              <a:buFont typeface="Arial"/>
              <a:buAutoNum type="alphaLcPeriod"/>
            </a:pPr>
            <a:r>
              <a:rPr lang="en">
                <a:latin typeface="Arial"/>
                <a:ea typeface="Arial"/>
                <a:cs typeface="Arial"/>
                <a:sym typeface="Arial"/>
              </a:rPr>
              <a:t>Replaced missing data with ‘N/A’</a:t>
            </a:r>
            <a:endParaRPr>
              <a:latin typeface="Arial"/>
              <a:ea typeface="Arial"/>
              <a:cs typeface="Arial"/>
              <a:sym typeface="Arial"/>
            </a:endParaRPr>
          </a:p>
          <a:p>
            <a:pPr indent="-311150" lvl="0" marL="457200" rtl="0" algn="l">
              <a:spcBef>
                <a:spcPts val="0"/>
              </a:spcBef>
              <a:spcAft>
                <a:spcPts val="0"/>
              </a:spcAft>
              <a:buSzPts val="1300"/>
              <a:buFont typeface="Arial"/>
              <a:buAutoNum type="arabicPeriod"/>
            </a:pPr>
            <a:r>
              <a:rPr lang="en">
                <a:latin typeface="Arial"/>
                <a:ea typeface="Arial"/>
                <a:cs typeface="Arial"/>
                <a:sym typeface="Arial"/>
              </a:rPr>
              <a:t>Create a CSV output of cleaned data</a:t>
            </a:r>
            <a:endParaRPr>
              <a:latin typeface="Arial"/>
              <a:ea typeface="Arial"/>
              <a:cs typeface="Arial"/>
              <a:sym typeface="Arial"/>
            </a:endParaRPr>
          </a:p>
        </p:txBody>
      </p:sp>
      <p:sp>
        <p:nvSpPr>
          <p:cNvPr id="294" name="Google Shape;294;p15"/>
          <p:cNvSpPr txBox="1"/>
          <p:nvPr/>
        </p:nvSpPr>
        <p:spPr>
          <a:xfrm>
            <a:off x="0" y="4418150"/>
            <a:ext cx="8264700" cy="107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chemeClr val="hlink"/>
                </a:solidFill>
                <a:highlight>
                  <a:srgbClr val="FFFFFF"/>
                </a:highlight>
                <a:uFill>
                  <a:noFill/>
                </a:uFill>
                <a:hlinkClick r:id="rId3"/>
              </a:rPr>
              <a:t>https://data.cityofnewyork.us/Health/COVID-19-Daily-Counts-of-Cases-Hospitalizations-an/rc75-m7u3</a:t>
            </a:r>
            <a:endParaRPr>
              <a:latin typeface="Nunito"/>
              <a:ea typeface="Nunito"/>
              <a:cs typeface="Nunito"/>
              <a:sym typeface="Nunito"/>
            </a:endParaRPr>
          </a:p>
          <a:p>
            <a:pPr indent="0" lvl="0" marL="0" marR="190500" rtl="0" algn="l">
              <a:lnSpc>
                <a:spcPct val="146668"/>
              </a:lnSpc>
              <a:spcBef>
                <a:spcPts val="0"/>
              </a:spcBef>
              <a:spcAft>
                <a:spcPts val="0"/>
              </a:spcAft>
              <a:buNone/>
            </a:pPr>
            <a:r>
              <a:rPr lang="en" sz="1150">
                <a:solidFill>
                  <a:schemeClr val="hlink"/>
                </a:solidFill>
                <a:uFill>
                  <a:noFill/>
                </a:uFill>
                <a:hlinkClick r:id="rId4"/>
              </a:rPr>
              <a:t>https://data.cityofnewyork.us/Public-Safety/NYPD-Complaint-Data-Historic/qgea-i56i</a:t>
            </a:r>
            <a:endParaRPr sz="1150">
              <a:solidFill>
                <a:schemeClr val="hlink"/>
              </a:solidFill>
            </a:endParaRPr>
          </a:p>
          <a:p>
            <a:pPr indent="0" lvl="0" marL="0" rtl="0" algn="l">
              <a:lnSpc>
                <a:spcPct val="115000"/>
              </a:lnSpc>
              <a:spcBef>
                <a:spcPts val="300"/>
              </a:spcBef>
              <a:spcAft>
                <a:spcPts val="0"/>
              </a:spcAft>
              <a:buNone/>
            </a:pPr>
            <a:r>
              <a:t/>
            </a:r>
            <a:endParaRPr sz="1150">
              <a:solidFill>
                <a:srgbClr val="1D1C1D"/>
              </a:solidFill>
              <a:highlight>
                <a:srgbClr val="FFFFFF"/>
              </a:highlight>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008009" y="232775"/>
            <a:ext cx="67887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Aggregation</a:t>
            </a:r>
            <a:endParaRPr/>
          </a:p>
        </p:txBody>
      </p:sp>
      <p:cxnSp>
        <p:nvCxnSpPr>
          <p:cNvPr id="300" name="Google Shape;300;p16"/>
          <p:cNvCxnSpPr>
            <a:stCxn id="301" idx="2"/>
            <a:endCxn id="302" idx="1"/>
          </p:cNvCxnSpPr>
          <p:nvPr/>
        </p:nvCxnSpPr>
        <p:spPr>
          <a:xfrm>
            <a:off x="1734175" y="2726400"/>
            <a:ext cx="322800" cy="1538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03" name="Google Shape;303;p16"/>
          <p:cNvCxnSpPr>
            <a:stCxn id="301" idx="2"/>
            <a:endCxn id="304" idx="1"/>
          </p:cNvCxnSpPr>
          <p:nvPr/>
        </p:nvCxnSpPr>
        <p:spPr>
          <a:xfrm>
            <a:off x="1734175" y="2726400"/>
            <a:ext cx="3228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01" name="Google Shape;301;p16"/>
          <p:cNvSpPr/>
          <p:nvPr/>
        </p:nvSpPr>
        <p:spPr>
          <a:xfrm rot="-5400000">
            <a:off x="-327275" y="2448150"/>
            <a:ext cx="3566400" cy="556500"/>
          </a:xfrm>
          <a:prstGeom prst="roundRect">
            <a:avLst>
              <a:gd fmla="val 16667" name="adj"/>
            </a:avLst>
          </a:prstGeom>
          <a:solidFill>
            <a:srgbClr val="840D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Merged Dataset of COVID and Crime Statistics</a:t>
            </a:r>
            <a:endParaRPr sz="1100">
              <a:solidFill>
                <a:srgbClr val="FFFFFF"/>
              </a:solidFill>
              <a:latin typeface="Roboto"/>
              <a:ea typeface="Roboto"/>
              <a:cs typeface="Roboto"/>
              <a:sym typeface="Roboto"/>
            </a:endParaRPr>
          </a:p>
        </p:txBody>
      </p:sp>
      <p:sp>
        <p:nvSpPr>
          <p:cNvPr id="304" name="Google Shape;304;p16"/>
          <p:cNvSpPr/>
          <p:nvPr/>
        </p:nvSpPr>
        <p:spPr>
          <a:xfrm>
            <a:off x="2056982" y="2494758"/>
            <a:ext cx="1754700" cy="463500"/>
          </a:xfrm>
          <a:prstGeom prst="roundRect">
            <a:avLst>
              <a:gd fmla="val 16667" name="adj"/>
            </a:avLst>
          </a:prstGeom>
          <a:solidFill>
            <a:srgbClr val="AC114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Per Borough</a:t>
            </a:r>
            <a:endParaRPr sz="1100">
              <a:solidFill>
                <a:srgbClr val="FFFFFF"/>
              </a:solidFill>
              <a:latin typeface="Roboto"/>
              <a:ea typeface="Roboto"/>
              <a:cs typeface="Roboto"/>
              <a:sym typeface="Roboto"/>
            </a:endParaRPr>
          </a:p>
        </p:txBody>
      </p:sp>
      <p:sp>
        <p:nvSpPr>
          <p:cNvPr id="302" name="Google Shape;302;p16"/>
          <p:cNvSpPr/>
          <p:nvPr/>
        </p:nvSpPr>
        <p:spPr>
          <a:xfrm>
            <a:off x="2056982" y="4033038"/>
            <a:ext cx="1754700" cy="463500"/>
          </a:xfrm>
          <a:prstGeom prst="roundRect">
            <a:avLst>
              <a:gd fmla="val 16667" name="adj"/>
            </a:avLst>
          </a:prstGeom>
          <a:solidFill>
            <a:srgbClr val="AC114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Overall Crime</a:t>
            </a:r>
            <a:endParaRPr sz="1100">
              <a:solidFill>
                <a:srgbClr val="FFFFFF"/>
              </a:solidFill>
              <a:latin typeface="Roboto"/>
              <a:ea typeface="Roboto"/>
              <a:cs typeface="Roboto"/>
              <a:sym typeface="Roboto"/>
            </a:endParaRPr>
          </a:p>
        </p:txBody>
      </p:sp>
      <p:sp>
        <p:nvSpPr>
          <p:cNvPr id="305" name="Google Shape;305;p16"/>
          <p:cNvSpPr/>
          <p:nvPr/>
        </p:nvSpPr>
        <p:spPr>
          <a:xfrm>
            <a:off x="4134482" y="943631"/>
            <a:ext cx="1754700" cy="463500"/>
          </a:xfrm>
          <a:prstGeom prst="roundRect">
            <a:avLst>
              <a:gd fmla="val 16667" name="adj"/>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Covid Case Count</a:t>
            </a:r>
            <a:endParaRPr sz="1100">
              <a:solidFill>
                <a:srgbClr val="FFFFFF"/>
              </a:solidFill>
              <a:latin typeface="Roboto"/>
              <a:ea typeface="Roboto"/>
              <a:cs typeface="Roboto"/>
              <a:sym typeface="Roboto"/>
            </a:endParaRPr>
          </a:p>
        </p:txBody>
      </p:sp>
      <p:sp>
        <p:nvSpPr>
          <p:cNvPr id="306" name="Google Shape;306;p16"/>
          <p:cNvSpPr/>
          <p:nvPr/>
        </p:nvSpPr>
        <p:spPr>
          <a:xfrm>
            <a:off x="4134307" y="1675942"/>
            <a:ext cx="1754700" cy="463500"/>
          </a:xfrm>
          <a:prstGeom prst="roundRect">
            <a:avLst>
              <a:gd fmla="val 16667" name="adj"/>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Crime Complaints</a:t>
            </a:r>
            <a:endParaRPr sz="1100">
              <a:solidFill>
                <a:srgbClr val="FFFFFF"/>
              </a:solidFill>
              <a:latin typeface="Roboto"/>
              <a:ea typeface="Roboto"/>
              <a:cs typeface="Roboto"/>
              <a:sym typeface="Roboto"/>
            </a:endParaRPr>
          </a:p>
        </p:txBody>
      </p:sp>
      <p:sp>
        <p:nvSpPr>
          <p:cNvPr id="307" name="Google Shape;307;p16"/>
          <p:cNvSpPr/>
          <p:nvPr/>
        </p:nvSpPr>
        <p:spPr>
          <a:xfrm>
            <a:off x="4134432" y="3933275"/>
            <a:ext cx="1754700" cy="463500"/>
          </a:xfrm>
          <a:prstGeom prst="roundRect">
            <a:avLst>
              <a:gd fmla="val 16667" name="adj"/>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Type of Crime</a:t>
            </a:r>
            <a:endParaRPr sz="1100">
              <a:solidFill>
                <a:srgbClr val="FFFFFF"/>
              </a:solidFill>
              <a:latin typeface="Roboto"/>
              <a:ea typeface="Roboto"/>
              <a:cs typeface="Roboto"/>
              <a:sym typeface="Roboto"/>
            </a:endParaRPr>
          </a:p>
        </p:txBody>
      </p:sp>
      <p:cxnSp>
        <p:nvCxnSpPr>
          <p:cNvPr id="308" name="Google Shape;308;p16"/>
          <p:cNvCxnSpPr>
            <a:stCxn id="309" idx="3"/>
            <a:endCxn id="305" idx="1"/>
          </p:cNvCxnSpPr>
          <p:nvPr/>
        </p:nvCxnSpPr>
        <p:spPr>
          <a:xfrm>
            <a:off x="3811682" y="1175381"/>
            <a:ext cx="322800" cy="6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10" name="Google Shape;310;p16"/>
          <p:cNvCxnSpPr>
            <a:stCxn id="309" idx="3"/>
            <a:endCxn id="306" idx="1"/>
          </p:cNvCxnSpPr>
          <p:nvPr/>
        </p:nvCxnSpPr>
        <p:spPr>
          <a:xfrm>
            <a:off x="3811682" y="1175381"/>
            <a:ext cx="322500" cy="732300"/>
          </a:xfrm>
          <a:prstGeom prst="bentConnector3">
            <a:avLst>
              <a:gd fmla="val 49996" name="adj1"/>
            </a:avLst>
          </a:prstGeom>
          <a:noFill/>
          <a:ln cap="flat" cmpd="sng" w="9525">
            <a:solidFill>
              <a:srgbClr val="C2C2C2"/>
            </a:solidFill>
            <a:prstDash val="solid"/>
            <a:round/>
            <a:headEnd len="sm" w="sm" type="none"/>
            <a:tailEnd len="sm" w="sm" type="none"/>
          </a:ln>
        </p:spPr>
      </p:cxnSp>
      <p:cxnSp>
        <p:nvCxnSpPr>
          <p:cNvPr id="311" name="Google Shape;311;p16"/>
          <p:cNvCxnSpPr>
            <a:stCxn id="307" idx="1"/>
            <a:endCxn id="302" idx="3"/>
          </p:cNvCxnSpPr>
          <p:nvPr/>
        </p:nvCxnSpPr>
        <p:spPr>
          <a:xfrm flipH="1">
            <a:off x="3811632" y="4165025"/>
            <a:ext cx="322800" cy="99900"/>
          </a:xfrm>
          <a:prstGeom prst="bentConnector3">
            <a:avLst>
              <a:gd fmla="val 49992" name="adj1"/>
            </a:avLst>
          </a:prstGeom>
          <a:noFill/>
          <a:ln cap="flat" cmpd="sng" w="9525">
            <a:solidFill>
              <a:srgbClr val="C2C2C2"/>
            </a:solidFill>
            <a:prstDash val="solid"/>
            <a:round/>
            <a:headEnd len="sm" w="sm" type="none"/>
            <a:tailEnd len="sm" w="sm" type="none"/>
          </a:ln>
        </p:spPr>
      </p:cxnSp>
      <p:sp>
        <p:nvSpPr>
          <p:cNvPr id="312" name="Google Shape;312;p16"/>
          <p:cNvSpPr/>
          <p:nvPr/>
        </p:nvSpPr>
        <p:spPr>
          <a:xfrm>
            <a:off x="6366105" y="943631"/>
            <a:ext cx="1754700" cy="463500"/>
          </a:xfrm>
          <a:prstGeom prst="roundRect">
            <a:avLst>
              <a:gd fmla="val 16667" name="adj"/>
            </a:avLst>
          </a:prstGeom>
          <a:solidFill>
            <a:srgbClr val="E116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Daily Crime vs </a:t>
            </a:r>
            <a:endParaRPr sz="1100">
              <a:solidFill>
                <a:srgbClr val="FFFFFF"/>
              </a:solidFill>
              <a:latin typeface="Roboto"/>
              <a:ea typeface="Roboto"/>
              <a:cs typeface="Roboto"/>
              <a:sym typeface="Roboto"/>
            </a:endParaRPr>
          </a:p>
          <a:p>
            <a:pPr indent="0" lvl="0" marL="0" rtl="0" algn="ctr">
              <a:spcBef>
                <a:spcPts val="0"/>
              </a:spcBef>
              <a:spcAft>
                <a:spcPts val="0"/>
              </a:spcAft>
              <a:buNone/>
            </a:pPr>
            <a:r>
              <a:rPr lang="en" sz="1100">
                <a:solidFill>
                  <a:srgbClr val="FFFFFF"/>
                </a:solidFill>
                <a:latin typeface="Roboto"/>
                <a:ea typeface="Roboto"/>
                <a:cs typeface="Roboto"/>
                <a:sym typeface="Roboto"/>
              </a:rPr>
              <a:t>Daily Covid</a:t>
            </a:r>
            <a:endParaRPr sz="1100">
              <a:solidFill>
                <a:srgbClr val="FFFFFF"/>
              </a:solidFill>
              <a:latin typeface="Roboto"/>
              <a:ea typeface="Roboto"/>
              <a:cs typeface="Roboto"/>
              <a:sym typeface="Roboto"/>
            </a:endParaRPr>
          </a:p>
        </p:txBody>
      </p:sp>
      <p:cxnSp>
        <p:nvCxnSpPr>
          <p:cNvPr id="313" name="Google Shape;313;p16"/>
          <p:cNvCxnSpPr>
            <a:stCxn id="305" idx="3"/>
            <a:endCxn id="312" idx="1"/>
          </p:cNvCxnSpPr>
          <p:nvPr/>
        </p:nvCxnSpPr>
        <p:spPr>
          <a:xfrm>
            <a:off x="5889182" y="1175381"/>
            <a:ext cx="477000" cy="600"/>
          </a:xfrm>
          <a:prstGeom prst="bentConnector3">
            <a:avLst>
              <a:gd fmla="val 49992" name="adj1"/>
            </a:avLst>
          </a:prstGeom>
          <a:noFill/>
          <a:ln cap="flat" cmpd="sng" w="9525">
            <a:solidFill>
              <a:srgbClr val="C2C2C2"/>
            </a:solidFill>
            <a:prstDash val="solid"/>
            <a:round/>
            <a:headEnd len="sm" w="sm" type="none"/>
            <a:tailEnd len="sm" w="sm" type="none"/>
          </a:ln>
        </p:spPr>
      </p:cxnSp>
      <p:sp>
        <p:nvSpPr>
          <p:cNvPr id="314" name="Google Shape;314;p16"/>
          <p:cNvSpPr/>
          <p:nvPr/>
        </p:nvSpPr>
        <p:spPr>
          <a:xfrm>
            <a:off x="4134307" y="4600577"/>
            <a:ext cx="1754700" cy="463500"/>
          </a:xfrm>
          <a:prstGeom prst="roundRect">
            <a:avLst>
              <a:gd fmla="val 16667" name="adj"/>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Demographic</a:t>
            </a:r>
            <a:endParaRPr sz="1100">
              <a:solidFill>
                <a:srgbClr val="FFFFFF"/>
              </a:solidFill>
              <a:latin typeface="Roboto"/>
              <a:ea typeface="Roboto"/>
              <a:cs typeface="Roboto"/>
              <a:sym typeface="Roboto"/>
            </a:endParaRPr>
          </a:p>
        </p:txBody>
      </p:sp>
      <p:cxnSp>
        <p:nvCxnSpPr>
          <p:cNvPr id="315" name="Google Shape;315;p16"/>
          <p:cNvCxnSpPr>
            <a:stCxn id="314" idx="1"/>
            <a:endCxn id="302" idx="3"/>
          </p:cNvCxnSpPr>
          <p:nvPr/>
        </p:nvCxnSpPr>
        <p:spPr>
          <a:xfrm rot="10800000">
            <a:off x="3811807" y="4264727"/>
            <a:ext cx="322500" cy="567600"/>
          </a:xfrm>
          <a:prstGeom prst="bentConnector3">
            <a:avLst>
              <a:gd fmla="val 50019" name="adj1"/>
            </a:avLst>
          </a:prstGeom>
          <a:noFill/>
          <a:ln cap="flat" cmpd="sng" w="9525">
            <a:solidFill>
              <a:srgbClr val="C2C2C2"/>
            </a:solidFill>
            <a:prstDash val="solid"/>
            <a:round/>
            <a:headEnd len="sm" w="sm" type="none"/>
            <a:tailEnd len="sm" w="sm" type="none"/>
          </a:ln>
        </p:spPr>
      </p:cxnSp>
      <p:sp>
        <p:nvSpPr>
          <p:cNvPr id="309" name="Google Shape;309;p16"/>
          <p:cNvSpPr/>
          <p:nvPr/>
        </p:nvSpPr>
        <p:spPr>
          <a:xfrm>
            <a:off x="2056982" y="943631"/>
            <a:ext cx="1754700" cy="463500"/>
          </a:xfrm>
          <a:prstGeom prst="roundRect">
            <a:avLst>
              <a:gd fmla="val 16667" name="adj"/>
            </a:avLst>
          </a:prstGeom>
          <a:solidFill>
            <a:srgbClr val="AC114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Per Day</a:t>
            </a:r>
            <a:endParaRPr sz="1100">
              <a:solidFill>
                <a:srgbClr val="FFFFFF"/>
              </a:solidFill>
              <a:latin typeface="Roboto"/>
              <a:ea typeface="Roboto"/>
              <a:cs typeface="Roboto"/>
              <a:sym typeface="Roboto"/>
            </a:endParaRPr>
          </a:p>
        </p:txBody>
      </p:sp>
      <p:cxnSp>
        <p:nvCxnSpPr>
          <p:cNvPr id="316" name="Google Shape;316;p16"/>
          <p:cNvCxnSpPr>
            <a:stCxn id="301" idx="2"/>
            <a:endCxn id="309" idx="1"/>
          </p:cNvCxnSpPr>
          <p:nvPr/>
        </p:nvCxnSpPr>
        <p:spPr>
          <a:xfrm flipH="1" rot="10800000">
            <a:off x="1734175" y="1175400"/>
            <a:ext cx="322800" cy="15510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17" name="Google Shape;317;p16"/>
          <p:cNvSpPr/>
          <p:nvPr/>
        </p:nvSpPr>
        <p:spPr>
          <a:xfrm>
            <a:off x="4134281" y="2494758"/>
            <a:ext cx="1754700" cy="463500"/>
          </a:xfrm>
          <a:prstGeom prst="roundRect">
            <a:avLst>
              <a:gd fmla="val 16667" name="adj"/>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Covid Case Count</a:t>
            </a:r>
            <a:endParaRPr sz="1100">
              <a:solidFill>
                <a:srgbClr val="FFFFFF"/>
              </a:solidFill>
              <a:latin typeface="Roboto"/>
              <a:ea typeface="Roboto"/>
              <a:cs typeface="Roboto"/>
              <a:sym typeface="Roboto"/>
            </a:endParaRPr>
          </a:p>
        </p:txBody>
      </p:sp>
      <p:sp>
        <p:nvSpPr>
          <p:cNvPr id="318" name="Google Shape;318;p16"/>
          <p:cNvSpPr/>
          <p:nvPr/>
        </p:nvSpPr>
        <p:spPr>
          <a:xfrm>
            <a:off x="4134281" y="3138268"/>
            <a:ext cx="1754700" cy="463500"/>
          </a:xfrm>
          <a:prstGeom prst="roundRect">
            <a:avLst>
              <a:gd fmla="val 16667" name="adj"/>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Crime Complaints</a:t>
            </a:r>
            <a:endParaRPr sz="1100">
              <a:solidFill>
                <a:srgbClr val="FFFFFF"/>
              </a:solidFill>
              <a:latin typeface="Roboto"/>
              <a:ea typeface="Roboto"/>
              <a:cs typeface="Roboto"/>
              <a:sym typeface="Roboto"/>
            </a:endParaRPr>
          </a:p>
        </p:txBody>
      </p:sp>
      <p:cxnSp>
        <p:nvCxnSpPr>
          <p:cNvPr id="319" name="Google Shape;319;p16"/>
          <p:cNvCxnSpPr>
            <a:stCxn id="304" idx="3"/>
            <a:endCxn id="317" idx="1"/>
          </p:cNvCxnSpPr>
          <p:nvPr/>
        </p:nvCxnSpPr>
        <p:spPr>
          <a:xfrm>
            <a:off x="3811682" y="2726508"/>
            <a:ext cx="322500" cy="600"/>
          </a:xfrm>
          <a:prstGeom prst="bentConnector3">
            <a:avLst>
              <a:gd fmla="val 49992" name="adj1"/>
            </a:avLst>
          </a:prstGeom>
          <a:noFill/>
          <a:ln cap="flat" cmpd="sng" w="9525">
            <a:solidFill>
              <a:srgbClr val="C2C2C2"/>
            </a:solidFill>
            <a:prstDash val="solid"/>
            <a:round/>
            <a:headEnd len="sm" w="sm" type="none"/>
            <a:tailEnd len="sm" w="sm" type="none"/>
          </a:ln>
        </p:spPr>
      </p:cxnSp>
      <p:cxnSp>
        <p:nvCxnSpPr>
          <p:cNvPr id="320" name="Google Shape;320;p16"/>
          <p:cNvCxnSpPr>
            <a:stCxn id="304" idx="3"/>
            <a:endCxn id="318" idx="1"/>
          </p:cNvCxnSpPr>
          <p:nvPr/>
        </p:nvCxnSpPr>
        <p:spPr>
          <a:xfrm>
            <a:off x="3811682" y="2726508"/>
            <a:ext cx="322500" cy="643500"/>
          </a:xfrm>
          <a:prstGeom prst="bentConnector3">
            <a:avLst>
              <a:gd fmla="val 50015" name="adj1"/>
            </a:avLst>
          </a:prstGeom>
          <a:noFill/>
          <a:ln cap="flat" cmpd="sng" w="9525">
            <a:solidFill>
              <a:srgbClr val="C2C2C2"/>
            </a:solidFill>
            <a:prstDash val="solid"/>
            <a:round/>
            <a:headEnd len="sm" w="sm" type="none"/>
            <a:tailEnd len="sm" w="sm" type="none"/>
          </a:ln>
        </p:spPr>
      </p:cxnSp>
      <p:sp>
        <p:nvSpPr>
          <p:cNvPr id="321" name="Google Shape;321;p16"/>
          <p:cNvSpPr/>
          <p:nvPr/>
        </p:nvSpPr>
        <p:spPr>
          <a:xfrm>
            <a:off x="6366107" y="4600577"/>
            <a:ext cx="1754700" cy="463500"/>
          </a:xfrm>
          <a:prstGeom prst="roundRect">
            <a:avLst>
              <a:gd fmla="val 16667" name="adj"/>
            </a:avLst>
          </a:prstGeom>
          <a:solidFill>
            <a:srgbClr val="E116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Suspect Race</a:t>
            </a:r>
            <a:endParaRPr sz="1100">
              <a:solidFill>
                <a:srgbClr val="FFFFFF"/>
              </a:solidFill>
              <a:latin typeface="Roboto"/>
              <a:ea typeface="Roboto"/>
              <a:cs typeface="Roboto"/>
              <a:sym typeface="Roboto"/>
            </a:endParaRPr>
          </a:p>
        </p:txBody>
      </p:sp>
      <p:cxnSp>
        <p:nvCxnSpPr>
          <p:cNvPr id="322" name="Google Shape;322;p16"/>
          <p:cNvCxnSpPr>
            <a:stCxn id="321" idx="1"/>
            <a:endCxn id="314" idx="3"/>
          </p:cNvCxnSpPr>
          <p:nvPr/>
        </p:nvCxnSpPr>
        <p:spPr>
          <a:xfrm flipH="1">
            <a:off x="5889107" y="4832327"/>
            <a:ext cx="477000" cy="600"/>
          </a:xfrm>
          <a:prstGeom prst="bentConnector3">
            <a:avLst>
              <a:gd fmla="val 50010" name="adj1"/>
            </a:avLst>
          </a:prstGeom>
          <a:noFill/>
          <a:ln cap="flat" cmpd="sng" w="9525">
            <a:solidFill>
              <a:srgbClr val="C2C2C2"/>
            </a:solidFill>
            <a:prstDash val="solid"/>
            <a:round/>
            <a:headEnd len="sm" w="sm" type="none"/>
            <a:tailEnd len="sm" w="sm" type="none"/>
          </a:ln>
        </p:spPr>
      </p:cxnSp>
      <p:sp>
        <p:nvSpPr>
          <p:cNvPr id="323" name="Google Shape;323;p16"/>
          <p:cNvSpPr/>
          <p:nvPr/>
        </p:nvSpPr>
        <p:spPr>
          <a:xfrm>
            <a:off x="6366107" y="3886952"/>
            <a:ext cx="1754700" cy="463500"/>
          </a:xfrm>
          <a:prstGeom prst="roundRect">
            <a:avLst>
              <a:gd fmla="val 16667" name="adj"/>
            </a:avLst>
          </a:prstGeom>
          <a:solidFill>
            <a:srgbClr val="E116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Suspect Age</a:t>
            </a:r>
            <a:endParaRPr sz="1100">
              <a:solidFill>
                <a:srgbClr val="FFFFFF"/>
              </a:solidFill>
              <a:latin typeface="Roboto"/>
              <a:ea typeface="Roboto"/>
              <a:cs typeface="Roboto"/>
              <a:sym typeface="Roboto"/>
            </a:endParaRPr>
          </a:p>
        </p:txBody>
      </p:sp>
      <p:cxnSp>
        <p:nvCxnSpPr>
          <p:cNvPr id="324" name="Google Shape;324;p16"/>
          <p:cNvCxnSpPr>
            <a:stCxn id="323" idx="1"/>
            <a:endCxn id="314" idx="3"/>
          </p:cNvCxnSpPr>
          <p:nvPr/>
        </p:nvCxnSpPr>
        <p:spPr>
          <a:xfrm flipH="1">
            <a:off x="5889107" y="4118702"/>
            <a:ext cx="477000" cy="713700"/>
          </a:xfrm>
          <a:prstGeom prst="bentConnector3">
            <a:avLst>
              <a:gd fmla="val 5001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7"/>
          <p:cNvSpPr txBox="1"/>
          <p:nvPr>
            <p:ph type="title"/>
          </p:nvPr>
        </p:nvSpPr>
        <p:spPr>
          <a:xfrm>
            <a:off x="1243125" y="27500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Covid and Crime Trends in NYC: </a:t>
            </a:r>
            <a:endParaRPr/>
          </a:p>
          <a:p>
            <a:pPr indent="0" lvl="0" marL="0" rtl="0" algn="l">
              <a:spcBef>
                <a:spcPts val="0"/>
              </a:spcBef>
              <a:spcAft>
                <a:spcPts val="0"/>
              </a:spcAft>
              <a:buNone/>
            </a:pPr>
            <a:r>
              <a:rPr lang="en"/>
              <a:t>Feb 2020 to Sep 2020</a:t>
            </a:r>
            <a:endParaRPr/>
          </a:p>
        </p:txBody>
      </p:sp>
      <p:pic>
        <p:nvPicPr>
          <p:cNvPr id="330" name="Google Shape;330;p17"/>
          <p:cNvPicPr preferRelativeResize="0"/>
          <p:nvPr/>
        </p:nvPicPr>
        <p:blipFill>
          <a:blip r:embed="rId3">
            <a:alphaModFix/>
          </a:blip>
          <a:stretch>
            <a:fillRect/>
          </a:stretch>
        </p:blipFill>
        <p:spPr>
          <a:xfrm>
            <a:off x="5253050" y="2950375"/>
            <a:ext cx="3241225" cy="2160825"/>
          </a:xfrm>
          <a:prstGeom prst="rect">
            <a:avLst/>
          </a:prstGeom>
          <a:noFill/>
          <a:ln>
            <a:noFill/>
          </a:ln>
        </p:spPr>
      </p:pic>
      <p:pic>
        <p:nvPicPr>
          <p:cNvPr id="331" name="Google Shape;331;p17"/>
          <p:cNvPicPr preferRelativeResize="0"/>
          <p:nvPr/>
        </p:nvPicPr>
        <p:blipFill>
          <a:blip r:embed="rId4">
            <a:alphaModFix/>
          </a:blip>
          <a:stretch>
            <a:fillRect/>
          </a:stretch>
        </p:blipFill>
        <p:spPr>
          <a:xfrm>
            <a:off x="5253050" y="726225"/>
            <a:ext cx="3149275" cy="2305025"/>
          </a:xfrm>
          <a:prstGeom prst="rect">
            <a:avLst/>
          </a:prstGeom>
          <a:noFill/>
          <a:ln>
            <a:noFill/>
          </a:ln>
        </p:spPr>
      </p:pic>
      <p:pic>
        <p:nvPicPr>
          <p:cNvPr id="332" name="Google Shape;332;p17"/>
          <p:cNvPicPr preferRelativeResize="0"/>
          <p:nvPr/>
        </p:nvPicPr>
        <p:blipFill>
          <a:blip r:embed="rId5">
            <a:alphaModFix/>
          </a:blip>
          <a:stretch>
            <a:fillRect/>
          </a:stretch>
        </p:blipFill>
        <p:spPr>
          <a:xfrm>
            <a:off x="3078075" y="1938000"/>
            <a:ext cx="1996750" cy="1739400"/>
          </a:xfrm>
          <a:prstGeom prst="rect">
            <a:avLst/>
          </a:prstGeom>
          <a:noFill/>
          <a:ln>
            <a:noFill/>
          </a:ln>
        </p:spPr>
      </p:pic>
      <p:sp>
        <p:nvSpPr>
          <p:cNvPr id="333" name="Google Shape;333;p17"/>
          <p:cNvSpPr txBox="1"/>
          <p:nvPr/>
        </p:nvSpPr>
        <p:spPr>
          <a:xfrm>
            <a:off x="282675" y="1676325"/>
            <a:ext cx="2548200" cy="2770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Nunito"/>
                <a:ea typeface="Nunito"/>
                <a:cs typeface="Nunito"/>
                <a:sym typeface="Nunito"/>
              </a:rPr>
              <a:t>Quick Look at the Data brings up questions:</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Further investigation into borough with most COVID cases: Queens</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Further investigation into steep spike in crime - which borough is contributing to this the most? </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Plots and Analysis | Crime vs COVID</a:t>
            </a:r>
            <a:endParaRPr/>
          </a:p>
        </p:txBody>
      </p:sp>
      <p:pic>
        <p:nvPicPr>
          <p:cNvPr id="339" name="Google Shape;339;p18"/>
          <p:cNvPicPr preferRelativeResize="0"/>
          <p:nvPr/>
        </p:nvPicPr>
        <p:blipFill>
          <a:blip r:embed="rId3">
            <a:alphaModFix/>
          </a:blip>
          <a:stretch>
            <a:fillRect/>
          </a:stretch>
        </p:blipFill>
        <p:spPr>
          <a:xfrm>
            <a:off x="82900" y="1597913"/>
            <a:ext cx="4645781" cy="3240825"/>
          </a:xfrm>
          <a:prstGeom prst="rect">
            <a:avLst/>
          </a:prstGeom>
          <a:noFill/>
          <a:ln>
            <a:noFill/>
          </a:ln>
        </p:spPr>
      </p:pic>
      <p:sp>
        <p:nvSpPr>
          <p:cNvPr id="340" name="Google Shape;340;p18"/>
          <p:cNvSpPr txBox="1"/>
          <p:nvPr>
            <p:ph idx="1" type="body"/>
          </p:nvPr>
        </p:nvSpPr>
        <p:spPr>
          <a:xfrm>
            <a:off x="4664425" y="1197675"/>
            <a:ext cx="4023900" cy="3641100"/>
          </a:xfrm>
          <a:prstGeom prst="rect">
            <a:avLst/>
          </a:prstGeom>
          <a:ln cap="flat" cmpd="sng" w="9525">
            <a:solidFill>
              <a:srgbClr val="333333"/>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400">
                <a:solidFill>
                  <a:srgbClr val="000000"/>
                </a:solidFill>
                <a:latin typeface="Arial"/>
                <a:ea typeface="Arial"/>
                <a:cs typeface="Arial"/>
                <a:sym typeface="Arial"/>
              </a:rPr>
              <a:t>Queens Total Crime vs COVID</a:t>
            </a:r>
            <a:endParaRPr b="1" sz="1400">
              <a:solidFill>
                <a:srgbClr val="000000"/>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Queens had an r-squared = </a:t>
            </a:r>
            <a:r>
              <a:rPr b="1" lang="en">
                <a:solidFill>
                  <a:srgbClr val="000000"/>
                </a:solidFill>
                <a:highlight>
                  <a:srgbClr val="FFFFFF"/>
                </a:highlight>
                <a:latin typeface="Arial"/>
                <a:ea typeface="Arial"/>
                <a:cs typeface="Arial"/>
                <a:sym typeface="Arial"/>
              </a:rPr>
              <a:t>0.51560</a:t>
            </a:r>
            <a:endParaRPr b="1">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Strongest linear correlation between daily covid cases and crime of any NYC borough, followed by Brooklyn and Bronx</a:t>
            </a:r>
            <a:endParaRPr>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Given what we know about total case counts, it seems that boroughs with higher overall COVID cases experienced a stronger inverse correlation between case counts and crime reports</a:t>
            </a:r>
            <a:endParaRPr>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Crime rates </a:t>
            </a:r>
            <a:r>
              <a:rPr b="1" lang="en">
                <a:solidFill>
                  <a:srgbClr val="000000"/>
                </a:solidFill>
                <a:highlight>
                  <a:srgbClr val="FFFFFF"/>
                </a:highlight>
                <a:latin typeface="Arial"/>
                <a:ea typeface="Arial"/>
                <a:cs typeface="Arial"/>
                <a:sym typeface="Arial"/>
              </a:rPr>
              <a:t>higher </a:t>
            </a:r>
            <a:r>
              <a:rPr lang="en">
                <a:solidFill>
                  <a:srgbClr val="000000"/>
                </a:solidFill>
                <a:highlight>
                  <a:srgbClr val="FFFFFF"/>
                </a:highlight>
                <a:latin typeface="Arial"/>
                <a:ea typeface="Arial"/>
                <a:cs typeface="Arial"/>
                <a:sym typeface="Arial"/>
              </a:rPr>
              <a:t>when COVID case counts lower ( </a:t>
            </a:r>
            <a:r>
              <a:rPr b="1" lang="en">
                <a:solidFill>
                  <a:srgbClr val="000000"/>
                </a:solidFill>
                <a:highlight>
                  <a:srgbClr val="FFFFFF"/>
                </a:highlight>
                <a:latin typeface="Arial"/>
                <a:ea typeface="Arial"/>
                <a:cs typeface="Arial"/>
                <a:sym typeface="Arial"/>
              </a:rPr>
              <a:t>x &lt; 250</a:t>
            </a:r>
            <a:r>
              <a:rPr lang="en">
                <a:solidFill>
                  <a:srgbClr val="000000"/>
                </a:solidFill>
                <a:highlight>
                  <a:srgbClr val="FFFFFF"/>
                </a:highlight>
                <a:latin typeface="Arial"/>
                <a:ea typeface="Arial"/>
                <a:cs typeface="Arial"/>
                <a:sym typeface="Arial"/>
              </a:rPr>
              <a:t>), </a:t>
            </a:r>
            <a:endParaRPr>
              <a:solidFill>
                <a:srgbClr val="000000"/>
              </a:solidFill>
              <a:highlight>
                <a:srgbClr val="FFFFFF"/>
              </a:highlight>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highlight>
                  <a:srgbClr val="FFFFFF"/>
                </a:highlight>
                <a:latin typeface="Arial"/>
                <a:ea typeface="Arial"/>
                <a:cs typeface="Arial"/>
                <a:sym typeface="Arial"/>
              </a:rPr>
              <a:t>Refutes original hypothesis stating crime increased during the pandemic</a:t>
            </a:r>
            <a:endParaRPr>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Noticeable uptick in crime rates once COVID cases increase above </a:t>
            </a:r>
            <a:r>
              <a:rPr b="1" lang="en">
                <a:solidFill>
                  <a:srgbClr val="000000"/>
                </a:solidFill>
                <a:highlight>
                  <a:srgbClr val="FFFFFF"/>
                </a:highlight>
                <a:latin typeface="Arial"/>
                <a:ea typeface="Arial"/>
                <a:cs typeface="Arial"/>
                <a:sym typeface="Arial"/>
              </a:rPr>
              <a:t>1750</a:t>
            </a:r>
            <a:r>
              <a:rPr lang="en">
                <a:solidFill>
                  <a:srgbClr val="000000"/>
                </a:solidFill>
                <a:highlight>
                  <a:srgbClr val="FFFFFF"/>
                </a:highlight>
                <a:latin typeface="Arial"/>
                <a:ea typeface="Arial"/>
                <a:cs typeface="Arial"/>
                <a:sym typeface="Arial"/>
              </a:rPr>
              <a:t> cases/day</a:t>
            </a:r>
            <a:endParaRPr>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Plots and Analysis | Crime vs COVID</a:t>
            </a:r>
            <a:endParaRPr/>
          </a:p>
        </p:txBody>
      </p:sp>
      <p:sp>
        <p:nvSpPr>
          <p:cNvPr id="346" name="Google Shape;346;p19"/>
          <p:cNvSpPr txBox="1"/>
          <p:nvPr>
            <p:ph idx="1" type="body"/>
          </p:nvPr>
        </p:nvSpPr>
        <p:spPr>
          <a:xfrm>
            <a:off x="4907400" y="1190925"/>
            <a:ext cx="3780900" cy="3647700"/>
          </a:xfrm>
          <a:prstGeom prst="rect">
            <a:avLst/>
          </a:prstGeom>
          <a:ln cap="flat" cmpd="sng" w="9525">
            <a:solidFill>
              <a:srgbClr val="33333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Manhattan</a:t>
            </a:r>
            <a:r>
              <a:rPr b="1" lang="en" sz="1400">
                <a:solidFill>
                  <a:srgbClr val="000000"/>
                </a:solidFill>
                <a:latin typeface="Arial"/>
                <a:ea typeface="Arial"/>
                <a:cs typeface="Arial"/>
                <a:sym typeface="Arial"/>
              </a:rPr>
              <a:t> Total Crime vs COVID over Time</a:t>
            </a:r>
            <a:endParaRPr b="1" sz="1400">
              <a:solidFill>
                <a:srgbClr val="000000"/>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Manhattan shows a similar; crime initially </a:t>
            </a:r>
            <a:r>
              <a:rPr b="1" lang="en">
                <a:latin typeface="Arial"/>
                <a:ea typeface="Arial"/>
                <a:cs typeface="Arial"/>
                <a:sym typeface="Arial"/>
              </a:rPr>
              <a:t>decreased</a:t>
            </a:r>
            <a:r>
              <a:rPr lang="en">
                <a:latin typeface="Arial"/>
                <a:ea typeface="Arial"/>
                <a:cs typeface="Arial"/>
                <a:sym typeface="Arial"/>
              </a:rPr>
              <a:t> during  pandemic</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Crime reports reach </a:t>
            </a:r>
            <a:r>
              <a:rPr b="1" lang="en">
                <a:latin typeface="Arial"/>
                <a:ea typeface="Arial"/>
                <a:cs typeface="Arial"/>
                <a:sym typeface="Arial"/>
              </a:rPr>
              <a:t>inflection point </a:t>
            </a:r>
            <a:r>
              <a:rPr lang="en">
                <a:latin typeface="Arial"/>
                <a:ea typeface="Arial"/>
                <a:cs typeface="Arial"/>
                <a:sym typeface="Arial"/>
              </a:rPr>
              <a:t>as COVID cases hit a maximum per day - possibly explained by NYC strict lockdown measures</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Spike in the Crime Cases represents </a:t>
            </a:r>
            <a:r>
              <a:rPr b="1" lang="en">
                <a:latin typeface="Arial"/>
                <a:ea typeface="Arial"/>
                <a:cs typeface="Arial"/>
                <a:sym typeface="Arial"/>
              </a:rPr>
              <a:t>outlier</a:t>
            </a:r>
            <a:r>
              <a:rPr lang="en">
                <a:latin typeface="Arial"/>
                <a:ea typeface="Arial"/>
                <a:cs typeface="Arial"/>
                <a:sym typeface="Arial"/>
              </a:rPr>
              <a:t> (possibly related to the George Floyd protests, which began around May 28 2020)</a:t>
            </a:r>
            <a:endParaRPr>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Crime data set includes complaint reports as well</a:t>
            </a:r>
            <a:endParaRPr>
              <a:latin typeface="Arial"/>
              <a:ea typeface="Arial"/>
              <a:cs typeface="Arial"/>
              <a:sym typeface="Arial"/>
            </a:endParaRPr>
          </a:p>
        </p:txBody>
      </p:sp>
      <p:pic>
        <p:nvPicPr>
          <p:cNvPr id="347" name="Google Shape;347;p19"/>
          <p:cNvPicPr preferRelativeResize="0"/>
          <p:nvPr/>
        </p:nvPicPr>
        <p:blipFill>
          <a:blip r:embed="rId3">
            <a:alphaModFix/>
          </a:blip>
          <a:stretch>
            <a:fillRect/>
          </a:stretch>
        </p:blipFill>
        <p:spPr>
          <a:xfrm>
            <a:off x="152400" y="1413400"/>
            <a:ext cx="4620126" cy="3080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0"/>
          <p:cNvSpPr txBox="1"/>
          <p:nvPr>
            <p:ph type="title"/>
          </p:nvPr>
        </p:nvSpPr>
        <p:spPr>
          <a:xfrm>
            <a:off x="1303800" y="3320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Plots and Analysis | Crime vs COVID</a:t>
            </a:r>
            <a:endParaRPr/>
          </a:p>
        </p:txBody>
      </p:sp>
      <p:sp>
        <p:nvSpPr>
          <p:cNvPr id="353" name="Google Shape;353;p20"/>
          <p:cNvSpPr txBox="1"/>
          <p:nvPr>
            <p:ph idx="1" type="body"/>
          </p:nvPr>
        </p:nvSpPr>
        <p:spPr>
          <a:xfrm>
            <a:off x="312725" y="3277325"/>
            <a:ext cx="8375700" cy="1561500"/>
          </a:xfrm>
          <a:prstGeom prst="rect">
            <a:avLst/>
          </a:prstGeom>
          <a:ln cap="flat" cmpd="sng" w="9525">
            <a:solidFill>
              <a:srgbClr val="33333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Most Common Crime Categories in Time Period of Interest:</a:t>
            </a:r>
            <a:endParaRPr b="1" sz="1400">
              <a:solidFill>
                <a:srgbClr val="000000"/>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This is how crime distribution varied with COVID case levels</a:t>
            </a:r>
            <a:endParaRPr>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High Covid Case Date: 4/1/2020   //   Low Covid Case Date: 9/4/2020</a:t>
            </a:r>
            <a:endParaRPr>
              <a:latin typeface="Arial"/>
              <a:ea typeface="Arial"/>
              <a:cs typeface="Arial"/>
              <a:sym typeface="Arial"/>
            </a:endParaRPr>
          </a:p>
        </p:txBody>
      </p:sp>
      <p:pic>
        <p:nvPicPr>
          <p:cNvPr id="354" name="Google Shape;354;p20"/>
          <p:cNvPicPr preferRelativeResize="0"/>
          <p:nvPr/>
        </p:nvPicPr>
        <p:blipFill>
          <a:blip r:embed="rId3">
            <a:alphaModFix/>
          </a:blip>
          <a:stretch>
            <a:fillRect/>
          </a:stretch>
        </p:blipFill>
        <p:spPr>
          <a:xfrm>
            <a:off x="885325" y="992850"/>
            <a:ext cx="3426700" cy="2284475"/>
          </a:xfrm>
          <a:prstGeom prst="rect">
            <a:avLst/>
          </a:prstGeom>
          <a:noFill/>
          <a:ln>
            <a:noFill/>
          </a:ln>
        </p:spPr>
      </p:pic>
      <p:pic>
        <p:nvPicPr>
          <p:cNvPr id="355" name="Google Shape;355;p20"/>
          <p:cNvPicPr preferRelativeResize="0"/>
          <p:nvPr/>
        </p:nvPicPr>
        <p:blipFill>
          <a:blip r:embed="rId4">
            <a:alphaModFix/>
          </a:blip>
          <a:stretch>
            <a:fillRect/>
          </a:stretch>
        </p:blipFill>
        <p:spPr>
          <a:xfrm>
            <a:off x="4907529" y="992852"/>
            <a:ext cx="3426771" cy="228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1"/>
          <p:cNvSpPr txBox="1"/>
          <p:nvPr>
            <p:ph type="title"/>
          </p:nvPr>
        </p:nvSpPr>
        <p:spPr>
          <a:xfrm>
            <a:off x="1303800" y="598575"/>
            <a:ext cx="5180100" cy="79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Heatmap </a:t>
            </a:r>
            <a:r>
              <a:rPr lang="en"/>
              <a:t>| Google API</a:t>
            </a:r>
            <a:endParaRPr/>
          </a:p>
        </p:txBody>
      </p:sp>
      <p:sp>
        <p:nvSpPr>
          <p:cNvPr id="361" name="Google Shape;361;p21"/>
          <p:cNvSpPr txBox="1"/>
          <p:nvPr>
            <p:ph idx="1" type="body"/>
          </p:nvPr>
        </p:nvSpPr>
        <p:spPr>
          <a:xfrm>
            <a:off x="5414725" y="1326075"/>
            <a:ext cx="3002400" cy="16011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latin typeface="Arial"/>
                <a:ea typeface="Arial"/>
                <a:cs typeface="Arial"/>
                <a:sym typeface="Arial"/>
              </a:rPr>
              <a:t>This heat map depicts the relative crime levels in each NYC borough and provides a </a:t>
            </a:r>
            <a:r>
              <a:rPr lang="en">
                <a:latin typeface="Arial"/>
                <a:ea typeface="Arial"/>
                <a:cs typeface="Arial"/>
                <a:sym typeface="Arial"/>
              </a:rPr>
              <a:t>geographic</a:t>
            </a:r>
            <a:r>
              <a:rPr lang="en">
                <a:latin typeface="Arial"/>
                <a:ea typeface="Arial"/>
                <a:cs typeface="Arial"/>
                <a:sym typeface="Arial"/>
              </a:rPr>
              <a:t> perspective. </a:t>
            </a:r>
            <a:endParaRPr>
              <a:latin typeface="Arial"/>
              <a:ea typeface="Arial"/>
              <a:cs typeface="Arial"/>
              <a:sym typeface="Arial"/>
            </a:endParaRPr>
          </a:p>
        </p:txBody>
      </p:sp>
      <p:pic>
        <p:nvPicPr>
          <p:cNvPr id="362" name="Google Shape;362;p21"/>
          <p:cNvPicPr preferRelativeResize="0"/>
          <p:nvPr/>
        </p:nvPicPr>
        <p:blipFill>
          <a:blip r:embed="rId3">
            <a:alphaModFix/>
          </a:blip>
          <a:stretch>
            <a:fillRect/>
          </a:stretch>
        </p:blipFill>
        <p:spPr>
          <a:xfrm>
            <a:off x="5616351" y="2571750"/>
            <a:ext cx="2850808" cy="1911525"/>
          </a:xfrm>
          <a:prstGeom prst="rect">
            <a:avLst/>
          </a:prstGeom>
          <a:noFill/>
          <a:ln>
            <a:noFill/>
          </a:ln>
        </p:spPr>
      </p:pic>
      <p:pic>
        <p:nvPicPr>
          <p:cNvPr id="363" name="Google Shape;363;p21"/>
          <p:cNvPicPr preferRelativeResize="0"/>
          <p:nvPr/>
        </p:nvPicPr>
        <p:blipFill>
          <a:blip r:embed="rId4">
            <a:alphaModFix/>
          </a:blip>
          <a:stretch>
            <a:fillRect/>
          </a:stretch>
        </p:blipFill>
        <p:spPr>
          <a:xfrm>
            <a:off x="152400" y="1546275"/>
            <a:ext cx="5109924" cy="29963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