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6" r:id="rId4"/>
    <p:sldId id="267"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742c1e8b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742c1e8b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Edmund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567213c42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567213c42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Claudia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7744a6f0e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e7744a6f0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Data Cleaning:</a:t>
            </a:r>
            <a:endParaRPr/>
          </a:p>
          <a:p>
            <a:pPr marL="914400" lvl="1" indent="-298450" algn="l" rtl="0">
              <a:spcBef>
                <a:spcPts val="0"/>
              </a:spcBef>
              <a:spcAft>
                <a:spcPts val="0"/>
              </a:spcAft>
              <a:buSzPts val="1100"/>
              <a:buChar char="○"/>
            </a:pPr>
            <a:r>
              <a:rPr lang="en"/>
              <a:t>Merging NYC crime and NYC covid cases data.</a:t>
            </a:r>
            <a:endParaRPr/>
          </a:p>
          <a:p>
            <a:pPr marL="914400" lvl="1" indent="-298450" algn="l" rtl="0">
              <a:spcBef>
                <a:spcPts val="0"/>
              </a:spcBef>
              <a:spcAft>
                <a:spcPts val="0"/>
              </a:spcAft>
              <a:buSzPts val="1100"/>
              <a:buChar char="○"/>
            </a:pPr>
            <a:r>
              <a:rPr lang="en"/>
              <a:t>Dropping unnecessary data and columns.</a:t>
            </a:r>
            <a:endParaRPr/>
          </a:p>
          <a:p>
            <a:pPr marL="914400" lvl="1" indent="-298450" algn="l" rtl="0">
              <a:spcBef>
                <a:spcPts val="0"/>
              </a:spcBef>
              <a:spcAft>
                <a:spcPts val="0"/>
              </a:spcAft>
              <a:buSzPts val="1100"/>
              <a:buChar char="○"/>
            </a:pPr>
            <a:r>
              <a:rPr lang="en"/>
              <a:t>LOC function to align dates across data sources and DFs</a:t>
            </a:r>
            <a:endParaRPr/>
          </a:p>
          <a:p>
            <a:pPr marL="914400" lvl="1" indent="-298450" algn="l" rtl="0">
              <a:spcBef>
                <a:spcPts val="0"/>
              </a:spcBef>
              <a:spcAft>
                <a:spcPts val="0"/>
              </a:spcAft>
              <a:buSzPts val="1100"/>
              <a:buChar char="○"/>
            </a:pPr>
            <a:r>
              <a:rPr lang="en"/>
              <a:t>Standardized date format in merged DF </a:t>
            </a:r>
            <a:endParaRPr/>
          </a:p>
          <a:p>
            <a:pPr marL="914400" lvl="1" indent="-298450" algn="l" rtl="0">
              <a:spcBef>
                <a:spcPts val="0"/>
              </a:spcBef>
              <a:spcAft>
                <a:spcPts val="0"/>
              </a:spcAft>
              <a:buSzPts val="1100"/>
              <a:buChar char="○"/>
            </a:pPr>
            <a:r>
              <a:rPr lang="en"/>
              <a:t>Replaced missing data with ‘N/A’</a:t>
            </a:r>
            <a:endParaRPr/>
          </a:p>
          <a:p>
            <a:pPr marL="914400" lvl="1" indent="-298450" algn="l" rtl="0">
              <a:spcBef>
                <a:spcPts val="0"/>
              </a:spcBef>
              <a:spcAft>
                <a:spcPts val="0"/>
              </a:spcAft>
              <a:buSzPts val="1100"/>
              <a:buChar char="○"/>
            </a:pPr>
            <a:r>
              <a:rPr lang="en"/>
              <a:t>Create a CSV output of cleaned data.</a:t>
            </a:r>
            <a:endParaRPr/>
          </a:p>
          <a:p>
            <a:pPr marL="914400" lvl="1" indent="-298450" algn="l" rtl="0">
              <a:spcBef>
                <a:spcPts val="0"/>
              </a:spcBef>
              <a:spcAft>
                <a:spcPts val="0"/>
              </a:spcAft>
              <a:buSzPts val="1100"/>
              <a:buChar char="○"/>
            </a:pPr>
            <a:r>
              <a:rPr lang="en"/>
              <a:t>Importing CSV file and started analyzing the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400" b="1">
                <a:solidFill>
                  <a:srgbClr val="424242"/>
                </a:solidFill>
              </a:rPr>
              <a:t>NYC Crime Data</a:t>
            </a:r>
            <a:r>
              <a:rPr lang="en" sz="1400">
                <a:solidFill>
                  <a:srgbClr val="424242"/>
                </a:solidFill>
              </a:rPr>
              <a:t> |</a:t>
            </a:r>
            <a:r>
              <a:rPr lang="en" sz="1400" b="1">
                <a:solidFill>
                  <a:srgbClr val="424242"/>
                </a:solidFill>
              </a:rPr>
              <a:t> </a:t>
            </a:r>
            <a:r>
              <a:rPr lang="en" sz="1500">
                <a:solidFill>
                  <a:srgbClr val="424242"/>
                </a:solidFill>
              </a:rPr>
              <a:t>Contains historic crime complaint data for the city</a:t>
            </a:r>
            <a:endParaRPr sz="1500">
              <a:solidFill>
                <a:srgbClr val="424242"/>
              </a:solidFill>
            </a:endParaRPr>
          </a:p>
          <a:p>
            <a:pPr marL="0" lvl="0" indent="0" algn="l" rtl="0">
              <a:lnSpc>
                <a:spcPct val="115000"/>
              </a:lnSpc>
              <a:spcBef>
                <a:spcPts val="0"/>
              </a:spcBef>
              <a:spcAft>
                <a:spcPts val="0"/>
              </a:spcAft>
              <a:buNone/>
            </a:pPr>
            <a:r>
              <a:rPr lang="en" sz="1500" i="1">
                <a:solidFill>
                  <a:srgbClr val="424242"/>
                </a:solidFill>
              </a:rPr>
              <a:t>Data from Feb - Sept 2020</a:t>
            </a:r>
            <a:endParaRPr sz="1500" i="1">
              <a:solidFill>
                <a:srgbClr val="424242"/>
              </a:solidFill>
            </a:endParaRPr>
          </a:p>
          <a:p>
            <a:pPr marL="0" lvl="0" indent="0" algn="l" rtl="0">
              <a:lnSpc>
                <a:spcPct val="115000"/>
              </a:lnSpc>
              <a:spcBef>
                <a:spcPts val="0"/>
              </a:spcBef>
              <a:spcAft>
                <a:spcPts val="0"/>
              </a:spcAft>
              <a:buNone/>
            </a:pPr>
            <a:endParaRPr sz="1400">
              <a:solidFill>
                <a:srgbClr val="424242"/>
              </a:solidFill>
            </a:endParaRPr>
          </a:p>
          <a:p>
            <a:pPr marL="0" lvl="0" indent="0" algn="l" rtl="0">
              <a:lnSpc>
                <a:spcPct val="115000"/>
              </a:lnSpc>
              <a:spcBef>
                <a:spcPts val="0"/>
              </a:spcBef>
              <a:spcAft>
                <a:spcPts val="0"/>
              </a:spcAft>
              <a:buNone/>
            </a:pPr>
            <a:r>
              <a:rPr lang="en" sz="1500" b="1">
                <a:solidFill>
                  <a:srgbClr val="424242"/>
                </a:solidFill>
              </a:rPr>
              <a:t>NYC COVID Data</a:t>
            </a:r>
            <a:r>
              <a:rPr lang="en" sz="1500">
                <a:solidFill>
                  <a:srgbClr val="424242"/>
                </a:solidFill>
              </a:rPr>
              <a:t> | Contains case numbers per borough</a:t>
            </a:r>
            <a:endParaRPr sz="1500">
              <a:solidFill>
                <a:srgbClr val="424242"/>
              </a:solidFill>
            </a:endParaRPr>
          </a:p>
          <a:p>
            <a:pPr marL="0" lvl="0" indent="0" algn="l" rtl="0">
              <a:lnSpc>
                <a:spcPct val="115000"/>
              </a:lnSpc>
              <a:spcBef>
                <a:spcPts val="0"/>
              </a:spcBef>
              <a:spcAft>
                <a:spcPts val="0"/>
              </a:spcAft>
              <a:buNone/>
            </a:pPr>
            <a:r>
              <a:rPr lang="en" sz="1500" i="1">
                <a:solidFill>
                  <a:srgbClr val="424242"/>
                </a:solidFill>
              </a:rPr>
              <a:t>Data for Feb - Sept 2020</a:t>
            </a:r>
            <a:endParaRPr sz="1500" i="1">
              <a:solidFill>
                <a:srgbClr val="424242"/>
              </a:solidFill>
            </a:endParaRPr>
          </a:p>
          <a:p>
            <a:pPr marL="0" lvl="0" indent="0" algn="l" rtl="0">
              <a:lnSpc>
                <a:spcPct val="115000"/>
              </a:lnSpc>
              <a:spcBef>
                <a:spcPts val="0"/>
              </a:spcBef>
              <a:spcAft>
                <a:spcPts val="0"/>
              </a:spcAft>
              <a:buNone/>
            </a:pPr>
            <a:endParaRPr sz="1500">
              <a:solidFill>
                <a:srgbClr val="424242"/>
              </a:solidFill>
            </a:endParaRPr>
          </a:p>
          <a:p>
            <a:pPr marL="0" lvl="0" indent="0" algn="l" rtl="0">
              <a:lnSpc>
                <a:spcPct val="115000"/>
              </a:lnSpc>
              <a:spcBef>
                <a:spcPts val="0"/>
              </a:spcBef>
              <a:spcAft>
                <a:spcPts val="0"/>
              </a:spcAft>
              <a:buNone/>
            </a:pPr>
            <a:r>
              <a:rPr lang="en" sz="1500" b="1">
                <a:solidFill>
                  <a:srgbClr val="424242"/>
                </a:solidFill>
              </a:rPr>
              <a:t>Google Geocode API </a:t>
            </a:r>
            <a:r>
              <a:rPr lang="en" sz="1500">
                <a:solidFill>
                  <a:srgbClr val="424242"/>
                </a:solidFill>
              </a:rPr>
              <a:t>| Returns coordinates for each borough</a:t>
            </a:r>
            <a:endParaRPr sz="1500">
              <a:solidFill>
                <a:srgbClr val="424242"/>
              </a:solidFill>
            </a:endParaRPr>
          </a:p>
          <a:p>
            <a:pPr marL="0" lvl="0" indent="0" algn="l" rtl="0">
              <a:lnSpc>
                <a:spcPct val="115000"/>
              </a:lnSpc>
              <a:spcBef>
                <a:spcPts val="0"/>
              </a:spcBef>
              <a:spcAft>
                <a:spcPts val="0"/>
              </a:spcAft>
              <a:buNone/>
            </a:pPr>
            <a:endParaRPr sz="1500">
              <a:solidFill>
                <a:srgbClr val="424242"/>
              </a:solidFill>
            </a:endParaRPr>
          </a:p>
          <a:p>
            <a:pPr marL="0" lvl="0" indent="0" algn="l" rtl="0">
              <a:lnSpc>
                <a:spcPct val="115000"/>
              </a:lnSpc>
              <a:spcBef>
                <a:spcPts val="0"/>
              </a:spcBef>
              <a:spcAft>
                <a:spcPts val="0"/>
              </a:spcAft>
              <a:buClr>
                <a:schemeClr val="dk1"/>
              </a:buClr>
              <a:buSzPts val="1100"/>
              <a:buFont typeface="Arial"/>
              <a:buNone/>
            </a:pPr>
            <a:r>
              <a:rPr lang="en" sz="1400" b="1">
                <a:solidFill>
                  <a:srgbClr val="424242"/>
                </a:solidFill>
              </a:rPr>
              <a:t>Data Cleaning and Preparation</a:t>
            </a:r>
            <a:endParaRPr sz="1400" b="1">
              <a:solidFill>
                <a:srgbClr val="424242"/>
              </a:solidFill>
            </a:endParaRPr>
          </a:p>
          <a:p>
            <a:pPr marL="0" lvl="0" indent="0" algn="l" rtl="0">
              <a:lnSpc>
                <a:spcPct val="115000"/>
              </a:lnSpc>
              <a:spcBef>
                <a:spcPts val="0"/>
              </a:spcBef>
              <a:spcAft>
                <a:spcPts val="0"/>
              </a:spcAft>
              <a:buClr>
                <a:schemeClr val="dk1"/>
              </a:buClr>
              <a:buSzPts val="1100"/>
              <a:buFont typeface="Arial"/>
              <a:buNone/>
            </a:pPr>
            <a:endParaRPr sz="1400" b="1">
              <a:solidFill>
                <a:srgbClr val="424242"/>
              </a:solidFill>
            </a:endParaRPr>
          </a:p>
          <a:p>
            <a:pPr marL="457200" lvl="0" indent="-311150" algn="l" rtl="0">
              <a:lnSpc>
                <a:spcPct val="115000"/>
              </a:lnSpc>
              <a:spcBef>
                <a:spcPts val="0"/>
              </a:spcBef>
              <a:spcAft>
                <a:spcPts val="0"/>
              </a:spcAft>
              <a:buClr>
                <a:srgbClr val="424242"/>
              </a:buClr>
              <a:buSzPts val="1300"/>
              <a:buFont typeface="Arial"/>
              <a:buAutoNum type="arabicPeriod"/>
            </a:pPr>
            <a:r>
              <a:rPr lang="en" sz="1300">
                <a:solidFill>
                  <a:srgbClr val="424242"/>
                </a:solidFill>
              </a:rPr>
              <a:t>Merge 5 separate CSV files into single file for processing; merge with COVID data file</a:t>
            </a:r>
            <a:endParaRPr sz="1300">
              <a:solidFill>
                <a:srgbClr val="424242"/>
              </a:solidFill>
            </a:endParaRPr>
          </a:p>
          <a:p>
            <a:pPr marL="457200" lvl="0" indent="-311150" algn="l" rtl="0">
              <a:lnSpc>
                <a:spcPct val="115000"/>
              </a:lnSpc>
              <a:spcBef>
                <a:spcPts val="0"/>
              </a:spcBef>
              <a:spcAft>
                <a:spcPts val="0"/>
              </a:spcAft>
              <a:buClr>
                <a:srgbClr val="424242"/>
              </a:buClr>
              <a:buSzPts val="1300"/>
              <a:buFont typeface="Arial"/>
              <a:buAutoNum type="arabicPeriod"/>
            </a:pPr>
            <a:r>
              <a:rPr lang="en" sz="1300">
                <a:solidFill>
                  <a:srgbClr val="424242"/>
                </a:solidFill>
              </a:rPr>
              <a:t>Created new DF and dropped unnecessary columns; renamed and reorganized columns</a:t>
            </a:r>
            <a:endParaRPr sz="1300">
              <a:solidFill>
                <a:srgbClr val="424242"/>
              </a:solidFill>
            </a:endParaRPr>
          </a:p>
          <a:p>
            <a:pPr marL="914400" lvl="1" indent="-298450" algn="l" rtl="0">
              <a:lnSpc>
                <a:spcPct val="115000"/>
              </a:lnSpc>
              <a:spcBef>
                <a:spcPts val="0"/>
              </a:spcBef>
              <a:spcAft>
                <a:spcPts val="0"/>
              </a:spcAft>
              <a:buClr>
                <a:srgbClr val="424242"/>
              </a:buClr>
              <a:buSzPts val="1100"/>
              <a:buFont typeface="Arial"/>
              <a:buAutoNum type="alphaLcPeriod"/>
            </a:pPr>
            <a:r>
              <a:rPr lang="en">
                <a:solidFill>
                  <a:srgbClr val="424242"/>
                </a:solidFill>
              </a:rPr>
              <a:t>LOC function to align dates across data sources and DFs</a:t>
            </a:r>
            <a:endParaRPr>
              <a:solidFill>
                <a:srgbClr val="424242"/>
              </a:solidFill>
            </a:endParaRPr>
          </a:p>
          <a:p>
            <a:pPr marL="914400" lvl="1" indent="-298450" algn="l" rtl="0">
              <a:lnSpc>
                <a:spcPct val="115000"/>
              </a:lnSpc>
              <a:spcBef>
                <a:spcPts val="0"/>
              </a:spcBef>
              <a:spcAft>
                <a:spcPts val="0"/>
              </a:spcAft>
              <a:buClr>
                <a:srgbClr val="424242"/>
              </a:buClr>
              <a:buSzPts val="1100"/>
              <a:buFont typeface="Arial"/>
              <a:buAutoNum type="alphaLcPeriod"/>
            </a:pPr>
            <a:r>
              <a:rPr lang="en">
                <a:solidFill>
                  <a:srgbClr val="424242"/>
                </a:solidFill>
              </a:rPr>
              <a:t>Standardized date format in merged DF </a:t>
            </a:r>
            <a:endParaRPr>
              <a:solidFill>
                <a:srgbClr val="424242"/>
              </a:solidFill>
            </a:endParaRPr>
          </a:p>
          <a:p>
            <a:pPr marL="914400" lvl="1" indent="-298450" algn="l" rtl="0">
              <a:lnSpc>
                <a:spcPct val="115000"/>
              </a:lnSpc>
              <a:spcBef>
                <a:spcPts val="0"/>
              </a:spcBef>
              <a:spcAft>
                <a:spcPts val="0"/>
              </a:spcAft>
              <a:buClr>
                <a:srgbClr val="424242"/>
              </a:buClr>
              <a:buSzPts val="1100"/>
              <a:buFont typeface="Arial"/>
              <a:buAutoNum type="alphaLcPeriod"/>
            </a:pPr>
            <a:r>
              <a:rPr lang="en">
                <a:solidFill>
                  <a:srgbClr val="424242"/>
                </a:solidFill>
              </a:rPr>
              <a:t>Replaced missing data with ‘N/A’</a:t>
            </a:r>
            <a:endParaRPr>
              <a:solidFill>
                <a:srgbClr val="424242"/>
              </a:solidFill>
            </a:endParaRPr>
          </a:p>
          <a:p>
            <a:pPr marL="457200" lvl="0" indent="-311150" algn="l" rtl="0">
              <a:lnSpc>
                <a:spcPct val="115000"/>
              </a:lnSpc>
              <a:spcBef>
                <a:spcPts val="0"/>
              </a:spcBef>
              <a:spcAft>
                <a:spcPts val="0"/>
              </a:spcAft>
              <a:buClr>
                <a:srgbClr val="424242"/>
              </a:buClr>
              <a:buSzPts val="1300"/>
              <a:buFont typeface="Arial"/>
              <a:buAutoNum type="arabicPeriod"/>
            </a:pPr>
            <a:r>
              <a:rPr lang="en" sz="1300">
                <a:solidFill>
                  <a:srgbClr val="424242"/>
                </a:solidFill>
              </a:rPr>
              <a:t>Create a CSV output of cleaned data</a:t>
            </a:r>
            <a:endParaRPr sz="1500">
              <a:solidFill>
                <a:srgbClr val="424242"/>
              </a:solidFill>
            </a:endParaRPr>
          </a:p>
          <a:p>
            <a:pPr marL="0" lvl="0" indent="0" algn="l" rtl="0">
              <a:lnSpc>
                <a:spcPct val="115000"/>
              </a:lnSpc>
              <a:spcBef>
                <a:spcPts val="0"/>
              </a:spcBef>
              <a:spcAft>
                <a:spcPts val="0"/>
              </a:spcAft>
              <a:buNone/>
            </a:pPr>
            <a:endParaRPr sz="1500">
              <a:solidFill>
                <a:srgbClr val="424242"/>
              </a:solidFill>
            </a:endParaRPr>
          </a:p>
          <a:p>
            <a:pPr marL="0" lvl="0" indent="0" algn="l" rtl="0">
              <a:lnSpc>
                <a:spcPct val="115000"/>
              </a:lnSpc>
              <a:spcBef>
                <a:spcPts val="0"/>
              </a:spcBef>
              <a:spcAft>
                <a:spcPts val="0"/>
              </a:spcAft>
              <a:buNone/>
            </a:pPr>
            <a:endParaRPr sz="1500">
              <a:solidFill>
                <a:srgbClr val="424242"/>
              </a:solidFill>
            </a:endParaRPr>
          </a:p>
          <a:p>
            <a:pPr marL="0" lvl="0" indent="0" algn="l" rtl="0">
              <a:lnSpc>
                <a:spcPct val="115000"/>
              </a:lnSpc>
              <a:spcBef>
                <a:spcPts val="0"/>
              </a:spcBef>
              <a:spcAft>
                <a:spcPts val="0"/>
              </a:spcAft>
              <a:buNone/>
            </a:pPr>
            <a:endParaRPr sz="1500">
              <a:solidFill>
                <a:srgbClr val="424242"/>
              </a:solidFill>
            </a:endParaRPr>
          </a:p>
          <a:p>
            <a:pPr marL="0" lvl="0" indent="0" algn="l" rtl="0">
              <a:lnSpc>
                <a:spcPct val="115000"/>
              </a:lnSpc>
              <a:spcBef>
                <a:spcPts val="0"/>
              </a:spcBef>
              <a:spcAft>
                <a:spcPts val="0"/>
              </a:spcAft>
              <a:buNone/>
            </a:pPr>
            <a:endParaRPr sz="1500">
              <a:solidFill>
                <a:srgbClr val="424242"/>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e7744a6f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e7744a6f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a:t>
            </a:r>
            <a:endParaRPr/>
          </a:p>
          <a:p>
            <a:pPr marL="0" lvl="0" indent="0" algn="l" rtl="0">
              <a:lnSpc>
                <a:spcPct val="115000"/>
              </a:lnSpc>
              <a:spcBef>
                <a:spcPts val="0"/>
              </a:spcBef>
              <a:spcAft>
                <a:spcPts val="0"/>
              </a:spcAft>
              <a:buClr>
                <a:schemeClr val="dk1"/>
              </a:buClr>
              <a:buSzPts val="1100"/>
              <a:buFont typeface="Arial"/>
              <a:buNone/>
            </a:pPr>
            <a:r>
              <a:rPr lang="en" sz="1500" b="1">
                <a:solidFill>
                  <a:schemeClr val="dk1"/>
                </a:solidFill>
              </a:rPr>
              <a:t>Project 1 (Slide 2 and Slide 3)</a:t>
            </a:r>
            <a:endParaRPr sz="1500"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Outline:</a:t>
            </a:r>
            <a:endParaRPr sz="1000">
              <a:solidFill>
                <a:schemeClr val="dk1"/>
              </a:solidFill>
            </a:endParaRPr>
          </a:p>
          <a:p>
            <a:pPr marL="457200" lvl="0" indent="-292100" algn="l" rtl="0">
              <a:lnSpc>
                <a:spcPct val="115000"/>
              </a:lnSpc>
              <a:spcBef>
                <a:spcPts val="1200"/>
              </a:spcBef>
              <a:spcAft>
                <a:spcPts val="0"/>
              </a:spcAft>
              <a:buClr>
                <a:schemeClr val="dk1"/>
              </a:buClr>
              <a:buSzPts val="1000"/>
              <a:buAutoNum type="arabicPeriod"/>
            </a:pPr>
            <a:r>
              <a:rPr lang="en" sz="1000">
                <a:solidFill>
                  <a:schemeClr val="dk1"/>
                </a:solidFill>
              </a:rPr>
              <a:t>Data Aggregation: </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Break down to three statistics: Per Day, Per Borough, and Overall Crime.</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In “Per Day”, we have two data sets, which are Covid Case Count and Crime Complaints. Also, we looked into the relationship between Daily Crime vs Daily Covid.</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In “Per Borough”, we looked into the five neighborhoods, which is Brooklyn, Bronx, Queens, Manhatton, Staten Island for Covid Case Count and Crime Complaints.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In “Overall Crime”, we looked into “Type of Crime” and “Demographics (Suspect Age &amp; Race)”.</a:t>
            </a:r>
            <a:endParaRPr sz="10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Presentation: (my speech)</a:t>
            </a:r>
            <a:endParaRPr sz="1200" b="1">
              <a:solidFill>
                <a:schemeClr val="dk1"/>
              </a:solidFill>
            </a:endParaRPr>
          </a:p>
          <a:p>
            <a:pPr marL="0" lvl="0" indent="0" algn="l" rtl="0">
              <a:lnSpc>
                <a:spcPct val="115000"/>
              </a:lnSpc>
              <a:spcBef>
                <a:spcPts val="200"/>
              </a:spcBef>
              <a:spcAft>
                <a:spcPts val="0"/>
              </a:spcAft>
              <a:buClr>
                <a:schemeClr val="dk1"/>
              </a:buClr>
              <a:buSzPts val="1100"/>
              <a:buFont typeface="Arial"/>
              <a:buNone/>
            </a:pPr>
            <a:r>
              <a:rPr lang="en" sz="1000">
                <a:solidFill>
                  <a:schemeClr val="dk1"/>
                </a:solidFill>
              </a:rPr>
              <a:t>In data cleaning we merged all five </a:t>
            </a:r>
            <a:r>
              <a:rPr lang="en" sz="1000" u="sng">
                <a:solidFill>
                  <a:schemeClr val="dk1"/>
                </a:solidFill>
              </a:rPr>
              <a:t>NYC Crime DataSet</a:t>
            </a:r>
            <a:r>
              <a:rPr lang="en" sz="1000">
                <a:solidFill>
                  <a:schemeClr val="dk1"/>
                </a:solidFill>
              </a:rPr>
              <a:t> and </a:t>
            </a:r>
            <a:r>
              <a:rPr lang="en" sz="1000" u="sng">
                <a:solidFill>
                  <a:schemeClr val="dk1"/>
                </a:solidFill>
              </a:rPr>
              <a:t>COVID-19 Daily Counts of Cases.csv</a:t>
            </a:r>
            <a:r>
              <a:rPr lang="en" sz="1000">
                <a:solidFill>
                  <a:schemeClr val="dk1"/>
                </a:solidFill>
              </a:rPr>
              <a:t>. During data cleaning we dropped unnecessary columns and data. We used LOC function to align dates across data sources and Data Frames, standardized date format in merged Data Frames, and replaced missing data with ‘N/A’.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Afterwards, we exported the clean data as </a:t>
            </a:r>
            <a:r>
              <a:rPr lang="en" sz="1000" u="sng">
                <a:solidFill>
                  <a:schemeClr val="dk1"/>
                </a:solidFill>
              </a:rPr>
              <a:t>merged_NYC_data.csv</a:t>
            </a:r>
            <a:r>
              <a:rPr lang="en" sz="1000">
                <a:solidFill>
                  <a:schemeClr val="dk1"/>
                </a:solidFill>
              </a:rPr>
              <a:t>.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All data we showed are between Feb/29/20 to Sept/29/20, and below the slide are the links to the sources.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To next slide, we imported the </a:t>
            </a:r>
            <a:r>
              <a:rPr lang="en" sz="1000" u="sng">
                <a:solidFill>
                  <a:schemeClr val="dk1"/>
                </a:solidFill>
              </a:rPr>
              <a:t>merged_NYC_data.csv</a:t>
            </a:r>
            <a:r>
              <a:rPr lang="en" sz="1000">
                <a:solidFill>
                  <a:schemeClr val="dk1"/>
                </a:solidFill>
              </a:rPr>
              <a:t>. file and started to analyze the data. We divided the data to three types, which is “Per Day”, “Per Borough”, and “Overall Crime”.</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In “Per Day”, we analyzed COVID case count and crime complaints. Furthermore, we looked into the relationship in “Daily Crime vs Daily Covid”.  In “Per Borough”, we counted the COVID cases and the Crime Complaints in each five neighborhood. Which is Brooklyn, Bronx, Queens, Manhattan, and Staten Island.</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In “Over Crime”, we discovered the types of crime and demographic. In demographics, we broke down to suspect age and race.</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We tried to find if there’s a correlation between COVID - 19 cases and criminal behavior.</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75196087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7519608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Ashton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742c1e8b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742c1e8b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Claudia/Jared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e742c1e8b3_0_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e742c1e8b3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42c1e8b3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42c1e8b3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Ashton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567213c42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567213c42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Edmund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Health/COVID-19-Daily-Counts-of-Cases-Hospitalizations-an/rc75-m7u3"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Public-Safety/NYPD-Complaint-Data-Historic/qgea-i56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Crime Trends in NYC during the COVID-19 Pandemic</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Group 6:</a:t>
            </a:r>
            <a:r>
              <a:rPr lang="en"/>
              <a:t> Claudia Canamas, Ashton Smith, Ken Tseng, Edmund Annobil, Jared Roussel</a:t>
            </a:r>
            <a:endParaRPr/>
          </a:p>
        </p:txBody>
      </p:sp>
      <p:sp>
        <p:nvSpPr>
          <p:cNvPr id="279" name="Google Shape;279;p13"/>
          <p:cNvSpPr txBox="1"/>
          <p:nvPr/>
        </p:nvSpPr>
        <p:spPr>
          <a:xfrm>
            <a:off x="0" y="4743300"/>
            <a:ext cx="153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Aug 3, 2021</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2"/>
          <p:cNvSpPr txBox="1">
            <a:spLocks noGrp="1"/>
          </p:cNvSpPr>
          <p:nvPr>
            <p:ph type="title"/>
          </p:nvPr>
        </p:nvSpPr>
        <p:spPr>
          <a:xfrm>
            <a:off x="1303800" y="598575"/>
            <a:ext cx="7712100" cy="69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body" idx="1"/>
          </p:nvPr>
        </p:nvSpPr>
        <p:spPr>
          <a:xfrm>
            <a:off x="238300" y="1380200"/>
            <a:ext cx="8519700" cy="31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crime analysts for the New York State Bureau of Investigations, our team is interested in analyzing crime statistics during the initial phase of the COVID-19 pandemic. </a:t>
            </a:r>
            <a:endParaRPr/>
          </a:p>
          <a:p>
            <a:pPr marL="0" lvl="0" indent="0" algn="l" rtl="0">
              <a:spcBef>
                <a:spcPts val="1200"/>
              </a:spcBef>
              <a:spcAft>
                <a:spcPts val="0"/>
              </a:spcAft>
              <a:buNone/>
            </a:pPr>
            <a:r>
              <a:rPr lang="en"/>
              <a:t>During this time, NYC peaked at 6,000 new daily COVID cases. Also during this time, NYC was experiencing an average of about 1,300 daily crime reports in the city. We were interested in exploring a trends among these issues. </a:t>
            </a:r>
            <a:endParaRPr sz="1500"/>
          </a:p>
          <a:p>
            <a:pPr marL="457200" lvl="0" indent="-323850" algn="l" rtl="0">
              <a:spcBef>
                <a:spcPts val="1200"/>
              </a:spcBef>
              <a:spcAft>
                <a:spcPts val="0"/>
              </a:spcAft>
              <a:buSzPts val="1500"/>
              <a:buChar char="●"/>
            </a:pPr>
            <a:r>
              <a:rPr lang="en" sz="1500"/>
              <a:t>Are the growth in COVID-19 cases correlated with a rise or decrease in crime within the city?</a:t>
            </a:r>
            <a:endParaRPr sz="1500"/>
          </a:p>
          <a:p>
            <a:pPr marL="914400" lvl="1" indent="-311150" algn="l" rtl="0">
              <a:spcBef>
                <a:spcPts val="0"/>
              </a:spcBef>
              <a:spcAft>
                <a:spcPts val="0"/>
              </a:spcAft>
              <a:buSzPts val="1300"/>
              <a:buChar char="○"/>
            </a:pPr>
            <a:r>
              <a:rPr lang="en" sz="1300"/>
              <a:t>Did the crime statistics follow the COVID cases geographically?</a:t>
            </a:r>
            <a:endParaRPr sz="1300"/>
          </a:p>
          <a:p>
            <a:pPr marL="914400" lvl="1" indent="-311150" algn="l" rtl="0">
              <a:spcBef>
                <a:spcPts val="0"/>
              </a:spcBef>
              <a:spcAft>
                <a:spcPts val="0"/>
              </a:spcAft>
              <a:buSzPts val="1300"/>
              <a:buChar char="○"/>
            </a:pPr>
            <a:r>
              <a:rPr lang="en" sz="1300"/>
              <a:t>Is the correlation stronger in certain NYC boroughs?</a:t>
            </a:r>
            <a:endParaRPr sz="1300"/>
          </a:p>
          <a:p>
            <a:pPr marL="457200" lvl="0" indent="-323850" algn="l" rtl="0">
              <a:spcBef>
                <a:spcPts val="0"/>
              </a:spcBef>
              <a:spcAft>
                <a:spcPts val="0"/>
              </a:spcAft>
              <a:buSzPts val="1500"/>
              <a:buChar char="●"/>
            </a:pPr>
            <a:r>
              <a:rPr lang="en" sz="1500"/>
              <a:t>Is the correlation visible in the majority of types of crime (e.g. burglary vs assault)?</a:t>
            </a:r>
            <a:endParaRPr sz="1500"/>
          </a:p>
          <a:p>
            <a:pPr marL="914400" lvl="1" indent="-311150" algn="l" rtl="0">
              <a:spcBef>
                <a:spcPts val="0"/>
              </a:spcBef>
              <a:spcAft>
                <a:spcPts val="0"/>
              </a:spcAft>
              <a:buSzPts val="1300"/>
              <a:buChar char="○"/>
            </a:pPr>
            <a:r>
              <a:rPr lang="en" sz="1300"/>
              <a:t>Did the pandemic affect certain crime statistics more than others?</a:t>
            </a:r>
            <a:endParaRPr sz="1300"/>
          </a:p>
          <a:p>
            <a:pPr marL="457200" lvl="0" indent="-323850" algn="l" rtl="0">
              <a:spcBef>
                <a:spcPts val="0"/>
              </a:spcBef>
              <a:spcAft>
                <a:spcPts val="0"/>
              </a:spcAft>
              <a:buSzPts val="1500"/>
              <a:buChar char="●"/>
            </a:pPr>
            <a:r>
              <a:rPr lang="en" sz="1500"/>
              <a:t>What other events occurred in this Feb 2020 - Sep 2020 time period that could explain potential outliers in NYC crime data?</a:t>
            </a:r>
            <a:endParaRPr sz="1500"/>
          </a:p>
        </p:txBody>
      </p:sp>
      <p:sp>
        <p:nvSpPr>
          <p:cNvPr id="285" name="Google Shape;285;p14"/>
          <p:cNvSpPr/>
          <p:nvPr/>
        </p:nvSpPr>
        <p:spPr>
          <a:xfrm>
            <a:off x="238300" y="1419950"/>
            <a:ext cx="8519700" cy="124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 and Research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Data Cleaning &amp; Preparation</a:t>
            </a:r>
            <a:endParaRPr sz="3000"/>
          </a:p>
        </p:txBody>
      </p:sp>
      <p:sp>
        <p:nvSpPr>
          <p:cNvPr id="292" name="Google Shape;292;p15"/>
          <p:cNvSpPr txBox="1"/>
          <p:nvPr/>
        </p:nvSpPr>
        <p:spPr>
          <a:xfrm>
            <a:off x="0" y="4418150"/>
            <a:ext cx="8264700" cy="107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chemeClr val="hlink"/>
                </a:solidFill>
                <a:highlight>
                  <a:srgbClr val="FFFFFF"/>
                </a:highlight>
                <a:uFill>
                  <a:noFill/>
                </a:uFill>
                <a:hlinkClick r:id="rId3"/>
              </a:rPr>
              <a:t>https://data.cityofnewyork.us/Health/COVID-19-Daily-Counts-of-Cases-Hospitalizations-an/rc75-m7u3</a:t>
            </a:r>
            <a:endParaRPr>
              <a:latin typeface="Nunito"/>
              <a:ea typeface="Nunito"/>
              <a:cs typeface="Nunito"/>
              <a:sym typeface="Nunito"/>
            </a:endParaRPr>
          </a:p>
          <a:p>
            <a:pPr marL="0" marR="190500" lvl="0" indent="0" algn="l" rtl="0">
              <a:lnSpc>
                <a:spcPct val="146668"/>
              </a:lnSpc>
              <a:spcBef>
                <a:spcPts val="0"/>
              </a:spcBef>
              <a:spcAft>
                <a:spcPts val="0"/>
              </a:spcAft>
              <a:buNone/>
            </a:pPr>
            <a:r>
              <a:rPr lang="en" sz="1150">
                <a:solidFill>
                  <a:schemeClr val="hlink"/>
                </a:solidFill>
                <a:uFill>
                  <a:noFill/>
                </a:uFill>
                <a:hlinkClick r:id="rId4"/>
              </a:rPr>
              <a:t>https://data.cityofnewyork.us/Public-Safety/NYPD-Complaint-Data-Historic/qgea-i56i</a:t>
            </a:r>
            <a:endParaRPr sz="1150">
              <a:solidFill>
                <a:schemeClr val="hlink"/>
              </a:solidFill>
            </a:endParaRPr>
          </a:p>
          <a:p>
            <a:pPr marL="0" lvl="0" indent="0" algn="l" rtl="0">
              <a:lnSpc>
                <a:spcPct val="115000"/>
              </a:lnSpc>
              <a:spcBef>
                <a:spcPts val="300"/>
              </a:spcBef>
              <a:spcAft>
                <a:spcPts val="0"/>
              </a:spcAft>
              <a:buNone/>
            </a:pPr>
            <a:endParaRPr sz="1150">
              <a:solidFill>
                <a:srgbClr val="1D1C1D"/>
              </a:solidFill>
              <a:highlight>
                <a:srgbClr val="FFFFFF"/>
              </a:highlight>
            </a:endParaRPr>
          </a:p>
          <a:p>
            <a:pPr marL="0" lvl="0" indent="0" algn="l" rtl="0">
              <a:spcBef>
                <a:spcPts val="0"/>
              </a:spcBef>
              <a:spcAft>
                <a:spcPts val="0"/>
              </a:spcAft>
              <a:buNone/>
            </a:pPr>
            <a:endParaRPr>
              <a:latin typeface="Nunito"/>
              <a:ea typeface="Nunito"/>
              <a:cs typeface="Nunito"/>
              <a:sym typeface="Nunito"/>
            </a:endParaRPr>
          </a:p>
        </p:txBody>
      </p:sp>
      <p:sp>
        <p:nvSpPr>
          <p:cNvPr id="293" name="Google Shape;293;p15"/>
          <p:cNvSpPr txBox="1"/>
          <p:nvPr/>
        </p:nvSpPr>
        <p:spPr>
          <a:xfrm>
            <a:off x="1156650" y="1380350"/>
            <a:ext cx="6830700" cy="3037800"/>
          </a:xfrm>
          <a:prstGeom prst="rect">
            <a:avLst/>
          </a:prstGeom>
          <a:noFill/>
          <a:ln>
            <a:noFill/>
          </a:ln>
        </p:spPr>
        <p:txBody>
          <a:bodyPr spcFirstLastPara="1" wrap="square" lIns="91425" tIns="91425" rIns="91425" bIns="91425" anchor="t" anchorCtr="0">
            <a:normAutofit/>
          </a:bodyPr>
          <a:lstStyle/>
          <a:p>
            <a:pPr marL="457200" lvl="0" indent="-387350" algn="l" rtl="0">
              <a:lnSpc>
                <a:spcPct val="115000"/>
              </a:lnSpc>
              <a:spcBef>
                <a:spcPts val="0"/>
              </a:spcBef>
              <a:spcAft>
                <a:spcPts val="0"/>
              </a:spcAft>
              <a:buClr>
                <a:srgbClr val="424242"/>
              </a:buClr>
              <a:buSzPts val="2500"/>
              <a:buFont typeface="Nunito"/>
              <a:buAutoNum type="arabicPeriod"/>
            </a:pPr>
            <a:r>
              <a:rPr lang="en" sz="2500">
                <a:solidFill>
                  <a:srgbClr val="424242"/>
                </a:solidFill>
                <a:latin typeface="Nunito"/>
                <a:ea typeface="Nunito"/>
                <a:cs typeface="Nunito"/>
                <a:sym typeface="Nunito"/>
              </a:rPr>
              <a:t>Merge Crime CSV &amp; COVID data files</a:t>
            </a:r>
            <a:endParaRPr sz="2500">
              <a:solidFill>
                <a:srgbClr val="424242"/>
              </a:solidFill>
              <a:latin typeface="Nunito"/>
              <a:ea typeface="Nunito"/>
              <a:cs typeface="Nunito"/>
              <a:sym typeface="Nunito"/>
            </a:endParaRPr>
          </a:p>
          <a:p>
            <a:pPr marL="914400" lvl="0" indent="-304285" algn="l" rtl="0">
              <a:lnSpc>
                <a:spcPct val="100000"/>
              </a:lnSpc>
              <a:spcBef>
                <a:spcPts val="0"/>
              </a:spcBef>
              <a:spcAft>
                <a:spcPts val="0"/>
              </a:spcAft>
              <a:buClr>
                <a:schemeClr val="dk2"/>
              </a:buClr>
              <a:buSzPts val="1192"/>
              <a:buChar char="●"/>
            </a:pPr>
            <a:r>
              <a:rPr lang="en" sz="1191" b="1">
                <a:solidFill>
                  <a:schemeClr val="dk2"/>
                </a:solidFill>
              </a:rPr>
              <a:t>NYC Crime Data</a:t>
            </a:r>
            <a:r>
              <a:rPr lang="en" sz="1191">
                <a:solidFill>
                  <a:schemeClr val="dk2"/>
                </a:solidFill>
              </a:rPr>
              <a:t> |</a:t>
            </a:r>
            <a:r>
              <a:rPr lang="en" sz="1191" b="1">
                <a:solidFill>
                  <a:schemeClr val="dk2"/>
                </a:solidFill>
              </a:rPr>
              <a:t> </a:t>
            </a:r>
            <a:r>
              <a:rPr lang="en" sz="1191" i="1">
                <a:solidFill>
                  <a:schemeClr val="dk2"/>
                </a:solidFill>
              </a:rPr>
              <a:t>Data from Feb - Sept 2020</a:t>
            </a:r>
            <a:br>
              <a:rPr lang="en" sz="1191" i="1">
                <a:solidFill>
                  <a:schemeClr val="dk2"/>
                </a:solidFill>
              </a:rPr>
            </a:br>
            <a:endParaRPr sz="1191">
              <a:solidFill>
                <a:schemeClr val="dk2"/>
              </a:solidFill>
            </a:endParaRPr>
          </a:p>
          <a:p>
            <a:pPr marL="914400" lvl="0" indent="-304285" algn="l" rtl="0">
              <a:lnSpc>
                <a:spcPct val="100000"/>
              </a:lnSpc>
              <a:spcBef>
                <a:spcPts val="0"/>
              </a:spcBef>
              <a:spcAft>
                <a:spcPts val="0"/>
              </a:spcAft>
              <a:buClr>
                <a:schemeClr val="dk2"/>
              </a:buClr>
              <a:buSzPts val="1192"/>
              <a:buChar char="●"/>
            </a:pPr>
            <a:r>
              <a:rPr lang="en" sz="1191" b="1">
                <a:solidFill>
                  <a:schemeClr val="dk2"/>
                </a:solidFill>
              </a:rPr>
              <a:t>NYC COVID Data</a:t>
            </a:r>
            <a:r>
              <a:rPr lang="en" sz="1191">
                <a:solidFill>
                  <a:schemeClr val="dk2"/>
                </a:solidFill>
              </a:rPr>
              <a:t> | </a:t>
            </a:r>
            <a:r>
              <a:rPr lang="en" sz="1191" i="1">
                <a:solidFill>
                  <a:schemeClr val="dk2"/>
                </a:solidFill>
              </a:rPr>
              <a:t>Data for Feb - Sept 2020</a:t>
            </a:r>
            <a:br>
              <a:rPr lang="en" sz="1191" i="1">
                <a:solidFill>
                  <a:schemeClr val="dk2"/>
                </a:solidFill>
              </a:rPr>
            </a:br>
            <a:endParaRPr sz="1191" i="1">
              <a:solidFill>
                <a:schemeClr val="dk2"/>
              </a:solidFill>
            </a:endParaRPr>
          </a:p>
          <a:p>
            <a:pPr marL="914400" lvl="0" indent="-310635" algn="l" rtl="0">
              <a:lnSpc>
                <a:spcPct val="100000"/>
              </a:lnSpc>
              <a:spcBef>
                <a:spcPts val="0"/>
              </a:spcBef>
              <a:spcAft>
                <a:spcPts val="0"/>
              </a:spcAft>
              <a:buClr>
                <a:schemeClr val="dk2"/>
              </a:buClr>
              <a:buSzPts val="1292"/>
              <a:buChar char="●"/>
            </a:pPr>
            <a:r>
              <a:rPr lang="en" sz="1191" b="1">
                <a:solidFill>
                  <a:schemeClr val="dk2"/>
                </a:solidFill>
              </a:rPr>
              <a:t>Google Geocode API </a:t>
            </a:r>
            <a:r>
              <a:rPr lang="en" sz="1191">
                <a:solidFill>
                  <a:schemeClr val="dk2"/>
                </a:solidFill>
              </a:rPr>
              <a:t>| Returns coordinates for each borough</a:t>
            </a:r>
            <a:br>
              <a:rPr lang="en" sz="1291">
                <a:solidFill>
                  <a:schemeClr val="dk2"/>
                </a:solidFill>
              </a:rPr>
            </a:br>
            <a:endParaRPr sz="1291">
              <a:solidFill>
                <a:srgbClr val="424242"/>
              </a:solidFill>
              <a:latin typeface="Nunito"/>
              <a:ea typeface="Nunito"/>
              <a:cs typeface="Nunito"/>
              <a:sym typeface="Nunito"/>
            </a:endParaRPr>
          </a:p>
          <a:p>
            <a:pPr marL="457200" lvl="0" indent="-387350" algn="l" rtl="0">
              <a:lnSpc>
                <a:spcPct val="115000"/>
              </a:lnSpc>
              <a:spcBef>
                <a:spcPts val="0"/>
              </a:spcBef>
              <a:spcAft>
                <a:spcPts val="0"/>
              </a:spcAft>
              <a:buClr>
                <a:srgbClr val="424242"/>
              </a:buClr>
              <a:buSzPts val="2500"/>
              <a:buFont typeface="Nunito"/>
              <a:buAutoNum type="arabicPeriod"/>
            </a:pPr>
            <a:r>
              <a:rPr lang="en" sz="2500">
                <a:solidFill>
                  <a:srgbClr val="424242"/>
                </a:solidFill>
                <a:latin typeface="Nunito"/>
                <a:ea typeface="Nunito"/>
                <a:cs typeface="Nunito"/>
                <a:sym typeface="Nunito"/>
              </a:rPr>
              <a:t>Created new DF and reorganized columns</a:t>
            </a:r>
            <a:endParaRPr sz="2500">
              <a:solidFill>
                <a:srgbClr val="424242"/>
              </a:solidFill>
              <a:latin typeface="Nunito"/>
              <a:ea typeface="Nunito"/>
              <a:cs typeface="Nunito"/>
              <a:sym typeface="Nunito"/>
            </a:endParaRPr>
          </a:p>
          <a:p>
            <a:pPr marL="457200" lvl="0" indent="-387350" algn="l" rtl="0">
              <a:lnSpc>
                <a:spcPct val="115000"/>
              </a:lnSpc>
              <a:spcBef>
                <a:spcPts val="0"/>
              </a:spcBef>
              <a:spcAft>
                <a:spcPts val="0"/>
              </a:spcAft>
              <a:buClr>
                <a:srgbClr val="424242"/>
              </a:buClr>
              <a:buSzPts val="2500"/>
              <a:buFont typeface="Nunito"/>
              <a:buAutoNum type="arabicPeriod"/>
            </a:pPr>
            <a:r>
              <a:rPr lang="en" sz="2500">
                <a:solidFill>
                  <a:srgbClr val="424242"/>
                </a:solidFill>
                <a:latin typeface="Nunito"/>
                <a:ea typeface="Nunito"/>
                <a:cs typeface="Nunito"/>
                <a:sym typeface="Nunito"/>
              </a:rPr>
              <a:t>Create a CSV output of cleaned data</a:t>
            </a:r>
            <a:endParaRPr sz="2500">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008009" y="232775"/>
            <a:ext cx="6788700" cy="94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Aggregation</a:t>
            </a:r>
            <a:endParaRPr/>
          </a:p>
        </p:txBody>
      </p:sp>
      <p:cxnSp>
        <p:nvCxnSpPr>
          <p:cNvPr id="299" name="Google Shape;299;p16"/>
          <p:cNvCxnSpPr>
            <a:stCxn id="300" idx="2"/>
            <a:endCxn id="301" idx="1"/>
          </p:cNvCxnSpPr>
          <p:nvPr/>
        </p:nvCxnSpPr>
        <p:spPr>
          <a:xfrm>
            <a:off x="1734175" y="2726400"/>
            <a:ext cx="322800" cy="1538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02" name="Google Shape;302;p16"/>
          <p:cNvCxnSpPr>
            <a:stCxn id="300" idx="2"/>
            <a:endCxn id="303" idx="1"/>
          </p:cNvCxnSpPr>
          <p:nvPr/>
        </p:nvCxnSpPr>
        <p:spPr>
          <a:xfrm>
            <a:off x="1734175" y="2726400"/>
            <a:ext cx="3228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300" name="Google Shape;300;p16"/>
          <p:cNvSpPr/>
          <p:nvPr/>
        </p:nvSpPr>
        <p:spPr>
          <a:xfrm rot="-5400000">
            <a:off x="-327275" y="2448150"/>
            <a:ext cx="3566400" cy="556500"/>
          </a:xfrm>
          <a:prstGeom prst="roundRect">
            <a:avLst>
              <a:gd name="adj" fmla="val 16667"/>
            </a:avLst>
          </a:prstGeom>
          <a:solidFill>
            <a:srgbClr val="840D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Merged Dataset of COVID and Crime Statistics</a:t>
            </a:r>
            <a:endParaRPr sz="1100">
              <a:solidFill>
                <a:srgbClr val="FFFFFF"/>
              </a:solidFill>
              <a:latin typeface="Nunito"/>
              <a:ea typeface="Nunito"/>
              <a:cs typeface="Nunito"/>
              <a:sym typeface="Nunito"/>
            </a:endParaRPr>
          </a:p>
        </p:txBody>
      </p:sp>
      <p:sp>
        <p:nvSpPr>
          <p:cNvPr id="303" name="Google Shape;303;p16"/>
          <p:cNvSpPr/>
          <p:nvPr/>
        </p:nvSpPr>
        <p:spPr>
          <a:xfrm>
            <a:off x="2056982" y="2494758"/>
            <a:ext cx="1754700" cy="463500"/>
          </a:xfrm>
          <a:prstGeom prst="roundRect">
            <a:avLst>
              <a:gd name="adj" fmla="val 16667"/>
            </a:avLst>
          </a:prstGeom>
          <a:solidFill>
            <a:srgbClr val="AC114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Per Borough</a:t>
            </a:r>
            <a:endParaRPr sz="1100">
              <a:solidFill>
                <a:srgbClr val="FFFFFF"/>
              </a:solidFill>
              <a:latin typeface="Nunito"/>
              <a:ea typeface="Nunito"/>
              <a:cs typeface="Nunito"/>
              <a:sym typeface="Nunito"/>
            </a:endParaRPr>
          </a:p>
        </p:txBody>
      </p:sp>
      <p:sp>
        <p:nvSpPr>
          <p:cNvPr id="301" name="Google Shape;301;p16"/>
          <p:cNvSpPr/>
          <p:nvPr/>
        </p:nvSpPr>
        <p:spPr>
          <a:xfrm>
            <a:off x="2056982" y="4033038"/>
            <a:ext cx="1754700" cy="463500"/>
          </a:xfrm>
          <a:prstGeom prst="roundRect">
            <a:avLst>
              <a:gd name="adj" fmla="val 16667"/>
            </a:avLst>
          </a:prstGeom>
          <a:solidFill>
            <a:srgbClr val="AC114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Overall Crime</a:t>
            </a:r>
            <a:endParaRPr sz="1100">
              <a:solidFill>
                <a:srgbClr val="FFFFFF"/>
              </a:solidFill>
              <a:latin typeface="Nunito"/>
              <a:ea typeface="Nunito"/>
              <a:cs typeface="Nunito"/>
              <a:sym typeface="Nunito"/>
            </a:endParaRPr>
          </a:p>
        </p:txBody>
      </p:sp>
      <p:sp>
        <p:nvSpPr>
          <p:cNvPr id="304" name="Google Shape;304;p16"/>
          <p:cNvSpPr/>
          <p:nvPr/>
        </p:nvSpPr>
        <p:spPr>
          <a:xfrm>
            <a:off x="4134482" y="943631"/>
            <a:ext cx="1754700" cy="463500"/>
          </a:xfrm>
          <a:prstGeom prst="roundRect">
            <a:avLst>
              <a:gd name="adj" fmla="val 16667"/>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Covid Case Count</a:t>
            </a:r>
            <a:endParaRPr sz="1100">
              <a:solidFill>
                <a:srgbClr val="FFFFFF"/>
              </a:solidFill>
              <a:latin typeface="Nunito"/>
              <a:ea typeface="Nunito"/>
              <a:cs typeface="Nunito"/>
              <a:sym typeface="Nunito"/>
            </a:endParaRPr>
          </a:p>
        </p:txBody>
      </p:sp>
      <p:sp>
        <p:nvSpPr>
          <p:cNvPr id="305" name="Google Shape;305;p16"/>
          <p:cNvSpPr/>
          <p:nvPr/>
        </p:nvSpPr>
        <p:spPr>
          <a:xfrm>
            <a:off x="4134307" y="1675942"/>
            <a:ext cx="1754700" cy="463500"/>
          </a:xfrm>
          <a:prstGeom prst="roundRect">
            <a:avLst>
              <a:gd name="adj" fmla="val 16667"/>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Crime Complaints</a:t>
            </a:r>
            <a:endParaRPr sz="1100">
              <a:solidFill>
                <a:srgbClr val="FFFFFF"/>
              </a:solidFill>
              <a:latin typeface="Nunito"/>
              <a:ea typeface="Nunito"/>
              <a:cs typeface="Nunito"/>
              <a:sym typeface="Nunito"/>
            </a:endParaRPr>
          </a:p>
        </p:txBody>
      </p:sp>
      <p:sp>
        <p:nvSpPr>
          <p:cNvPr id="306" name="Google Shape;306;p16"/>
          <p:cNvSpPr/>
          <p:nvPr/>
        </p:nvSpPr>
        <p:spPr>
          <a:xfrm>
            <a:off x="4134432" y="3933275"/>
            <a:ext cx="1754700" cy="463500"/>
          </a:xfrm>
          <a:prstGeom prst="roundRect">
            <a:avLst>
              <a:gd name="adj" fmla="val 16667"/>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Type of Crime</a:t>
            </a:r>
            <a:endParaRPr sz="1100">
              <a:solidFill>
                <a:srgbClr val="FFFFFF"/>
              </a:solidFill>
              <a:latin typeface="Nunito"/>
              <a:ea typeface="Nunito"/>
              <a:cs typeface="Nunito"/>
              <a:sym typeface="Nunito"/>
            </a:endParaRPr>
          </a:p>
        </p:txBody>
      </p:sp>
      <p:cxnSp>
        <p:nvCxnSpPr>
          <p:cNvPr id="307" name="Google Shape;307;p16"/>
          <p:cNvCxnSpPr>
            <a:stCxn id="308" idx="3"/>
            <a:endCxn id="304" idx="1"/>
          </p:cNvCxnSpPr>
          <p:nvPr/>
        </p:nvCxnSpPr>
        <p:spPr>
          <a:xfrm>
            <a:off x="3811682" y="1175381"/>
            <a:ext cx="322800" cy="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309" name="Google Shape;309;p16"/>
          <p:cNvCxnSpPr>
            <a:stCxn id="308" idx="3"/>
            <a:endCxn id="305" idx="1"/>
          </p:cNvCxnSpPr>
          <p:nvPr/>
        </p:nvCxnSpPr>
        <p:spPr>
          <a:xfrm>
            <a:off x="3811682" y="1175381"/>
            <a:ext cx="322500" cy="732300"/>
          </a:xfrm>
          <a:prstGeom prst="bentConnector3">
            <a:avLst>
              <a:gd name="adj1" fmla="val 49996"/>
            </a:avLst>
          </a:prstGeom>
          <a:noFill/>
          <a:ln w="9525" cap="flat" cmpd="sng">
            <a:solidFill>
              <a:srgbClr val="C2C2C2"/>
            </a:solidFill>
            <a:prstDash val="solid"/>
            <a:round/>
            <a:headEnd type="none" w="sm" len="sm"/>
            <a:tailEnd type="none" w="sm" len="sm"/>
          </a:ln>
        </p:spPr>
      </p:cxnSp>
      <p:cxnSp>
        <p:nvCxnSpPr>
          <p:cNvPr id="310" name="Google Shape;310;p16"/>
          <p:cNvCxnSpPr>
            <a:stCxn id="306" idx="1"/>
            <a:endCxn id="301" idx="3"/>
          </p:cNvCxnSpPr>
          <p:nvPr/>
        </p:nvCxnSpPr>
        <p:spPr>
          <a:xfrm flipH="1">
            <a:off x="3811632" y="4165025"/>
            <a:ext cx="322800" cy="99900"/>
          </a:xfrm>
          <a:prstGeom prst="bentConnector3">
            <a:avLst>
              <a:gd name="adj1" fmla="val 49992"/>
            </a:avLst>
          </a:prstGeom>
          <a:noFill/>
          <a:ln w="9525" cap="flat" cmpd="sng">
            <a:solidFill>
              <a:srgbClr val="C2C2C2"/>
            </a:solidFill>
            <a:prstDash val="solid"/>
            <a:round/>
            <a:headEnd type="none" w="sm" len="sm"/>
            <a:tailEnd type="none" w="sm" len="sm"/>
          </a:ln>
        </p:spPr>
      </p:cxnSp>
      <p:sp>
        <p:nvSpPr>
          <p:cNvPr id="311" name="Google Shape;311;p16"/>
          <p:cNvSpPr/>
          <p:nvPr/>
        </p:nvSpPr>
        <p:spPr>
          <a:xfrm>
            <a:off x="6366105" y="943631"/>
            <a:ext cx="1754700" cy="463500"/>
          </a:xfrm>
          <a:prstGeom prst="roundRect">
            <a:avLst>
              <a:gd name="adj" fmla="val 16667"/>
            </a:avLst>
          </a:prstGeom>
          <a:solidFill>
            <a:srgbClr val="E1165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Daily Crime vs </a:t>
            </a:r>
            <a:endParaRPr sz="1100">
              <a:solidFill>
                <a:srgbClr val="FFFFFF"/>
              </a:solidFill>
              <a:latin typeface="Nunito"/>
              <a:ea typeface="Nunito"/>
              <a:cs typeface="Nunito"/>
              <a:sym typeface="Nunito"/>
            </a:endParaRPr>
          </a:p>
          <a:p>
            <a:pPr marL="0" lvl="0" indent="0" algn="ctr" rtl="0">
              <a:spcBef>
                <a:spcPts val="0"/>
              </a:spcBef>
              <a:spcAft>
                <a:spcPts val="0"/>
              </a:spcAft>
              <a:buNone/>
            </a:pPr>
            <a:r>
              <a:rPr lang="en" sz="1100">
                <a:solidFill>
                  <a:srgbClr val="FFFFFF"/>
                </a:solidFill>
                <a:latin typeface="Nunito"/>
                <a:ea typeface="Nunito"/>
                <a:cs typeface="Nunito"/>
                <a:sym typeface="Nunito"/>
              </a:rPr>
              <a:t>Daily Covid</a:t>
            </a:r>
            <a:endParaRPr sz="1100">
              <a:solidFill>
                <a:srgbClr val="FFFFFF"/>
              </a:solidFill>
              <a:latin typeface="Nunito"/>
              <a:ea typeface="Nunito"/>
              <a:cs typeface="Nunito"/>
              <a:sym typeface="Nunito"/>
            </a:endParaRPr>
          </a:p>
        </p:txBody>
      </p:sp>
      <p:cxnSp>
        <p:nvCxnSpPr>
          <p:cNvPr id="312" name="Google Shape;312;p16"/>
          <p:cNvCxnSpPr>
            <a:stCxn id="304" idx="3"/>
            <a:endCxn id="311" idx="1"/>
          </p:cNvCxnSpPr>
          <p:nvPr/>
        </p:nvCxnSpPr>
        <p:spPr>
          <a:xfrm>
            <a:off x="5889182" y="1175381"/>
            <a:ext cx="477000" cy="600"/>
          </a:xfrm>
          <a:prstGeom prst="bentConnector3">
            <a:avLst>
              <a:gd name="adj1" fmla="val 49992"/>
            </a:avLst>
          </a:prstGeom>
          <a:noFill/>
          <a:ln w="9525" cap="flat" cmpd="sng">
            <a:solidFill>
              <a:srgbClr val="C2C2C2"/>
            </a:solidFill>
            <a:prstDash val="solid"/>
            <a:round/>
            <a:headEnd type="none" w="sm" len="sm"/>
            <a:tailEnd type="none" w="sm" len="sm"/>
          </a:ln>
        </p:spPr>
      </p:cxnSp>
      <p:sp>
        <p:nvSpPr>
          <p:cNvPr id="313" name="Google Shape;313;p16"/>
          <p:cNvSpPr/>
          <p:nvPr/>
        </p:nvSpPr>
        <p:spPr>
          <a:xfrm>
            <a:off x="4134307" y="4600577"/>
            <a:ext cx="1754700" cy="463500"/>
          </a:xfrm>
          <a:prstGeom prst="roundRect">
            <a:avLst>
              <a:gd name="adj" fmla="val 16667"/>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Demographic</a:t>
            </a:r>
            <a:endParaRPr sz="1100">
              <a:solidFill>
                <a:srgbClr val="FFFFFF"/>
              </a:solidFill>
              <a:latin typeface="Nunito"/>
              <a:ea typeface="Nunito"/>
              <a:cs typeface="Nunito"/>
              <a:sym typeface="Nunito"/>
            </a:endParaRPr>
          </a:p>
        </p:txBody>
      </p:sp>
      <p:cxnSp>
        <p:nvCxnSpPr>
          <p:cNvPr id="314" name="Google Shape;314;p16"/>
          <p:cNvCxnSpPr>
            <a:stCxn id="313" idx="1"/>
            <a:endCxn id="301" idx="3"/>
          </p:cNvCxnSpPr>
          <p:nvPr/>
        </p:nvCxnSpPr>
        <p:spPr>
          <a:xfrm rot="10800000">
            <a:off x="3811807" y="4264727"/>
            <a:ext cx="322500" cy="567600"/>
          </a:xfrm>
          <a:prstGeom prst="bentConnector3">
            <a:avLst>
              <a:gd name="adj1" fmla="val 50019"/>
            </a:avLst>
          </a:prstGeom>
          <a:noFill/>
          <a:ln w="9525" cap="flat" cmpd="sng">
            <a:solidFill>
              <a:srgbClr val="C2C2C2"/>
            </a:solidFill>
            <a:prstDash val="solid"/>
            <a:round/>
            <a:headEnd type="none" w="sm" len="sm"/>
            <a:tailEnd type="none" w="sm" len="sm"/>
          </a:ln>
        </p:spPr>
      </p:cxnSp>
      <p:sp>
        <p:nvSpPr>
          <p:cNvPr id="308" name="Google Shape;308;p16"/>
          <p:cNvSpPr/>
          <p:nvPr/>
        </p:nvSpPr>
        <p:spPr>
          <a:xfrm>
            <a:off x="2056982" y="943631"/>
            <a:ext cx="1754700" cy="463500"/>
          </a:xfrm>
          <a:prstGeom prst="roundRect">
            <a:avLst>
              <a:gd name="adj" fmla="val 16667"/>
            </a:avLst>
          </a:prstGeom>
          <a:solidFill>
            <a:srgbClr val="AC114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Per Day</a:t>
            </a:r>
            <a:endParaRPr sz="1100">
              <a:solidFill>
                <a:srgbClr val="FFFFFF"/>
              </a:solidFill>
              <a:latin typeface="Nunito"/>
              <a:ea typeface="Nunito"/>
              <a:cs typeface="Nunito"/>
              <a:sym typeface="Nunito"/>
            </a:endParaRPr>
          </a:p>
        </p:txBody>
      </p:sp>
      <p:cxnSp>
        <p:nvCxnSpPr>
          <p:cNvPr id="315" name="Google Shape;315;p16"/>
          <p:cNvCxnSpPr>
            <a:stCxn id="300" idx="2"/>
            <a:endCxn id="308" idx="1"/>
          </p:cNvCxnSpPr>
          <p:nvPr/>
        </p:nvCxnSpPr>
        <p:spPr>
          <a:xfrm rot="10800000" flipH="1">
            <a:off x="1734175" y="1175400"/>
            <a:ext cx="322800" cy="15510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316" name="Google Shape;316;p16"/>
          <p:cNvSpPr/>
          <p:nvPr/>
        </p:nvSpPr>
        <p:spPr>
          <a:xfrm>
            <a:off x="4134281" y="2494758"/>
            <a:ext cx="1754700" cy="463500"/>
          </a:xfrm>
          <a:prstGeom prst="roundRect">
            <a:avLst>
              <a:gd name="adj" fmla="val 16667"/>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Covid Case Count</a:t>
            </a:r>
            <a:endParaRPr sz="1100">
              <a:solidFill>
                <a:srgbClr val="FFFFFF"/>
              </a:solidFill>
              <a:latin typeface="Nunito"/>
              <a:ea typeface="Nunito"/>
              <a:cs typeface="Nunito"/>
              <a:sym typeface="Nunito"/>
            </a:endParaRPr>
          </a:p>
        </p:txBody>
      </p:sp>
      <p:sp>
        <p:nvSpPr>
          <p:cNvPr id="317" name="Google Shape;317;p16"/>
          <p:cNvSpPr/>
          <p:nvPr/>
        </p:nvSpPr>
        <p:spPr>
          <a:xfrm>
            <a:off x="4134281" y="3138268"/>
            <a:ext cx="1754700" cy="463500"/>
          </a:xfrm>
          <a:prstGeom prst="roundRect">
            <a:avLst>
              <a:gd name="adj" fmla="val 16667"/>
            </a:avLst>
          </a:prstGeom>
          <a:solidFill>
            <a:srgbClr val="C4134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Crime Complaints</a:t>
            </a:r>
            <a:endParaRPr sz="1100">
              <a:solidFill>
                <a:srgbClr val="FFFFFF"/>
              </a:solidFill>
              <a:latin typeface="Nunito"/>
              <a:ea typeface="Nunito"/>
              <a:cs typeface="Nunito"/>
              <a:sym typeface="Nunito"/>
            </a:endParaRPr>
          </a:p>
        </p:txBody>
      </p:sp>
      <p:cxnSp>
        <p:nvCxnSpPr>
          <p:cNvPr id="318" name="Google Shape;318;p16"/>
          <p:cNvCxnSpPr>
            <a:stCxn id="303" idx="3"/>
            <a:endCxn id="316" idx="1"/>
          </p:cNvCxnSpPr>
          <p:nvPr/>
        </p:nvCxnSpPr>
        <p:spPr>
          <a:xfrm>
            <a:off x="3811682" y="2726508"/>
            <a:ext cx="322500" cy="6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319" name="Google Shape;319;p16"/>
          <p:cNvCxnSpPr>
            <a:stCxn id="303" idx="3"/>
            <a:endCxn id="317" idx="1"/>
          </p:cNvCxnSpPr>
          <p:nvPr/>
        </p:nvCxnSpPr>
        <p:spPr>
          <a:xfrm>
            <a:off x="3811682" y="2726508"/>
            <a:ext cx="322500" cy="643500"/>
          </a:xfrm>
          <a:prstGeom prst="bentConnector3">
            <a:avLst>
              <a:gd name="adj1" fmla="val 50015"/>
            </a:avLst>
          </a:prstGeom>
          <a:noFill/>
          <a:ln w="9525" cap="flat" cmpd="sng">
            <a:solidFill>
              <a:srgbClr val="C2C2C2"/>
            </a:solidFill>
            <a:prstDash val="solid"/>
            <a:round/>
            <a:headEnd type="none" w="sm" len="sm"/>
            <a:tailEnd type="none" w="sm" len="sm"/>
          </a:ln>
        </p:spPr>
      </p:cxnSp>
      <p:sp>
        <p:nvSpPr>
          <p:cNvPr id="320" name="Google Shape;320;p16"/>
          <p:cNvSpPr/>
          <p:nvPr/>
        </p:nvSpPr>
        <p:spPr>
          <a:xfrm>
            <a:off x="6366107" y="4600577"/>
            <a:ext cx="1754700" cy="463500"/>
          </a:xfrm>
          <a:prstGeom prst="roundRect">
            <a:avLst>
              <a:gd name="adj" fmla="val 16667"/>
            </a:avLst>
          </a:prstGeom>
          <a:solidFill>
            <a:srgbClr val="E1165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Suspect Race</a:t>
            </a:r>
            <a:endParaRPr sz="1100">
              <a:solidFill>
                <a:srgbClr val="FFFFFF"/>
              </a:solidFill>
              <a:latin typeface="Nunito"/>
              <a:ea typeface="Nunito"/>
              <a:cs typeface="Nunito"/>
              <a:sym typeface="Nunito"/>
            </a:endParaRPr>
          </a:p>
        </p:txBody>
      </p:sp>
      <p:cxnSp>
        <p:nvCxnSpPr>
          <p:cNvPr id="321" name="Google Shape;321;p16"/>
          <p:cNvCxnSpPr>
            <a:stCxn id="320" idx="1"/>
            <a:endCxn id="313" idx="3"/>
          </p:cNvCxnSpPr>
          <p:nvPr/>
        </p:nvCxnSpPr>
        <p:spPr>
          <a:xfrm flipH="1">
            <a:off x="5889107" y="4832327"/>
            <a:ext cx="477000" cy="600"/>
          </a:xfrm>
          <a:prstGeom prst="bentConnector3">
            <a:avLst>
              <a:gd name="adj1" fmla="val 50010"/>
            </a:avLst>
          </a:prstGeom>
          <a:noFill/>
          <a:ln w="9525" cap="flat" cmpd="sng">
            <a:solidFill>
              <a:srgbClr val="C2C2C2"/>
            </a:solidFill>
            <a:prstDash val="solid"/>
            <a:round/>
            <a:headEnd type="none" w="sm" len="sm"/>
            <a:tailEnd type="none" w="sm" len="sm"/>
          </a:ln>
        </p:spPr>
      </p:cxnSp>
      <p:sp>
        <p:nvSpPr>
          <p:cNvPr id="322" name="Google Shape;322;p16"/>
          <p:cNvSpPr/>
          <p:nvPr/>
        </p:nvSpPr>
        <p:spPr>
          <a:xfrm>
            <a:off x="6366107" y="3886952"/>
            <a:ext cx="1754700" cy="463500"/>
          </a:xfrm>
          <a:prstGeom prst="roundRect">
            <a:avLst>
              <a:gd name="adj" fmla="val 16667"/>
            </a:avLst>
          </a:prstGeom>
          <a:solidFill>
            <a:srgbClr val="E1165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Nunito"/>
                <a:ea typeface="Nunito"/>
                <a:cs typeface="Nunito"/>
                <a:sym typeface="Nunito"/>
              </a:rPr>
              <a:t>Suspect Age</a:t>
            </a:r>
            <a:endParaRPr sz="1100">
              <a:solidFill>
                <a:srgbClr val="FFFFFF"/>
              </a:solidFill>
              <a:latin typeface="Nunito"/>
              <a:ea typeface="Nunito"/>
              <a:cs typeface="Nunito"/>
              <a:sym typeface="Nunito"/>
            </a:endParaRPr>
          </a:p>
        </p:txBody>
      </p:sp>
      <p:cxnSp>
        <p:nvCxnSpPr>
          <p:cNvPr id="323" name="Google Shape;323;p16"/>
          <p:cNvCxnSpPr>
            <a:stCxn id="322" idx="1"/>
            <a:endCxn id="313" idx="3"/>
          </p:cNvCxnSpPr>
          <p:nvPr/>
        </p:nvCxnSpPr>
        <p:spPr>
          <a:xfrm flipH="1">
            <a:off x="5889107" y="4118702"/>
            <a:ext cx="477000" cy="713700"/>
          </a:xfrm>
          <a:prstGeom prst="bentConnector3">
            <a:avLst>
              <a:gd name="adj1" fmla="val 5001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7"/>
          <p:cNvSpPr txBox="1">
            <a:spLocks noGrp="1"/>
          </p:cNvSpPr>
          <p:nvPr>
            <p:ph type="title"/>
          </p:nvPr>
        </p:nvSpPr>
        <p:spPr>
          <a:xfrm>
            <a:off x="1243125" y="27500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General Covid and Crime Trends in NYC: </a:t>
            </a:r>
            <a:endParaRPr/>
          </a:p>
          <a:p>
            <a:pPr marL="0" lvl="0" indent="0" algn="l" rtl="0">
              <a:spcBef>
                <a:spcPts val="0"/>
              </a:spcBef>
              <a:spcAft>
                <a:spcPts val="0"/>
              </a:spcAft>
              <a:buNone/>
            </a:pPr>
            <a:r>
              <a:rPr lang="en"/>
              <a:t>Feb 2020 to Sep 2020</a:t>
            </a:r>
            <a:endParaRPr/>
          </a:p>
        </p:txBody>
      </p:sp>
      <p:pic>
        <p:nvPicPr>
          <p:cNvPr id="330" name="Google Shape;330;p17"/>
          <p:cNvPicPr preferRelativeResize="0"/>
          <p:nvPr/>
        </p:nvPicPr>
        <p:blipFill>
          <a:blip r:embed="rId3">
            <a:alphaModFix/>
          </a:blip>
          <a:stretch>
            <a:fillRect/>
          </a:stretch>
        </p:blipFill>
        <p:spPr>
          <a:xfrm>
            <a:off x="5253050" y="2950375"/>
            <a:ext cx="3241225" cy="2160825"/>
          </a:xfrm>
          <a:prstGeom prst="rect">
            <a:avLst/>
          </a:prstGeom>
          <a:noFill/>
          <a:ln>
            <a:noFill/>
          </a:ln>
        </p:spPr>
      </p:pic>
      <p:pic>
        <p:nvPicPr>
          <p:cNvPr id="331" name="Google Shape;331;p17"/>
          <p:cNvPicPr preferRelativeResize="0"/>
          <p:nvPr/>
        </p:nvPicPr>
        <p:blipFill>
          <a:blip r:embed="rId4">
            <a:alphaModFix/>
          </a:blip>
          <a:stretch>
            <a:fillRect/>
          </a:stretch>
        </p:blipFill>
        <p:spPr>
          <a:xfrm>
            <a:off x="5253050" y="726225"/>
            <a:ext cx="3149275" cy="2305025"/>
          </a:xfrm>
          <a:prstGeom prst="rect">
            <a:avLst/>
          </a:prstGeom>
          <a:noFill/>
          <a:ln>
            <a:noFill/>
          </a:ln>
        </p:spPr>
      </p:pic>
      <p:pic>
        <p:nvPicPr>
          <p:cNvPr id="332" name="Google Shape;332;p17"/>
          <p:cNvPicPr preferRelativeResize="0"/>
          <p:nvPr/>
        </p:nvPicPr>
        <p:blipFill>
          <a:blip r:embed="rId5">
            <a:alphaModFix/>
          </a:blip>
          <a:stretch>
            <a:fillRect/>
          </a:stretch>
        </p:blipFill>
        <p:spPr>
          <a:xfrm>
            <a:off x="3078075" y="1938000"/>
            <a:ext cx="1996750" cy="1739400"/>
          </a:xfrm>
          <a:prstGeom prst="rect">
            <a:avLst/>
          </a:prstGeom>
          <a:noFill/>
          <a:ln>
            <a:noFill/>
          </a:ln>
        </p:spPr>
      </p:pic>
      <p:sp>
        <p:nvSpPr>
          <p:cNvPr id="333" name="Google Shape;333;p17"/>
          <p:cNvSpPr txBox="1"/>
          <p:nvPr/>
        </p:nvSpPr>
        <p:spPr>
          <a:xfrm>
            <a:off x="282675" y="1676325"/>
            <a:ext cx="2548200" cy="2770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Nunito"/>
                <a:ea typeface="Nunito"/>
                <a:cs typeface="Nunito"/>
                <a:sym typeface="Nunito"/>
              </a:rPr>
              <a:t>Quick Look at the Data brings up questions:</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Further investigation into borough with most COVID cases: Queens</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Further investigation into steep spike in crime - which borough is contributing to this the most?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Plots and Analysis | Crime vs COVID</a:t>
            </a:r>
            <a:endParaRPr/>
          </a:p>
        </p:txBody>
      </p:sp>
      <p:pic>
        <p:nvPicPr>
          <p:cNvPr id="339" name="Google Shape;339;p18"/>
          <p:cNvPicPr preferRelativeResize="0"/>
          <p:nvPr/>
        </p:nvPicPr>
        <p:blipFill>
          <a:blip r:embed="rId3">
            <a:alphaModFix/>
          </a:blip>
          <a:stretch>
            <a:fillRect/>
          </a:stretch>
        </p:blipFill>
        <p:spPr>
          <a:xfrm>
            <a:off x="82900" y="1597913"/>
            <a:ext cx="4645781" cy="3240825"/>
          </a:xfrm>
          <a:prstGeom prst="rect">
            <a:avLst/>
          </a:prstGeom>
          <a:noFill/>
          <a:ln>
            <a:noFill/>
          </a:ln>
        </p:spPr>
      </p:pic>
      <p:sp>
        <p:nvSpPr>
          <p:cNvPr id="340" name="Google Shape;340;p18"/>
          <p:cNvSpPr txBox="1">
            <a:spLocks noGrp="1"/>
          </p:cNvSpPr>
          <p:nvPr>
            <p:ph type="body" idx="1"/>
          </p:nvPr>
        </p:nvSpPr>
        <p:spPr>
          <a:xfrm>
            <a:off x="4664425" y="1197675"/>
            <a:ext cx="4023900" cy="3641100"/>
          </a:xfrm>
          <a:prstGeom prst="rect">
            <a:avLst/>
          </a:prstGeom>
          <a:ln w="9525" cap="flat" cmpd="sng">
            <a:solidFill>
              <a:srgbClr val="333333"/>
            </a:solidFill>
            <a:prstDash val="solid"/>
            <a:round/>
            <a:headEnd type="none" w="sm" len="sm"/>
            <a:tailEnd type="none" w="sm" len="sm"/>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b="1">
                <a:solidFill>
                  <a:srgbClr val="000000"/>
                </a:solidFill>
                <a:latin typeface="Arial"/>
                <a:ea typeface="Arial"/>
                <a:cs typeface="Arial"/>
                <a:sym typeface="Arial"/>
              </a:rPr>
              <a:t>Queens Total Crime vs COVID</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Queens had an r-squared = </a:t>
            </a:r>
            <a:r>
              <a:rPr lang="en" b="1">
                <a:solidFill>
                  <a:srgbClr val="000000"/>
                </a:solidFill>
                <a:highlight>
                  <a:srgbClr val="FFFFFF"/>
                </a:highlight>
                <a:latin typeface="Arial"/>
                <a:ea typeface="Arial"/>
                <a:cs typeface="Arial"/>
                <a:sym typeface="Arial"/>
              </a:rPr>
              <a:t>0.51560</a:t>
            </a:r>
            <a:endParaRPr b="1">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Strongest linear correlation between daily covid cases and crime of any NYC borough, followed by Brooklyn and Bronx</a:t>
            </a:r>
            <a:endParaRPr>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Given what we know about total case counts, it seems that boroughs with higher overall COVID cases experienced a stronger inverse correlation between case counts and crime reports</a:t>
            </a:r>
            <a:endParaRPr>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Crime rates </a:t>
            </a:r>
            <a:r>
              <a:rPr lang="en" b="1">
                <a:solidFill>
                  <a:srgbClr val="000000"/>
                </a:solidFill>
                <a:highlight>
                  <a:srgbClr val="FFFFFF"/>
                </a:highlight>
                <a:latin typeface="Arial"/>
                <a:ea typeface="Arial"/>
                <a:cs typeface="Arial"/>
                <a:sym typeface="Arial"/>
              </a:rPr>
              <a:t>higher </a:t>
            </a:r>
            <a:r>
              <a:rPr lang="en">
                <a:solidFill>
                  <a:srgbClr val="000000"/>
                </a:solidFill>
                <a:highlight>
                  <a:srgbClr val="FFFFFF"/>
                </a:highlight>
                <a:latin typeface="Arial"/>
                <a:ea typeface="Arial"/>
                <a:cs typeface="Arial"/>
                <a:sym typeface="Arial"/>
              </a:rPr>
              <a:t>when COVID case counts lower ( </a:t>
            </a:r>
            <a:r>
              <a:rPr lang="en" b="1">
                <a:solidFill>
                  <a:srgbClr val="000000"/>
                </a:solidFill>
                <a:highlight>
                  <a:srgbClr val="FFFFFF"/>
                </a:highlight>
                <a:latin typeface="Arial"/>
                <a:ea typeface="Arial"/>
                <a:cs typeface="Arial"/>
                <a:sym typeface="Arial"/>
              </a:rPr>
              <a:t>x &lt; 250</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marL="914400" lvl="1" indent="-298450" algn="l" rtl="0">
              <a:spcBef>
                <a:spcPts val="0"/>
              </a:spcBef>
              <a:spcAft>
                <a:spcPts val="0"/>
              </a:spcAft>
              <a:buClr>
                <a:srgbClr val="000000"/>
              </a:buClr>
              <a:buSzPts val="1100"/>
              <a:buFont typeface="Arial"/>
              <a:buChar char="○"/>
            </a:pPr>
            <a:r>
              <a:rPr lang="en">
                <a:solidFill>
                  <a:srgbClr val="000000"/>
                </a:solidFill>
                <a:highlight>
                  <a:srgbClr val="FFFFFF"/>
                </a:highlight>
                <a:latin typeface="Arial"/>
                <a:ea typeface="Arial"/>
                <a:cs typeface="Arial"/>
                <a:sym typeface="Arial"/>
              </a:rPr>
              <a:t>Refutes original hypothesis stating crime increased during the pandemic</a:t>
            </a:r>
            <a:endParaRPr>
              <a:solidFill>
                <a:srgbClr val="000000"/>
              </a:solidFill>
              <a:highlight>
                <a:srgbClr val="FFFFFF"/>
              </a:highlight>
              <a:latin typeface="Arial"/>
              <a:ea typeface="Arial"/>
              <a:cs typeface="Arial"/>
              <a:sym typeface="Arial"/>
            </a:endParaRPr>
          </a:p>
          <a:p>
            <a:pPr marL="457200" lvl="0" indent="-311150" algn="l" rtl="0">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Noticeable uptick in crime rates once COVID cases increase above </a:t>
            </a:r>
            <a:r>
              <a:rPr lang="en" b="1">
                <a:solidFill>
                  <a:srgbClr val="000000"/>
                </a:solidFill>
                <a:highlight>
                  <a:srgbClr val="FFFFFF"/>
                </a:highlight>
                <a:latin typeface="Arial"/>
                <a:ea typeface="Arial"/>
                <a:cs typeface="Arial"/>
                <a:sym typeface="Arial"/>
              </a:rPr>
              <a:t>1750</a:t>
            </a:r>
            <a:r>
              <a:rPr lang="en">
                <a:solidFill>
                  <a:srgbClr val="000000"/>
                </a:solidFill>
                <a:highlight>
                  <a:srgbClr val="FFFFFF"/>
                </a:highlight>
                <a:latin typeface="Arial"/>
                <a:ea typeface="Arial"/>
                <a:cs typeface="Arial"/>
                <a:sym typeface="Arial"/>
              </a:rPr>
              <a:t> cases/day</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Plots and Analysis | Crime vs COVID</a:t>
            </a:r>
            <a:endParaRPr/>
          </a:p>
        </p:txBody>
      </p:sp>
      <p:sp>
        <p:nvSpPr>
          <p:cNvPr id="346" name="Google Shape;346;p19"/>
          <p:cNvSpPr txBox="1">
            <a:spLocks noGrp="1"/>
          </p:cNvSpPr>
          <p:nvPr>
            <p:ph type="body" idx="1"/>
          </p:nvPr>
        </p:nvSpPr>
        <p:spPr>
          <a:xfrm>
            <a:off x="4907400" y="1190925"/>
            <a:ext cx="3780900" cy="3647700"/>
          </a:xfrm>
          <a:prstGeom prst="rect">
            <a:avLst/>
          </a:prstGeom>
          <a:ln w="9525" cap="flat" cmpd="sng">
            <a:solidFill>
              <a:srgbClr val="333333"/>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Manhattan Total Crime vs COVID over Time</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Manhattan shows a similar; crime initially </a:t>
            </a:r>
            <a:r>
              <a:rPr lang="en" b="1">
                <a:latin typeface="Arial"/>
                <a:ea typeface="Arial"/>
                <a:cs typeface="Arial"/>
                <a:sym typeface="Arial"/>
              </a:rPr>
              <a:t>decreased</a:t>
            </a:r>
            <a:r>
              <a:rPr lang="en">
                <a:latin typeface="Arial"/>
                <a:ea typeface="Arial"/>
                <a:cs typeface="Arial"/>
                <a:sym typeface="Arial"/>
              </a:rPr>
              <a:t> during  pandemic</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Crime reports reach </a:t>
            </a:r>
            <a:r>
              <a:rPr lang="en" b="1">
                <a:latin typeface="Arial"/>
                <a:ea typeface="Arial"/>
                <a:cs typeface="Arial"/>
                <a:sym typeface="Arial"/>
              </a:rPr>
              <a:t>inflection point </a:t>
            </a:r>
            <a:r>
              <a:rPr lang="en">
                <a:latin typeface="Arial"/>
                <a:ea typeface="Arial"/>
                <a:cs typeface="Arial"/>
                <a:sym typeface="Arial"/>
              </a:rPr>
              <a:t>as COVID cases hit a maximum per day - possibly explained by NYC strict lockdown measures</a:t>
            </a: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Spike in the Crime Cases represents </a:t>
            </a:r>
            <a:r>
              <a:rPr lang="en" b="1">
                <a:latin typeface="Arial"/>
                <a:ea typeface="Arial"/>
                <a:cs typeface="Arial"/>
                <a:sym typeface="Arial"/>
              </a:rPr>
              <a:t>outlier</a:t>
            </a:r>
            <a:r>
              <a:rPr lang="en">
                <a:latin typeface="Arial"/>
                <a:ea typeface="Arial"/>
                <a:cs typeface="Arial"/>
                <a:sym typeface="Arial"/>
              </a:rPr>
              <a:t> (possibly related to the George Floyd protests, which began around May 28 2020)</a:t>
            </a:r>
            <a:endParaRPr>
              <a:latin typeface="Arial"/>
              <a:ea typeface="Arial"/>
              <a:cs typeface="Arial"/>
              <a:sym typeface="Arial"/>
            </a:endParaRPr>
          </a:p>
          <a:p>
            <a:pPr marL="914400" lvl="1" indent="-298450" algn="l" rtl="0">
              <a:spcBef>
                <a:spcPts val="0"/>
              </a:spcBef>
              <a:spcAft>
                <a:spcPts val="0"/>
              </a:spcAft>
              <a:buSzPts val="1100"/>
              <a:buFont typeface="Arial"/>
              <a:buChar char="○"/>
            </a:pPr>
            <a:r>
              <a:rPr lang="en">
                <a:latin typeface="Arial"/>
                <a:ea typeface="Arial"/>
                <a:cs typeface="Arial"/>
                <a:sym typeface="Arial"/>
              </a:rPr>
              <a:t>Crime data set includes complaint reports as well</a:t>
            </a:r>
            <a:endParaRPr>
              <a:latin typeface="Arial"/>
              <a:ea typeface="Arial"/>
              <a:cs typeface="Arial"/>
              <a:sym typeface="Arial"/>
            </a:endParaRPr>
          </a:p>
        </p:txBody>
      </p:sp>
      <p:pic>
        <p:nvPicPr>
          <p:cNvPr id="347" name="Google Shape;347;p19"/>
          <p:cNvPicPr preferRelativeResize="0"/>
          <p:nvPr/>
        </p:nvPicPr>
        <p:blipFill>
          <a:blip r:embed="rId3">
            <a:alphaModFix/>
          </a:blip>
          <a:stretch>
            <a:fillRect/>
          </a:stretch>
        </p:blipFill>
        <p:spPr>
          <a:xfrm>
            <a:off x="152400" y="1413400"/>
            <a:ext cx="4620126" cy="308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title"/>
          </p:nvPr>
        </p:nvSpPr>
        <p:spPr>
          <a:xfrm>
            <a:off x="1303800" y="3320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Plots and Analysis | Crime vs COVID</a:t>
            </a:r>
            <a:endParaRPr/>
          </a:p>
        </p:txBody>
      </p:sp>
      <p:sp>
        <p:nvSpPr>
          <p:cNvPr id="353" name="Google Shape;353;p20"/>
          <p:cNvSpPr txBox="1">
            <a:spLocks noGrp="1"/>
          </p:cNvSpPr>
          <p:nvPr>
            <p:ph type="body" idx="1"/>
          </p:nvPr>
        </p:nvSpPr>
        <p:spPr>
          <a:xfrm>
            <a:off x="312725" y="3277325"/>
            <a:ext cx="8375700" cy="1561500"/>
          </a:xfrm>
          <a:prstGeom prst="rect">
            <a:avLst/>
          </a:prstGeom>
          <a:ln w="9525" cap="flat" cmpd="sng">
            <a:solidFill>
              <a:srgbClr val="333333"/>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Most Common Crime Categories in Time Period of Interest:</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457200" lvl="0" indent="-311150" algn="l" rtl="0">
              <a:spcBef>
                <a:spcPts val="0"/>
              </a:spcBef>
              <a:spcAft>
                <a:spcPts val="0"/>
              </a:spcAft>
              <a:buSzPts val="1300"/>
              <a:buFont typeface="Arial"/>
              <a:buChar char="●"/>
            </a:pPr>
            <a:r>
              <a:rPr lang="en">
                <a:latin typeface="Arial"/>
                <a:ea typeface="Arial"/>
                <a:cs typeface="Arial"/>
                <a:sym typeface="Arial"/>
              </a:rPr>
              <a:t>This is how crime distribution varied with COVID case levels</a:t>
            </a:r>
            <a:endParaRPr>
              <a:latin typeface="Arial"/>
              <a:ea typeface="Arial"/>
              <a:cs typeface="Arial"/>
              <a:sym typeface="Arial"/>
            </a:endParaRPr>
          </a:p>
          <a:p>
            <a:pPr marL="914400" lvl="1" indent="-298450" algn="l" rtl="0">
              <a:spcBef>
                <a:spcPts val="0"/>
              </a:spcBef>
              <a:spcAft>
                <a:spcPts val="0"/>
              </a:spcAft>
              <a:buSzPts val="1100"/>
              <a:buFont typeface="Arial"/>
              <a:buChar char="○"/>
            </a:pPr>
            <a:r>
              <a:rPr lang="en">
                <a:latin typeface="Arial"/>
                <a:ea typeface="Arial"/>
                <a:cs typeface="Arial"/>
                <a:sym typeface="Arial"/>
              </a:rPr>
              <a:t>High Covid Case Date: 4/1/2020   //   Low Covid Case Date: 9/4/2020</a:t>
            </a:r>
            <a:endParaRPr>
              <a:latin typeface="Arial"/>
              <a:ea typeface="Arial"/>
              <a:cs typeface="Arial"/>
              <a:sym typeface="Arial"/>
            </a:endParaRPr>
          </a:p>
        </p:txBody>
      </p:sp>
      <p:pic>
        <p:nvPicPr>
          <p:cNvPr id="354" name="Google Shape;354;p20"/>
          <p:cNvPicPr preferRelativeResize="0"/>
          <p:nvPr/>
        </p:nvPicPr>
        <p:blipFill>
          <a:blip r:embed="rId3">
            <a:alphaModFix/>
          </a:blip>
          <a:stretch>
            <a:fillRect/>
          </a:stretch>
        </p:blipFill>
        <p:spPr>
          <a:xfrm>
            <a:off x="885325" y="992850"/>
            <a:ext cx="3426700" cy="2284475"/>
          </a:xfrm>
          <a:prstGeom prst="rect">
            <a:avLst/>
          </a:prstGeom>
          <a:noFill/>
          <a:ln>
            <a:noFill/>
          </a:ln>
        </p:spPr>
      </p:pic>
      <p:pic>
        <p:nvPicPr>
          <p:cNvPr id="355" name="Google Shape;355;p20"/>
          <p:cNvPicPr preferRelativeResize="0"/>
          <p:nvPr/>
        </p:nvPicPr>
        <p:blipFill>
          <a:blip r:embed="rId4">
            <a:alphaModFix/>
          </a:blip>
          <a:stretch>
            <a:fillRect/>
          </a:stretch>
        </p:blipFill>
        <p:spPr>
          <a:xfrm>
            <a:off x="4907529" y="992852"/>
            <a:ext cx="3426771" cy="228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a:spLocks noGrp="1"/>
          </p:cNvSpPr>
          <p:nvPr>
            <p:ph type="title"/>
          </p:nvPr>
        </p:nvSpPr>
        <p:spPr>
          <a:xfrm>
            <a:off x="1303800" y="598575"/>
            <a:ext cx="5180100" cy="79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Heatmap | Google API</a:t>
            </a:r>
            <a:endParaRPr/>
          </a:p>
        </p:txBody>
      </p:sp>
      <p:sp>
        <p:nvSpPr>
          <p:cNvPr id="361" name="Google Shape;361;p21"/>
          <p:cNvSpPr txBox="1">
            <a:spLocks noGrp="1"/>
          </p:cNvSpPr>
          <p:nvPr>
            <p:ph type="body" idx="1"/>
          </p:nvPr>
        </p:nvSpPr>
        <p:spPr>
          <a:xfrm>
            <a:off x="5414725" y="1326075"/>
            <a:ext cx="3002400" cy="16011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latin typeface="Arial"/>
                <a:ea typeface="Arial"/>
                <a:cs typeface="Arial"/>
                <a:sym typeface="Arial"/>
              </a:rPr>
              <a:t>This heat map depicts the relative crime levels in each NYC borough and provides a geographic perspective. </a:t>
            </a:r>
            <a:endParaRPr>
              <a:latin typeface="Arial"/>
              <a:ea typeface="Arial"/>
              <a:cs typeface="Arial"/>
              <a:sym typeface="Arial"/>
            </a:endParaRPr>
          </a:p>
        </p:txBody>
      </p:sp>
      <p:pic>
        <p:nvPicPr>
          <p:cNvPr id="362" name="Google Shape;362;p21"/>
          <p:cNvPicPr preferRelativeResize="0"/>
          <p:nvPr/>
        </p:nvPicPr>
        <p:blipFill>
          <a:blip r:embed="rId3">
            <a:alphaModFix/>
          </a:blip>
          <a:stretch>
            <a:fillRect/>
          </a:stretch>
        </p:blipFill>
        <p:spPr>
          <a:xfrm>
            <a:off x="5616351" y="2571750"/>
            <a:ext cx="2850808" cy="1911525"/>
          </a:xfrm>
          <a:prstGeom prst="rect">
            <a:avLst/>
          </a:prstGeom>
          <a:noFill/>
          <a:ln>
            <a:noFill/>
          </a:ln>
        </p:spPr>
      </p:pic>
      <p:pic>
        <p:nvPicPr>
          <p:cNvPr id="363" name="Google Shape;363;p21"/>
          <p:cNvPicPr preferRelativeResize="0"/>
          <p:nvPr/>
        </p:nvPicPr>
        <p:blipFill>
          <a:blip r:embed="rId4">
            <a:alphaModFix/>
          </a:blip>
          <a:stretch>
            <a:fillRect/>
          </a:stretch>
        </p:blipFill>
        <p:spPr>
          <a:xfrm>
            <a:off x="152400" y="1546275"/>
            <a:ext cx="5109924" cy="299639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Macintosh PowerPoint</Application>
  <PresentationFormat>On-screen Show (16:9)</PresentationFormat>
  <Paragraphs>128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Maven Pro</vt:lpstr>
      <vt:lpstr>Nunito</vt:lpstr>
      <vt:lpstr>Arial</vt:lpstr>
      <vt:lpstr>Momentum</vt:lpstr>
      <vt:lpstr>Crime Trends in NYC during the COVID-19 Pandemic</vt:lpstr>
      <vt:lpstr>Background and Research Questions</vt:lpstr>
      <vt:lpstr>Data Cleaning &amp; Preparation</vt:lpstr>
      <vt:lpstr>Data Aggregation</vt:lpstr>
      <vt:lpstr>General Covid and Crime Trends in NYC:  Feb 2020 to Sep 2020</vt:lpstr>
      <vt:lpstr>Plots and Analysis | Crime vs COVID</vt:lpstr>
      <vt:lpstr>Plots and Analysis | Crime vs COVID</vt:lpstr>
      <vt:lpstr>Plots and Analysis | Crime vs COVID</vt:lpstr>
      <vt:lpstr>Heatmap | Google API</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NYC during the COVID-19 Pandemic</dc:title>
  <cp:lastModifiedBy>Kimberly Wong</cp:lastModifiedBy>
  <cp:revision>1</cp:revision>
  <dcterms:modified xsi:type="dcterms:W3CDTF">2021-08-03T01:59:54Z</dcterms:modified>
</cp:coreProperties>
</file>