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9" r:id="rId3"/>
    <p:sldId id="281" r:id="rId4"/>
    <p:sldId id="258" r:id="rId5"/>
    <p:sldId id="259" r:id="rId6"/>
    <p:sldId id="261" r:id="rId7"/>
    <p:sldId id="280" r:id="rId8"/>
    <p:sldId id="282" r:id="rId9"/>
    <p:sldId id="262" r:id="rId10"/>
    <p:sldId id="264" r:id="rId11"/>
    <p:sldId id="276" r:id="rId12"/>
    <p:sldId id="277" r:id="rId13"/>
    <p:sldId id="265" r:id="rId14"/>
    <p:sldId id="278" r:id="rId15"/>
    <p:sldId id="263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67" r:id="rId26"/>
    <p:sldId id="283" r:id="rId27"/>
    <p:sldId id="284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4/27/2018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Animated countdown timer on textured background</a:t>
            </a:r>
          </a:p>
          <a:p>
            <a:r>
              <a:rPr lang="en-US" sz="1400" dirty="0"/>
              <a:t>(Difficult)</a:t>
            </a:r>
          </a:p>
          <a:p>
            <a:endParaRPr lang="en-US" sz="1200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Some shape effects on this slide are created with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commands. To access this command, you must add it to the Quick Access Toolbar, located above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tab.  To customize the Quick Access Toolbar, do the following: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arrow next to the Quick Access Toolbar,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commands from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Commands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list of commands,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To reproduce the donut shape effects on this</a:t>
            </a:r>
            <a:r>
              <a:rPr lang="en-US" sz="1200" baseline="0" dirty="0"/>
              <a:t>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donut. Drag the yellow sizing handle so that the donut is roughly 0.25” in thickness.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donut.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Outline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Outline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rectangle.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0.08”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Outline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Outline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rectangle.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Repeat this process this process 7 times for a total of 9 thin rectangles.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then select all of the small thin rectangles. On the Quick Access Toolbar,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group of rectangles.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 Right 90°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donut shape, and then select the first group of rectangles. On the Quick Access Toolbar,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donut shape, and then select the second group of rectangles. On the Quick Access Toolbar,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donut. Drag a sizing handle so that the donut is roughly 0.5” in thickness.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 donut.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5.21”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5.21”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Outline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Outline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second donut, and then select the first, segmented donut. On the Quick Access Toolbar,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remaining donut.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 colors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Silver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donut. Drag a sizing handle so that the donut is roughly 0.25” in thickness.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new donut.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5.14”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5.14”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new donut.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Backward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then select the two donuts.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Selected Objects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both donuts selected, drag the donuts so that the top edge is roughly 1” from the top edge of the slide.</a:t>
            </a:r>
          </a:p>
          <a:p>
            <a:pPr marL="228600" indent="-228600">
              <a:buFont typeface="+mj-lt"/>
              <a:buAutoNum type="arabicPeriod"/>
            </a:pPr>
            <a:endParaRPr lang="en-US" sz="1200" baseline="0" dirty="0"/>
          </a:p>
          <a:p>
            <a:pPr marL="0" indent="0">
              <a:buFont typeface="+mj-lt"/>
              <a:buNone/>
            </a:pPr>
            <a:endParaRPr lang="en-US" sz="1200" baseline="0" dirty="0"/>
          </a:p>
          <a:p>
            <a:pPr marL="0" indent="0">
              <a:buFont typeface="+mj-lt"/>
              <a:buNone/>
            </a:pPr>
            <a:r>
              <a:rPr lang="en-US" sz="1200" baseline="0" dirty="0"/>
              <a:t>To reproduce the other shape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rectangle.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rectangle.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slider, then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in the 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2.83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rectangle.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Backward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pPr marL="0" indent="0">
              <a:buFont typeface="+mj-lt"/>
              <a:buNone/>
            </a:pPr>
            <a:endParaRPr lang="en-US" sz="1200" baseline="0" dirty="0"/>
          </a:p>
          <a:p>
            <a:pPr marL="0" indent="0">
              <a:buFont typeface="+mj-lt"/>
              <a:buNone/>
            </a:pPr>
            <a:endParaRPr lang="en-US" sz="1200" baseline="0" dirty="0"/>
          </a:p>
          <a:p>
            <a:pPr marL="0" indent="0">
              <a:buFont typeface="+mj-lt"/>
              <a:buNone/>
            </a:pPr>
            <a:r>
              <a:rPr lang="en-US" sz="1200" baseline="0" dirty="0"/>
              <a:t>To reproduce the text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text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“3” in the text box, and then select the text.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Lucida Bright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and then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 pt.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text box.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 text box. Change the text to “2.”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text box.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third text box. Change the text to “1.”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then select all three text boxes.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Selected Objects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all three text boxes selected, position the text boxes in the center of the two donuts.</a:t>
            </a:r>
          </a:p>
          <a:p>
            <a:pPr marL="0" indent="0">
              <a:buFont typeface="+mj-lt"/>
              <a:buNone/>
            </a:pPr>
            <a:endParaRPr lang="en-US" sz="1200" baseline="0" dirty="0"/>
          </a:p>
          <a:p>
            <a:pPr marL="0" indent="0">
              <a:buFont typeface="+mj-lt"/>
              <a:buNone/>
            </a:pPr>
            <a:endParaRPr lang="en-US" sz="1200" baseline="0" dirty="0"/>
          </a:p>
          <a:p>
            <a:pPr marL="0" indent="0">
              <a:buFont typeface="+mj-lt"/>
              <a:buNone/>
            </a:pPr>
            <a:r>
              <a:rPr lang="en-US" sz="1200" baseline="0" dirty="0"/>
              <a:t>To reproduce the animation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Pane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silver, segmented donut.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 &amp; Turn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gradient-fill rectangle.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Entrance Effects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Entrance Effect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red, solid donut.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“3” text box.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red, solid donut.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“3” text box.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solid red donut.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“2” text box.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red, solid donut.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“2” text box. 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“1” text box.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Entrance click Fade.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solid red donut.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“1” text box. 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red, solid donut.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pPr marL="0" indent="0">
              <a:buFont typeface="+mj-lt"/>
              <a:buNone/>
            </a:pPr>
            <a:endParaRPr lang="en-US" sz="1200" baseline="0" dirty="0"/>
          </a:p>
          <a:p>
            <a:pPr marL="0" indent="0">
              <a:buFont typeface="+mj-lt"/>
              <a:buNone/>
            </a:pPr>
            <a:r>
              <a:rPr lang="en-US" sz="1200" baseline="0" dirty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rectangle.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or texture 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 Marble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 picture as texture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Brightness and contrast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-42%.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rectangle.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second,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Brightness and contrast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rectangle.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third, duplicate rectangle.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Format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Styles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 picture as texture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 and contrast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Photocopy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third rectangle.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fourth, duplicate rectangle.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on the slider.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second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second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fourth rectangle.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grouped rectangles. 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below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 Special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 Special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(PNG)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A62C-EF32-4C03-B8EB-062D144019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r32RN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99012" y="0"/>
            <a:ext cx="2590800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25000"/>
                </a:srgbClr>
              </a:gs>
              <a:gs pos="3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nut 2"/>
          <p:cNvSpPr>
            <a:spLocks noChangeAspect="1"/>
          </p:cNvSpPr>
          <p:nvPr/>
        </p:nvSpPr>
        <p:spPr>
          <a:xfrm>
            <a:off x="4203367" y="812626"/>
            <a:ext cx="3784948" cy="3784948"/>
          </a:xfrm>
          <a:prstGeom prst="donut">
            <a:avLst>
              <a:gd name="adj" fmla="val 7813"/>
            </a:avLst>
          </a:prstGeom>
          <a:solidFill>
            <a:srgbClr val="C2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nut 1"/>
          <p:cNvSpPr/>
          <p:nvPr/>
        </p:nvSpPr>
        <p:spPr>
          <a:xfrm>
            <a:off x="4190841" y="8001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4767942" h="4767942">
                <a:moveTo>
                  <a:pt x="2701915" y="4406522"/>
                </a:moveTo>
                <a:cubicBezTo>
                  <a:pt x="2610773" y="4423345"/>
                  <a:pt x="2517228" y="4431561"/>
                  <a:pt x="2422071" y="4431720"/>
                </a:cubicBezTo>
                <a:lnTo>
                  <a:pt x="2422071" y="4668047"/>
                </a:lnTo>
                <a:cubicBezTo>
                  <a:pt x="2531216" y="4667875"/>
                  <a:pt x="2638476" y="4658446"/>
                  <a:pt x="2742917" y="4639059"/>
                </a:cubicBezTo>
                <a:close/>
                <a:moveTo>
                  <a:pt x="2066028" y="4406522"/>
                </a:moveTo>
                <a:lnTo>
                  <a:pt x="2025026" y="4639059"/>
                </a:lnTo>
                <a:cubicBezTo>
                  <a:pt x="2129467" y="4658446"/>
                  <a:pt x="2236727" y="4667875"/>
                  <a:pt x="2345871" y="4668047"/>
                </a:cubicBezTo>
                <a:lnTo>
                  <a:pt x="2345871" y="4431720"/>
                </a:lnTo>
                <a:cubicBezTo>
                  <a:pt x="2250714" y="4431561"/>
                  <a:pt x="2157170" y="4423345"/>
                  <a:pt x="2066028" y="4406522"/>
                </a:cubicBezTo>
                <a:close/>
                <a:moveTo>
                  <a:pt x="3048569" y="4321333"/>
                </a:moveTo>
                <a:cubicBezTo>
                  <a:pt x="2961187" y="4353465"/>
                  <a:pt x="2870435" y="4377834"/>
                  <a:pt x="2777263" y="4395022"/>
                </a:cubicBezTo>
                <a:lnTo>
                  <a:pt x="2818265" y="4627559"/>
                </a:lnTo>
                <a:cubicBezTo>
                  <a:pt x="2925184" y="4608196"/>
                  <a:pt x="3029238" y="4580248"/>
                  <a:pt x="3129322" y="4543200"/>
                </a:cubicBezTo>
                <a:close/>
                <a:moveTo>
                  <a:pt x="1719374" y="4321333"/>
                </a:moveTo>
                <a:lnTo>
                  <a:pt x="1638621" y="4543200"/>
                </a:lnTo>
                <a:cubicBezTo>
                  <a:pt x="1738705" y="4580248"/>
                  <a:pt x="1842759" y="4608197"/>
                  <a:pt x="1949678" y="4627559"/>
                </a:cubicBezTo>
                <a:lnTo>
                  <a:pt x="1990681" y="4395022"/>
                </a:lnTo>
                <a:cubicBezTo>
                  <a:pt x="1897508" y="4377834"/>
                  <a:pt x="1806756" y="4353465"/>
                  <a:pt x="1719374" y="4321333"/>
                </a:cubicBezTo>
                <a:close/>
                <a:moveTo>
                  <a:pt x="3375449" y="4177462"/>
                </a:moveTo>
                <a:cubicBezTo>
                  <a:pt x="3294102" y="4223384"/>
                  <a:pt x="3208972" y="4263231"/>
                  <a:pt x="3120126" y="4295142"/>
                </a:cubicBezTo>
                <a:lnTo>
                  <a:pt x="3200880" y="4517010"/>
                </a:lnTo>
                <a:cubicBezTo>
                  <a:pt x="3302832" y="4480617"/>
                  <a:pt x="3400440" y="4434922"/>
                  <a:pt x="3493522" y="4381970"/>
                </a:cubicBezTo>
                <a:close/>
                <a:moveTo>
                  <a:pt x="1392494" y="4177462"/>
                </a:moveTo>
                <a:lnTo>
                  <a:pt x="1274421" y="4381970"/>
                </a:lnTo>
                <a:cubicBezTo>
                  <a:pt x="1367503" y="4434923"/>
                  <a:pt x="1465111" y="4480617"/>
                  <a:pt x="1567063" y="4517010"/>
                </a:cubicBezTo>
                <a:lnTo>
                  <a:pt x="1647817" y="4295143"/>
                </a:lnTo>
                <a:cubicBezTo>
                  <a:pt x="1558971" y="4263232"/>
                  <a:pt x="1473841" y="4223384"/>
                  <a:pt x="1392494" y="4177462"/>
                </a:cubicBezTo>
                <a:close/>
                <a:moveTo>
                  <a:pt x="3671547" y="3977718"/>
                </a:moveTo>
                <a:cubicBezTo>
                  <a:pt x="3599284" y="4037289"/>
                  <a:pt x="3522359" y="4091299"/>
                  <a:pt x="3440589" y="4137888"/>
                </a:cubicBezTo>
                <a:lnTo>
                  <a:pt x="3558662" y="4342396"/>
                </a:lnTo>
                <a:cubicBezTo>
                  <a:pt x="3652479" y="4289077"/>
                  <a:pt x="3740684" y="4227145"/>
                  <a:pt x="3823528" y="4158842"/>
                </a:cubicBezTo>
                <a:close/>
                <a:moveTo>
                  <a:pt x="1096396" y="3977718"/>
                </a:moveTo>
                <a:lnTo>
                  <a:pt x="944415" y="4158842"/>
                </a:lnTo>
                <a:cubicBezTo>
                  <a:pt x="1027258" y="4227144"/>
                  <a:pt x="1115463" y="4289077"/>
                  <a:pt x="1209280" y="4342396"/>
                </a:cubicBezTo>
                <a:lnTo>
                  <a:pt x="1327353" y="4137888"/>
                </a:lnTo>
                <a:cubicBezTo>
                  <a:pt x="1245583" y="4091299"/>
                  <a:pt x="1168658" y="4037289"/>
                  <a:pt x="1096396" y="3977718"/>
                </a:cubicBezTo>
                <a:close/>
                <a:moveTo>
                  <a:pt x="3927907" y="3729224"/>
                </a:moveTo>
                <a:cubicBezTo>
                  <a:pt x="3867668" y="3801212"/>
                  <a:pt x="3801211" y="3867669"/>
                  <a:pt x="3729223" y="3927908"/>
                </a:cubicBezTo>
                <a:lnTo>
                  <a:pt x="3881078" y="4108881"/>
                </a:lnTo>
                <a:cubicBezTo>
                  <a:pt x="3963648" y="4039854"/>
                  <a:pt x="4039853" y="3963649"/>
                  <a:pt x="4108880" y="3881079"/>
                </a:cubicBezTo>
                <a:close/>
                <a:moveTo>
                  <a:pt x="840035" y="3729224"/>
                </a:moveTo>
                <a:lnTo>
                  <a:pt x="659063" y="3881079"/>
                </a:lnTo>
                <a:cubicBezTo>
                  <a:pt x="728090" y="3963649"/>
                  <a:pt x="804294" y="4039854"/>
                  <a:pt x="886865" y="4108881"/>
                </a:cubicBezTo>
                <a:lnTo>
                  <a:pt x="1038719" y="3927908"/>
                </a:lnTo>
                <a:cubicBezTo>
                  <a:pt x="966731" y="3867669"/>
                  <a:pt x="900274" y="3801212"/>
                  <a:pt x="840035" y="3729224"/>
                </a:cubicBezTo>
                <a:close/>
                <a:moveTo>
                  <a:pt x="4137888" y="3440590"/>
                </a:moveTo>
                <a:cubicBezTo>
                  <a:pt x="4091299" y="3522360"/>
                  <a:pt x="4037289" y="3599285"/>
                  <a:pt x="3977717" y="3671548"/>
                </a:cubicBezTo>
                <a:lnTo>
                  <a:pt x="4158841" y="3823529"/>
                </a:lnTo>
                <a:cubicBezTo>
                  <a:pt x="4227144" y="3740685"/>
                  <a:pt x="4289077" y="3652480"/>
                  <a:pt x="4342395" y="3558663"/>
                </a:cubicBezTo>
                <a:close/>
                <a:moveTo>
                  <a:pt x="630055" y="3440590"/>
                </a:moveTo>
                <a:lnTo>
                  <a:pt x="425547" y="3558663"/>
                </a:lnTo>
                <a:cubicBezTo>
                  <a:pt x="478866" y="3652480"/>
                  <a:pt x="540799" y="3740685"/>
                  <a:pt x="609102" y="3823529"/>
                </a:cubicBezTo>
                <a:lnTo>
                  <a:pt x="790225" y="3671548"/>
                </a:lnTo>
                <a:cubicBezTo>
                  <a:pt x="730654" y="3599285"/>
                  <a:pt x="676644" y="3522361"/>
                  <a:pt x="630055" y="3440590"/>
                </a:cubicBezTo>
                <a:close/>
                <a:moveTo>
                  <a:pt x="4295142" y="3120126"/>
                </a:moveTo>
                <a:cubicBezTo>
                  <a:pt x="4263231" y="3208973"/>
                  <a:pt x="4223383" y="3294102"/>
                  <a:pt x="4177461" y="3375450"/>
                </a:cubicBezTo>
                <a:lnTo>
                  <a:pt x="4381969" y="3493522"/>
                </a:lnTo>
                <a:cubicBezTo>
                  <a:pt x="4434922" y="3400441"/>
                  <a:pt x="4480617" y="3302832"/>
                  <a:pt x="4517010" y="3200880"/>
                </a:cubicBezTo>
                <a:close/>
                <a:moveTo>
                  <a:pt x="472800" y="3120126"/>
                </a:moveTo>
                <a:lnTo>
                  <a:pt x="250932" y="3200879"/>
                </a:lnTo>
                <a:cubicBezTo>
                  <a:pt x="287326" y="3302832"/>
                  <a:pt x="333020" y="3400441"/>
                  <a:pt x="385974" y="3493523"/>
                </a:cubicBezTo>
                <a:lnTo>
                  <a:pt x="590481" y="3375450"/>
                </a:lnTo>
                <a:cubicBezTo>
                  <a:pt x="544559" y="3294102"/>
                  <a:pt x="504711" y="3208972"/>
                  <a:pt x="472800" y="3120126"/>
                </a:cubicBezTo>
                <a:close/>
                <a:moveTo>
                  <a:pt x="4395022" y="2777262"/>
                </a:moveTo>
                <a:cubicBezTo>
                  <a:pt x="4377834" y="2870434"/>
                  <a:pt x="4353465" y="2961187"/>
                  <a:pt x="4321333" y="3048569"/>
                </a:cubicBezTo>
                <a:lnTo>
                  <a:pt x="4543200" y="3129322"/>
                </a:lnTo>
                <a:cubicBezTo>
                  <a:pt x="4580248" y="3029238"/>
                  <a:pt x="4608196" y="2925184"/>
                  <a:pt x="4627559" y="2818265"/>
                </a:cubicBezTo>
                <a:close/>
                <a:moveTo>
                  <a:pt x="372920" y="2777261"/>
                </a:moveTo>
                <a:lnTo>
                  <a:pt x="140383" y="2818264"/>
                </a:lnTo>
                <a:cubicBezTo>
                  <a:pt x="159746" y="2925183"/>
                  <a:pt x="187694" y="3029237"/>
                  <a:pt x="224742" y="3129321"/>
                </a:cubicBezTo>
                <a:lnTo>
                  <a:pt x="446609" y="3048568"/>
                </a:lnTo>
                <a:cubicBezTo>
                  <a:pt x="414477" y="2961186"/>
                  <a:pt x="390108" y="2870434"/>
                  <a:pt x="372920" y="2777261"/>
                </a:cubicBezTo>
                <a:close/>
                <a:moveTo>
                  <a:pt x="4431720" y="2422072"/>
                </a:moveTo>
                <a:cubicBezTo>
                  <a:pt x="4431561" y="2517229"/>
                  <a:pt x="4423345" y="2610774"/>
                  <a:pt x="4406522" y="2701915"/>
                </a:cubicBezTo>
                <a:lnTo>
                  <a:pt x="4639059" y="2742917"/>
                </a:lnTo>
                <a:cubicBezTo>
                  <a:pt x="4658445" y="2638476"/>
                  <a:pt x="4667875" y="2531217"/>
                  <a:pt x="4668047" y="2422072"/>
                </a:cubicBezTo>
                <a:close/>
                <a:moveTo>
                  <a:pt x="99895" y="2422072"/>
                </a:moveTo>
                <a:cubicBezTo>
                  <a:pt x="100067" y="2531216"/>
                  <a:pt x="109497" y="2638475"/>
                  <a:pt x="128884" y="2742916"/>
                </a:cubicBezTo>
                <a:lnTo>
                  <a:pt x="361420" y="2701914"/>
                </a:lnTo>
                <a:cubicBezTo>
                  <a:pt x="344597" y="2610773"/>
                  <a:pt x="336381" y="2517229"/>
                  <a:pt x="336222" y="2422072"/>
                </a:cubicBezTo>
                <a:close/>
                <a:moveTo>
                  <a:pt x="128883" y="2025027"/>
                </a:moveTo>
                <a:cubicBezTo>
                  <a:pt x="109497" y="2129469"/>
                  <a:pt x="100067" y="2236728"/>
                  <a:pt x="99895" y="2345872"/>
                </a:cubicBezTo>
                <a:lnTo>
                  <a:pt x="336222" y="2345872"/>
                </a:lnTo>
                <a:cubicBezTo>
                  <a:pt x="336381" y="2250716"/>
                  <a:pt x="344597" y="2157171"/>
                  <a:pt x="361420" y="2066030"/>
                </a:cubicBezTo>
                <a:close/>
                <a:moveTo>
                  <a:pt x="4639059" y="2025026"/>
                </a:moveTo>
                <a:lnTo>
                  <a:pt x="4406522" y="2066028"/>
                </a:lnTo>
                <a:cubicBezTo>
                  <a:pt x="4423345" y="2157170"/>
                  <a:pt x="4431561" y="2250715"/>
                  <a:pt x="4431720" y="2345872"/>
                </a:cubicBezTo>
                <a:lnTo>
                  <a:pt x="4668047" y="2345872"/>
                </a:lnTo>
                <a:cubicBezTo>
                  <a:pt x="4667875" y="2236727"/>
                  <a:pt x="4658446" y="2129468"/>
                  <a:pt x="4639059" y="2025026"/>
                </a:cubicBezTo>
                <a:close/>
                <a:moveTo>
                  <a:pt x="4543201" y="1638621"/>
                </a:moveTo>
                <a:lnTo>
                  <a:pt x="4321333" y="1719374"/>
                </a:lnTo>
                <a:cubicBezTo>
                  <a:pt x="4353465" y="1806756"/>
                  <a:pt x="4377835" y="1897509"/>
                  <a:pt x="4395023" y="1990681"/>
                </a:cubicBezTo>
                <a:lnTo>
                  <a:pt x="4627559" y="1949678"/>
                </a:lnTo>
                <a:cubicBezTo>
                  <a:pt x="4608197" y="1842759"/>
                  <a:pt x="4580248" y="1738705"/>
                  <a:pt x="4543201" y="1638621"/>
                </a:cubicBezTo>
                <a:close/>
                <a:moveTo>
                  <a:pt x="224742" y="1638621"/>
                </a:moveTo>
                <a:cubicBezTo>
                  <a:pt x="187694" y="1738706"/>
                  <a:pt x="159746" y="1842760"/>
                  <a:pt x="140383" y="1949679"/>
                </a:cubicBezTo>
                <a:lnTo>
                  <a:pt x="372920" y="1990682"/>
                </a:lnTo>
                <a:cubicBezTo>
                  <a:pt x="390108" y="1897509"/>
                  <a:pt x="414477" y="1806757"/>
                  <a:pt x="446609" y="1719375"/>
                </a:cubicBezTo>
                <a:close/>
                <a:moveTo>
                  <a:pt x="4381970" y="1274422"/>
                </a:moveTo>
                <a:lnTo>
                  <a:pt x="4177462" y="1392494"/>
                </a:lnTo>
                <a:cubicBezTo>
                  <a:pt x="4223384" y="1473842"/>
                  <a:pt x="4263232" y="1558971"/>
                  <a:pt x="4295142" y="1647817"/>
                </a:cubicBezTo>
                <a:lnTo>
                  <a:pt x="4517010" y="1567063"/>
                </a:lnTo>
                <a:cubicBezTo>
                  <a:pt x="4480617" y="1465111"/>
                  <a:pt x="4434923" y="1367503"/>
                  <a:pt x="4381970" y="1274422"/>
                </a:cubicBezTo>
                <a:close/>
                <a:moveTo>
                  <a:pt x="385972" y="1274421"/>
                </a:moveTo>
                <a:cubicBezTo>
                  <a:pt x="333020" y="1367503"/>
                  <a:pt x="287325" y="1465112"/>
                  <a:pt x="250932" y="1567064"/>
                </a:cubicBezTo>
                <a:lnTo>
                  <a:pt x="472800" y="1647817"/>
                </a:lnTo>
                <a:cubicBezTo>
                  <a:pt x="504711" y="1558971"/>
                  <a:pt x="544558" y="1473842"/>
                  <a:pt x="590480" y="1392494"/>
                </a:cubicBezTo>
                <a:close/>
                <a:moveTo>
                  <a:pt x="4158842" y="944415"/>
                </a:moveTo>
                <a:lnTo>
                  <a:pt x="3977718" y="1096396"/>
                </a:lnTo>
                <a:cubicBezTo>
                  <a:pt x="4037290" y="1168659"/>
                  <a:pt x="4091300" y="1245584"/>
                  <a:pt x="4137889" y="1327354"/>
                </a:cubicBezTo>
                <a:lnTo>
                  <a:pt x="4342397" y="1209281"/>
                </a:lnTo>
                <a:cubicBezTo>
                  <a:pt x="4289078" y="1115464"/>
                  <a:pt x="4227145" y="1027259"/>
                  <a:pt x="4158842" y="944415"/>
                </a:cubicBezTo>
                <a:close/>
                <a:moveTo>
                  <a:pt x="609100" y="944415"/>
                </a:moveTo>
                <a:cubicBezTo>
                  <a:pt x="540797" y="1027259"/>
                  <a:pt x="478865" y="1115464"/>
                  <a:pt x="425546" y="1209281"/>
                </a:cubicBezTo>
                <a:lnTo>
                  <a:pt x="630054" y="1327354"/>
                </a:lnTo>
                <a:cubicBezTo>
                  <a:pt x="676643" y="1245584"/>
                  <a:pt x="730652" y="1168659"/>
                  <a:pt x="790224" y="1096396"/>
                </a:cubicBezTo>
                <a:close/>
                <a:moveTo>
                  <a:pt x="3881078" y="659062"/>
                </a:moveTo>
                <a:lnTo>
                  <a:pt x="3729224" y="840035"/>
                </a:lnTo>
                <a:cubicBezTo>
                  <a:pt x="3801212" y="900274"/>
                  <a:pt x="3867669" y="966731"/>
                  <a:pt x="3927908" y="1038719"/>
                </a:cubicBezTo>
                <a:lnTo>
                  <a:pt x="4108881" y="886865"/>
                </a:lnTo>
                <a:cubicBezTo>
                  <a:pt x="4039854" y="804294"/>
                  <a:pt x="3963649" y="728090"/>
                  <a:pt x="3881078" y="659062"/>
                </a:cubicBezTo>
                <a:close/>
                <a:moveTo>
                  <a:pt x="886864" y="659062"/>
                </a:moveTo>
                <a:cubicBezTo>
                  <a:pt x="804293" y="728090"/>
                  <a:pt x="728089" y="804294"/>
                  <a:pt x="659062" y="886865"/>
                </a:cubicBezTo>
                <a:lnTo>
                  <a:pt x="840034" y="1038719"/>
                </a:lnTo>
                <a:cubicBezTo>
                  <a:pt x="900273" y="966731"/>
                  <a:pt x="966730" y="900274"/>
                  <a:pt x="1038718" y="840035"/>
                </a:cubicBezTo>
                <a:close/>
                <a:moveTo>
                  <a:pt x="3558663" y="425547"/>
                </a:moveTo>
                <a:lnTo>
                  <a:pt x="3440590" y="630055"/>
                </a:lnTo>
                <a:cubicBezTo>
                  <a:pt x="3522360" y="676644"/>
                  <a:pt x="3599285" y="730654"/>
                  <a:pt x="3671548" y="790225"/>
                </a:cubicBezTo>
                <a:lnTo>
                  <a:pt x="3823529" y="609101"/>
                </a:lnTo>
                <a:cubicBezTo>
                  <a:pt x="3740685" y="540798"/>
                  <a:pt x="3652480" y="478866"/>
                  <a:pt x="3558663" y="425547"/>
                </a:cubicBezTo>
                <a:close/>
                <a:moveTo>
                  <a:pt x="1209279" y="425547"/>
                </a:moveTo>
                <a:cubicBezTo>
                  <a:pt x="1115462" y="478866"/>
                  <a:pt x="1027257" y="540799"/>
                  <a:pt x="944414" y="609101"/>
                </a:cubicBezTo>
                <a:lnTo>
                  <a:pt x="1096395" y="790225"/>
                </a:lnTo>
                <a:cubicBezTo>
                  <a:pt x="1168657" y="730654"/>
                  <a:pt x="1245582" y="676644"/>
                  <a:pt x="1327352" y="630055"/>
                </a:cubicBezTo>
                <a:close/>
                <a:moveTo>
                  <a:pt x="2383971" y="420676"/>
                </a:moveTo>
                <a:cubicBezTo>
                  <a:pt x="1299673" y="420676"/>
                  <a:pt x="420676" y="1299673"/>
                  <a:pt x="420676" y="2383971"/>
                </a:cubicBezTo>
                <a:cubicBezTo>
                  <a:pt x="420676" y="3468269"/>
                  <a:pt x="1299673" y="4347266"/>
                  <a:pt x="2383971" y="4347266"/>
                </a:cubicBezTo>
                <a:cubicBezTo>
                  <a:pt x="3468269" y="4347266"/>
                  <a:pt x="4347266" y="3468269"/>
                  <a:pt x="4347266" y="2383971"/>
                </a:cubicBezTo>
                <a:cubicBezTo>
                  <a:pt x="4347266" y="1299673"/>
                  <a:pt x="3468269" y="420676"/>
                  <a:pt x="2383971" y="420676"/>
                </a:cubicBezTo>
                <a:close/>
                <a:moveTo>
                  <a:pt x="3200879" y="250932"/>
                </a:moveTo>
                <a:lnTo>
                  <a:pt x="3120126" y="472800"/>
                </a:lnTo>
                <a:cubicBezTo>
                  <a:pt x="3208972" y="504711"/>
                  <a:pt x="3294102" y="544559"/>
                  <a:pt x="3375450" y="590481"/>
                </a:cubicBezTo>
                <a:lnTo>
                  <a:pt x="3493523" y="385973"/>
                </a:lnTo>
                <a:cubicBezTo>
                  <a:pt x="3400441" y="333020"/>
                  <a:pt x="3302832" y="287326"/>
                  <a:pt x="3200879" y="250932"/>
                </a:cubicBezTo>
                <a:close/>
                <a:moveTo>
                  <a:pt x="1567064" y="250932"/>
                </a:moveTo>
                <a:cubicBezTo>
                  <a:pt x="1465111" y="287325"/>
                  <a:pt x="1367502" y="333020"/>
                  <a:pt x="1274419" y="385973"/>
                </a:cubicBezTo>
                <a:lnTo>
                  <a:pt x="1392492" y="590481"/>
                </a:lnTo>
                <a:cubicBezTo>
                  <a:pt x="1473840" y="544559"/>
                  <a:pt x="1558970" y="504711"/>
                  <a:pt x="1647817" y="472800"/>
                </a:cubicBezTo>
                <a:close/>
                <a:moveTo>
                  <a:pt x="2818264" y="140383"/>
                </a:moveTo>
                <a:lnTo>
                  <a:pt x="2777262" y="372920"/>
                </a:lnTo>
                <a:cubicBezTo>
                  <a:pt x="2870434" y="390108"/>
                  <a:pt x="2961186" y="414477"/>
                  <a:pt x="3048568" y="446609"/>
                </a:cubicBezTo>
                <a:lnTo>
                  <a:pt x="3129322" y="224742"/>
                </a:lnTo>
                <a:cubicBezTo>
                  <a:pt x="3029237" y="187694"/>
                  <a:pt x="2925183" y="159746"/>
                  <a:pt x="2818264" y="140383"/>
                </a:cubicBezTo>
                <a:close/>
                <a:moveTo>
                  <a:pt x="1949679" y="140383"/>
                </a:moveTo>
                <a:cubicBezTo>
                  <a:pt x="1842760" y="159746"/>
                  <a:pt x="1738706" y="187694"/>
                  <a:pt x="1638621" y="224742"/>
                </a:cubicBezTo>
                <a:lnTo>
                  <a:pt x="1719375" y="446609"/>
                </a:lnTo>
                <a:cubicBezTo>
                  <a:pt x="1806757" y="414477"/>
                  <a:pt x="1897509" y="390108"/>
                  <a:pt x="1990682" y="372920"/>
                </a:cubicBezTo>
                <a:close/>
                <a:moveTo>
                  <a:pt x="2422071" y="99895"/>
                </a:moveTo>
                <a:lnTo>
                  <a:pt x="2422071" y="336222"/>
                </a:lnTo>
                <a:cubicBezTo>
                  <a:pt x="2517228" y="336381"/>
                  <a:pt x="2610773" y="344597"/>
                  <a:pt x="2701914" y="361420"/>
                </a:cubicBezTo>
                <a:lnTo>
                  <a:pt x="2742917" y="128884"/>
                </a:lnTo>
                <a:cubicBezTo>
                  <a:pt x="2638475" y="109497"/>
                  <a:pt x="2531216" y="100067"/>
                  <a:pt x="2422071" y="99895"/>
                </a:cubicBezTo>
                <a:close/>
                <a:moveTo>
                  <a:pt x="2345871" y="99895"/>
                </a:moveTo>
                <a:cubicBezTo>
                  <a:pt x="2236727" y="100067"/>
                  <a:pt x="2129468" y="109497"/>
                  <a:pt x="2025027" y="128883"/>
                </a:cubicBezTo>
                <a:lnTo>
                  <a:pt x="2066029" y="361420"/>
                </a:lnTo>
                <a:cubicBezTo>
                  <a:pt x="2157170" y="344597"/>
                  <a:pt x="2250715" y="336381"/>
                  <a:pt x="2345871" y="336222"/>
                </a:cubicBezTo>
                <a:close/>
                <a:moveTo>
                  <a:pt x="2383971" y="0"/>
                </a:moveTo>
                <a:cubicBezTo>
                  <a:pt x="3700602" y="0"/>
                  <a:pt x="4767942" y="1067340"/>
                  <a:pt x="4767942" y="2383971"/>
                </a:cubicBezTo>
                <a:cubicBezTo>
                  <a:pt x="4767942" y="3700602"/>
                  <a:pt x="3700602" y="4767942"/>
                  <a:pt x="2383971" y="4767942"/>
                </a:cubicBezTo>
                <a:cubicBezTo>
                  <a:pt x="1067340" y="4767942"/>
                  <a:pt x="0" y="3700602"/>
                  <a:pt x="0" y="2383971"/>
                </a:cubicBezTo>
                <a:cubicBezTo>
                  <a:pt x="0" y="1067340"/>
                  <a:pt x="1067340" y="0"/>
                  <a:pt x="2383971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3841" y="1859643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ucida Bright" pitchFamily="18" charset="0"/>
                <a:cs typeface="Consolas" pitchFamily="49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3841" y="1859643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ucida Bright" pitchFamily="18" charset="0"/>
                <a:cs typeface="Consolas" pitchFamily="49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3841" y="1859643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ucida Bright" pitchFamily="18" charset="0"/>
                <a:cs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108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3" grpId="1" animBg="1"/>
      <p:bldP spid="2" grpId="0" animBg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38200"/>
          </a:xfrm>
        </p:spPr>
        <p:txBody>
          <a:bodyPr/>
          <a:lstStyle/>
          <a:p>
            <a:r>
              <a:rPr lang="en-US" dirty="0"/>
              <a:t>Python Libraries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BD68E3-D2D1-469D-914D-EDA8BB898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02803"/>
              </p:ext>
            </p:extLst>
          </p:nvPr>
        </p:nvGraphicFramePr>
        <p:xfrm>
          <a:off x="1293812" y="1600200"/>
          <a:ext cx="8077200" cy="4760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994">
                  <a:extLst>
                    <a:ext uri="{9D8B030D-6E8A-4147-A177-3AD203B41FA5}">
                      <a16:colId xmlns:a16="http://schemas.microsoft.com/office/drawing/2014/main" val="1197109623"/>
                    </a:ext>
                  </a:extLst>
                </a:gridCol>
                <a:gridCol w="6690206">
                  <a:extLst>
                    <a:ext uri="{9D8B030D-6E8A-4147-A177-3AD203B41FA5}">
                      <a16:colId xmlns:a16="http://schemas.microsoft.com/office/drawing/2014/main" val="2401021678"/>
                    </a:ext>
                  </a:extLst>
                </a:gridCol>
              </a:tblGrid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Libraries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Explanation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841186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turtle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Graphics Primitives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938709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tkinter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Graphical user Interface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837518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Variables to interact with interpreter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27523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Stream handling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35891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Reader and Writer objects  which reads and writes sequences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409250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reload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Reload previous modules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54548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matplotlib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Produces publication quality figures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596096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pandas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Data structures and Data analysis tools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1079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numpy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Fundamental package for scientific computing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02803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Regular expression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85295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hashlib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common interface to many different secure hash and messages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43042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sqlite3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ightweight disk-based database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1287807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datetime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manipulating dates and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98483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WordCloud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novelty visual representation of text 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6742127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urllib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Opening URLs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6541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webbrowser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Bahnschrift SemiLight" panose="020B0502040204020203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Open browser window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748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807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of Python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ts val="1200"/>
              </a:spcBef>
              <a:buNone/>
            </a:pPr>
            <a:r>
              <a:rPr lang="en-US" dirty="0"/>
              <a:t>1. Captures most of the Exceptions and Errors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dirty="0"/>
              <a:t>2. Captures Transactions Associated with the Project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dirty="0"/>
              <a:t>3. Password conditions met 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dirty="0"/>
              <a:t>[Greater than 8 characters, 1 digit, 1 Caps, Pin Number*]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dirty="0"/>
              <a:t>4. Provides ~90% to 95% accuracy of Reports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dirty="0"/>
              <a:t>5. High-Level and In-depth architecture of the Project can be viewed 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dirty="0"/>
              <a:t>6. 70% Code reusability 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dirty="0"/>
              <a:t>7. Easy to understand coding Logic supported by comments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dirty="0"/>
              <a:t>8. No two same values can be uploaded to generate the charts</a:t>
            </a:r>
          </a:p>
        </p:txBody>
      </p:sp>
    </p:spTree>
    <p:extLst>
      <p:ext uri="{BB962C8B-B14F-4D97-AF65-F5344CB8AC3E}">
        <p14:creationId xmlns:p14="http://schemas.microsoft.com/office/powerpoint/2010/main" val="493710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8686801" cy="1066800"/>
          </a:xfrm>
        </p:spPr>
        <p:txBody>
          <a:bodyPr/>
          <a:lstStyle/>
          <a:p>
            <a:r>
              <a:rPr lang="en-US" dirty="0"/>
              <a:t>Drawbacks of Python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1. Not an appealing GUI</a:t>
            </a:r>
          </a:p>
          <a:p>
            <a:pPr marL="45720" indent="0">
              <a:buNone/>
            </a:pPr>
            <a:r>
              <a:rPr lang="en-US" dirty="0"/>
              <a:t>2. Difficulty in alignments of Buttons and Text labels</a:t>
            </a:r>
          </a:p>
          <a:p>
            <a:pPr marL="45720" indent="0">
              <a:buNone/>
            </a:pPr>
            <a:r>
              <a:rPr lang="en-US" dirty="0"/>
              <a:t>3. Demonstrate 90% functionality of Project</a:t>
            </a:r>
          </a:p>
        </p:txBody>
      </p:sp>
    </p:spTree>
    <p:extLst>
      <p:ext uri="{BB962C8B-B14F-4D97-AF65-F5344CB8AC3E}">
        <p14:creationId xmlns:p14="http://schemas.microsoft.com/office/powerpoint/2010/main" val="2440560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4AD2E-C7EA-4279-8D91-0723C1FD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838200"/>
            <a:ext cx="8534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3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C5E76-72B0-40B4-84A0-A07B0151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Names and Description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12DA88-9969-4CE8-A316-142A9CB767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5212" y="1981200"/>
          <a:ext cx="7543800" cy="436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6087">
                  <a:extLst>
                    <a:ext uri="{9D8B030D-6E8A-4147-A177-3AD203B41FA5}">
                      <a16:colId xmlns:a16="http://schemas.microsoft.com/office/drawing/2014/main" val="1785864657"/>
                    </a:ext>
                  </a:extLst>
                </a:gridCol>
                <a:gridCol w="5187713">
                  <a:extLst>
                    <a:ext uri="{9D8B030D-6E8A-4147-A177-3AD203B41FA5}">
                      <a16:colId xmlns:a16="http://schemas.microsoft.com/office/drawing/2014/main" val="1165152807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File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30377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BasedOnAge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Age Distribution of the Players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97545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Best_Team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Generates Best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48239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Build_Frame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GUI Screen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435734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Compare_Two_Teams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Compare two team Players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87185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DB_Objects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DML and DDL Operations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2089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Generate_Report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Generates Reports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05839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Loading_Screen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Turtle Demo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76895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Login Screen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34706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Nationality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Nationality Distribution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8015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Nationality_Display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Aggregate Nationalities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31085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Personal_Details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Search in Web about Player/Club/National Teams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3550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Players_Compare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Compare Overall vs Potential of Players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31211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Registration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Registration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32873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Word Cloud based on Exception and Errors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74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684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20148"/>
            <a:ext cx="8686801" cy="1066800"/>
          </a:xfrm>
        </p:spPr>
        <p:txBody>
          <a:bodyPr/>
          <a:lstStyle/>
          <a:p>
            <a:r>
              <a:rPr lang="en-US" dirty="0"/>
              <a:t>Database Tables and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B4B494-E854-43E8-B13A-730F85FB7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311149"/>
              </p:ext>
            </p:extLst>
          </p:nvPr>
        </p:nvGraphicFramePr>
        <p:xfrm>
          <a:off x="836612" y="1905000"/>
          <a:ext cx="8915401" cy="4114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2128">
                  <a:extLst>
                    <a:ext uri="{9D8B030D-6E8A-4147-A177-3AD203B41FA5}">
                      <a16:colId xmlns:a16="http://schemas.microsoft.com/office/drawing/2014/main" val="46697782"/>
                    </a:ext>
                  </a:extLst>
                </a:gridCol>
                <a:gridCol w="1498181">
                  <a:extLst>
                    <a:ext uri="{9D8B030D-6E8A-4147-A177-3AD203B41FA5}">
                      <a16:colId xmlns:a16="http://schemas.microsoft.com/office/drawing/2014/main" val="2221620471"/>
                    </a:ext>
                  </a:extLst>
                </a:gridCol>
                <a:gridCol w="3905092">
                  <a:extLst>
                    <a:ext uri="{9D8B030D-6E8A-4147-A177-3AD203B41FA5}">
                      <a16:colId xmlns:a16="http://schemas.microsoft.com/office/drawing/2014/main" val="4138896183"/>
                    </a:ext>
                  </a:extLst>
                </a:gridCol>
              </a:tblGrid>
              <a:tr h="640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TableName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Primary Key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612386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AC_FIFA18_COUNTRIES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Countries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Stores Unique nationality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425540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AC_FIFA18_EXCEPTION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Stores Exceptions and Errors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561212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AC_FIFA18_FORMATIONS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Formation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Stores best formation for a team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3587638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AC_FIFA18_LOGIN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Email_ID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User Details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8868247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AC_FIFA18_MASTERDATA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SNO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Historical Records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29626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AC_FIFA18_READ_DATA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SNO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Used for charts and reports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6834744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AC_LOG_DETAILS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Logs system transcations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4186657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AC_NULL_VALUES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Handles NULL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8819805"/>
                  </a:ext>
                </a:extLst>
              </a:tr>
              <a:tr h="640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AC_FIFA18_ADHOC_REQUEST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Bahnschrift SemiLight" panose="020B0502040204020203" pitchFamily="34" charset="0"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Ad-hoc report request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36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files Walkthrough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447800"/>
            <a:ext cx="4191000" cy="4572000"/>
          </a:xfrm>
        </p:spPr>
        <p:txBody>
          <a:bodyPr/>
          <a:lstStyle/>
          <a:p>
            <a:r>
              <a:rPr lang="en-US" b="1" dirty="0"/>
              <a:t>Extract Records:</a:t>
            </a:r>
          </a:p>
          <a:p>
            <a:r>
              <a:rPr lang="en-US" sz="1600" b="1" dirty="0"/>
              <a:t>1. Extract Column names in a separate list</a:t>
            </a:r>
          </a:p>
          <a:p>
            <a:r>
              <a:rPr lang="en-US" sz="1600" b="1" dirty="0"/>
              <a:t>2. Extract records depending upon the length i.e. (1 to 8 lengths) and append it in a list</a:t>
            </a:r>
          </a:p>
          <a:p>
            <a:r>
              <a:rPr lang="en-US" sz="1600" b="1" dirty="0"/>
              <a:t>3. Return the list whenever requested.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A4D0B-D7D0-4E49-B28B-0902951F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47" y="1363316"/>
            <a:ext cx="6305550" cy="35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1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files Walkthrough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447800"/>
            <a:ext cx="3962400" cy="4572000"/>
          </a:xfrm>
        </p:spPr>
        <p:txBody>
          <a:bodyPr/>
          <a:lstStyle/>
          <a:p>
            <a:r>
              <a:rPr lang="en-US" b="1" dirty="0"/>
              <a:t>Age Bar Chart:</a:t>
            </a:r>
          </a:p>
          <a:p>
            <a:r>
              <a:rPr lang="en-US" sz="1600" b="1" dirty="0"/>
              <a:t>1. Call Players Data list from Extract Records</a:t>
            </a:r>
          </a:p>
          <a:p>
            <a:r>
              <a:rPr lang="en-US" sz="1600" b="1" dirty="0"/>
              <a:t>2. Extract and distinguish age column </a:t>
            </a:r>
          </a:p>
          <a:p>
            <a:r>
              <a:rPr lang="en-US" sz="1600" b="1" dirty="0"/>
              <a:t>3. Map it to a dictionary with the values depending upon Players age</a:t>
            </a:r>
          </a:p>
          <a:p>
            <a:r>
              <a:rPr lang="en-US" sz="1600" b="1" dirty="0"/>
              <a:t>4.Generate Bar Chart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BA2D8-9FFA-4C7A-A2AF-4E7D26A5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62" y="1138237"/>
            <a:ext cx="60769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3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files Walkthrough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447800"/>
            <a:ext cx="3962400" cy="4572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Nationality Count Scatter Plot:</a:t>
            </a:r>
          </a:p>
          <a:p>
            <a:r>
              <a:rPr lang="en-US" sz="1600" b="1" dirty="0"/>
              <a:t>1. Extract Players Data Extract Records function</a:t>
            </a:r>
          </a:p>
          <a:p>
            <a:r>
              <a:rPr lang="en-US" sz="1600" b="1" dirty="0"/>
              <a:t>2. Populate Nationalities to a different list</a:t>
            </a:r>
          </a:p>
          <a:p>
            <a:r>
              <a:rPr lang="en-US" sz="1600" b="1" dirty="0"/>
              <a:t>3. Eliminate duplicate values from the Nationalities list</a:t>
            </a:r>
          </a:p>
          <a:p>
            <a:r>
              <a:rPr lang="en-US" sz="1600" b="1" dirty="0"/>
              <a:t>4. Run a for loop to generate count of players based on Nationality</a:t>
            </a:r>
          </a:p>
          <a:p>
            <a:r>
              <a:rPr lang="en-US" sz="1600" b="1" dirty="0"/>
              <a:t>3. Map the count to a dictionary with the Nationality and total number of players</a:t>
            </a:r>
          </a:p>
          <a:p>
            <a:r>
              <a:rPr lang="en-US" sz="1600" b="1" dirty="0"/>
              <a:t>4.Generate Scatter Plot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DA14B-42FE-480D-B76B-B47BC00A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3" y="1366837"/>
            <a:ext cx="6067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2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files Walkthrough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447800"/>
            <a:ext cx="3962400" cy="4572000"/>
          </a:xfrm>
        </p:spPr>
        <p:txBody>
          <a:bodyPr>
            <a:normAutofit/>
          </a:bodyPr>
          <a:lstStyle/>
          <a:p>
            <a:r>
              <a:rPr lang="en-US" b="1" dirty="0"/>
              <a:t>Search in Web</a:t>
            </a:r>
          </a:p>
          <a:p>
            <a:r>
              <a:rPr lang="en-US" sz="1600" b="1" dirty="0"/>
              <a:t>1. Extract Players Data Extract Records function</a:t>
            </a:r>
          </a:p>
          <a:p>
            <a:r>
              <a:rPr lang="en-US" sz="1600" b="1" dirty="0"/>
              <a:t>2. Populate Player Names/Clubs/National Team to different list</a:t>
            </a:r>
          </a:p>
          <a:p>
            <a:r>
              <a:rPr lang="en-US" sz="1600" b="1" dirty="0"/>
              <a:t>3. Eliminate duplicate values from the Club/National Team list</a:t>
            </a:r>
          </a:p>
          <a:p>
            <a:r>
              <a:rPr lang="en-US" sz="1600" b="1" dirty="0"/>
              <a:t>4. Open the selection in a Web browser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702FD-7701-4450-B113-423D8425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38" y="1176337"/>
            <a:ext cx="6475274" cy="49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41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7246-70F9-48EF-B4ED-BEF4FF69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Data Visualization in Python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sz="1800" dirty="0">
                <a:latin typeface="Bahnschrift" panose="020B0502040204020203" pitchFamily="34" charset="0"/>
              </a:rPr>
              <a:t>ITMD 513 Open Source Programming </a:t>
            </a:r>
            <a:br>
              <a:rPr lang="en-US" sz="1800" dirty="0">
                <a:latin typeface="Bahnschrift" panose="020B0502040204020203" pitchFamily="34" charset="0"/>
              </a:rPr>
            </a:br>
            <a:r>
              <a:rPr lang="en-US" sz="1800" dirty="0">
                <a:latin typeface="Bahnschrift" panose="020B0502040204020203" pitchFamily="34" charset="0"/>
              </a:rPr>
              <a:t>                                                                            </a:t>
            </a:r>
            <a:r>
              <a:rPr lang="en-US" sz="1600" dirty="0">
                <a:latin typeface="Bahnschrift" panose="020B0502040204020203" pitchFamily="34" charset="0"/>
              </a:rPr>
              <a:t>Anantharaman Chandar – A20403439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311D7-90E4-489E-8191-7A39622B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805781"/>
            <a:ext cx="9296400" cy="4114800"/>
          </a:xfrm>
        </p:spPr>
      </p:pic>
    </p:spTree>
    <p:extLst>
      <p:ext uri="{BB962C8B-B14F-4D97-AF65-F5344CB8AC3E}">
        <p14:creationId xmlns:p14="http://schemas.microsoft.com/office/powerpoint/2010/main" val="459076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files Walkthrough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447800"/>
            <a:ext cx="3962400" cy="4572000"/>
          </a:xfrm>
        </p:spPr>
        <p:txBody>
          <a:bodyPr>
            <a:normAutofit/>
          </a:bodyPr>
          <a:lstStyle/>
          <a:p>
            <a:r>
              <a:rPr lang="en-US" b="1" dirty="0"/>
              <a:t>Compare Two Team</a:t>
            </a:r>
          </a:p>
          <a:p>
            <a:r>
              <a:rPr lang="en-US" sz="1600" b="1" dirty="0"/>
              <a:t>1. Extract Players Data from Extract Records function</a:t>
            </a:r>
          </a:p>
          <a:p>
            <a:r>
              <a:rPr lang="en-US" sz="1600" b="1" dirty="0"/>
              <a:t>2. Populate Team from the list and remove duplicates</a:t>
            </a:r>
          </a:p>
          <a:p>
            <a:r>
              <a:rPr lang="en-US" sz="1600" b="1" dirty="0"/>
              <a:t>3. Import two teams of your choice</a:t>
            </a:r>
          </a:p>
          <a:p>
            <a:r>
              <a:rPr lang="en-US" sz="1600" b="1" dirty="0"/>
              <a:t>4. Generate Box plot for the teams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0C336-452C-4140-910F-D3BCE971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1133475"/>
            <a:ext cx="6096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33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files Walkthrough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34" y="1391478"/>
            <a:ext cx="3962400" cy="4572000"/>
          </a:xfrm>
        </p:spPr>
        <p:txBody>
          <a:bodyPr>
            <a:normAutofit/>
          </a:bodyPr>
          <a:lstStyle/>
          <a:p>
            <a:r>
              <a:rPr lang="en-US" b="1" dirty="0"/>
              <a:t>Generate Report</a:t>
            </a:r>
          </a:p>
          <a:p>
            <a:r>
              <a:rPr lang="en-US" sz="1600" b="1" dirty="0"/>
              <a:t>1. Extract Column Names from the Extract Record function</a:t>
            </a:r>
          </a:p>
          <a:p>
            <a:r>
              <a:rPr lang="en-US" sz="1600" b="1" dirty="0"/>
              <a:t>2. Display columns in the dropdown</a:t>
            </a:r>
          </a:p>
          <a:p>
            <a:r>
              <a:rPr lang="en-US" sz="1600" b="1" dirty="0"/>
              <a:t>3. Select Column Name/Logical Operator/Value/File Name/Format</a:t>
            </a:r>
          </a:p>
          <a:p>
            <a:r>
              <a:rPr lang="en-US" sz="1600" b="1" dirty="0"/>
              <a:t>4. Reports are Generated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BA4EE-CB50-443E-8242-91851D85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391478"/>
            <a:ext cx="581977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9098E-52B4-40F4-BABE-C937CCFC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2" y="2630556"/>
            <a:ext cx="6781800" cy="37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0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files Walkthrough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391478"/>
            <a:ext cx="3962400" cy="4572000"/>
          </a:xfrm>
        </p:spPr>
        <p:txBody>
          <a:bodyPr>
            <a:normAutofit/>
          </a:bodyPr>
          <a:lstStyle/>
          <a:p>
            <a:r>
              <a:rPr lang="en-US" b="1" dirty="0"/>
              <a:t>Generate Best Team</a:t>
            </a:r>
          </a:p>
          <a:p>
            <a:r>
              <a:rPr lang="en-US" sz="1600" b="1" dirty="0"/>
              <a:t>1. Import Formations from the Database</a:t>
            </a:r>
          </a:p>
          <a:p>
            <a:r>
              <a:rPr lang="en-US" sz="1600" b="1" dirty="0"/>
              <a:t>2. Select your preferred formation</a:t>
            </a:r>
          </a:p>
          <a:p>
            <a:r>
              <a:rPr lang="en-US" sz="1600" b="1" dirty="0"/>
              <a:t>3. Generate Best Team Report</a:t>
            </a:r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D92E8-4818-44F8-899C-254B8A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77" y="1391478"/>
            <a:ext cx="7124700" cy="5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91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files Walkthrough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391478"/>
            <a:ext cx="3962400" cy="4572000"/>
          </a:xfrm>
        </p:spPr>
        <p:txBody>
          <a:bodyPr>
            <a:normAutofit/>
          </a:bodyPr>
          <a:lstStyle/>
          <a:p>
            <a:r>
              <a:rPr lang="en-US" b="1" dirty="0"/>
              <a:t>Compare Players Overall vs Potential</a:t>
            </a:r>
          </a:p>
          <a:p>
            <a:r>
              <a:rPr lang="en-US" sz="1600" b="1" dirty="0"/>
              <a:t>1. Import Players Name from the Database </a:t>
            </a:r>
          </a:p>
          <a:p>
            <a:r>
              <a:rPr lang="en-US" sz="1600" b="1" dirty="0"/>
              <a:t>2. Choose any two Players</a:t>
            </a:r>
          </a:p>
          <a:p>
            <a:r>
              <a:rPr lang="en-US" sz="1600" b="1" dirty="0"/>
              <a:t>3. Generate bar chart based on Overall and Potential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29420-9F43-43D1-BC2A-953319A7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35765"/>
            <a:ext cx="6124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82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files Walkthrough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391478"/>
            <a:ext cx="3962400" cy="4572000"/>
          </a:xfrm>
        </p:spPr>
        <p:txBody>
          <a:bodyPr>
            <a:normAutofit/>
          </a:bodyPr>
          <a:lstStyle/>
          <a:p>
            <a:r>
              <a:rPr lang="en-US" b="1" dirty="0"/>
              <a:t>Word Cloud Exception</a:t>
            </a:r>
          </a:p>
          <a:p>
            <a:r>
              <a:rPr lang="en-US" sz="1600" b="1" dirty="0"/>
              <a:t>1. Export Exceptions from the Database </a:t>
            </a:r>
          </a:p>
          <a:p>
            <a:r>
              <a:rPr lang="en-US" sz="1600" b="1" dirty="0"/>
              <a:t>2. Generate Word Cloud based on the frequencies of the exceptions</a:t>
            </a:r>
          </a:p>
          <a:p>
            <a:endParaRPr lang="en-US" sz="1600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22B04-2A36-4761-9D6C-831F9E03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26" y="1100965"/>
            <a:ext cx="61245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7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Future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1. Explore other possible charts with this static Data</a:t>
            </a:r>
          </a:p>
          <a:p>
            <a:pPr marL="45720" indent="0">
              <a:buNone/>
            </a:pPr>
            <a:r>
              <a:rPr lang="en-US" dirty="0"/>
              <a:t>2. Dynamically extract data from the Web and showcase the data in form of Charts and Visualizations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85800"/>
          </a:xfrm>
        </p:spPr>
        <p:txBody>
          <a:bodyPr/>
          <a:lstStyle/>
          <a:p>
            <a:r>
              <a:rPr lang="en-US" dirty="0"/>
              <a:t>			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960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068E-B1E6-4058-B3C1-2C97A70C9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12188825" cy="53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2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2A45E-8C5A-4CC3-9331-E4BB9E2BF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066800"/>
            <a:ext cx="647699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4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8686801" cy="5334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838200"/>
            <a:ext cx="8686801" cy="54102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1. Vision Statement</a:t>
            </a:r>
          </a:p>
          <a:p>
            <a:pPr marL="45720" indent="0">
              <a:buNone/>
            </a:pPr>
            <a:r>
              <a:rPr lang="en-US" dirty="0"/>
              <a:t>2. Goals and Objectives</a:t>
            </a:r>
          </a:p>
          <a:p>
            <a:pPr marL="45720" indent="0">
              <a:buNone/>
            </a:pPr>
            <a:r>
              <a:rPr lang="en-US" dirty="0"/>
              <a:t>3. How did I Get Here?</a:t>
            </a:r>
          </a:p>
          <a:p>
            <a:pPr marL="45720" indent="0">
              <a:buNone/>
            </a:pPr>
            <a:r>
              <a:rPr lang="en-US" dirty="0"/>
              <a:t>4. What I Learned?</a:t>
            </a:r>
          </a:p>
          <a:p>
            <a:pPr marL="45720" indent="0">
              <a:buNone/>
            </a:pPr>
            <a:r>
              <a:rPr lang="en-US" dirty="0"/>
              <a:t>5. Technologies Used</a:t>
            </a:r>
          </a:p>
          <a:p>
            <a:pPr marL="45720" indent="0">
              <a:buNone/>
            </a:pPr>
            <a:r>
              <a:rPr lang="en-US" dirty="0"/>
              <a:t>6. Python Libraries Used in this Project</a:t>
            </a:r>
          </a:p>
          <a:p>
            <a:pPr marL="45720" indent="0">
              <a:buNone/>
            </a:pPr>
            <a:r>
              <a:rPr lang="en-US" dirty="0"/>
              <a:t>7. Prototype of the Project</a:t>
            </a:r>
          </a:p>
          <a:p>
            <a:pPr marL="45720" indent="0">
              <a:buNone/>
            </a:pPr>
            <a:r>
              <a:rPr lang="en-US" dirty="0"/>
              <a:t>8. Drawback of the Project</a:t>
            </a:r>
          </a:p>
          <a:p>
            <a:pPr marL="45720" indent="0">
              <a:buNone/>
            </a:pPr>
            <a:r>
              <a:rPr lang="en-US" dirty="0"/>
              <a:t>9. High-Level architecture </a:t>
            </a:r>
          </a:p>
          <a:p>
            <a:pPr marL="45720" indent="0">
              <a:buNone/>
            </a:pPr>
            <a:r>
              <a:rPr lang="en-US" dirty="0"/>
              <a:t>10. Objects associated with the Project</a:t>
            </a:r>
          </a:p>
          <a:p>
            <a:pPr marL="45720" indent="0">
              <a:buNone/>
            </a:pPr>
            <a:r>
              <a:rPr lang="en-US" dirty="0"/>
              <a:t>11. Run down of Various Charts</a:t>
            </a:r>
          </a:p>
          <a:p>
            <a:pPr marL="45720" indent="0">
              <a:buNone/>
            </a:pPr>
            <a:r>
              <a:rPr lang="en-US" dirty="0"/>
              <a:t>12. Recommendations and Conclusions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1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raw data in an interactive way and to generate insights from the dataset</a:t>
            </a:r>
          </a:p>
          <a:p>
            <a:r>
              <a:rPr lang="en-US" dirty="0"/>
              <a:t>To compare Quantitative and Qualitative data and provide valuable insights (available in the Document)</a:t>
            </a:r>
          </a:p>
          <a:p>
            <a:r>
              <a:rPr lang="en-US" dirty="0"/>
              <a:t>Communicate with Data in form of information and graphical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Sophistically-designed data which can greatly assist users with proper reasoning and decision making.</a:t>
            </a:r>
          </a:p>
          <a:p>
            <a:r>
              <a:rPr lang="en-US" dirty="0"/>
              <a:t>Visually presentation of data is easier to understand</a:t>
            </a:r>
          </a:p>
          <a:p>
            <a:r>
              <a:rPr lang="en-US" dirty="0"/>
              <a:t>Develop patterns that may not have been discovered previously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Get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dataset extracted from Kaggle titled “FIFA 18 Complete Player Dataset” </a:t>
            </a:r>
          </a:p>
          <a:p>
            <a:r>
              <a:rPr lang="en-US" dirty="0"/>
              <a:t>Link to the Data (</a:t>
            </a:r>
            <a:r>
              <a:rPr lang="en-US" dirty="0">
                <a:hlinkClick r:id="rId2"/>
              </a:rPr>
              <a:t>https://bit.ly/2r32RN9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304800"/>
            <a:ext cx="8686801" cy="1066800"/>
          </a:xfrm>
        </p:spPr>
        <p:txBody>
          <a:bodyPr/>
          <a:lstStyle/>
          <a:p>
            <a:r>
              <a:rPr lang="en-US" dirty="0"/>
              <a:t>What I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524000"/>
            <a:ext cx="8686801" cy="4495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Manipulation of Data in Python is easy</a:t>
            </a:r>
          </a:p>
          <a:p>
            <a:pPr marL="45720" indent="0">
              <a:buNone/>
            </a:pPr>
            <a:r>
              <a:rPr lang="en-US" dirty="0"/>
              <a:t>2. Handling Errors and Exceptions</a:t>
            </a:r>
          </a:p>
          <a:p>
            <a:pPr marL="45720" indent="0">
              <a:buNone/>
            </a:pPr>
            <a:r>
              <a:rPr lang="en-US" dirty="0"/>
              <a:t>3. Interacting with Database and Python GUI</a:t>
            </a:r>
          </a:p>
          <a:p>
            <a:pPr marL="45720" indent="0">
              <a:buNone/>
            </a:pPr>
            <a:r>
              <a:rPr lang="en-US" dirty="0"/>
              <a:t>4. Conflict between turtle and </a:t>
            </a:r>
            <a:r>
              <a:rPr lang="en-US" dirty="0" err="1"/>
              <a:t>tkinter</a:t>
            </a:r>
            <a:r>
              <a:rPr lang="en-US" dirty="0"/>
              <a:t> libraries </a:t>
            </a:r>
          </a:p>
          <a:p>
            <a:pPr marL="45720" indent="0">
              <a:buNone/>
            </a:pPr>
            <a:r>
              <a:rPr lang="en-US" dirty="0"/>
              <a:t>5. Sound knowledge on List/ Set/ tuples/ Dictionaries/ regex in Python</a:t>
            </a:r>
          </a:p>
          <a:p>
            <a:pPr marL="45720" indent="0">
              <a:buNone/>
            </a:pPr>
            <a:r>
              <a:rPr lang="en-US" dirty="0"/>
              <a:t>6. DDL, DML </a:t>
            </a:r>
          </a:p>
          <a:p>
            <a:pPr marL="45720" indent="0">
              <a:buNone/>
            </a:pPr>
            <a:r>
              <a:rPr lang="en-US" dirty="0"/>
              <a:t>7. Developing appealing GUI in Python takes time and efforts</a:t>
            </a:r>
          </a:p>
          <a:p>
            <a:pPr marL="45720" indent="0">
              <a:buNone/>
            </a:pPr>
            <a:r>
              <a:rPr lang="en-US" dirty="0"/>
              <a:t>8. Time split-up – </a:t>
            </a:r>
            <a:r>
              <a:rPr lang="en-US" b="1" dirty="0"/>
              <a:t>20% </a:t>
            </a:r>
            <a:r>
              <a:rPr lang="en-US" dirty="0"/>
              <a:t>Understanding Data, </a:t>
            </a:r>
            <a:r>
              <a:rPr lang="en-US" b="1" dirty="0"/>
              <a:t>50% </a:t>
            </a:r>
            <a:r>
              <a:rPr lang="en-US" dirty="0"/>
              <a:t>Drafting Code Logic,      		    </a:t>
            </a:r>
            <a:r>
              <a:rPr lang="en-US" b="1" dirty="0"/>
              <a:t>10% </a:t>
            </a:r>
            <a:r>
              <a:rPr lang="en-US" dirty="0"/>
              <a:t>Unit Testing, </a:t>
            </a:r>
            <a:r>
              <a:rPr lang="en-US" b="1" dirty="0"/>
              <a:t>10% </a:t>
            </a:r>
            <a:r>
              <a:rPr lang="en-US" dirty="0"/>
              <a:t>Integration Testing,                      		    </a:t>
            </a:r>
            <a:r>
              <a:rPr lang="en-US" b="1" dirty="0"/>
              <a:t>10% </a:t>
            </a:r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2786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0A1A04-B54A-405D-9285-343C9BE17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90283"/>
              </p:ext>
            </p:extLst>
          </p:nvPr>
        </p:nvGraphicFramePr>
        <p:xfrm>
          <a:off x="1033807" y="1600200"/>
          <a:ext cx="9099205" cy="441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634">
                  <a:extLst>
                    <a:ext uri="{9D8B030D-6E8A-4147-A177-3AD203B41FA5}">
                      <a16:colId xmlns:a16="http://schemas.microsoft.com/office/drawing/2014/main" val="3852486006"/>
                    </a:ext>
                  </a:extLst>
                </a:gridCol>
                <a:gridCol w="7636571">
                  <a:extLst>
                    <a:ext uri="{9D8B030D-6E8A-4147-A177-3AD203B41FA5}">
                      <a16:colId xmlns:a16="http://schemas.microsoft.com/office/drawing/2014/main" val="3418618197"/>
                    </a:ext>
                  </a:extLst>
                </a:gridCol>
              </a:tblGrid>
              <a:tr h="536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Charts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564734"/>
                  </a:ext>
                </a:extLst>
              </a:tr>
              <a:tr h="97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 Chart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Presents categorical data with rectangular bars with heights or lengths proportional to the values that they represent.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4826409"/>
                  </a:ext>
                </a:extLst>
              </a:tr>
              <a:tr h="97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Scatter Plot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Illustrates the degree of correlation between two variables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656397"/>
                  </a:ext>
                </a:extLst>
              </a:tr>
              <a:tr h="97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Box Plot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Distribution of data based on the five number summary: minimum, first quartile, median, third quartile, and maximum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45961"/>
                  </a:ext>
                </a:extLst>
              </a:tr>
              <a:tr h="97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Word Cloud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Gives greater prominence to words that appear more frequently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85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947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 End</a:t>
            </a:r>
            <a:r>
              <a:rPr lang="en-US" dirty="0"/>
              <a:t>: IDLE (Python 3.6 32 bit), Jupyter Notebook</a:t>
            </a:r>
          </a:p>
          <a:p>
            <a:r>
              <a:rPr lang="en-US" dirty="0"/>
              <a:t>IDLE(Python 3.6): IDLE is an integrated development environment for Python</a:t>
            </a:r>
          </a:p>
          <a:p>
            <a:r>
              <a:rPr lang="en-US" dirty="0"/>
              <a:t>Jupyter Notebook: open-source software for interactive computing across dozens of programming languages.</a:t>
            </a:r>
          </a:p>
          <a:p>
            <a:r>
              <a:rPr lang="en-US" b="1" dirty="0"/>
              <a:t>Back End</a:t>
            </a:r>
            <a:r>
              <a:rPr lang="en-US" dirty="0"/>
              <a:t>: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 err="1"/>
              <a:t>SqLite</a:t>
            </a:r>
            <a:r>
              <a:rPr lang="en-US" dirty="0"/>
              <a:t>: An open source, zero-configuration, self-contained, stand-alone, transaction relational database engine designed to be embedded into an application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205</TotalTime>
  <Words>5817</Words>
  <Application>Microsoft Office PowerPoint</Application>
  <PresentationFormat>Custom</PresentationFormat>
  <Paragraphs>448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 Unicode MS</vt:lpstr>
      <vt:lpstr>Arial</vt:lpstr>
      <vt:lpstr>Bahnschrift</vt:lpstr>
      <vt:lpstr>Bahnschrift SemiLight</vt:lpstr>
      <vt:lpstr>Calibri</vt:lpstr>
      <vt:lpstr>Century Gothic</vt:lpstr>
      <vt:lpstr>Consolas</vt:lpstr>
      <vt:lpstr>Lucida Bright</vt:lpstr>
      <vt:lpstr>Palatino Linotype</vt:lpstr>
      <vt:lpstr>Business strategy presentation</vt:lpstr>
      <vt:lpstr>PowerPoint Presentation</vt:lpstr>
      <vt:lpstr>Data Visualization in Python ITMD 513 Open Source Programming                                                                              Anantharaman Chandar – A20403439</vt:lpstr>
      <vt:lpstr>Agenda</vt:lpstr>
      <vt:lpstr>Vision Statement</vt:lpstr>
      <vt:lpstr>Goal and Objective</vt:lpstr>
      <vt:lpstr>How Did I Get Here?</vt:lpstr>
      <vt:lpstr>What I Learned?</vt:lpstr>
      <vt:lpstr>Charts Description</vt:lpstr>
      <vt:lpstr>Technologies Used</vt:lpstr>
      <vt:lpstr>Python Libraries Used</vt:lpstr>
      <vt:lpstr>Prototype of Python Project</vt:lpstr>
      <vt:lpstr>Drawbacks of Python Project</vt:lpstr>
      <vt:lpstr>High Level Architecture</vt:lpstr>
      <vt:lpstr>File Names and Description</vt:lpstr>
      <vt:lpstr>Database Tables and Description</vt:lpstr>
      <vt:lpstr>Python files Walkthrough and Visualizations</vt:lpstr>
      <vt:lpstr>Python files Walkthrough and Visualizations</vt:lpstr>
      <vt:lpstr>Python files Walkthrough and Visualizations</vt:lpstr>
      <vt:lpstr>Python files Walkthrough and Visualizations</vt:lpstr>
      <vt:lpstr>Python files Walkthrough and Visualizations</vt:lpstr>
      <vt:lpstr>Python files Walkthrough and Visualizations</vt:lpstr>
      <vt:lpstr>Python files Walkthrough and Visualizations</vt:lpstr>
      <vt:lpstr>Python files Walkthrough and Visualizations</vt:lpstr>
      <vt:lpstr>Python files Walkthrough and Visualizations</vt:lpstr>
      <vt:lpstr>Recommendations and Future Scopes</vt:lpstr>
      <vt:lpstr>  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Anantharaman Chandar</dc:creator>
  <cp:lastModifiedBy>Anantharaman Chandar</cp:lastModifiedBy>
  <cp:revision>22</cp:revision>
  <dcterms:created xsi:type="dcterms:W3CDTF">2018-04-27T07:43:04Z</dcterms:created>
  <dcterms:modified xsi:type="dcterms:W3CDTF">2018-04-27T13:56:12Z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