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59" r:id="rId2"/>
    <p:sldId id="360" r:id="rId3"/>
    <p:sldId id="363" r:id="rId4"/>
    <p:sldId id="364" r:id="rId5"/>
    <p:sldId id="362" r:id="rId6"/>
    <p:sldId id="368" r:id="rId7"/>
    <p:sldId id="365" r:id="rId8"/>
    <p:sldId id="366" r:id="rId9"/>
    <p:sldId id="377" r:id="rId10"/>
    <p:sldId id="378" r:id="rId11"/>
    <p:sldId id="373" r:id="rId12"/>
    <p:sldId id="370" r:id="rId13"/>
    <p:sldId id="371" r:id="rId14"/>
    <p:sldId id="379" r:id="rId15"/>
    <p:sldId id="372" r:id="rId16"/>
    <p:sldId id="374" r:id="rId17"/>
    <p:sldId id="3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84"/>
    <p:restoredTop sz="96333"/>
  </p:normalViewPr>
  <p:slideViewPr>
    <p:cSldViewPr snapToGrid="0" snapToObjects="1">
      <p:cViewPr>
        <p:scale>
          <a:sx n="204" d="100"/>
          <a:sy n="204" d="100"/>
        </p:scale>
        <p:origin x="3840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DBAF2-FCE4-7D4E-B0E7-F346AEA34FF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B9E8C-6A44-6E44-A8CD-EBC058119E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6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065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8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431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45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90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13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96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2351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18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74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1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97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94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60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291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5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B9E8C-6A44-6E44-A8CD-EBC058119E4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78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982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06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65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47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54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2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4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1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52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62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52AF-327B-9948-9276-0A594B5B870B}" type="datetimeFigureOut">
              <a:rPr kumimoji="1" lang="ko-KR" altLang="en-US" smtClean="0"/>
              <a:t>2018. 11. 13.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14F-0D44-F343-BCD2-4392C7C058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itwo.tistory.com/8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Similarity?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의미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형태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의미의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축은 단일한가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 수준으로 넓히면 유사도 정의가 어려워짐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45715" y="1762551"/>
            <a:ext cx="2523995" cy="55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점심</a:t>
            </a:r>
            <a:r>
              <a:rPr lang="en-US" altLang="ko-KR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저녁</a:t>
            </a:r>
            <a:endParaRPr kumimoji="1" lang="ko-KR" altLang="en-US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4742" y="1762551"/>
            <a:ext cx="2523995" cy="55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점심</a:t>
            </a:r>
            <a:r>
              <a:rPr kumimoji="1" lang="en-US" altLang="ko-KR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자동차</a:t>
            </a:r>
            <a:endParaRPr kumimoji="1" lang="ko-KR" altLang="en-US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5715" y="2885718"/>
            <a:ext cx="2523995" cy="55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서비스</a:t>
            </a:r>
            <a:r>
              <a:rPr lang="en-US" altLang="ko-KR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써비스</a:t>
            </a:r>
            <a:endParaRPr kumimoji="1" lang="ko-KR" altLang="en-US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4742" y="2885718"/>
            <a:ext cx="2523995" cy="55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서비스</a:t>
            </a:r>
            <a:r>
              <a:rPr kumimoji="1" lang="en-US" altLang="ko-KR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소보루</a:t>
            </a:r>
            <a:endParaRPr kumimoji="1" lang="ko-KR" altLang="en-US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715" y="4008885"/>
            <a:ext cx="2523995" cy="55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춥다</a:t>
            </a:r>
            <a:r>
              <a:rPr lang="en-US" altLang="ko-KR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덥다</a:t>
            </a:r>
            <a:endParaRPr kumimoji="1" lang="ko-KR" altLang="en-US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5714" y="4669980"/>
            <a:ext cx="2523995" cy="55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크다</a:t>
            </a:r>
            <a:r>
              <a:rPr kumimoji="1" lang="en-US" altLang="ko-KR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작다</a:t>
            </a:r>
            <a:endParaRPr kumimoji="1" lang="ko-KR" altLang="en-US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5953" y="4102339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반의어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?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유의어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기온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)?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55953" y="4762720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반의어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?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유의어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크기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02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LSA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문장은 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벡터공간에서 가까운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LSA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TF-IDF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</a:rPr>
              <a:t>에 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</a:rPr>
              <a:t>SVD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</a:rPr>
              <a:t>적용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TF-IDF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에 함축된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정보를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벡터에 내재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http://i.imgur.com/lP44bGq.png">
            <a:extLst>
              <a:ext uri="{FF2B5EF4-FFF2-40B4-BE49-F238E27FC236}">
                <a16:creationId xmlns:a16="http://schemas.microsoft.com/office/drawing/2014/main" xmlns="" id="{945D2748-17A6-4A6E-A6E8-C6BD4F7D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0" y="2365380"/>
            <a:ext cx="5444825" cy="21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38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Word2Vec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문장은 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벡터공간에서 가까운 문장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Word2Vec :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단어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주변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문맥 정보를 단어 벡터에 내재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http://i.imgur.com/8zNRwsn.png">
            <a:extLst>
              <a:ext uri="{FF2B5EF4-FFF2-40B4-BE49-F238E27FC236}">
                <a16:creationId xmlns:a16="http://schemas.microsoft.com/office/drawing/2014/main" xmlns="" id="{2AE341B5-C430-46CE-8C65-7FB55970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12" y="2464535"/>
            <a:ext cx="5321161" cy="317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1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Deep Averaging Network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문장은 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벡터공간에서 가까운 문장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DAN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: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특정 단어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포함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여부에 주목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해 문장 벡터 구축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토큰 순서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무시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28" y="2349896"/>
            <a:ext cx="4021945" cy="2615722"/>
          </a:xfrm>
          <a:prstGeom prst="rect">
            <a:avLst/>
          </a:prstGeom>
        </p:spPr>
      </p:pic>
      <p:pic>
        <p:nvPicPr>
          <p:cNvPr id="5122" name="Picture 2" descr="mage result for average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40" y="2349896"/>
            <a:ext cx="2405284" cy="236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1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Convolutional Neural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Network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문장은 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벡터공간에서 가까운 문장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CNN :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토큰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순서 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+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주변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문맥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고려한 아키텍처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16" y="2250858"/>
            <a:ext cx="4560442" cy="23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Self-Attention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문장은 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벡터공간에서 가까운 문장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Self-Attention :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모든 토큰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쌍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+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어떤 토큰에 집중할지 고려한 아키텍처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32" y="2480154"/>
            <a:ext cx="5761853" cy="22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S2S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문장은 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벡터공간에서 가까운 문장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S2S :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질의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(Q)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와 응답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(A)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사이의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관계를 고려한 아키텍처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80" y="2363487"/>
            <a:ext cx="5946825" cy="39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BERT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문장은 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벡터공간에서 가까운 문장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BERT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: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task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마다 다양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구멍 뚫기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다음 문장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예측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40" y="2195386"/>
            <a:ext cx="4034376" cy="40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어떤 정보를 문장 벡터에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녹일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것인가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mage result for ë¹ì¹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03" y="1993884"/>
            <a:ext cx="3924519" cy="285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3074" y="243702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감성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5084" y="3063609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문법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17982" y="267430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문장유형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35749" y="3147046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ko-KR" b="1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42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Exact matching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문장은 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형태가 동일한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146" name="Picture 2" descr="mage result for exact ma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35" y="1853852"/>
            <a:ext cx="3589538" cy="16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Levenshtein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Distance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문장은 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형태가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비슷하게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생긴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문장이다</a:t>
            </a:r>
            <a:endParaRPr lang="en-US" altLang="ko-KR" sz="1800" b="1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String distance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란 단어 간 형태적 거리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err="1" smtClean="0">
                <a:latin typeface="Nanum Gothic" charset="-127"/>
                <a:ea typeface="Nanum Gothic" charset="-127"/>
                <a:cs typeface="Nanum Gothic" charset="-127"/>
              </a:rPr>
              <a:t>Levenshtein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/Edit Distance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대표적인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String distance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metric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으로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  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단어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A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에서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B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로 수정하기 위한 횟수를 거리로 정의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26926" y="3328304"/>
            <a:ext cx="2523995" cy="55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모두의 연구소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5953" y="3328304"/>
            <a:ext cx="2523995" cy="55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모두의 딥러닝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TF-IDF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문장은 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단어 분포가 비슷한 문장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TF-IDF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가 높으려면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ko-KR" altLang="en-US" sz="1800" b="1" dirty="0" smtClean="0">
                <a:solidFill>
                  <a:schemeClr val="accent6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단어가 말뭉치에 자주 쓰이면서 </a:t>
            </a:r>
            <a:r>
              <a:rPr lang="ko-KR" altLang="en-US" sz="1800" b="1" dirty="0" smtClean="0">
                <a:solidFill>
                  <a:schemeClr val="accent5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특정 문서에만 등장</a:t>
            </a:r>
            <a:endParaRPr lang="en-US" altLang="ko-KR" sz="1800" b="1" dirty="0" smtClean="0">
              <a:solidFill>
                <a:schemeClr val="accent5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i.imgur.com/bo1ZTm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41" y="4260611"/>
            <a:ext cx="6418232" cy="161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5" y="2225120"/>
            <a:ext cx="3237979" cy="7290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30141" y="3028216"/>
            <a:ext cx="2933167" cy="49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Term </a:t>
            </a:r>
            <a:r>
              <a:rPr lang="en-US" altLang="ko-KR" sz="14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Frequency</a:t>
            </a:r>
          </a:p>
          <a:p>
            <a:pPr algn="just"/>
            <a:r>
              <a:rPr lang="ko-KR" altLang="en-US" sz="1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어떤 </a:t>
            </a:r>
            <a:r>
              <a:rPr lang="ko-KR" altLang="en-US" sz="14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단어가 특정 문서에 </a:t>
            </a:r>
            <a:r>
              <a:rPr lang="ko-KR" altLang="en-US" sz="1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쓰인 빈도</a:t>
            </a:r>
            <a:endParaRPr lang="en-US" altLang="ko-KR" sz="14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0141" y="3616475"/>
            <a:ext cx="2933167" cy="49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Document Frequency</a:t>
            </a:r>
          </a:p>
          <a:p>
            <a:pPr algn="just"/>
            <a:r>
              <a:rPr lang="ko-KR" altLang="en-US" sz="1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어떤 </a:t>
            </a:r>
            <a:r>
              <a:rPr lang="ko-KR" altLang="en-US" sz="14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단어가 </a:t>
            </a:r>
            <a:r>
              <a:rPr lang="ko-KR" altLang="en-US" sz="1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문서</a:t>
            </a:r>
            <a:r>
              <a:rPr lang="en-US" altLang="ko-KR" sz="1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몇 개에 등장했는지</a:t>
            </a:r>
            <a:endParaRPr lang="en-US" altLang="ko-KR" sz="14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86208" y="2371693"/>
            <a:ext cx="482252" cy="4109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52092" y="2618526"/>
            <a:ext cx="482252" cy="24902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20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BM25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문장은 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단어 분포가 비슷한 문장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  <a:endParaRPr lang="en-US" altLang="ko-KR" sz="1800" b="1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BM25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는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TF-IDF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의 복잡 버전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BM25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가 높으려면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,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말뭉치 전체를 놓고 봤을 때 희소한 단어이면서 특정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문서에서 해당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단어가 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많이 나와야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하며 그 문서의 길이가 짧아야 함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26182" y="6348714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CA10D"/>
                </a:solidFill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http://jitwo.tistory.com/8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4" y="2869056"/>
            <a:ext cx="4633249" cy="10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벡터를 활용한 접근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유사한 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문장은 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‘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벡터공간에서 가까운 문장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’</a:t>
            </a:r>
            <a:r>
              <a:rPr lang="ko-KR" altLang="en-US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이다</a:t>
            </a:r>
            <a:r>
              <a:rPr lang="en-US" altLang="ko-KR" sz="1800" b="1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.</a:t>
            </a:r>
          </a:p>
          <a:p>
            <a:pPr algn="l"/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따라서 중요한 것은 거리 척도와 벡터 그 자체</a:t>
            </a:r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71" y="1924258"/>
            <a:ext cx="3392955" cy="254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62614" y="2010427"/>
            <a:ext cx="1639312" cy="607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11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Euclidean distance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직관적인 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거리 척도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6" name="Picture 4" descr="https://upload.wikimedia.org/wikipedia/commons/1/10/Euclidean_distance_3d_2_cro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73" y="1897694"/>
            <a:ext cx="4211266" cy="343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Cosine distance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코사인 유사도 범위는 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[0,</a:t>
            </a:r>
            <a:r>
              <a:rPr lang="ko-KR" altLang="en-US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en-US" altLang="ko-KR" sz="1800" dirty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1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각도가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0(=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두 벡터 동일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일 때 코사인 유사도는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코사인 거리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=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1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mr-IN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–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코사인 유사도</a:t>
            </a:r>
            <a:r>
              <a:rPr lang="en-US" altLang="ko-KR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mage result for cosine dist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 bwMode="auto">
          <a:xfrm>
            <a:off x="939451" y="2719302"/>
            <a:ext cx="3607497" cy="243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99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AD2C2BB2-7BA3-4CA2-9DE8-17B7B4BF75BC}"/>
              </a:ext>
            </a:extLst>
          </p:cNvPr>
          <p:cNvSpPr txBox="1">
            <a:spLocks/>
          </p:cNvSpPr>
          <p:nvPr/>
        </p:nvSpPr>
        <p:spPr>
          <a:xfrm>
            <a:off x="410384" y="265540"/>
            <a:ext cx="8323933" cy="5994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Euclidean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vs Cosine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BBD515C-ADE8-466F-A27D-B959B3D7294C}"/>
              </a:ext>
            </a:extLst>
          </p:cNvPr>
          <p:cNvSpPr txBox="1">
            <a:spLocks/>
          </p:cNvSpPr>
          <p:nvPr/>
        </p:nvSpPr>
        <p:spPr>
          <a:xfrm>
            <a:off x="576946" y="1379534"/>
            <a:ext cx="8117606" cy="4818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예컨대 다음 같은 말뭉치가 주어졌을 때</a:t>
            </a:r>
            <a:endParaRPr lang="en-US" altLang="ko-KR" sz="1800" dirty="0" smtClean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l"/>
            <a:endParaRPr lang="en-US" altLang="ko-KR" sz="1800" dirty="0"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51813" y="634871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2923"/>
              </p:ext>
            </p:extLst>
          </p:nvPr>
        </p:nvGraphicFramePr>
        <p:xfrm>
          <a:off x="1010433" y="180706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Term 1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Term 2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Term 3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Term 4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Term 5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Doc1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Doc2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2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Doc3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2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2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2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</a:t>
                      </a:r>
                      <a:endParaRPr lang="ko-KR" altLang="en-US" dirty="0"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10432" y="3407377"/>
            <a:ext cx="609600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 smtClean="0">
                <a:latin typeface="Nanum Gothic" charset="-127"/>
                <a:ea typeface="Nanum Gothic" charset="-127"/>
                <a:cs typeface="Nanum Gothic" charset="-127"/>
              </a:rPr>
              <a:t>유클리디안 거리</a:t>
            </a:r>
            <a:endParaRPr lang="en-US" altLang="ko-KR" sz="12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algn="just"/>
            <a:r>
              <a:rPr lang="ko-KR" altLang="en-US" sz="1200" dirty="0" smtClean="0">
                <a:latin typeface="Nanum Gothic" charset="-127"/>
                <a:ea typeface="Nanum Gothic" charset="-127"/>
                <a:cs typeface="Nanum Gothic" charset="-127"/>
              </a:rPr>
              <a:t>벡터의 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크기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(DTM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에서는 문서의 길이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에 영향을 </a:t>
            </a:r>
            <a:r>
              <a:rPr lang="ko-KR" altLang="en-US" sz="1200" dirty="0" smtClean="0">
                <a:latin typeface="Nanum Gothic" charset="-127"/>
                <a:ea typeface="Nanum Gothic" charset="-127"/>
                <a:cs typeface="Nanum Gothic" charset="-127"/>
              </a:rPr>
              <a:t>받는다</a:t>
            </a:r>
            <a:r>
              <a:rPr lang="en-US" altLang="ko-KR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예컨대 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위와 같은 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DTM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에서 문서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과 문서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은 단어를 많이 공유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단어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1, 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단어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2, 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단어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3)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해서 방향이 비슷하지만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문서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이 문서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보다 단어 개수가 두 배 많아서 유클리디언 거리가 </a:t>
            </a:r>
            <a:r>
              <a:rPr lang="ko-KR" altLang="en-US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멀어짐</a:t>
            </a:r>
            <a:endParaRPr lang="en-US" altLang="ko-KR" sz="1200" dirty="0">
              <a:solidFill>
                <a:srgbClr val="353535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just"/>
            <a:r>
              <a:rPr lang="ko-KR" altLang="en-US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또한 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유클리디언 거리는 고차원일 수록 서로 다른 벡터들도 비슷하다고 판정하는 경향이 있어서 </a:t>
            </a:r>
            <a:r>
              <a:rPr lang="en-US" altLang="ko-KR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NLP</a:t>
            </a:r>
            <a:r>
              <a:rPr lang="ko-KR" altLang="en-US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에서 거리 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척도로는 적절치 </a:t>
            </a:r>
            <a:r>
              <a:rPr lang="ko-KR" altLang="en-US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않음</a:t>
            </a:r>
            <a:endParaRPr lang="ko-KR" altLang="en-US" sz="1200" dirty="0">
              <a:solidFill>
                <a:srgbClr val="353535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0431" y="4758177"/>
            <a:ext cx="609600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코사인 거리</a:t>
            </a:r>
            <a:endParaRPr lang="en-US" altLang="ko-KR" sz="1200" b="1" dirty="0" smtClean="0">
              <a:solidFill>
                <a:srgbClr val="353535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1200" dirty="0" smtClean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코사인 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유사도는 단위벡터 간 내적으로 정의되기 때문에 문서 길이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벡터의 크기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, norm)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에 영향을 받지 않고</a:t>
            </a:r>
            <a:r>
              <a:rPr lang="en-US" altLang="ko-KR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200" dirty="0">
                <a:solidFill>
                  <a:srgbClr val="353535"/>
                </a:solidFill>
                <a:latin typeface="Nanum Gothic" charset="-127"/>
                <a:ea typeface="Nanum Gothic" charset="-127"/>
                <a:cs typeface="Nanum Gothic" charset="-127"/>
              </a:rPr>
              <a:t> 두 문서에 공통으로 등장한 단어가 얼마나 많은지 확인</a:t>
            </a:r>
            <a:endParaRPr lang="ko-KR" altLang="en-US" sz="1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8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2233</TotalTime>
  <Words>556</Words>
  <Application>Microsoft Macintosh PowerPoint</Application>
  <PresentationFormat>화면 슬라이드 쇼(4:3)</PresentationFormat>
  <Paragraphs>137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Calibri</vt:lpstr>
      <vt:lpstr>Calibri Light</vt:lpstr>
      <vt:lpstr>Nanum Gothic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802</cp:revision>
  <cp:lastPrinted>2018-11-13T12:22:25Z</cp:lastPrinted>
  <dcterms:created xsi:type="dcterms:W3CDTF">2018-04-10T02:37:58Z</dcterms:created>
  <dcterms:modified xsi:type="dcterms:W3CDTF">2018-11-13T12:22:29Z</dcterms:modified>
</cp:coreProperties>
</file>