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318" r:id="rId2"/>
    <p:sldId id="354" r:id="rId3"/>
    <p:sldId id="355" r:id="rId4"/>
    <p:sldId id="356" r:id="rId5"/>
    <p:sldId id="362" r:id="rId6"/>
    <p:sldId id="357" r:id="rId7"/>
    <p:sldId id="358" r:id="rId8"/>
    <p:sldId id="359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36576000" cy="2057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/>
    <p:restoredTop sz="94757"/>
  </p:normalViewPr>
  <p:slideViewPr>
    <p:cSldViewPr snapToGrid="0">
      <p:cViewPr varScale="1">
        <p:scale>
          <a:sx n="34" d="100"/>
          <a:sy n="34" d="100"/>
        </p:scale>
        <p:origin x="1320" y="256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540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85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40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54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63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44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81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82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48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99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51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18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73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53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43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55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66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4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9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66000" y="2222400"/>
            <a:ext cx="314232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96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466000" y="5767400"/>
            <a:ext cx="273576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72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Presentation Title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499431" y="19262467"/>
            <a:ext cx="2194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buNone/>
              <a:defRPr sz="4000">
                <a:solidFill>
                  <a:schemeClr val="dk2"/>
                </a:solidFill>
              </a:defRPr>
            </a:lvl2pPr>
            <a:lvl3pPr lvl="2" algn="r" rtl="0">
              <a:buNone/>
              <a:defRPr sz="4000">
                <a:solidFill>
                  <a:schemeClr val="dk2"/>
                </a:solidFill>
              </a:defRPr>
            </a:lvl3pPr>
            <a:lvl4pPr lvl="3" algn="r" rtl="0">
              <a:buNone/>
              <a:defRPr sz="4000">
                <a:solidFill>
                  <a:schemeClr val="dk2"/>
                </a:solidFill>
              </a:defRPr>
            </a:lvl4pPr>
            <a:lvl5pPr lvl="4" algn="r" rtl="0">
              <a:buNone/>
              <a:defRPr sz="4000">
                <a:solidFill>
                  <a:schemeClr val="dk2"/>
                </a:solidFill>
              </a:defRPr>
            </a:lvl5pPr>
            <a:lvl6pPr lvl="5" algn="r" rtl="0">
              <a:buNone/>
              <a:defRPr sz="4000">
                <a:solidFill>
                  <a:schemeClr val="dk2"/>
                </a:solidFill>
              </a:defRPr>
            </a:lvl6pPr>
            <a:lvl7pPr lvl="6" algn="r" rtl="0">
              <a:buNone/>
              <a:defRPr sz="4000">
                <a:solidFill>
                  <a:schemeClr val="dk2"/>
                </a:solidFill>
              </a:defRPr>
            </a:lvl7pPr>
            <a:lvl8pPr lvl="7" algn="r" rtl="0">
              <a:buNone/>
              <a:defRPr sz="4000">
                <a:solidFill>
                  <a:schemeClr val="dk2"/>
                </a:solidFill>
              </a:defRPr>
            </a:lvl8pPr>
            <a:lvl9pPr lvl="8" algn="r" rtl="0">
              <a:buNone/>
              <a:defRPr sz="4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30"/>
          <p:cNvSpPr txBox="1">
            <a:spLocks/>
          </p:cNvSpPr>
          <p:nvPr/>
        </p:nvSpPr>
        <p:spPr>
          <a:xfrm>
            <a:off x="6336125" y="4389100"/>
            <a:ext cx="23903700" cy="125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Skip-Gram with </a:t>
            </a:r>
          </a:p>
          <a:p>
            <a:pPr algn="ctr"/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Negative Sampling</a:t>
            </a:r>
            <a:endParaRPr lang="ko-KR" altLang="en-US" sz="1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Update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2805235" y="9988061"/>
                <a:ext cx="9078511" cy="210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35" y="9988061"/>
                <a:ext cx="9078511" cy="2106731"/>
              </a:xfrm>
              <a:prstGeom prst="rect">
                <a:avLst/>
              </a:prstGeom>
              <a:blipFill>
                <a:blip r:embed="rId3"/>
                <a:stretch>
                  <a:fillRect l="-559" t="-599" r="-1257" b="-14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2750501" y="7694163"/>
                <a:ext cx="11480900" cy="2293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501" y="7694163"/>
                <a:ext cx="11480900" cy="2293898"/>
              </a:xfrm>
              <a:prstGeom prst="rect">
                <a:avLst/>
              </a:prstGeom>
              <a:blipFill>
                <a:blip r:embed="rId4"/>
                <a:stretch>
                  <a:fillRect l="-331" t="-552" b="-1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문제점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모델을 학습하려면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확률을 반드시 구해야 한다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/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834" t="-1099" r="-772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7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문제점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모델을 학습하려면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확률을 반드시 구해야 한다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그런데 단어 수가 많아서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보통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만개 이상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계산량이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너무 크다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/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FD0594-0D1A-2A4E-8B9B-03C8DD47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34" y="11170904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834" t="-1099" r="-772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08CC18-1F4B-9943-BD40-0C6F9D43AA57}"/>
                  </a:ext>
                </a:extLst>
              </p:cNvPr>
              <p:cNvSpPr txBox="1"/>
              <p:nvPr/>
            </p:nvSpPr>
            <p:spPr>
              <a:xfrm>
                <a:off x="2641600" y="14613846"/>
                <a:ext cx="21875669" cy="230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ko-KR" sz="7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7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7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R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sz="7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kumimoji="1" lang="en-US" altLang="ko-KR" sz="7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100000</m:t>
                              </m:r>
                            </m:sub>
                          </m:s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08CC18-1F4B-9943-BD40-0C6F9D43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4613846"/>
                <a:ext cx="21875669" cy="2306914"/>
              </a:xfrm>
              <a:prstGeom prst="rect">
                <a:avLst/>
              </a:prstGeom>
              <a:blipFill>
                <a:blip r:embed="rId4"/>
                <a:stretch>
                  <a:fillRect l="-871" t="-6593" r="-871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7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대신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(sigmoid)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써보자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8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소프트맥스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대신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(sigmoid)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써보자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시그모이드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0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65;p26"/>
              <p:cNvSpPr txBox="1">
                <a:spLocks/>
              </p:cNvSpPr>
              <p:nvPr/>
            </p:nvSpPr>
            <p:spPr>
              <a:xfrm>
                <a:off x="1735224" y="5600625"/>
                <a:ext cx="30624375" cy="9385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b="1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해결책</a:t>
                </a:r>
                <a:endParaRPr lang="en-US" altLang="ko-KR" sz="7200" b="1" dirty="0">
                  <a:solidFill>
                    <a:schemeClr val="tx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소프트맥스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대신 </a:t>
                </a: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시그모이드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(sigmoid)</a:t>
                </a: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를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써보자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!</a:t>
                </a: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ko-KR" altLang="en-US" sz="7200" dirty="0" err="1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시그모이드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en-US" altLang="ko-KR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:</a:t>
                </a:r>
                <a:r>
                  <a:rPr lang="ko-KR" altLang="en-US" sz="7200" dirty="0">
                    <a:solidFill>
                      <a:schemeClr val="tx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7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 Gothic" charset="-127"/>
                        <a:cs typeface="Nanum Gothic" charset="-127"/>
                      </a:rPr>
                      <m:t>𝜎</m:t>
                    </m:r>
                    <m:d>
                      <m:dPr>
                        <m:ctrlP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  <a:cs typeface="Nanum Gothic" charset="-127"/>
                          </a:rPr>
                        </m:ctrlPr>
                      </m:dPr>
                      <m:e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  <a:cs typeface="Nanum Gothic" charset="-127"/>
                          </a:rPr>
                          <m:t>𝑥</m:t>
                        </m:r>
                      </m:e>
                    </m:d>
                    <m:r>
                      <a:rPr lang="en-US" altLang="ko-KR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anum Gothic" charset="-127"/>
                        <a:cs typeface="Nanum Gothic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</m:ctrlPr>
                      </m:fPr>
                      <m:num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ko-KR" sz="7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exp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⁡(−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𝑥</m:t>
                        </m:r>
                        <m:r>
                          <a:rPr lang="en-US" altLang="ko-KR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anum Gothic" charset="-127"/>
                          </a:rPr>
                          <m:t>))</m:t>
                        </m:r>
                      </m:den>
                    </m:f>
                  </m:oMath>
                </a14:m>
                <a:endParaRPr lang="en-US" altLang="ko-KR" sz="7200" dirty="0">
                  <a:solidFill>
                    <a:srgbClr val="C00000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mc:Choice>
        <mc:Fallback xmlns="">
          <p:sp>
            <p:nvSpPr>
              <p:cNvPr id="6" name="Google Shape;165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24" y="5600625"/>
                <a:ext cx="30624375" cy="9385200"/>
              </a:xfrm>
              <a:prstGeom prst="rect">
                <a:avLst/>
              </a:prstGeom>
              <a:blipFill>
                <a:blip r:embed="rId3"/>
                <a:stretch>
                  <a:fillRect l="-178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372479C-E7A4-1242-B082-344F8DF36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79"/>
          <a:stretch/>
        </p:blipFill>
        <p:spPr>
          <a:xfrm>
            <a:off x="2934306" y="9067800"/>
            <a:ext cx="10934093" cy="84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6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단어를 넣어서 문맥 단어를 맞춘다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mutinomial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classification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문맥 단어 쌍이 실제 등장하는지 여부를 맞춘다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6367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해결책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문맥 단어 쌍이 실제 등장하는지 여부를 맞춘다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binary classification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68183-0707-1945-B12B-005BA015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21" y="8255000"/>
            <a:ext cx="22123179" cy="103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학습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포지티브 쌍은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내적값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상향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코사인 유사도 높아짐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480F1-AC86-D24D-B4C2-FAB49BBA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40" y="8763000"/>
            <a:ext cx="1687576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학습</a:t>
            </a:r>
            <a:endParaRPr lang="en-US" altLang="ko-KR" sz="7200" b="1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네거티브 쌍은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내적값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하향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코사인 유사도 낮아짐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58C2E4-3233-C64D-94CC-6B13F34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8775700"/>
            <a:ext cx="1805178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9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EFE0E9-A98B-8340-A601-4185F247F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49472"/>
              </p:ext>
            </p:extLst>
          </p:nvPr>
        </p:nvGraphicFramePr>
        <p:xfrm>
          <a:off x="3835400" y="10940696"/>
          <a:ext cx="13792200" cy="568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96100">
                  <a:extLst>
                    <a:ext uri="{9D8B030D-6E8A-4147-A177-3AD203B41FA5}">
                      <a16:colId xmlns:a16="http://schemas.microsoft.com/office/drawing/2014/main" val="1189119892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4287203194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타겟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입력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문맥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출력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6997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에서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0407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속옷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13319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를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20461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하는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4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(t)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로 문맥 단어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(c)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맞추는 과정에서 학습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B9D70-52C4-C946-A8D4-F64A5A316058}"/>
              </a:ext>
            </a:extLst>
          </p:cNvPr>
          <p:cNvSpPr/>
          <p:nvPr/>
        </p:nvSpPr>
        <p:spPr>
          <a:xfrm>
            <a:off x="3616203" y="9092896"/>
            <a:ext cx="14999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개울가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에서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속옷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b="1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빨래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0070C0"/>
                </a:solidFill>
                <a:latin typeface="Nanum Gothic" charset="-127"/>
                <a:ea typeface="Nanum Gothic" charset="-127"/>
                <a:cs typeface="Nanum Gothic" charset="-127"/>
              </a:rPr>
              <a:t>하는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남녀 가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EFE0E9-A98B-8340-A601-4185F247F937}"/>
              </a:ext>
            </a:extLst>
          </p:cNvPr>
          <p:cNvGraphicFramePr>
            <a:graphicFrameLocks noGrp="1"/>
          </p:cNvGraphicFramePr>
          <p:nvPr/>
        </p:nvGraphicFramePr>
        <p:xfrm>
          <a:off x="3835400" y="10940696"/>
          <a:ext cx="13792200" cy="568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96100">
                  <a:extLst>
                    <a:ext uri="{9D8B030D-6E8A-4147-A177-3AD203B41FA5}">
                      <a16:colId xmlns:a16="http://schemas.microsoft.com/office/drawing/2014/main" val="1189119892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4287203194"/>
                    </a:ext>
                  </a:extLst>
                </a:gridCol>
              </a:tblGrid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타겟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입력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문맥 단어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(</a:t>
                      </a:r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출력</a:t>
                      </a:r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)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6997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에서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0407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속옷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13319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를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20461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빨래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하는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43807"/>
                  </a:ext>
                </a:extLst>
              </a:tr>
            </a:tbl>
          </a:graphicData>
        </a:graphic>
      </p:graphicFrame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C45A5F04-B3F3-9944-8213-283B323E6D72}"/>
              </a:ext>
            </a:extLst>
          </p:cNvPr>
          <p:cNvSpPr txBox="1">
            <a:spLocks/>
          </p:cNvSpPr>
          <p:nvPr/>
        </p:nvSpPr>
        <p:spPr>
          <a:xfrm>
            <a:off x="3835400" y="17277767"/>
            <a:ext cx="31856680" cy="169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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  <a:sym typeface="Wingdings" pitchFamily="2" charset="2"/>
              </a:rPr>
              <a:t> 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타겟 단어를 입력하면 </a:t>
            </a: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|V|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차원의 확률 벡터를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리턴하는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뉴럴넷</a:t>
            </a: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41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parameters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6A309-B423-0647-8133-09B597588F79}"/>
              </a:ext>
            </a:extLst>
          </p:cNvPr>
          <p:cNvSpPr/>
          <p:nvPr/>
        </p:nvSpPr>
        <p:spPr>
          <a:xfrm>
            <a:off x="4775200" y="8940800"/>
            <a:ext cx="4673600" cy="7391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</a:t>
            </a:r>
          </a:p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타겟 단어</a:t>
            </a:r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73188-88F4-584E-BB4A-2AE74039984F}"/>
              </a:ext>
            </a:extLst>
          </p:cNvPr>
          <p:cNvSpPr/>
          <p:nvPr/>
        </p:nvSpPr>
        <p:spPr>
          <a:xfrm>
            <a:off x="12488776" y="8940800"/>
            <a:ext cx="8059824" cy="3479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</a:t>
            </a:r>
          </a:p>
          <a:p>
            <a:pPr algn="ctr"/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문맥 단어</a:t>
            </a:r>
            <a:r>
              <a:rPr kumimoji="1" lang="en-US" altLang="ko-KR" sz="7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E1F7E-5FC9-F34D-9BD5-CCB7DB5276FC}"/>
                  </a:ext>
                </a:extLst>
              </p:cNvPr>
              <p:cNvSpPr txBox="1"/>
              <p:nvPr/>
            </p:nvSpPr>
            <p:spPr>
              <a:xfrm>
                <a:off x="3022600" y="11866602"/>
                <a:ext cx="144635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E1F7E-5FC9-F34D-9BD5-CCB7DB52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11866602"/>
                <a:ext cx="1446358" cy="1107996"/>
              </a:xfrm>
              <a:prstGeom prst="rect">
                <a:avLst/>
              </a:prstGeom>
              <a:blipFill>
                <a:blip r:embed="rId3"/>
                <a:stretch>
                  <a:fillRect l="-18261" r="-18261" b="-33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7BFD6-4C3D-9642-93DB-2178B2FD1B30}"/>
                  </a:ext>
                </a:extLst>
              </p:cNvPr>
              <p:cNvSpPr txBox="1"/>
              <p:nvPr/>
            </p:nvSpPr>
            <p:spPr>
              <a:xfrm>
                <a:off x="6701407" y="7609004"/>
                <a:ext cx="82118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7BFD6-4C3D-9642-93DB-2178B2FD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407" y="7609004"/>
                <a:ext cx="821186" cy="1107996"/>
              </a:xfrm>
              <a:prstGeom prst="rect">
                <a:avLst/>
              </a:prstGeom>
              <a:blipFill>
                <a:blip r:embed="rId4"/>
                <a:stretch>
                  <a:fillRect l="-25000" r="-2031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5BA388-B9C0-3C43-A4E0-6BD8090E77D4}"/>
                  </a:ext>
                </a:extLst>
              </p:cNvPr>
              <p:cNvSpPr txBox="1"/>
              <p:nvPr/>
            </p:nvSpPr>
            <p:spPr>
              <a:xfrm>
                <a:off x="20781695" y="10126702"/>
                <a:ext cx="82118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5BA388-B9C0-3C43-A4E0-6BD8090E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695" y="10126702"/>
                <a:ext cx="821186" cy="1107996"/>
              </a:xfrm>
              <a:prstGeom prst="rect">
                <a:avLst/>
              </a:prstGeom>
              <a:blipFill>
                <a:blip r:embed="rId5"/>
                <a:stretch>
                  <a:fillRect l="-22727" r="-19697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136A9-4EB4-FF4F-8487-2DBE83C9F05A}"/>
                  </a:ext>
                </a:extLst>
              </p:cNvPr>
              <p:cNvSpPr txBox="1"/>
              <p:nvPr/>
            </p:nvSpPr>
            <p:spPr>
              <a:xfrm>
                <a:off x="15795509" y="7613804"/>
                <a:ext cx="144635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136A9-4EB4-FF4F-8487-2DBE83C9F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509" y="7613804"/>
                <a:ext cx="1446358" cy="1107996"/>
              </a:xfrm>
              <a:prstGeom prst="rect">
                <a:avLst/>
              </a:prstGeom>
              <a:blipFill>
                <a:blip r:embed="rId6"/>
                <a:stretch>
                  <a:fillRect l="-19130" r="-19130" b="-34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As DAG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/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/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/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B75198BC-36E4-474C-9DFC-EE30F80E1E7B}"/>
              </a:ext>
            </a:extLst>
          </p:cNvPr>
          <p:cNvSpPr/>
          <p:nvPr/>
        </p:nvSpPr>
        <p:spPr>
          <a:xfrm>
            <a:off x="14410344" y="8651391"/>
            <a:ext cx="5324648" cy="4912210"/>
          </a:xfrm>
          <a:prstGeom prst="ellipse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Softmax</a:t>
            </a:r>
            <a:endParaRPr kumimoji="1" lang="en-US" altLang="ko-KR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 loss</a:t>
            </a:r>
            <a:endParaRPr kumimoji="1" lang="ko-KR" altLang="en-US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FFA643-B744-C443-81A1-C7A55DF3936E}"/>
              </a:ext>
            </a:extLst>
          </p:cNvPr>
          <p:cNvCxnSpPr>
            <a:stCxn id="3" idx="3"/>
          </p:cNvCxnSpPr>
          <p:nvPr/>
        </p:nvCxnSpPr>
        <p:spPr>
          <a:xfrm>
            <a:off x="6731000" y="9372600"/>
            <a:ext cx="2912976" cy="1741207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F37FA2-270A-7D47-BD60-A0A8FB84924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731000" y="11113808"/>
            <a:ext cx="2912976" cy="199905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1B2B86-8951-AF42-8EE0-B19A3FE5DFC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826240" y="11107496"/>
            <a:ext cx="2584104" cy="631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AE1FE-7F9E-824F-925A-5759A5725A01}"/>
              </a:ext>
            </a:extLst>
          </p:cNvPr>
          <p:cNvSpPr/>
          <p:nvPr/>
        </p:nvSpPr>
        <p:spPr>
          <a:xfrm>
            <a:off x="12013912" y="9857534"/>
            <a:ext cx="20842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logit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410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Model As DAG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/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FC86A42-6923-F54C-AC6A-551D94B0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204200"/>
                <a:ext cx="2844800" cy="233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/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8DF404C-7D0B-1C49-A5BB-BEFFB081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1976175"/>
                <a:ext cx="284480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/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noFill/>
              <a:ln w="127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56C6CE-7DB0-D64F-99FB-B9779862B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76" y="9977120"/>
                <a:ext cx="2182264" cy="22733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B75198BC-36E4-474C-9DFC-EE30F80E1E7B}"/>
              </a:ext>
            </a:extLst>
          </p:cNvPr>
          <p:cNvSpPr/>
          <p:nvPr/>
        </p:nvSpPr>
        <p:spPr>
          <a:xfrm>
            <a:off x="14410344" y="8651391"/>
            <a:ext cx="5324648" cy="4912210"/>
          </a:xfrm>
          <a:prstGeom prst="ellipse">
            <a:avLst/>
          </a:pr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Softmax</a:t>
            </a:r>
            <a:endParaRPr kumimoji="1" lang="en-US" altLang="ko-KR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With loss</a:t>
            </a:r>
            <a:endParaRPr kumimoji="1" lang="ko-KR" altLang="en-US" sz="72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FFA643-B744-C443-81A1-C7A55DF3936E}"/>
              </a:ext>
            </a:extLst>
          </p:cNvPr>
          <p:cNvCxnSpPr>
            <a:cxnSpLocks/>
          </p:cNvCxnSpPr>
          <p:nvPr/>
        </p:nvCxnSpPr>
        <p:spPr>
          <a:xfrm>
            <a:off x="6794356" y="9116643"/>
            <a:ext cx="2912976" cy="1741207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F37FA2-270A-7D47-BD60-A0A8FB84924A}"/>
              </a:ext>
            </a:extLst>
          </p:cNvPr>
          <p:cNvCxnSpPr>
            <a:cxnSpLocks/>
          </p:cNvCxnSpPr>
          <p:nvPr/>
        </p:nvCxnSpPr>
        <p:spPr>
          <a:xfrm flipV="1">
            <a:off x="6731000" y="11230617"/>
            <a:ext cx="2912976" cy="1999055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B1B2B86-8951-AF42-8EE0-B19A3FE5DFC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1826240" y="11107496"/>
            <a:ext cx="2584104" cy="631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AE1FE-7F9E-824F-925A-5759A5725A01}"/>
              </a:ext>
            </a:extLst>
          </p:cNvPr>
          <p:cNvSpPr/>
          <p:nvPr/>
        </p:nvSpPr>
        <p:spPr>
          <a:xfrm>
            <a:off x="12013912" y="9857534"/>
            <a:ext cx="20842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72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logit</a:t>
            </a:r>
            <a:endParaRPr lang="ko-KR" altLang="en-US" sz="7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EF1492-6C06-924B-A64C-47CA154D3E04}"/>
              </a:ext>
            </a:extLst>
          </p:cNvPr>
          <p:cNvCxnSpPr>
            <a:cxnSpLocks/>
          </p:cNvCxnSpPr>
          <p:nvPr/>
        </p:nvCxnSpPr>
        <p:spPr>
          <a:xfrm flipV="1">
            <a:off x="11826240" y="11445952"/>
            <a:ext cx="2584104" cy="6312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DFB54D-6EF9-9D43-BD51-36E5977B5660}"/>
              </a:ext>
            </a:extLst>
          </p:cNvPr>
          <p:cNvCxnSpPr/>
          <p:nvPr/>
        </p:nvCxnSpPr>
        <p:spPr>
          <a:xfrm>
            <a:off x="6662824" y="9422621"/>
            <a:ext cx="2912976" cy="1741207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57A636-7F01-DB46-B42E-65868B60B21B}"/>
              </a:ext>
            </a:extLst>
          </p:cNvPr>
          <p:cNvCxnSpPr>
            <a:cxnSpLocks/>
          </p:cNvCxnSpPr>
          <p:nvPr/>
        </p:nvCxnSpPr>
        <p:spPr>
          <a:xfrm flipV="1">
            <a:off x="6824836" y="11564546"/>
            <a:ext cx="2912976" cy="1999055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/>
              <p:nvPr/>
            </p:nvSpPr>
            <p:spPr>
              <a:xfrm>
                <a:off x="12306608" y="11710122"/>
                <a:ext cx="2797369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608" y="11710122"/>
                <a:ext cx="2797369" cy="2301079"/>
              </a:xfrm>
              <a:prstGeom prst="rect">
                <a:avLst/>
              </a:prstGeom>
              <a:blipFill>
                <a:blip r:embed="rId6"/>
                <a:stretch>
                  <a:fillRect l="-9955" t="-549" r="-9502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6720627" y="13296461"/>
                <a:ext cx="5492145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7" y="13296461"/>
                <a:ext cx="5492145" cy="2301079"/>
              </a:xfrm>
              <a:prstGeom prst="rect">
                <a:avLst/>
              </a:prstGeom>
              <a:blipFill>
                <a:blip r:embed="rId7"/>
                <a:stretch>
                  <a:fillRect l="-4839" t="-2747" r="-4378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7551158" y="7085341"/>
                <a:ext cx="5492145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58" y="7085341"/>
                <a:ext cx="5492145" cy="2301079"/>
              </a:xfrm>
              <a:prstGeom prst="rect">
                <a:avLst/>
              </a:prstGeom>
              <a:blipFill>
                <a:blip r:embed="rId8"/>
                <a:stretch>
                  <a:fillRect l="-4850" t="-2747" r="-4388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Skip-Gram Model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06243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Gradients</a:t>
            </a:r>
          </a:p>
          <a:p>
            <a:pPr>
              <a:buClr>
                <a:schemeClr val="dk1"/>
              </a:buClr>
              <a:buSzPts val="1100"/>
            </a:pP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/>
              <p:nvPr/>
            </p:nvSpPr>
            <p:spPr>
              <a:xfrm>
                <a:off x="2890828" y="7889822"/>
                <a:ext cx="13151742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3EC4-7B88-6F4D-9A99-E326D322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28" y="7889822"/>
                <a:ext cx="13151742" cy="2301079"/>
              </a:xfrm>
              <a:prstGeom prst="rect">
                <a:avLst/>
              </a:prstGeom>
              <a:blipFill>
                <a:blip r:embed="rId3"/>
                <a:stretch>
                  <a:fillRect l="-1932" t="-549" r="-773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/>
              <p:nvPr/>
            </p:nvSpPr>
            <p:spPr>
              <a:xfrm>
                <a:off x="2750501" y="13716997"/>
                <a:ext cx="12896864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2A8D16-322A-F54B-B38C-9BC84AFF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501" y="13716997"/>
                <a:ext cx="12896864" cy="2301079"/>
              </a:xfrm>
              <a:prstGeom prst="rect">
                <a:avLst/>
              </a:prstGeom>
              <a:blipFill>
                <a:blip r:embed="rId4"/>
                <a:stretch>
                  <a:fillRect t="-3315" b="-18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/>
              <p:nvPr/>
            </p:nvSpPr>
            <p:spPr>
              <a:xfrm>
                <a:off x="2890828" y="10620243"/>
                <a:ext cx="12616211" cy="2301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f>
                        <m:fPr>
                          <m:ctrlPr>
                            <a:rPr kumimoji="1" lang="en-US" altLang="ko-KR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num>
                        <m:den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ko-KR" sz="7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</m:t>
                          </m:r>
                        </m:den>
                      </m:f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64D00-6125-0048-B9A0-989C7C91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28" y="10620243"/>
                <a:ext cx="12616211" cy="2301079"/>
              </a:xfrm>
              <a:prstGeom prst="rect">
                <a:avLst/>
              </a:prstGeom>
              <a:blipFill>
                <a:blip r:embed="rId5"/>
                <a:stretch>
                  <a:fillRect l="-1208" t="-2747" r="-705" b="-18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696DB-9016-9A45-B582-851C178A08FD}"/>
                  </a:ext>
                </a:extLst>
              </p:cNvPr>
              <p:cNvSpPr txBox="1"/>
              <p:nvPr/>
            </p:nvSpPr>
            <p:spPr>
              <a:xfrm>
                <a:off x="22032268" y="10697956"/>
                <a:ext cx="5646674" cy="110799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sz="7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696DB-9016-9A45-B582-851C178A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268" y="10697956"/>
                <a:ext cx="5646674" cy="1107996"/>
              </a:xfrm>
              <a:prstGeom prst="rect">
                <a:avLst/>
              </a:prstGeom>
              <a:blipFill>
                <a:blip r:embed="rId6"/>
                <a:stretch>
                  <a:fillRect l="-4709" r="-2018" b="-333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71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397</Words>
  <Application>Microsoft Macintosh PowerPoint</Application>
  <PresentationFormat>사용자 지정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 Gothic</vt:lpstr>
      <vt:lpstr>Noto Sans KR Light</vt:lpstr>
      <vt:lpstr>Roboto</vt:lpstr>
      <vt:lpstr>Roboto Light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한예은</cp:lastModifiedBy>
  <cp:revision>106</cp:revision>
  <dcterms:modified xsi:type="dcterms:W3CDTF">2019-11-11T05:22:32Z</dcterms:modified>
</cp:coreProperties>
</file>