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20"/>
  </p:notesMasterIdLst>
  <p:sldIdLst>
    <p:sldId id="318" r:id="rId2"/>
    <p:sldId id="272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</p:sldIdLst>
  <p:sldSz cx="36576000" cy="2057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48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0"/>
    <p:restoredTop sz="94694"/>
  </p:normalViewPr>
  <p:slideViewPr>
    <p:cSldViewPr snapToGrid="0">
      <p:cViewPr varScale="1">
        <p:scale>
          <a:sx n="40" d="100"/>
          <a:sy n="40" d="100"/>
        </p:scale>
        <p:origin x="680" y="240"/>
      </p:cViewPr>
      <p:guideLst>
        <p:guide orient="horz" pos="6480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45403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4385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1297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8111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5132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5683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556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554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1317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5936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배터리 스코어와 직접 대응하는 </a:t>
            </a:r>
            <a:r>
              <a:rPr lang="en-US" altLang="ko-KR" dirty="0"/>
              <a:t>document-term matrix</a:t>
            </a:r>
            <a:r>
              <a:rPr lang="ko-KR" altLang="en-US" dirty="0" err="1"/>
              <a:t>를</a:t>
            </a:r>
            <a:r>
              <a:rPr lang="ko-KR" altLang="en-US" dirty="0"/>
              <a:t> 만들어서 내적 </a:t>
            </a:r>
            <a:endParaRPr dirty="0"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639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333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534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5417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9991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6572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2826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4811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1834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2466000" y="2222400"/>
            <a:ext cx="314232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Font typeface="Roboto Light"/>
              <a:buNone/>
              <a:defRPr sz="9600">
                <a:solidFill>
                  <a:srgbClr val="424242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 KR Light" panose="020B0300000000000000" pitchFamily="34" charset="-127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33889831" y="18652867"/>
            <a:ext cx="2194800" cy="1574400"/>
          </a:xfrm>
          <a:prstGeom prst="rect">
            <a:avLst/>
          </a:prstGeom>
        </p:spPr>
        <p:txBody>
          <a:bodyPr spcFirstLastPara="1" wrap="square" lIns="365700" tIns="365700" rIns="365700" bIns="365700" anchor="ctr" anchorCtr="0">
            <a:noAutofit/>
          </a:bodyPr>
          <a:lstStyle>
            <a:lvl1pPr lvl="0" rt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2"/>
          </p:nvPr>
        </p:nvSpPr>
        <p:spPr>
          <a:xfrm>
            <a:off x="2466000" y="5767400"/>
            <a:ext cx="27357600" cy="914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7200"/>
              <a:buFont typeface="Roboto Light"/>
              <a:buNone/>
              <a:defRPr sz="7200">
                <a:solidFill>
                  <a:srgbClr val="424242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 KR Light" panose="020B0300000000000000" pitchFamily="34" charset="-127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Presentation Title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46800" y="1780100"/>
            <a:ext cx="34082400" cy="22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00" tIns="365700" rIns="365700" bIns="3657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Roboto Light"/>
              <a:buNone/>
              <a:defRPr sz="1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46800" y="4609900"/>
            <a:ext cx="34082400" cy="13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00" tIns="365700" rIns="365700" bIns="365700" anchor="t" anchorCtr="0">
            <a:noAutofit/>
          </a:bodyPr>
          <a:lstStyle>
            <a:lvl1pPr marL="457200" lvl="0" indent="-685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Char char="●"/>
              <a:defRPr sz="7200">
                <a:solidFill>
                  <a:schemeClr val="dk2"/>
                </a:solidFill>
              </a:defRPr>
            </a:lvl1pPr>
            <a:lvl2pPr marL="914400" lvl="1" indent="-584200">
              <a:lnSpc>
                <a:spcPct val="115000"/>
              </a:lnSpc>
              <a:spcBef>
                <a:spcPts val="6400"/>
              </a:spcBef>
              <a:spcAft>
                <a:spcPts val="0"/>
              </a:spcAft>
              <a:buClr>
                <a:schemeClr val="dk2"/>
              </a:buClr>
              <a:buSzPts val="5600"/>
              <a:buChar char="○"/>
              <a:defRPr sz="5600">
                <a:solidFill>
                  <a:schemeClr val="dk2"/>
                </a:solidFill>
              </a:defRPr>
            </a:lvl2pPr>
            <a:lvl3pPr marL="1371600" lvl="2" indent="-584200">
              <a:lnSpc>
                <a:spcPct val="115000"/>
              </a:lnSpc>
              <a:spcBef>
                <a:spcPts val="6400"/>
              </a:spcBef>
              <a:spcAft>
                <a:spcPts val="0"/>
              </a:spcAft>
              <a:buClr>
                <a:schemeClr val="dk2"/>
              </a:buClr>
              <a:buSzPts val="5600"/>
              <a:buChar char="■"/>
              <a:defRPr sz="5600">
                <a:solidFill>
                  <a:schemeClr val="dk2"/>
                </a:solidFill>
              </a:defRPr>
            </a:lvl3pPr>
            <a:lvl4pPr marL="1828800" lvl="3" indent="-584200">
              <a:lnSpc>
                <a:spcPct val="115000"/>
              </a:lnSpc>
              <a:spcBef>
                <a:spcPts val="6400"/>
              </a:spcBef>
              <a:spcAft>
                <a:spcPts val="0"/>
              </a:spcAft>
              <a:buClr>
                <a:schemeClr val="dk2"/>
              </a:buClr>
              <a:buSzPts val="5600"/>
              <a:buChar char="●"/>
              <a:defRPr sz="5600">
                <a:solidFill>
                  <a:schemeClr val="dk2"/>
                </a:solidFill>
              </a:defRPr>
            </a:lvl4pPr>
            <a:lvl5pPr marL="2286000" lvl="4" indent="-584200">
              <a:lnSpc>
                <a:spcPct val="115000"/>
              </a:lnSpc>
              <a:spcBef>
                <a:spcPts val="6400"/>
              </a:spcBef>
              <a:spcAft>
                <a:spcPts val="0"/>
              </a:spcAft>
              <a:buClr>
                <a:schemeClr val="dk2"/>
              </a:buClr>
              <a:buSzPts val="5600"/>
              <a:buChar char="○"/>
              <a:defRPr sz="5600">
                <a:solidFill>
                  <a:schemeClr val="dk2"/>
                </a:solidFill>
              </a:defRPr>
            </a:lvl5pPr>
            <a:lvl6pPr marL="2743200" lvl="5" indent="-584200">
              <a:lnSpc>
                <a:spcPct val="115000"/>
              </a:lnSpc>
              <a:spcBef>
                <a:spcPts val="6400"/>
              </a:spcBef>
              <a:spcAft>
                <a:spcPts val="0"/>
              </a:spcAft>
              <a:buClr>
                <a:schemeClr val="dk2"/>
              </a:buClr>
              <a:buSzPts val="5600"/>
              <a:buChar char="■"/>
              <a:defRPr sz="5600">
                <a:solidFill>
                  <a:schemeClr val="dk2"/>
                </a:solidFill>
              </a:defRPr>
            </a:lvl6pPr>
            <a:lvl7pPr marL="3200400" lvl="6" indent="-584200">
              <a:lnSpc>
                <a:spcPct val="115000"/>
              </a:lnSpc>
              <a:spcBef>
                <a:spcPts val="6400"/>
              </a:spcBef>
              <a:spcAft>
                <a:spcPts val="0"/>
              </a:spcAft>
              <a:buClr>
                <a:schemeClr val="dk2"/>
              </a:buClr>
              <a:buSzPts val="5600"/>
              <a:buChar char="●"/>
              <a:defRPr sz="5600">
                <a:solidFill>
                  <a:schemeClr val="dk2"/>
                </a:solidFill>
              </a:defRPr>
            </a:lvl7pPr>
            <a:lvl8pPr marL="3657600" lvl="7" indent="-584200">
              <a:lnSpc>
                <a:spcPct val="115000"/>
              </a:lnSpc>
              <a:spcBef>
                <a:spcPts val="6400"/>
              </a:spcBef>
              <a:spcAft>
                <a:spcPts val="0"/>
              </a:spcAft>
              <a:buClr>
                <a:schemeClr val="dk2"/>
              </a:buClr>
              <a:buSzPts val="5600"/>
              <a:buChar char="○"/>
              <a:defRPr sz="5600">
                <a:solidFill>
                  <a:schemeClr val="dk2"/>
                </a:solidFill>
              </a:defRPr>
            </a:lvl8pPr>
            <a:lvl9pPr marL="4114800" lvl="8" indent="-584200">
              <a:lnSpc>
                <a:spcPct val="115000"/>
              </a:lnSpc>
              <a:spcBef>
                <a:spcPts val="6400"/>
              </a:spcBef>
              <a:spcAft>
                <a:spcPts val="6400"/>
              </a:spcAft>
              <a:buClr>
                <a:schemeClr val="dk2"/>
              </a:buClr>
              <a:buSzPts val="5600"/>
              <a:buChar char="■"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4499431" y="19262467"/>
            <a:ext cx="2194800" cy="15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>
            <a:lvl1pPr lvl="0" algn="r" rtl="0"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buNone/>
              <a:defRPr sz="4000">
                <a:solidFill>
                  <a:schemeClr val="dk2"/>
                </a:solidFill>
              </a:defRPr>
            </a:lvl2pPr>
            <a:lvl3pPr lvl="2" algn="r" rtl="0">
              <a:buNone/>
              <a:defRPr sz="4000">
                <a:solidFill>
                  <a:schemeClr val="dk2"/>
                </a:solidFill>
              </a:defRPr>
            </a:lvl3pPr>
            <a:lvl4pPr lvl="3" algn="r" rtl="0">
              <a:buNone/>
              <a:defRPr sz="4000">
                <a:solidFill>
                  <a:schemeClr val="dk2"/>
                </a:solidFill>
              </a:defRPr>
            </a:lvl4pPr>
            <a:lvl5pPr lvl="4" algn="r" rtl="0">
              <a:buNone/>
              <a:defRPr sz="4000">
                <a:solidFill>
                  <a:schemeClr val="dk2"/>
                </a:solidFill>
              </a:defRPr>
            </a:lvl5pPr>
            <a:lvl6pPr lvl="5" algn="r" rtl="0">
              <a:buNone/>
              <a:defRPr sz="4000">
                <a:solidFill>
                  <a:schemeClr val="dk2"/>
                </a:solidFill>
              </a:defRPr>
            </a:lvl6pPr>
            <a:lvl7pPr lvl="6" algn="r" rtl="0">
              <a:buNone/>
              <a:defRPr sz="4000">
                <a:solidFill>
                  <a:schemeClr val="dk2"/>
                </a:solidFill>
              </a:defRPr>
            </a:lvl7pPr>
            <a:lvl8pPr lvl="7" algn="r" rtl="0">
              <a:buNone/>
              <a:defRPr sz="4000">
                <a:solidFill>
                  <a:schemeClr val="dk2"/>
                </a:solidFill>
              </a:defRPr>
            </a:lvl8pPr>
            <a:lvl9pPr lvl="8" algn="r" rtl="0">
              <a:buNone/>
              <a:defRPr sz="4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8;p30"/>
          <p:cNvSpPr txBox="1">
            <a:spLocks/>
          </p:cNvSpPr>
          <p:nvPr/>
        </p:nvSpPr>
        <p:spPr>
          <a:xfrm>
            <a:off x="6336125" y="4389100"/>
            <a:ext cx="23903700" cy="1251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12000" dirty="0">
                <a:latin typeface="Nanum Gothic" charset="-127"/>
                <a:ea typeface="Nanum Gothic" charset="-127"/>
                <a:cs typeface="Nanum Gothic" charset="-127"/>
              </a:rPr>
              <a:t>단어 </a:t>
            </a:r>
            <a:r>
              <a:rPr lang="ko-KR" altLang="en-US" sz="12000" dirty="0" err="1">
                <a:latin typeface="Nanum Gothic" charset="-127"/>
                <a:ea typeface="Nanum Gothic" charset="-127"/>
                <a:cs typeface="Nanum Gothic" charset="-127"/>
              </a:rPr>
              <a:t>임베딩으로</a:t>
            </a:r>
            <a:endParaRPr lang="en-US" altLang="ko-KR" sz="120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algn="ctr"/>
            <a:r>
              <a:rPr lang="ko-KR" altLang="en-US" sz="12000" dirty="0">
                <a:latin typeface="Nanum Gothic" charset="-127"/>
                <a:ea typeface="Nanum Gothic" charset="-127"/>
                <a:cs typeface="Nanum Gothic" charset="-127"/>
              </a:rPr>
              <a:t>문서 분류하기</a:t>
            </a:r>
            <a:r>
              <a:rPr lang="en-US" altLang="ko-KR" sz="12000" dirty="0">
                <a:latin typeface="Nanum Gothic" charset="-127"/>
                <a:ea typeface="Nanum Gothic" charset="-127"/>
                <a:cs typeface="Nanum Gothic" charset="-127"/>
              </a:rPr>
              <a:t>(2)</a:t>
            </a:r>
            <a:endParaRPr lang="ko-KR" altLang="en-US" sz="120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55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9600" dirty="0">
                <a:latin typeface="Nanum Gothic" charset="-127"/>
                <a:ea typeface="Nanum Gothic" charset="-127"/>
                <a:cs typeface="Nanum Gothic" charset="-127"/>
              </a:rPr>
              <a:t>단어 임베딩으로 문서 분류하기</a:t>
            </a: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(2)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21545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latin typeface="Nanum Gothic" charset="-127"/>
                <a:ea typeface="Nanum Gothic" charset="-127"/>
                <a:cs typeface="Nanum Gothic" charset="-127"/>
              </a:rPr>
              <a:t>어떻게</a:t>
            </a:r>
            <a:r>
              <a:rPr lang="en-US" altLang="ko-KR" sz="7200" b="1" dirty="0">
                <a:latin typeface="Nanum Gothic" charset="-127"/>
                <a:ea typeface="Nanum Gothic" charset="-127"/>
                <a:cs typeface="Nanum Gothic" charset="-127"/>
              </a:rPr>
              <a:t>?</a:t>
            </a: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단어 </a:t>
            </a:r>
            <a:r>
              <a:rPr lang="ko-KR" altLang="en-US" sz="7200" dirty="0" err="1">
                <a:latin typeface="Nanum Gothic" charset="-127"/>
                <a:ea typeface="Nanum Gothic" charset="-127"/>
                <a:cs typeface="Nanum Gothic" charset="-127"/>
              </a:rPr>
              <a:t>임베딩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활용 </a:t>
            </a:r>
            <a:r>
              <a:rPr lang="en-US" altLang="ko-KR" sz="7200" dirty="0">
                <a:latin typeface="Nanum Gothic" charset="-127"/>
                <a:ea typeface="Nanum Gothic" charset="-127"/>
                <a:cs typeface="Nanum Gothic" charset="-127"/>
              </a:rPr>
              <a:t>: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의미가 비슷한 단어의 벡터는 </a:t>
            </a:r>
            <a:r>
              <a:rPr lang="ko-KR" altLang="en-US" sz="7200" b="1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가까운 곳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에 몰려있다</a:t>
            </a:r>
            <a:endParaRPr lang="en-US" altLang="ko-KR" sz="72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 err="1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유클리디안</a:t>
            </a:r>
            <a:r>
              <a:rPr lang="ko-KR" altLang="en-US" sz="7200" b="1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 거리 행렬 구축</a:t>
            </a:r>
            <a:endParaRPr lang="en-US" altLang="ko-KR" sz="7200" b="1" dirty="0">
              <a:solidFill>
                <a:srgbClr val="C0000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F770E1E-0575-AF46-92FE-16ECAD4AB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873567"/>
              </p:ext>
            </p:extLst>
          </p:nvPr>
        </p:nvGraphicFramePr>
        <p:xfrm>
          <a:off x="2438400" y="11790680"/>
          <a:ext cx="24384000" cy="3700272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129379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7487091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8963711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3931440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3698312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20317786"/>
                    </a:ext>
                  </a:extLst>
                </a:gridCol>
              </a:tblGrid>
              <a:tr h="1233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배터리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베터리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 err="1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밧데리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디자인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 err="1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디좌인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35828"/>
                  </a:ext>
                </a:extLst>
              </a:tr>
              <a:tr h="1233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배터리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0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1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1.5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30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40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750661"/>
                  </a:ext>
                </a:extLst>
              </a:tr>
              <a:tr h="1233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디자인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100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200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201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0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10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601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954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9600" dirty="0">
                <a:latin typeface="Nanum Gothic" charset="-127"/>
                <a:ea typeface="Nanum Gothic" charset="-127"/>
                <a:cs typeface="Nanum Gothic" charset="-127"/>
              </a:rPr>
              <a:t>단어 임베딩으로 문서 분류하기</a:t>
            </a: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(2)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21545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latin typeface="Nanum Gothic" charset="-127"/>
                <a:ea typeface="Nanum Gothic" charset="-127"/>
                <a:cs typeface="Nanum Gothic" charset="-127"/>
              </a:rPr>
              <a:t>어떻게</a:t>
            </a:r>
            <a:r>
              <a:rPr lang="en-US" altLang="ko-KR" sz="7200" b="1" dirty="0">
                <a:latin typeface="Nanum Gothic" charset="-127"/>
                <a:ea typeface="Nanum Gothic" charset="-127"/>
                <a:cs typeface="Nanum Gothic" charset="-127"/>
              </a:rPr>
              <a:t>?</a:t>
            </a: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단어 </a:t>
            </a:r>
            <a:r>
              <a:rPr lang="ko-KR" altLang="en-US" sz="7200" dirty="0" err="1">
                <a:latin typeface="Nanum Gothic" charset="-127"/>
                <a:ea typeface="Nanum Gothic" charset="-127"/>
                <a:cs typeface="Nanum Gothic" charset="-127"/>
              </a:rPr>
              <a:t>임베딩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활용 </a:t>
            </a:r>
            <a:r>
              <a:rPr lang="en-US" altLang="ko-KR" sz="7200" dirty="0">
                <a:latin typeface="Nanum Gothic" charset="-127"/>
                <a:ea typeface="Nanum Gothic" charset="-127"/>
                <a:cs typeface="Nanum Gothic" charset="-127"/>
              </a:rPr>
              <a:t>: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의미가 비슷한 단어의 벡터는 </a:t>
            </a:r>
            <a:r>
              <a:rPr lang="ko-KR" altLang="en-US" sz="7200" b="1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가까운 곳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에 몰려있다</a:t>
            </a:r>
            <a:endParaRPr lang="en-US" altLang="ko-KR" sz="72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 err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유클리디안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거리 행렬 구축</a:t>
            </a:r>
            <a:endParaRPr lang="en-US" altLang="ko-KR" sz="7200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그런데 쿼리 </a:t>
            </a:r>
            <a:r>
              <a:rPr lang="ko-KR" altLang="en-US" sz="7200" dirty="0" err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단어들마다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거리가 들쭉날쭉하다 </a:t>
            </a:r>
            <a:endParaRPr lang="en-US" altLang="ko-KR" sz="7200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F770E1E-0575-AF46-92FE-16ECAD4AB6F9}"/>
              </a:ext>
            </a:extLst>
          </p:cNvPr>
          <p:cNvGraphicFramePr>
            <a:graphicFrameLocks noGrp="1"/>
          </p:cNvGraphicFramePr>
          <p:nvPr/>
        </p:nvGraphicFramePr>
        <p:xfrm>
          <a:off x="2438400" y="11790680"/>
          <a:ext cx="24384000" cy="3700272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129379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7487091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8963711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3931440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3698312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20317786"/>
                    </a:ext>
                  </a:extLst>
                </a:gridCol>
              </a:tblGrid>
              <a:tr h="1233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배터리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베터리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 err="1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밧데리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디자인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 err="1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디좌인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35828"/>
                  </a:ext>
                </a:extLst>
              </a:tr>
              <a:tr h="1233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배터리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0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1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1.5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30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40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750661"/>
                  </a:ext>
                </a:extLst>
              </a:tr>
              <a:tr h="1233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디자인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100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200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201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0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10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601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210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9600" dirty="0">
                <a:latin typeface="Nanum Gothic" charset="-127"/>
                <a:ea typeface="Nanum Gothic" charset="-127"/>
                <a:cs typeface="Nanum Gothic" charset="-127"/>
              </a:rPr>
              <a:t>단어 임베딩으로 문서 분류하기</a:t>
            </a: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(2)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21545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latin typeface="Nanum Gothic" charset="-127"/>
                <a:ea typeface="Nanum Gothic" charset="-127"/>
                <a:cs typeface="Nanum Gothic" charset="-127"/>
              </a:rPr>
              <a:t>어떻게</a:t>
            </a:r>
            <a:r>
              <a:rPr lang="en-US" altLang="ko-KR" sz="7200" b="1" dirty="0">
                <a:latin typeface="Nanum Gothic" charset="-127"/>
                <a:ea typeface="Nanum Gothic" charset="-127"/>
                <a:cs typeface="Nanum Gothic" charset="-127"/>
              </a:rPr>
              <a:t>?</a:t>
            </a: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단어 </a:t>
            </a:r>
            <a:r>
              <a:rPr lang="ko-KR" altLang="en-US" sz="7200" dirty="0" err="1">
                <a:latin typeface="Nanum Gothic" charset="-127"/>
                <a:ea typeface="Nanum Gothic" charset="-127"/>
                <a:cs typeface="Nanum Gothic" charset="-127"/>
              </a:rPr>
              <a:t>임베딩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활용 </a:t>
            </a:r>
            <a:r>
              <a:rPr lang="en-US" altLang="ko-KR" sz="7200" dirty="0">
                <a:latin typeface="Nanum Gothic" charset="-127"/>
                <a:ea typeface="Nanum Gothic" charset="-127"/>
                <a:cs typeface="Nanum Gothic" charset="-127"/>
              </a:rPr>
              <a:t>: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의미가 비슷한 단어의 벡터는 </a:t>
            </a:r>
            <a:r>
              <a:rPr lang="ko-KR" altLang="en-US" sz="7200" b="1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가까운 곳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에 몰려있다</a:t>
            </a:r>
            <a:endParaRPr lang="en-US" altLang="ko-KR" sz="72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 err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유클리디안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거리 행렬 구축</a:t>
            </a:r>
            <a:endParaRPr lang="en-US" altLang="ko-KR" sz="7200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그런데 쿼리 </a:t>
            </a:r>
            <a:r>
              <a:rPr lang="ko-KR" altLang="en-US" sz="7200" dirty="0" err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단어들마다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거리가 들쭉날쭉하다 </a:t>
            </a: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: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정규화</a:t>
            </a: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(normalization)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시행 </a:t>
            </a:r>
            <a:endParaRPr lang="en-US" altLang="ko-KR" sz="7200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F770E1E-0575-AF46-92FE-16ECAD4AB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080783"/>
              </p:ext>
            </p:extLst>
          </p:nvPr>
        </p:nvGraphicFramePr>
        <p:xfrm>
          <a:off x="2438400" y="11790680"/>
          <a:ext cx="24384000" cy="3700272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129379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7487091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8963711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3931440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3698312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20317786"/>
                    </a:ext>
                  </a:extLst>
                </a:gridCol>
              </a:tblGrid>
              <a:tr h="1233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배터리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베터리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 err="1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밧데리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디자인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 err="1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디좌인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35828"/>
                  </a:ext>
                </a:extLst>
              </a:tr>
              <a:tr h="1233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배터리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1.00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0.94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0.86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0.01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0.001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750661"/>
                  </a:ext>
                </a:extLst>
              </a:tr>
              <a:tr h="1233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디자인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0.01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0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0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1.00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0.13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601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354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9600" dirty="0">
                <a:latin typeface="Nanum Gothic" charset="-127"/>
                <a:ea typeface="Nanum Gothic" charset="-127"/>
                <a:cs typeface="Nanum Gothic" charset="-127"/>
              </a:rPr>
              <a:t>단어 임베딩으로 문서 분류하기</a:t>
            </a: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(2)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00" y="4313430"/>
            <a:ext cx="321545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latin typeface="Nanum Gothic" charset="-127"/>
                <a:ea typeface="Nanum Gothic" charset="-127"/>
                <a:cs typeface="Nanum Gothic" charset="-127"/>
              </a:rPr>
              <a:t>정규화 방법</a:t>
            </a:r>
            <a:endParaRPr lang="en-US" altLang="ko-KR" sz="7200" b="1" dirty="0"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벡터 간 </a:t>
            </a:r>
            <a:r>
              <a:rPr lang="ko-KR" altLang="en-US" sz="7200" dirty="0" err="1">
                <a:latin typeface="Nanum Gothic" charset="-127"/>
                <a:ea typeface="Nanum Gothic" charset="-127"/>
                <a:cs typeface="Nanum Gothic" charset="-127"/>
              </a:rPr>
              <a:t>유클리디언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거리를 정규분포로</a:t>
            </a:r>
            <a:r>
              <a:rPr lang="en-US" altLang="ko-KR" sz="7200" dirty="0">
                <a:latin typeface="Nanum Gothic" charset="-127"/>
                <a:ea typeface="Nanum Gothic" charset="-127"/>
                <a:cs typeface="Nanum Gothic" charset="-127"/>
              </a:rPr>
              <a:t>!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endParaRPr lang="en-US" altLang="ko-KR" sz="72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altLang="ko-KR" sz="7200" dirty="0"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평균이 </a:t>
            </a:r>
            <a:r>
              <a:rPr lang="en-US" altLang="ko-KR" sz="7200" dirty="0">
                <a:latin typeface="Nanum Gothic" charset="-127"/>
                <a:ea typeface="Nanum Gothic" charset="-127"/>
                <a:cs typeface="Nanum Gothic" charset="-127"/>
              </a:rPr>
              <a:t>0.5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인 정규 </a:t>
            </a:r>
            <a:r>
              <a:rPr lang="ko-KR" altLang="en-US" sz="7200" dirty="0" err="1">
                <a:latin typeface="Nanum Gothic" charset="-127"/>
                <a:ea typeface="Nanum Gothic" charset="-127"/>
                <a:cs typeface="Nanum Gothic" charset="-127"/>
              </a:rPr>
              <a:t>분포면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최고 낮은 점수가 </a:t>
            </a:r>
            <a:r>
              <a:rPr lang="en-US" altLang="ko-KR" sz="7200" dirty="0">
                <a:latin typeface="Nanum Gothic" charset="-127"/>
                <a:ea typeface="Nanum Gothic" charset="-127"/>
                <a:cs typeface="Nanum Gothic" charset="-127"/>
              </a:rPr>
              <a:t>0,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최고 높은 점수 </a:t>
            </a:r>
            <a:r>
              <a:rPr lang="en-US" altLang="ko-KR" sz="7200" dirty="0">
                <a:latin typeface="Nanum Gothic" charset="-127"/>
                <a:ea typeface="Nanum Gothic" charset="-127"/>
                <a:cs typeface="Nanum Gothic" charset="-127"/>
              </a:rPr>
              <a:t>1</a:t>
            </a:r>
            <a:endParaRPr lang="en-US" altLang="ko-KR" sz="7200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68B45D-9F88-274F-82CC-A7BDD5514F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506" b="50174"/>
          <a:stretch/>
        </p:blipFill>
        <p:spPr>
          <a:xfrm>
            <a:off x="2968437" y="8571379"/>
            <a:ext cx="13999677" cy="102545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17EE1B-6A05-E449-AE61-F66A8EFCE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1327" y="9322174"/>
            <a:ext cx="10050037" cy="353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44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9600" dirty="0">
                <a:latin typeface="Nanum Gothic" charset="-127"/>
                <a:ea typeface="Nanum Gothic" charset="-127"/>
                <a:cs typeface="Nanum Gothic" charset="-127"/>
              </a:rPr>
              <a:t>단어 임베딩으로 문서 분류하기</a:t>
            </a: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(2)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21545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latin typeface="Nanum Gothic" charset="-127"/>
                <a:ea typeface="Nanum Gothic" charset="-127"/>
                <a:cs typeface="Nanum Gothic" charset="-127"/>
              </a:rPr>
              <a:t>가중치 행렬로 </a:t>
            </a:r>
            <a:r>
              <a:rPr lang="ko-KR" altLang="en-US" sz="7200" b="1" dirty="0" err="1">
                <a:latin typeface="Nanum Gothic" charset="-127"/>
                <a:ea typeface="Nanum Gothic" charset="-127"/>
                <a:cs typeface="Nanum Gothic" charset="-127"/>
              </a:rPr>
              <a:t>문장별</a:t>
            </a:r>
            <a:r>
              <a:rPr lang="ko-KR" altLang="en-US" sz="7200" b="1" dirty="0">
                <a:latin typeface="Nanum Gothic" charset="-127"/>
                <a:ea typeface="Nanum Gothic" charset="-127"/>
                <a:cs typeface="Nanum Gothic" charset="-127"/>
              </a:rPr>
              <a:t> 스코어 구하기</a:t>
            </a:r>
            <a:endParaRPr lang="en-US" altLang="ko-KR" sz="7200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5504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9600" dirty="0">
                <a:latin typeface="Nanum Gothic" charset="-127"/>
                <a:ea typeface="Nanum Gothic" charset="-127"/>
                <a:cs typeface="Nanum Gothic" charset="-127"/>
              </a:rPr>
              <a:t>단어 임베딩으로 문서 분류하기</a:t>
            </a: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(2)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21545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latin typeface="Nanum Gothic" charset="-127"/>
                <a:ea typeface="Nanum Gothic" charset="-127"/>
                <a:cs typeface="Nanum Gothic" charset="-127"/>
              </a:rPr>
              <a:t>가중치 행렬로 </a:t>
            </a:r>
            <a:r>
              <a:rPr lang="ko-KR" altLang="en-US" sz="7200" b="1" dirty="0" err="1">
                <a:latin typeface="Nanum Gothic" charset="-127"/>
                <a:ea typeface="Nanum Gothic" charset="-127"/>
                <a:cs typeface="Nanum Gothic" charset="-127"/>
              </a:rPr>
              <a:t>문장별</a:t>
            </a:r>
            <a:r>
              <a:rPr lang="ko-KR" altLang="en-US" sz="7200" b="1" dirty="0">
                <a:latin typeface="Nanum Gothic" charset="-127"/>
                <a:ea typeface="Nanum Gothic" charset="-127"/>
                <a:cs typeface="Nanum Gothic" charset="-127"/>
              </a:rPr>
              <a:t> 스코어 구하기</a:t>
            </a:r>
            <a:endParaRPr lang="en-US" altLang="ko-KR" sz="7200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8A9AF8-00D6-A940-941E-1527D6E184BC}"/>
              </a:ext>
            </a:extLst>
          </p:cNvPr>
          <p:cNvSpPr/>
          <p:nvPr/>
        </p:nvSpPr>
        <p:spPr>
          <a:xfrm>
            <a:off x="4045415" y="9092896"/>
            <a:ext cx="110209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발열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은 </a:t>
            </a:r>
            <a:r>
              <a:rPr lang="en-US" altLang="ko-KR" sz="7200" dirty="0">
                <a:latin typeface="Nanum Gothic" charset="-127"/>
                <a:ea typeface="Nanum Gothic" charset="-127"/>
                <a:cs typeface="Nanum Gothic" charset="-127"/>
              </a:rPr>
              <a:t>LTE 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폰 의 숙명 </a:t>
            </a:r>
            <a:r>
              <a:rPr lang="ko-KR" altLang="en-US" sz="7200" dirty="0" err="1">
                <a:latin typeface="Nanum Gothic" charset="-127"/>
                <a:ea typeface="Nanum Gothic" charset="-127"/>
                <a:cs typeface="Nanum Gothic" charset="-127"/>
              </a:rPr>
              <a:t>ㅠㅠ</a:t>
            </a:r>
            <a:endParaRPr lang="en-US" altLang="ko-KR" sz="72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6485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9600" dirty="0">
                <a:latin typeface="Nanum Gothic" charset="-127"/>
                <a:ea typeface="Nanum Gothic" charset="-127"/>
                <a:cs typeface="Nanum Gothic" charset="-127"/>
              </a:rPr>
              <a:t>단어 임베딩으로 문서 분류하기</a:t>
            </a: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(2)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21545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latin typeface="Nanum Gothic" charset="-127"/>
                <a:ea typeface="Nanum Gothic" charset="-127"/>
                <a:cs typeface="Nanum Gothic" charset="-127"/>
              </a:rPr>
              <a:t>가중치 행렬로 </a:t>
            </a:r>
            <a:r>
              <a:rPr lang="ko-KR" altLang="en-US" sz="7200" b="1" dirty="0" err="1">
                <a:latin typeface="Nanum Gothic" charset="-127"/>
                <a:ea typeface="Nanum Gothic" charset="-127"/>
                <a:cs typeface="Nanum Gothic" charset="-127"/>
              </a:rPr>
              <a:t>문장별</a:t>
            </a:r>
            <a:r>
              <a:rPr lang="ko-KR" altLang="en-US" sz="7200" b="1" dirty="0">
                <a:latin typeface="Nanum Gothic" charset="-127"/>
                <a:ea typeface="Nanum Gothic" charset="-127"/>
                <a:cs typeface="Nanum Gothic" charset="-127"/>
              </a:rPr>
              <a:t> 스코어 구하기</a:t>
            </a:r>
            <a:endParaRPr lang="en-US" altLang="ko-KR" sz="7200" b="1" dirty="0"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altLang="ko-KR" sz="7200" b="1" dirty="0"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lang="ko-KR" altLang="en-US" sz="7200" b="1" dirty="0">
                <a:latin typeface="Nanum Gothic" charset="-127"/>
                <a:ea typeface="Nanum Gothic" charset="-127"/>
                <a:cs typeface="Nanum Gothic" charset="-127"/>
              </a:rPr>
              <a:t> 배터리 스코어 </a:t>
            </a:r>
            <a:r>
              <a:rPr lang="en-US" altLang="ko-KR" sz="7200" b="1" dirty="0">
                <a:latin typeface="Nanum Gothic" charset="-127"/>
                <a:ea typeface="Nanum Gothic" charset="-127"/>
                <a:cs typeface="Nanum Gothic" charset="-127"/>
              </a:rPr>
              <a:t>-&gt;</a:t>
            </a:r>
            <a:r>
              <a:rPr lang="ko-KR" altLang="en-US" sz="7200" b="1" dirty="0">
                <a:latin typeface="Nanum Gothic" charset="-127"/>
                <a:ea typeface="Nanum Gothic" charset="-127"/>
                <a:cs typeface="Nanum Gothic" charset="-127"/>
              </a:rPr>
              <a:t> 행 벡터를 다 베터리 스코어로 만든 거 </a:t>
            </a:r>
            <a:r>
              <a:rPr lang="en-US" altLang="ko-KR" sz="7200" b="1" dirty="0"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lang="ko-KR" altLang="en-US" sz="7200" b="1" dirty="0">
                <a:latin typeface="Nanum Gothic" charset="-127"/>
                <a:ea typeface="Nanum Gothic" charset="-127"/>
                <a:cs typeface="Nanum Gothic" charset="-127"/>
              </a:rPr>
              <a:t>스마트한 방법</a:t>
            </a:r>
            <a:r>
              <a:rPr lang="en-US" altLang="ko-KR" sz="7200" b="1" dirty="0"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lang="ko-KR" altLang="en-US" sz="7200" b="1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endParaRPr lang="en-US" altLang="ko-KR" sz="7200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8A9AF8-00D6-A940-941E-1527D6E184BC}"/>
              </a:ext>
            </a:extLst>
          </p:cNvPr>
          <p:cNvSpPr/>
          <p:nvPr/>
        </p:nvSpPr>
        <p:spPr>
          <a:xfrm>
            <a:off x="4045415" y="9092896"/>
            <a:ext cx="110209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발열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은 </a:t>
            </a:r>
            <a:r>
              <a:rPr lang="en-US" altLang="ko-KR" sz="7200" dirty="0">
                <a:latin typeface="Nanum Gothic" charset="-127"/>
                <a:ea typeface="Nanum Gothic" charset="-127"/>
                <a:cs typeface="Nanum Gothic" charset="-127"/>
              </a:rPr>
              <a:t>LTE 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폰 의 숙명 </a:t>
            </a:r>
            <a:r>
              <a:rPr lang="ko-KR" altLang="en-US" sz="7200" dirty="0" err="1">
                <a:latin typeface="Nanum Gothic" charset="-127"/>
                <a:ea typeface="Nanum Gothic" charset="-127"/>
                <a:cs typeface="Nanum Gothic" charset="-127"/>
              </a:rPr>
              <a:t>ㅠㅠ</a:t>
            </a:r>
            <a:endParaRPr lang="en-US" altLang="ko-KR" sz="72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B8CBED-655C-C448-A932-EF2899C856F9}"/>
              </a:ext>
            </a:extLst>
          </p:cNvPr>
          <p:cNvSpPr/>
          <p:nvPr/>
        </p:nvSpPr>
        <p:spPr>
          <a:xfrm>
            <a:off x="4045414" y="10635933"/>
            <a:ext cx="3292600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altLang="ko-KR" sz="7200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0.9</a:t>
            </a:r>
            <a:r>
              <a:rPr lang="en-US" altLang="ko-KR" sz="7200" dirty="0">
                <a:latin typeface="Nanum Gothic" charset="-127"/>
                <a:ea typeface="Nanum Gothic" charset="-127"/>
                <a:cs typeface="Nanum Gothic" charset="-127"/>
              </a:rPr>
              <a:t>+0.1+0.01+0.01+0.02+0.03+0.01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7200" dirty="0">
                <a:latin typeface="Nanum Gothic" charset="-127"/>
                <a:ea typeface="Nanum Gothic" charset="-127"/>
                <a:cs typeface="Nanum Gothic" charset="-127"/>
              </a:rPr>
              <a:t>-&gt;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싹 더하면 이 문장이 배터리 스코어가 됨 </a:t>
            </a:r>
            <a:endParaRPr lang="en-US" altLang="ko-KR" sz="72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3233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9600" dirty="0">
                <a:latin typeface="Nanum Gothic" charset="-127"/>
                <a:ea typeface="Nanum Gothic" charset="-127"/>
                <a:cs typeface="Nanum Gothic" charset="-127"/>
              </a:rPr>
              <a:t>단어 임베딩으로 문서 분류하기</a:t>
            </a: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(2)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21545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latin typeface="Nanum Gothic" charset="-127"/>
                <a:ea typeface="Nanum Gothic" charset="-127"/>
                <a:cs typeface="Nanum Gothic" charset="-127"/>
              </a:rPr>
              <a:t>가중치 행렬로 </a:t>
            </a:r>
            <a:r>
              <a:rPr lang="ko-KR" altLang="en-US" sz="7200" b="1" dirty="0" err="1">
                <a:latin typeface="Nanum Gothic" charset="-127"/>
                <a:ea typeface="Nanum Gothic" charset="-127"/>
                <a:cs typeface="Nanum Gothic" charset="-127"/>
              </a:rPr>
              <a:t>문장별</a:t>
            </a:r>
            <a:r>
              <a:rPr lang="ko-KR" altLang="en-US" sz="7200" b="1" dirty="0">
                <a:latin typeface="Nanum Gothic" charset="-127"/>
                <a:ea typeface="Nanum Gothic" charset="-127"/>
                <a:cs typeface="Nanum Gothic" charset="-127"/>
              </a:rPr>
              <a:t> 스코어 구하기</a:t>
            </a:r>
            <a:endParaRPr lang="en-US" altLang="ko-KR" sz="7200" b="1" dirty="0"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조금 더 스마트하게 할 수 있는 방법은 없을까</a:t>
            </a:r>
            <a:r>
              <a:rPr lang="en-US" altLang="ko-KR" sz="7200" dirty="0">
                <a:latin typeface="Nanum Gothic" charset="-127"/>
                <a:ea typeface="Nanum Gothic" charset="-127"/>
                <a:cs typeface="Nanum Gothic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35966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9600" dirty="0">
                <a:latin typeface="Nanum Gothic" charset="-127"/>
                <a:ea typeface="Nanum Gothic" charset="-127"/>
                <a:cs typeface="Nanum Gothic" charset="-127"/>
              </a:rPr>
              <a:t>단어 임베딩으로 문서 분류하기</a:t>
            </a: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(2)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21545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latin typeface="Nanum Gothic" charset="-127"/>
                <a:ea typeface="Nanum Gothic" charset="-127"/>
                <a:cs typeface="Nanum Gothic" charset="-127"/>
              </a:rPr>
              <a:t>가중치 행렬로 </a:t>
            </a:r>
            <a:r>
              <a:rPr lang="ko-KR" altLang="en-US" sz="7200" b="1" dirty="0" err="1">
                <a:latin typeface="Nanum Gothic" charset="-127"/>
                <a:ea typeface="Nanum Gothic" charset="-127"/>
                <a:cs typeface="Nanum Gothic" charset="-127"/>
              </a:rPr>
              <a:t>문장별</a:t>
            </a:r>
            <a:r>
              <a:rPr lang="ko-KR" altLang="en-US" sz="7200" b="1" dirty="0">
                <a:latin typeface="Nanum Gothic" charset="-127"/>
                <a:ea typeface="Nanum Gothic" charset="-127"/>
                <a:cs typeface="Nanum Gothic" charset="-127"/>
              </a:rPr>
              <a:t> 스코어 구하기</a:t>
            </a:r>
            <a:endParaRPr lang="en-US" altLang="ko-KR" sz="7200" b="1" dirty="0"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조금 더 스마트하게 할 수 있는 방법은 없을까</a:t>
            </a:r>
            <a:r>
              <a:rPr lang="en-US" altLang="ko-KR" sz="7200" dirty="0">
                <a:latin typeface="Nanum Gothic" charset="-127"/>
                <a:ea typeface="Nanum Gothic" charset="-127"/>
                <a:cs typeface="Nanum Gothic" charset="-127"/>
              </a:rPr>
              <a:t>?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7200" dirty="0">
                <a:latin typeface="Nanum Gothic" charset="-127"/>
                <a:ea typeface="Nanum Gothic" charset="-127"/>
                <a:cs typeface="Nanum Gothic" charset="-127"/>
              </a:rPr>
              <a:t>: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7200" b="1" dirty="0">
                <a:latin typeface="Nanum Gothic" charset="-127"/>
                <a:ea typeface="Nanum Gothic" charset="-127"/>
                <a:cs typeface="Nanum Gothic" charset="-127"/>
              </a:rPr>
              <a:t>Document-Term Matrix</a:t>
            </a:r>
            <a:r>
              <a:rPr lang="ko-KR" altLang="en-US" sz="7200" b="1" dirty="0">
                <a:latin typeface="Nanum Gothic" charset="-127"/>
                <a:ea typeface="Nanum Gothic" charset="-127"/>
                <a:cs typeface="Nanum Gothic" charset="-127"/>
              </a:rPr>
              <a:t>와 내적</a:t>
            </a:r>
            <a:endParaRPr lang="en-US" altLang="ko-KR" sz="7200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A74818D-B782-7443-A2B1-03752B4E2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221689"/>
              </p:ext>
            </p:extLst>
          </p:nvPr>
        </p:nvGraphicFramePr>
        <p:xfrm>
          <a:off x="2330823" y="11207625"/>
          <a:ext cx="16764000" cy="2466848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612937973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3674870916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338963711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3039314405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1236983127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1420317786"/>
                    </a:ext>
                  </a:extLst>
                </a:gridCol>
              </a:tblGrid>
              <a:tr h="1233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발열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…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숙명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 err="1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디좌인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35828"/>
                  </a:ext>
                </a:extLst>
              </a:tr>
              <a:tr h="1233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배터리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0.9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0.02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…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0.01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0.001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750661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008FF47-1126-3B44-B429-1C186D764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053061"/>
              </p:ext>
            </p:extLst>
          </p:nvPr>
        </p:nvGraphicFramePr>
        <p:xfrm>
          <a:off x="23058828" y="8572411"/>
          <a:ext cx="6866966" cy="773727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433483">
                  <a:extLst>
                    <a:ext uri="{9D8B030D-6E8A-4147-A177-3AD203B41FA5}">
                      <a16:colId xmlns:a16="http://schemas.microsoft.com/office/drawing/2014/main" val="730326547"/>
                    </a:ext>
                  </a:extLst>
                </a:gridCol>
                <a:gridCol w="3433483">
                  <a:extLst>
                    <a:ext uri="{9D8B030D-6E8A-4147-A177-3AD203B41FA5}">
                      <a16:colId xmlns:a16="http://schemas.microsoft.com/office/drawing/2014/main" val="2440519798"/>
                    </a:ext>
                  </a:extLst>
                </a:gridCol>
              </a:tblGrid>
              <a:tr h="12895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빈도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063078"/>
                  </a:ext>
                </a:extLst>
              </a:tr>
              <a:tr h="12895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발열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1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134240"/>
                  </a:ext>
                </a:extLst>
              </a:tr>
              <a:tr h="12895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1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707700"/>
                  </a:ext>
                </a:extLst>
              </a:tr>
              <a:tr h="1289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…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…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74000"/>
                  </a:ext>
                </a:extLst>
              </a:tr>
              <a:tr h="12895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숙명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1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777224"/>
                  </a:ext>
                </a:extLst>
              </a:tr>
              <a:tr h="12895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 err="1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디좌인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0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8349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9B6B21-8DBF-ED4B-894A-C8757FA78EAF}"/>
                  </a:ext>
                </a:extLst>
              </p:cNvPr>
              <p:cNvSpPr txBox="1"/>
              <p:nvPr/>
            </p:nvSpPr>
            <p:spPr>
              <a:xfrm>
                <a:off x="20619168" y="11887051"/>
                <a:ext cx="915315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7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ko-KR" altLang="en-US" sz="7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9B6B21-8DBF-ED4B-894A-C8757FA78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9168" y="11887051"/>
                <a:ext cx="915315" cy="1107996"/>
              </a:xfrm>
              <a:prstGeom prst="rect">
                <a:avLst/>
              </a:prstGeom>
              <a:blipFill>
                <a:blip r:embed="rId3"/>
                <a:stretch>
                  <a:fillRect l="-13699" r="-12329" b="-34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404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9600" dirty="0">
                <a:latin typeface="Nanum Gothic" charset="-127"/>
                <a:ea typeface="Nanum Gothic" charset="-127"/>
                <a:cs typeface="Nanum Gothic" charset="-127"/>
              </a:rPr>
              <a:t>단어 임베딩으로 문서 분류하기</a:t>
            </a: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(2)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21545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latin typeface="Nanum Gothic" charset="-127"/>
                <a:ea typeface="Nanum Gothic" charset="-127"/>
                <a:cs typeface="Nanum Gothic" charset="-127"/>
              </a:rPr>
              <a:t>핵심 컨셉</a:t>
            </a:r>
            <a:endParaRPr lang="en-US" altLang="ko-KR" sz="7200" b="1" dirty="0"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유의어가 많이 포함된 문장을 자동으로 추출한다</a:t>
            </a:r>
            <a:endParaRPr lang="en-US" altLang="ko-KR" sz="72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altLang="ko-KR" sz="7200" dirty="0">
                <a:latin typeface="Nanum Gothic" charset="-127"/>
                <a:ea typeface="Nanum Gothic" charset="-127"/>
                <a:cs typeface="Nanum Gothic" charset="-127"/>
              </a:rPr>
              <a:t>-&gt; 1</a:t>
            </a:r>
            <a:r>
              <a:rPr lang="ko-KR" altLang="en-US" sz="7200" dirty="0" err="1">
                <a:latin typeface="Nanum Gothic" charset="-127"/>
                <a:ea typeface="Nanum Gothic" charset="-127"/>
                <a:cs typeface="Nanum Gothic" charset="-127"/>
              </a:rPr>
              <a:t>번이랑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다른 점</a:t>
            </a:r>
            <a:r>
              <a:rPr lang="en-US" altLang="ko-KR" sz="7200" dirty="0">
                <a:latin typeface="Nanum Gothic" charset="-127"/>
                <a:ea typeface="Nanum Gothic" charset="-127"/>
                <a:cs typeface="Nanum Gothic" charset="-127"/>
              </a:rPr>
              <a:t>?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레이블이 </a:t>
            </a:r>
            <a:r>
              <a:rPr lang="ko-KR" altLang="en-US" sz="7200" dirty="0" err="1">
                <a:latin typeface="Nanum Gothic" charset="-127"/>
                <a:ea typeface="Nanum Gothic" charset="-127"/>
                <a:cs typeface="Nanum Gothic" charset="-127"/>
              </a:rPr>
              <a:t>필요없음</a:t>
            </a:r>
            <a:r>
              <a:rPr lang="en-US" altLang="ko-KR" sz="7200" dirty="0">
                <a:latin typeface="Nanum Gothic" charset="-127"/>
                <a:ea typeface="Nanum Gothic" charset="-127"/>
                <a:cs typeface="Nanum Gothic" charset="-127"/>
              </a:rPr>
              <a:t>!!!!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대신 품질이 낮음 </a:t>
            </a:r>
            <a:r>
              <a:rPr lang="ko-KR" altLang="en-US" sz="7200" dirty="0" err="1">
                <a:latin typeface="Nanum Gothic" charset="-127"/>
                <a:ea typeface="Nanum Gothic" charset="-127"/>
                <a:cs typeface="Nanum Gothic" charset="-127"/>
              </a:rPr>
              <a:t>ㅎ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 </a:t>
            </a:r>
            <a:endParaRPr lang="en-US" altLang="ko-KR" sz="72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435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9600" dirty="0">
                <a:latin typeface="Nanum Gothic" charset="-127"/>
                <a:ea typeface="Nanum Gothic" charset="-127"/>
                <a:cs typeface="Nanum Gothic" charset="-127"/>
              </a:rPr>
              <a:t>단어 임베딩으로 문서 분류하기</a:t>
            </a: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(2)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21545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latin typeface="Nanum Gothic" charset="-127"/>
                <a:ea typeface="Nanum Gothic" charset="-127"/>
                <a:cs typeface="Nanum Gothic" charset="-127"/>
              </a:rPr>
              <a:t>핵심 컨셉</a:t>
            </a:r>
            <a:endParaRPr lang="en-US" altLang="ko-KR" sz="7200" b="1" dirty="0"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유의어가 많이 포함된 문장을 자동으로 추출한다 </a:t>
            </a:r>
            <a:endParaRPr lang="en-US" altLang="ko-KR" sz="72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Google Shape;165;p26">
            <a:extLst>
              <a:ext uri="{FF2B5EF4-FFF2-40B4-BE49-F238E27FC236}">
                <a16:creationId xmlns:a16="http://schemas.microsoft.com/office/drawing/2014/main" id="{7554ACFB-5493-C849-A6AC-7A9F66DEA790}"/>
              </a:ext>
            </a:extLst>
          </p:cNvPr>
          <p:cNvSpPr txBox="1">
            <a:spLocks/>
          </p:cNvSpPr>
          <p:nvPr/>
        </p:nvSpPr>
        <p:spPr>
          <a:xfrm>
            <a:off x="2371718" y="10293225"/>
            <a:ext cx="20864799" cy="51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배터리</a:t>
            </a:r>
            <a:endParaRPr lang="en-US" altLang="ko-KR" sz="7200" b="1" dirty="0">
              <a:solidFill>
                <a:srgbClr val="C00000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제 스마트폰 </a:t>
            </a:r>
            <a:r>
              <a:rPr lang="ko-KR" altLang="en-US" sz="7200" dirty="0" err="1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밧데리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7200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효율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이 별로 안 좋아요</a:t>
            </a:r>
            <a:endParaRPr lang="en-US" altLang="ko-KR" sz="72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와 대박 </a:t>
            </a:r>
            <a:r>
              <a:rPr lang="ko-KR" altLang="en-US" sz="7200" dirty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변강쇠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7200" dirty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베터리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7200" dirty="0">
                <a:latin typeface="Nanum Gothic" charset="-127"/>
                <a:ea typeface="Nanum Gothic" charset="-127"/>
                <a:cs typeface="Nanum Gothic" charset="-127"/>
              </a:rPr>
              <a:t>!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7200" dirty="0">
                <a:latin typeface="Nanum Gothic" charset="-127"/>
                <a:ea typeface="Nanum Gothic" charset="-127"/>
                <a:cs typeface="Nanum Gothic" charset="-127"/>
              </a:rPr>
              <a:t>!</a:t>
            </a: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발열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은 </a:t>
            </a:r>
            <a:r>
              <a:rPr lang="en-US" altLang="ko-KR" sz="7200" dirty="0">
                <a:latin typeface="Nanum Gothic" charset="-127"/>
                <a:ea typeface="Nanum Gothic" charset="-127"/>
                <a:cs typeface="Nanum Gothic" charset="-127"/>
              </a:rPr>
              <a:t>LTE 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폰의 숙명 </a:t>
            </a:r>
            <a:r>
              <a:rPr lang="ko-KR" altLang="en-US" sz="7200" dirty="0" err="1">
                <a:latin typeface="Nanum Gothic" charset="-127"/>
                <a:ea typeface="Nanum Gothic" charset="-127"/>
                <a:cs typeface="Nanum Gothic" charset="-127"/>
              </a:rPr>
              <a:t>ㅠㅠ</a:t>
            </a:r>
            <a:endParaRPr lang="en-US" altLang="ko-KR" sz="72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15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9600" dirty="0">
                <a:latin typeface="Nanum Gothic" charset="-127"/>
                <a:ea typeface="Nanum Gothic" charset="-127"/>
                <a:cs typeface="Nanum Gothic" charset="-127"/>
              </a:rPr>
              <a:t>단어 임베딩으로 문서 분류하기</a:t>
            </a: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(2)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21545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latin typeface="Nanum Gothic" charset="-127"/>
                <a:ea typeface="Nanum Gothic" charset="-127"/>
                <a:cs typeface="Nanum Gothic" charset="-127"/>
              </a:rPr>
              <a:t>어떻게</a:t>
            </a:r>
            <a:r>
              <a:rPr lang="en-US" altLang="ko-KR" sz="7200" b="1" dirty="0">
                <a:latin typeface="Nanum Gothic" charset="-127"/>
                <a:ea typeface="Nanum Gothic" charset="-127"/>
                <a:cs typeface="Nanum Gothic" charset="-127"/>
              </a:rPr>
              <a:t>?</a:t>
            </a: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단어 </a:t>
            </a:r>
            <a:r>
              <a:rPr lang="ko-KR" altLang="en-US" sz="7200" dirty="0" err="1">
                <a:latin typeface="Nanum Gothic" charset="-127"/>
                <a:ea typeface="Nanum Gothic" charset="-127"/>
                <a:cs typeface="Nanum Gothic" charset="-127"/>
              </a:rPr>
              <a:t>임베딩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활용</a:t>
            </a:r>
            <a:endParaRPr lang="en-US" altLang="ko-KR" sz="72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205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9600" dirty="0">
                <a:latin typeface="Nanum Gothic" charset="-127"/>
                <a:ea typeface="Nanum Gothic" charset="-127"/>
                <a:cs typeface="Nanum Gothic" charset="-127"/>
              </a:rPr>
              <a:t>단어 임베딩으로 문서 분류하기</a:t>
            </a: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(2)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21545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latin typeface="Nanum Gothic" charset="-127"/>
                <a:ea typeface="Nanum Gothic" charset="-127"/>
                <a:cs typeface="Nanum Gothic" charset="-127"/>
              </a:rPr>
              <a:t>어떻게</a:t>
            </a:r>
            <a:r>
              <a:rPr lang="en-US" altLang="ko-KR" sz="7200" b="1" dirty="0">
                <a:latin typeface="Nanum Gothic" charset="-127"/>
                <a:ea typeface="Nanum Gothic" charset="-127"/>
                <a:cs typeface="Nanum Gothic" charset="-127"/>
              </a:rPr>
              <a:t>?</a:t>
            </a: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단어 </a:t>
            </a:r>
            <a:r>
              <a:rPr lang="ko-KR" altLang="en-US" sz="7200" dirty="0" err="1">
                <a:latin typeface="Nanum Gothic" charset="-127"/>
                <a:ea typeface="Nanum Gothic" charset="-127"/>
                <a:cs typeface="Nanum Gothic" charset="-127"/>
              </a:rPr>
              <a:t>임베딩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활용 </a:t>
            </a:r>
            <a:r>
              <a:rPr lang="en-US" altLang="ko-KR" sz="7200" dirty="0">
                <a:latin typeface="Nanum Gothic" charset="-127"/>
                <a:ea typeface="Nanum Gothic" charset="-127"/>
                <a:cs typeface="Nanum Gothic" charset="-127"/>
              </a:rPr>
              <a:t>: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의미가 비슷한 단어의 벡터는 가까운 곳에 몰려있다</a:t>
            </a:r>
            <a:endParaRPr lang="en-US" altLang="ko-KR" sz="72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2503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9600" dirty="0">
                <a:latin typeface="Nanum Gothic" charset="-127"/>
                <a:ea typeface="Nanum Gothic" charset="-127"/>
                <a:cs typeface="Nanum Gothic" charset="-127"/>
              </a:rPr>
              <a:t>단어 임베딩으로 문서 분류하기</a:t>
            </a: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(2)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21545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latin typeface="Nanum Gothic" charset="-127"/>
                <a:ea typeface="Nanum Gothic" charset="-127"/>
                <a:cs typeface="Nanum Gothic" charset="-127"/>
              </a:rPr>
              <a:t>어떻게</a:t>
            </a:r>
            <a:r>
              <a:rPr lang="en-US" altLang="ko-KR" sz="7200" b="1" dirty="0">
                <a:latin typeface="Nanum Gothic" charset="-127"/>
                <a:ea typeface="Nanum Gothic" charset="-127"/>
                <a:cs typeface="Nanum Gothic" charset="-127"/>
              </a:rPr>
              <a:t>?</a:t>
            </a: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단어 </a:t>
            </a:r>
            <a:r>
              <a:rPr lang="ko-KR" altLang="en-US" sz="7200" dirty="0" err="1">
                <a:latin typeface="Nanum Gothic" charset="-127"/>
                <a:ea typeface="Nanum Gothic" charset="-127"/>
                <a:cs typeface="Nanum Gothic" charset="-127"/>
              </a:rPr>
              <a:t>임베딩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활용 </a:t>
            </a:r>
            <a:r>
              <a:rPr lang="en-US" altLang="ko-KR" sz="7200" dirty="0">
                <a:latin typeface="Nanum Gothic" charset="-127"/>
                <a:ea typeface="Nanum Gothic" charset="-127"/>
                <a:cs typeface="Nanum Gothic" charset="-127"/>
              </a:rPr>
              <a:t>: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의미가 비슷한 단어의 벡터는 </a:t>
            </a:r>
            <a:r>
              <a:rPr lang="ko-KR" altLang="en-US" sz="7200" b="1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가까운 곳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에 몰려있다</a:t>
            </a:r>
            <a:endParaRPr lang="en-US" altLang="ko-KR" sz="72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7993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9600" dirty="0">
                <a:latin typeface="Nanum Gothic" charset="-127"/>
                <a:ea typeface="Nanum Gothic" charset="-127"/>
                <a:cs typeface="Nanum Gothic" charset="-127"/>
              </a:rPr>
              <a:t>단어 임베딩으로 문서 분류하기</a:t>
            </a: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(2)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21545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latin typeface="Nanum Gothic" charset="-127"/>
                <a:ea typeface="Nanum Gothic" charset="-127"/>
                <a:cs typeface="Nanum Gothic" charset="-127"/>
              </a:rPr>
              <a:t>어떻게</a:t>
            </a:r>
            <a:r>
              <a:rPr lang="en-US" altLang="ko-KR" sz="7200" b="1" dirty="0">
                <a:latin typeface="Nanum Gothic" charset="-127"/>
                <a:ea typeface="Nanum Gothic" charset="-127"/>
                <a:cs typeface="Nanum Gothic" charset="-127"/>
              </a:rPr>
              <a:t>?</a:t>
            </a: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단어 </a:t>
            </a:r>
            <a:r>
              <a:rPr lang="ko-KR" altLang="en-US" sz="7200" dirty="0" err="1">
                <a:latin typeface="Nanum Gothic" charset="-127"/>
                <a:ea typeface="Nanum Gothic" charset="-127"/>
                <a:cs typeface="Nanum Gothic" charset="-127"/>
              </a:rPr>
              <a:t>임베딩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활용 </a:t>
            </a:r>
            <a:r>
              <a:rPr lang="en-US" altLang="ko-KR" sz="7200" dirty="0">
                <a:latin typeface="Nanum Gothic" charset="-127"/>
                <a:ea typeface="Nanum Gothic" charset="-127"/>
                <a:cs typeface="Nanum Gothic" charset="-127"/>
              </a:rPr>
              <a:t>: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의미가 비슷한 단어의 벡터는 </a:t>
            </a:r>
            <a:r>
              <a:rPr lang="ko-KR" altLang="en-US" sz="7200" b="1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가까운 곳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에 몰려있다</a:t>
            </a:r>
            <a:endParaRPr lang="en-US" altLang="ko-KR" sz="72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 err="1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유클리디안</a:t>
            </a:r>
            <a:r>
              <a:rPr lang="ko-KR" altLang="en-US" sz="7200" b="1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 거리</a:t>
            </a:r>
            <a:r>
              <a:rPr lang="en-US" altLang="ko-KR" sz="7200" b="1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!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17515F8-D20C-A54A-A1DD-0F2F963EB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8883650"/>
            <a:ext cx="12090400" cy="984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20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9600" dirty="0">
                <a:latin typeface="Nanum Gothic" charset="-127"/>
                <a:ea typeface="Nanum Gothic" charset="-127"/>
                <a:cs typeface="Nanum Gothic" charset="-127"/>
              </a:rPr>
              <a:t>단어 임베딩으로 문서 분류하기</a:t>
            </a: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(2)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21545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latin typeface="Nanum Gothic" charset="-127"/>
                <a:ea typeface="Nanum Gothic" charset="-127"/>
                <a:cs typeface="Nanum Gothic" charset="-127"/>
              </a:rPr>
              <a:t>어떻게</a:t>
            </a:r>
            <a:r>
              <a:rPr lang="en-US" altLang="ko-KR" sz="7200" b="1" dirty="0">
                <a:latin typeface="Nanum Gothic" charset="-127"/>
                <a:ea typeface="Nanum Gothic" charset="-127"/>
                <a:cs typeface="Nanum Gothic" charset="-127"/>
              </a:rPr>
              <a:t>?</a:t>
            </a: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단어 </a:t>
            </a:r>
            <a:r>
              <a:rPr lang="ko-KR" altLang="en-US" sz="7200" dirty="0" err="1">
                <a:latin typeface="Nanum Gothic" charset="-127"/>
                <a:ea typeface="Nanum Gothic" charset="-127"/>
                <a:cs typeface="Nanum Gothic" charset="-127"/>
              </a:rPr>
              <a:t>임베딩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활용 </a:t>
            </a:r>
            <a:r>
              <a:rPr lang="en-US" altLang="ko-KR" sz="7200" dirty="0">
                <a:latin typeface="Nanum Gothic" charset="-127"/>
                <a:ea typeface="Nanum Gothic" charset="-127"/>
                <a:cs typeface="Nanum Gothic" charset="-127"/>
              </a:rPr>
              <a:t>: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의미가 비슷한 단어의 벡터는 </a:t>
            </a:r>
            <a:r>
              <a:rPr lang="ko-KR" altLang="en-US" sz="7200" b="1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가까운 곳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에 몰려있다</a:t>
            </a:r>
            <a:endParaRPr lang="en-US" altLang="ko-KR" sz="72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 err="1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유클리디안</a:t>
            </a:r>
            <a:r>
              <a:rPr lang="ko-KR" altLang="en-US" sz="7200" b="1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 거리 행렬 구축</a:t>
            </a:r>
            <a:endParaRPr lang="en-US" altLang="ko-KR" sz="7200" b="1" dirty="0">
              <a:solidFill>
                <a:srgbClr val="C0000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253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9600" dirty="0">
                <a:latin typeface="Nanum Gothic" charset="-127"/>
                <a:ea typeface="Nanum Gothic" charset="-127"/>
                <a:cs typeface="Nanum Gothic" charset="-127"/>
              </a:rPr>
              <a:t>단어 임베딩으로 문서 분류하기</a:t>
            </a: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(2)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21545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latin typeface="Nanum Gothic" charset="-127"/>
                <a:ea typeface="Nanum Gothic" charset="-127"/>
                <a:cs typeface="Nanum Gothic" charset="-127"/>
              </a:rPr>
              <a:t>어떻게</a:t>
            </a:r>
            <a:r>
              <a:rPr lang="en-US" altLang="ko-KR" sz="7200" b="1" dirty="0">
                <a:latin typeface="Nanum Gothic" charset="-127"/>
                <a:ea typeface="Nanum Gothic" charset="-127"/>
                <a:cs typeface="Nanum Gothic" charset="-127"/>
              </a:rPr>
              <a:t>?</a:t>
            </a: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단어 </a:t>
            </a:r>
            <a:r>
              <a:rPr lang="ko-KR" altLang="en-US" sz="7200" dirty="0" err="1">
                <a:latin typeface="Nanum Gothic" charset="-127"/>
                <a:ea typeface="Nanum Gothic" charset="-127"/>
                <a:cs typeface="Nanum Gothic" charset="-127"/>
              </a:rPr>
              <a:t>임베딩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활용 </a:t>
            </a:r>
            <a:r>
              <a:rPr lang="en-US" altLang="ko-KR" sz="7200" dirty="0">
                <a:latin typeface="Nanum Gothic" charset="-127"/>
                <a:ea typeface="Nanum Gothic" charset="-127"/>
                <a:cs typeface="Nanum Gothic" charset="-127"/>
              </a:rPr>
              <a:t>: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의미가 비슷한 단어의 벡터는 </a:t>
            </a:r>
            <a:r>
              <a:rPr lang="ko-KR" altLang="en-US" sz="7200" b="1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가까운 곳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에 몰려있다</a:t>
            </a:r>
            <a:endParaRPr lang="en-US" altLang="ko-KR" sz="72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 err="1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유클리디안</a:t>
            </a:r>
            <a:r>
              <a:rPr lang="ko-KR" altLang="en-US" sz="7200" b="1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 거리 행렬 구축</a:t>
            </a:r>
            <a:endParaRPr lang="en-US" altLang="ko-KR" sz="7200" b="1" dirty="0">
              <a:solidFill>
                <a:srgbClr val="C0000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F770E1E-0575-AF46-92FE-16ECAD4AB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726853"/>
              </p:ext>
            </p:extLst>
          </p:nvPr>
        </p:nvGraphicFramePr>
        <p:xfrm>
          <a:off x="2438400" y="11790680"/>
          <a:ext cx="24384000" cy="2466848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129379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7487091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8963711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3931440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3698312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20317786"/>
                    </a:ext>
                  </a:extLst>
                </a:gridCol>
              </a:tblGrid>
              <a:tr h="1233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배터리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베터리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 err="1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밧데리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디자인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 err="1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디좌인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35828"/>
                  </a:ext>
                </a:extLst>
              </a:tr>
              <a:tr h="1233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배터리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0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1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1.5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30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40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750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91126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533</Words>
  <Application>Microsoft Macintosh PowerPoint</Application>
  <PresentationFormat>사용자 지정</PresentationFormat>
  <Paragraphs>160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Nanum Gothic</vt:lpstr>
      <vt:lpstr>Noto Sans KR Light</vt:lpstr>
      <vt:lpstr>Roboto</vt:lpstr>
      <vt:lpstr>Roboto Light</vt:lpstr>
      <vt:lpstr>Arial</vt:lpstr>
      <vt:lpstr>Cambria Math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한예은</cp:lastModifiedBy>
  <cp:revision>53</cp:revision>
  <dcterms:modified xsi:type="dcterms:W3CDTF">2019-11-11T06:55:26Z</dcterms:modified>
</cp:coreProperties>
</file>