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  <p:sldMasterId id="2147483771" r:id="rId3"/>
  </p:sldMasterIdLst>
  <p:notesMasterIdLst>
    <p:notesMasterId r:id="rId12"/>
  </p:notesMasterIdLst>
  <p:sldIdLst>
    <p:sldId id="256" r:id="rId4"/>
    <p:sldId id="261" r:id="rId5"/>
    <p:sldId id="260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3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0A8C9-989B-144D-9DB9-770A05FE5EBE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CF3B-6856-D641-9D63-BBD0CB40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4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1630"/>
            <a:ext cx="11548533" cy="8921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346200"/>
            <a:ext cx="11548533" cy="4279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8" y="482174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7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6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31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5" y="5469860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3" y="318642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5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64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7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21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3" y="798977"/>
            <a:ext cx="161574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4" y="798977"/>
            <a:ext cx="7828831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7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183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48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300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5" y="3531207"/>
            <a:ext cx="8561747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18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7" y="329311"/>
            <a:ext cx="4897311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5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851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074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5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7" y="3806199"/>
            <a:ext cx="854999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7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42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893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1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276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167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53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73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7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60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7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2" y="802300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7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18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1" y="329311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5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53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3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3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5" y="798974"/>
            <a:ext cx="6012471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6" y="3205495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81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8" y="482174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5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6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6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7" y="5469860"/>
            <a:ext cx="5440039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2" y="318642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31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90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3" y="883867"/>
            <a:ext cx="1615743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7" y="883867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3" y="719272"/>
            <a:ext cx="1615743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87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7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40" y="1756130"/>
            <a:ext cx="8643155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41" y="3806199"/>
            <a:ext cx="8630447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41" y="3804985"/>
            <a:ext cx="86304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58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3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7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67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2" y="804167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53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73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3" y="2023007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3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7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98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7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3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3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3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5" y="798974"/>
            <a:ext cx="6012471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2" y="3205495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1" y="3205491"/>
            <a:ext cx="32694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7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4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12192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34703" y="238132"/>
            <a:ext cx="997652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30268" y="6462034"/>
            <a:ext cx="2429501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89469" y="6138314"/>
            <a:ext cx="2322251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1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45717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45717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45717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45717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45717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80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81" y="804523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81" y="201573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11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1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11" descr="Small Use Shield_GoldOnTrans.eps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934703" y="238132"/>
            <a:ext cx="997652" cy="748239"/>
          </a:xfrm>
          <a:prstGeom prst="rect">
            <a:avLst/>
          </a:prstGeom>
        </p:spPr>
      </p:pic>
      <p:pic>
        <p:nvPicPr>
          <p:cNvPr id="13" name="Picture 12" descr="1-lineWordmark_GoldOnCard_NoBG.eps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330268" y="6462034"/>
            <a:ext cx="2429501" cy="154821"/>
          </a:xfrm>
          <a:prstGeom prst="rect">
            <a:avLst/>
          </a:prstGeom>
        </p:spPr>
      </p:pic>
      <p:pic>
        <p:nvPicPr>
          <p:cNvPr id="14" name="Picture 13" descr="Formal_Viterbi_GoldOnCard_NoBG.eps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89469" y="6138314"/>
            <a:ext cx="2322251" cy="4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4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8" y="804523"/>
            <a:ext cx="9520159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8" y="2015734"/>
            <a:ext cx="9520159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8" y="329311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1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5803900"/>
            <a:ext cx="12192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Small Use Shield_GoldOnTrans.eps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34703" y="238132"/>
            <a:ext cx="997652" cy="748239"/>
          </a:xfrm>
          <a:prstGeom prst="rect">
            <a:avLst/>
          </a:prstGeom>
        </p:spPr>
      </p:pic>
      <p:pic>
        <p:nvPicPr>
          <p:cNvPr id="14" name="Picture 13" descr="1-lineWordmark_GoldOnCard_NoBG.eps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330268" y="6462034"/>
            <a:ext cx="2429501" cy="154821"/>
          </a:xfrm>
          <a:prstGeom prst="rect">
            <a:avLst/>
          </a:prstGeom>
        </p:spPr>
      </p:pic>
      <p:pic>
        <p:nvPicPr>
          <p:cNvPr id="15" name="Picture 14" descr="Formal_Viterbi_GoldOnCard_NoBG.eps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89469" y="6138314"/>
            <a:ext cx="2322251" cy="4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5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1531353" y="1338796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SUGGESTING THE BEST DISHES OF A RESTAURANT BASED ON YELP REVIEWS</a:t>
            </a:r>
            <a:br>
              <a:rPr lang="en-US" sz="4400" dirty="0">
                <a:solidFill>
                  <a:schemeClr val="tx2"/>
                </a:solidFill>
                <a:latin typeface="Arial"/>
                <a:ea typeface="+mj-ea"/>
                <a:cs typeface="Arial"/>
              </a:rPr>
            </a:br>
            <a:endParaRPr lang="en-US" sz="4400" dirty="0">
              <a:solidFill>
                <a:schemeClr val="tx2"/>
              </a:solidFill>
              <a:latin typeface="Arial"/>
              <a:ea typeface="+mj-ea"/>
              <a:cs typeface="Arial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000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GROUP 17</a:t>
            </a: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1524001" y="3995227"/>
            <a:ext cx="9129299" cy="1427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i="1" u="sng" dirty="0">
                <a:latin typeface="Times New Roman"/>
                <a:cs typeface="Times New Roman"/>
              </a:rPr>
              <a:t>Chrysovalantis Anastasiou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400" i="1" dirty="0" err="1">
                <a:latin typeface="Times New Roman"/>
                <a:cs typeface="Times New Roman"/>
              </a:rPr>
              <a:t>Hema</a:t>
            </a:r>
            <a:r>
              <a:rPr lang="en-US" sz="2400" i="1" dirty="0">
                <a:latin typeface="Times New Roman"/>
                <a:cs typeface="Times New Roman"/>
              </a:rPr>
              <a:t> Narayana Reddy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400" i="1" dirty="0" err="1">
                <a:latin typeface="Times New Roman"/>
                <a:cs typeface="Times New Roman"/>
              </a:rPr>
              <a:t>Viviktha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Gundeti</a:t>
            </a:r>
            <a:endParaRPr lang="en-US" sz="2400" i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086" y="787795"/>
            <a:ext cx="8637073" cy="685375"/>
          </a:xfrm>
        </p:spPr>
        <p:txBody>
          <a:bodyPr>
            <a:normAutofit fontScale="90000"/>
          </a:bodyPr>
          <a:lstStyle/>
          <a:p>
            <a:r>
              <a:rPr lang="en-US" dirty="0"/>
              <a:t>Goal of the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6084" y="1997612"/>
            <a:ext cx="9063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Combine named-entity recognition and sentiment analysis to suggest </a:t>
            </a:r>
          </a:p>
          <a:p>
            <a:endParaRPr lang="en-US" sz="3200" dirty="0">
              <a:latin typeface="Bell MT" panose="02020503060305020303" pitchFamily="18" charset="0"/>
            </a:endParaRPr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en-US" sz="3200" dirty="0">
                <a:latin typeface="Bell MT" panose="02020503060305020303" pitchFamily="18" charset="0"/>
              </a:rPr>
              <a:t>The best dishes of a restaurant</a:t>
            </a:r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en-US" sz="3200" dirty="0">
                <a:latin typeface="Bell MT" panose="02020503060305020303" pitchFamily="18" charset="0"/>
              </a:rPr>
              <a:t>The best restaurants offering a particular dish</a:t>
            </a:r>
          </a:p>
        </p:txBody>
      </p:sp>
    </p:spTree>
    <p:extLst>
      <p:ext uri="{BB962C8B-B14F-4D97-AF65-F5344CB8AC3E}">
        <p14:creationId xmlns:p14="http://schemas.microsoft.com/office/powerpoint/2010/main" val="85757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8868" y="562711"/>
            <a:ext cx="8561747" cy="867815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918261" y="1617787"/>
            <a:ext cx="8561747" cy="3995224"/>
          </a:xfrm>
        </p:spPr>
        <p:txBody>
          <a:bodyPr>
            <a:normAutofit fontScale="92500" lnSpcReduction="20000"/>
          </a:bodyPr>
          <a:lstStyle/>
          <a:p>
            <a:pPr marL="285737" indent="-285737">
              <a:buFont typeface="Arial" panose="020B0604020202020204" pitchFamily="34" charset="0"/>
              <a:buChar char="•"/>
            </a:pPr>
            <a:r>
              <a:rPr lang="en-US" sz="2000" dirty="0">
                <a:latin typeface="Bell MT" panose="02020503060305020303" pitchFamily="18" charset="0"/>
              </a:rPr>
              <a:t>Yelp API v2.0 to retrieve all restaurants that have menus in LA area</a:t>
            </a:r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en-US" sz="2000" dirty="0">
                <a:latin typeface="Bell MT" panose="02020503060305020303" pitchFamily="18" charset="0"/>
              </a:rPr>
              <a:t>Scraped reviews from Yelp</a:t>
            </a:r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en-US" sz="2000" dirty="0">
                <a:latin typeface="Bell MT" panose="02020503060305020303" pitchFamily="18" charset="0"/>
              </a:rPr>
              <a:t>Scraped menus </a:t>
            </a:r>
          </a:p>
          <a:p>
            <a:endParaRPr lang="en-US" sz="2000" dirty="0">
              <a:latin typeface="Bell MT" panose="02020503060305020303" pitchFamily="18" charset="0"/>
            </a:endParaRPr>
          </a:p>
          <a:p>
            <a:r>
              <a:rPr lang="en-US" sz="2000" b="1" dirty="0">
                <a:latin typeface="Bell MT" panose="02020503060305020303" pitchFamily="18" charset="0"/>
              </a:rPr>
              <a:t>Dataset size:</a:t>
            </a:r>
          </a:p>
          <a:p>
            <a:pPr lvl="1"/>
            <a:r>
              <a:rPr lang="en-US" sz="2600" dirty="0">
                <a:latin typeface="Bell MT" panose="02020503060305020303" pitchFamily="18" charset="0"/>
              </a:rPr>
              <a:t>419 businesses</a:t>
            </a:r>
          </a:p>
          <a:p>
            <a:pPr lvl="1"/>
            <a:r>
              <a:rPr lang="en-US" sz="2600" dirty="0">
                <a:latin typeface="Bell MT" panose="02020503060305020303" pitchFamily="18" charset="0"/>
              </a:rPr>
              <a:t>250091 reviews</a:t>
            </a:r>
          </a:p>
          <a:p>
            <a:pPr lvl="1"/>
            <a:r>
              <a:rPr lang="en-US" sz="2600" dirty="0">
                <a:latin typeface="Bell MT" panose="02020503060305020303" pitchFamily="18" charset="0"/>
              </a:rPr>
              <a:t>30942 menu items</a:t>
            </a:r>
          </a:p>
        </p:txBody>
      </p:sp>
    </p:spTree>
    <p:extLst>
      <p:ext uri="{BB962C8B-B14F-4D97-AF65-F5344CB8AC3E}">
        <p14:creationId xmlns:p14="http://schemas.microsoft.com/office/powerpoint/2010/main" val="4421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4461" y="633048"/>
            <a:ext cx="8561747" cy="76934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Components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19" y="2784343"/>
            <a:ext cx="7902575" cy="1778000"/>
          </a:xfrm>
        </p:spPr>
      </p:pic>
    </p:spTree>
    <p:extLst>
      <p:ext uri="{BB962C8B-B14F-4D97-AF65-F5344CB8AC3E}">
        <p14:creationId xmlns:p14="http://schemas.microsoft.com/office/powerpoint/2010/main" val="66880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8865" y="604911"/>
            <a:ext cx="8561747" cy="825612"/>
          </a:xfrm>
        </p:spPr>
        <p:txBody>
          <a:bodyPr>
            <a:normAutofit fontScale="90000"/>
          </a:bodyPr>
          <a:lstStyle/>
          <a:p>
            <a:r>
              <a:rPr lang="en-US" dirty="0"/>
              <a:t>Menu items 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8865" y="1899139"/>
            <a:ext cx="7680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78" indent="-457178">
              <a:buFont typeface="Arial" panose="020B0604020202020204" pitchFamily="34" charset="0"/>
              <a:buChar char="•"/>
            </a:pPr>
            <a:r>
              <a:rPr lang="en-US" sz="2800" dirty="0">
                <a:latin typeface="Bell MT" panose="02020503060305020303" pitchFamily="18" charset="0"/>
              </a:rPr>
              <a:t>From the 4 and 5 rating reviews of each restaurant, lines containing menu items are filtered using matching algorithm.</a:t>
            </a:r>
          </a:p>
          <a:p>
            <a:pPr marL="457178" indent="-457178">
              <a:buFont typeface="Arial" panose="020B0604020202020204" pitchFamily="34" charset="0"/>
              <a:buChar char="•"/>
            </a:pPr>
            <a:endParaRPr lang="en-US" sz="2800" dirty="0">
              <a:latin typeface="Bell MT" panose="02020503060305020303" pitchFamily="18" charset="0"/>
            </a:endParaRPr>
          </a:p>
          <a:p>
            <a:pPr marL="457178" indent="-457178">
              <a:buFont typeface="Arial" panose="020B0604020202020204" pitchFamily="34" charset="0"/>
              <a:buChar char="•"/>
            </a:pPr>
            <a:r>
              <a:rPr lang="en-US" sz="2800" dirty="0">
                <a:latin typeface="Bell MT" panose="02020503060305020303" pitchFamily="18" charset="0"/>
              </a:rPr>
              <a:t>Based on the lines of reviews having menu items, sentiment of menu items of each restaurant is defined.</a:t>
            </a:r>
          </a:p>
        </p:txBody>
      </p:sp>
    </p:spTree>
    <p:extLst>
      <p:ext uri="{BB962C8B-B14F-4D97-AF65-F5344CB8AC3E}">
        <p14:creationId xmlns:p14="http://schemas.microsoft.com/office/powerpoint/2010/main" val="172676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6664" y="661183"/>
            <a:ext cx="8561747" cy="741207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5435600"/>
            <a:ext cx="866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https://</a:t>
            </a:r>
            <a:r>
              <a:rPr lang="en-US" dirty="0" err="1"/>
              <a:t>archive.ics.uci.edu</a:t>
            </a:r>
            <a:r>
              <a:rPr lang="en-US" dirty="0"/>
              <a:t>/ml/datasets/</a:t>
            </a:r>
            <a:r>
              <a:rPr lang="en-US" dirty="0" err="1"/>
              <a:t>Sentiment+Labelled+Sentences</a:t>
            </a:r>
            <a:r>
              <a:rPr lang="en-US" dirty="0"/>
              <a:t>#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6663" y="1742281"/>
            <a:ext cx="793842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ll MT" panose="02020503060305020303" pitchFamily="18" charset="0"/>
              </a:rPr>
              <a:t>Used a tagged yelp dataset from UCI’s repository*</a:t>
            </a: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>
                <a:latin typeface="Bell MT" panose="02020503060305020303" pitchFamily="18" charset="0"/>
              </a:rPr>
              <a:t>The classifier is trained using 3 algorithms</a:t>
            </a:r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Naïve Bayes Classifier</a:t>
            </a:r>
          </a:p>
          <a:p>
            <a:pPr lvl="1"/>
            <a:r>
              <a:rPr lang="en-US" sz="2400" dirty="0">
                <a:latin typeface="Bell MT" panose="02020503060305020303" pitchFamily="18" charset="0"/>
              </a:rPr>
              <a:t>P(</a:t>
            </a:r>
            <a:r>
              <a:rPr lang="en-US" sz="2400" dirty="0" err="1">
                <a:latin typeface="Bell MT" panose="02020503060305020303" pitchFamily="18" charset="0"/>
              </a:rPr>
              <a:t>N-Gram|Class</a:t>
            </a:r>
            <a:r>
              <a:rPr lang="en-US" sz="2400" dirty="0">
                <a:latin typeface="Bell MT" panose="02020503060305020303" pitchFamily="18" charset="0"/>
              </a:rPr>
              <a:t>) calculated using </a:t>
            </a:r>
            <a:r>
              <a:rPr lang="en-US" sz="2400" dirty="0" err="1">
                <a:latin typeface="Bell MT" panose="02020503060305020303" pitchFamily="18" charset="0"/>
              </a:rPr>
              <a:t>tf-idf</a:t>
            </a:r>
            <a:r>
              <a:rPr lang="en-US" sz="2400" dirty="0">
                <a:latin typeface="Bell MT" panose="02020503060305020303" pitchFamily="18" charset="0"/>
              </a:rPr>
              <a:t> weights</a:t>
            </a:r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SVM </a:t>
            </a:r>
          </a:p>
          <a:p>
            <a:pPr lvl="1"/>
            <a:r>
              <a:rPr lang="en-US" sz="2400" dirty="0" err="1">
                <a:latin typeface="Bell MT" panose="02020503060305020303" pitchFamily="18" charset="0"/>
              </a:rPr>
              <a:t>Tf-idf</a:t>
            </a:r>
            <a:r>
              <a:rPr lang="en-US" sz="2400" dirty="0">
                <a:latin typeface="Bell MT" panose="02020503060305020303" pitchFamily="18" charset="0"/>
              </a:rPr>
              <a:t> for stemmed unigrams and bigrams</a:t>
            </a:r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Random Forests</a:t>
            </a:r>
          </a:p>
          <a:p>
            <a:pPr lvl="1"/>
            <a:r>
              <a:rPr lang="en-US" sz="2400" dirty="0" err="1">
                <a:latin typeface="Bell MT" panose="02020503060305020303" pitchFamily="18" charset="0"/>
              </a:rPr>
              <a:t>Tf-idf</a:t>
            </a:r>
            <a:r>
              <a:rPr lang="en-US" sz="2400" dirty="0">
                <a:latin typeface="Bell MT" panose="02020503060305020303" pitchFamily="18" charset="0"/>
              </a:rPr>
              <a:t> for stemmed unigrams and bigrams</a:t>
            </a:r>
          </a:p>
          <a:p>
            <a:pPr lvl="1"/>
            <a:endParaRPr lang="en-US" sz="2400" dirty="0">
              <a:latin typeface="Bell MT" panose="02020503060305020303" pitchFamily="18" charset="0"/>
            </a:endParaRPr>
          </a:p>
          <a:p>
            <a:pPr lvl="1"/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9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6325" y="492369"/>
            <a:ext cx="8561747" cy="1669675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 Evaluation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288867602"/>
              </p:ext>
            </p:extLst>
          </p:nvPr>
        </p:nvGraphicFramePr>
        <p:xfrm>
          <a:off x="2786373" y="2682548"/>
          <a:ext cx="8521701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6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0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4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0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Naïve Bayes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SVM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Random Forests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900" dirty="0"/>
                        <a:t>0.8237</a:t>
                      </a:r>
                      <a:endParaRPr lang="en-US" sz="19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0.7801</a:t>
                      </a:r>
                      <a:endParaRPr lang="en-US" sz="19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900" dirty="0"/>
                        <a:t>0.8305</a:t>
                      </a:r>
                      <a:endParaRPr lang="en-US" sz="19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0.8335</a:t>
                      </a:r>
                      <a:endParaRPr lang="en-US" sz="19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900" dirty="0"/>
                        <a:t>0.7189</a:t>
                      </a:r>
                      <a:endParaRPr lang="en-US" sz="19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0.7254</a:t>
                      </a:r>
                      <a:endParaRPr lang="en-US" sz="19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0.7640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0.8350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0.8320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0.8280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0.7200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0.7120</a:t>
                      </a:r>
                      <a:endParaRPr 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900" dirty="0"/>
                        <a:t>0.7921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900" dirty="0"/>
                        <a:t>0.8062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0.8300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900" dirty="0"/>
                        <a:t>0.8295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0.7144</a:t>
                      </a:r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900" dirty="0"/>
                        <a:t>0.7134</a:t>
                      </a:r>
                      <a:endParaRPr 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Accuracy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i-FI" sz="1900" dirty="0"/>
                        <a:t>0.7995</a:t>
                      </a:r>
                      <a:endParaRPr lang="en-US" sz="1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0.8300</a:t>
                      </a:r>
                      <a:endParaRPr lang="en-US" sz="1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1900" dirty="0"/>
                        <a:t>0.7160</a:t>
                      </a:r>
                      <a:endParaRPr lang="en-US" sz="1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0393" y="731520"/>
            <a:ext cx="8561747" cy="715261"/>
          </a:xfrm>
        </p:spPr>
        <p:txBody>
          <a:bodyPr>
            <a:normAutofit fontScale="90000"/>
          </a:bodyPr>
          <a:lstStyle/>
          <a:p>
            <a:r>
              <a:rPr lang="en-US" dirty="0"/>
              <a:t>Next Steps /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760393" y="2188039"/>
            <a:ext cx="8561747" cy="1877527"/>
          </a:xfrm>
        </p:spPr>
        <p:txBody>
          <a:bodyPr>
            <a:normAutofit/>
          </a:bodyPr>
          <a:lstStyle/>
          <a:p>
            <a:pPr marL="285737" indent="-285737">
              <a:buFont typeface="Arial" panose="020B0604020202020204" pitchFamily="34" charset="0"/>
              <a:buChar char="•"/>
            </a:pPr>
            <a:r>
              <a:rPr lang="en-US" sz="2000" dirty="0">
                <a:latin typeface="Bell MT" panose="02020503060305020303" pitchFamily="18" charset="0"/>
              </a:rPr>
              <a:t>Need a better training dataset or tag a part of the dataset we have</a:t>
            </a:r>
          </a:p>
          <a:p>
            <a:pPr marL="285737" indent="-285737">
              <a:buFont typeface="Arial" panose="020B0604020202020204" pitchFamily="34" charset="0"/>
              <a:buChar char="•"/>
            </a:pPr>
            <a:r>
              <a:rPr lang="en-US" sz="2000" dirty="0">
                <a:latin typeface="Bell MT" panose="02020503060305020303" pitchFamily="18" charset="0"/>
              </a:rPr>
              <a:t>Need a way to evaluate the system as a whole instead of the components individually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5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0791DF6B-6D6D-8C41-9C9D-0381DFC078DD}" vid="{330C42BD-2382-3B4D-9BF3-AF69195FDFD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USC_theme</Template>
  <TotalTime>858</TotalTime>
  <Words>238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Bell MT</vt:lpstr>
      <vt:lpstr>Calibri</vt:lpstr>
      <vt:lpstr>Gill Sans MT</vt:lpstr>
      <vt:lpstr>Palatino Linotype</vt:lpstr>
      <vt:lpstr>Times New Roman</vt:lpstr>
      <vt:lpstr>Office Theme</vt:lpstr>
      <vt:lpstr>Gallery</vt:lpstr>
      <vt:lpstr>1_Gallery</vt:lpstr>
      <vt:lpstr>PowerPoint Presentation</vt:lpstr>
      <vt:lpstr>Goal of the Project</vt:lpstr>
      <vt:lpstr>Dataset</vt:lpstr>
      <vt:lpstr>Project Components</vt:lpstr>
      <vt:lpstr>Menu items Detection</vt:lpstr>
      <vt:lpstr>Sentiment Analysis</vt:lpstr>
      <vt:lpstr>Sentiment Analysis Evaluation</vt:lpstr>
      <vt:lpstr>Next Steps /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Chrysovalantis Anastasiou</dc:creator>
  <cp:lastModifiedBy>personal</cp:lastModifiedBy>
  <cp:revision>25</cp:revision>
  <cp:lastPrinted>2012-02-07T18:57:58Z</cp:lastPrinted>
  <dcterms:created xsi:type="dcterms:W3CDTF">2016-11-27T10:17:12Z</dcterms:created>
  <dcterms:modified xsi:type="dcterms:W3CDTF">2016-11-28T04:29:39Z</dcterms:modified>
</cp:coreProperties>
</file>