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96" r:id="rId3"/>
    <p:sldId id="297" r:id="rId4"/>
    <p:sldId id="262" r:id="rId5"/>
    <p:sldId id="259" r:id="rId6"/>
    <p:sldId id="298" r:id="rId7"/>
    <p:sldId id="300" r:id="rId8"/>
    <p:sldId id="261" r:id="rId9"/>
    <p:sldId id="302" r:id="rId10"/>
    <p:sldId id="303" r:id="rId11"/>
    <p:sldId id="301" r:id="rId12"/>
    <p:sldId id="263" r:id="rId13"/>
    <p:sldId id="304" r:id="rId14"/>
    <p:sldId id="264" r:id="rId15"/>
    <p:sldId id="305" r:id="rId16"/>
    <p:sldId id="306" r:id="rId17"/>
    <p:sldId id="307" r:id="rId18"/>
    <p:sldId id="308" r:id="rId19"/>
    <p:sldId id="281" r:id="rId20"/>
    <p:sldId id="309" r:id="rId21"/>
    <p:sldId id="312" r:id="rId22"/>
    <p:sldId id="313" r:id="rId23"/>
    <p:sldId id="314" r:id="rId24"/>
    <p:sldId id="260" r:id="rId25"/>
    <p:sldId id="271" r:id="rId26"/>
    <p:sldId id="315" r:id="rId27"/>
    <p:sldId id="316" r:id="rId28"/>
    <p:sldId id="294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Montserrat Light" panose="000004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54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52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3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292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882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087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52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30bb4f9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30bb4f9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804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693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970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577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711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219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709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30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55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37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85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Focus:</a:t>
            </a:r>
            <a:br>
              <a:rPr lang="en" dirty="0"/>
            </a:br>
            <a:r>
              <a:rPr lang="en" sz="4400" dirty="0"/>
              <a:t>an Email Thread Analysis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Categories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With a student and the topic was logistical (grades, extra credit, course policies, etc.)</a:t>
            </a: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With a student and the topic was mathematics</a:t>
            </a: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With a colleague (department policies, meetings, tasks)</a:t>
            </a: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Personal (lunch with a friend, dry cleaning pickup, etc.)</a:t>
            </a: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With an instructor (I am a student too!)</a:t>
            </a:r>
          </a:p>
          <a:p>
            <a:pPr lvl="0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824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Ethics &amp; Privacy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The person with whom I am corresponding is not identified</a:t>
            </a: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If the person is a student, I do not identify what school they go to, class they are in, or topic of discussion</a:t>
            </a: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Colleagues are not identifiable</a:t>
            </a: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My instructors are not identified (sort of!)</a:t>
            </a: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Any personal correspondences are not identifiable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895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782945" y="1648635"/>
            <a:ext cx="3473100" cy="23892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email thread is a data point with two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Date: the date that the thread began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Type: type of interaction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2"/>
          </p:nvPr>
        </p:nvSpPr>
        <p:spPr>
          <a:xfrm>
            <a:off x="5534952" y="1444095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dirty="0" err="1"/>
              <a:t>SLogistics</a:t>
            </a:r>
            <a:endParaRPr lang="en-US" dirty="0"/>
          </a:p>
          <a:p>
            <a:pPr marL="342900" indent="-342900">
              <a:lnSpc>
                <a:spcPct val="200000"/>
              </a:lnSpc>
            </a:pPr>
            <a:r>
              <a:rPr lang="en-US" dirty="0" err="1"/>
              <a:t>SMath</a:t>
            </a:r>
            <a:endParaRPr lang="en-US" dirty="0"/>
          </a:p>
          <a:p>
            <a:pPr marL="342900" indent="-342900">
              <a:lnSpc>
                <a:spcPct val="200000"/>
              </a:lnSpc>
            </a:pPr>
            <a:r>
              <a:rPr lang="en-US" dirty="0"/>
              <a:t>Colleague</a:t>
            </a:r>
          </a:p>
          <a:p>
            <a:pPr marL="342900" indent="-342900">
              <a:lnSpc>
                <a:spcPct val="200000"/>
              </a:lnSpc>
            </a:pPr>
            <a:r>
              <a:rPr lang="en-US" dirty="0"/>
              <a:t>Personal</a:t>
            </a:r>
          </a:p>
          <a:p>
            <a:pPr marL="342900" indent="-342900">
              <a:lnSpc>
                <a:spcPct val="200000"/>
              </a:lnSpc>
            </a:pPr>
            <a:r>
              <a:rPr lang="en-US" dirty="0"/>
              <a:t>Instructor</a:t>
            </a:r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2F1A1E-9AAE-4C88-BA90-BB0EF7EA7E14}"/>
              </a:ext>
            </a:extLst>
          </p:cNvPr>
          <p:cNvGrpSpPr/>
          <p:nvPr/>
        </p:nvGrpSpPr>
        <p:grpSpPr>
          <a:xfrm>
            <a:off x="3746612" y="1507647"/>
            <a:ext cx="2118349" cy="3026421"/>
            <a:chOff x="3746612" y="1507647"/>
            <a:chExt cx="2118349" cy="3026421"/>
          </a:xfrm>
        </p:grpSpPr>
        <p:pic>
          <p:nvPicPr>
            <p:cNvPr id="8" name="Graphic 7" descr="Back with solid fill">
              <a:extLst>
                <a:ext uri="{FF2B5EF4-FFF2-40B4-BE49-F238E27FC236}">
                  <a16:creationId xmlns:a16="http://schemas.microsoft.com/office/drawing/2014/main" id="{DCBBBAD4-7D1A-4F04-BB90-16C3E9F0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46612" y="2563658"/>
              <a:ext cx="1533073" cy="1195120"/>
            </a:xfrm>
            <a:prstGeom prst="rect">
              <a:avLst/>
            </a:prstGeom>
          </p:spPr>
        </p:pic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2BDBE9E6-A716-4E1E-BA0E-5AFA8D13EE34}"/>
                </a:ext>
              </a:extLst>
            </p:cNvPr>
            <p:cNvSpPr/>
            <p:nvPr/>
          </p:nvSpPr>
          <p:spPr>
            <a:xfrm>
              <a:off x="5250042" y="1507647"/>
              <a:ext cx="614919" cy="3026421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767402" y="1583550"/>
            <a:ext cx="4644900" cy="19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>
                <a:solidFill>
                  <a:schemeClr val="lt1"/>
                </a:solidFill>
              </a:rPr>
              <a:t>Methods &amp; Analysis</a:t>
            </a:r>
            <a:endParaRPr sz="6400" dirty="0"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704376" y="3470208"/>
            <a:ext cx="342784" cy="3273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 rot="21341116">
            <a:off x="6244796" y="2761568"/>
            <a:ext cx="970269" cy="970339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 rot="2466579">
            <a:off x="6060080" y="1808626"/>
            <a:ext cx="476257" cy="4547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 rot="-1609357">
            <a:off x="7431873" y="683426"/>
            <a:ext cx="342748" cy="3272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 rot="2926412">
            <a:off x="8474641" y="2479791"/>
            <a:ext cx="256675" cy="2450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 rot="-1609257">
            <a:off x="5853665" y="2465342"/>
            <a:ext cx="231253" cy="2208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Graphic 2" descr="Email with solid fill">
            <a:extLst>
              <a:ext uri="{FF2B5EF4-FFF2-40B4-BE49-F238E27FC236}">
                <a16:creationId xmlns:a16="http://schemas.microsoft.com/office/drawing/2014/main" id="{32F16FEC-2A5B-4FEE-853F-E0E04B20B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568" y="1368488"/>
            <a:ext cx="1076401" cy="10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4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 Test</a:t>
            </a:r>
            <a:endParaRPr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I wish to test my claim that less than half my time is spent actually helping students with mathematics</a:t>
            </a:r>
            <a:endParaRPr sz="2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I cannot test exactly this, but I can get an idea of how my time is divided by running a different test</a:t>
            </a:r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5973121" y="1430150"/>
            <a:ext cx="2444257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70C0"/>
                </a:solidFill>
              </a:rPr>
              <a:t>I will test the claim that less than 50% of email threads with students are regarding mathematics</a:t>
            </a:r>
            <a:endParaRPr sz="2200" b="1" dirty="0">
              <a:solidFill>
                <a:srgbClr val="0070C0"/>
              </a:solidFill>
            </a:endParaRPr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 Test</a:t>
            </a:r>
            <a:endParaRPr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855299" y="1430150"/>
            <a:ext cx="7521257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I will test the claim that less than 50% of email threads with students are regarding mathematics</a:t>
            </a:r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AD930AA-EDB2-4770-9F82-7AD4661CC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575376"/>
              </p:ext>
            </p:extLst>
          </p:nvPr>
        </p:nvGraphicFramePr>
        <p:xfrm>
          <a:off x="855299" y="2571750"/>
          <a:ext cx="2644452" cy="154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0838" imgH="457855" progId="Equation.DSMT4">
                  <p:embed/>
                </p:oleObj>
              </mc:Choice>
              <mc:Fallback>
                <p:oleObj name="Equation" r:id="rId3" imgW="780838" imgH="4578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5299" y="2571750"/>
                        <a:ext cx="2644452" cy="1547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42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Preparing the Data</a:t>
            </a:r>
            <a:endParaRPr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855300" y="2105073"/>
            <a:ext cx="3618730" cy="1756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Frequency table for the types of email threads from the dataset.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91859-91A7-495C-A385-5D16BAE4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159" y="1975756"/>
            <a:ext cx="3883425" cy="1651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08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Proportion Z Test</a:t>
            </a:r>
            <a:endParaRPr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855300" y="1430051"/>
            <a:ext cx="7521257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Then I used R to run a one proportion Z test.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86C2C-8EBC-46CC-AA5C-E68935ADA208}"/>
              </a:ext>
            </a:extLst>
          </p:cNvPr>
          <p:cNvSpPr txBox="1"/>
          <p:nvPr/>
        </p:nvSpPr>
        <p:spPr>
          <a:xfrm>
            <a:off x="855300" y="1906187"/>
            <a:ext cx="58293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prop.test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 = 26, n = 57 + 26, p = 0.5, alternative = "less")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80211D1-DAE4-4F3E-B309-C71DF0E1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0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Google Shape;157;p20">
            <a:extLst>
              <a:ext uri="{FF2B5EF4-FFF2-40B4-BE49-F238E27FC236}">
                <a16:creationId xmlns:a16="http://schemas.microsoft.com/office/drawing/2014/main" id="{E7BD892A-EE66-40A7-9F12-502FF05D4AF7}"/>
              </a:ext>
            </a:extLst>
          </p:cNvPr>
          <p:cNvSpPr txBox="1">
            <a:spLocks/>
          </p:cNvSpPr>
          <p:nvPr/>
        </p:nvSpPr>
        <p:spPr>
          <a:xfrm>
            <a:off x="959327" y="2455871"/>
            <a:ext cx="7521257" cy="241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data:  26 out of 57 + 26, null probability 0.5</a:t>
            </a:r>
          </a:p>
          <a:p>
            <a:pPr marL="0" indent="0">
              <a:buFont typeface="Montserrat Light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X-squared = 10.843, df = 1, p-value = 0.0004957</a:t>
            </a:r>
          </a:p>
          <a:p>
            <a:pPr marL="0" indent="0">
              <a:buFont typeface="Montserrat Light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alternative hypothesis: true p is less than 0.5</a:t>
            </a:r>
          </a:p>
          <a:p>
            <a:pPr marL="0" indent="0">
              <a:buFont typeface="Montserrat Light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95 percent confidence interval:</a:t>
            </a:r>
          </a:p>
          <a:p>
            <a:pPr marL="0" indent="0">
              <a:buFont typeface="Montserrat Light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0.0000000 0.4080092</a:t>
            </a:r>
          </a:p>
          <a:p>
            <a:pPr marL="0" indent="0">
              <a:buFont typeface="Montserrat Light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estimates:</a:t>
            </a:r>
          </a:p>
          <a:p>
            <a:pPr marL="0" indent="0">
              <a:buFont typeface="Montserrat Light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p </a:t>
            </a:r>
          </a:p>
          <a:p>
            <a:pPr marL="0" indent="0">
              <a:buFont typeface="Montserrat Light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0.313253 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9637CC-FA2E-4A94-87E3-5EEAD50AD4E6}"/>
              </a:ext>
            </a:extLst>
          </p:cNvPr>
          <p:cNvSpPr/>
          <p:nvPr/>
        </p:nvSpPr>
        <p:spPr>
          <a:xfrm>
            <a:off x="4692891" y="3497839"/>
            <a:ext cx="4188238" cy="1416050"/>
          </a:xfrm>
          <a:prstGeom prst="roundRect">
            <a:avLst>
              <a:gd name="adj" fmla="val 15442"/>
            </a:avLst>
          </a:prstGeom>
          <a:solidFill>
            <a:srgbClr val="FF99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9FD8B575-399C-4CC1-BF81-6E29D0E2D2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874107"/>
              </p:ext>
            </p:extLst>
          </p:nvPr>
        </p:nvGraphicFramePr>
        <p:xfrm>
          <a:off x="4870240" y="3631720"/>
          <a:ext cx="3891720" cy="95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2507" imgH="620088" progId="Equation.DSMT4">
                  <p:embed/>
                </p:oleObj>
              </mc:Choice>
              <mc:Fallback>
                <p:oleObj name="Equation" r:id="rId3" imgW="2532507" imgH="62008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0240" y="3631720"/>
                        <a:ext cx="3891720" cy="954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76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767402" y="1583550"/>
            <a:ext cx="4644900" cy="19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</a:rPr>
              <a:t>Results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704376" y="3470208"/>
            <a:ext cx="342784" cy="3273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 rot="21341116">
            <a:off x="6244796" y="2761568"/>
            <a:ext cx="970269" cy="970339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 rot="2466579">
            <a:off x="6060080" y="1808626"/>
            <a:ext cx="476257" cy="4547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 rot="-1609357">
            <a:off x="7431873" y="683426"/>
            <a:ext cx="342748" cy="3272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 rot="2926412">
            <a:off x="8474641" y="2479791"/>
            <a:ext cx="256675" cy="2450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 rot="-1609257">
            <a:off x="5853665" y="2465342"/>
            <a:ext cx="231253" cy="2208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Graphic 2" descr="Email with solid fill">
            <a:extLst>
              <a:ext uri="{FF2B5EF4-FFF2-40B4-BE49-F238E27FC236}">
                <a16:creationId xmlns:a16="http://schemas.microsoft.com/office/drawing/2014/main" id="{32F16FEC-2A5B-4FEE-853F-E0E04B20B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568" y="1368488"/>
            <a:ext cx="1076401" cy="10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2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>
            <a:spLocks noGrp="1"/>
          </p:cNvSpPr>
          <p:nvPr>
            <p:ph type="ctrTitle"/>
          </p:nvPr>
        </p:nvSpPr>
        <p:spPr>
          <a:xfrm>
            <a:off x="6455179" y="1439234"/>
            <a:ext cx="2688821" cy="22650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Visual: </a:t>
            </a:r>
            <a:br>
              <a:rPr lang="en" sz="3600" dirty="0"/>
            </a:br>
            <a:r>
              <a:rPr lang="en" sz="3600" dirty="0"/>
              <a:t>Bar Chart</a:t>
            </a:r>
            <a:endParaRPr sz="36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9209A4F-1281-4654-B805-BCC7507546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7367" y="632936"/>
            <a:ext cx="6186281" cy="38776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8769812-31F0-4EA7-8CF9-C81417F244B0}"/>
              </a:ext>
            </a:extLst>
          </p:cNvPr>
          <p:cNvSpPr/>
          <p:nvPr/>
        </p:nvSpPr>
        <p:spPr>
          <a:xfrm>
            <a:off x="4457700" y="359229"/>
            <a:ext cx="3061608" cy="1543050"/>
          </a:xfrm>
          <a:prstGeom prst="ellipse">
            <a:avLst/>
          </a:prstGeom>
          <a:solidFill>
            <a:schemeClr val="accent3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83E6FF8-6B24-44D5-B56C-DE5AE74BA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47549"/>
              </p:ext>
            </p:extLst>
          </p:nvPr>
        </p:nvGraphicFramePr>
        <p:xfrm>
          <a:off x="5194753" y="829129"/>
          <a:ext cx="17367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431640" progId="Equation.DSMT4">
                  <p:embed/>
                </p:oleObj>
              </mc:Choice>
              <mc:Fallback>
                <p:oleObj name="Equation" r:id="rId4" imgW="1244520" imgH="43164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C2762A4E-7D4C-47E4-8896-C9BB653EF7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94753" y="829129"/>
                        <a:ext cx="173672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3083065" y="79217"/>
            <a:ext cx="5859321" cy="131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Hello! </a:t>
            </a:r>
            <a:br>
              <a:rPr lang="en" sz="4400" dirty="0"/>
            </a:br>
            <a:r>
              <a:rPr lang="en" sz="4400" dirty="0"/>
              <a:t>I am Amy Canavan</a:t>
            </a:r>
            <a:endParaRPr sz="4400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317843" y="1531082"/>
            <a:ext cx="5530443" cy="34293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 teach the following subjects at the following schools: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900" dirty="0"/>
          </a:p>
          <a:p>
            <a:pPr marL="342900" indent="-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dirty="0"/>
              <a:t>Century College: Statistics</a:t>
            </a:r>
          </a:p>
          <a:p>
            <a:pPr marL="342900" indent="-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dirty="0"/>
              <a:t>Metropolitan State University: Statistics</a:t>
            </a:r>
          </a:p>
          <a:p>
            <a:pPr marL="342900" indent="-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dirty="0"/>
              <a:t>University of Wisconsin, River Falls: College Algebra &amp; Trigonometry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sz="900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800" dirty="0"/>
              <a:t>In my presentation for DATA 211, I will examine a selection of student email interactions.</a:t>
            </a:r>
            <a:endParaRPr lang="en-US" sz="2000" b="1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9B78AB2C-111A-4046-B412-A1CF86B0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92" y="1531082"/>
            <a:ext cx="2689694" cy="2681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407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 Test Results</a:t>
            </a:r>
            <a:endParaRPr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855299" y="1430150"/>
            <a:ext cx="7521257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At the 99% confidence level (</a:t>
            </a:r>
            <a:r>
              <a:rPr lang="el-G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0.01</a:t>
            </a:r>
            <a:r>
              <a:rPr lang="en-US" sz="2200" b="1" dirty="0">
                <a:solidFill>
                  <a:srgbClr val="0070C0"/>
                </a:solidFill>
              </a:rPr>
              <a:t>), we reject the null hypothesis.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Based on the February 2022 email thread data, there is evidence to support the claim that less than 50% of email threads with students are regarding mathematics</a:t>
            </a:r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788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767402" y="1583550"/>
            <a:ext cx="4644900" cy="19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</a:rPr>
              <a:t>Concluding Remarks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704376" y="3470208"/>
            <a:ext cx="342784" cy="3273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 rot="21341116">
            <a:off x="6244796" y="2761568"/>
            <a:ext cx="970269" cy="970339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 rot="2466579">
            <a:off x="6060080" y="1808626"/>
            <a:ext cx="476257" cy="4547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 rot="-1609357">
            <a:off x="7431873" y="683426"/>
            <a:ext cx="342748" cy="3272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 rot="2926412">
            <a:off x="8474641" y="2479791"/>
            <a:ext cx="256675" cy="2450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 rot="-1609257">
            <a:off x="5853665" y="2465342"/>
            <a:ext cx="231253" cy="2208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Graphic 2" descr="Email with solid fill">
            <a:extLst>
              <a:ext uri="{FF2B5EF4-FFF2-40B4-BE49-F238E27FC236}">
                <a16:creationId xmlns:a16="http://schemas.microsoft.com/office/drawing/2014/main" id="{32F16FEC-2A5B-4FEE-853F-E0E04B20B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568" y="1368488"/>
            <a:ext cx="1076401" cy="10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Results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3197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100" dirty="0"/>
              <a:t>In the study student-teacher email interactions, only 31% were about mathematics.  The remaining 69% were about course logistics, mainly related to grades and asking for exceptions to syllabus.</a:t>
            </a:r>
          </a:p>
          <a:p>
            <a:pPr marL="76200" lv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2100" dirty="0"/>
          </a:p>
          <a:p>
            <a:pPr marL="7620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100" dirty="0"/>
              <a:t>And again, based on the data, there is evidence to support the claim the true proportion of student-instructor email threads that are about mathematics rather than logistics is less than half (50%).</a:t>
            </a:r>
          </a:p>
          <a:p>
            <a:pPr lvl="0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34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Important Question!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3197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200" dirty="0"/>
              <a:t>So, should we conclude that students don’t care about learning and only care about grades?  </a:t>
            </a:r>
          </a:p>
          <a:p>
            <a:pPr marL="76200" lv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2200" dirty="0"/>
          </a:p>
          <a:p>
            <a:pPr marL="7620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200" dirty="0"/>
              <a:t>I don’t think so, and experts agree. It is quite possible that grading itself is part of the issue.</a:t>
            </a:r>
            <a:endParaRPr lang="en-US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21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810450" y="1593500"/>
            <a:ext cx="7670134" cy="273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[T]he continual assessment of students through tests, grades, and homework is part of why so many students have a negative relationship with mathematics. (</a:t>
            </a:r>
            <a:r>
              <a:rPr lang="en-US" sz="1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Boaler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2015)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 sz="1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[P]</a:t>
            </a:r>
            <a:r>
              <a:rPr lang="en-US" sz="18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oints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-based grading … encourages students to avoid challenging work, and teaches students to value grades over knowledge.” </a:t>
            </a:r>
            <a:b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(Lahey, 2018)</a:t>
            </a: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ctrTitle" idx="4294967295"/>
          </p:nvPr>
        </p:nvSpPr>
        <p:spPr>
          <a:xfrm>
            <a:off x="696060" y="1126671"/>
            <a:ext cx="7602900" cy="28901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A culture of grading leads students to care about grades!</a:t>
            </a:r>
            <a:endParaRPr sz="4800" dirty="0">
              <a:solidFill>
                <a:schemeClr val="accent3"/>
              </a:solidFill>
            </a:endParaRPr>
          </a:p>
        </p:txBody>
      </p:sp>
      <p:sp>
        <p:nvSpPr>
          <p:cNvPr id="236" name="Google Shape;236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Possible Solutions?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Better explanations about logistics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Less “required” content in the syllabus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Alternative methods of assessment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Clear rationale for courses and work within courses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Rethink some requirements/flexibility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79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55360" y="1931614"/>
            <a:ext cx="5213647" cy="18800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 for listening and for your feedback!</a:t>
            </a:r>
            <a:endParaRPr sz="4400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9B78AB2C-111A-4046-B412-A1CF86B0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92" y="1531082"/>
            <a:ext cx="2689694" cy="2681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61811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8" name="Google Shape;1382;p50">
            <a:extLst>
              <a:ext uri="{FF2B5EF4-FFF2-40B4-BE49-F238E27FC236}">
                <a16:creationId xmlns:a16="http://schemas.microsoft.com/office/drawing/2014/main" id="{059F17D3-87BF-48E2-9646-04DC5BCE16B3}"/>
              </a:ext>
            </a:extLst>
          </p:cNvPr>
          <p:cNvSpPr txBox="1"/>
          <p:nvPr/>
        </p:nvSpPr>
        <p:spPr>
          <a:xfrm>
            <a:off x="1106100" y="356208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329;p34">
            <a:extLst>
              <a:ext uri="{FF2B5EF4-FFF2-40B4-BE49-F238E27FC236}">
                <a16:creationId xmlns:a16="http://schemas.microsoft.com/office/drawing/2014/main" id="{B47E3DCC-36EA-4BBD-AD75-CB5494D03DED}"/>
              </a:ext>
            </a:extLst>
          </p:cNvPr>
          <p:cNvSpPr txBox="1">
            <a:spLocks/>
          </p:cNvSpPr>
          <p:nvPr/>
        </p:nvSpPr>
        <p:spPr>
          <a:xfrm>
            <a:off x="618688" y="985473"/>
            <a:ext cx="8038750" cy="19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461963" indent="-461963">
              <a:spcBef>
                <a:spcPts val="600"/>
              </a:spcBef>
              <a:buFont typeface="Montserrat Light"/>
              <a:buNone/>
            </a:pPr>
            <a:r>
              <a:rPr lang="en-US" sz="2000" dirty="0" err="1"/>
              <a:t>Boaler</a:t>
            </a:r>
            <a:r>
              <a:rPr lang="en-US" sz="2000" dirty="0"/>
              <a:t>, J. (2015). </a:t>
            </a:r>
            <a:r>
              <a:rPr lang="en-US" sz="2000" i="1" dirty="0"/>
              <a:t>Learning and Leading Together </a:t>
            </a:r>
            <a:r>
              <a:rPr lang="en-US" sz="2000" dirty="0"/>
              <a:t>[Presentation] California Mathematics Council South, 56th Annual Mathematics Conference, Oceanside, CA, United States.</a:t>
            </a:r>
          </a:p>
          <a:p>
            <a:pPr marL="461963" indent="-461963">
              <a:spcBef>
                <a:spcPts val="600"/>
              </a:spcBef>
              <a:buFont typeface="Montserrat Light"/>
              <a:buNone/>
            </a:pPr>
            <a:endParaRPr lang="en-US" sz="2000" dirty="0"/>
          </a:p>
          <a:p>
            <a:pPr marL="461963" indent="-461963">
              <a:spcBef>
                <a:spcPts val="600"/>
              </a:spcBef>
              <a:buFont typeface="Montserrat Light"/>
              <a:buNone/>
            </a:pPr>
            <a:r>
              <a:rPr lang="en-US" sz="2000" dirty="0"/>
              <a:t>Lahey, Jessica. “Letter Grades Deserve an ‘F’.” </a:t>
            </a:r>
            <a:r>
              <a:rPr lang="en-US" sz="2000" i="1" dirty="0"/>
              <a:t>The Atlantic</a:t>
            </a:r>
            <a:r>
              <a:rPr lang="en-US" sz="2000" dirty="0"/>
              <a:t>, Atlantic Media Company, 19 June 2018, www.theatlantic.com/education/archive/2014/03/letter-grades-deserve-an-f/284372/.</a:t>
            </a:r>
          </a:p>
        </p:txBody>
      </p:sp>
      <p:pic>
        <p:nvPicPr>
          <p:cNvPr id="5" name="Google Shape;1381;p50">
            <a:hlinkClick r:id="rId3"/>
            <a:extLst>
              <a:ext uri="{FF2B5EF4-FFF2-40B4-BE49-F238E27FC236}">
                <a16:creationId xmlns:a16="http://schemas.microsoft.com/office/drawing/2014/main" id="{05B4D6FF-8BCC-4FFA-A7FA-8A87864FA5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701" y="4054241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82;p50">
            <a:extLst>
              <a:ext uri="{FF2B5EF4-FFF2-40B4-BE49-F238E27FC236}">
                <a16:creationId xmlns:a16="http://schemas.microsoft.com/office/drawing/2014/main" id="{CD8C6587-583A-47BF-96AA-87CB4AD1CF82}"/>
              </a:ext>
            </a:extLst>
          </p:cNvPr>
          <p:cNvSpPr txBox="1"/>
          <p:nvPr/>
        </p:nvSpPr>
        <p:spPr>
          <a:xfrm>
            <a:off x="3220378" y="4202875"/>
            <a:ext cx="5437060" cy="29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48130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Organization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054799"/>
            <a:ext cx="7433400" cy="3607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200" dirty="0"/>
              <a:t>Problem Context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200" dirty="0"/>
              <a:t>Data</a:t>
            </a:r>
            <a:endParaRPr sz="22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en-US" sz="22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200" dirty="0"/>
              <a:t>Methods &amp; analysis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en-US" sz="22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200" dirty="0"/>
              <a:t>Results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en-US" sz="22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200" dirty="0"/>
              <a:t>Concluding Remarks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6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767402" y="1583550"/>
            <a:ext cx="4644900" cy="19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lt1"/>
                </a:solidFill>
              </a:rPr>
              <a:t>Problem Context</a:t>
            </a:r>
            <a:endParaRPr sz="6600" dirty="0"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704376" y="3470208"/>
            <a:ext cx="342784" cy="3273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 rot="21341116">
            <a:off x="6244796" y="2761568"/>
            <a:ext cx="970269" cy="970339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 rot="2466579">
            <a:off x="6060080" y="1808626"/>
            <a:ext cx="476257" cy="4547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 rot="-1609357">
            <a:off x="7431873" y="683426"/>
            <a:ext cx="342748" cy="3272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 rot="2926412">
            <a:off x="8474641" y="2479791"/>
            <a:ext cx="256675" cy="2450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 rot="-1609257">
            <a:off x="5853665" y="2465342"/>
            <a:ext cx="231253" cy="2208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Graphic 2" descr="Email with solid fill">
            <a:extLst>
              <a:ext uri="{FF2B5EF4-FFF2-40B4-BE49-F238E27FC236}">
                <a16:creationId xmlns:a16="http://schemas.microsoft.com/office/drawing/2014/main" id="{32F16FEC-2A5B-4FEE-853F-E0E04B20B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568" y="1368488"/>
            <a:ext cx="1076401" cy="10764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282209" y="85613"/>
            <a:ext cx="8579581" cy="223528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 have stated (complained) many times …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799" y="2081332"/>
            <a:ext cx="7772400" cy="22352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/>
              <a:t>It doesn’t seem like students care about learning!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/>
              <a:t>At best, only half of my time is spent actually helping students with mathematics.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/>
              <a:t>The rest of my time is spent dealing with course issues and questions about late work, extra credit, and grades.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282209" y="85613"/>
            <a:ext cx="8579581" cy="223528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 Unique Opportunity: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799" y="1620086"/>
            <a:ext cx="7772400" cy="22352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</a:pPr>
            <a:r>
              <a:rPr lang="en-US" b="1" dirty="0"/>
              <a:t>COVID 19 Pandemic</a:t>
            </a:r>
          </a:p>
          <a:p>
            <a:pPr marL="0" lvl="0" indent="0">
              <a:spcAft>
                <a:spcPts val="600"/>
              </a:spcAft>
            </a:pPr>
            <a:r>
              <a:rPr lang="en-US" b="1" dirty="0"/>
              <a:t>Asynchronous online classes</a:t>
            </a:r>
          </a:p>
          <a:p>
            <a:pPr marL="0" lvl="0" indent="0">
              <a:spcAft>
                <a:spcPts val="600"/>
              </a:spcAft>
            </a:pPr>
            <a:r>
              <a:rPr lang="en-US" b="1" dirty="0"/>
              <a:t>Most of my student-teacher interaction is via email</a:t>
            </a:r>
          </a:p>
          <a:p>
            <a:pPr marL="0" lvl="0" indent="0">
              <a:spcAft>
                <a:spcPts val="600"/>
              </a:spcAft>
            </a:pPr>
            <a:endParaRPr lang="en-US" b="1" dirty="0"/>
          </a:p>
          <a:p>
            <a:pPr marL="0" lvl="0" indent="0">
              <a:spcAft>
                <a:spcPts val="600"/>
              </a:spcAft>
            </a:pPr>
            <a:r>
              <a:rPr lang="en-US" b="1" dirty="0"/>
              <a:t>I can analyze email threads as a proxy for the more difficult task of analyzing “time spent” or all student interactions.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5453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767402" y="1583550"/>
            <a:ext cx="4644900" cy="19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lt1"/>
                </a:solidFill>
              </a:rPr>
              <a:t>Data</a:t>
            </a:r>
            <a:endParaRPr sz="6600" dirty="0"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704376" y="3470208"/>
            <a:ext cx="342784" cy="3273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 rot="21341116">
            <a:off x="6244796" y="2761568"/>
            <a:ext cx="970269" cy="970339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 rot="2466579">
            <a:off x="6060080" y="1808626"/>
            <a:ext cx="476257" cy="4547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 rot="-1609357">
            <a:off x="7431873" y="683426"/>
            <a:ext cx="342748" cy="3272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 rot="2926412">
            <a:off x="8474641" y="2479791"/>
            <a:ext cx="256675" cy="2450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 rot="-1609257">
            <a:off x="5853665" y="2465342"/>
            <a:ext cx="231253" cy="2208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Graphic 2" descr="Email with solid fill">
            <a:extLst>
              <a:ext uri="{FF2B5EF4-FFF2-40B4-BE49-F238E27FC236}">
                <a16:creationId xmlns:a16="http://schemas.microsoft.com/office/drawing/2014/main" id="{32F16FEC-2A5B-4FEE-853F-E0E04B20B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568" y="1368488"/>
            <a:ext cx="1076401" cy="10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3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4817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-US" sz="2100" dirty="0"/>
              <a:t>One month of data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-US" sz="2100" dirty="0"/>
              <a:t>February 2022 avoids the beginning of the semester &amp; spring break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-US" sz="2100" dirty="0"/>
              <a:t>“Sent mail” from my Outlook account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-US" sz="2100" dirty="0"/>
              <a:t>All emails from all jobs are forwarded to this account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-US" sz="2100" dirty="0"/>
              <a:t>Each thread counts as one interaction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-US" sz="2100" dirty="0"/>
              <a:t>I answer all my messages!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“Sent items” folder in Outlook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Searched for all threads that included a message sent from me during February 2022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These messages were then categorized.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3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973</Words>
  <Application>Microsoft Office PowerPoint</Application>
  <PresentationFormat>On-screen Show (16:9)</PresentationFormat>
  <Paragraphs>139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Montserrat</vt:lpstr>
      <vt:lpstr>Montserrat Light</vt:lpstr>
      <vt:lpstr>Nicholas template</vt:lpstr>
      <vt:lpstr>Equation</vt:lpstr>
      <vt:lpstr>Student Focus: an Email Thread Analysis</vt:lpstr>
      <vt:lpstr>Hello!  I am Amy Canavan</vt:lpstr>
      <vt:lpstr>Presentation Organization</vt:lpstr>
      <vt:lpstr>Problem Context</vt:lpstr>
      <vt:lpstr>I have stated (complained) many times …</vt:lpstr>
      <vt:lpstr>A Unique Opportunity:</vt:lpstr>
      <vt:lpstr>Data</vt:lpstr>
      <vt:lpstr>Overview</vt:lpstr>
      <vt:lpstr>Data Collection</vt:lpstr>
      <vt:lpstr>Categories</vt:lpstr>
      <vt:lpstr>Ethics &amp; Privacy</vt:lpstr>
      <vt:lpstr>Variables</vt:lpstr>
      <vt:lpstr>Methods &amp; Analysis</vt:lpstr>
      <vt:lpstr>Hypothesis Test</vt:lpstr>
      <vt:lpstr>Hypothesis Test</vt:lpstr>
      <vt:lpstr>Preparing the Data</vt:lpstr>
      <vt:lpstr>One Proportion Z Test</vt:lpstr>
      <vt:lpstr>Results</vt:lpstr>
      <vt:lpstr>Visual:  Bar Chart</vt:lpstr>
      <vt:lpstr>Hypothesis Test Results</vt:lpstr>
      <vt:lpstr>Concluding Remarks</vt:lpstr>
      <vt:lpstr>Summary of Results</vt:lpstr>
      <vt:lpstr>An Important Question!</vt:lpstr>
      <vt:lpstr>PowerPoint Presentation</vt:lpstr>
      <vt:lpstr>A culture of grading leads students to care about grades!</vt:lpstr>
      <vt:lpstr>Possible Solutions?</vt:lpstr>
      <vt:lpstr>Thank you for listening and for your feedback!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Amy Canavan</dc:creator>
  <cp:lastModifiedBy>Canavan, Amy</cp:lastModifiedBy>
  <cp:revision>5</cp:revision>
  <dcterms:modified xsi:type="dcterms:W3CDTF">2022-04-20T14:50:27Z</dcterms:modified>
</cp:coreProperties>
</file>