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63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90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9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5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9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9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2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7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4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2993" y="1045174"/>
            <a:ext cx="3827638" cy="2795160"/>
          </a:xfrm>
        </p:spPr>
        <p:txBody>
          <a:bodyPr>
            <a:normAutofit/>
          </a:bodyPr>
          <a:lstStyle/>
          <a:p>
            <a:r>
              <a:rPr lang="en-US" sz="3800"/>
              <a:t>Wine Production and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152" y="4174333"/>
            <a:ext cx="3449398" cy="1136843"/>
          </a:xfrm>
        </p:spPr>
        <p:txBody>
          <a:bodyPr>
            <a:normAutofit/>
          </a:bodyPr>
          <a:lstStyle/>
          <a:p>
            <a:r>
              <a:rPr lang="en-US" sz="1600"/>
              <a:t>An Analysis of the Impact of Rising Temperatures on Global Wine Production</a:t>
            </a:r>
          </a:p>
        </p:txBody>
      </p:sp>
      <p:pic>
        <p:nvPicPr>
          <p:cNvPr id="7" name="Graphic 6" descr="Wine">
            <a:extLst>
              <a:ext uri="{FF2B5EF4-FFF2-40B4-BE49-F238E27FC236}">
                <a16:creationId xmlns:a16="http://schemas.microsoft.com/office/drawing/2014/main" id="{AD8CD874-345C-41F5-DA5B-40E77FBA6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0290" y="2337507"/>
            <a:ext cx="2153010" cy="21530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andscape photo of a vineyard">
            <a:extLst>
              <a:ext uri="{FF2B5EF4-FFF2-40B4-BE49-F238E27FC236}">
                <a16:creationId xmlns:a16="http://schemas.microsoft.com/office/drawing/2014/main" id="{753FBFFE-CD6F-43EC-58C3-6785664D2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7" r="32384" b="-1"/>
          <a:stretch/>
        </p:blipFill>
        <p:spPr>
          <a:xfrm>
            <a:off x="20" y="10"/>
            <a:ext cx="281604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11F44E-0A61-5AAC-3E89-087138B46EA8}"/>
              </a:ext>
            </a:extLst>
          </p:cNvPr>
          <p:cNvSpPr txBox="1"/>
          <p:nvPr/>
        </p:nvSpPr>
        <p:spPr>
          <a:xfrm>
            <a:off x="3436859" y="1930054"/>
            <a:ext cx="5086350" cy="39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144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i="0" u="none" strike="noStrike" dirty="0">
                <a:effectLst/>
              </a:rPr>
              <a:t>Which geographical regions can expect to see an increase in wine production and which regions can expect to see a decrease in wine production given the expected rise in temperature?</a:t>
            </a:r>
            <a:endParaRPr lang="en-US" sz="1600" b="1" dirty="0"/>
          </a:p>
          <a:p>
            <a:pPr defTabSz="9144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1600" b="1" i="0" u="none" strike="noStrike" dirty="0">
              <a:effectLst/>
            </a:endParaRPr>
          </a:p>
          <a:p>
            <a:pPr defTabSz="9144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1600" b="1" i="0" u="none" strike="noStrike" dirty="0">
              <a:effectLst/>
            </a:endParaRPr>
          </a:p>
          <a:p>
            <a:pPr defTabSz="9144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i="0" u="none" strike="noStrike" dirty="0">
                <a:effectLst/>
              </a:rPr>
              <a:t>Hypothesis</a:t>
            </a:r>
            <a:r>
              <a:rPr lang="en-US" sz="1600" b="0" i="0" u="none" strike="noStrike" dirty="0">
                <a:effectLst/>
              </a:rPr>
              <a:t>: There is statistically significant difference in the expected change in wine production between geographical regions as a result of the expected rise in temperature.</a:t>
            </a:r>
          </a:p>
          <a:p>
            <a:pPr defTabSz="9144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1600" b="0" i="0" u="none" strike="noStrike" dirty="0">
              <a:effectLst/>
            </a:endParaRPr>
          </a:p>
          <a:p>
            <a:pPr defTabSz="9144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1600" b="0" i="0" u="none" strike="noStrike" dirty="0">
              <a:effectLst/>
            </a:endParaRPr>
          </a:p>
          <a:p>
            <a:pPr defTabSz="9144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0" i="0" u="none" strike="noStrike" dirty="0">
                <a:effectLst/>
              </a:rPr>
              <a:t>We expect to see geographical regions traditionally too cold to grow wine to see an increase in production due to rising temperatures, and those traditionally ideal to see a decrease in wine production.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8DCD2-CE8A-3CE5-E50C-87B48753E1B3}"/>
              </a:ext>
            </a:extLst>
          </p:cNvPr>
          <p:cNvSpPr txBox="1"/>
          <p:nvPr/>
        </p:nvSpPr>
        <p:spPr>
          <a:xfrm>
            <a:off x="3436859" y="1027216"/>
            <a:ext cx="3035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Research Question #3:</a:t>
            </a:r>
          </a:p>
        </p:txBody>
      </p:sp>
    </p:spTree>
    <p:extLst>
      <p:ext uri="{BB962C8B-B14F-4D97-AF65-F5344CB8AC3E}">
        <p14:creationId xmlns:p14="http://schemas.microsoft.com/office/powerpoint/2010/main" val="235962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6854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Grapes on a tree">
            <a:extLst>
              <a:ext uri="{FF2B5EF4-FFF2-40B4-BE49-F238E27FC236}">
                <a16:creationId xmlns:a16="http://schemas.microsoft.com/office/drawing/2014/main" id="{636C5645-3F6D-5696-E2AC-492F3CA7D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93" r="23973" b="-1"/>
          <a:stretch/>
        </p:blipFill>
        <p:spPr>
          <a:xfrm>
            <a:off x="5976166" y="10"/>
            <a:ext cx="3167834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1BFF-3402-699C-71F7-B0A2F03D3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95" y="1749182"/>
            <a:ext cx="5252755" cy="33596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i="0" dirty="0">
                <a:effectLst/>
                <a:latin typeface="Söhne"/>
              </a:rPr>
              <a:t>To analyze which geographical regions can expect an increase or decrease in wine production given the expected rise in temperature, we need to:</a:t>
            </a:r>
          </a:p>
          <a:p>
            <a:r>
              <a:rPr lang="en-US" sz="1600" b="1" i="0" dirty="0">
                <a:effectLst/>
                <a:latin typeface="Söhne"/>
              </a:rPr>
              <a:t>Correlation Analysis between Temperature and Wine Production: </a:t>
            </a:r>
          </a:p>
          <a:p>
            <a:pPr marL="0" indent="0">
              <a:buNone/>
            </a:pPr>
            <a:r>
              <a:rPr lang="en-US" sz="1700" b="0" i="0" dirty="0">
                <a:effectLst/>
                <a:latin typeface="Söhne"/>
              </a:rPr>
              <a:t>Analyze the relationship between </a:t>
            </a:r>
            <a:r>
              <a:rPr lang="en-US" sz="1700" i="0" dirty="0">
                <a:effectLst/>
                <a:latin typeface="Söhne"/>
              </a:rPr>
              <a:t>temperature</a:t>
            </a:r>
            <a:r>
              <a:rPr lang="en-US" sz="1700" b="0" i="0" dirty="0">
                <a:effectLst/>
                <a:latin typeface="Söhne"/>
              </a:rPr>
              <a:t> and </a:t>
            </a:r>
            <a:r>
              <a:rPr lang="en-US" sz="1700" i="0" dirty="0">
                <a:effectLst/>
                <a:latin typeface="Söhne"/>
              </a:rPr>
              <a:t>wine production</a:t>
            </a:r>
            <a:r>
              <a:rPr lang="en-US" sz="1700" b="0" i="0" dirty="0">
                <a:effectLst/>
                <a:latin typeface="Söhne"/>
              </a:rPr>
              <a:t>.</a:t>
            </a:r>
          </a:p>
          <a:p>
            <a:r>
              <a:rPr lang="en-US" sz="1600" b="1" i="0" dirty="0">
                <a:effectLst/>
                <a:latin typeface="Söhne"/>
              </a:rPr>
              <a:t>Trend Analysis of Average Temperature and Wine Production Over the Years</a:t>
            </a:r>
            <a:r>
              <a:rPr lang="en-US" sz="1600" b="0" i="0" dirty="0">
                <a:effectLst/>
                <a:latin typeface="Söhne"/>
              </a:rPr>
              <a:t>: </a:t>
            </a:r>
          </a:p>
          <a:p>
            <a:pPr marL="0" indent="0">
              <a:buNone/>
            </a:pPr>
            <a:r>
              <a:rPr lang="en-US" sz="1700" b="0" i="0" dirty="0">
                <a:effectLst/>
                <a:latin typeface="Söhne"/>
              </a:rPr>
              <a:t>Identify trends in </a:t>
            </a:r>
            <a:r>
              <a:rPr lang="en-US" sz="1700" i="0" dirty="0">
                <a:effectLst/>
                <a:latin typeface="Söhne"/>
              </a:rPr>
              <a:t>temperature changes </a:t>
            </a:r>
            <a:r>
              <a:rPr lang="en-US" sz="1700" b="0" i="0" dirty="0">
                <a:effectLst/>
                <a:latin typeface="Söhne"/>
              </a:rPr>
              <a:t>over the </a:t>
            </a:r>
            <a:r>
              <a:rPr lang="en-US" sz="1700" i="0" dirty="0">
                <a:effectLst/>
                <a:latin typeface="Söhne"/>
              </a:rPr>
              <a:t>years</a:t>
            </a:r>
            <a:r>
              <a:rPr lang="en-US" sz="1700" b="0" i="0" dirty="0">
                <a:effectLst/>
                <a:latin typeface="Söhne"/>
              </a:rPr>
              <a:t>.</a:t>
            </a:r>
          </a:p>
          <a:p>
            <a:r>
              <a:rPr lang="en-US" sz="1600" b="1" i="0" dirty="0">
                <a:effectLst/>
                <a:latin typeface="Söhne"/>
              </a:rPr>
              <a:t>Identification of Regions Potentially Affected by Climate Change:</a:t>
            </a:r>
          </a:p>
          <a:p>
            <a:pPr marL="0" indent="0">
              <a:buNone/>
            </a:pPr>
            <a:r>
              <a:rPr lang="en-US" sz="1700" b="0" i="0" dirty="0">
                <a:effectLst/>
                <a:latin typeface="Söhne"/>
              </a:rPr>
              <a:t>Predict which regions might see an increase or decrease in wine production based on these trends.</a:t>
            </a:r>
          </a:p>
          <a:p>
            <a:pPr marL="0" indent="0">
              <a:buNone/>
            </a:pPr>
            <a:endParaRPr lang="en-US" sz="17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7D563-4DA0-E920-19F5-A1518E84F864}"/>
              </a:ext>
            </a:extLst>
          </p:cNvPr>
          <p:cNvSpPr txBox="1"/>
          <p:nvPr/>
        </p:nvSpPr>
        <p:spPr>
          <a:xfrm>
            <a:off x="757895" y="985652"/>
            <a:ext cx="3021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Analysis Methodology</a:t>
            </a:r>
          </a:p>
        </p:txBody>
      </p:sp>
    </p:spTree>
    <p:extLst>
      <p:ext uri="{BB962C8B-B14F-4D97-AF65-F5344CB8AC3E}">
        <p14:creationId xmlns:p14="http://schemas.microsoft.com/office/powerpoint/2010/main" val="75939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90C2E-786E-A84E-D17C-10A6B59D3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40" y="1467452"/>
            <a:ext cx="7983119" cy="41911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9808C0-335E-ACAE-6B5A-5D9CF9E0EC5D}"/>
              </a:ext>
            </a:extLst>
          </p:cNvPr>
          <p:cNvSpPr txBox="1"/>
          <p:nvPr/>
        </p:nvSpPr>
        <p:spPr>
          <a:xfrm>
            <a:off x="298946" y="577115"/>
            <a:ext cx="861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Correlation between Wine Production and Temperature Measures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451F43-68CE-9A00-B018-7B649A7F8F0B}"/>
              </a:ext>
            </a:extLst>
          </p:cNvPr>
          <p:cNvSpPr txBox="1"/>
          <p:nvPr/>
        </p:nvSpPr>
        <p:spPr>
          <a:xfrm>
            <a:off x="2284856" y="593513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Söhne"/>
              </a:rPr>
              <a:t>+ </a:t>
            </a:r>
            <a:r>
              <a:rPr lang="en-US" b="0" i="0" dirty="0">
                <a:effectLst/>
                <a:latin typeface="Söhne"/>
              </a:rPr>
              <a:t>1 indicates a strong positive correlation.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-</a:t>
            </a:r>
            <a:r>
              <a:rPr lang="en-US" dirty="0">
                <a:latin typeface="Söhne"/>
              </a:rPr>
              <a:t>  </a:t>
            </a:r>
            <a:r>
              <a:rPr lang="en-US" b="0" i="0" dirty="0">
                <a:effectLst/>
                <a:latin typeface="Söhne"/>
              </a:rPr>
              <a:t>1 indicates a strong negative correlation.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0A5EFC-D320-044C-71B9-8C83A444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99" y="1514415"/>
            <a:ext cx="7031801" cy="4781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B1EF59-3523-23A1-19DE-3004997AA7A2}"/>
              </a:ext>
            </a:extLst>
          </p:cNvPr>
          <p:cNvSpPr txBox="1"/>
          <p:nvPr/>
        </p:nvSpPr>
        <p:spPr>
          <a:xfrm>
            <a:off x="495154" y="561960"/>
            <a:ext cx="815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Average Temperature Trends Over Years for Selected Countries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732D9-3855-0E99-C959-4D1C1DDF0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35" y="1222487"/>
            <a:ext cx="7647709" cy="5442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B38C65-5F8B-DAE3-114D-6A9EC4226220}"/>
              </a:ext>
            </a:extLst>
          </p:cNvPr>
          <p:cNvSpPr txBox="1"/>
          <p:nvPr/>
        </p:nvSpPr>
        <p:spPr>
          <a:xfrm>
            <a:off x="896212" y="497698"/>
            <a:ext cx="7564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Wine Production Trends Over Years for Selected Countries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91A93-176B-D4FC-4689-6D16C7A60F3E}"/>
              </a:ext>
            </a:extLst>
          </p:cNvPr>
          <p:cNvSpPr txBox="1"/>
          <p:nvPr/>
        </p:nvSpPr>
        <p:spPr>
          <a:xfrm>
            <a:off x="382979" y="2274838"/>
            <a:ext cx="83780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effectLst/>
                <a:latin typeface="Söhne"/>
              </a:rPr>
              <a:t>Varied Impact Across Regions</a:t>
            </a:r>
            <a:r>
              <a:rPr lang="en-US" sz="1600" b="0" i="0" dirty="0">
                <a:effectLst/>
                <a:latin typeface="Söhne"/>
              </a:rPr>
              <a:t>:</a:t>
            </a:r>
          </a:p>
          <a:p>
            <a:pPr lvl="1" algn="l"/>
            <a:r>
              <a:rPr lang="en-US" sz="1600" b="0" i="0" u="sng" dirty="0">
                <a:effectLst/>
                <a:latin typeface="Söhne"/>
              </a:rPr>
              <a:t>Climate change impact on wine production varies significantly across different regions. </a:t>
            </a:r>
            <a:r>
              <a:rPr lang="en-US" sz="1600" b="0" i="0" dirty="0">
                <a:effectLst/>
                <a:latin typeface="Söhne"/>
              </a:rPr>
              <a:t>Countries like France, Italy, the United States, Australia, Chile, and South Africa show diverse trends in temperature changes and corresponding shifts in wine production.</a:t>
            </a:r>
          </a:p>
          <a:p>
            <a:pPr algn="l"/>
            <a:r>
              <a:rPr lang="en-US" sz="1600" b="1" i="0" dirty="0">
                <a:effectLst/>
                <a:latin typeface="Söhne"/>
              </a:rPr>
              <a:t>Temperature-Wine Production Relationship</a:t>
            </a:r>
            <a:r>
              <a:rPr lang="en-US" sz="1600" b="0" i="0" dirty="0">
                <a:effectLst/>
                <a:latin typeface="Söhne"/>
              </a:rPr>
              <a:t>:</a:t>
            </a:r>
          </a:p>
          <a:p>
            <a:pPr lvl="1" algn="l"/>
            <a:r>
              <a:rPr lang="en-US" sz="1600" b="0" i="0" u="sng" dirty="0">
                <a:effectLst/>
                <a:latin typeface="Söhne"/>
              </a:rPr>
              <a:t>Correlation analysis reveals that temperature fluctuations are related to changes in wine production, though the relationship's strength and direction vary by region. </a:t>
            </a:r>
            <a:r>
              <a:rPr lang="en-US" sz="1600" b="0" i="0" dirty="0">
                <a:effectLst/>
                <a:latin typeface="Söhne"/>
              </a:rPr>
              <a:t>Some regions exhibit a positive correlation, suggesting increased wine production with rising temperatures, while others show a negative correlation, indicating a potential decrease in production.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D5E91-BF50-39C4-C44D-7CACDB0061A5}"/>
              </a:ext>
            </a:extLst>
          </p:cNvPr>
          <p:cNvSpPr txBox="1"/>
          <p:nvPr/>
        </p:nvSpPr>
        <p:spPr>
          <a:xfrm>
            <a:off x="382979" y="1524913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</TotalTime>
  <Words>350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Wine Production and Climate Change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Production and Climate Change</dc:title>
  <dc:subject/>
  <dc:creator>Mustafa Can Ayter</dc:creator>
  <cp:keywords/>
  <dc:description>generated using python-pptx</dc:description>
  <cp:lastModifiedBy>Mustafa Can Ayter</cp:lastModifiedBy>
  <cp:revision>2</cp:revision>
  <dcterms:created xsi:type="dcterms:W3CDTF">2013-01-27T09:14:16Z</dcterms:created>
  <dcterms:modified xsi:type="dcterms:W3CDTF">2023-12-18T00:05:47Z</dcterms:modified>
  <cp:category/>
</cp:coreProperties>
</file>