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3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04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44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0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3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69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31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32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1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7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6C108E-F964-4399-B9ED-24F6EA3FC112}" type="datetimeFigureOut">
              <a:rPr lang="tr-TR" smtClean="0"/>
              <a:t>28.12.2018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FDFD7A-D1EA-4D70-8B87-7B1BBA66E3AF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31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51CF656-08EF-41F0-87AB-C36B71A5A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err="1"/>
              <a:t>Recommendation</a:t>
            </a:r>
            <a:r>
              <a:rPr lang="tr-TR" dirty="0"/>
              <a:t> </a:t>
            </a:r>
            <a:r>
              <a:rPr lang="tr-TR" dirty="0" err="1"/>
              <a:t>Engines</a:t>
            </a:r>
            <a:br>
              <a:rPr lang="tr-TR" dirty="0"/>
            </a:br>
            <a:r>
              <a:rPr lang="tr-TR" dirty="0" err="1"/>
              <a:t>with</a:t>
            </a:r>
            <a:br>
              <a:rPr lang="tr-TR" dirty="0"/>
            </a:br>
            <a:r>
              <a:rPr lang="tr-TR" dirty="0"/>
              <a:t> </a:t>
            </a:r>
            <a:r>
              <a:rPr lang="tr-TR" dirty="0" err="1"/>
              <a:t>CollobrativeFiltering</a:t>
            </a:r>
            <a:r>
              <a:rPr lang="tr-TR" dirty="0"/>
              <a:t>, ALS &amp; </a:t>
            </a:r>
            <a:r>
              <a:rPr lang="tr-TR" dirty="0" err="1"/>
              <a:t>AutoEncoders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6AADEF7-911E-4999-961B-FF9B2860D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/>
              <a:t>CS 556 –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AnalysIs</a:t>
            </a:r>
            <a:endParaRPr lang="tr-TR" dirty="0"/>
          </a:p>
          <a:p>
            <a:pPr algn="ctr"/>
            <a:r>
              <a:rPr lang="tr-TR" dirty="0"/>
              <a:t>Canberk ASLAN</a:t>
            </a:r>
          </a:p>
        </p:txBody>
      </p:sp>
    </p:spTree>
    <p:extLst>
      <p:ext uri="{BB962C8B-B14F-4D97-AF65-F5344CB8AC3E}">
        <p14:creationId xmlns:p14="http://schemas.microsoft.com/office/powerpoint/2010/main" val="33749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EDF63E-BA33-412D-A395-7916703A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AutoEncoders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5E67A2-A2FF-4164-91D9-28C8B22D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AutoEncoder</a:t>
            </a:r>
            <a:r>
              <a:rPr lang="en-GB" dirty="0"/>
              <a:t> is a kind of unsupervised Neural Network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Reconstruct</a:t>
            </a:r>
            <a:r>
              <a:rPr lang="tr-TR" dirty="0"/>
              <a:t> </a:t>
            </a:r>
            <a:r>
              <a:rPr lang="en-GB" dirty="0"/>
              <a:t>multidimensional data in hidden space and then reconstruct (reconstruct) data from compressed hidden space.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loss is the root mean squared error (RMSE).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solves</a:t>
            </a:r>
            <a:r>
              <a:rPr lang="tr-TR" dirty="0"/>
              <a:t> </a:t>
            </a:r>
            <a:r>
              <a:rPr lang="tr-TR" dirty="0" err="1"/>
              <a:t>cold</a:t>
            </a:r>
            <a:r>
              <a:rPr lang="tr-TR" dirty="0"/>
              <a:t> start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2 </a:t>
            </a:r>
            <a:r>
              <a:rPr lang="tr-TR" dirty="0" err="1"/>
              <a:t>different</a:t>
            </a:r>
            <a:r>
              <a:rPr lang="tr-TR" dirty="0"/>
              <a:t> network model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dimension</a:t>
            </a:r>
            <a:r>
              <a:rPr lang="tr-TR" dirty="0"/>
              <a:t> </a:t>
            </a:r>
            <a:r>
              <a:rPr lang="tr-TR" dirty="0" err="1"/>
              <a:t>reduction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Data </a:t>
            </a:r>
            <a:r>
              <a:rPr lang="tr-TR" dirty="0" err="1"/>
              <a:t>Compression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9866269-80E9-402F-A169-FC395610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0" y="2980508"/>
            <a:ext cx="2774632" cy="20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2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3B4C13-8CE2-4703-BD84-52223F8E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Outputs</a:t>
            </a:r>
            <a:r>
              <a:rPr lang="tr-TR" dirty="0"/>
              <a:t> &amp;RMSE </a:t>
            </a:r>
            <a:r>
              <a:rPr lang="tr-TR" dirty="0" err="1"/>
              <a:t>Values</a:t>
            </a:r>
            <a:r>
              <a:rPr lang="tr-TR" dirty="0"/>
              <a:t> of 3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4AE855-23DF-4BA1-AE7B-BF0F8DB5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7768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SVD </a:t>
            </a:r>
            <a:r>
              <a:rPr lang="tr-TR" b="1" dirty="0" err="1"/>
              <a:t>Resuts</a:t>
            </a:r>
            <a:endParaRPr lang="tr-TR" b="1" dirty="0"/>
          </a:p>
          <a:p>
            <a:pPr lvl="1">
              <a:buFont typeface="Wingdings" panose="05000000000000000000" pitchFamily="2" charset="2"/>
              <a:buChar char="Ø"/>
            </a:pPr>
            <a:endParaRPr lang="tr-TR" b="1" dirty="0"/>
          </a:p>
          <a:p>
            <a:pPr marL="384048" lvl="2" indent="0">
              <a:buNone/>
            </a:pPr>
            <a:r>
              <a:rPr lang="en-GB" b="1" dirty="0"/>
              <a:t>Please enter a Customer ID</a:t>
            </a:r>
            <a:r>
              <a:rPr lang="tr-TR" b="1" dirty="0"/>
              <a:t> : </a:t>
            </a:r>
            <a:r>
              <a:rPr lang="en-GB" b="1" dirty="0"/>
              <a:t>88</a:t>
            </a:r>
          </a:p>
          <a:p>
            <a:pPr marL="384048" lvl="2" indent="0">
              <a:buNone/>
            </a:pPr>
            <a:r>
              <a:rPr lang="en-GB" b="1" dirty="0" err="1"/>
              <a:t>Movie_Id</a:t>
            </a:r>
            <a:endParaRPr lang="tr-TR" b="1" dirty="0"/>
          </a:p>
          <a:p>
            <a:pPr marL="384048" lvl="2" indent="0">
              <a:buNone/>
            </a:pPr>
            <a:r>
              <a:rPr lang="tr-TR" b="1" dirty="0"/>
              <a:t>110                                     </a:t>
            </a:r>
            <a:r>
              <a:rPr lang="tr-TR" b="1" dirty="0" err="1"/>
              <a:t>Braveheart</a:t>
            </a:r>
            <a:r>
              <a:rPr lang="tr-TR" b="1" dirty="0"/>
              <a:t> (1995)</a:t>
            </a:r>
          </a:p>
          <a:p>
            <a:pPr marL="384048" lvl="2" indent="0">
              <a:buNone/>
            </a:pPr>
            <a:r>
              <a:rPr lang="tr-TR" b="1" dirty="0"/>
              <a:t>168                                   First Knight (1995)</a:t>
            </a:r>
          </a:p>
          <a:p>
            <a:pPr marL="384048" lvl="2" indent="0">
              <a:buNone/>
            </a:pPr>
            <a:r>
              <a:rPr lang="en-GB" b="1" dirty="0"/>
              <a:t>216                                  Billy Madison (1995)</a:t>
            </a:r>
          </a:p>
          <a:p>
            <a:pPr marL="384048" lvl="2" indent="0">
              <a:buNone/>
            </a:pPr>
            <a:r>
              <a:rPr lang="en-GB" b="1" dirty="0"/>
              <a:t>260                    	</a:t>
            </a:r>
            <a:r>
              <a:rPr lang="tr-TR" b="1" dirty="0"/>
              <a:t>  </a:t>
            </a:r>
            <a:r>
              <a:rPr lang="en-GB" b="1" dirty="0"/>
              <a:t> Star Wars: Episode IV</a:t>
            </a:r>
            <a:endParaRPr lang="tr-TR" b="1" dirty="0"/>
          </a:p>
          <a:p>
            <a:pPr marL="384048" lvl="2" indent="0">
              <a:buNone/>
            </a:pPr>
            <a:r>
              <a:rPr lang="en-GB" b="1" dirty="0"/>
              <a:t>356                                   Forrest Gump (1994)</a:t>
            </a:r>
          </a:p>
          <a:p>
            <a:pPr marL="384048" lvl="2" indent="0">
              <a:buNone/>
            </a:pPr>
            <a:r>
              <a:rPr lang="en-GB" b="1" dirty="0"/>
              <a:t>673                                      Space Jam (1996)</a:t>
            </a:r>
          </a:p>
          <a:p>
            <a:pPr marL="384048" lvl="2" indent="0">
              <a:buNone/>
            </a:pPr>
            <a:r>
              <a:rPr lang="en-GB" b="1" dirty="0"/>
              <a:t>780                  Independence Day (a.k.a. ID4) (1996)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	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CFFDBFA-30E5-4C4F-B7FE-7923AE743AD5}"/>
              </a:ext>
            </a:extLst>
          </p:cNvPr>
          <p:cNvSpPr txBox="1"/>
          <p:nvPr/>
        </p:nvSpPr>
        <p:spPr>
          <a:xfrm>
            <a:off x="5956184" y="2718033"/>
            <a:ext cx="5744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RMSE (Test set) 0.8752 			RMSE (Train set) 0.8673  </a:t>
            </a:r>
          </a:p>
          <a:p>
            <a:r>
              <a:rPr lang="tr-TR" dirty="0"/>
              <a:t>   MSE (Test set)0.6792			MSE (Train set) 0.63 </a:t>
            </a:r>
          </a:p>
        </p:txBody>
      </p:sp>
    </p:spTree>
    <p:extLst>
      <p:ext uri="{BB962C8B-B14F-4D97-AF65-F5344CB8AC3E}">
        <p14:creationId xmlns:p14="http://schemas.microsoft.com/office/powerpoint/2010/main" val="96964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3B4C13-8CE2-4703-BD84-52223F8E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Outputs</a:t>
            </a:r>
            <a:r>
              <a:rPr lang="tr-TR" dirty="0"/>
              <a:t> &amp;RMSE </a:t>
            </a:r>
            <a:r>
              <a:rPr lang="tr-TR" dirty="0" err="1"/>
              <a:t>Values</a:t>
            </a:r>
            <a:r>
              <a:rPr lang="tr-TR" dirty="0"/>
              <a:t> of 3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4AE855-23DF-4BA1-AE7B-BF0F8DB5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875681" cy="402336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3600" b="1" dirty="0"/>
              <a:t>ALS </a:t>
            </a:r>
            <a:r>
              <a:rPr lang="tr-TR" sz="3600" b="1" dirty="0" err="1"/>
              <a:t>Results</a:t>
            </a:r>
            <a:endParaRPr lang="tr-TR" sz="3600" b="1" dirty="0"/>
          </a:p>
          <a:p>
            <a:pPr>
              <a:buFont typeface="Wingdings" panose="05000000000000000000" pitchFamily="2" charset="2"/>
              <a:buChar char="Ø"/>
            </a:pPr>
            <a:endParaRPr lang="tr-TR" b="1" dirty="0"/>
          </a:p>
          <a:p>
            <a:pPr marL="384048" lvl="2" indent="0">
              <a:buNone/>
            </a:pPr>
            <a:r>
              <a:rPr lang="tr-TR" b="1" dirty="0" err="1"/>
              <a:t>Recommend</a:t>
            </a:r>
            <a:r>
              <a:rPr lang="tr-TR" b="1" dirty="0"/>
              <a:t> Movie X </a:t>
            </a:r>
            <a:r>
              <a:rPr lang="tr-TR" b="1" dirty="0" err="1"/>
              <a:t>to</a:t>
            </a:r>
            <a:r>
              <a:rPr lang="tr-TR" b="1" dirty="0"/>
              <a:t> N </a:t>
            </a:r>
            <a:r>
              <a:rPr lang="tr-TR" b="1" dirty="0" err="1"/>
              <a:t>counted</a:t>
            </a:r>
            <a:r>
              <a:rPr lang="tr-TR" b="1" dirty="0"/>
              <a:t> User </a:t>
            </a:r>
            <a:r>
              <a:rPr lang="tr-TR" b="1" dirty="0" err="1"/>
              <a:t>Like</a:t>
            </a:r>
            <a:r>
              <a:rPr lang="tr-TR" b="1" dirty="0"/>
              <a:t> </a:t>
            </a:r>
            <a:r>
              <a:rPr lang="tr-TR" b="1" dirty="0" err="1"/>
              <a:t>Below</a:t>
            </a:r>
            <a:r>
              <a:rPr lang="tr-TR" b="1" dirty="0"/>
              <a:t> :		</a:t>
            </a:r>
          </a:p>
          <a:p>
            <a:pPr marL="384048" lvl="2" indent="0">
              <a:buNone/>
            </a:pPr>
            <a:r>
              <a:rPr lang="tr-TR" b="1" dirty="0"/>
              <a:t>______________________________________________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=58887, </a:t>
            </a:r>
            <a:r>
              <a:rPr lang="tr-TR" b="1" dirty="0" err="1"/>
              <a:t>product</a:t>
            </a:r>
            <a:r>
              <a:rPr lang="tr-TR" b="1" dirty="0"/>
              <a:t>=286, </a:t>
            </a:r>
            <a:r>
              <a:rPr lang="tr-TR" b="1" dirty="0" err="1"/>
              <a:t>rating</a:t>
            </a:r>
            <a:r>
              <a:rPr lang="tr-TR" b="1" dirty="0"/>
              <a:t>=5)						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=27297, </a:t>
            </a:r>
            <a:r>
              <a:rPr lang="tr-TR" b="1" dirty="0" err="1"/>
              <a:t>product</a:t>
            </a:r>
            <a:r>
              <a:rPr lang="tr-TR" b="1" dirty="0"/>
              <a:t>=286, </a:t>
            </a:r>
            <a:r>
              <a:rPr lang="tr-TR" b="1" dirty="0" err="1"/>
              <a:t>rating</a:t>
            </a:r>
            <a:r>
              <a:rPr lang="tr-TR" b="1" dirty="0"/>
              <a:t>=5)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=33574, </a:t>
            </a:r>
            <a:r>
              <a:rPr lang="tr-TR" b="1" dirty="0" err="1"/>
              <a:t>product</a:t>
            </a:r>
            <a:r>
              <a:rPr lang="tr-TR" b="1" dirty="0"/>
              <a:t>=286, </a:t>
            </a:r>
            <a:r>
              <a:rPr lang="tr-TR" b="1" dirty="0" err="1"/>
              <a:t>rating</a:t>
            </a:r>
            <a:r>
              <a:rPr lang="tr-TR" b="1" dirty="0"/>
              <a:t>=5)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=11139, </a:t>
            </a:r>
            <a:r>
              <a:rPr lang="tr-TR" b="1" dirty="0" err="1"/>
              <a:t>product</a:t>
            </a:r>
            <a:r>
              <a:rPr lang="tr-TR" b="1" dirty="0"/>
              <a:t>=286, </a:t>
            </a:r>
            <a:r>
              <a:rPr lang="tr-TR" b="1" dirty="0" err="1"/>
              <a:t>rating</a:t>
            </a:r>
            <a:r>
              <a:rPr lang="tr-TR" b="1" dirty="0"/>
              <a:t>=5)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=22107, </a:t>
            </a:r>
            <a:r>
              <a:rPr lang="tr-TR" b="1" dirty="0" err="1"/>
              <a:t>product</a:t>
            </a:r>
            <a:r>
              <a:rPr lang="tr-TR" b="1" dirty="0"/>
              <a:t>=286, </a:t>
            </a:r>
            <a:r>
              <a:rPr lang="tr-TR" b="1" dirty="0" err="1"/>
              <a:t>rating</a:t>
            </a:r>
            <a:r>
              <a:rPr lang="tr-TR" b="1" dirty="0"/>
              <a:t>=5)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=11491, </a:t>
            </a:r>
            <a:r>
              <a:rPr lang="tr-TR" b="1" dirty="0" err="1"/>
              <a:t>product</a:t>
            </a:r>
            <a:r>
              <a:rPr lang="tr-TR" b="1" dirty="0"/>
              <a:t>=286, </a:t>
            </a:r>
            <a:r>
              <a:rPr lang="tr-TR" b="1" dirty="0" err="1"/>
              <a:t>rating</a:t>
            </a:r>
            <a:r>
              <a:rPr lang="tr-TR" b="1" dirty="0"/>
              <a:t>=5)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=43753, </a:t>
            </a:r>
            <a:r>
              <a:rPr lang="tr-TR" b="1" dirty="0" err="1"/>
              <a:t>product</a:t>
            </a:r>
            <a:r>
              <a:rPr lang="tr-TR" b="1" dirty="0"/>
              <a:t>=286, </a:t>
            </a:r>
            <a:r>
              <a:rPr lang="tr-TR" b="1" dirty="0" err="1"/>
              <a:t>rating</a:t>
            </a:r>
            <a:r>
              <a:rPr lang="tr-TR" b="1" dirty="0"/>
              <a:t>=5)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=28707, </a:t>
            </a:r>
            <a:r>
              <a:rPr lang="tr-TR" b="1" dirty="0" err="1"/>
              <a:t>product</a:t>
            </a:r>
            <a:r>
              <a:rPr lang="tr-TR" b="1" dirty="0"/>
              <a:t>=286, </a:t>
            </a:r>
            <a:r>
              <a:rPr lang="tr-TR" b="1" dirty="0" err="1"/>
              <a:t>rating</a:t>
            </a:r>
            <a:r>
              <a:rPr lang="tr-TR" b="1" dirty="0"/>
              <a:t>=5)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tr-TR" b="1" dirty="0"/>
          </a:p>
          <a:p>
            <a:pPr marL="384048" lvl="2" indent="0">
              <a:buNone/>
            </a:pPr>
            <a:r>
              <a:rPr lang="tr-TR" b="1" dirty="0" err="1"/>
              <a:t>Recommend</a:t>
            </a:r>
            <a:r>
              <a:rPr lang="tr-TR" b="1" dirty="0"/>
              <a:t> </a:t>
            </a:r>
            <a:r>
              <a:rPr lang="tr-TR" b="1" dirty="0" err="1"/>
              <a:t>Movies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User X  </a:t>
            </a:r>
            <a:r>
              <a:rPr lang="tr-TR" b="1" dirty="0" err="1"/>
              <a:t>Like</a:t>
            </a:r>
            <a:r>
              <a:rPr lang="tr-TR" b="1" dirty="0"/>
              <a:t> </a:t>
            </a:r>
            <a:r>
              <a:rPr lang="tr-TR" b="1" dirty="0" err="1"/>
              <a:t>Below</a:t>
            </a:r>
            <a:r>
              <a:rPr lang="tr-TR" b="1" dirty="0"/>
              <a:t> :</a:t>
            </a:r>
          </a:p>
          <a:p>
            <a:pPr marL="384048" lvl="2" indent="0">
              <a:buNone/>
            </a:pPr>
            <a:r>
              <a:rPr lang="tr-TR" b="1" dirty="0"/>
              <a:t>_______________________________________________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=222, </a:t>
            </a:r>
            <a:r>
              <a:rPr lang="tr-TR" b="1" dirty="0" err="1"/>
              <a:t>product</a:t>
            </a:r>
            <a:r>
              <a:rPr lang="tr-TR" b="1" dirty="0"/>
              <a:t>=7752, </a:t>
            </a:r>
            <a:r>
              <a:rPr lang="tr-TR" b="1" dirty="0" err="1"/>
              <a:t>rating</a:t>
            </a:r>
            <a:r>
              <a:rPr lang="tr-TR" b="1" dirty="0"/>
              <a:t>=5)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=222, </a:t>
            </a:r>
            <a:r>
              <a:rPr lang="tr-TR" b="1" dirty="0" err="1"/>
              <a:t>product</a:t>
            </a:r>
            <a:r>
              <a:rPr lang="tr-TR" b="1" dirty="0"/>
              <a:t>=6674, </a:t>
            </a:r>
            <a:r>
              <a:rPr lang="tr-TR" b="1" dirty="0" err="1"/>
              <a:t>rating</a:t>
            </a:r>
            <a:r>
              <a:rPr lang="tr-TR" b="1" dirty="0"/>
              <a:t>=4.98)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=222, </a:t>
            </a:r>
            <a:r>
              <a:rPr lang="tr-TR" b="1" dirty="0" err="1"/>
              <a:t>product</a:t>
            </a:r>
            <a:r>
              <a:rPr lang="tr-TR" b="1" dirty="0"/>
              <a:t>=8478, </a:t>
            </a:r>
            <a:r>
              <a:rPr lang="tr-TR" b="1" dirty="0" err="1"/>
              <a:t>rating</a:t>
            </a:r>
            <a:r>
              <a:rPr lang="tr-TR" b="1" dirty="0"/>
              <a:t>=4.90)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=222, </a:t>
            </a:r>
            <a:r>
              <a:rPr lang="tr-TR" b="1" dirty="0" err="1"/>
              <a:t>product</a:t>
            </a:r>
            <a:r>
              <a:rPr lang="tr-TR" b="1" dirty="0"/>
              <a:t>=59339, </a:t>
            </a:r>
            <a:r>
              <a:rPr lang="tr-TR" b="1" dirty="0" err="1"/>
              <a:t>rating</a:t>
            </a:r>
            <a:r>
              <a:rPr lang="tr-TR" b="1" dirty="0"/>
              <a:t>=4.86)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=222, </a:t>
            </a:r>
            <a:r>
              <a:rPr lang="tr-TR" b="1" dirty="0" err="1"/>
              <a:t>product</a:t>
            </a:r>
            <a:r>
              <a:rPr lang="tr-TR" b="1" dirty="0"/>
              <a:t>=6443, </a:t>
            </a:r>
            <a:r>
              <a:rPr lang="tr-TR" b="1" dirty="0" err="1"/>
              <a:t>rating</a:t>
            </a:r>
            <a:r>
              <a:rPr lang="tr-TR" b="1" dirty="0"/>
              <a:t>=4.81)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=222, </a:t>
            </a:r>
            <a:r>
              <a:rPr lang="tr-TR" b="1" dirty="0" err="1"/>
              <a:t>product</a:t>
            </a:r>
            <a:r>
              <a:rPr lang="tr-TR" b="1" dirty="0"/>
              <a:t>=2604, </a:t>
            </a:r>
            <a:r>
              <a:rPr lang="tr-TR" b="1" dirty="0" err="1"/>
              <a:t>rating</a:t>
            </a:r>
            <a:r>
              <a:rPr lang="tr-TR" b="1" dirty="0"/>
              <a:t>=4.71)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=222, </a:t>
            </a:r>
            <a:r>
              <a:rPr lang="tr-TR" b="1" dirty="0" err="1"/>
              <a:t>product</a:t>
            </a:r>
            <a:r>
              <a:rPr lang="tr-TR" b="1" dirty="0"/>
              <a:t>=2319, </a:t>
            </a:r>
            <a:r>
              <a:rPr lang="tr-TR" b="1" dirty="0" err="1"/>
              <a:t>rating</a:t>
            </a:r>
            <a:r>
              <a:rPr lang="tr-TR" b="1" dirty="0"/>
              <a:t>=4.7)</a:t>
            </a:r>
          </a:p>
          <a:p>
            <a:pPr marL="384048" lvl="2" indent="0">
              <a:buNone/>
            </a:pPr>
            <a:r>
              <a:rPr lang="tr-TR" b="1" dirty="0" err="1"/>
              <a:t>Rating</a:t>
            </a:r>
            <a:r>
              <a:rPr lang="tr-TR" b="1" dirty="0"/>
              <a:t>(</a:t>
            </a:r>
            <a:r>
              <a:rPr lang="tr-TR" b="1" dirty="0" err="1"/>
              <a:t>user</a:t>
            </a:r>
            <a:r>
              <a:rPr lang="tr-TR" b="1" dirty="0"/>
              <a:t>=222, </a:t>
            </a:r>
            <a:r>
              <a:rPr lang="tr-TR" b="1" dirty="0" err="1"/>
              <a:t>product</a:t>
            </a:r>
            <a:r>
              <a:rPr lang="tr-TR" b="1" dirty="0"/>
              <a:t>=26106, </a:t>
            </a:r>
            <a:r>
              <a:rPr lang="tr-TR" b="1" dirty="0" err="1"/>
              <a:t>rating</a:t>
            </a:r>
            <a:r>
              <a:rPr lang="tr-TR" b="1" dirty="0"/>
              <a:t>=4.66)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7159DC5-DB8A-46FD-A73D-A630D4ECEEC7}"/>
              </a:ext>
            </a:extLst>
          </p:cNvPr>
          <p:cNvSpPr txBox="1"/>
          <p:nvPr/>
        </p:nvSpPr>
        <p:spPr>
          <a:xfrm>
            <a:off x="6126480" y="2162838"/>
            <a:ext cx="459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 MSE: 0.589</a:t>
            </a:r>
          </a:p>
          <a:p>
            <a:r>
              <a:rPr lang="fr-FR" dirty="0"/>
              <a:t>Train RMSE: 0.767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393F4B5-3279-4025-9A4D-E394D5C7A2AF}"/>
              </a:ext>
            </a:extLst>
          </p:cNvPr>
          <p:cNvSpPr txBox="1"/>
          <p:nvPr/>
        </p:nvSpPr>
        <p:spPr>
          <a:xfrm>
            <a:off x="6096000" y="2911481"/>
            <a:ext cx="459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tr-TR" dirty="0" err="1"/>
              <a:t>est</a:t>
            </a:r>
            <a:r>
              <a:rPr lang="fr-FR" dirty="0"/>
              <a:t> MSE: 0.</a:t>
            </a:r>
            <a:r>
              <a:rPr lang="tr-TR" dirty="0"/>
              <a:t>623</a:t>
            </a:r>
            <a:endParaRPr lang="fr-FR" dirty="0"/>
          </a:p>
          <a:p>
            <a:r>
              <a:rPr lang="fr-FR" dirty="0"/>
              <a:t>T</a:t>
            </a:r>
            <a:r>
              <a:rPr lang="tr-TR" dirty="0" err="1"/>
              <a:t>est</a:t>
            </a:r>
            <a:r>
              <a:rPr lang="fr-FR" dirty="0"/>
              <a:t> RMSE: 0.814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382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ABE3AB0-1724-4BFE-9ED2-94850985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Outputs</a:t>
            </a:r>
            <a:r>
              <a:rPr lang="tr-TR" dirty="0"/>
              <a:t> &amp;RMSE </a:t>
            </a:r>
            <a:r>
              <a:rPr lang="tr-TR" dirty="0" err="1"/>
              <a:t>Values</a:t>
            </a:r>
            <a:r>
              <a:rPr lang="tr-TR" dirty="0"/>
              <a:t> of 3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FF7C8F-9D9B-4DF6-B2EF-42B1CF33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First NN </a:t>
            </a:r>
            <a:r>
              <a:rPr lang="tr-TR" b="1" dirty="0" err="1"/>
              <a:t>AutoEncoder</a:t>
            </a:r>
            <a:r>
              <a:rPr lang="tr-TR" b="1" dirty="0"/>
              <a:t> </a:t>
            </a:r>
            <a:r>
              <a:rPr lang="tr-TR" b="1" dirty="0" err="1"/>
              <a:t>Outputs</a:t>
            </a:r>
            <a:r>
              <a:rPr lang="tr-TR" b="1" dirty="0"/>
              <a:t> – 100 </a:t>
            </a:r>
            <a:r>
              <a:rPr lang="tr-TR" b="1" dirty="0" err="1"/>
              <a:t>Epochs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Relu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Adam </a:t>
            </a:r>
            <a:r>
              <a:rPr lang="tr-TR" b="1" dirty="0" err="1"/>
              <a:t>Optimizer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    Encoder: (</a:t>
            </a:r>
            <a:r>
              <a:rPr lang="tr-TR" dirty="0" err="1"/>
              <a:t>Moviesize</a:t>
            </a:r>
            <a:r>
              <a:rPr lang="tr-TR" dirty="0"/>
              <a:t> x 500) * ( 500 x 100)</a:t>
            </a:r>
            <a:r>
              <a:rPr lang="en-GB" dirty="0"/>
              <a:t> =</a:t>
            </a:r>
            <a:r>
              <a:rPr lang="tr-TR" dirty="0"/>
              <a:t>&gt; 2 </a:t>
            </a:r>
            <a:r>
              <a:rPr lang="tr-TR" dirty="0" err="1"/>
              <a:t>Layers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Decoder</a:t>
            </a:r>
            <a:r>
              <a:rPr lang="tr-TR" dirty="0"/>
              <a:t>: (100 x 500) * (500 x </a:t>
            </a:r>
            <a:r>
              <a:rPr lang="tr-TR" dirty="0" err="1"/>
              <a:t>Moviesize</a:t>
            </a:r>
            <a:r>
              <a:rPr lang="tr-TR" dirty="0"/>
              <a:t>) </a:t>
            </a:r>
            <a:r>
              <a:rPr lang="en-GB" dirty="0"/>
              <a:t>=</a:t>
            </a:r>
            <a:r>
              <a:rPr lang="tr-TR" dirty="0"/>
              <a:t>&gt; 2 </a:t>
            </a:r>
            <a:r>
              <a:rPr lang="tr-TR" dirty="0" err="1"/>
              <a:t>Layers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1008560" lvl="5" indent="0">
              <a:buNone/>
            </a:pPr>
            <a:r>
              <a:rPr lang="tr-TR" sz="1000" dirty="0"/>
              <a:t>epoch:0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):3.6543 	 </a:t>
            </a:r>
            <a:r>
              <a:rPr lang="tr-TR" sz="1000" dirty="0" err="1"/>
              <a:t>rmse</a:t>
            </a:r>
            <a:r>
              <a:rPr lang="tr-TR" sz="1000" dirty="0"/>
              <a:t>(test):3.6614</a:t>
            </a:r>
          </a:p>
          <a:p>
            <a:pPr marL="1008560" lvl="5" indent="0">
              <a:buNone/>
            </a:pPr>
            <a:r>
              <a:rPr lang="tr-TR" sz="1000" dirty="0"/>
              <a:t>epoch:1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):3.5380 	 </a:t>
            </a:r>
            <a:r>
              <a:rPr lang="tr-TR" sz="1000" dirty="0" err="1"/>
              <a:t>rmse</a:t>
            </a:r>
            <a:r>
              <a:rPr lang="tr-TR" sz="1000" dirty="0"/>
              <a:t>(test):3.5466</a:t>
            </a:r>
          </a:p>
          <a:p>
            <a:pPr marL="1008560" lvl="5" indent="0">
              <a:buNone/>
            </a:pPr>
            <a:r>
              <a:rPr lang="tr-TR" sz="1000" dirty="0"/>
              <a:t>epoch:2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):3.2796 	 </a:t>
            </a:r>
            <a:r>
              <a:rPr lang="tr-TR" sz="1000" dirty="0" err="1"/>
              <a:t>rmse</a:t>
            </a:r>
            <a:r>
              <a:rPr lang="tr-TR" sz="1000" dirty="0"/>
              <a:t>(test):3.2902</a:t>
            </a:r>
          </a:p>
          <a:p>
            <a:pPr marL="1008560" lvl="5" indent="0">
              <a:buNone/>
            </a:pPr>
            <a:r>
              <a:rPr lang="tr-TR" sz="1000" dirty="0"/>
              <a:t>epoch:3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):2.8622 	 </a:t>
            </a:r>
            <a:r>
              <a:rPr lang="tr-TR" sz="1000" dirty="0" err="1"/>
              <a:t>rmse</a:t>
            </a:r>
            <a:r>
              <a:rPr lang="tr-TR" sz="1000" dirty="0"/>
              <a:t>(test):2.8747</a:t>
            </a:r>
          </a:p>
          <a:p>
            <a:pPr marL="1008560" lvl="5" indent="0">
              <a:buNone/>
            </a:pPr>
            <a:endParaRPr lang="tr-TR" sz="1000" dirty="0"/>
          </a:p>
          <a:p>
            <a:pPr marL="1008560" lvl="5" indent="0">
              <a:buNone/>
            </a:pPr>
            <a:r>
              <a:rPr lang="tr-TR" sz="1000" dirty="0"/>
              <a:t>	         |||</a:t>
            </a:r>
          </a:p>
          <a:p>
            <a:pPr marL="1008560" lvl="5" indent="0">
              <a:buNone/>
            </a:pPr>
            <a:r>
              <a:rPr lang="tr-TR" sz="1000" dirty="0"/>
              <a:t>	         |||</a:t>
            </a:r>
          </a:p>
          <a:p>
            <a:pPr marL="1008560" lvl="5" indent="0">
              <a:buNone/>
            </a:pPr>
            <a:r>
              <a:rPr lang="tr-TR" sz="1000" dirty="0"/>
              <a:t>	         |||</a:t>
            </a:r>
          </a:p>
          <a:p>
            <a:pPr marL="1008560" lvl="5" indent="0">
              <a:buNone/>
            </a:pPr>
            <a:r>
              <a:rPr lang="tr-TR" sz="1000" dirty="0"/>
              <a:t>	         |||</a:t>
            </a:r>
          </a:p>
          <a:p>
            <a:pPr marL="1008560" lvl="5" indent="0">
              <a:buNone/>
            </a:pPr>
            <a:endParaRPr lang="tr-TR" sz="1000" dirty="0"/>
          </a:p>
          <a:p>
            <a:pPr marL="1008560" lvl="5" indent="0">
              <a:buNone/>
            </a:pPr>
            <a:r>
              <a:rPr lang="tr-TR" sz="1000" dirty="0"/>
              <a:t>epoch:97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):1.5155 	 </a:t>
            </a:r>
            <a:r>
              <a:rPr lang="tr-TR" sz="1000" dirty="0" err="1"/>
              <a:t>rmse</a:t>
            </a:r>
            <a:r>
              <a:rPr lang="tr-TR" sz="1000" dirty="0"/>
              <a:t>(test):1.5405</a:t>
            </a:r>
          </a:p>
          <a:p>
            <a:pPr marL="1008560" lvl="5" indent="0">
              <a:buNone/>
            </a:pPr>
            <a:r>
              <a:rPr lang="tr-TR" sz="1000" dirty="0"/>
              <a:t>epoch:98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):1.5356 	 </a:t>
            </a:r>
            <a:r>
              <a:rPr lang="tr-TR" sz="1000" dirty="0" err="1"/>
              <a:t>rmse</a:t>
            </a:r>
            <a:r>
              <a:rPr lang="tr-TR" sz="1000" dirty="0"/>
              <a:t>(test):1.5603</a:t>
            </a:r>
          </a:p>
          <a:p>
            <a:pPr marL="1008560" lvl="5" indent="0">
              <a:buNone/>
            </a:pPr>
            <a:r>
              <a:rPr lang="tr-TR" sz="1000" dirty="0"/>
              <a:t>epoch:99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):1.5434 	 </a:t>
            </a:r>
            <a:r>
              <a:rPr lang="tr-TR" sz="1000" dirty="0" err="1"/>
              <a:t>rmse</a:t>
            </a:r>
            <a:r>
              <a:rPr lang="tr-TR" sz="1000" dirty="0"/>
              <a:t>(test):1.5680</a:t>
            </a:r>
          </a:p>
        </p:txBody>
      </p:sp>
    </p:spTree>
    <p:extLst>
      <p:ext uri="{BB962C8B-B14F-4D97-AF65-F5344CB8AC3E}">
        <p14:creationId xmlns:p14="http://schemas.microsoft.com/office/powerpoint/2010/main" val="117484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ABE3AB0-1724-4BFE-9ED2-94850985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Outputs</a:t>
            </a:r>
            <a:r>
              <a:rPr lang="tr-TR" dirty="0"/>
              <a:t> &amp;RMSE </a:t>
            </a:r>
            <a:r>
              <a:rPr lang="tr-TR" dirty="0" err="1"/>
              <a:t>Values</a:t>
            </a:r>
            <a:r>
              <a:rPr lang="tr-TR" dirty="0"/>
              <a:t> of 3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FF7C8F-9D9B-4DF6-B2EF-42B1CF33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Second NN </a:t>
            </a:r>
            <a:r>
              <a:rPr lang="tr-TR" b="1" dirty="0" err="1"/>
              <a:t>AutoEncoder</a:t>
            </a:r>
            <a:r>
              <a:rPr lang="tr-TR" b="1" dirty="0"/>
              <a:t> </a:t>
            </a:r>
            <a:r>
              <a:rPr lang="tr-TR" b="1" dirty="0" err="1"/>
              <a:t>Outputs</a:t>
            </a:r>
            <a:r>
              <a:rPr lang="tr-TR" b="1" dirty="0"/>
              <a:t> – 100 </a:t>
            </a:r>
            <a:r>
              <a:rPr lang="tr-TR" b="1" dirty="0" err="1"/>
              <a:t>Epochs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Sigmoid </a:t>
            </a:r>
            <a:r>
              <a:rPr lang="tr-TR" b="1" dirty="0" err="1"/>
              <a:t>and</a:t>
            </a:r>
            <a:r>
              <a:rPr lang="tr-TR" b="1" dirty="0"/>
              <a:t> Adam </a:t>
            </a:r>
            <a:r>
              <a:rPr lang="tr-TR" b="1" dirty="0" err="1"/>
              <a:t>Optimizer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    Encoder: (</a:t>
            </a:r>
            <a:r>
              <a:rPr lang="tr-TR" dirty="0" err="1"/>
              <a:t>Moviesize</a:t>
            </a:r>
            <a:r>
              <a:rPr lang="tr-TR" dirty="0"/>
              <a:t> x 10) </a:t>
            </a:r>
            <a:r>
              <a:rPr lang="en-GB" dirty="0"/>
              <a:t>=</a:t>
            </a:r>
            <a:r>
              <a:rPr lang="tr-TR" dirty="0"/>
              <a:t>&gt; 1Layers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Decoder</a:t>
            </a:r>
            <a:r>
              <a:rPr lang="tr-TR" dirty="0"/>
              <a:t>: (10 x </a:t>
            </a:r>
            <a:r>
              <a:rPr lang="tr-TR" dirty="0" err="1"/>
              <a:t>Moviesize</a:t>
            </a:r>
            <a:r>
              <a:rPr lang="tr-TR" dirty="0"/>
              <a:t>) </a:t>
            </a:r>
            <a:r>
              <a:rPr lang="en-GB" dirty="0"/>
              <a:t>=</a:t>
            </a:r>
            <a:r>
              <a:rPr lang="tr-TR" dirty="0"/>
              <a:t>&gt; 1 </a:t>
            </a:r>
            <a:r>
              <a:rPr lang="tr-TR" dirty="0" err="1"/>
              <a:t>Layers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1008560" lvl="5" indent="0">
              <a:buNone/>
            </a:pPr>
            <a:r>
              <a:rPr lang="tr-TR" sz="1000" dirty="0"/>
              <a:t>epoch:0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):3.7122 	 </a:t>
            </a:r>
            <a:r>
              <a:rPr lang="tr-TR" sz="1000" dirty="0" err="1"/>
              <a:t>rmse</a:t>
            </a:r>
            <a:r>
              <a:rPr lang="tr-TR" sz="1000" dirty="0"/>
              <a:t>(test):3.7198</a:t>
            </a:r>
          </a:p>
          <a:p>
            <a:pPr marL="1008560" lvl="5" indent="0">
              <a:buNone/>
            </a:pPr>
            <a:r>
              <a:rPr lang="tr-TR" sz="1000" dirty="0"/>
              <a:t>epoch:1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):3.7024 	 </a:t>
            </a:r>
            <a:r>
              <a:rPr lang="tr-TR" sz="1000" dirty="0" err="1"/>
              <a:t>rmse</a:t>
            </a:r>
            <a:r>
              <a:rPr lang="tr-TR" sz="1000" dirty="0"/>
              <a:t>(test):3.7106</a:t>
            </a:r>
          </a:p>
          <a:p>
            <a:pPr marL="1008560" lvl="5" indent="0">
              <a:buNone/>
            </a:pPr>
            <a:r>
              <a:rPr lang="tr-TR" sz="1000" dirty="0"/>
              <a:t>epoch:2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):3.6964 	 </a:t>
            </a:r>
            <a:r>
              <a:rPr lang="tr-TR" sz="1000" dirty="0" err="1"/>
              <a:t>rmse</a:t>
            </a:r>
            <a:r>
              <a:rPr lang="tr-TR" sz="1000" dirty="0"/>
              <a:t>(test):3.7051</a:t>
            </a:r>
          </a:p>
          <a:p>
            <a:pPr marL="1008560" lvl="5" indent="0">
              <a:buNone/>
            </a:pPr>
            <a:r>
              <a:rPr lang="tr-TR" sz="1000" dirty="0"/>
              <a:t>epoch:3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):3.6921 	 </a:t>
            </a:r>
            <a:r>
              <a:rPr lang="tr-TR" sz="1000" dirty="0" err="1"/>
              <a:t>rmse</a:t>
            </a:r>
            <a:r>
              <a:rPr lang="tr-TR" sz="1000" dirty="0"/>
              <a:t>(test):3.7012</a:t>
            </a:r>
          </a:p>
          <a:p>
            <a:pPr marL="1008560" lvl="5" indent="0">
              <a:buNone/>
            </a:pPr>
            <a:r>
              <a:rPr lang="tr-TR" sz="1000" dirty="0"/>
              <a:t>	         |||</a:t>
            </a:r>
          </a:p>
          <a:p>
            <a:pPr marL="1008560" lvl="5" indent="0">
              <a:buNone/>
            </a:pPr>
            <a:r>
              <a:rPr lang="tr-TR" sz="1000" dirty="0"/>
              <a:t>	         |||</a:t>
            </a:r>
          </a:p>
          <a:p>
            <a:pPr marL="1008560" lvl="5" indent="0">
              <a:buNone/>
            </a:pPr>
            <a:r>
              <a:rPr lang="tr-TR" sz="1000" dirty="0"/>
              <a:t>	         |||</a:t>
            </a:r>
          </a:p>
          <a:p>
            <a:pPr marL="1008560" lvl="5" indent="0">
              <a:buNone/>
            </a:pPr>
            <a:r>
              <a:rPr lang="tr-TR" sz="1000" dirty="0"/>
              <a:t>	         |||</a:t>
            </a:r>
          </a:p>
          <a:p>
            <a:pPr marL="1008560" lvl="5" indent="0">
              <a:buNone/>
            </a:pPr>
            <a:endParaRPr lang="tr-TR" sz="1000" dirty="0"/>
          </a:p>
          <a:p>
            <a:pPr marL="1008560" lvl="5" indent="0">
              <a:buNone/>
            </a:pPr>
            <a:r>
              <a:rPr lang="tr-TR" sz="1000" dirty="0"/>
              <a:t>epoch:97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):2.8615 	 </a:t>
            </a:r>
            <a:r>
              <a:rPr lang="tr-TR" sz="1000" dirty="0" err="1"/>
              <a:t>rmse</a:t>
            </a:r>
            <a:r>
              <a:rPr lang="tr-TR" sz="1000" dirty="0"/>
              <a:t>(test):2.8737</a:t>
            </a:r>
          </a:p>
          <a:p>
            <a:pPr marL="1008560" lvl="5" indent="0">
              <a:buNone/>
            </a:pPr>
            <a:r>
              <a:rPr lang="tr-TR" sz="1000" dirty="0"/>
              <a:t>epoch:98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):2.8510 	 </a:t>
            </a:r>
            <a:r>
              <a:rPr lang="tr-TR" sz="1000" dirty="0" err="1"/>
              <a:t>rmse</a:t>
            </a:r>
            <a:r>
              <a:rPr lang="tr-TR" sz="1000" dirty="0"/>
              <a:t>(test):2.8634</a:t>
            </a:r>
          </a:p>
          <a:p>
            <a:pPr marL="1008560" lvl="5" indent="0">
              <a:buNone/>
            </a:pPr>
            <a:r>
              <a:rPr lang="tr-TR" sz="1000" dirty="0"/>
              <a:t>epoch:99 	 </a:t>
            </a:r>
            <a:r>
              <a:rPr lang="tr-TR" sz="1000" dirty="0" err="1"/>
              <a:t>rmse</a:t>
            </a:r>
            <a:r>
              <a:rPr lang="tr-TR" sz="1000" dirty="0"/>
              <a:t>(</a:t>
            </a:r>
            <a:r>
              <a:rPr lang="tr-TR" sz="1000" dirty="0" err="1"/>
              <a:t>train</a:t>
            </a:r>
            <a:r>
              <a:rPr lang="tr-TR" sz="1000" dirty="0"/>
              <a:t>):2.8403 	 </a:t>
            </a:r>
            <a:r>
              <a:rPr lang="tr-TR" sz="1000" dirty="0" err="1"/>
              <a:t>rmse</a:t>
            </a:r>
            <a:r>
              <a:rPr lang="tr-TR" sz="1000" dirty="0"/>
              <a:t>(test):2.8529</a:t>
            </a:r>
          </a:p>
        </p:txBody>
      </p:sp>
    </p:spTree>
    <p:extLst>
      <p:ext uri="{BB962C8B-B14F-4D97-AF65-F5344CB8AC3E}">
        <p14:creationId xmlns:p14="http://schemas.microsoft.com/office/powerpoint/2010/main" val="290707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E9CD05-B746-4A78-98F5-53BA4617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Comparison</a:t>
            </a:r>
            <a:endParaRPr lang="tr-TR" dirty="0"/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BFF2C050-300E-4D0A-9A8A-B0CA52312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967383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44125688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964617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827645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533572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1893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CF </a:t>
                      </a:r>
                      <a:r>
                        <a:rPr lang="tr-TR" dirty="0" err="1"/>
                        <a:t>with</a:t>
                      </a:r>
                      <a:r>
                        <a:rPr lang="tr-TR" dirty="0"/>
                        <a:t> 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AutoEncoder</a:t>
                      </a:r>
                      <a:r>
                        <a:rPr lang="tr-TR" dirty="0"/>
                        <a:t> 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AutoEncoder</a:t>
                      </a:r>
                      <a:r>
                        <a:rPr lang="tr-TR" dirty="0"/>
                        <a:t> 2nd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0.8673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1.5434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2.8403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0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1.5680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2.8529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0563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65D22952-7204-4B6C-A89B-80ABD38BDFF6}"/>
              </a:ext>
            </a:extLst>
          </p:cNvPr>
          <p:cNvSpPr txBox="1"/>
          <p:nvPr/>
        </p:nvSpPr>
        <p:spPr>
          <a:xfrm>
            <a:off x="1208015" y="3942826"/>
            <a:ext cx="347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ALS. </a:t>
            </a:r>
          </a:p>
          <a:p>
            <a:r>
              <a:rPr lang="tr-TR" dirty="0" err="1"/>
              <a:t>sALS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Algoritm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81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3E4D7B-B911-47AA-9F13-4FDDD9A4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Big</a:t>
            </a:r>
            <a:r>
              <a:rPr lang="tr-TR" dirty="0"/>
              <a:t> Data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4CE9B5-DA75-4DB8-B814-FF61B7C1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Big data is a term that describes the large volume of data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</a:t>
            </a:r>
            <a:r>
              <a:rPr lang="en-GB" dirty="0" err="1"/>
              <a:t>oth</a:t>
            </a:r>
            <a:r>
              <a:rPr lang="en-GB" dirty="0"/>
              <a:t> structured and unstructured 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/>
              <a:t>Activity Data (Simple </a:t>
            </a:r>
            <a:r>
              <a:rPr lang="tr-TR" sz="1600" dirty="0" err="1"/>
              <a:t>activities</a:t>
            </a:r>
            <a:r>
              <a:rPr lang="tr-TR" sz="1600" dirty="0"/>
              <a:t> </a:t>
            </a:r>
            <a:r>
              <a:rPr lang="tr-TR" sz="1600" dirty="0" err="1"/>
              <a:t>like</a:t>
            </a:r>
            <a:r>
              <a:rPr lang="tr-TR" sz="1600" dirty="0"/>
              <a:t> listen </a:t>
            </a:r>
            <a:r>
              <a:rPr lang="tr-TR" sz="1600" dirty="0" err="1"/>
              <a:t>music</a:t>
            </a:r>
            <a:r>
              <a:rPr lang="tr-TR" sz="1600" dirty="0"/>
              <a:t>, </a:t>
            </a:r>
            <a:r>
              <a:rPr lang="tr-TR" sz="1600" dirty="0" err="1"/>
              <a:t>read</a:t>
            </a:r>
            <a:r>
              <a:rPr lang="tr-TR" sz="1600" dirty="0"/>
              <a:t> </a:t>
            </a:r>
            <a:r>
              <a:rPr lang="tr-TR" sz="1600" dirty="0" err="1"/>
              <a:t>book</a:t>
            </a:r>
            <a:r>
              <a:rPr lang="tr-TR" sz="1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err="1"/>
              <a:t>Conversation</a:t>
            </a:r>
            <a:r>
              <a:rPr lang="tr-TR" sz="1600" dirty="0"/>
              <a:t> Data (</a:t>
            </a:r>
            <a:r>
              <a:rPr lang="tr-TR" sz="1600" dirty="0" err="1"/>
              <a:t>Email</a:t>
            </a:r>
            <a:r>
              <a:rPr lang="tr-TR" sz="1600" dirty="0"/>
              <a:t>, </a:t>
            </a:r>
            <a:r>
              <a:rPr lang="tr-TR" sz="1600" dirty="0" err="1"/>
              <a:t>social</a:t>
            </a:r>
            <a:r>
              <a:rPr lang="tr-TR" sz="1600" dirty="0"/>
              <a:t> </a:t>
            </a:r>
            <a:r>
              <a:rPr lang="tr-TR" sz="1600" dirty="0" err="1"/>
              <a:t>media</a:t>
            </a:r>
            <a:r>
              <a:rPr lang="tr-TR" sz="1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/>
              <a:t>Photo </a:t>
            </a:r>
            <a:r>
              <a:rPr lang="tr-TR" sz="1600" dirty="0" err="1"/>
              <a:t>and</a:t>
            </a:r>
            <a:r>
              <a:rPr lang="tr-TR" sz="1600" dirty="0"/>
              <a:t> Image Data (</a:t>
            </a:r>
            <a:r>
              <a:rPr lang="tr-TR" sz="1600" dirty="0" err="1"/>
              <a:t>Pictures</a:t>
            </a:r>
            <a:r>
              <a:rPr lang="tr-TR" sz="1600" dirty="0"/>
              <a:t> </a:t>
            </a:r>
            <a:r>
              <a:rPr lang="tr-TR" sz="1600" dirty="0" err="1"/>
              <a:t>from</a:t>
            </a:r>
            <a:r>
              <a:rPr lang="tr-TR" sz="1600" dirty="0"/>
              <a:t> </a:t>
            </a:r>
            <a:r>
              <a:rPr lang="tr-TR" sz="1600" dirty="0" err="1"/>
              <a:t>smartphones</a:t>
            </a:r>
            <a:r>
              <a:rPr lang="tr-TR" sz="1600" dirty="0"/>
              <a:t>, Youtube </a:t>
            </a:r>
            <a:r>
              <a:rPr lang="tr-TR" sz="1600" dirty="0" err="1"/>
              <a:t>Videos</a:t>
            </a:r>
            <a:r>
              <a:rPr lang="tr-TR" sz="1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/>
              <a:t>Sensor Data (Smart </a:t>
            </a:r>
            <a:r>
              <a:rPr lang="tr-TR" sz="1600" dirty="0" err="1"/>
              <a:t>phone</a:t>
            </a:r>
            <a:r>
              <a:rPr lang="tr-TR" sz="1600" dirty="0"/>
              <a:t> sensor data)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/>
              <a:t>IOT Data (Smart Home, Smart </a:t>
            </a:r>
            <a:r>
              <a:rPr lang="tr-TR" sz="1600" dirty="0" err="1"/>
              <a:t>TVs</a:t>
            </a:r>
            <a:r>
              <a:rPr lang="tr-TR" sz="1600" dirty="0"/>
              <a:t>, Smart </a:t>
            </a:r>
            <a:r>
              <a:rPr lang="tr-TR" sz="1600" dirty="0" err="1"/>
              <a:t>Watches</a:t>
            </a:r>
            <a:r>
              <a:rPr lang="tr-TR" sz="1600" dirty="0"/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18D5CDF-DCDC-4511-8D7C-5EC8C2E5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83" y="178229"/>
            <a:ext cx="2319590" cy="1520378"/>
          </a:xfrm>
          <a:prstGeom prst="rect">
            <a:avLst/>
          </a:prstGeom>
        </p:spPr>
      </p:pic>
      <p:pic>
        <p:nvPicPr>
          <p:cNvPr id="5" name="İçerik Yer Tutucusu 3">
            <a:extLst>
              <a:ext uri="{FF2B5EF4-FFF2-40B4-BE49-F238E27FC236}">
                <a16:creationId xmlns:a16="http://schemas.microsoft.com/office/drawing/2014/main" id="{B7E6F2D7-29EE-4530-8960-9BF3AA7B7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585" y="2240450"/>
            <a:ext cx="3007585" cy="23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9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8EDF84-B947-4F07-AC49-A7D8207D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Cont</a:t>
            </a:r>
            <a:r>
              <a:rPr lang="tr-TR" dirty="0"/>
              <a:t>.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6CBC0463-4966-4DEF-9AD1-36907F4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There are </a:t>
            </a:r>
            <a:r>
              <a:rPr lang="tr-TR" dirty="0" err="1"/>
              <a:t>four</a:t>
            </a:r>
            <a:r>
              <a:rPr lang="en-GB" dirty="0"/>
              <a:t> components in the formation of large data.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Volume.</a:t>
            </a:r>
            <a:r>
              <a:rPr lang="en-GB" dirty="0"/>
              <a:t> </a:t>
            </a:r>
            <a:r>
              <a:rPr lang="tr-TR" dirty="0" err="1"/>
              <a:t>Storing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was</a:t>
            </a:r>
            <a:r>
              <a:rPr lang="tr-TR" dirty="0"/>
              <a:t> problem at </a:t>
            </a:r>
            <a:r>
              <a:rPr lang="tr-TR" dirty="0" err="1"/>
              <a:t>past</a:t>
            </a:r>
            <a:r>
              <a:rPr lang="tr-TR" dirty="0"/>
              <a:t>.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etc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Velocity.</a:t>
            </a:r>
            <a:r>
              <a:rPr lang="en-GB" dirty="0"/>
              <a:t> </a:t>
            </a:r>
            <a:r>
              <a:rPr lang="tr-TR" dirty="0" err="1"/>
              <a:t>Driving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time data.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Variety.</a:t>
            </a:r>
            <a:r>
              <a:rPr lang="en-GB" dirty="0"/>
              <a:t> Data comes in all types of formats – from structured/</a:t>
            </a:r>
          </a:p>
          <a:p>
            <a:pPr marL="201168" lvl="1" indent="0">
              <a:buNone/>
            </a:pPr>
            <a:r>
              <a:rPr lang="en-GB" dirty="0"/>
              <a:t>	     Unstructured text documents, email, video, audio, stock ticker data and financial transactions.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 err="1"/>
              <a:t>Va</a:t>
            </a:r>
            <a:r>
              <a:rPr lang="tr-TR" b="1" dirty="0" err="1"/>
              <a:t>lue</a:t>
            </a:r>
            <a:r>
              <a:rPr lang="en-GB" b="1" dirty="0"/>
              <a:t>.</a:t>
            </a:r>
            <a:r>
              <a:rPr lang="en-GB" dirty="0"/>
              <a:t> 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is </a:t>
            </a:r>
            <a:r>
              <a:rPr lang="tr-TR" dirty="0" err="1"/>
              <a:t>value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value</a:t>
            </a:r>
            <a:r>
              <a:rPr lang="tr-TR" dirty="0"/>
              <a:t> of data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mining</a:t>
            </a:r>
            <a:r>
              <a:rPr lang="tr-TR" dirty="0"/>
              <a:t> </a:t>
            </a:r>
            <a:r>
              <a:rPr lang="tr-TR" dirty="0" err="1"/>
              <a:t>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7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D96D0AE-DD7E-41B4-94A7-83145FF1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Recommendation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3097F7-B47F-4A86-9374-E3225601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overall objective is to increase the sales or demonstration rates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companies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T</a:t>
            </a:r>
            <a:r>
              <a:rPr lang="en-GB" dirty="0"/>
              <a:t>he general logic of referral systems is as follows. The websites follow the scoring you give to movies, books, music, and make </a:t>
            </a:r>
            <a:r>
              <a:rPr lang="en-GB" dirty="0" err="1"/>
              <a:t>modeling</a:t>
            </a:r>
            <a:r>
              <a:rPr lang="en-GB" dirty="0"/>
              <a:t> through people who look like you. These products are also recommended to you through this </a:t>
            </a:r>
            <a:r>
              <a:rPr lang="en-GB" dirty="0" err="1"/>
              <a:t>modeling</a:t>
            </a:r>
            <a:r>
              <a:rPr lang="tr-TR" dirty="0"/>
              <a:t>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41CA69-3424-4840-BE30-B6D13832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97" y="3648042"/>
            <a:ext cx="4005943" cy="19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C52A77-6B6E-4B12-BF50-23E3296A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Recommendation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Challenges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A9C790-8ED5-4F52-82CC-31CC4BD5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Dimensionality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Reduction</a:t>
            </a:r>
            <a:r>
              <a:rPr lang="tr-TR" dirty="0"/>
              <a:t> of </a:t>
            </a:r>
            <a:r>
              <a:rPr lang="tr-TR" dirty="0" err="1"/>
              <a:t>dimensionality</a:t>
            </a:r>
            <a:r>
              <a:rPr lang="tr-TR" dirty="0"/>
              <a:t> </a:t>
            </a:r>
            <a:r>
              <a:rPr lang="tr-TR" dirty="0" err="1"/>
              <a:t>provides</a:t>
            </a:r>
            <a:endParaRPr lang="tr-T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Discover hidden correlations/topics</a:t>
            </a:r>
            <a:r>
              <a:rPr lang="tr-TR" dirty="0"/>
              <a:t> (</a:t>
            </a:r>
            <a:r>
              <a:rPr lang="en-GB" dirty="0"/>
              <a:t>Words that occur commonly together</a:t>
            </a:r>
            <a:r>
              <a:rPr lang="tr-TR" dirty="0"/>
              <a:t>)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Remove redundant and noisy features</a:t>
            </a:r>
            <a:r>
              <a:rPr lang="tr-TR" dirty="0"/>
              <a:t> (</a:t>
            </a:r>
            <a:r>
              <a:rPr lang="en-GB" dirty="0"/>
              <a:t>Not all words are useful</a:t>
            </a:r>
            <a:r>
              <a:rPr lang="tr-TR" dirty="0"/>
              <a:t>)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tr-TR" dirty="0"/>
              <a:t>E</a:t>
            </a:r>
            <a:r>
              <a:rPr lang="en-GB" dirty="0" err="1"/>
              <a:t>asier</a:t>
            </a:r>
            <a:r>
              <a:rPr lang="en-GB" dirty="0"/>
              <a:t> storage and processing of the data</a:t>
            </a:r>
            <a:endParaRPr lang="tr-TR" dirty="0"/>
          </a:p>
          <a:p>
            <a:pPr marL="251460" indent="-342900">
              <a:buFont typeface="Wingdings" panose="05000000000000000000" pitchFamily="2" charset="2"/>
              <a:buChar char="Ø"/>
            </a:pPr>
            <a:r>
              <a:rPr lang="tr-TR" dirty="0"/>
              <a:t>Data </a:t>
            </a:r>
            <a:r>
              <a:rPr lang="tr-TR" dirty="0" err="1"/>
              <a:t>Sparsity</a:t>
            </a:r>
            <a:endParaRPr lang="tr-TR" dirty="0"/>
          </a:p>
          <a:p>
            <a:pPr marL="251460" indent="-342900">
              <a:buFont typeface="Wingdings" panose="05000000000000000000" pitchFamily="2" charset="2"/>
              <a:buChar char="Ø"/>
            </a:pPr>
            <a:r>
              <a:rPr lang="tr-TR" dirty="0" err="1"/>
              <a:t>Cold</a:t>
            </a:r>
            <a:r>
              <a:rPr lang="tr-TR" dirty="0"/>
              <a:t> Start Problem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GB" dirty="0"/>
              <a:t>New items have no ratings </a:t>
            </a:r>
            <a:endParaRPr lang="tr-TR" dirty="0"/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GB" dirty="0"/>
              <a:t>New users have no history</a:t>
            </a:r>
            <a:endParaRPr lang="tr-TR" dirty="0"/>
          </a:p>
          <a:p>
            <a:pPr marL="384048" lvl="2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434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F1DE5F-ACFA-4DB4-B682-9B080CC0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Data ,</a:t>
            </a:r>
            <a:r>
              <a:rPr lang="tr-TR" dirty="0" err="1"/>
              <a:t>Infra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Informations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77DCA4-B3AD-4035-A254-B716D34C4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51460" indent="-342900">
              <a:buFont typeface="Wingdings" panose="05000000000000000000" pitchFamily="2" charset="2"/>
              <a:buChar char="Ø"/>
            </a:pPr>
            <a:r>
              <a:rPr lang="tr-TR" b="1" dirty="0"/>
              <a:t>Software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Hadoop</a:t>
            </a:r>
            <a:r>
              <a:rPr lang="tr-TR" dirty="0"/>
              <a:t> 2.7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Spark</a:t>
            </a:r>
            <a:r>
              <a:rPr lang="tr-TR" dirty="0"/>
              <a:t> 2.3.0 Framework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Implementation</a:t>
            </a:r>
            <a:r>
              <a:rPr lang="tr-TR" dirty="0"/>
              <a:t> </a:t>
            </a:r>
            <a:r>
              <a:rPr lang="tr-TR" dirty="0" err="1"/>
              <a:t>Lang</a:t>
            </a:r>
            <a:r>
              <a:rPr lang="tr-TR" dirty="0"/>
              <a:t>: </a:t>
            </a:r>
            <a:r>
              <a:rPr lang="tr-TR" dirty="0" err="1"/>
              <a:t>Python</a:t>
            </a:r>
            <a:r>
              <a:rPr lang="tr-TR" dirty="0"/>
              <a:t> 3.7 </a:t>
            </a:r>
            <a:r>
              <a:rPr lang="tr-TR" dirty="0" err="1"/>
              <a:t>fo</a:t>
            </a:r>
            <a:r>
              <a:rPr lang="tr-TR" dirty="0"/>
              <a:t> SVD CF </a:t>
            </a:r>
            <a:r>
              <a:rPr lang="tr-TR" dirty="0" err="1"/>
              <a:t>and</a:t>
            </a:r>
            <a:r>
              <a:rPr lang="tr-TR" dirty="0"/>
              <a:t> ALS ,</a:t>
            </a:r>
            <a:r>
              <a:rPr lang="tr-TR" dirty="0" err="1"/>
              <a:t>Python</a:t>
            </a:r>
            <a:r>
              <a:rPr lang="tr-TR" dirty="0"/>
              <a:t> 3.6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AutoEncoderss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Tensorflow</a:t>
            </a:r>
            <a:r>
              <a:rPr lang="tr-TR" dirty="0"/>
              <a:t>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  O.S.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Windows 10, </a:t>
            </a:r>
            <a:r>
              <a:rPr lang="tr-TR" dirty="0" err="1"/>
              <a:t>Ubuntu</a:t>
            </a:r>
            <a:r>
              <a:rPr lang="tr-TR" dirty="0"/>
              <a:t> 18(</a:t>
            </a:r>
            <a:r>
              <a:rPr lang="tr-TR" dirty="0" err="1"/>
              <a:t>Crashed</a:t>
            </a:r>
            <a:r>
              <a:rPr lang="tr-T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  </a:t>
            </a:r>
            <a:r>
              <a:rPr lang="tr-TR" b="1" dirty="0" err="1"/>
              <a:t>Infra</a:t>
            </a:r>
            <a:r>
              <a:rPr lang="tr-TR" b="1" dirty="0"/>
              <a:t> </a:t>
            </a:r>
            <a:r>
              <a:rPr lang="tr-TR" b="1" dirty="0" err="1"/>
              <a:t>Structure</a:t>
            </a:r>
            <a:endParaRPr lang="tr-T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Processor</a:t>
            </a:r>
            <a:r>
              <a:rPr lang="tr-TR" dirty="0"/>
              <a:t> : Intel i7 5500U </a:t>
            </a:r>
            <a:r>
              <a:rPr lang="tr-TR" dirty="0" err="1"/>
              <a:t>and</a:t>
            </a:r>
            <a:r>
              <a:rPr lang="tr-TR" dirty="0"/>
              <a:t> Intel i7 7780HQ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Ram : 8GB DDR3L </a:t>
            </a:r>
            <a:r>
              <a:rPr lang="tr-TR" dirty="0" err="1"/>
              <a:t>and</a:t>
            </a:r>
            <a:r>
              <a:rPr lang="tr-TR" dirty="0"/>
              <a:t> 16GB DDR4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GPU </a:t>
            </a:r>
            <a:r>
              <a:rPr lang="tr-TR" dirty="0" err="1"/>
              <a:t>tried</a:t>
            </a:r>
            <a:r>
              <a:rPr lang="tr-TR" dirty="0"/>
              <a:t> but had </a:t>
            </a:r>
            <a:r>
              <a:rPr lang="tr-TR" dirty="0" err="1"/>
              <a:t>issues</a:t>
            </a:r>
            <a:r>
              <a:rPr lang="tr-TR" dirty="0"/>
              <a:t>: </a:t>
            </a:r>
            <a:r>
              <a:rPr lang="tr-TR" dirty="0" err="1"/>
              <a:t>Nvidia</a:t>
            </a:r>
            <a:r>
              <a:rPr lang="tr-TR" dirty="0"/>
              <a:t> GTX960M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Nvidia</a:t>
            </a:r>
            <a:r>
              <a:rPr lang="tr-TR" dirty="0"/>
              <a:t> 1050Ti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Kaggle</a:t>
            </a:r>
            <a:r>
              <a:rPr lang="tr-TR" dirty="0"/>
              <a:t> </a:t>
            </a:r>
            <a:r>
              <a:rPr lang="tr-TR" dirty="0" err="1"/>
              <a:t>Netflix</a:t>
            </a:r>
            <a:r>
              <a:rPr lang="tr-TR" dirty="0"/>
              <a:t> Data, Movie Lens 1M Data, 100K Data </a:t>
            </a:r>
            <a:r>
              <a:rPr lang="tr-TR" dirty="0" err="1"/>
              <a:t>and</a:t>
            </a:r>
            <a:r>
              <a:rPr lang="tr-TR" dirty="0"/>
              <a:t> 10M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Train Set : % 80 , Test Set : %20</a:t>
            </a:r>
          </a:p>
        </p:txBody>
      </p:sp>
    </p:spTree>
    <p:extLst>
      <p:ext uri="{BB962C8B-B14F-4D97-AF65-F5344CB8AC3E}">
        <p14:creationId xmlns:p14="http://schemas.microsoft.com/office/powerpoint/2010/main" val="152794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585134-7C96-48CF-9B62-9827043D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Recommendation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59DBE0-F5BC-4ED3-86A1-9C3B6B0D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Collobrative</a:t>
            </a:r>
            <a:r>
              <a:rPr lang="tr-TR" dirty="0"/>
              <a:t> </a:t>
            </a:r>
            <a:r>
              <a:rPr lang="tr-TR" dirty="0" err="1"/>
              <a:t>Filtering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SVD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Alternate</a:t>
            </a:r>
            <a:r>
              <a:rPr lang="tr-TR" dirty="0"/>
              <a:t> </a:t>
            </a: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err="1"/>
              <a:t>Squares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AutoEncoders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53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2C822E-E2CC-413C-8C84-AD5E5FA3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Collobrative</a:t>
            </a:r>
            <a:r>
              <a:rPr lang="tr-TR" dirty="0"/>
              <a:t> </a:t>
            </a:r>
            <a:r>
              <a:rPr lang="tr-TR" dirty="0" err="1"/>
              <a:t>Filtering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SVD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DB9059-676B-4547-9F79-466C0D6C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SVD is a matrix decomposition technique that has mathematically originated from </a:t>
            </a:r>
            <a:endParaRPr lang="tr-TR" dirty="0"/>
          </a:p>
          <a:p>
            <a:pPr marL="0" indent="0">
              <a:buNone/>
            </a:pPr>
            <a:r>
              <a:rPr lang="en-GB" dirty="0"/>
              <a:t>linear algebra. It decomposes any matrix into 3 matrices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Data </a:t>
            </a:r>
            <a:r>
              <a:rPr lang="tr-TR" dirty="0" err="1"/>
              <a:t>Normalization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Sparse</a:t>
            </a:r>
            <a:r>
              <a:rPr lang="tr-TR" dirty="0"/>
              <a:t> </a:t>
            </a:r>
            <a:r>
              <a:rPr lang="tr-TR" dirty="0" err="1"/>
              <a:t>Matrix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Data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linear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is m</a:t>
            </a:r>
            <a:r>
              <a:rPr lang="en-GB" dirty="0" err="1"/>
              <a:t>inimize</a:t>
            </a:r>
            <a:r>
              <a:rPr lang="en-GB" dirty="0"/>
              <a:t> the sum of reconstruction errors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trend </a:t>
            </a:r>
            <a:r>
              <a:rPr lang="tr-TR" dirty="0" err="1"/>
              <a:t>depends</a:t>
            </a:r>
            <a:r>
              <a:rPr lang="tr-TR" dirty="0"/>
              <a:t> On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Matrix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AF3120-9458-4D12-8AD8-AE33D690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80" y="3544453"/>
            <a:ext cx="3215640" cy="181349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1E4A743-FFC3-4EB5-86F5-9D938CB2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4667250"/>
            <a:ext cx="45910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9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A83F46-F5E0-448C-A957-C06D50CE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Alternate</a:t>
            </a:r>
            <a:r>
              <a:rPr lang="tr-TR" dirty="0"/>
              <a:t> </a:t>
            </a: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err="1"/>
              <a:t>Squares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34B02A-420A-4830-9302-0F6BFC1A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ALS</a:t>
            </a:r>
            <a:r>
              <a:rPr lang="tr-TR" dirty="0"/>
              <a:t> </a:t>
            </a:r>
            <a:r>
              <a:rPr lang="en-GB" dirty="0"/>
              <a:t>is </a:t>
            </a:r>
            <a:r>
              <a:rPr lang="tr-TR" dirty="0"/>
              <a:t>a </a:t>
            </a:r>
            <a:r>
              <a:rPr lang="en-GB" dirty="0"/>
              <a:t>matrix factorization algorithm and runs in a parallel fashion.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ALS is implemented in Apache Spark ML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Good</a:t>
            </a:r>
            <a:r>
              <a:rPr lang="tr-TR" dirty="0"/>
              <a:t> at </a:t>
            </a:r>
            <a:r>
              <a:rPr lang="en-GB" dirty="0"/>
              <a:t> a larges-scale collaborative filtering problems.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ALS is </a:t>
            </a:r>
            <a:r>
              <a:rPr lang="tr-TR" dirty="0"/>
              <a:t>a </a:t>
            </a:r>
            <a:r>
              <a:rPr lang="en-GB" dirty="0"/>
              <a:t>good  at solving scalability and sparseness of the Ratings data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Some high-level ideas behind ALS are: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Its objective function is slightly different than  SVD: ALS uses </a:t>
            </a:r>
            <a:r>
              <a:rPr lang="en-GB" b="1" dirty="0"/>
              <a:t>L2 regularization</a:t>
            </a:r>
            <a:r>
              <a:rPr lang="en-GB" dirty="0"/>
              <a:t> while </a:t>
            </a:r>
            <a:r>
              <a:rPr lang="tr-TR" dirty="0"/>
              <a:t>SVD</a:t>
            </a:r>
            <a:r>
              <a:rPr lang="en-GB" dirty="0"/>
              <a:t> uses </a:t>
            </a:r>
            <a:r>
              <a:rPr lang="en-GB" b="1" dirty="0"/>
              <a:t>L1 regularization</a:t>
            </a:r>
            <a:endParaRPr lang="en-GB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ALS minimizes </a:t>
            </a:r>
            <a:r>
              <a:rPr lang="en-GB" b="1" dirty="0"/>
              <a:t>two loss functions alternatively</a:t>
            </a:r>
            <a:r>
              <a:rPr lang="en-GB" dirty="0"/>
              <a:t>; It first holds user matrix fixed and runs gradient descent with item matrix; then it holds item matrix fixed and runs gradient descent with user matrix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Its scalability: ALS runs its gradient descent in </a:t>
            </a:r>
            <a:r>
              <a:rPr lang="en-GB" b="1" dirty="0"/>
              <a:t>parallel</a:t>
            </a:r>
            <a:r>
              <a:rPr lang="en-GB" dirty="0"/>
              <a:t> across multiple partitions of the underlying training data from a cluster of machines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2011293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787</TotalTime>
  <Words>674</Words>
  <Application>Microsoft Office PowerPoint</Application>
  <PresentationFormat>Geniş ekran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Geçmişe bakış</vt:lpstr>
      <vt:lpstr>Recommendation Engines with  CollobrativeFiltering, ALS &amp; AutoEncoders</vt:lpstr>
      <vt:lpstr>What is Big Data </vt:lpstr>
      <vt:lpstr>Big Data Cont.</vt:lpstr>
      <vt:lpstr>Recommendation Systems</vt:lpstr>
      <vt:lpstr>Recommendation System Challenges</vt:lpstr>
      <vt:lpstr>Project Data ,Infra and System Informations</vt:lpstr>
      <vt:lpstr>Recommendation Methods</vt:lpstr>
      <vt:lpstr>Collobrative Filtering with SVD </vt:lpstr>
      <vt:lpstr>Alternate Least Squares</vt:lpstr>
      <vt:lpstr>AutoEncoders</vt:lpstr>
      <vt:lpstr>Outputs &amp;RMSE Values of 3 Methods</vt:lpstr>
      <vt:lpstr>Outputs &amp;RMSE Values of 3 Methods</vt:lpstr>
      <vt:lpstr>Outputs &amp;RMSE Values of 3 Methods</vt:lpstr>
      <vt:lpstr>Outputs &amp;RMSE Values of 3 Methods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Engines with CollobrativeFiltering, ALS and AutoEncoders</dc:title>
  <dc:creator>Canberk Aslan</dc:creator>
  <cp:lastModifiedBy>Canberk Aslan</cp:lastModifiedBy>
  <cp:revision>62</cp:revision>
  <dcterms:created xsi:type="dcterms:W3CDTF">2018-12-27T13:16:27Z</dcterms:created>
  <dcterms:modified xsi:type="dcterms:W3CDTF">2018-12-28T08:24:15Z</dcterms:modified>
</cp:coreProperties>
</file>