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9" r:id="rId6"/>
    <p:sldId id="262" r:id="rId7"/>
    <p:sldId id="263" r:id="rId8"/>
    <p:sldId id="266" r:id="rId9"/>
    <p:sldId id="267" r:id="rId10"/>
    <p:sldId id="268" r:id="rId11"/>
  </p:sldIdLst>
  <p:sldSz cx="4610100" cy="3460750"/>
  <p:notesSz cx="4610100" cy="34607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506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768500" y="259550"/>
            <a:ext cx="3073550" cy="12977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8122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813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6865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1663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6822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obj">
  <p:cSld name="OBJECT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 extrusionOk="0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347294" y="974493"/>
            <a:ext cx="3915511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4391443" y="3257815"/>
            <a:ext cx="170814" cy="11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85090" marR="0" lvl="0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5090" marR="0" lvl="1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090" marR="0" lvl="2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5090" marR="0" lvl="3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090" marR="0" lvl="4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5090" marR="0" lvl="5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5090" marR="0" lvl="6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85090" marR="0" lvl="7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5090" marR="0" lvl="8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509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 extrusionOk="0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4391443" y="3257815"/>
            <a:ext cx="170814" cy="11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85090" marR="0" lvl="0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5090" marR="0" lvl="1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090" marR="0" lvl="2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5090" marR="0" lvl="3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090" marR="0" lvl="4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5090" marR="0" lvl="5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5090" marR="0" lvl="6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85090" marR="0" lvl="7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5090" marR="0" lvl="8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509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99515" y="1245631"/>
            <a:ext cx="2811068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78700" y="1002797"/>
            <a:ext cx="2852699" cy="157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4391443" y="3257815"/>
            <a:ext cx="170814" cy="11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85090" marR="0" lvl="0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5090" marR="0" lvl="1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090" marR="0" lvl="2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5090" marR="0" lvl="3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090" marR="0" lvl="4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5090" marR="0" lvl="5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5090" marR="0" lvl="6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85090" marR="0" lvl="7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5090" marR="0" lvl="8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509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99515" y="1245631"/>
            <a:ext cx="2811068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4391443" y="3257815"/>
            <a:ext cx="170814" cy="11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85090" marR="0" lvl="0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5090" marR="0" lvl="1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090" marR="0" lvl="2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5090" marR="0" lvl="3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090" marR="0" lvl="4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5090" marR="0" lvl="5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5090" marR="0" lvl="6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85090" marR="0" lvl="7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5090" marR="0" lvl="8" indent="0" algn="l">
              <a:lnSpc>
                <a:spcPct val="110000"/>
              </a:lnSpc>
              <a:spcBef>
                <a:spcPts val="0"/>
              </a:spcBef>
              <a:buNone/>
              <a:defRPr sz="700" b="0" i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509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352856"/>
            <a:ext cx="4608195" cy="3103245"/>
          </a:xfrm>
          <a:custGeom>
            <a:avLst/>
            <a:gdLst/>
            <a:ahLst/>
            <a:cxnLst/>
            <a:rect l="l" t="t" r="r" b="b"/>
            <a:pathLst>
              <a:path w="4608195" h="3103245" extrusionOk="0">
                <a:moveTo>
                  <a:pt x="0" y="3103143"/>
                </a:moveTo>
                <a:lnTo>
                  <a:pt x="4608004" y="3103143"/>
                </a:lnTo>
                <a:lnTo>
                  <a:pt x="4608004" y="0"/>
                </a:lnTo>
                <a:lnTo>
                  <a:pt x="0" y="0"/>
                </a:lnTo>
                <a:lnTo>
                  <a:pt x="0" y="3103143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4608195" cy="353060"/>
          </a:xfrm>
          <a:custGeom>
            <a:avLst/>
            <a:gdLst/>
            <a:ahLst/>
            <a:cxnLst/>
            <a:rect l="l" t="t" r="r" b="b"/>
            <a:pathLst>
              <a:path w="4608195" h="353060" extrusionOk="0">
                <a:moveTo>
                  <a:pt x="4608004" y="0"/>
                </a:moveTo>
                <a:lnTo>
                  <a:pt x="0" y="0"/>
                </a:lnTo>
                <a:lnTo>
                  <a:pt x="0" y="352869"/>
                </a:lnTo>
                <a:lnTo>
                  <a:pt x="4608004" y="35286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899515" y="1245631"/>
            <a:ext cx="2811068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878700" y="1002797"/>
            <a:ext cx="2852699" cy="157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391443" y="3257815"/>
            <a:ext cx="170814" cy="11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85090" marR="0" lvl="0" indent="0" algn="l" rtl="0">
              <a:lnSpc>
                <a:spcPct val="110000"/>
              </a:lnSpc>
              <a:spcBef>
                <a:spcPts val="0"/>
              </a:spcBef>
              <a:buNone/>
              <a:defRPr sz="700" b="0" i="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5090" marR="0" lvl="1" indent="0" algn="l" rtl="0">
              <a:lnSpc>
                <a:spcPct val="110000"/>
              </a:lnSpc>
              <a:spcBef>
                <a:spcPts val="0"/>
              </a:spcBef>
              <a:buNone/>
              <a:defRPr sz="700" b="0" i="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090" marR="0" lvl="2" indent="0" algn="l" rtl="0">
              <a:lnSpc>
                <a:spcPct val="110000"/>
              </a:lnSpc>
              <a:spcBef>
                <a:spcPts val="0"/>
              </a:spcBef>
              <a:buNone/>
              <a:defRPr sz="700" b="0" i="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5090" marR="0" lvl="3" indent="0" algn="l" rtl="0">
              <a:lnSpc>
                <a:spcPct val="110000"/>
              </a:lnSpc>
              <a:spcBef>
                <a:spcPts val="0"/>
              </a:spcBef>
              <a:buNone/>
              <a:defRPr sz="700" b="0" i="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090" marR="0" lvl="4" indent="0" algn="l" rtl="0">
              <a:lnSpc>
                <a:spcPct val="110000"/>
              </a:lnSpc>
              <a:spcBef>
                <a:spcPts val="0"/>
              </a:spcBef>
              <a:buNone/>
              <a:defRPr sz="700" b="0" i="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5090" marR="0" lvl="5" indent="0" algn="l" rtl="0">
              <a:lnSpc>
                <a:spcPct val="110000"/>
              </a:lnSpc>
              <a:spcBef>
                <a:spcPts val="0"/>
              </a:spcBef>
              <a:buNone/>
              <a:defRPr sz="700" b="0" i="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5090" marR="0" lvl="6" indent="0" algn="l" rtl="0">
              <a:lnSpc>
                <a:spcPct val="110000"/>
              </a:lnSpc>
              <a:spcBef>
                <a:spcPts val="0"/>
              </a:spcBef>
              <a:buNone/>
              <a:defRPr sz="700" b="0" i="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85090" marR="0" lvl="7" indent="0" algn="l" rtl="0">
              <a:lnSpc>
                <a:spcPct val="110000"/>
              </a:lnSpc>
              <a:spcBef>
                <a:spcPts val="0"/>
              </a:spcBef>
              <a:buNone/>
              <a:defRPr sz="700" b="0" i="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5090" marR="0" lvl="8" indent="0" algn="l" rtl="0">
              <a:lnSpc>
                <a:spcPct val="110000"/>
              </a:lnSpc>
              <a:spcBef>
                <a:spcPts val="0"/>
              </a:spcBef>
              <a:buNone/>
              <a:defRPr sz="700" b="0" i="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509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/>
        </p:nvSpPr>
        <p:spPr>
          <a:xfrm>
            <a:off x="347302" y="9745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CS 403/534: Distributed Systems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/>
          <p:nvPr/>
        </p:nvSpPr>
        <p:spPr>
          <a:xfrm>
            <a:off x="347294" y="1308770"/>
            <a:ext cx="1993900" cy="20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22373A"/>
                </a:solidFill>
              </a:rPr>
              <a:t>Python RabbitMQ</a:t>
            </a:r>
            <a:endParaRPr sz="1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359994" y="1717186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 extrusionOk="0">
                <a:moveTo>
                  <a:pt x="0" y="5060"/>
                </a:moveTo>
                <a:lnTo>
                  <a:pt x="0" y="0"/>
                </a:lnTo>
                <a:lnTo>
                  <a:pt x="3888054" y="0"/>
                </a:lnTo>
                <a:lnTo>
                  <a:pt x="388805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347307" y="1989800"/>
            <a:ext cx="15792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22373A"/>
                </a:solidFill>
              </a:rPr>
              <a:t>Şeyma Selcan Mağara</a:t>
            </a:r>
            <a:endParaRPr sz="1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7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Sabanci</a:t>
            </a:r>
            <a:r>
              <a:rPr lang="en-US" sz="800" dirty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 University</a:t>
            </a:r>
            <a:endParaRPr sz="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110991" y="64625"/>
            <a:ext cx="2515165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9F9F9"/>
                </a:solidFill>
              </a:rPr>
              <a:t>Worker</a:t>
            </a:r>
            <a:endParaRPr sz="1200" dirty="0"/>
          </a:p>
        </p:txBody>
      </p:sp>
      <p:sp>
        <p:nvSpPr>
          <p:cNvPr id="112" name="Google Shape;112;p13"/>
          <p:cNvSpPr txBox="1"/>
          <p:nvPr/>
        </p:nvSpPr>
        <p:spPr>
          <a:xfrm>
            <a:off x="110941" y="438581"/>
            <a:ext cx="4365909" cy="287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numCol="1" anchor="t" anchorCtr="0">
            <a:noAutofit/>
          </a:bodyPr>
          <a:lstStyle/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channel.queue_declare(queue=</a:t>
            </a:r>
            <a:r>
              <a:rPr lang="tr-TR" sz="1000" dirty="0">
                <a:solidFill>
                  <a:schemeClr val="accent3">
                    <a:lumMod val="75000"/>
                  </a:schemeClr>
                </a:solidFill>
              </a:rPr>
              <a:t>'task_queue'</a:t>
            </a: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durable=True)</a:t>
            </a: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</a:t>
            </a:r>
            <a:r>
              <a:rPr lang="tr-TR" sz="1000" dirty="0">
                <a:solidFill>
                  <a:schemeClr val="accent3">
                    <a:lumMod val="75000"/>
                  </a:schemeClr>
                </a:solidFill>
              </a:rPr>
              <a:t>' [*] Waiting for messages. To exit press CTRL+C'</a:t>
            </a: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12700" marR="5080" lvl="0">
              <a:lnSpc>
                <a:spcPct val="114599"/>
              </a:lnSpc>
            </a:pPr>
            <a:endParaRPr lang="tr-T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700" marR="5080" lvl="0">
              <a:lnSpc>
                <a:spcPct val="114599"/>
              </a:lnSpc>
            </a:pPr>
            <a:endParaRPr lang="tr-T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rgbClr val="F79646">
                    <a:lumMod val="75000"/>
                  </a:srgbClr>
                </a:solidFill>
              </a:rPr>
              <a:t>def</a:t>
            </a:r>
            <a:r>
              <a:rPr lang="tr-TR" sz="1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tr-TR" sz="1000" dirty="0">
                <a:solidFill>
                  <a:srgbClr val="F79646"/>
                </a:solidFill>
              </a:rPr>
              <a:t>callback</a:t>
            </a: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(ch, method, properties, body):</a:t>
            </a: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</a:t>
            </a:r>
            <a:r>
              <a:rPr lang="tr-TR" sz="1000" dirty="0">
                <a:solidFill>
                  <a:schemeClr val="accent3">
                    <a:lumMod val="75000"/>
                  </a:schemeClr>
                </a:solidFill>
              </a:rPr>
              <a:t>" [x] Received %r"</a:t>
            </a: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% body)</a:t>
            </a: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time.sleep(body.count(b</a:t>
            </a:r>
            <a:r>
              <a:rPr lang="tr-TR" sz="1000" dirty="0">
                <a:solidFill>
                  <a:schemeClr val="accent3">
                    <a:lumMod val="75000"/>
                  </a:schemeClr>
                </a:solidFill>
              </a:rPr>
              <a:t>'.'</a:t>
            </a: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))</a:t>
            </a: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</a:t>
            </a:r>
            <a:r>
              <a:rPr lang="tr-TR" sz="1000" dirty="0">
                <a:solidFill>
                  <a:schemeClr val="accent3">
                    <a:lumMod val="75000"/>
                  </a:schemeClr>
                </a:solidFill>
              </a:rPr>
              <a:t>" [x] Done"</a:t>
            </a: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ch.basic_ack(delivery_tag=method.delivery_tag)</a:t>
            </a:r>
          </a:p>
          <a:p>
            <a:pPr marL="12700" marR="5080" lvl="0">
              <a:lnSpc>
                <a:spcPct val="114599"/>
              </a:lnSpc>
            </a:pPr>
            <a:endParaRPr lang="tr-T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700" marR="5080" lvl="0">
              <a:lnSpc>
                <a:spcPct val="114599"/>
              </a:lnSpc>
            </a:pPr>
            <a:endParaRPr lang="tr-T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channel.basic_qos(prefetch_count=1)</a:t>
            </a: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channel.basic_consume(queue=</a:t>
            </a:r>
            <a:r>
              <a:rPr lang="tr-TR" sz="1000" dirty="0">
                <a:solidFill>
                  <a:schemeClr val="accent3">
                    <a:lumMod val="75000"/>
                  </a:schemeClr>
                </a:solidFill>
              </a:rPr>
              <a:t>'task_queue'</a:t>
            </a: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on_message_callback=callback)</a:t>
            </a:r>
          </a:p>
          <a:p>
            <a:pPr marL="12700" marR="5080" lvl="0">
              <a:lnSpc>
                <a:spcPct val="114599"/>
              </a:lnSpc>
            </a:pPr>
            <a:endParaRPr lang="tr-T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channel.start_consuming()</a:t>
            </a:r>
            <a:endParaRPr sz="1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 txBox="1">
            <a:spLocks noGrp="1"/>
          </p:cNvSpPr>
          <p:nvPr>
            <p:ph type="sldNum" idx="12"/>
          </p:nvPr>
        </p:nvSpPr>
        <p:spPr>
          <a:xfrm>
            <a:off x="4391443" y="3257815"/>
            <a:ext cx="170814" cy="11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509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7761120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0" y="352856"/>
            <a:ext cx="4608195" cy="3103245"/>
          </a:xfrm>
          <a:custGeom>
            <a:avLst/>
            <a:gdLst/>
            <a:ahLst/>
            <a:cxnLst/>
            <a:rect l="l" t="t" r="r" b="b"/>
            <a:pathLst>
              <a:path w="4608195" h="3103245" extrusionOk="0">
                <a:moveTo>
                  <a:pt x="0" y="3103143"/>
                </a:moveTo>
                <a:lnTo>
                  <a:pt x="4608004" y="3103143"/>
                </a:lnTo>
                <a:lnTo>
                  <a:pt x="4608004" y="0"/>
                </a:lnTo>
                <a:lnTo>
                  <a:pt x="0" y="0"/>
                </a:lnTo>
                <a:lnTo>
                  <a:pt x="0" y="3103143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0" y="0"/>
            <a:ext cx="4608195" cy="353060"/>
          </a:xfrm>
          <a:custGeom>
            <a:avLst/>
            <a:gdLst/>
            <a:ahLst/>
            <a:cxnLst/>
            <a:rect l="l" t="t" r="r" b="b"/>
            <a:pathLst>
              <a:path w="4608195" h="353060" extrusionOk="0">
                <a:moveTo>
                  <a:pt x="4608004" y="0"/>
                </a:moveTo>
                <a:lnTo>
                  <a:pt x="0" y="0"/>
                </a:lnTo>
                <a:lnTo>
                  <a:pt x="0" y="352869"/>
                </a:lnTo>
                <a:lnTo>
                  <a:pt x="4608004" y="35286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110993" y="64625"/>
            <a:ext cx="21258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270662" y="921715"/>
            <a:ext cx="3408884" cy="1887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67005" marR="0" lvl="0" indent="-1549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1000"/>
              <a:buFont typeface="Arial"/>
              <a:buAutoNum type="arabicPeriod"/>
            </a:pPr>
            <a:r>
              <a:rPr lang="en-US" sz="1000" u="sng" dirty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Introduction</a:t>
            </a:r>
            <a:endParaRPr lang="en-US" sz="11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67005" marR="0" lvl="0" indent="-1549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1000"/>
              <a:buFont typeface="Arial"/>
              <a:buAutoNum type="arabicPeriod"/>
            </a:pPr>
            <a:endParaRPr lang="en-US" sz="11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7005" marR="0" lvl="0" indent="-1549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1000"/>
              <a:buFont typeface="Arial"/>
              <a:buAutoNum type="arabicPeriod"/>
            </a:pPr>
            <a:r>
              <a:rPr lang="en-US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it works?</a:t>
            </a:r>
          </a:p>
          <a:p>
            <a:pPr marL="167005" marR="0" lvl="0" indent="-1549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1000"/>
              <a:buFont typeface="Arial"/>
              <a:buAutoNum type="arabicPeriod"/>
            </a:pPr>
            <a:endParaRPr lang="en-US" sz="1000" u="sng" dirty="0">
              <a:solidFill>
                <a:schemeClr val="tx1">
                  <a:lumMod val="75000"/>
                  <a:lumOff val="25000"/>
                </a:schemeClr>
              </a:solidFill>
              <a:sym typeface="Arial"/>
            </a:endParaRPr>
          </a:p>
          <a:p>
            <a:pPr marL="167005" marR="0" lvl="0" indent="-1549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1000"/>
              <a:buFont typeface="Arial"/>
              <a:buAutoNum type="arabicPeriod"/>
            </a:pPr>
            <a:r>
              <a:rPr lang="en-US" sz="1000" u="sng" dirty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ZMQ vs RabbitMQ</a:t>
            </a:r>
          </a:p>
          <a:p>
            <a:pPr marL="167005" marR="0" lvl="0" indent="-1549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1000"/>
              <a:buFont typeface="Arial"/>
              <a:buAutoNum type="arabicPeriod"/>
            </a:pPr>
            <a:endParaRPr lang="en-US" sz="10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67005" marR="0" lvl="0" indent="-1549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1000"/>
              <a:buFont typeface="Arial"/>
              <a:buAutoNum type="arabicPeriod"/>
            </a:pPr>
            <a:r>
              <a:rPr lang="en-US" sz="1000" u="sng" dirty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Examples of different patterns</a:t>
            </a:r>
            <a:endParaRPr lang="en-US" sz="10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065" marR="0" lvl="0" algn="l" defTabSz="540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1000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	Sender/Receiver</a:t>
            </a:r>
          </a:p>
          <a:p>
            <a:pPr marL="12065" marR="0" lvl="0" algn="l" defTabSz="540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1000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	Pipeline (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Workers)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4463897" y="3236648"/>
            <a:ext cx="73025" cy="13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10977" y="64625"/>
            <a:ext cx="1664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9F9F9"/>
                </a:solidFill>
              </a:rPr>
              <a:t>Introduction</a:t>
            </a:r>
            <a:endParaRPr sz="1200" dirty="0"/>
          </a:p>
        </p:txBody>
      </p:sp>
      <p:sp>
        <p:nvSpPr>
          <p:cNvPr id="82" name="Google Shape;82;p10"/>
          <p:cNvSpPr txBox="1"/>
          <p:nvPr/>
        </p:nvSpPr>
        <p:spPr>
          <a:xfrm>
            <a:off x="347294" y="1036523"/>
            <a:ext cx="3873575" cy="1430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841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RabbitMQ</a:t>
            </a:r>
            <a:r>
              <a:rPr lang="en-US" sz="1050" dirty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 is message queuing software or message broker or queue manager</a:t>
            </a:r>
            <a:endParaRPr lang="en-US" sz="1050" dirty="0">
              <a:solidFill>
                <a:schemeClr val="dk1"/>
              </a:solidFill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41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of AMQP (Advanced Message Queuing Protocol)</a:t>
            </a:r>
          </a:p>
          <a:p>
            <a:pPr marL="1841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41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Written in Erlang (general purpose, concurrent PL)</a:t>
            </a:r>
            <a:endParaRPr lang="en-US" sz="1050" dirty="0">
              <a:solidFill>
                <a:schemeClr val="dk1"/>
              </a:solidFill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rgbClr val="2237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>
            <a:spLocks noGrp="1"/>
          </p:cNvSpPr>
          <p:nvPr>
            <p:ph type="sldNum" idx="12"/>
          </p:nvPr>
        </p:nvSpPr>
        <p:spPr>
          <a:xfrm>
            <a:off x="4391443" y="3257815"/>
            <a:ext cx="170814" cy="11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509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110982" y="64625"/>
            <a:ext cx="20322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9F9F9"/>
                </a:solidFill>
              </a:rPr>
              <a:t>How it works?</a:t>
            </a:r>
            <a:endParaRPr sz="1200" dirty="0"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4391443" y="3257815"/>
            <a:ext cx="170814" cy="11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509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9" name="Google Shape;82;p10">
            <a:extLst>
              <a:ext uri="{FF2B5EF4-FFF2-40B4-BE49-F238E27FC236}">
                <a16:creationId xmlns:a16="http://schemas.microsoft.com/office/drawing/2014/main" id="{E976D2A0-7CDE-4DDA-8B65-10D223A0E492}"/>
              </a:ext>
            </a:extLst>
          </p:cNvPr>
          <p:cNvSpPr txBox="1"/>
          <p:nvPr/>
        </p:nvSpPr>
        <p:spPr>
          <a:xfrm>
            <a:off x="303403" y="546405"/>
            <a:ext cx="3873575" cy="27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Message broker works like a post office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8A2C9F-EB6C-4824-976E-634A719D4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27" y="883175"/>
            <a:ext cx="4334816" cy="203117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110981" y="64625"/>
            <a:ext cx="2785837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9F9F9"/>
                </a:solidFill>
              </a:rPr>
              <a:t>How it works? - Components</a:t>
            </a:r>
            <a:endParaRPr sz="1200" dirty="0"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4391443" y="3257815"/>
            <a:ext cx="170814" cy="11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509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9" name="Google Shape;82;p10">
            <a:extLst>
              <a:ext uri="{FF2B5EF4-FFF2-40B4-BE49-F238E27FC236}">
                <a16:creationId xmlns:a16="http://schemas.microsoft.com/office/drawing/2014/main" id="{E976D2A0-7CDE-4DDA-8B65-10D223A0E492}"/>
              </a:ext>
            </a:extLst>
          </p:cNvPr>
          <p:cNvSpPr txBox="1"/>
          <p:nvPr/>
        </p:nvSpPr>
        <p:spPr>
          <a:xfrm>
            <a:off x="303403" y="746150"/>
            <a:ext cx="3873575" cy="208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Queue</a:t>
            </a:r>
            <a:r>
              <a:rPr lang="en-US" sz="1200" b="1" dirty="0">
                <a:solidFill>
                  <a:srgbClr val="22373A"/>
                </a:solidFill>
              </a:rPr>
              <a:t>: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Buffer to keep messages</a:t>
            </a:r>
            <a:endParaRPr lang="en-US" sz="1200" b="1" dirty="0">
              <a:solidFill>
                <a:srgbClr val="22373A"/>
              </a:solidFill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solidFill>
                <a:srgbClr val="22373A"/>
              </a:solidFill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Exchange</a:t>
            </a:r>
            <a:r>
              <a:rPr lang="en-US" sz="1200" b="1" dirty="0">
                <a:solidFill>
                  <a:srgbClr val="22373A"/>
                </a:solidFill>
              </a:rPr>
              <a:t>: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Responsible for routing the messages to different queues with the help of bindings and routing keys.</a:t>
            </a: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sym typeface="Arial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Binding: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Link between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sym typeface="Arial"/>
              </a:rPr>
              <a:t>ueue and exchange</a:t>
            </a: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700" lvl="0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Routing key: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key that the exchange looks at to decide how to route the message to queues.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9861071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110992" y="64625"/>
            <a:ext cx="1599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9F9F9"/>
                </a:solidFill>
              </a:rPr>
              <a:t>ZMQ vs RabbitMQ</a:t>
            </a:r>
            <a:endParaRPr sz="1200" dirty="0"/>
          </a:p>
        </p:txBody>
      </p:sp>
      <p:sp>
        <p:nvSpPr>
          <p:cNvPr id="112" name="Google Shape;112;p13"/>
          <p:cNvSpPr txBox="1"/>
          <p:nvPr/>
        </p:nvSpPr>
        <p:spPr>
          <a:xfrm>
            <a:off x="347980" y="753294"/>
            <a:ext cx="3914140" cy="2216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numCol="2" anchor="t" anchorCtr="0">
            <a:noAutofit/>
          </a:bodyPr>
          <a:lstStyle/>
          <a:p>
            <a:pPr marL="12700" marR="5080" lvl="0" indent="0" algn="ctr" rtl="0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ZMQ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4150" marR="5080" lvl="0" indent="-171450" rtl="0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Asynchronous</a:t>
            </a:r>
          </a:p>
          <a:p>
            <a:pPr marL="184150" marR="5080" lvl="0" indent="-171450" rtl="0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4150" marR="5080" lvl="0" indent="-171450">
              <a:lnSpc>
                <a:spcPct val="114599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Faster</a:t>
            </a:r>
          </a:p>
          <a:p>
            <a:pPr marL="184150" marR="5080" lvl="0" indent="-171450" rtl="0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4150" marR="5080" lvl="0" indent="-171450" rtl="0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ZeroMQ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doesn’t support persistence</a:t>
            </a:r>
          </a:p>
          <a:p>
            <a:pPr marL="184150" marR="5080" lvl="0" indent="-171450" rtl="0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4150" marR="5080" lvl="0" indent="-171450" rtl="0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retention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ctr" rtl="0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700" marR="5080" lvl="0" indent="0" algn="ctr" rtl="0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b="1" u="sng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ctr" rtl="0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700" marR="5080" lvl="0" indent="0" algn="ctr" rtl="0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RabbitMQ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4150" marR="5080" lvl="0" indent="-171450" rtl="0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Asynchronous</a:t>
            </a:r>
          </a:p>
          <a:p>
            <a:pPr marL="184150" marR="5080" lvl="0" indent="-171450" rtl="0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4150" marR="5080" indent="-171450">
              <a:lnSpc>
                <a:spcPct val="114599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Slower compared to ZMQ</a:t>
            </a:r>
          </a:p>
          <a:p>
            <a:pPr marL="184150" marR="5080" lvl="0" indent="-171450" rtl="0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184150" marR="5080" lvl="0" indent="-171450" rtl="0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persistence</a:t>
            </a:r>
          </a:p>
          <a:p>
            <a:pPr marL="184150" marR="5080" lvl="0" indent="-171450" rtl="0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184150" marR="5080" lvl="0" indent="-171450" rtl="0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184150" marR="5080" lvl="0" indent="-171450" rtl="0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Acknowledgment based</a:t>
            </a:r>
          </a:p>
          <a:p>
            <a:pPr marL="184150" marR="5080" lvl="0" indent="-171450" rtl="0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rtl="0">
              <a:lnSpc>
                <a:spcPct val="114599"/>
              </a:lnSpc>
              <a:spcBef>
                <a:spcPts val="0"/>
              </a:spcBef>
              <a:spcAft>
                <a:spcPts val="0"/>
              </a:spcAft>
            </a:pPr>
            <a:endParaRPr sz="1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 txBox="1">
            <a:spLocks noGrp="1"/>
          </p:cNvSpPr>
          <p:nvPr>
            <p:ph type="sldNum" idx="12"/>
          </p:nvPr>
        </p:nvSpPr>
        <p:spPr>
          <a:xfrm>
            <a:off x="4391443" y="3257815"/>
            <a:ext cx="170814" cy="11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509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110991" y="64625"/>
            <a:ext cx="2515165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9F9F9"/>
                </a:solidFill>
              </a:rPr>
              <a:t>Hello World - Sender</a:t>
            </a:r>
            <a:endParaRPr sz="1200" dirty="0"/>
          </a:p>
        </p:txBody>
      </p:sp>
      <p:sp>
        <p:nvSpPr>
          <p:cNvPr id="112" name="Google Shape;112;p13"/>
          <p:cNvSpPr txBox="1"/>
          <p:nvPr/>
        </p:nvSpPr>
        <p:spPr>
          <a:xfrm>
            <a:off x="110992" y="795477"/>
            <a:ext cx="4365909" cy="2174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numCol="1" anchor="t" anchorCtr="0">
            <a:noAutofit/>
          </a:bodyPr>
          <a:lstStyle/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accent6">
                    <a:lumMod val="75000"/>
                  </a:schemeClr>
                </a:solidFill>
              </a:rPr>
              <a:t>import</a:t>
            </a: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pika</a:t>
            </a:r>
          </a:p>
          <a:p>
            <a:pPr marL="12700" marR="5080" lvl="0">
              <a:lnSpc>
                <a:spcPct val="114599"/>
              </a:lnSpc>
            </a:pPr>
            <a:endParaRPr lang="tr-T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connection = pika.BlockingConnection(</a:t>
            </a: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pika.ConnectionParameters(host=</a:t>
            </a:r>
            <a:r>
              <a:rPr lang="tr-TR" sz="1000" dirty="0">
                <a:solidFill>
                  <a:schemeClr val="accent3">
                    <a:lumMod val="75000"/>
                  </a:schemeClr>
                </a:solidFill>
              </a:rPr>
              <a:t>'localhost'</a:t>
            </a: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))</a:t>
            </a: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channel = connection.channel()</a:t>
            </a:r>
          </a:p>
          <a:p>
            <a:pPr marL="12700" marR="5080" lvl="0">
              <a:lnSpc>
                <a:spcPct val="114599"/>
              </a:lnSpc>
            </a:pPr>
            <a:endParaRPr lang="tr-T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channel.queue_declare(queue=</a:t>
            </a:r>
            <a:r>
              <a:rPr lang="tr-TR" sz="1000" dirty="0">
                <a:solidFill>
                  <a:schemeClr val="accent3">
                    <a:lumMod val="75000"/>
                  </a:schemeClr>
                </a:solidFill>
              </a:rPr>
              <a:t>'hello'</a:t>
            </a: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12700" marR="5080" lvl="0">
              <a:lnSpc>
                <a:spcPct val="114599"/>
              </a:lnSpc>
            </a:pPr>
            <a:endParaRPr lang="tr-T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channel.basic_publish(exchange=</a:t>
            </a:r>
            <a:r>
              <a:rPr lang="tr-TR" sz="1000" dirty="0">
                <a:solidFill>
                  <a:schemeClr val="accent3">
                    <a:lumMod val="75000"/>
                  </a:schemeClr>
                </a:solidFill>
              </a:rPr>
              <a:t>''</a:t>
            </a: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routing_key=</a:t>
            </a:r>
            <a:r>
              <a:rPr lang="tr-TR" sz="1000" dirty="0">
                <a:solidFill>
                  <a:schemeClr val="accent3">
                    <a:lumMod val="75000"/>
                  </a:schemeClr>
                </a:solidFill>
              </a:rPr>
              <a:t>'hello'</a:t>
            </a: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body=</a:t>
            </a:r>
            <a:r>
              <a:rPr lang="tr-TR" sz="1000" dirty="0">
                <a:solidFill>
                  <a:schemeClr val="accent3">
                    <a:lumMod val="75000"/>
                  </a:schemeClr>
                </a:solidFill>
              </a:rPr>
              <a:t>'Hello World!'</a:t>
            </a: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</a:t>
            </a:r>
            <a:r>
              <a:rPr lang="tr-TR" sz="1000" dirty="0">
                <a:solidFill>
                  <a:schemeClr val="accent3">
                    <a:lumMod val="75000"/>
                  </a:schemeClr>
                </a:solidFill>
              </a:rPr>
              <a:t>" [x] Sent 'Hello World!'")</a:t>
            </a: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connection.close()</a:t>
            </a:r>
            <a:endParaRPr sz="1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 txBox="1">
            <a:spLocks noGrp="1"/>
          </p:cNvSpPr>
          <p:nvPr>
            <p:ph type="sldNum" idx="12"/>
          </p:nvPr>
        </p:nvSpPr>
        <p:spPr>
          <a:xfrm>
            <a:off x="4391443" y="3257815"/>
            <a:ext cx="170814" cy="11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509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0564454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110991" y="64625"/>
            <a:ext cx="2515165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9F9F9"/>
                </a:solidFill>
              </a:rPr>
              <a:t>Hello World - Receiver</a:t>
            </a:r>
            <a:endParaRPr sz="1200" dirty="0"/>
          </a:p>
        </p:txBody>
      </p:sp>
      <p:sp>
        <p:nvSpPr>
          <p:cNvPr id="112" name="Google Shape;112;p13"/>
          <p:cNvSpPr txBox="1"/>
          <p:nvPr/>
        </p:nvSpPr>
        <p:spPr>
          <a:xfrm>
            <a:off x="110941" y="438581"/>
            <a:ext cx="4365909" cy="287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numCol="1" anchor="t" anchorCtr="0">
            <a:noAutofit/>
          </a:bodyPr>
          <a:lstStyle/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accent6">
                    <a:lumMod val="75000"/>
                  </a:schemeClr>
                </a:solidFill>
              </a:rPr>
              <a:t>import</a:t>
            </a: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pika</a:t>
            </a:r>
          </a:p>
          <a:p>
            <a:pPr marL="12700" marR="5080" lvl="0">
              <a:lnSpc>
                <a:spcPct val="114599"/>
              </a:lnSpc>
            </a:pPr>
            <a:endParaRPr lang="tr-T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connection = pika.BlockingConnection(</a:t>
            </a: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pika.ConnectionParameters(host=</a:t>
            </a:r>
            <a:r>
              <a:rPr lang="tr-TR" sz="1000" dirty="0">
                <a:solidFill>
                  <a:schemeClr val="accent3">
                    <a:lumMod val="75000"/>
                  </a:schemeClr>
                </a:solidFill>
              </a:rPr>
              <a:t>'localhost'</a:t>
            </a: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))</a:t>
            </a: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channel = connection.channel()</a:t>
            </a:r>
          </a:p>
          <a:p>
            <a:pPr marL="12700" marR="5080" lvl="0">
              <a:lnSpc>
                <a:spcPct val="114599"/>
              </a:lnSpc>
            </a:pPr>
            <a:endParaRPr lang="tr-T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channel.queue_declare(queue=</a:t>
            </a:r>
            <a:r>
              <a:rPr lang="tr-TR" sz="1000" dirty="0">
                <a:solidFill>
                  <a:schemeClr val="accent3">
                    <a:lumMod val="75000"/>
                  </a:schemeClr>
                </a:solidFill>
              </a:rPr>
              <a:t>'hello'</a:t>
            </a: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12700" marR="5080" lvl="0">
              <a:lnSpc>
                <a:spcPct val="114599"/>
              </a:lnSpc>
            </a:pPr>
            <a:endParaRPr lang="tr-T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1000" dirty="0">
                <a:solidFill>
                  <a:schemeClr val="accent6"/>
                </a:solidFill>
              </a:rPr>
              <a:t>callback</a:t>
            </a: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(ch, method, properties, body):</a:t>
            </a: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</a:t>
            </a:r>
            <a:r>
              <a:rPr lang="tr-TR" sz="1000" dirty="0">
                <a:solidFill>
                  <a:schemeClr val="accent3">
                    <a:lumMod val="75000"/>
                  </a:schemeClr>
                </a:solidFill>
              </a:rPr>
              <a:t>(" [x] Received %r"</a:t>
            </a: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% body)</a:t>
            </a:r>
          </a:p>
          <a:p>
            <a:pPr marL="12700" marR="5080" lvl="0">
              <a:lnSpc>
                <a:spcPct val="114599"/>
              </a:lnSpc>
            </a:pPr>
            <a:endParaRPr lang="tr-T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channel.basic_consume(</a:t>
            </a: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queue=</a:t>
            </a:r>
            <a:r>
              <a:rPr lang="tr-TR" sz="1000" dirty="0">
                <a:solidFill>
                  <a:schemeClr val="accent3">
                    <a:lumMod val="75000"/>
                  </a:schemeClr>
                </a:solidFill>
              </a:rPr>
              <a:t>'hello'</a:t>
            </a: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on_message_callback=callback, auto_ack=</a:t>
            </a:r>
            <a:r>
              <a:rPr lang="tr-TR" sz="1000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12700" marR="5080" lvl="0">
              <a:lnSpc>
                <a:spcPct val="114599"/>
              </a:lnSpc>
            </a:pPr>
            <a:endParaRPr lang="tr-T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</a:t>
            </a:r>
            <a:r>
              <a:rPr lang="tr-TR" sz="1000" dirty="0">
                <a:solidFill>
                  <a:schemeClr val="accent3">
                    <a:lumMod val="75000"/>
                  </a:schemeClr>
                </a:solidFill>
              </a:rPr>
              <a:t>' [*] Waiting for messages. To exit press CTRL+C'</a:t>
            </a: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channel.start_consuming()</a:t>
            </a:r>
            <a:endParaRPr sz="1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 txBox="1">
            <a:spLocks noGrp="1"/>
          </p:cNvSpPr>
          <p:nvPr>
            <p:ph type="sldNum" idx="12"/>
          </p:nvPr>
        </p:nvSpPr>
        <p:spPr>
          <a:xfrm>
            <a:off x="4391443" y="3257815"/>
            <a:ext cx="170814" cy="11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509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2665956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110991" y="64625"/>
            <a:ext cx="2515165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9F9F9"/>
                </a:solidFill>
              </a:rPr>
              <a:t>Producer</a:t>
            </a:r>
            <a:endParaRPr sz="1200" dirty="0"/>
          </a:p>
        </p:txBody>
      </p:sp>
      <p:grpSp>
        <p:nvGrpSpPr>
          <p:cNvPr id="108" name="Google Shape;108;p13"/>
          <p:cNvGrpSpPr/>
          <p:nvPr/>
        </p:nvGrpSpPr>
        <p:grpSpPr>
          <a:xfrm>
            <a:off x="0" y="352863"/>
            <a:ext cx="4608195" cy="5080"/>
            <a:chOff x="0" y="352863"/>
            <a:chExt cx="4608195" cy="5080"/>
          </a:xfrm>
        </p:grpSpPr>
        <p:sp>
          <p:nvSpPr>
            <p:cNvPr id="109" name="Google Shape;109;p13"/>
            <p:cNvSpPr/>
            <p:nvPr/>
          </p:nvSpPr>
          <p:spPr>
            <a:xfrm>
              <a:off x="0" y="35539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120000" extrusionOk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noFill/>
            <a:ln w="9525" cap="flat" cmpd="sng">
              <a:solidFill>
                <a:srgbClr val="D5C5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0" y="352863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 extrusionOk="0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13"/>
          <p:cNvSpPr txBox="1"/>
          <p:nvPr/>
        </p:nvSpPr>
        <p:spPr>
          <a:xfrm>
            <a:off x="121142" y="720631"/>
            <a:ext cx="4365909" cy="2174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numCol="1" anchor="t" anchorCtr="0">
            <a:noAutofit/>
          </a:bodyPr>
          <a:lstStyle/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channel.queue_declare(queue=</a:t>
            </a:r>
            <a:r>
              <a:rPr lang="tr-TR" sz="1000" dirty="0">
                <a:solidFill>
                  <a:schemeClr val="accent3">
                    <a:lumMod val="75000"/>
                  </a:schemeClr>
                </a:solidFill>
              </a:rPr>
              <a:t>'task_queue'</a:t>
            </a: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durable=</a:t>
            </a:r>
            <a:r>
              <a:rPr lang="tr-TR" sz="1000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12700" marR="5080" lvl="0">
              <a:lnSpc>
                <a:spcPct val="114599"/>
              </a:lnSpc>
            </a:pPr>
            <a:endParaRPr lang="tr-T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message = ' '.join(sys.argv[1:]) </a:t>
            </a:r>
            <a:r>
              <a:rPr lang="tr-TR" sz="1000" dirty="0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1000" dirty="0">
                <a:solidFill>
                  <a:schemeClr val="accent3">
                    <a:lumMod val="75000"/>
                  </a:schemeClr>
                </a:solidFill>
              </a:rPr>
              <a:t>"Hello World!"</a:t>
            </a: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channel.basic_publish(</a:t>
            </a: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exchange=</a:t>
            </a:r>
            <a:r>
              <a:rPr lang="tr-TR" sz="1000" dirty="0">
                <a:solidFill>
                  <a:schemeClr val="accent3">
                    <a:lumMod val="75000"/>
                  </a:schemeClr>
                </a:solidFill>
              </a:rPr>
              <a:t>''</a:t>
            </a: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routing_key=</a:t>
            </a:r>
            <a:r>
              <a:rPr lang="tr-TR" sz="1000" dirty="0">
                <a:solidFill>
                  <a:schemeClr val="accent3">
                    <a:lumMod val="75000"/>
                  </a:schemeClr>
                </a:solidFill>
              </a:rPr>
              <a:t>'task_queue'</a:t>
            </a: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body=message,</a:t>
            </a: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properties=pika.BasicProperties(</a:t>
            </a: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delivery_mode=2</a:t>
            </a:r>
            <a:r>
              <a:rPr lang="tr-TR" sz="1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 # make message persistent</a:t>
            </a: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))</a:t>
            </a: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</a:t>
            </a:r>
            <a:r>
              <a:rPr lang="tr-TR" sz="1000" dirty="0">
                <a:solidFill>
                  <a:schemeClr val="accent3">
                    <a:lumMod val="75000"/>
                  </a:schemeClr>
                </a:solidFill>
              </a:rPr>
              <a:t>" [x] Sent %r"</a:t>
            </a: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% message)</a:t>
            </a:r>
          </a:p>
          <a:p>
            <a:pPr marL="12700" marR="5080" lvl="0">
              <a:lnSpc>
                <a:spcPct val="114599"/>
              </a:lnSpc>
            </a:pPr>
            <a:r>
              <a:rPr lang="tr-T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connection.close()</a:t>
            </a:r>
            <a:endParaRPr sz="1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 txBox="1">
            <a:spLocks noGrp="1"/>
          </p:cNvSpPr>
          <p:nvPr>
            <p:ph type="sldNum" idx="12"/>
          </p:nvPr>
        </p:nvSpPr>
        <p:spPr>
          <a:xfrm>
            <a:off x="4391443" y="3257815"/>
            <a:ext cx="170814" cy="11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509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6225441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555</Words>
  <Application>Microsoft Office PowerPoint</Application>
  <PresentationFormat>Custom</PresentationFormat>
  <Paragraphs>119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Introduction</vt:lpstr>
      <vt:lpstr>How it works?</vt:lpstr>
      <vt:lpstr>How it works? - Components</vt:lpstr>
      <vt:lpstr>ZMQ vs RabbitMQ</vt:lpstr>
      <vt:lpstr>Hello World - Sender</vt:lpstr>
      <vt:lpstr>Hello World - Receiver</vt:lpstr>
      <vt:lpstr>Producer</vt:lpstr>
      <vt:lpstr>Worker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Şeyma Selcan Mağara</cp:lastModifiedBy>
  <cp:revision>12</cp:revision>
  <dcterms:modified xsi:type="dcterms:W3CDTF">2020-03-10T08:21:56Z</dcterms:modified>
</cp:coreProperties>
</file>