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6858000" cx="9144000"/>
  <p:notesSz cx="6858000" cy="9144000"/>
  <p:embeddedFontLst>
    <p:embeddedFont>
      <p:font typeface="Fira Mono"/>
      <p:regular r:id="rId89"/>
      <p:bold r:id="rId90"/>
    </p:embeddedFont>
    <p:embeddedFont>
      <p:font typeface="Helvetica Neue"/>
      <p:regular r:id="rId91"/>
      <p:bold r:id="rId92"/>
      <p:italic r:id="rId93"/>
      <p:boldItalic r:id="rId94"/>
    </p:embeddedFont>
    <p:embeddedFont>
      <p:font typeface="PT Mono"/>
      <p:regular r:id="rId95"/>
    </p:embeddedFont>
    <p:embeddedFont>
      <p:font typeface="Open Sans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0" roundtripDataSignature="AMtx7mjdM/ekNUFt566P4l3o1zRvB6jW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1BCCB6-0D5F-4BDC-BED7-EF1106A73E89}">
  <a:tblStyle styleId="{D11BCCB6-0D5F-4BDC-BED7-EF1106A73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954D4D-56C4-44A3-B7B9-0817BCEF4D3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2597E82-3838-439F-9F92-58EB3EC5F25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customschemas.google.com/relationships/presentationmetadata" Target="meta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PTMono-regular.fntdata"/><Relationship Id="rId94" Type="http://schemas.openxmlformats.org/officeDocument/2006/relationships/font" Target="fonts/HelveticaNeue-boldItalic.fntdata"/><Relationship Id="rId97" Type="http://schemas.openxmlformats.org/officeDocument/2006/relationships/font" Target="fonts/OpenSans-bold.fntdata"/><Relationship Id="rId96" Type="http://schemas.openxmlformats.org/officeDocument/2006/relationships/font" Target="fonts/OpenSans-regular.fntdata"/><Relationship Id="rId11" Type="http://schemas.openxmlformats.org/officeDocument/2006/relationships/slide" Target="slides/slide5.xml"/><Relationship Id="rId99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98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HelveticaNeue-regular.fntdata"/><Relationship Id="rId90" Type="http://schemas.openxmlformats.org/officeDocument/2006/relationships/font" Target="fonts/FiraMono-bold.fntdata"/><Relationship Id="rId93" Type="http://schemas.openxmlformats.org/officeDocument/2006/relationships/font" Target="fonts/HelveticaNeue-italic.fntdata"/><Relationship Id="rId92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font" Target="fonts/FiraMono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Today we’ll be learning python. One of many langauges people developed to give computers instructions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Programming is like a recipe, a set of instructions for getting something done</a:t>
            </a:r>
            <a:b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Computers read instructions from top to bottom, even if they don't make sense that way!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steps are in order, you get a nice meal....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Programming is like a recipe, a set of instructions for getting something done</a:t>
            </a:r>
            <a:b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Computers read instructions from top to bottom, even if they don't make sense that way!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steps are in order, you get a nice meal....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6eda7970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36eda797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6eda79702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6eda7970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6eda79702_2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36eda7970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eda79702_2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36eda79702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6eda79702_2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36eda79702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6eda79702_2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36eda79702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6eda79702_2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36eda79702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6eda79702_2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36eda79702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805f4300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27805f43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6eda79702_2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36eda79702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6eda79702_2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36eda79702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6eda79702_2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36eda7970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6eda79702_2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36eda79702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6eda79702_2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36eda79702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6eda79702_2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136eda79702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6eda79702_2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36eda79702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7e6bb305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127e6bb3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b28120ceb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13b28120c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3b28120ceb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3b28120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27e6bb305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27e6bb3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6eda79702_2_3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136eda79702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6eda79702_2_3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136eda79702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6eda79702_2_3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36eda79702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7e6bb305d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127e6bb30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b28120ceb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g13b28120c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7e6bb305d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127e6bb30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36eda79702_2_3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136eda79702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36eda79702_2_4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136eda79702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7e6bb305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127e6bb30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4956a7a62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14956a7a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4956a7a62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14956a7a6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5"/>
          <p:cNvSpPr/>
          <p:nvPr/>
        </p:nvSpPr>
        <p:spPr>
          <a:xfrm>
            <a:off x="722850" y="2077203"/>
            <a:ext cx="7705500" cy="1532400"/>
          </a:xfrm>
          <a:prstGeom prst="roundRect">
            <a:avLst>
              <a:gd fmla="val 16667" name="adj"/>
            </a:avLst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5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115"/>
          <p:cNvSpPr txBox="1"/>
          <p:nvPr>
            <p:ph idx="1" type="subTitle"/>
          </p:nvPr>
        </p:nvSpPr>
        <p:spPr>
          <a:xfrm>
            <a:off x="689400" y="3657600"/>
            <a:ext cx="77724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1">
  <p:cSld name="Outlin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7"/>
          <p:cNvSpPr/>
          <p:nvPr/>
        </p:nvSpPr>
        <p:spPr>
          <a:xfrm>
            <a:off x="-48250" y="491533"/>
            <a:ext cx="9268500" cy="8772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7AF11"/>
              </a:buClr>
              <a:buSzPts val="3000"/>
              <a:buFont typeface="Arial"/>
              <a:buChar char="●"/>
              <a:defRPr/>
            </a:lvl1pPr>
            <a:lvl2pPr indent="-381000" lvl="1" marL="9144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Font typeface="Arial"/>
              <a:buChar char="○"/>
              <a:defRPr/>
            </a:lvl2pPr>
            <a:lvl3pPr indent="-381000" lvl="2" marL="13716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Font typeface="Arial"/>
              <a:buChar char="■"/>
              <a:defRPr/>
            </a:lvl3pPr>
            <a:lvl4pPr indent="-342900" lvl="3" marL="1828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●"/>
              <a:defRPr/>
            </a:lvl4pPr>
            <a:lvl5pPr indent="-342900" lvl="4" marL="22860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○"/>
              <a:defRPr/>
            </a:lvl5pPr>
            <a:lvl6pPr indent="-342900" lvl="5" marL="2743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■"/>
              <a:defRPr/>
            </a:lvl6pPr>
            <a:lvl7pPr indent="-342900" lvl="6" marL="32004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●"/>
              <a:defRPr/>
            </a:lvl7pPr>
            <a:lvl8pPr indent="-342900" lvl="7" marL="36576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○"/>
              <a:defRPr/>
            </a:lvl8pPr>
            <a:lvl9pPr indent="-342900" lvl="8" marL="4114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■"/>
              <a:defRPr/>
            </a:lvl9pPr>
          </a:lstStyle>
          <a:p/>
        </p:txBody>
      </p:sp>
      <p:sp>
        <p:nvSpPr>
          <p:cNvPr id="51" name="Google Shape;51;p127"/>
          <p:cNvSpPr txBox="1"/>
          <p:nvPr>
            <p:ph type="title"/>
          </p:nvPr>
        </p:nvSpPr>
        <p:spPr>
          <a:xfrm>
            <a:off x="457200" y="4914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6"/>
          <p:cNvSpPr/>
          <p:nvPr/>
        </p:nvSpPr>
        <p:spPr>
          <a:xfrm>
            <a:off x="-66350" y="491533"/>
            <a:ext cx="9252600" cy="8772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6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116"/>
          <p:cNvSpPr txBox="1"/>
          <p:nvPr>
            <p:ph idx="1" type="body"/>
          </p:nvPr>
        </p:nvSpPr>
        <p:spPr>
          <a:xfrm>
            <a:off x="445150" y="1442988"/>
            <a:ext cx="8229600" cy="4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7AF11"/>
              </a:buClr>
              <a:buSzPts val="1800"/>
              <a:buChar char="●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400"/>
              <a:buChar char="●"/>
              <a:defRPr sz="14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200"/>
              <a:buChar char="■"/>
              <a:defRPr sz="12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">
  <p:cSld name="Outlin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2"/>
          <p:cNvSpPr/>
          <p:nvPr/>
        </p:nvSpPr>
        <p:spPr>
          <a:xfrm>
            <a:off x="-48250" y="491533"/>
            <a:ext cx="9268500" cy="8772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2"/>
          <p:cNvSpPr txBox="1"/>
          <p:nvPr>
            <p:ph type="title"/>
          </p:nvPr>
        </p:nvSpPr>
        <p:spPr>
          <a:xfrm>
            <a:off x="457200" y="4914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7AF11"/>
              </a:buClr>
              <a:buSzPts val="3000"/>
              <a:buFont typeface="Arial"/>
              <a:buChar char="●"/>
              <a:defRPr/>
            </a:lvl1pPr>
            <a:lvl2pPr indent="-381000" lvl="1" marL="9144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Font typeface="Arial"/>
              <a:buChar char="○"/>
              <a:defRPr/>
            </a:lvl2pPr>
            <a:lvl3pPr indent="-381000" lvl="2" marL="13716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Font typeface="Arial"/>
              <a:buChar char="■"/>
              <a:defRPr/>
            </a:lvl3pPr>
            <a:lvl4pPr indent="-342900" lvl="3" marL="1828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●"/>
              <a:defRPr/>
            </a:lvl4pPr>
            <a:lvl5pPr indent="-342900" lvl="4" marL="22860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○"/>
              <a:defRPr/>
            </a:lvl5pPr>
            <a:lvl6pPr indent="-342900" lvl="5" marL="2743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■"/>
              <a:defRPr/>
            </a:lvl6pPr>
            <a:lvl7pPr indent="-342900" lvl="6" marL="32004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●"/>
              <a:defRPr/>
            </a:lvl7pPr>
            <a:lvl8pPr indent="-342900" lvl="7" marL="36576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○"/>
              <a:defRPr/>
            </a:lvl8pPr>
            <a:lvl9pPr indent="-342900" lvl="8" marL="4114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3"/>
          <p:cNvSpPr/>
          <p:nvPr/>
        </p:nvSpPr>
        <p:spPr>
          <a:xfrm>
            <a:off x="-48250" y="491525"/>
            <a:ext cx="9192300" cy="8772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3"/>
          <p:cNvSpPr txBox="1"/>
          <p:nvPr>
            <p:ph type="title"/>
          </p:nvPr>
        </p:nvSpPr>
        <p:spPr>
          <a:xfrm>
            <a:off x="457200" y="4914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CUSTOM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1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5"/>
          <p:cNvSpPr/>
          <p:nvPr/>
        </p:nvSpPr>
        <p:spPr>
          <a:xfrm>
            <a:off x="-48250" y="491533"/>
            <a:ext cx="9268500" cy="8772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5"/>
          <p:cNvSpPr txBox="1"/>
          <p:nvPr>
            <p:ph type="title"/>
          </p:nvPr>
        </p:nvSpPr>
        <p:spPr>
          <a:xfrm>
            <a:off x="457200" y="4914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1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7AF11"/>
              </a:buClr>
              <a:buSzPts val="3000"/>
              <a:buChar char="●"/>
              <a:defRPr/>
            </a:lvl1pPr>
            <a:lvl2pPr indent="-381000" lvl="1" marL="9144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Char char="○"/>
              <a:defRPr/>
            </a:lvl2pPr>
            <a:lvl3pPr indent="-381000" lvl="2" marL="13716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Char char="■"/>
              <a:defRPr/>
            </a:lvl3pPr>
            <a:lvl4pPr indent="-342900" lvl="3" marL="1828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8"/>
          <p:cNvSpPr/>
          <p:nvPr/>
        </p:nvSpPr>
        <p:spPr>
          <a:xfrm>
            <a:off x="722850" y="2077203"/>
            <a:ext cx="7705500" cy="1532400"/>
          </a:xfrm>
          <a:prstGeom prst="roundRect">
            <a:avLst>
              <a:gd fmla="val 16667" name="adj"/>
            </a:avLst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8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118"/>
          <p:cNvSpPr txBox="1"/>
          <p:nvPr>
            <p:ph idx="1" type="subTitle"/>
          </p:nvPr>
        </p:nvSpPr>
        <p:spPr>
          <a:xfrm>
            <a:off x="689400" y="3657600"/>
            <a:ext cx="77724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9"/>
          <p:cNvSpPr/>
          <p:nvPr/>
        </p:nvSpPr>
        <p:spPr>
          <a:xfrm>
            <a:off x="-66350" y="491533"/>
            <a:ext cx="9252600" cy="8772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7AF11"/>
              </a:buClr>
              <a:buSzPts val="1800"/>
              <a:buChar char="●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400"/>
              <a:buChar char="●"/>
              <a:defRPr sz="14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200"/>
              <a:buChar char="■"/>
              <a:defRPr sz="12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">
  <p:cSld name="TITLE_AND_BODY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6"/>
          <p:cNvSpPr/>
          <p:nvPr/>
        </p:nvSpPr>
        <p:spPr>
          <a:xfrm>
            <a:off x="-48250" y="491533"/>
            <a:ext cx="9268500" cy="8772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6"/>
          <p:cNvSpPr txBox="1"/>
          <p:nvPr>
            <p:ph type="title"/>
          </p:nvPr>
        </p:nvSpPr>
        <p:spPr>
          <a:xfrm>
            <a:off x="457200" y="4914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1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7AF11"/>
              </a:buClr>
              <a:buSzPts val="3000"/>
              <a:buChar char="●"/>
              <a:defRPr/>
            </a:lvl1pPr>
            <a:lvl2pPr indent="-381000" lvl="1" marL="9144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Char char="○"/>
              <a:defRPr/>
            </a:lvl2pPr>
            <a:lvl3pPr indent="-381000" lvl="2" marL="137160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7AF11"/>
              </a:buClr>
              <a:buSzPts val="2400"/>
              <a:buChar char="■"/>
              <a:defRPr/>
            </a:lvl3pPr>
            <a:lvl4pPr indent="-342900" lvl="3" marL="1828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47AF1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1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b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8" name="Google Shape;8;p114"/>
          <p:cNvGrpSpPr/>
          <p:nvPr/>
        </p:nvGrpSpPr>
        <p:grpSpPr>
          <a:xfrm>
            <a:off x="102" y="6333782"/>
            <a:ext cx="9143806" cy="536389"/>
            <a:chOff x="-79184" y="6489423"/>
            <a:chExt cx="8722509" cy="330900"/>
          </a:xfrm>
        </p:grpSpPr>
        <p:sp>
          <p:nvSpPr>
            <p:cNvPr id="9" name="Google Shape;9;p114"/>
            <p:cNvSpPr/>
            <p:nvPr/>
          </p:nvSpPr>
          <p:spPr>
            <a:xfrm>
              <a:off x="-79175" y="6489423"/>
              <a:ext cx="8722500" cy="330900"/>
            </a:xfrm>
            <a:prstGeom prst="roundRect">
              <a:avLst>
                <a:gd fmla="val 16667" name="adj"/>
              </a:avLst>
            </a:prstGeom>
            <a:solidFill>
              <a:srgbClr val="8BB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;p114"/>
            <p:cNvSpPr txBox="1"/>
            <p:nvPr/>
          </p:nvSpPr>
          <p:spPr>
            <a:xfrm>
              <a:off x="-79184" y="6559684"/>
              <a:ext cx="2234400" cy="2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Girls’ Programming Network</a:t>
              </a:r>
              <a:endPara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1" i="0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17"/>
          <p:cNvSpPr txBox="1"/>
          <p:nvPr>
            <p:ph idx="1" type="body"/>
          </p:nvPr>
        </p:nvSpPr>
        <p:spPr>
          <a:xfrm>
            <a:off x="457200" y="1600200"/>
            <a:ext cx="8229600" cy="4673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b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117"/>
          <p:cNvSpPr/>
          <p:nvPr/>
        </p:nvSpPr>
        <p:spPr>
          <a:xfrm>
            <a:off x="162" y="6331957"/>
            <a:ext cx="9143700" cy="5364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117"/>
          <p:cNvSpPr txBox="1"/>
          <p:nvPr/>
        </p:nvSpPr>
        <p:spPr>
          <a:xfrm>
            <a:off x="150" y="6428325"/>
            <a:ext cx="2220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Girls’ Programming Network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7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medium.com/swlh/the-difference-between-encoding-encryption-and-hashing-878c606a7aff#:~:text=%2D%20Encoding%20is%20a%20process%20of,into%20a%20fixed%2Dlength%20string" TargetMode="External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medium.com/swlh/the-difference-between-encoding-encryption-and-hashing-878c606a7aff#:~:text=%2D%20Encoding%20is%20a%20process%20of,into%20a%20fixed%2Dlength%20string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girls-programming-network.github.io/meme-exchang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685800" y="197500"/>
            <a:ext cx="77724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Password Cracker</a:t>
            </a:r>
            <a:endParaRPr/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Welcome to the labs!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programming?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724475" y="4428525"/>
            <a:ext cx="4285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3000"/>
              <a:t>It’s giving computers a set of instructions!</a:t>
            </a:r>
            <a:endParaRPr b="1" sz="3000"/>
          </a:p>
        </p:txBody>
      </p:sp>
      <p:pic>
        <p:nvPicPr>
          <p:cNvPr descr="maxresdefault.jpg"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49497" r="0" t="22641"/>
          <a:stretch/>
        </p:blipFill>
        <p:spPr>
          <a:xfrm>
            <a:off x="899275" y="1862750"/>
            <a:ext cx="2207424" cy="21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/>
          <p:nvPr/>
        </p:nvSpPr>
        <p:spPr>
          <a:xfrm>
            <a:off x="440725" y="1375625"/>
            <a:ext cx="3075600" cy="3123300"/>
          </a:xfrm>
          <a:prstGeom prst="donut">
            <a:avLst>
              <a:gd fmla="val 1731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15796" r="17119" t="0"/>
          <a:stretch/>
        </p:blipFill>
        <p:spPr>
          <a:xfrm>
            <a:off x="5520775" y="3847850"/>
            <a:ext cx="2063151" cy="21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/>
        </p:nvSpPr>
        <p:spPr>
          <a:xfrm>
            <a:off x="3140100" y="1396200"/>
            <a:ext cx="501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Programming is not a bunch of crazy numbers!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5010375" y="3321112"/>
            <a:ext cx="3075600" cy="3123300"/>
          </a:xfrm>
          <a:prstGeom prst="donut">
            <a:avLst>
              <a:gd fmla="val 1731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 Special Language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25260" t="8784"/>
          <a:stretch/>
        </p:blipFill>
        <p:spPr>
          <a:xfrm>
            <a:off x="284025" y="2708550"/>
            <a:ext cx="3698925" cy="32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 b="13182" l="17193" r="13476" t="8349"/>
          <a:stretch/>
        </p:blipFill>
        <p:spPr>
          <a:xfrm>
            <a:off x="5226625" y="1929250"/>
            <a:ext cx="3366650" cy="2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550725" y="1737275"/>
            <a:ext cx="336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language to talk to dogs!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5046675" y="4793700"/>
            <a:ext cx="3699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a language to talk to computers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pn salad 1.png"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757" y="1368723"/>
            <a:ext cx="6247651" cy="4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People are smart! Computers are dumb!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322125" y="1905000"/>
            <a:ext cx="2473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is like a recipe!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 do EXACTLY what you say, every time.</a:t>
            </a: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is great if you give them a good recipe!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lt1"/>
                </a:solidFill>
              </a:rPr>
              <a:t>People are smart! Computers are dumb!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gpn salad 3.png"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767" r="775" t="0"/>
          <a:stretch/>
        </p:blipFill>
        <p:spPr>
          <a:xfrm>
            <a:off x="2733198" y="1368725"/>
            <a:ext cx="6247652" cy="49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/>
          <p:nvPr/>
        </p:nvSpPr>
        <p:spPr>
          <a:xfrm>
            <a:off x="273625" y="1946575"/>
            <a:ext cx="2358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if you get it out of order….</a:t>
            </a: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computer wouldn’t know this recipe was wrong!</a:t>
            </a: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People are smart! Computers are dumb!</a:t>
            </a:r>
            <a:endParaRPr/>
          </a:p>
        </p:txBody>
      </p:sp>
      <p:pic>
        <p:nvPicPr>
          <p:cNvPr descr="gpn salad 2.png"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426" r="436" t="0"/>
          <a:stretch/>
        </p:blipFill>
        <p:spPr>
          <a:xfrm>
            <a:off x="2695455" y="1386036"/>
            <a:ext cx="6247652" cy="4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249375" y="1991600"/>
            <a:ext cx="2446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 are bad at filling in the gaps!</a:t>
            </a: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computer wouldn’t know something was missing, it would just freak out!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Everyone/thing has strengths!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4804200" y="3709575"/>
            <a:ext cx="3882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exactly what you tell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it the same every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Doesn’t need to sleep!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Will work for hours on end!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smarter when you tell them how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40995" l="0" r="54298" t="12261"/>
          <a:stretch/>
        </p:blipFill>
        <p:spPr>
          <a:xfrm>
            <a:off x="883200" y="1523975"/>
            <a:ext cx="2909451" cy="21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42150" l="52666" r="1631" t="11108"/>
          <a:stretch/>
        </p:blipFill>
        <p:spPr>
          <a:xfrm>
            <a:off x="5257775" y="1482450"/>
            <a:ext cx="2909451" cy="21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685800" y="3709600"/>
            <a:ext cx="3792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instructions despite: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Spelling mistakes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Typos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Confusing parts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Solve problems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Tell computers what to 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smarter every day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Intro to Python</a:t>
            </a:r>
            <a:endParaRPr/>
          </a:p>
        </p:txBody>
      </p:sp>
      <p:sp>
        <p:nvSpPr>
          <p:cNvPr id="184" name="Google Shape;184;p16"/>
          <p:cNvSpPr txBox="1"/>
          <p:nvPr>
            <p:ph idx="1" type="subTitle"/>
          </p:nvPr>
        </p:nvSpPr>
        <p:spPr>
          <a:xfrm>
            <a:off x="689400" y="3657600"/>
            <a:ext cx="77724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Let’s get coding!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Where do we program? In IDLE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748200" y="1610550"/>
            <a:ext cx="7647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Click the start button and type IDLE!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You should get something like this!</a:t>
            </a:r>
            <a:endParaRPr sz="2400"/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8214" l="1900" r="0" t="0"/>
          <a:stretch/>
        </p:blipFill>
        <p:spPr>
          <a:xfrm>
            <a:off x="2817894" y="2400277"/>
            <a:ext cx="3508200" cy="8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369" y="4309024"/>
            <a:ext cx="6654900" cy="1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Make a mistake!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Type by </a:t>
            </a:r>
            <a:r>
              <a:rPr b="1" lang="en-GB" sz="2400"/>
              <a:t>button mashing</a:t>
            </a:r>
            <a:r>
              <a:rPr lang="en-GB" sz="2400"/>
              <a:t> the keyboard!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Then press enter! </a:t>
            </a:r>
            <a:br>
              <a:rPr lang="en-GB" sz="2400"/>
            </a:b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3600">
                <a:latin typeface="Consolas"/>
                <a:ea typeface="Consolas"/>
                <a:cs typeface="Consolas"/>
                <a:sym typeface="Consolas"/>
              </a:rPr>
              <a:t>asdf asdjlkj;pa j;k4uroei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3000">
                <a:solidFill>
                  <a:srgbClr val="FF0000"/>
                </a:solidFill>
              </a:rPr>
              <a:t>Did you get a big red error message?</a:t>
            </a:r>
            <a:endParaRPr b="1" sz="3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57200" y="1600200"/>
            <a:ext cx="7800900" cy="4967700"/>
          </a:xfrm>
          <a:prstGeom prst="rect">
            <a:avLst/>
          </a:prstGeom>
          <a:solidFill>
            <a:srgbClr val="FFFFFF">
              <a:alpha val="46274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400">
                <a:solidFill>
                  <a:srgbClr val="FF0000"/>
                </a:solidFill>
              </a:rPr>
              <a:t>Good work you made an error! 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Programmers make A LOT of errors!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Errors give us hints to find mistakes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Run your code often to get the hints!!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Mistakes won’t break computers!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2925000" y="5247453"/>
            <a:ext cx="28653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AttributeError: 'NoneType' object has no attribute 'foo'</a:t>
            </a:r>
            <a:endParaRPr b="0" i="0" sz="1800" u="none" cap="none" strike="noStrik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 rot="-701917">
            <a:off x="6002720" y="5024668"/>
            <a:ext cx="3391142" cy="1543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82" lvl="0" marL="357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TypeError: Can't convert 'int' object to str implicitly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Mistakes are great!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 rot="1946416">
            <a:off x="7141141" y="1276627"/>
            <a:ext cx="2174415" cy="1410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82" lvl="0" marL="357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ImportError: No module named humour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 rot="1955081">
            <a:off x="-93259" y="5115593"/>
            <a:ext cx="2462745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82" lvl="0" marL="357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KeyError: ‘Hairy Potter’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 rot="-2230956">
            <a:off x="-419117" y="1704187"/>
            <a:ext cx="2462617" cy="877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82" lvl="0" marL="357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SyntaxError: Invalid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063" y="32125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ctrTitle"/>
          </p:nvPr>
        </p:nvSpPr>
        <p:spPr>
          <a:xfrm>
            <a:off x="793300" y="202448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Who are the tutors?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Write some code!!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748200" y="1610550"/>
            <a:ext cx="7647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Type this into the window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Then press enter! </a:t>
            </a:r>
            <a:br>
              <a:rPr lang="en-GB" sz="2400"/>
            </a:br>
            <a:br>
              <a:rPr lang="en-GB" sz="2400"/>
            </a:br>
            <a:r>
              <a:rPr lang="en-GB" sz="36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3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36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r>
              <a:rPr lang="en-GB" sz="3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GB" sz="2400"/>
            </a:br>
            <a:br>
              <a:rPr lang="en-GB" sz="2400"/>
            </a:br>
            <a:r>
              <a:rPr lang="en-GB" sz="2400"/>
              <a:t>Did it print: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3600">
                <a:latin typeface="Consolas"/>
                <a:ea typeface="Consolas"/>
                <a:cs typeface="Consolas"/>
                <a:sym typeface="Consolas"/>
              </a:rPr>
              <a:t>hello world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???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457200" y="560808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Storing is Boring!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It’s useful to be able to remember things for later!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Computers remember things in </a:t>
            </a:r>
            <a:r>
              <a:rPr b="1" i="0" lang="en-GB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"variables"</a:t>
            </a:r>
            <a:endParaRPr sz="24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40325" y="3171675"/>
            <a:ext cx="4682400" cy="2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are like putting things into a </a:t>
            </a:r>
            <a:r>
              <a:rPr b="1" i="0" lang="en-GB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labeled cardboard box</a:t>
            </a:r>
            <a:r>
              <a:rPr b="0" i="0" lang="en-GB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1" lang="en-GB" sz="2400"/>
              <a:t>Let’s make our favourite number 8 today!</a:t>
            </a:r>
            <a:endParaRPr sz="2400"/>
          </a:p>
        </p:txBody>
      </p:sp>
      <p:grpSp>
        <p:nvGrpSpPr>
          <p:cNvPr id="224" name="Google Shape;224;p24"/>
          <p:cNvGrpSpPr/>
          <p:nvPr/>
        </p:nvGrpSpPr>
        <p:grpSpPr>
          <a:xfrm>
            <a:off x="5839694" y="4416079"/>
            <a:ext cx="2280449" cy="1902751"/>
            <a:chOff x="2265750" y="2059721"/>
            <a:chExt cx="2966244" cy="2738559"/>
          </a:xfrm>
        </p:grpSpPr>
        <p:pic>
          <p:nvPicPr>
            <p:cNvPr id="225" name="Google Shape;22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4"/>
            <p:cNvSpPr txBox="1"/>
            <p:nvPr/>
          </p:nvSpPr>
          <p:spPr>
            <a:xfrm rot="-1002005">
              <a:off x="3101973" y="3087375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GB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6309750" y="3605650"/>
            <a:ext cx="973200" cy="95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485550" y="2713375"/>
            <a:ext cx="1459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699650" y="526158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writing the number 8, we can write fav_num.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7405532" y="1703091"/>
            <a:ext cx="1423797" cy="1254534"/>
            <a:chOff x="2265750" y="2059721"/>
            <a:chExt cx="2966244" cy="2738559"/>
          </a:xfrm>
        </p:grpSpPr>
        <p:pic>
          <p:nvPicPr>
            <p:cNvPr id="238" name="Google Shape;23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5"/>
            <p:cNvSpPr txBox="1"/>
            <p:nvPr/>
          </p:nvSpPr>
          <p:spPr>
            <a:xfrm rot="-1002005">
              <a:off x="3101973" y="3087375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6eda79702_2_0"/>
          <p:cNvSpPr txBox="1"/>
          <p:nvPr>
            <p:ph type="title"/>
          </p:nvPr>
        </p:nvSpPr>
        <p:spPr>
          <a:xfrm>
            <a:off x="699650" y="526158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245" name="Google Shape;245;g136eda79702_2_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writing the number 8, we can write fav_num.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g136eda79702_2_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36eda79702_2_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136eda79702_2_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249" name="Google Shape;249;g136eda79702_2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g136eda79702_2_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6eda79702_2_10"/>
          <p:cNvSpPr txBox="1"/>
          <p:nvPr>
            <p:ph type="title"/>
          </p:nvPr>
        </p:nvSpPr>
        <p:spPr>
          <a:xfrm>
            <a:off x="699650" y="526158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256" name="Google Shape;256;g136eda79702_2_1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writing the number 8, we can write fav_num.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g136eda79702_2_1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36eda79702_2_1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g136eda79702_2_1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260" name="Google Shape;260;g136eda79702_2_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g136eda79702_2_1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6eda79702_2_20"/>
          <p:cNvSpPr txBox="1"/>
          <p:nvPr>
            <p:ph type="title"/>
          </p:nvPr>
        </p:nvSpPr>
        <p:spPr>
          <a:xfrm>
            <a:off x="699650" y="526158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267" name="Google Shape;267;g136eda79702_2_2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writing the number 8, we can write fav_num.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g136eda79702_2_2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36eda79702_2_2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g136eda79702_2_2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271" name="Google Shape;271;g136eda79702_2_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g136eda79702_2_2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eda79702_2_30"/>
          <p:cNvSpPr txBox="1"/>
          <p:nvPr>
            <p:ph type="title"/>
          </p:nvPr>
        </p:nvSpPr>
        <p:spPr>
          <a:xfrm>
            <a:off x="699650" y="526158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278" name="Google Shape;278;g136eda79702_2_3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writing the number 8, we can write fav_num.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g136eda79702_2_3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36eda79702_2_3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136eda79702_2_3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282" name="Google Shape;282;g136eda79702_2_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g136eda79702_2_3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writing the number 8, we can write fav_num.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>
            <a:off x="7405532" y="1703091"/>
            <a:ext cx="1423797" cy="1254534"/>
            <a:chOff x="2265750" y="2059721"/>
            <a:chExt cx="2966244" cy="2738559"/>
          </a:xfrm>
        </p:grpSpPr>
        <p:pic>
          <p:nvPicPr>
            <p:cNvPr id="293" name="Google Shape;29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26"/>
            <p:cNvSpPr txBox="1"/>
            <p:nvPr/>
          </p:nvSpPr>
          <p:spPr>
            <a:xfrm rot="-1002005">
              <a:off x="3101973" y="3087375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5" name="Google Shape;2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502" y="5103463"/>
            <a:ext cx="1539498" cy="12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/>
          <p:nvPr/>
        </p:nvSpPr>
        <p:spPr>
          <a:xfrm>
            <a:off x="3957501" y="4298400"/>
            <a:ext cx="4294890" cy="3293892"/>
          </a:xfrm>
          <a:prstGeom prst="irregularSeal1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writing 8 is much shorter than writing 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</a:t>
            </a:r>
            <a:r>
              <a:rPr b="1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???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Variables </a:t>
            </a:r>
            <a:endParaRPr/>
          </a:p>
        </p:txBody>
      </p:sp>
      <p:sp>
        <p:nvSpPr>
          <p:cNvPr id="302" name="Google Shape;302;p27"/>
          <p:cNvSpPr txBox="1"/>
          <p:nvPr>
            <p:ph idx="1" type="body"/>
          </p:nvPr>
        </p:nvSpPr>
        <p:spPr>
          <a:xfrm>
            <a:off x="403425" y="1983275"/>
            <a:ext cx="4347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are useful for storing things that change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(i.e. things that "vary" - hence the word "variable")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Try changing </a:t>
            </a:r>
            <a:r>
              <a:rPr b="0" i="0" lang="en-GB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</a:t>
            </a:r>
            <a:r>
              <a:rPr b="0" i="0" lang="en-GB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i="0" lang="en-GB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102</a:t>
            </a:r>
            <a:r>
              <a:rPr b="0" i="0" lang="en-GB" sz="2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611125" y="3580371"/>
            <a:ext cx="2966244" cy="2738559"/>
            <a:chOff x="2265750" y="2059721"/>
            <a:chExt cx="2966244" cy="2738559"/>
          </a:xfrm>
        </p:grpSpPr>
        <p:pic>
          <p:nvPicPr>
            <p:cNvPr id="304" name="Google Shape;30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27"/>
            <p:cNvSpPr txBox="1"/>
            <p:nvPr/>
          </p:nvSpPr>
          <p:spPr>
            <a:xfrm rot="-1002005">
              <a:off x="3101973" y="3087375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GB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6341025" y="2615475"/>
            <a:ext cx="973200" cy="12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6097725" y="1596700"/>
            <a:ext cx="1783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We're able to use our code for a new purpose, without rewriting everything: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8"/>
          <p:cNvGrpSpPr/>
          <p:nvPr/>
        </p:nvGrpSpPr>
        <p:grpSpPr>
          <a:xfrm>
            <a:off x="7405532" y="1703091"/>
            <a:ext cx="1423797" cy="1254534"/>
            <a:chOff x="2265750" y="2059721"/>
            <a:chExt cx="2966244" cy="2738559"/>
          </a:xfrm>
        </p:grpSpPr>
        <p:pic>
          <p:nvPicPr>
            <p:cNvPr id="317" name="Google Shape;31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28"/>
            <p:cNvSpPr txBox="1"/>
            <p:nvPr/>
          </p:nvSpPr>
          <p:spPr>
            <a:xfrm rot="-1002005">
              <a:off x="3101973" y="3087375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Who are you?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6eda79702_2_8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324" name="Google Shape;324;g136eda79702_2_8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We're able to use our code for a new purpose, without rewriting everything: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g136eda79702_2_8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36eda79702_2_8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g136eda79702_2_8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328" name="Google Shape;328;g136eda79702_2_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g136eda79702_2_8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6eda79702_2_9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335" name="Google Shape;335;g136eda79702_2_9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We're able to use our code for a new purpose, without rewriting everything: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g136eda79702_2_9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36eda79702_2_9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g136eda79702_2_9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339" name="Google Shape;339;g136eda79702_2_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g136eda79702_2_9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6eda79702_2_10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346" name="Google Shape;346;g136eda79702_2_10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We're able to use our code for a new purpose, without rewriting everything: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g136eda79702_2_10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36eda79702_2_10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g136eda79702_2_10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350" name="Google Shape;350;g136eda79702_2_1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g136eda79702_2_10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6eda79702_2_11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</p:txBody>
      </p:sp>
      <p:sp>
        <p:nvSpPr>
          <p:cNvPr id="357" name="Google Shape;357;g136eda79702_2_110"/>
          <p:cNvSpPr txBox="1"/>
          <p:nvPr>
            <p:ph idx="1" type="body"/>
          </p:nvPr>
        </p:nvSpPr>
        <p:spPr>
          <a:xfrm>
            <a:off x="457200" y="1600200"/>
            <a:ext cx="70851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We're able to use our code for a new purpose, without rewriting everything: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AF1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g136eda79702_2_110"/>
          <p:cNvSpPr txBox="1"/>
          <p:nvPr/>
        </p:nvSpPr>
        <p:spPr>
          <a:xfrm>
            <a:off x="457200" y="3178425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*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204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36eda79702_2_110"/>
          <p:cNvSpPr txBox="1"/>
          <p:nvPr/>
        </p:nvSpPr>
        <p:spPr>
          <a:xfrm>
            <a:off x="4668300" y="3178425"/>
            <a:ext cx="3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123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fav_num /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=&gt; 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g136eda79702_2_110"/>
          <p:cNvGrpSpPr/>
          <p:nvPr/>
        </p:nvGrpSpPr>
        <p:grpSpPr>
          <a:xfrm>
            <a:off x="7405532" y="1703091"/>
            <a:ext cx="1423772" cy="1254540"/>
            <a:chOff x="2265750" y="2059721"/>
            <a:chExt cx="2966193" cy="2738574"/>
          </a:xfrm>
        </p:grpSpPr>
        <p:pic>
          <p:nvPicPr>
            <p:cNvPr id="361" name="Google Shape;361;g136eda79702_2_1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g136eda79702_2_110"/>
            <p:cNvSpPr txBox="1"/>
            <p:nvPr/>
          </p:nvSpPr>
          <p:spPr>
            <a:xfrm rot="-1002005">
              <a:off x="3101922" y="3087390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4237325" y="3970950"/>
            <a:ext cx="4575600" cy="212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274925" y="3986500"/>
            <a:ext cx="3552600" cy="212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variables VS using variables</a:t>
            </a: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4229200" y="3673000"/>
            <a:ext cx="197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fav_num = </a:t>
            </a:r>
            <a:r>
              <a:rPr b="1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1" name="Google Shape;371;p29"/>
          <p:cNvGrpSpPr/>
          <p:nvPr/>
        </p:nvGrpSpPr>
        <p:grpSpPr>
          <a:xfrm>
            <a:off x="544482" y="2346241"/>
            <a:ext cx="1423797" cy="1254534"/>
            <a:chOff x="2265750" y="2059721"/>
            <a:chExt cx="2966244" cy="2738559"/>
          </a:xfrm>
        </p:grpSpPr>
        <p:pic>
          <p:nvPicPr>
            <p:cNvPr id="372" name="Google Shape;37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29"/>
            <p:cNvSpPr txBox="1"/>
            <p:nvPr/>
          </p:nvSpPr>
          <p:spPr>
            <a:xfrm rot="-1002005">
              <a:off x="3101973" y="3087375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9"/>
          <p:cNvSpPr txBox="1"/>
          <p:nvPr/>
        </p:nvSpPr>
        <p:spPr>
          <a:xfrm>
            <a:off x="375575" y="3596800"/>
            <a:ext cx="34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2280575" y="3596800"/>
            <a:ext cx="153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102 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102 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102 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102</a:t>
            </a:r>
            <a:r>
              <a:rPr b="0" i="0" lang="en-GB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1451375" y="4505125"/>
            <a:ext cx="829200" cy="6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230627" y="1924350"/>
            <a:ext cx="1970400" cy="1970400"/>
          </a:xfrm>
          <a:prstGeom prst="noSmoking">
            <a:avLst>
              <a:gd fmla="val 98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29"/>
          <p:cNvGrpSpPr/>
          <p:nvPr/>
        </p:nvGrpSpPr>
        <p:grpSpPr>
          <a:xfrm>
            <a:off x="4976957" y="2346241"/>
            <a:ext cx="1423797" cy="1254534"/>
            <a:chOff x="2265750" y="2059721"/>
            <a:chExt cx="2966244" cy="2738559"/>
          </a:xfrm>
        </p:grpSpPr>
        <p:pic>
          <p:nvPicPr>
            <p:cNvPr id="379" name="Google Shape;37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65750" y="2059721"/>
              <a:ext cx="2602989" cy="2735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29"/>
            <p:cNvSpPr txBox="1"/>
            <p:nvPr/>
          </p:nvSpPr>
          <p:spPr>
            <a:xfrm rot="-1002005">
              <a:off x="3101973" y="3087375"/>
              <a:ext cx="1961638" cy="145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fav_num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29"/>
          <p:cNvSpPr txBox="1"/>
          <p:nvPr/>
        </p:nvSpPr>
        <p:spPr>
          <a:xfrm>
            <a:off x="6713750" y="3673000"/>
            <a:ext cx="243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fav_num = </a:t>
            </a:r>
            <a:r>
              <a:rPr b="1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- 6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*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+ 21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fav_num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5870975" y="4581325"/>
            <a:ext cx="829200" cy="6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6485150" y="2404713"/>
            <a:ext cx="17982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2204375" y="2459200"/>
            <a:ext cx="17982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Asking a question!</a:t>
            </a:r>
            <a:endParaRPr/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/>
              <a:t>I</a:t>
            </a:r>
            <a:r>
              <a:rPr lang="en-GB" sz="2400"/>
              <a:t>t’s more fun when we get to interact with the computer! </a:t>
            </a:r>
            <a:br>
              <a:rPr lang="en-GB" sz="2400"/>
            </a:br>
            <a:br>
              <a:rPr lang="en-GB" sz="2400"/>
            </a:br>
            <a:r>
              <a:rPr b="1" lang="en-GB" sz="2400"/>
              <a:t>Let’s learn about input!</a:t>
            </a:r>
            <a:endParaRPr b="1" sz="2400"/>
          </a:p>
        </p:txBody>
      </p:sp>
      <p:sp>
        <p:nvSpPr>
          <p:cNvPr id="391" name="Google Shape;391;p34"/>
          <p:cNvSpPr txBox="1"/>
          <p:nvPr/>
        </p:nvSpPr>
        <p:spPr>
          <a:xfrm>
            <a:off x="1439100" y="3846950"/>
            <a:ext cx="6265800" cy="9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my_name = </a:t>
            </a:r>
            <a:r>
              <a:rPr b="0" i="0" lang="en-GB" sz="1800" u="none" cap="none" strike="noStrike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 cap="none" strike="noStrike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'What is your name? '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GB" sz="1800" u="none" cap="none" strike="noStrike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‘Hello ’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my_name)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How input works!</a:t>
            </a:r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1447775" y="3410750"/>
            <a:ext cx="6265800" cy="9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my_name = </a:t>
            </a:r>
            <a:r>
              <a:rPr b="0" i="0" lang="en-GB" sz="1800" u="none" cap="none" strike="noStrike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 cap="none" strike="noStrike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'What is your name? '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 cap="none" strike="noStrike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‘Hello ’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my_name)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8" name="Google Shape;398;p35"/>
          <p:cNvCxnSpPr/>
          <p:nvPr/>
        </p:nvCxnSpPr>
        <p:spPr>
          <a:xfrm>
            <a:off x="2178625" y="3280075"/>
            <a:ext cx="93600" cy="467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35"/>
          <p:cNvSpPr txBox="1"/>
          <p:nvPr/>
        </p:nvSpPr>
        <p:spPr>
          <a:xfrm>
            <a:off x="888150" y="2243275"/>
            <a:ext cx="1944900" cy="105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the answer in the variable my_name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596250" y="5153900"/>
            <a:ext cx="2535900" cy="1101300"/>
          </a:xfrm>
          <a:prstGeom prst="rect">
            <a:avLst/>
          </a:prstGeom>
          <a:solidFill>
            <a:srgbClr val="10AC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 the answer that was stored in the variable later!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5"/>
          <p:cNvCxnSpPr/>
          <p:nvPr/>
        </p:nvCxnSpPr>
        <p:spPr>
          <a:xfrm rot="10800000">
            <a:off x="4769525" y="4260300"/>
            <a:ext cx="446700" cy="997500"/>
          </a:xfrm>
          <a:prstGeom prst="straightConnector1">
            <a:avLst/>
          </a:prstGeom>
          <a:noFill/>
          <a:ln cap="flat" cmpd="sng" w="38100">
            <a:solidFill>
              <a:srgbClr val="10AC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35"/>
          <p:cNvCxnSpPr/>
          <p:nvPr/>
        </p:nvCxnSpPr>
        <p:spPr>
          <a:xfrm flipH="1">
            <a:off x="5663025" y="3293925"/>
            <a:ext cx="488400" cy="426000"/>
          </a:xfrm>
          <a:prstGeom prst="straightConnector1">
            <a:avLst/>
          </a:prstGeom>
          <a:noFill/>
          <a:ln cap="flat" cmpd="sng" w="38100">
            <a:solidFill>
              <a:srgbClr val="47AF1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3" name="Google Shape;403;p35"/>
          <p:cNvSpPr txBox="1"/>
          <p:nvPr/>
        </p:nvSpPr>
        <p:spPr>
          <a:xfrm>
            <a:off x="5597223" y="2036700"/>
            <a:ext cx="1797600" cy="1257300"/>
          </a:xfrm>
          <a:prstGeom prst="rect">
            <a:avLst/>
          </a:prstGeom>
          <a:solidFill>
            <a:srgbClr val="47AF1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the question you want printed to the screen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35"/>
          <p:cNvCxnSpPr/>
          <p:nvPr/>
        </p:nvCxnSpPr>
        <p:spPr>
          <a:xfrm flipH="1">
            <a:off x="3560525" y="3228100"/>
            <a:ext cx="93600" cy="471000"/>
          </a:xfrm>
          <a:prstGeom prst="straightConnector1">
            <a:avLst/>
          </a:prstGeom>
          <a:noFill/>
          <a:ln cap="flat" cmpd="sng" w="38100">
            <a:solidFill>
              <a:srgbClr val="7943A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5" name="Google Shape;405;p35"/>
          <p:cNvSpPr txBox="1"/>
          <p:nvPr/>
        </p:nvSpPr>
        <p:spPr>
          <a:xfrm>
            <a:off x="3285175" y="1812225"/>
            <a:ext cx="1860000" cy="1482000"/>
          </a:xfrm>
          <a:prstGeom prst="rect">
            <a:avLst/>
          </a:prstGeom>
          <a:solidFill>
            <a:srgbClr val="7943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Writing input tells the computer to wait for a response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Adding a comment!</a:t>
            </a:r>
            <a:endParaRPr/>
          </a:p>
        </p:txBody>
      </p:sp>
      <p:sp>
        <p:nvSpPr>
          <p:cNvPr id="411" name="Google Shape;411;p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/>
              <a:t>Sometimes we want to write things in our file that the computer doesn’t look at! </a:t>
            </a:r>
            <a:r>
              <a:rPr b="1" lang="en-GB"/>
              <a:t>We can use "Comments" for that! </a:t>
            </a:r>
            <a:br>
              <a:rPr b="1" lang="en-GB"/>
            </a:br>
            <a:br>
              <a:rPr lang="en-GB"/>
            </a:br>
            <a:r>
              <a:rPr b="1" lang="en-GB"/>
              <a:t>Sometimes we want to write a note for people to read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And sometimes we want to not run some code</a:t>
            </a:r>
            <a:r>
              <a:rPr b="1" lang="en-GB" sz="1600"/>
              <a:t> </a:t>
            </a:r>
            <a:r>
              <a:rPr lang="en-GB" sz="1600"/>
              <a:t>(but don’t want to delete it!)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545325" y="3008400"/>
            <a:ext cx="4417200" cy="5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# This code was written by Vivian</a:t>
            </a:r>
            <a:endParaRPr b="0" i="0" sz="1400" u="none" cap="none" strike="noStrik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545325" y="4248775"/>
            <a:ext cx="4417200" cy="5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# print("Goodbye world!")</a:t>
            </a:r>
            <a:endParaRPr b="0" i="0" sz="1400" u="none" cap="none" strike="noStrike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Project time!</a:t>
            </a:r>
            <a:endParaRPr/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3000"/>
              <a:t>Now you can give the computer variables!</a:t>
            </a:r>
            <a:br>
              <a:rPr b="1" lang="en-GB" sz="3000"/>
            </a:br>
            <a:endParaRPr b="1" sz="30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3000">
                <a:solidFill>
                  <a:srgbClr val="47AF11"/>
                </a:solidFill>
              </a:rPr>
              <a:t>Let’s put what we learnt into our project</a:t>
            </a:r>
            <a:endParaRPr b="1" sz="3000">
              <a:solidFill>
                <a:srgbClr val="47AF1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3000">
                <a:solidFill>
                  <a:srgbClr val="47AF11"/>
                </a:solidFill>
              </a:rPr>
              <a:t>Try to do Part 0 - 1</a:t>
            </a:r>
            <a:endParaRPr b="1" sz="3000">
              <a:solidFill>
                <a:srgbClr val="47AF1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3000"/>
              <a:t> The tutors will be around to help!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If Statements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805f4300_2_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People Bingo </a:t>
            </a:r>
            <a:endParaRPr/>
          </a:p>
        </p:txBody>
      </p:sp>
      <p:sp>
        <p:nvSpPr>
          <p:cNvPr id="73" name="Google Shape;73;g127805f4300_2_0"/>
          <p:cNvSpPr txBox="1"/>
          <p:nvPr/>
        </p:nvSpPr>
        <p:spPr>
          <a:xfrm>
            <a:off x="181375" y="1760650"/>
            <a:ext cx="36348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127805f4300_2_0"/>
          <p:cNvPicPr preferRelativeResize="0"/>
          <p:nvPr/>
        </p:nvPicPr>
        <p:blipFill rotWithShape="1">
          <a:blip r:embed="rId3">
            <a:alphaModFix/>
          </a:blip>
          <a:srcRect b="8702" l="33231" r="29233" t="4189"/>
          <a:stretch/>
        </p:blipFill>
        <p:spPr>
          <a:xfrm>
            <a:off x="7078517" y="1886110"/>
            <a:ext cx="739224" cy="121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27805f4300_2_0"/>
          <p:cNvPicPr preferRelativeResize="0"/>
          <p:nvPr/>
        </p:nvPicPr>
        <p:blipFill rotWithShape="1">
          <a:blip r:embed="rId4">
            <a:alphaModFix/>
          </a:blip>
          <a:srcRect b="8702" l="33231" r="29233" t="4189"/>
          <a:stretch/>
        </p:blipFill>
        <p:spPr>
          <a:xfrm>
            <a:off x="6339302" y="4497444"/>
            <a:ext cx="739224" cy="121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27805f4300_2_0"/>
          <p:cNvPicPr preferRelativeResize="0"/>
          <p:nvPr/>
        </p:nvPicPr>
        <p:blipFill rotWithShape="1">
          <a:blip r:embed="rId5">
            <a:alphaModFix/>
          </a:blip>
          <a:srcRect b="8702" l="33231" r="29233" t="4189"/>
          <a:stretch/>
        </p:blipFill>
        <p:spPr>
          <a:xfrm>
            <a:off x="6007112" y="3027218"/>
            <a:ext cx="739224" cy="121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27805f4300_2_0"/>
          <p:cNvPicPr preferRelativeResize="0"/>
          <p:nvPr/>
        </p:nvPicPr>
        <p:blipFill rotWithShape="1">
          <a:blip r:embed="rId6">
            <a:alphaModFix/>
          </a:blip>
          <a:srcRect b="8702" l="33231" r="29233" t="4189"/>
          <a:stretch/>
        </p:blipFill>
        <p:spPr>
          <a:xfrm>
            <a:off x="5157285" y="3517568"/>
            <a:ext cx="739224" cy="121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27805f4300_2_0"/>
          <p:cNvPicPr preferRelativeResize="0"/>
          <p:nvPr/>
        </p:nvPicPr>
        <p:blipFill rotWithShape="1">
          <a:blip r:embed="rId7">
            <a:alphaModFix/>
          </a:blip>
          <a:srcRect b="8702" l="33231" r="29233" t="4189"/>
          <a:stretch/>
        </p:blipFill>
        <p:spPr>
          <a:xfrm>
            <a:off x="8024713" y="4243543"/>
            <a:ext cx="739224" cy="121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27805f4300_2_0"/>
          <p:cNvPicPr preferRelativeResize="0"/>
          <p:nvPr/>
        </p:nvPicPr>
        <p:blipFill rotWithShape="1">
          <a:blip r:embed="rId8">
            <a:alphaModFix/>
          </a:blip>
          <a:srcRect b="8702" l="33231" r="29233" t="4189"/>
          <a:stretch/>
        </p:blipFill>
        <p:spPr>
          <a:xfrm>
            <a:off x="7147602" y="3619827"/>
            <a:ext cx="739224" cy="121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27805f4300_2_0"/>
          <p:cNvPicPr preferRelativeResize="0"/>
          <p:nvPr/>
        </p:nvPicPr>
        <p:blipFill rotWithShape="1">
          <a:blip r:embed="rId9">
            <a:alphaModFix/>
          </a:blip>
          <a:srcRect b="8702" l="33231" r="29233" t="4189"/>
          <a:stretch/>
        </p:blipFill>
        <p:spPr>
          <a:xfrm>
            <a:off x="8112161" y="1651413"/>
            <a:ext cx="739224" cy="121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27805f4300_2_0"/>
          <p:cNvPicPr preferRelativeResize="0"/>
          <p:nvPr/>
        </p:nvPicPr>
        <p:blipFill rotWithShape="1">
          <a:blip r:embed="rId10">
            <a:alphaModFix/>
          </a:blip>
          <a:srcRect b="8702" l="33231" r="29233" t="4189"/>
          <a:stretch/>
        </p:blipFill>
        <p:spPr>
          <a:xfrm>
            <a:off x="6044913" y="1651420"/>
            <a:ext cx="739224" cy="1216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g127805f4300_2_0"/>
          <p:cNvGraphicFramePr/>
          <p:nvPr/>
        </p:nvGraphicFramePr>
        <p:xfrm>
          <a:off x="242975" y="165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{D11BCCB6-0D5F-4BDC-BED7-EF1106A73E89}</a:tableStyleId>
              </a:tblPr>
              <a:tblGrid>
                <a:gridCol w="844950"/>
                <a:gridCol w="844950"/>
                <a:gridCol w="844950"/>
                <a:gridCol w="844950"/>
                <a:gridCol w="844950"/>
              </a:tblGrid>
              <a:tr h="10922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Rules: 1) Read each square. 2) Find a new friend who can complete any of the squares. 3) One friend can fill in </a:t>
                      </a:r>
                      <a:r>
                        <a:rPr b="1" lang="en-GB" sz="900"/>
                        <a:t>one square only</a:t>
                      </a:r>
                      <a:r>
                        <a:rPr lang="en-GB" sz="900"/>
                        <a:t>. 4) The first person to fill in </a:t>
                      </a:r>
                      <a:r>
                        <a:rPr b="1" lang="en-GB" sz="900"/>
                        <a:t>every square</a:t>
                      </a:r>
                      <a:r>
                        <a:rPr lang="en-GB" sz="900"/>
                        <a:t> wins!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Can fluently speak more than one language </a:t>
                      </a:r>
                      <a:r>
                        <a:rPr lang="en-GB" sz="900"/>
                        <a:t>🗣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been to GPN before 💚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visited another country ✈️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Can play chess ♟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more than 1 pet 🐶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Favourite food is Pizza 🍕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Knows what a Kumquat is ❓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made their own pasta 🍝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eaten Dragon fruit 🐲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Was born in another country 🌎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Knows how to Juggle 🤹‍♀️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Likes to play Tetris 🎮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Is an only child 👨‍👩‍👧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Likes to paint 🎨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Knows a magic trick 🪄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Plays an instrument 🎶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Can ride a skateboard 🛹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Likes to read 📖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the same favourite colour as you 🌈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the same eye colour as you 👀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a part time or casual job 💰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Is in the same school year as you 🚌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Knows the second verse of the national anthem 🇦🇺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Has created their own coding project 💻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Plays sport on the weekend ⚽️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Conditions!</a:t>
            </a:r>
            <a:endParaRPr/>
          </a:p>
        </p:txBody>
      </p:sp>
      <p:sp>
        <p:nvSpPr>
          <p:cNvPr id="430" name="Google Shape;430;p57"/>
          <p:cNvSpPr txBox="1"/>
          <p:nvPr>
            <p:ph idx="1" type="body"/>
          </p:nvPr>
        </p:nvSpPr>
        <p:spPr>
          <a:xfrm>
            <a:off x="457200" y="1600200"/>
            <a:ext cx="83589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400"/>
              <a:t>Conditions let us make decision.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400"/>
              <a:t>First we test if the condition is met!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400"/>
              <a:t>Then maybe we’ll do the thing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</p:txBody>
      </p:sp>
      <p:sp>
        <p:nvSpPr>
          <p:cNvPr id="431" name="Google Shape;431;p57"/>
          <p:cNvSpPr txBox="1"/>
          <p:nvPr/>
        </p:nvSpPr>
        <p:spPr>
          <a:xfrm>
            <a:off x="2769775" y="3750425"/>
            <a:ext cx="5588400" cy="652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it’s raining</a:t>
            </a: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take an umbrella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50" y="3939625"/>
            <a:ext cx="1845600" cy="18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 txBox="1"/>
          <p:nvPr/>
        </p:nvSpPr>
        <p:spPr>
          <a:xfrm>
            <a:off x="2769775" y="4536025"/>
            <a:ext cx="5588400" cy="652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Yep it’s raining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7"/>
          <p:cNvSpPr txBox="1"/>
          <p:nvPr/>
        </p:nvSpPr>
        <p:spPr>
          <a:xfrm>
            <a:off x="2769775" y="5321625"/>
            <a:ext cx="5588400" cy="652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…...</a:t>
            </a:r>
            <a:r>
              <a:rPr b="0" i="0" lang="en-GB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take an umbrella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6eda79702_2_19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Booleans (True and False)</a:t>
            </a:r>
            <a:endParaRPr/>
          </a:p>
        </p:txBody>
      </p:sp>
      <p:sp>
        <p:nvSpPr>
          <p:cNvPr id="440" name="Google Shape;440;g136eda79702_2_194"/>
          <p:cNvSpPr txBox="1"/>
          <p:nvPr>
            <p:ph idx="1" type="body"/>
          </p:nvPr>
        </p:nvSpPr>
        <p:spPr>
          <a:xfrm>
            <a:off x="457200" y="1600200"/>
            <a:ext cx="8229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Computers store whether a condition is met in the form of </a:t>
            </a:r>
            <a:br>
              <a:rPr b="1" lang="en-GB" sz="2000"/>
            </a:b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 </a:t>
            </a:r>
            <a:r>
              <a:rPr b="1" lang="en-GB" sz="3000"/>
              <a:t>and </a:t>
            </a: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sz="30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To figure out if something is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000"/>
              <a:t> or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 sz="2000"/>
              <a:t> we do a comparison</a:t>
            </a:r>
            <a:endParaRPr b="1" sz="2000"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441" name="Google Shape;441;g136eda79702_2_194"/>
          <p:cNvSpPr txBox="1"/>
          <p:nvPr/>
        </p:nvSpPr>
        <p:spPr>
          <a:xfrm>
            <a:off x="1589925" y="3789375"/>
            <a:ext cx="6182700" cy="20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36eda79702_2_194"/>
          <p:cNvSpPr txBox="1"/>
          <p:nvPr/>
        </p:nvSpPr>
        <p:spPr>
          <a:xfrm>
            <a:off x="4684125" y="42978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"Dog" ==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"D" in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"Q" not in "Cat"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g136eda79702_2_194"/>
          <p:cNvSpPr txBox="1"/>
          <p:nvPr/>
        </p:nvSpPr>
        <p:spPr>
          <a:xfrm>
            <a:off x="2071875" y="4340950"/>
            <a:ext cx="18387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&lt; 10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+ 2 == 5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!= 5</a:t>
            </a:r>
            <a:b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36eda79702_2_194"/>
          <p:cNvSpPr txBox="1"/>
          <p:nvPr/>
        </p:nvSpPr>
        <p:spPr>
          <a:xfrm>
            <a:off x="1589800" y="3778825"/>
            <a:ext cx="6182700" cy="57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you think these are? True or False?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6eda79702_2_13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Booleans (True and False)</a:t>
            </a:r>
            <a:endParaRPr/>
          </a:p>
        </p:txBody>
      </p:sp>
      <p:sp>
        <p:nvSpPr>
          <p:cNvPr id="450" name="Google Shape;450;g136eda79702_2_138"/>
          <p:cNvSpPr txBox="1"/>
          <p:nvPr>
            <p:ph idx="1" type="body"/>
          </p:nvPr>
        </p:nvSpPr>
        <p:spPr>
          <a:xfrm>
            <a:off x="457200" y="1600200"/>
            <a:ext cx="8229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Computers store whether a condition is met in the form of </a:t>
            </a:r>
            <a:br>
              <a:rPr b="1" lang="en-GB" sz="2000"/>
            </a:b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 </a:t>
            </a:r>
            <a:r>
              <a:rPr b="1" lang="en-GB" sz="3000"/>
              <a:t>and </a:t>
            </a: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sz="30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To figure out if something is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000"/>
              <a:t> or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 sz="2000"/>
              <a:t> we do a comparison</a:t>
            </a:r>
            <a:endParaRPr b="1" sz="2000"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451" name="Google Shape;451;g136eda79702_2_138"/>
          <p:cNvSpPr txBox="1"/>
          <p:nvPr/>
        </p:nvSpPr>
        <p:spPr>
          <a:xfrm>
            <a:off x="1589925" y="3789375"/>
            <a:ext cx="6182700" cy="20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36eda79702_2_138"/>
          <p:cNvSpPr txBox="1"/>
          <p:nvPr/>
        </p:nvSpPr>
        <p:spPr>
          <a:xfrm>
            <a:off x="4684125" y="42978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"Dog" ==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"D" in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"Q" not in "Cat"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g136eda79702_2_138"/>
          <p:cNvSpPr txBox="1"/>
          <p:nvPr/>
        </p:nvSpPr>
        <p:spPr>
          <a:xfrm>
            <a:off x="2071875" y="4340950"/>
            <a:ext cx="18387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&lt; 10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+ 2 == 5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!= 5</a:t>
            </a:r>
            <a:b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36eda79702_2_138"/>
          <p:cNvSpPr txBox="1"/>
          <p:nvPr/>
        </p:nvSpPr>
        <p:spPr>
          <a:xfrm>
            <a:off x="1589800" y="3778825"/>
            <a:ext cx="6182700" cy="57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you think these are? True or False?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36eda79702_2_138"/>
          <p:cNvSpPr/>
          <p:nvPr/>
        </p:nvSpPr>
        <p:spPr>
          <a:xfrm>
            <a:off x="354742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6eda79702_2_20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Booleans (True and False)</a:t>
            </a:r>
            <a:endParaRPr/>
          </a:p>
        </p:txBody>
      </p:sp>
      <p:sp>
        <p:nvSpPr>
          <p:cNvPr id="461" name="Google Shape;461;g136eda79702_2_209"/>
          <p:cNvSpPr txBox="1"/>
          <p:nvPr>
            <p:ph idx="1" type="body"/>
          </p:nvPr>
        </p:nvSpPr>
        <p:spPr>
          <a:xfrm>
            <a:off x="457200" y="1600200"/>
            <a:ext cx="8229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Computers store whether a condition is met in the form of </a:t>
            </a:r>
            <a:br>
              <a:rPr b="1" lang="en-GB" sz="2000"/>
            </a:b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 </a:t>
            </a:r>
            <a:r>
              <a:rPr b="1" lang="en-GB" sz="3000"/>
              <a:t>and </a:t>
            </a: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sz="30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To figure out if something is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000"/>
              <a:t> or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 sz="2000"/>
              <a:t> we do a comparison</a:t>
            </a:r>
            <a:endParaRPr b="1" sz="2000"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462" name="Google Shape;462;g136eda79702_2_209"/>
          <p:cNvSpPr txBox="1"/>
          <p:nvPr/>
        </p:nvSpPr>
        <p:spPr>
          <a:xfrm>
            <a:off x="1589925" y="3789375"/>
            <a:ext cx="6182700" cy="20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36eda79702_2_209"/>
          <p:cNvSpPr txBox="1"/>
          <p:nvPr/>
        </p:nvSpPr>
        <p:spPr>
          <a:xfrm>
            <a:off x="4684125" y="42978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"Dog" ==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"D" in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"Q" not in "Cat"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g136eda79702_2_209"/>
          <p:cNvSpPr txBox="1"/>
          <p:nvPr/>
        </p:nvSpPr>
        <p:spPr>
          <a:xfrm>
            <a:off x="2071875" y="4340950"/>
            <a:ext cx="18387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&lt; 10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+ 2 == 5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!= 5</a:t>
            </a:r>
            <a:b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36eda79702_2_209"/>
          <p:cNvSpPr txBox="1"/>
          <p:nvPr/>
        </p:nvSpPr>
        <p:spPr>
          <a:xfrm>
            <a:off x="1589800" y="3778825"/>
            <a:ext cx="6182700" cy="57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you think these are? True or False?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36eda79702_2_209"/>
          <p:cNvSpPr/>
          <p:nvPr/>
        </p:nvSpPr>
        <p:spPr>
          <a:xfrm>
            <a:off x="354742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36eda79702_2_209"/>
          <p:cNvSpPr/>
          <p:nvPr/>
        </p:nvSpPr>
        <p:spPr>
          <a:xfrm>
            <a:off x="3547425" y="4872450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6eda79702_2_22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Booleans (True and False)</a:t>
            </a:r>
            <a:endParaRPr/>
          </a:p>
        </p:txBody>
      </p:sp>
      <p:sp>
        <p:nvSpPr>
          <p:cNvPr id="473" name="Google Shape;473;g136eda79702_2_224"/>
          <p:cNvSpPr txBox="1"/>
          <p:nvPr>
            <p:ph idx="1" type="body"/>
          </p:nvPr>
        </p:nvSpPr>
        <p:spPr>
          <a:xfrm>
            <a:off x="457200" y="1600200"/>
            <a:ext cx="8229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Computers store whether a condition is met in the form of </a:t>
            </a:r>
            <a:br>
              <a:rPr b="1" lang="en-GB" sz="2000"/>
            </a:b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 </a:t>
            </a:r>
            <a:r>
              <a:rPr b="1" lang="en-GB" sz="3000"/>
              <a:t>and </a:t>
            </a: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sz="30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To figure out if something is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000"/>
              <a:t> or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 sz="2000"/>
              <a:t> we do a comparison</a:t>
            </a:r>
            <a:endParaRPr b="1" sz="2000"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474" name="Google Shape;474;g136eda79702_2_224"/>
          <p:cNvSpPr txBox="1"/>
          <p:nvPr/>
        </p:nvSpPr>
        <p:spPr>
          <a:xfrm>
            <a:off x="1589925" y="3789375"/>
            <a:ext cx="6182700" cy="20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136eda79702_2_224"/>
          <p:cNvSpPr txBox="1"/>
          <p:nvPr/>
        </p:nvSpPr>
        <p:spPr>
          <a:xfrm>
            <a:off x="4684125" y="42978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"Dog" ==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"D" in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"Q" not in "Cat"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g136eda79702_2_224"/>
          <p:cNvSpPr txBox="1"/>
          <p:nvPr/>
        </p:nvSpPr>
        <p:spPr>
          <a:xfrm>
            <a:off x="2071875" y="4340950"/>
            <a:ext cx="18387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&lt; 10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+ 2 == 5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!= 5</a:t>
            </a:r>
            <a:b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36eda79702_2_224"/>
          <p:cNvSpPr txBox="1"/>
          <p:nvPr/>
        </p:nvSpPr>
        <p:spPr>
          <a:xfrm>
            <a:off x="1589800" y="3778825"/>
            <a:ext cx="6182700" cy="57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you think these are? True or False?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36eda79702_2_224"/>
          <p:cNvSpPr/>
          <p:nvPr/>
        </p:nvSpPr>
        <p:spPr>
          <a:xfrm>
            <a:off x="354742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136eda79702_2_224"/>
          <p:cNvSpPr/>
          <p:nvPr/>
        </p:nvSpPr>
        <p:spPr>
          <a:xfrm>
            <a:off x="3547425" y="4872450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136eda79702_2_224"/>
          <p:cNvSpPr/>
          <p:nvPr/>
        </p:nvSpPr>
        <p:spPr>
          <a:xfrm>
            <a:off x="3547425" y="532097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6eda79702_2_23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Booleans (True and False)</a:t>
            </a:r>
            <a:endParaRPr/>
          </a:p>
        </p:txBody>
      </p:sp>
      <p:sp>
        <p:nvSpPr>
          <p:cNvPr id="486" name="Google Shape;486;g136eda79702_2_239"/>
          <p:cNvSpPr txBox="1"/>
          <p:nvPr>
            <p:ph idx="1" type="body"/>
          </p:nvPr>
        </p:nvSpPr>
        <p:spPr>
          <a:xfrm>
            <a:off x="457200" y="1600200"/>
            <a:ext cx="8229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Computers store whether a condition is met in the form of </a:t>
            </a:r>
            <a:br>
              <a:rPr b="1" lang="en-GB" sz="2000"/>
            </a:b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 </a:t>
            </a:r>
            <a:r>
              <a:rPr b="1" lang="en-GB" sz="3000"/>
              <a:t>and </a:t>
            </a: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sz="30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To figure out if something is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000"/>
              <a:t> or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 sz="2000"/>
              <a:t> we do a comparison</a:t>
            </a:r>
            <a:endParaRPr b="1" sz="2000"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487" name="Google Shape;487;g136eda79702_2_239"/>
          <p:cNvSpPr txBox="1"/>
          <p:nvPr/>
        </p:nvSpPr>
        <p:spPr>
          <a:xfrm>
            <a:off x="1589925" y="3789375"/>
            <a:ext cx="6182700" cy="20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36eda79702_2_239"/>
          <p:cNvSpPr txBox="1"/>
          <p:nvPr/>
        </p:nvSpPr>
        <p:spPr>
          <a:xfrm>
            <a:off x="4684125" y="42978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"Dog" ==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"D" in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"Q" not in "Cat"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g136eda79702_2_239"/>
          <p:cNvSpPr txBox="1"/>
          <p:nvPr/>
        </p:nvSpPr>
        <p:spPr>
          <a:xfrm>
            <a:off x="2071875" y="4340950"/>
            <a:ext cx="18387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&lt; 10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+ 2 == 5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!= 5</a:t>
            </a:r>
            <a:b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36eda79702_2_239"/>
          <p:cNvSpPr txBox="1"/>
          <p:nvPr/>
        </p:nvSpPr>
        <p:spPr>
          <a:xfrm>
            <a:off x="1589800" y="3778825"/>
            <a:ext cx="6182700" cy="57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you think these are? True or False?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36eda79702_2_239"/>
          <p:cNvSpPr/>
          <p:nvPr/>
        </p:nvSpPr>
        <p:spPr>
          <a:xfrm>
            <a:off x="354742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36eda79702_2_239"/>
          <p:cNvSpPr/>
          <p:nvPr/>
        </p:nvSpPr>
        <p:spPr>
          <a:xfrm>
            <a:off x="3547425" y="4872450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36eda79702_2_239"/>
          <p:cNvSpPr/>
          <p:nvPr/>
        </p:nvSpPr>
        <p:spPr>
          <a:xfrm>
            <a:off x="3547425" y="532097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36eda79702_2_239"/>
          <p:cNvSpPr/>
          <p:nvPr/>
        </p:nvSpPr>
        <p:spPr>
          <a:xfrm>
            <a:off x="695707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6eda79702_2_25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Booleans (True and False)</a:t>
            </a:r>
            <a:endParaRPr/>
          </a:p>
        </p:txBody>
      </p:sp>
      <p:sp>
        <p:nvSpPr>
          <p:cNvPr id="500" name="Google Shape;500;g136eda79702_2_254"/>
          <p:cNvSpPr txBox="1"/>
          <p:nvPr>
            <p:ph idx="1" type="body"/>
          </p:nvPr>
        </p:nvSpPr>
        <p:spPr>
          <a:xfrm>
            <a:off x="457200" y="1600200"/>
            <a:ext cx="8229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Computers store whether a condition is met in the form of </a:t>
            </a:r>
            <a:br>
              <a:rPr b="1" lang="en-GB" sz="2000"/>
            </a:b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 </a:t>
            </a:r>
            <a:r>
              <a:rPr b="1" lang="en-GB" sz="3000"/>
              <a:t>and </a:t>
            </a: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sz="30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To figure out if something is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000"/>
              <a:t> or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 sz="2000"/>
              <a:t> we do a comparison</a:t>
            </a:r>
            <a:endParaRPr b="1" sz="2000"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501" name="Google Shape;501;g136eda79702_2_254"/>
          <p:cNvSpPr txBox="1"/>
          <p:nvPr/>
        </p:nvSpPr>
        <p:spPr>
          <a:xfrm>
            <a:off x="1589925" y="3789375"/>
            <a:ext cx="6182700" cy="20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36eda79702_2_254"/>
          <p:cNvSpPr txBox="1"/>
          <p:nvPr/>
        </p:nvSpPr>
        <p:spPr>
          <a:xfrm>
            <a:off x="4684125" y="42978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"Dog" ==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"D" in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"Q" not in "Cat"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g136eda79702_2_254"/>
          <p:cNvSpPr txBox="1"/>
          <p:nvPr/>
        </p:nvSpPr>
        <p:spPr>
          <a:xfrm>
            <a:off x="2071875" y="4340950"/>
            <a:ext cx="18387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&lt; 10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+ 2 == 5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!= 5</a:t>
            </a:r>
            <a:b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36eda79702_2_254"/>
          <p:cNvSpPr txBox="1"/>
          <p:nvPr/>
        </p:nvSpPr>
        <p:spPr>
          <a:xfrm>
            <a:off x="1589800" y="3778825"/>
            <a:ext cx="6182700" cy="57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you think these are? True or False?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36eda79702_2_254"/>
          <p:cNvSpPr/>
          <p:nvPr/>
        </p:nvSpPr>
        <p:spPr>
          <a:xfrm>
            <a:off x="354742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36eda79702_2_254"/>
          <p:cNvSpPr/>
          <p:nvPr/>
        </p:nvSpPr>
        <p:spPr>
          <a:xfrm>
            <a:off x="3547425" y="4872450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36eda79702_2_254"/>
          <p:cNvSpPr/>
          <p:nvPr/>
        </p:nvSpPr>
        <p:spPr>
          <a:xfrm>
            <a:off x="3547425" y="532097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36eda79702_2_254"/>
          <p:cNvSpPr/>
          <p:nvPr/>
        </p:nvSpPr>
        <p:spPr>
          <a:xfrm>
            <a:off x="695707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36eda79702_2_254"/>
          <p:cNvSpPr/>
          <p:nvPr/>
        </p:nvSpPr>
        <p:spPr>
          <a:xfrm>
            <a:off x="6957075" y="4872450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6eda79702_2_26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Booleans (True and False)</a:t>
            </a:r>
            <a:endParaRPr/>
          </a:p>
        </p:txBody>
      </p:sp>
      <p:sp>
        <p:nvSpPr>
          <p:cNvPr id="515" name="Google Shape;515;g136eda79702_2_269"/>
          <p:cNvSpPr txBox="1"/>
          <p:nvPr>
            <p:ph idx="1" type="body"/>
          </p:nvPr>
        </p:nvSpPr>
        <p:spPr>
          <a:xfrm>
            <a:off x="457200" y="1600200"/>
            <a:ext cx="82296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Computers store whether a condition is met in the form of </a:t>
            </a:r>
            <a:br>
              <a:rPr b="1" lang="en-GB" sz="2000"/>
            </a:b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 </a:t>
            </a:r>
            <a:r>
              <a:rPr b="1" lang="en-GB" sz="3000"/>
              <a:t>and </a:t>
            </a:r>
            <a:r>
              <a:rPr b="1" lang="en-GB" sz="3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sz="30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To figure out if something is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000"/>
              <a:t> or </a:t>
            </a:r>
            <a:r>
              <a:rPr b="1" lang="en-GB" sz="20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 sz="2000"/>
              <a:t> we do a comparison</a:t>
            </a:r>
            <a:endParaRPr b="1" sz="2000"/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516" name="Google Shape;516;g136eda79702_2_269"/>
          <p:cNvSpPr txBox="1"/>
          <p:nvPr/>
        </p:nvSpPr>
        <p:spPr>
          <a:xfrm>
            <a:off x="1589925" y="3789375"/>
            <a:ext cx="6182700" cy="20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36eda79702_2_269"/>
          <p:cNvSpPr txBox="1"/>
          <p:nvPr/>
        </p:nvSpPr>
        <p:spPr>
          <a:xfrm>
            <a:off x="4684125" y="42978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"Dog" ==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"D" in "Dog"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"Q" not in "Cat" 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g136eda79702_2_269"/>
          <p:cNvSpPr txBox="1"/>
          <p:nvPr/>
        </p:nvSpPr>
        <p:spPr>
          <a:xfrm>
            <a:off x="2071875" y="4340950"/>
            <a:ext cx="18387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&lt; 10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+ 2 == 5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!= 5</a:t>
            </a:r>
            <a:b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36eda79702_2_269"/>
          <p:cNvSpPr txBox="1"/>
          <p:nvPr/>
        </p:nvSpPr>
        <p:spPr>
          <a:xfrm>
            <a:off x="1589800" y="3778825"/>
            <a:ext cx="6182700" cy="57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 you think these are? True or False?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136eda79702_2_269"/>
          <p:cNvSpPr/>
          <p:nvPr/>
        </p:nvSpPr>
        <p:spPr>
          <a:xfrm>
            <a:off x="354742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36eda79702_2_269"/>
          <p:cNvSpPr/>
          <p:nvPr/>
        </p:nvSpPr>
        <p:spPr>
          <a:xfrm>
            <a:off x="3547425" y="4872450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36eda79702_2_269"/>
          <p:cNvSpPr/>
          <p:nvPr/>
        </p:nvSpPr>
        <p:spPr>
          <a:xfrm>
            <a:off x="3547425" y="532097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36eda79702_2_269"/>
          <p:cNvSpPr/>
          <p:nvPr/>
        </p:nvSpPr>
        <p:spPr>
          <a:xfrm>
            <a:off x="6957075" y="442392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36eda79702_2_269"/>
          <p:cNvSpPr/>
          <p:nvPr/>
        </p:nvSpPr>
        <p:spPr>
          <a:xfrm>
            <a:off x="6957075" y="4872450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36eda79702_2_269"/>
          <p:cNvSpPr/>
          <p:nvPr/>
        </p:nvSpPr>
        <p:spPr>
          <a:xfrm>
            <a:off x="6957075" y="5320975"/>
            <a:ext cx="663300" cy="331800"/>
          </a:xfrm>
          <a:prstGeom prst="roundRect">
            <a:avLst>
              <a:gd fmla="val 16667" name="adj"/>
            </a:avLst>
          </a:prstGeom>
          <a:solidFill>
            <a:srgbClr val="8BBD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31" name="Google Shape;531;p60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400"/>
              <a:t>So to know whether to do something, they find out if it’s </a:t>
            </a:r>
            <a:r>
              <a:rPr b="1" lang="en-GB" sz="24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 sz="2400"/>
              <a:t>! 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32" name="Google Shape;532;p60"/>
          <p:cNvSpPr txBox="1"/>
          <p:nvPr/>
        </p:nvSpPr>
        <p:spPr>
          <a:xfrm>
            <a:off x="772050" y="32458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38" name="Google Shape;538;p61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So to know whether to do something, they find out if it’s </a:t>
            </a:r>
            <a:r>
              <a:rPr b="1" lang="en-GB" sz="28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/>
              <a:t>!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39" name="Google Shape;539;p61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40" name="Google Shape;540;p61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noFill/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1"/>
          <p:cNvSpPr/>
          <p:nvPr/>
        </p:nvSpPr>
        <p:spPr>
          <a:xfrm>
            <a:off x="585583" y="4544540"/>
            <a:ext cx="2113800" cy="837900"/>
          </a:xfrm>
          <a:prstGeom prst="wedgeRectCallout">
            <a:avLst>
              <a:gd fmla="val -4836" name="adj1"/>
              <a:gd fmla="val -159285" name="adj2"/>
            </a:avLst>
          </a:prstGeom>
          <a:solidFill>
            <a:srgbClr val="9925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That’s the condition!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Tell us you’re here!</a:t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1606050" y="2147200"/>
            <a:ext cx="5931900" cy="3110100"/>
          </a:xfrm>
          <a:prstGeom prst="roundRect">
            <a:avLst>
              <a:gd fmla="val 16667" name="adj"/>
            </a:avLst>
          </a:prstGeom>
          <a:solidFill>
            <a:srgbClr val="992588"/>
          </a:solidFill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Click on the 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Start of Day </a:t>
            </a:r>
            <a:r>
              <a:rPr b="1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Survey</a:t>
            </a:r>
            <a:r>
              <a:rPr b="1" i="0" lang="en-GB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fill it in now!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47" name="Google Shape;547;p62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So to know whether to do something, they find out if it’s </a:t>
            </a:r>
            <a:r>
              <a:rPr b="1" lang="en-GB" sz="28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/>
              <a:t>!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48" name="Google Shape;548;p62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49" name="Google Shape;549;p62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noFill/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2"/>
          <p:cNvSpPr/>
          <p:nvPr/>
        </p:nvSpPr>
        <p:spPr>
          <a:xfrm>
            <a:off x="585583" y="4544540"/>
            <a:ext cx="2113800" cy="837900"/>
          </a:xfrm>
          <a:prstGeom prst="wedgeRectCallout">
            <a:avLst>
              <a:gd fmla="val -4836" name="adj1"/>
              <a:gd fmla="val -159285" name="adj2"/>
            </a:avLst>
          </a:prstGeom>
          <a:solidFill>
            <a:srgbClr val="9925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That’s the condition!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2"/>
          <p:cNvSpPr txBox="1"/>
          <p:nvPr/>
        </p:nvSpPr>
        <p:spPr>
          <a:xfrm>
            <a:off x="2849275" y="4583400"/>
            <a:ext cx="5522700" cy="1737300"/>
          </a:xfrm>
          <a:prstGeom prst="rect">
            <a:avLst/>
          </a:prstGeom>
          <a:noFill/>
          <a:ln cap="flat" cmpd="sng" w="76200">
            <a:solidFill>
              <a:srgbClr val="992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it </a:t>
            </a:r>
            <a:r>
              <a:rPr b="1" i="0" lang="en-GB" sz="1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fave_num is less than 10?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Well, fave_num is 5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it’s </a:t>
            </a:r>
            <a:r>
              <a:rPr b="1" i="0" lang="en-GB" sz="1800" u="none" cap="none" strike="noStrike">
                <a:solidFill>
                  <a:srgbClr val="FF7400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5 is less than 10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it is </a:t>
            </a:r>
            <a:r>
              <a:rPr b="1" i="0" lang="en-GB" sz="1800" u="sng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i="0" lang="en-GB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2000" u="sng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57" name="Google Shape;557;p63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So to know whether to do something, they find out if it’s </a:t>
            </a:r>
            <a:r>
              <a:rPr b="1" lang="en-GB" sz="28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/>
              <a:t>!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58" name="Google Shape;558;p63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59" name="Google Shape;559;p63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3"/>
          <p:cNvSpPr/>
          <p:nvPr/>
        </p:nvSpPr>
        <p:spPr>
          <a:xfrm>
            <a:off x="585575" y="4544558"/>
            <a:ext cx="2113800" cy="1530300"/>
          </a:xfrm>
          <a:prstGeom prst="wedgeRectCallout">
            <a:avLst>
              <a:gd fmla="val -7472" name="adj1"/>
              <a:gd fmla="val -106532" name="adj2"/>
            </a:avLst>
          </a:prstGeom>
          <a:solidFill>
            <a:srgbClr val="9925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Put in the answer to the question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3"/>
          <p:cNvSpPr txBox="1"/>
          <p:nvPr/>
        </p:nvSpPr>
        <p:spPr>
          <a:xfrm>
            <a:off x="2849275" y="4583400"/>
            <a:ext cx="5522700" cy="1737300"/>
          </a:xfrm>
          <a:prstGeom prst="rect">
            <a:avLst/>
          </a:prstGeom>
          <a:noFill/>
          <a:ln cap="flat" cmpd="sng" w="76200">
            <a:solidFill>
              <a:srgbClr val="992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it </a:t>
            </a:r>
            <a:r>
              <a:rPr b="1" i="0" lang="en-GB" sz="1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fave_num is less than 10?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Well, fave_num is 5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it’s </a:t>
            </a:r>
            <a:r>
              <a:rPr b="1" i="0" lang="en-GB" sz="1800" u="none" cap="none" strike="noStrike">
                <a:solidFill>
                  <a:srgbClr val="FF7400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5 is less than 10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it is </a:t>
            </a:r>
            <a:r>
              <a:rPr b="1" i="0" lang="en-GB" sz="1800" u="sng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i="0" lang="en-GB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2000" u="sng" cap="none" strike="noStrike">
              <a:solidFill>
                <a:srgbClr val="000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67" name="Google Shape;567;p64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So to know whether to do something, they find out if it’s </a:t>
            </a:r>
            <a:r>
              <a:rPr b="1" lang="en-GB" sz="28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/>
              <a:t>!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68" name="Google Shape;568;p64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69" name="Google Shape;569;p64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4"/>
          <p:cNvSpPr txBox="1"/>
          <p:nvPr/>
        </p:nvSpPr>
        <p:spPr>
          <a:xfrm>
            <a:off x="766298" y="4438250"/>
            <a:ext cx="7599900" cy="1326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sng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What do you think happens?</a:t>
            </a:r>
            <a:b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5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76" name="Google Shape;576;p65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So to know whether to do something, they find out if it’s </a:t>
            </a:r>
            <a:r>
              <a:rPr b="1" lang="en-GB" sz="28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r>
              <a:rPr b="1" lang="en-GB"/>
              <a:t>!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77" name="Google Shape;577;p65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8" name="Google Shape;578;p65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5"/>
          <p:cNvSpPr txBox="1"/>
          <p:nvPr/>
        </p:nvSpPr>
        <p:spPr>
          <a:xfrm>
            <a:off x="769637" y="4438250"/>
            <a:ext cx="7599900" cy="1326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sng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What do you think happens?</a:t>
            </a:r>
            <a:b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&gt;&gt;&gt; that’s a small number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85" name="Google Shape;585;p66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3000">
                <a:solidFill>
                  <a:srgbClr val="8AC007"/>
                </a:solidFill>
              </a:rPr>
              <a:t>How about a different number???</a:t>
            </a:r>
            <a:endParaRPr b="1" sz="3000">
              <a:solidFill>
                <a:srgbClr val="8AC007"/>
              </a:solidFill>
            </a:endParaRPr>
          </a:p>
        </p:txBody>
      </p:sp>
      <p:sp>
        <p:nvSpPr>
          <p:cNvPr id="586" name="Google Shape;586;p66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9000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587" name="Google Shape;587;p66"/>
          <p:cNvCxnSpPr/>
          <p:nvPr/>
        </p:nvCxnSpPr>
        <p:spPr>
          <a:xfrm flipH="1">
            <a:off x="4189475" y="2268550"/>
            <a:ext cx="662400" cy="5274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593" name="Google Shape;593;p67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400"/>
              <a:t>It’s </a:t>
            </a:r>
            <a:r>
              <a:rPr b="1" lang="en-GB" sz="28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/>
              <a:t>!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94" name="Google Shape;594;p67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9000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95" name="Google Shape;595;p67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7"/>
          <p:cNvSpPr/>
          <p:nvPr/>
        </p:nvSpPr>
        <p:spPr>
          <a:xfrm>
            <a:off x="585575" y="4544558"/>
            <a:ext cx="2113800" cy="1530300"/>
          </a:xfrm>
          <a:prstGeom prst="wedgeRectCallout">
            <a:avLst>
              <a:gd fmla="val -7472" name="adj1"/>
              <a:gd fmla="val -106532" name="adj2"/>
            </a:avLst>
          </a:prstGeom>
          <a:solidFill>
            <a:srgbClr val="9925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Put in the answer to the question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602" name="Google Shape;602;p68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</a:t>
            </a:r>
            <a:r>
              <a:rPr b="1" i="0" lang="en-GB" sz="2800" u="sng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9000</a:t>
            </a:r>
            <a:endParaRPr b="1" i="0" sz="2800" u="sng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3" name="Google Shape;603;p68"/>
          <p:cNvSpPr txBox="1"/>
          <p:nvPr/>
        </p:nvSpPr>
        <p:spPr>
          <a:xfrm>
            <a:off x="769637" y="4438250"/>
            <a:ext cx="7599900" cy="1326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sng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What do you think happens?</a:t>
            </a:r>
            <a:b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&gt;&gt;&gt;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4" name="Google Shape;604;p68"/>
          <p:cNvSpPr txBox="1"/>
          <p:nvPr>
            <p:ph idx="1" type="body"/>
          </p:nvPr>
        </p:nvSpPr>
        <p:spPr>
          <a:xfrm>
            <a:off x="457200" y="1600200"/>
            <a:ext cx="8229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 sz="2400"/>
              <a:t>It’s </a:t>
            </a:r>
            <a:r>
              <a:rPr b="1" lang="en-GB" sz="2800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b="1" lang="en-GB"/>
              <a:t>!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605" name="Google Shape;605;p68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Conditions</a:t>
            </a:r>
            <a:endParaRPr/>
          </a:p>
        </p:txBody>
      </p:sp>
      <p:sp>
        <p:nvSpPr>
          <p:cNvPr id="611" name="Google Shape;611;p69"/>
          <p:cNvSpPr txBox="1"/>
          <p:nvPr/>
        </p:nvSpPr>
        <p:spPr>
          <a:xfrm>
            <a:off x="772050" y="2446100"/>
            <a:ext cx="7599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9000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8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8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12" name="Google Shape;612;p69"/>
          <p:cNvSpPr txBox="1"/>
          <p:nvPr/>
        </p:nvSpPr>
        <p:spPr>
          <a:xfrm>
            <a:off x="769637" y="4438250"/>
            <a:ext cx="7599900" cy="1326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sng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What do you think happens?</a:t>
            </a:r>
            <a:b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i="0" lang="en-GB" sz="28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&gt;&gt;&gt;</a:t>
            </a:r>
            <a:endParaRPr b="1" i="0" sz="28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13" name="Google Shape;613;p69"/>
          <p:cNvSpPr/>
          <p:nvPr/>
        </p:nvSpPr>
        <p:spPr>
          <a:xfrm>
            <a:off x="6384400" y="4244125"/>
            <a:ext cx="2632122" cy="2204010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Nothing!</a:t>
            </a:r>
            <a:endParaRPr b="1" i="0" sz="2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9"/>
          <p:cNvSpPr/>
          <p:nvPr/>
        </p:nvSpPr>
        <p:spPr>
          <a:xfrm>
            <a:off x="1413608" y="3122290"/>
            <a:ext cx="2893200" cy="496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933E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0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 statements</a:t>
            </a:r>
            <a:endParaRPr/>
          </a:p>
        </p:txBody>
      </p:sp>
      <p:sp>
        <p:nvSpPr>
          <p:cNvPr id="620" name="Google Shape;620;p70"/>
          <p:cNvSpPr txBox="1"/>
          <p:nvPr/>
        </p:nvSpPr>
        <p:spPr>
          <a:xfrm>
            <a:off x="772050" y="2446100"/>
            <a:ext cx="5748900" cy="18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621" name="Google Shape;621;p70"/>
          <p:cNvCxnSpPr/>
          <p:nvPr/>
        </p:nvCxnSpPr>
        <p:spPr>
          <a:xfrm flipH="1">
            <a:off x="3451725" y="2914400"/>
            <a:ext cx="3424500" cy="464700"/>
          </a:xfrm>
          <a:prstGeom prst="straightConnector1">
            <a:avLst/>
          </a:prstGeom>
          <a:noFill/>
          <a:ln cap="flat" cmpd="sng" w="11430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70"/>
          <p:cNvCxnSpPr/>
          <p:nvPr/>
        </p:nvCxnSpPr>
        <p:spPr>
          <a:xfrm rot="10800000">
            <a:off x="3980050" y="4034675"/>
            <a:ext cx="1730400" cy="450300"/>
          </a:xfrm>
          <a:prstGeom prst="straightConnector1">
            <a:avLst/>
          </a:prstGeom>
          <a:noFill/>
          <a:ln cap="flat" cmpd="sng" w="11430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3" name="Google Shape;623;p70"/>
          <p:cNvSpPr txBox="1"/>
          <p:nvPr/>
        </p:nvSpPr>
        <p:spPr>
          <a:xfrm>
            <a:off x="6976400" y="2504575"/>
            <a:ext cx="19980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This line … </a:t>
            </a:r>
            <a:endParaRPr b="1" i="0" sz="26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70"/>
          <p:cNvSpPr txBox="1"/>
          <p:nvPr/>
        </p:nvSpPr>
        <p:spPr>
          <a:xfrm>
            <a:off x="5765100" y="4321100"/>
            <a:ext cx="32640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… controls this line</a:t>
            </a:r>
            <a:endParaRPr b="1" i="0" sz="26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1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 statements</a:t>
            </a:r>
            <a:endParaRPr/>
          </a:p>
        </p:txBody>
      </p:sp>
      <p:sp>
        <p:nvSpPr>
          <p:cNvPr id="630" name="Google Shape;630;p71"/>
          <p:cNvSpPr txBox="1"/>
          <p:nvPr/>
        </p:nvSpPr>
        <p:spPr>
          <a:xfrm>
            <a:off x="772050" y="2446100"/>
            <a:ext cx="5748900" cy="2444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"and I like that"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"A LOT!!"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631" name="Google Shape;631;p71"/>
          <p:cNvCxnSpPr/>
          <p:nvPr/>
        </p:nvCxnSpPr>
        <p:spPr>
          <a:xfrm flipH="1">
            <a:off x="3451725" y="2914400"/>
            <a:ext cx="3424500" cy="464700"/>
          </a:xfrm>
          <a:prstGeom prst="straightConnector1">
            <a:avLst/>
          </a:prstGeom>
          <a:noFill/>
          <a:ln cap="flat" cmpd="sng" w="11430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71"/>
          <p:cNvCxnSpPr/>
          <p:nvPr/>
        </p:nvCxnSpPr>
        <p:spPr>
          <a:xfrm rot="10800000">
            <a:off x="1785125" y="4823125"/>
            <a:ext cx="1730400" cy="450300"/>
          </a:xfrm>
          <a:prstGeom prst="straightConnector1">
            <a:avLst/>
          </a:prstGeom>
          <a:noFill/>
          <a:ln cap="flat" cmpd="sng" w="11430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3" name="Google Shape;633;p71"/>
          <p:cNvSpPr txBox="1"/>
          <p:nvPr/>
        </p:nvSpPr>
        <p:spPr>
          <a:xfrm>
            <a:off x="6976400" y="2504575"/>
            <a:ext cx="19980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This line … </a:t>
            </a:r>
            <a:endParaRPr b="1" i="0" sz="26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1"/>
          <p:cNvSpPr txBox="1"/>
          <p:nvPr/>
        </p:nvSpPr>
        <p:spPr>
          <a:xfrm>
            <a:off x="3597475" y="5078175"/>
            <a:ext cx="4726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… controls anything below it that is indented like this!</a:t>
            </a:r>
            <a:endParaRPr b="1" i="0" sz="26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1"/>
          <p:cNvSpPr txBox="1"/>
          <p:nvPr/>
        </p:nvSpPr>
        <p:spPr>
          <a:xfrm>
            <a:off x="772050" y="1584725"/>
            <a:ext cx="4490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Actually …..</a:t>
            </a:r>
            <a:endParaRPr b="1" i="0" sz="4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Today’s project!</a:t>
            </a:r>
            <a:endParaRPr/>
          </a:p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760421" y="514905"/>
            <a:ext cx="77724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Password Cracker!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1175" y="3773800"/>
            <a:ext cx="2461650" cy="24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2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 statements</a:t>
            </a:r>
            <a:endParaRPr/>
          </a:p>
        </p:txBody>
      </p:sp>
      <p:sp>
        <p:nvSpPr>
          <p:cNvPr id="641" name="Google Shape;641;p72"/>
          <p:cNvSpPr txBox="1"/>
          <p:nvPr/>
        </p:nvSpPr>
        <p:spPr>
          <a:xfrm>
            <a:off x="772050" y="2446100"/>
            <a:ext cx="5748900" cy="2444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"and I like that"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"A LOT!!"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42" name="Google Shape;642;p72"/>
          <p:cNvSpPr txBox="1"/>
          <p:nvPr/>
        </p:nvSpPr>
        <p:spPr>
          <a:xfrm>
            <a:off x="792350" y="1703125"/>
            <a:ext cx="6011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What do you think happens?</a:t>
            </a:r>
            <a:endParaRPr b="1" i="0" sz="2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72"/>
          <p:cNvSpPr txBox="1"/>
          <p:nvPr/>
        </p:nvSpPr>
        <p:spPr>
          <a:xfrm>
            <a:off x="772053" y="4959775"/>
            <a:ext cx="5748900" cy="1326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sng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What do you think happens?</a:t>
            </a:r>
            <a:b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3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 statements</a:t>
            </a:r>
            <a:endParaRPr/>
          </a:p>
        </p:txBody>
      </p:sp>
      <p:sp>
        <p:nvSpPr>
          <p:cNvPr id="649" name="Google Shape;649;p73"/>
          <p:cNvSpPr txBox="1"/>
          <p:nvPr/>
        </p:nvSpPr>
        <p:spPr>
          <a:xfrm>
            <a:off x="772050" y="2446100"/>
            <a:ext cx="5748900" cy="2444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fave_num = 5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fave_num &lt; 10: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"that’s a small number"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"and I like that"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i="0" lang="en-GB" sz="2000" u="none" cap="none" strike="noStrike">
                <a:solidFill>
                  <a:srgbClr val="9A00FF"/>
                </a:solidFill>
                <a:latin typeface="Fira Mono"/>
                <a:ea typeface="Fira Mono"/>
                <a:cs typeface="Fira Mono"/>
                <a:sym typeface="Fira Mono"/>
              </a:rPr>
              <a:t>print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b="1" i="0" lang="en-GB" sz="2000" u="none" cap="none" strike="noStrike">
                <a:solidFill>
                  <a:srgbClr val="6AA84F"/>
                </a:solidFill>
                <a:latin typeface="Fira Mono"/>
                <a:ea typeface="Fira Mono"/>
                <a:cs typeface="Fira Mono"/>
                <a:sym typeface="Fira Mono"/>
              </a:rPr>
              <a:t>"A LOT!!"</a:t>
            </a:r>
            <a:r>
              <a:rPr b="1" i="0" lang="en-GB" sz="20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0" name="Google Shape;650;p73"/>
          <p:cNvSpPr txBox="1"/>
          <p:nvPr/>
        </p:nvSpPr>
        <p:spPr>
          <a:xfrm>
            <a:off x="792350" y="1703125"/>
            <a:ext cx="6011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What do you think happens?</a:t>
            </a:r>
            <a:endParaRPr b="1" i="0" sz="2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73"/>
          <p:cNvSpPr txBox="1"/>
          <p:nvPr/>
        </p:nvSpPr>
        <p:spPr>
          <a:xfrm>
            <a:off x="772053" y="4959775"/>
            <a:ext cx="5748900" cy="1326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&gt;&gt;&gt; that’s a small number</a:t>
            </a:r>
            <a:br>
              <a:rPr b="1" i="0" lang="en-GB" sz="22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i="0" lang="en-GB" sz="22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&gt;&gt;&gt; and I like that</a:t>
            </a:r>
            <a:br>
              <a:rPr b="1" i="0" lang="en-GB" sz="22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b="1" i="0" lang="en-GB" sz="2200" u="none" cap="none" strike="noStrike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&gt;&gt;&gt; A LOT!!</a:t>
            </a:r>
            <a:endParaRPr b="1" i="0" sz="2200" u="none" cap="none" strike="noStrike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 statements</a:t>
            </a:r>
            <a:endParaRPr/>
          </a:p>
        </p:txBody>
      </p:sp>
      <p:sp>
        <p:nvSpPr>
          <p:cNvPr id="657" name="Google Shape;657;p74"/>
          <p:cNvSpPr txBox="1"/>
          <p:nvPr>
            <p:ph idx="1" type="body"/>
          </p:nvPr>
        </p:nvSpPr>
        <p:spPr>
          <a:xfrm>
            <a:off x="2160325" y="1955375"/>
            <a:ext cx="4780500" cy="14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word =</a:t>
            </a:r>
            <a:r>
              <a:rPr b="1" lang="en-GB" sz="20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74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word ==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 is awesome!"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/>
          </a:p>
        </p:txBody>
      </p:sp>
      <p:sp>
        <p:nvSpPr>
          <p:cNvPr id="658" name="Google Shape;658;p74"/>
          <p:cNvSpPr txBox="1"/>
          <p:nvPr>
            <p:ph idx="1" type="body"/>
          </p:nvPr>
        </p:nvSpPr>
        <p:spPr>
          <a:xfrm>
            <a:off x="2160325" y="3528575"/>
            <a:ext cx="4780500" cy="112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What happens??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5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 statements</a:t>
            </a:r>
            <a:endParaRPr/>
          </a:p>
        </p:txBody>
      </p:sp>
      <p:sp>
        <p:nvSpPr>
          <p:cNvPr id="664" name="Google Shape;664;p75"/>
          <p:cNvSpPr txBox="1"/>
          <p:nvPr>
            <p:ph idx="1" type="body"/>
          </p:nvPr>
        </p:nvSpPr>
        <p:spPr>
          <a:xfrm>
            <a:off x="2160325" y="1955375"/>
            <a:ext cx="4854300" cy="14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word =</a:t>
            </a:r>
            <a:r>
              <a:rPr b="1" lang="en-GB" sz="20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74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word ==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 is awesome!"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/>
          </a:p>
        </p:txBody>
      </p:sp>
      <p:sp>
        <p:nvSpPr>
          <p:cNvPr id="665" name="Google Shape;665;p75"/>
          <p:cNvSpPr txBox="1"/>
          <p:nvPr>
            <p:ph idx="1" type="body"/>
          </p:nvPr>
        </p:nvSpPr>
        <p:spPr>
          <a:xfrm>
            <a:off x="2160325" y="3528575"/>
            <a:ext cx="4854300" cy="112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What happens??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&gt;&gt;&gt; GPN is awesome!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6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Else statements</a:t>
            </a:r>
            <a:endParaRPr/>
          </a:p>
        </p:txBody>
      </p:sp>
      <p:sp>
        <p:nvSpPr>
          <p:cNvPr id="671" name="Google Shape;671;p76"/>
          <p:cNvSpPr txBox="1"/>
          <p:nvPr>
            <p:ph idx="1" type="body"/>
          </p:nvPr>
        </p:nvSpPr>
        <p:spPr>
          <a:xfrm>
            <a:off x="2160325" y="1955375"/>
            <a:ext cx="4918800" cy="14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word =</a:t>
            </a:r>
            <a:r>
              <a:rPr b="1" lang="en-GB" sz="20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74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word ==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 is awesome!"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/>
          </a:p>
        </p:txBody>
      </p:sp>
      <p:sp>
        <p:nvSpPr>
          <p:cNvPr id="672" name="Google Shape;672;p76"/>
          <p:cNvSpPr txBox="1"/>
          <p:nvPr>
            <p:ph idx="1" type="body"/>
          </p:nvPr>
        </p:nvSpPr>
        <p:spPr>
          <a:xfrm>
            <a:off x="2160325" y="3528575"/>
            <a:ext cx="4918800" cy="112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What happens??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&gt;&gt;&gt; GPN is awesome!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76"/>
          <p:cNvSpPr/>
          <p:nvPr/>
        </p:nvSpPr>
        <p:spPr>
          <a:xfrm>
            <a:off x="3342475" y="3041950"/>
            <a:ext cx="7076538" cy="3515508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But what if we want something different to happen if the word isn’t "GPN"</a:t>
            </a:r>
            <a:endParaRPr b="1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Else statements</a:t>
            </a:r>
            <a:endParaRPr/>
          </a:p>
        </p:txBody>
      </p:sp>
      <p:sp>
        <p:nvSpPr>
          <p:cNvPr id="679" name="Google Shape;679;p77"/>
          <p:cNvSpPr txBox="1"/>
          <p:nvPr>
            <p:ph idx="1" type="body"/>
          </p:nvPr>
        </p:nvSpPr>
        <p:spPr>
          <a:xfrm>
            <a:off x="2672150" y="1955375"/>
            <a:ext cx="5780400" cy="2434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word =</a:t>
            </a:r>
            <a:r>
              <a:rPr b="1" lang="en-GB" sz="20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"Chocolate"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74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word ==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 is awesome!"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74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"The word isn’t GPN :("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77"/>
          <p:cNvSpPr txBox="1"/>
          <p:nvPr>
            <p:ph idx="1" type="body"/>
          </p:nvPr>
        </p:nvSpPr>
        <p:spPr>
          <a:xfrm>
            <a:off x="2672150" y="4585050"/>
            <a:ext cx="5780400" cy="112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What happens??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77"/>
          <p:cNvSpPr/>
          <p:nvPr/>
        </p:nvSpPr>
        <p:spPr>
          <a:xfrm>
            <a:off x="182150" y="2031000"/>
            <a:ext cx="2040000" cy="2085600"/>
          </a:xfrm>
          <a:prstGeom prst="wedgeRectCallout">
            <a:avLst>
              <a:gd fmla="val 73221" name="adj1"/>
              <a:gd fmla="val 21180" name="adj2"/>
            </a:avLst>
          </a:prstGeom>
          <a:solidFill>
            <a:srgbClr val="666666"/>
          </a:solidFill>
          <a:ln cap="flat" cmpd="sng" w="76200">
            <a:solidFill>
              <a:srgbClr val="FF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else</a:t>
            </a:r>
            <a:endParaRPr b="1" i="0" sz="1700" u="none" cap="none" strike="noStrike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 means something still happens if the </a:t>
            </a:r>
            <a:r>
              <a:rPr b="1" i="0" lang="en-GB" sz="17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 </a:t>
            </a:r>
            <a:r>
              <a:rPr b="1" i="0" lang="en-GB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was </a:t>
            </a:r>
            <a:r>
              <a:rPr b="1" i="0" lang="en-GB" sz="17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Else statements</a:t>
            </a:r>
            <a:endParaRPr/>
          </a:p>
        </p:txBody>
      </p:sp>
      <p:sp>
        <p:nvSpPr>
          <p:cNvPr id="687" name="Google Shape;687;p78"/>
          <p:cNvSpPr txBox="1"/>
          <p:nvPr>
            <p:ph idx="1" type="body"/>
          </p:nvPr>
        </p:nvSpPr>
        <p:spPr>
          <a:xfrm>
            <a:off x="2672150" y="1955375"/>
            <a:ext cx="5808300" cy="2434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word =</a:t>
            </a:r>
            <a:r>
              <a:rPr b="1" lang="en-GB" sz="20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"Chocolate"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74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word == 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"GPN is awesome!"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74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47AF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A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400">
                <a:solidFill>
                  <a:srgbClr val="9305A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47AF11"/>
                </a:solidFill>
                <a:latin typeface="Consolas"/>
                <a:ea typeface="Consolas"/>
                <a:cs typeface="Consolas"/>
                <a:sym typeface="Consolas"/>
              </a:rPr>
              <a:t>"The word isn’t GPN :("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78"/>
          <p:cNvSpPr txBox="1"/>
          <p:nvPr>
            <p:ph idx="1" type="body"/>
          </p:nvPr>
        </p:nvSpPr>
        <p:spPr>
          <a:xfrm>
            <a:off x="2672150" y="4585050"/>
            <a:ext cx="5808300" cy="112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What happens??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&gt;&gt;&gt; The word isn’t GPN :(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78"/>
          <p:cNvSpPr/>
          <p:nvPr/>
        </p:nvSpPr>
        <p:spPr>
          <a:xfrm>
            <a:off x="182150" y="2031000"/>
            <a:ext cx="2040000" cy="2085600"/>
          </a:xfrm>
          <a:prstGeom prst="wedgeRectCallout">
            <a:avLst>
              <a:gd fmla="val 72773" name="adj1"/>
              <a:gd fmla="val 25471" name="adj2"/>
            </a:avLst>
          </a:prstGeom>
          <a:solidFill>
            <a:srgbClr val="666666"/>
          </a:solidFill>
          <a:ln cap="flat" cmpd="sng" w="76200">
            <a:solidFill>
              <a:srgbClr val="FF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else</a:t>
            </a:r>
            <a:endParaRPr b="1" i="0" sz="1700" u="none" cap="none" strike="noStrike">
              <a:solidFill>
                <a:srgbClr val="FF74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 means something still happens if the </a:t>
            </a:r>
            <a:r>
              <a:rPr b="1" i="0" lang="en-GB" sz="17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if </a:t>
            </a:r>
            <a:r>
              <a:rPr b="1" i="0" lang="en-GB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was </a:t>
            </a:r>
            <a:r>
              <a:rPr b="1" i="0" lang="en-GB" sz="1700" u="none" cap="none" strike="noStrike">
                <a:solidFill>
                  <a:srgbClr val="FF7400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Project Time!</a:t>
            </a:r>
            <a:endParaRPr/>
          </a:p>
        </p:txBody>
      </p:sp>
      <p:sp>
        <p:nvSpPr>
          <p:cNvPr id="695" name="Google Shape;695;p82"/>
          <p:cNvSpPr txBox="1"/>
          <p:nvPr/>
        </p:nvSpPr>
        <p:spPr>
          <a:xfrm>
            <a:off x="614400" y="1747925"/>
            <a:ext cx="79152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now know all about </a:t>
            </a:r>
            <a:r>
              <a:rPr b="1" i="0" lang="en-GB" sz="3000" u="none" cap="none" strike="noStrike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GB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i="0" lang="en-GB" sz="3000" u="none" cap="none" strike="noStrike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GB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! </a:t>
            </a:r>
            <a:endParaRPr b="0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br>
              <a:rPr b="0" i="0" lang="en-GB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GB" sz="3000" u="none" cap="none" strike="noStrike">
                <a:solidFill>
                  <a:srgbClr val="47AF11"/>
                </a:solidFill>
                <a:latin typeface="Open Sans"/>
                <a:ea typeface="Open Sans"/>
                <a:cs typeface="Open Sans"/>
                <a:sym typeface="Open Sans"/>
              </a:rPr>
              <a:t>Let’s put what we learnt into our project</a:t>
            </a:r>
            <a:endParaRPr b="1" i="0" sz="3000" u="none" cap="none" strike="noStrike">
              <a:solidFill>
                <a:srgbClr val="47AF1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3000" u="none" cap="none" strike="noStrike">
                <a:solidFill>
                  <a:srgbClr val="47AF11"/>
                </a:solidFill>
                <a:latin typeface="Open Sans"/>
                <a:ea typeface="Open Sans"/>
                <a:cs typeface="Open Sans"/>
                <a:sym typeface="Open Sans"/>
              </a:rPr>
              <a:t>Try to do Part 2</a:t>
            </a:r>
            <a:endParaRPr b="1" i="0" sz="3000" u="none" cap="none" strike="noStrike">
              <a:solidFill>
                <a:srgbClr val="47AF1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tutors will be around to help!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7e6bb305d_0_0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Hashing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3b28120ceb_0_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Encoding!</a:t>
            </a:r>
            <a:endParaRPr/>
          </a:p>
        </p:txBody>
      </p:sp>
      <p:sp>
        <p:nvSpPr>
          <p:cNvPr id="706" name="Google Shape;706;g13b28120ceb_0_9"/>
          <p:cNvSpPr txBox="1"/>
          <p:nvPr>
            <p:ph idx="1" type="body"/>
          </p:nvPr>
        </p:nvSpPr>
        <p:spPr>
          <a:xfrm>
            <a:off x="457200" y="1600200"/>
            <a:ext cx="4257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2600"/>
              <a:t>Now before we actually start hashing, we need to learn about the concept </a:t>
            </a:r>
            <a:r>
              <a:rPr i="1" lang="en-GB" sz="2600"/>
              <a:t>encoding</a:t>
            </a:r>
            <a:r>
              <a:rPr lang="en-GB" sz="2600"/>
              <a:t>.</a:t>
            </a:r>
            <a:endParaRPr sz="26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Have you heard of it before? Any guesses on how this might be different from hashing?</a:t>
            </a:r>
            <a:endParaRPr sz="26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6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600" u="sng">
                <a:solidFill>
                  <a:schemeClr val="hlink"/>
                </a:solidFill>
                <a:hlinkClick r:id="rId3"/>
              </a:rPr>
              <a:t>https://medium.com/swlh/the-difference-between-encoding-encryption-and-hashing-878c606a7aff#:~:text=%2D%20Encoding%20is%20a%20process%20of,into%20a%20fixed%2Dlength%20string</a:t>
            </a:r>
            <a:r>
              <a:rPr lang="en-GB" sz="600"/>
              <a:t>.</a:t>
            </a:r>
            <a:endParaRPr sz="6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600"/>
          </a:p>
        </p:txBody>
      </p:sp>
      <p:pic>
        <p:nvPicPr>
          <p:cNvPr id="707" name="Google Shape;707;g13b28120ceb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825" y="1600200"/>
            <a:ext cx="4257175" cy="41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Using the workbook!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workbooks will help you put your project together!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8AC007"/>
                </a:solidFill>
              </a:rPr>
              <a:t>Each </a:t>
            </a:r>
            <a:r>
              <a:rPr b="1" lang="en-GB" u="sng">
                <a:solidFill>
                  <a:srgbClr val="8AC007"/>
                </a:solidFill>
              </a:rPr>
              <a:t>Part</a:t>
            </a:r>
            <a:r>
              <a:rPr lang="en-GB">
                <a:solidFill>
                  <a:srgbClr val="8AC007"/>
                </a:solidFill>
              </a:rPr>
              <a:t> of the workbook is made of tasks!</a:t>
            </a:r>
            <a:endParaRPr>
              <a:solidFill>
                <a:srgbClr val="8AC00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15502" l="0" r="0" t="15502"/>
          <a:stretch/>
        </p:blipFill>
        <p:spPr>
          <a:xfrm>
            <a:off x="2251963" y="1972250"/>
            <a:ext cx="270763" cy="18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15502" l="0" r="0" t="15502"/>
          <a:stretch/>
        </p:blipFill>
        <p:spPr>
          <a:xfrm>
            <a:off x="1828800" y="1972250"/>
            <a:ext cx="270763" cy="1867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7"/>
          <p:cNvGraphicFramePr/>
          <p:nvPr/>
        </p:nvGraphicFramePr>
        <p:xfrm>
          <a:off x="4549600" y="40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{B7954D4D-56C4-44A3-B7B9-0817BCEF4D38}</a:tableStyleId>
              </a:tblPr>
              <a:tblGrid>
                <a:gridCol w="3608275"/>
              </a:tblGrid>
              <a:tr h="39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 6.1:  Make the thing do blah!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8AC007"/>
                    </a:solidFill>
                  </a:tcPr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Make your project do blah ….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39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n-GB" sz="10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Hint</a:t>
                      </a:r>
                      <a:endParaRPr b="1" i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EAC435"/>
                    </a:solidFill>
                  </a:tcPr>
                </a:tc>
              </a:tr>
              <a:tr h="90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 clue, an example or some extra information to help you </a:t>
                      </a:r>
                      <a:r>
                        <a:rPr b="1" lang="en-GB" sz="1000" u="none" cap="none" strike="noStrike"/>
                        <a:t>figure out</a:t>
                      </a:r>
                      <a:r>
                        <a:rPr lang="en-GB" sz="1000" u="none" cap="none" strike="noStrike"/>
                        <a:t> the answer.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7"/>
          <p:cNvGraphicFramePr/>
          <p:nvPr/>
        </p:nvGraphicFramePr>
        <p:xfrm>
          <a:off x="4549600" y="263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{B7954D4D-56C4-44A3-B7B9-0817BCEF4D38}</a:tableStyleId>
              </a:tblPr>
              <a:tblGrid>
                <a:gridCol w="3608275"/>
              </a:tblGrid>
              <a:tr h="26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 6.2:  Add a blah to your code!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8AC007"/>
                    </a:solidFill>
                  </a:tcPr>
                </a:tc>
              </a:tr>
              <a:tr h="7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chemeClr val="dk1"/>
                          </a:solidFill>
                        </a:rPr>
                        <a:t>This has instructions on how to do a part of the project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</a:rPr>
                        <a:t>Start by doing this part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b="1" lang="en-GB" sz="1000" u="none" cap="none" strike="noStrike">
                          <a:solidFill>
                            <a:schemeClr val="dk1"/>
                          </a:solidFill>
                        </a:rPr>
                        <a:t>Then you can do this part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7"/>
          <p:cNvSpPr txBox="1"/>
          <p:nvPr/>
        </p:nvSpPr>
        <p:spPr>
          <a:xfrm>
            <a:off x="558550" y="2632250"/>
            <a:ext cx="3502200" cy="10923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8AC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- The parts of your project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tasks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make the project!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558550" y="4060875"/>
            <a:ext cx="3502200" cy="20487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FFC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Hints - Helpers for your tasks!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Stuck on a task, we might have given you a hint to help you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it out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hints have </a:t>
            </a:r>
            <a:r>
              <a:rPr b="1" i="0" lang="en-GB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unrelated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examples, or tips.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copy and paste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code, you’ll end up with something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CRAZY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7"/>
          <p:cNvGraphicFramePr/>
          <p:nvPr/>
        </p:nvGraphicFramePr>
        <p:xfrm>
          <a:off x="4630279" y="5743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{82597E82-3838-439F-9F92-58EB3EC5F251}</a:tableStyleId>
              </a:tblPr>
              <a:tblGrid>
                <a:gridCol w="3424500"/>
              </a:tblGrid>
              <a:tr h="3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8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'This example is not part of the project’</a:t>
                      </a: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3b28120ceb_0_16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Encoding?</a:t>
            </a:r>
            <a:endParaRPr/>
          </a:p>
        </p:txBody>
      </p:sp>
      <p:sp>
        <p:nvSpPr>
          <p:cNvPr id="713" name="Google Shape;713;g13b28120ceb_0_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Encoding is the process of making a word (or character, sentence etc.) readable by a computer.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There are different ways we can store things in a computer, such as utf-8 where the letter `a` is encoded to `01100001` which a computer can understand.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 u="sng">
                <a:solidFill>
                  <a:schemeClr val="hlink"/>
                </a:solidFill>
                <a:hlinkClick r:id="rId3"/>
              </a:rPr>
              <a:t>https://medium.com/swlh/the-difference-between-encoding-encryption-and-hashing-878c606a7aff#:~:text=%2D%20Encoding%20is%20a%20process%20of,into%20a%20fixed%2Dlength%20string</a:t>
            </a:r>
            <a:r>
              <a:rPr lang="en-GB" sz="600"/>
              <a:t>.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7e6bb305d_0_5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Hashing?</a:t>
            </a:r>
            <a:endParaRPr/>
          </a:p>
        </p:txBody>
      </p:sp>
      <p:sp>
        <p:nvSpPr>
          <p:cNvPr id="719" name="Google Shape;719;g127e6bb305d_0_5"/>
          <p:cNvSpPr txBox="1"/>
          <p:nvPr>
            <p:ph idx="1" type="body"/>
          </p:nvPr>
        </p:nvSpPr>
        <p:spPr>
          <a:xfrm>
            <a:off x="457200" y="1600200"/>
            <a:ext cx="82296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/>
              <a:t>Hashing is the process of making a character, word, etc. </a:t>
            </a:r>
            <a:r>
              <a:rPr b="1" lang="en-GB" sz="2700"/>
              <a:t>unreadable</a:t>
            </a:r>
            <a:r>
              <a:rPr lang="en-GB" sz="2700"/>
              <a:t> by a human, which makes it more secure. 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GB" sz="2700"/>
              <a:t>The value that has been hashed is called a hash!</a:t>
            </a:r>
            <a:endParaRPr sz="5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36eda79702_2_309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Hashing?</a:t>
            </a:r>
            <a:endParaRPr/>
          </a:p>
        </p:txBody>
      </p:sp>
      <p:sp>
        <p:nvSpPr>
          <p:cNvPr id="725" name="Google Shape;725;g136eda79702_2_309"/>
          <p:cNvSpPr txBox="1"/>
          <p:nvPr>
            <p:ph idx="1" type="body"/>
          </p:nvPr>
        </p:nvSpPr>
        <p:spPr>
          <a:xfrm>
            <a:off x="457200" y="1538900"/>
            <a:ext cx="82296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GB"/>
              <a:t>How does it work?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GB"/>
              <a:t>We take a readable word or phrase (this is called plaintext) like this: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6" name="Google Shape;726;g136eda79702_2_309"/>
          <p:cNvSpPr txBox="1"/>
          <p:nvPr/>
        </p:nvSpPr>
        <p:spPr>
          <a:xfrm>
            <a:off x="1493600" y="2787775"/>
            <a:ext cx="127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password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g136eda79702_2_309"/>
          <p:cNvSpPr/>
          <p:nvPr/>
        </p:nvSpPr>
        <p:spPr>
          <a:xfrm>
            <a:off x="534175" y="3802075"/>
            <a:ext cx="2089500" cy="75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47A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plaintext word that we can read!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g136eda79702_2_309"/>
          <p:cNvCxnSpPr/>
          <p:nvPr/>
        </p:nvCxnSpPr>
        <p:spPr>
          <a:xfrm flipH="1" rot="10800000">
            <a:off x="1487725" y="3263275"/>
            <a:ext cx="336300" cy="538800"/>
          </a:xfrm>
          <a:prstGeom prst="straightConnector1">
            <a:avLst/>
          </a:prstGeom>
          <a:noFill/>
          <a:ln cap="flat" cmpd="sng" w="28575">
            <a:solidFill>
              <a:srgbClr val="47AF1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6eda79702_2_327"/>
          <p:cNvSpPr txBox="1"/>
          <p:nvPr>
            <p:ph idx="1" type="body"/>
          </p:nvPr>
        </p:nvSpPr>
        <p:spPr>
          <a:xfrm>
            <a:off x="457200" y="1538900"/>
            <a:ext cx="82296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GB"/>
              <a:t>How does it work?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GB"/>
              <a:t>We take a readable word or phrase (this is called plaintext) like this: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GB"/>
              <a:t>And we use a “Hash function” to turn it into something we can’t read!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br>
              <a:rPr lang="en-GB"/>
            </a:br>
            <a:endParaRPr/>
          </a:p>
        </p:txBody>
      </p:sp>
      <p:sp>
        <p:nvSpPr>
          <p:cNvPr id="734" name="Google Shape;734;g136eda79702_2_327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Hashing?</a:t>
            </a:r>
            <a:endParaRPr/>
          </a:p>
        </p:txBody>
      </p:sp>
      <p:grpSp>
        <p:nvGrpSpPr>
          <p:cNvPr id="735" name="Google Shape;735;g136eda79702_2_327"/>
          <p:cNvGrpSpPr/>
          <p:nvPr/>
        </p:nvGrpSpPr>
        <p:grpSpPr>
          <a:xfrm>
            <a:off x="534175" y="2787775"/>
            <a:ext cx="7916925" cy="1764900"/>
            <a:chOff x="534175" y="2787775"/>
            <a:chExt cx="7916925" cy="1764900"/>
          </a:xfrm>
        </p:grpSpPr>
        <p:sp>
          <p:nvSpPr>
            <p:cNvPr id="736" name="Google Shape;736;g136eda79702_2_327"/>
            <p:cNvSpPr/>
            <p:nvPr/>
          </p:nvSpPr>
          <p:spPr>
            <a:xfrm>
              <a:off x="534175" y="3802075"/>
              <a:ext cx="2089500" cy="75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47AF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is a plaintext word that we can read!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7" name="Google Shape;737;g136eda79702_2_327"/>
            <p:cNvGrpSpPr/>
            <p:nvPr/>
          </p:nvGrpSpPr>
          <p:grpSpPr>
            <a:xfrm>
              <a:off x="1487725" y="2787775"/>
              <a:ext cx="6963375" cy="1764900"/>
              <a:chOff x="1487725" y="2787775"/>
              <a:chExt cx="6963375" cy="1764900"/>
            </a:xfrm>
          </p:grpSpPr>
          <p:sp>
            <p:nvSpPr>
              <p:cNvPr id="738" name="Google Shape;738;g136eda79702_2_327"/>
              <p:cNvSpPr txBox="1"/>
              <p:nvPr/>
            </p:nvSpPr>
            <p:spPr>
              <a:xfrm>
                <a:off x="1493600" y="2787775"/>
                <a:ext cx="12732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GB" sz="19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password</a:t>
                </a:r>
                <a:endParaRPr b="0" i="0" sz="1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39" name="Google Shape;739;g136eda79702_2_327"/>
              <p:cNvCxnSpPr/>
              <p:nvPr/>
            </p:nvCxnSpPr>
            <p:spPr>
              <a:xfrm flipH="1" rot="10800000">
                <a:off x="1487725" y="3263275"/>
                <a:ext cx="336300" cy="538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7AF1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40" name="Google Shape;740;g136eda79702_2_327"/>
              <p:cNvSpPr txBox="1"/>
              <p:nvPr/>
            </p:nvSpPr>
            <p:spPr>
              <a:xfrm>
                <a:off x="3587200" y="2818525"/>
                <a:ext cx="48639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GB" sz="15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b'\xcc\xd6R\x16\xb9\x1bP~lK\x01\x0e\x063\x10\xec'</a:t>
                </a:r>
                <a:endParaRPr b="0" i="0" sz="15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1" name="Google Shape;741;g136eda79702_2_327"/>
              <p:cNvSpPr/>
              <p:nvPr/>
            </p:nvSpPr>
            <p:spPr>
              <a:xfrm>
                <a:off x="6419350" y="3802075"/>
                <a:ext cx="1907100" cy="7506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47AF1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This is a hash value that we can’t read!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2" name="Google Shape;742;g136eda79702_2_327"/>
              <p:cNvCxnSpPr>
                <a:stCxn id="741" idx="0"/>
              </p:cNvCxnSpPr>
              <p:nvPr/>
            </p:nvCxnSpPr>
            <p:spPr>
              <a:xfrm rot="10800000">
                <a:off x="6650800" y="3180175"/>
                <a:ext cx="722100" cy="621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7AF1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43" name="Google Shape;743;g136eda79702_2_327"/>
              <p:cNvCxnSpPr>
                <a:stCxn id="738" idx="2"/>
                <a:endCxn id="740" idx="2"/>
              </p:cNvCxnSpPr>
              <p:nvPr/>
            </p:nvCxnSpPr>
            <p:spPr>
              <a:xfrm rot="-5400000">
                <a:off x="4059350" y="1305025"/>
                <a:ext cx="30600" cy="3888900"/>
              </a:xfrm>
              <a:prstGeom prst="curvedConnector3">
                <a:avLst>
                  <a:gd fmla="val -1368954" name="adj1"/>
                </a:avLst>
              </a:prstGeom>
              <a:noFill/>
              <a:ln cap="flat" cmpd="sng" w="28575">
                <a:solidFill>
                  <a:srgbClr val="9305A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44" name="Google Shape;744;g136eda79702_2_327"/>
              <p:cNvSpPr txBox="1"/>
              <p:nvPr/>
            </p:nvSpPr>
            <p:spPr>
              <a:xfrm>
                <a:off x="2906825" y="3737875"/>
                <a:ext cx="2348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This is the Hash Function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6eda79702_2_343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Hashing?</a:t>
            </a:r>
            <a:endParaRPr/>
          </a:p>
        </p:txBody>
      </p:sp>
      <p:sp>
        <p:nvSpPr>
          <p:cNvPr id="750" name="Google Shape;750;g136eda79702_2_343"/>
          <p:cNvSpPr txBox="1"/>
          <p:nvPr>
            <p:ph idx="1" type="body"/>
          </p:nvPr>
        </p:nvSpPr>
        <p:spPr>
          <a:xfrm>
            <a:off x="457200" y="1538900"/>
            <a:ext cx="82296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br>
              <a:rPr lang="en-GB"/>
            </a:br>
            <a:r>
              <a:rPr lang="en-GB"/>
              <a:t>The coolest thing about a Hash function is that you can only go </a:t>
            </a:r>
            <a:r>
              <a:rPr b="1" lang="en-GB"/>
              <a:t>one way</a:t>
            </a:r>
            <a:r>
              <a:rPr lang="en-GB"/>
              <a:t>, so you can’t work out what the plaintext word was if you only have the hash value - this makes it secure!</a:t>
            </a:r>
            <a:endParaRPr/>
          </a:p>
        </p:txBody>
      </p:sp>
      <p:grpSp>
        <p:nvGrpSpPr>
          <p:cNvPr id="751" name="Google Shape;751;g136eda79702_2_343"/>
          <p:cNvGrpSpPr/>
          <p:nvPr/>
        </p:nvGrpSpPr>
        <p:grpSpPr>
          <a:xfrm>
            <a:off x="534175" y="2146875"/>
            <a:ext cx="7916925" cy="2405800"/>
            <a:chOff x="534175" y="2146875"/>
            <a:chExt cx="7916925" cy="2405800"/>
          </a:xfrm>
        </p:grpSpPr>
        <p:grpSp>
          <p:nvGrpSpPr>
            <p:cNvPr id="752" name="Google Shape;752;g136eda79702_2_343"/>
            <p:cNvGrpSpPr/>
            <p:nvPr/>
          </p:nvGrpSpPr>
          <p:grpSpPr>
            <a:xfrm>
              <a:off x="534175" y="2146875"/>
              <a:ext cx="7916925" cy="2405800"/>
              <a:chOff x="534175" y="2146875"/>
              <a:chExt cx="7916925" cy="2405800"/>
            </a:xfrm>
          </p:grpSpPr>
          <p:sp>
            <p:nvSpPr>
              <p:cNvPr id="753" name="Google Shape;753;g136eda79702_2_343"/>
              <p:cNvSpPr txBox="1"/>
              <p:nvPr/>
            </p:nvSpPr>
            <p:spPr>
              <a:xfrm>
                <a:off x="1493600" y="2787775"/>
                <a:ext cx="12732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0" i="0" lang="en-GB" sz="19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password</a:t>
                </a:r>
                <a:endParaRPr b="0" i="0" sz="1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4" name="Google Shape;754;g136eda79702_2_343"/>
              <p:cNvSpPr/>
              <p:nvPr/>
            </p:nvSpPr>
            <p:spPr>
              <a:xfrm>
                <a:off x="534175" y="3802075"/>
                <a:ext cx="2089500" cy="7506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47AF1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This is a plaintext word that we can read!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136eda79702_2_343"/>
              <p:cNvSpPr txBox="1"/>
              <p:nvPr/>
            </p:nvSpPr>
            <p:spPr>
              <a:xfrm>
                <a:off x="3587200" y="2818525"/>
                <a:ext cx="48639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GB" sz="15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b'\xcc\xd6R\x16\xb9\x1bP~lK\x01\x0e\x063\x10\xec'</a:t>
                </a:r>
                <a:endParaRPr b="0" i="0" sz="15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6" name="Google Shape;756;g136eda79702_2_343"/>
              <p:cNvSpPr/>
              <p:nvPr/>
            </p:nvSpPr>
            <p:spPr>
              <a:xfrm>
                <a:off x="6419350" y="3802075"/>
                <a:ext cx="1907100" cy="7506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8575">
                <a:solidFill>
                  <a:srgbClr val="47AF1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This is a hash value that we can’t read!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7" name="Google Shape;757;g136eda79702_2_343"/>
              <p:cNvCxnSpPr>
                <a:stCxn id="756" idx="0"/>
              </p:cNvCxnSpPr>
              <p:nvPr/>
            </p:nvCxnSpPr>
            <p:spPr>
              <a:xfrm rot="10800000">
                <a:off x="6650800" y="3180175"/>
                <a:ext cx="722100" cy="621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7AF1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58" name="Google Shape;758;g136eda79702_2_343"/>
              <p:cNvCxnSpPr>
                <a:stCxn id="753" idx="2"/>
                <a:endCxn id="755" idx="2"/>
              </p:cNvCxnSpPr>
              <p:nvPr/>
            </p:nvCxnSpPr>
            <p:spPr>
              <a:xfrm rot="-5400000">
                <a:off x="4059350" y="1305025"/>
                <a:ext cx="30600" cy="3888900"/>
              </a:xfrm>
              <a:prstGeom prst="curvedConnector3">
                <a:avLst>
                  <a:gd fmla="val -1368954" name="adj1"/>
                </a:avLst>
              </a:prstGeom>
              <a:noFill/>
              <a:ln cap="flat" cmpd="sng" w="28575">
                <a:solidFill>
                  <a:srgbClr val="9305A6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59" name="Google Shape;759;g136eda79702_2_343"/>
              <p:cNvSpPr txBox="1"/>
              <p:nvPr/>
            </p:nvSpPr>
            <p:spPr>
              <a:xfrm>
                <a:off x="2906825" y="3737875"/>
                <a:ext cx="2348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This is the Hash Function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60" name="Google Shape;760;g136eda79702_2_343"/>
              <p:cNvCxnSpPr>
                <a:stCxn id="755" idx="0"/>
                <a:endCxn id="753" idx="0"/>
              </p:cNvCxnSpPr>
              <p:nvPr/>
            </p:nvCxnSpPr>
            <p:spPr>
              <a:xfrm flipH="1" rot="5400000">
                <a:off x="4059400" y="858775"/>
                <a:ext cx="30600" cy="3888900"/>
              </a:xfrm>
              <a:prstGeom prst="curvedConnector3">
                <a:avLst>
                  <a:gd fmla="val 878676" name="adj1"/>
                </a:avLst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61" name="Google Shape;761;g136eda79702_2_343"/>
              <p:cNvSpPr txBox="1"/>
              <p:nvPr/>
            </p:nvSpPr>
            <p:spPr>
              <a:xfrm>
                <a:off x="3906500" y="2146875"/>
                <a:ext cx="3363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0" i="0" lang="en-GB" sz="36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x</a:t>
                </a:r>
                <a:endParaRPr b="0" i="0" sz="3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762" name="Google Shape;762;g136eda79702_2_343"/>
            <p:cNvCxnSpPr/>
            <p:nvPr/>
          </p:nvCxnSpPr>
          <p:spPr>
            <a:xfrm flipH="1" rot="10800000">
              <a:off x="1487725" y="3263275"/>
              <a:ext cx="336300" cy="538800"/>
            </a:xfrm>
            <a:prstGeom prst="straightConnector1">
              <a:avLst/>
            </a:prstGeom>
            <a:noFill/>
            <a:ln cap="flat" cmpd="sng" w="28575">
              <a:solidFill>
                <a:srgbClr val="47AF1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27e6bb305d_0_36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Hashing in Python</a:t>
            </a:r>
            <a:endParaRPr/>
          </a:p>
        </p:txBody>
      </p:sp>
      <p:sp>
        <p:nvSpPr>
          <p:cNvPr id="768" name="Google Shape;768;g127e6bb305d_0_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900"/>
              <a:t>Firstly to use the Python code we need to import the hashing library!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900"/>
              <a:t>We can do this by writing:</a:t>
            </a:r>
            <a:endParaRPr sz="2900">
              <a:solidFill>
                <a:srgbClr val="FFC629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900">
                <a:solidFill>
                  <a:srgbClr val="FFC629"/>
                </a:solidFill>
                <a:latin typeface="PT Mono"/>
                <a:ea typeface="PT Mono"/>
                <a:cs typeface="PT Mono"/>
                <a:sym typeface="PT Mono"/>
              </a:rPr>
              <a:t>import </a:t>
            </a:r>
            <a:r>
              <a:rPr lang="en-GB" sz="2900">
                <a:latin typeface="PT Mono"/>
                <a:ea typeface="PT Mono"/>
                <a:cs typeface="PT Mono"/>
                <a:sym typeface="PT Mono"/>
              </a:rPr>
              <a:t>hashlib</a:t>
            </a:r>
            <a:endParaRPr sz="29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900"/>
              <a:t>at the top of our code!</a:t>
            </a:r>
            <a:endParaRPr sz="29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3b28120ceb_0_22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Encoding</a:t>
            </a:r>
            <a:endParaRPr/>
          </a:p>
        </p:txBody>
      </p:sp>
      <p:sp>
        <p:nvSpPr>
          <p:cNvPr id="774" name="Google Shape;774;g13b28120ceb_0_22"/>
          <p:cNvSpPr txBox="1"/>
          <p:nvPr>
            <p:ph idx="1" type="body"/>
          </p:nvPr>
        </p:nvSpPr>
        <p:spPr>
          <a:xfrm>
            <a:off x="457200" y="15788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/>
              <a:t>After we have imported our library we can start hashing by first encoding our variables using the .encode() method!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>
                <a:latin typeface="PT Mono"/>
                <a:ea typeface="PT Mono"/>
                <a:cs typeface="PT Mono"/>
                <a:sym typeface="PT Mono"/>
              </a:rPr>
              <a:t>my_string = </a:t>
            </a:r>
            <a:r>
              <a:rPr lang="en-GB" sz="2400">
                <a:solidFill>
                  <a:srgbClr val="8AC007"/>
                </a:solidFill>
                <a:latin typeface="PT Mono"/>
                <a:ea typeface="PT Mono"/>
                <a:cs typeface="PT Mono"/>
                <a:sym typeface="PT Mono"/>
              </a:rPr>
              <a:t>“hello”</a:t>
            </a:r>
            <a:endParaRPr sz="2400">
              <a:solidFill>
                <a:srgbClr val="8AC007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400">
                <a:latin typeface="PT Mono"/>
                <a:ea typeface="PT Mono"/>
                <a:cs typeface="PT Mono"/>
                <a:sym typeface="PT Mono"/>
              </a:rPr>
              <a:t>my_string_encoded = my_string.encode()</a:t>
            </a:r>
            <a:endParaRPr/>
          </a:p>
        </p:txBody>
      </p:sp>
      <p:sp>
        <p:nvSpPr>
          <p:cNvPr id="775" name="Google Shape;775;g13b28120ceb_0_22"/>
          <p:cNvSpPr/>
          <p:nvPr/>
        </p:nvSpPr>
        <p:spPr>
          <a:xfrm>
            <a:off x="670225" y="4956475"/>
            <a:ext cx="1854900" cy="795000"/>
          </a:xfrm>
          <a:prstGeom prst="ellipse">
            <a:avLst/>
          </a:prstGeom>
          <a:noFill/>
          <a:ln cap="flat" cmpd="sng" w="9525">
            <a:solidFill>
              <a:srgbClr val="47A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GB" sz="2900" u="none" cap="none" strike="noStrike">
                <a:solidFill>
                  <a:srgbClr val="47AF1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2900" u="none" cap="none" strike="noStrike">
              <a:solidFill>
                <a:srgbClr val="47AF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3b28120ceb_0_22"/>
          <p:cNvSpPr/>
          <p:nvPr/>
        </p:nvSpPr>
        <p:spPr>
          <a:xfrm>
            <a:off x="6137575" y="4956475"/>
            <a:ext cx="1962900" cy="795000"/>
          </a:xfrm>
          <a:prstGeom prst="ellipse">
            <a:avLst/>
          </a:prstGeom>
          <a:noFill/>
          <a:ln cap="flat" cmpd="sng" w="9525">
            <a:solidFill>
              <a:srgbClr val="47A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47AF11"/>
                </a:solidFill>
                <a:latin typeface="Arial"/>
                <a:ea typeface="Arial"/>
                <a:cs typeface="Arial"/>
                <a:sym typeface="Arial"/>
              </a:rPr>
              <a:t>01101000</a:t>
            </a:r>
            <a:endParaRPr b="0" i="0" sz="2000" u="none" cap="none" strike="noStrike">
              <a:solidFill>
                <a:srgbClr val="47AF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Google Shape;777;g13b28120ceb_0_22"/>
          <p:cNvCxnSpPr>
            <a:stCxn id="775" idx="7"/>
            <a:endCxn id="776" idx="1"/>
          </p:cNvCxnSpPr>
          <p:nvPr/>
        </p:nvCxnSpPr>
        <p:spPr>
          <a:xfrm flipH="1" rot="-5400000">
            <a:off x="4338931" y="2987450"/>
            <a:ext cx="600" cy="4171500"/>
          </a:xfrm>
          <a:prstGeom prst="curvedConnector3">
            <a:avLst>
              <a:gd fmla="val -59091685" name="adj1"/>
            </a:avLst>
          </a:prstGeom>
          <a:noFill/>
          <a:ln cap="flat" cmpd="sng" w="28575">
            <a:solidFill>
              <a:srgbClr val="FFC62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8" name="Google Shape;778;g13b28120ceb_0_22"/>
          <p:cNvSpPr txBox="1"/>
          <p:nvPr/>
        </p:nvSpPr>
        <p:spPr>
          <a:xfrm>
            <a:off x="3458425" y="4348600"/>
            <a:ext cx="17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g13b28120ceb_0_22"/>
          <p:cNvSpPr txBox="1"/>
          <p:nvPr/>
        </p:nvSpPr>
        <p:spPr>
          <a:xfrm>
            <a:off x="3790250" y="5503975"/>
            <a:ext cx="2072400" cy="738900"/>
          </a:xfrm>
          <a:prstGeom prst="rect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computer can read this!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g13b28120ceb_0_22"/>
          <p:cNvSpPr/>
          <p:nvPr/>
        </p:nvSpPr>
        <p:spPr>
          <a:xfrm>
            <a:off x="7356775" y="4392400"/>
            <a:ext cx="1013100" cy="374100"/>
          </a:xfrm>
          <a:prstGeom prst="wedgeRectCallout">
            <a:avLst>
              <a:gd fmla="val -36154" name="adj1"/>
              <a:gd fmla="val 104945" name="adj2"/>
            </a:avLst>
          </a:prstGeom>
          <a:solidFill>
            <a:srgbClr val="47AF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8-bit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1" name="Google Shape;781;g13b28120ceb_0_22"/>
          <p:cNvCxnSpPr>
            <a:stCxn id="779" idx="3"/>
            <a:endCxn id="776" idx="3"/>
          </p:cNvCxnSpPr>
          <p:nvPr/>
        </p:nvCxnSpPr>
        <p:spPr>
          <a:xfrm flipH="1" rot="10800000">
            <a:off x="5862650" y="5634925"/>
            <a:ext cx="562500" cy="238500"/>
          </a:xfrm>
          <a:prstGeom prst="straightConnector1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7e6bb305d_0_46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Hashing!</a:t>
            </a:r>
            <a:endParaRPr/>
          </a:p>
        </p:txBody>
      </p:sp>
      <p:sp>
        <p:nvSpPr>
          <p:cNvPr id="787" name="Google Shape;787;g127e6bb305d_0_46"/>
          <p:cNvSpPr txBox="1"/>
          <p:nvPr>
            <p:ph idx="1" type="body"/>
          </p:nvPr>
        </p:nvSpPr>
        <p:spPr>
          <a:xfrm>
            <a:off x="457200" y="1600200"/>
            <a:ext cx="8229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Now we can actually hash our value!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To hash a value we can use the .md5() function like this: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788" name="Google Shape;788;g127e6bb305d_0_46"/>
          <p:cNvSpPr txBox="1"/>
          <p:nvPr/>
        </p:nvSpPr>
        <p:spPr>
          <a:xfrm>
            <a:off x="5851200" y="2881900"/>
            <a:ext cx="2327100" cy="615600"/>
          </a:xfrm>
          <a:prstGeom prst="rect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the encoded string from the last slide!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9" name="Google Shape;789;g127e6bb305d_0_46"/>
          <p:cNvCxnSpPr>
            <a:stCxn id="788" idx="2"/>
          </p:cNvCxnSpPr>
          <p:nvPr/>
        </p:nvCxnSpPr>
        <p:spPr>
          <a:xfrm flipH="1">
            <a:off x="6627150" y="3497500"/>
            <a:ext cx="387600" cy="553200"/>
          </a:xfrm>
          <a:prstGeom prst="straightConnector1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0" name="Google Shape;790;g127e6bb305d_0_46"/>
          <p:cNvSpPr txBox="1"/>
          <p:nvPr/>
        </p:nvSpPr>
        <p:spPr>
          <a:xfrm>
            <a:off x="457200" y="39206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my_string_hashed = hashlib.md5(my_string_encoded)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1" name="Google Shape;791;g127e6bb305d_0_46"/>
          <p:cNvSpPr txBox="1"/>
          <p:nvPr/>
        </p:nvSpPr>
        <p:spPr>
          <a:xfrm>
            <a:off x="2604175" y="4870200"/>
            <a:ext cx="2327100" cy="831300"/>
          </a:xfrm>
          <a:prstGeom prst="rect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MD5 is the name of the hash function that we are using!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2" name="Google Shape;792;g127e6bb305d_0_46"/>
          <p:cNvCxnSpPr>
            <a:stCxn id="791" idx="0"/>
          </p:cNvCxnSpPr>
          <p:nvPr/>
        </p:nvCxnSpPr>
        <p:spPr>
          <a:xfrm flipH="1" rot="10800000">
            <a:off x="3767725" y="4299600"/>
            <a:ext cx="591000" cy="570600"/>
          </a:xfrm>
          <a:prstGeom prst="straightConnector1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36eda79702_2_38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Digest!</a:t>
            </a:r>
            <a:endParaRPr/>
          </a:p>
        </p:txBody>
      </p:sp>
      <p:sp>
        <p:nvSpPr>
          <p:cNvPr id="798" name="Google Shape;798;g136eda79702_2_388"/>
          <p:cNvSpPr txBox="1"/>
          <p:nvPr>
            <p:ph idx="1" type="body"/>
          </p:nvPr>
        </p:nvSpPr>
        <p:spPr>
          <a:xfrm>
            <a:off x="457200" y="1600200"/>
            <a:ext cx="8229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After hashing our variable we want to turn it into a value we can use, so we use the .digest() method, written: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799" name="Google Shape;799;g136eda79702_2_388"/>
          <p:cNvSpPr txBox="1"/>
          <p:nvPr/>
        </p:nvSpPr>
        <p:spPr>
          <a:xfrm>
            <a:off x="457200" y="39206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my_string_hashed = hashlib.md5(my_string_encoded).digest()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g136eda79702_2_388"/>
          <p:cNvSpPr txBox="1"/>
          <p:nvPr/>
        </p:nvSpPr>
        <p:spPr>
          <a:xfrm>
            <a:off x="5948675" y="5028550"/>
            <a:ext cx="2327100" cy="831300"/>
          </a:xfrm>
          <a:prstGeom prst="rect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turns the hash into something that we can use!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1" name="Google Shape;801;g136eda79702_2_388"/>
          <p:cNvCxnSpPr>
            <a:stCxn id="800" idx="0"/>
          </p:cNvCxnSpPr>
          <p:nvPr/>
        </p:nvCxnSpPr>
        <p:spPr>
          <a:xfrm flipH="1" rot="10800000">
            <a:off x="7112225" y="4329250"/>
            <a:ext cx="598500" cy="699300"/>
          </a:xfrm>
          <a:prstGeom prst="straightConnector1">
            <a:avLst/>
          </a:prstGeom>
          <a:noFill/>
          <a:ln cap="flat" cmpd="sng" w="28575">
            <a:solidFill>
              <a:srgbClr val="9305A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6eda79702_2_402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Digest!</a:t>
            </a:r>
            <a:endParaRPr/>
          </a:p>
        </p:txBody>
      </p:sp>
      <p:sp>
        <p:nvSpPr>
          <p:cNvPr id="807" name="Google Shape;807;g136eda79702_2_402"/>
          <p:cNvSpPr txBox="1"/>
          <p:nvPr>
            <p:ph idx="1" type="body"/>
          </p:nvPr>
        </p:nvSpPr>
        <p:spPr>
          <a:xfrm>
            <a:off x="457200" y="1600200"/>
            <a:ext cx="8229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GB" sz="2600"/>
              <a:t>After hashing our variable we want to turn it into a value we can use, so we use the .digest() method, written: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/>
              <a:t>Result: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rgbClr val="8AC007"/>
                </a:solidFill>
                <a:latin typeface="PT Mono"/>
                <a:ea typeface="PT Mono"/>
                <a:cs typeface="PT Mono"/>
                <a:sym typeface="PT Mono"/>
              </a:rPr>
              <a:t>b']A@*\xbcK*v\xb9q\x9d\x91\x10\x17\xc5\x92'</a:t>
            </a:r>
            <a:endParaRPr sz="2200"/>
          </a:p>
        </p:txBody>
      </p:sp>
      <p:sp>
        <p:nvSpPr>
          <p:cNvPr id="808" name="Google Shape;808;g136eda79702_2_402"/>
          <p:cNvSpPr txBox="1"/>
          <p:nvPr/>
        </p:nvSpPr>
        <p:spPr>
          <a:xfrm>
            <a:off x="457200" y="39206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my_string_hashed = hashlib.md5(my_string_encoded).digest()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Using the workbook!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The workbooks will help you put your project together!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700">
                <a:solidFill>
                  <a:srgbClr val="8AC007"/>
                </a:solidFill>
              </a:rPr>
              <a:t>Check off before you move on from a </a:t>
            </a:r>
            <a:r>
              <a:rPr b="1" lang="en-GB" sz="1700" u="sng">
                <a:solidFill>
                  <a:srgbClr val="8AC007"/>
                </a:solidFill>
              </a:rPr>
              <a:t>Part</a:t>
            </a:r>
            <a:r>
              <a:rPr lang="en-GB" sz="1700">
                <a:solidFill>
                  <a:srgbClr val="8AC007"/>
                </a:solidFill>
              </a:rPr>
              <a:t>! Do some bonuses while you wait!</a:t>
            </a:r>
            <a:endParaRPr sz="1700">
              <a:solidFill>
                <a:srgbClr val="8AC00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graphicFrame>
        <p:nvGraphicFramePr>
          <p:cNvPr id="115" name="Google Shape;115;p8"/>
          <p:cNvGraphicFramePr/>
          <p:nvPr/>
        </p:nvGraphicFramePr>
        <p:xfrm>
          <a:off x="4549600" y="52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{B7954D4D-56C4-44A3-B7B9-0817BCEF4D38}</a:tableStyleId>
              </a:tblPr>
              <a:tblGrid>
                <a:gridCol w="36082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★ </a:t>
                      </a: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BONUS 4.3: Do some extra!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992588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Something to try if you have spare time before the next lecture!</a:t>
                      </a:r>
                      <a:endParaRPr sz="11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8"/>
          <p:cNvSpPr txBox="1"/>
          <p:nvPr/>
        </p:nvSpPr>
        <p:spPr>
          <a:xfrm>
            <a:off x="558550" y="2632250"/>
            <a:ext cx="3608400" cy="12225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E71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Checklist - Am I done yet?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you can tick off every box in this section before you go to the next Part.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558550" y="4021300"/>
            <a:ext cx="3608400" cy="10254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Markers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tells you you’ll find out how to do things for this section during the names lecture.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8"/>
          <p:cNvGraphicFramePr/>
          <p:nvPr/>
        </p:nvGraphicFramePr>
        <p:xfrm>
          <a:off x="4549600" y="2591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{B7954D4D-56C4-44A3-B7B9-0817BCEF4D38}</a:tableStyleId>
              </a:tblPr>
              <a:tblGrid>
                <a:gridCol w="36082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b="1" lang="en-GB" sz="1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CHECKPOINT</a:t>
                      </a: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E71D36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If you can tick all of these off you’re ready to move the next part!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☐ Your program does blah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☐ Your program does blob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15502" l="0" r="0" t="15502"/>
          <a:stretch/>
        </p:blipFill>
        <p:spPr>
          <a:xfrm>
            <a:off x="7828006" y="2680481"/>
            <a:ext cx="270763" cy="18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15502" l="0" r="0" t="15502"/>
          <a:stretch/>
        </p:blipFill>
        <p:spPr>
          <a:xfrm>
            <a:off x="4625804" y="2675999"/>
            <a:ext cx="270763" cy="1867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/>
        </p:nvSpPr>
        <p:spPr>
          <a:xfrm>
            <a:off x="558550" y="5236575"/>
            <a:ext cx="3608400" cy="1025400"/>
          </a:xfrm>
          <a:prstGeom prst="rect">
            <a:avLst/>
          </a:prstGeom>
          <a:solidFill>
            <a:srgbClr val="EFEFEF"/>
          </a:solidFill>
          <a:ln cap="flat" cmpd="sng" w="76200">
            <a:solidFill>
              <a:srgbClr val="992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Bonus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Stuck waiting at a lecture marker?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a purple bonus. They add extra functionality to your project along the way.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800" y="4100730"/>
            <a:ext cx="1144174" cy="8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27e6bb305d_0_15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Project Time!</a:t>
            </a:r>
            <a:endParaRPr/>
          </a:p>
        </p:txBody>
      </p:sp>
      <p:sp>
        <p:nvSpPr>
          <p:cNvPr id="814" name="Google Shape;814;g127e6bb305d_0_15"/>
          <p:cNvSpPr txBox="1"/>
          <p:nvPr>
            <p:ph idx="1" type="body"/>
          </p:nvPr>
        </p:nvSpPr>
        <p:spPr>
          <a:xfrm>
            <a:off x="457200" y="1600200"/>
            <a:ext cx="8229600" cy="4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/>
              <a:t>Hashing!</a:t>
            </a:r>
            <a:endParaRPr b="1" sz="30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47AF11"/>
                </a:solidFill>
              </a:rPr>
              <a:t>Let’s put what we learnt into our project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7AF11"/>
                </a:solidFill>
              </a:rPr>
              <a:t>Try </a:t>
            </a:r>
            <a:r>
              <a:rPr b="1" lang="en-GB" sz="3000">
                <a:solidFill>
                  <a:srgbClr val="47AF1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to do Parts </a:t>
            </a:r>
            <a:r>
              <a:rPr b="1" lang="en-GB" sz="3000">
                <a:solidFill>
                  <a:srgbClr val="47AF11"/>
                </a:solidFill>
              </a:rPr>
              <a:t>3</a:t>
            </a:r>
            <a:r>
              <a:rPr b="1" lang="en-GB" sz="3000">
                <a:solidFill>
                  <a:srgbClr val="47AF11"/>
                </a:solidFill>
              </a:rPr>
              <a:t> - 5!</a:t>
            </a:r>
            <a:endParaRPr b="1" sz="3000">
              <a:solidFill>
                <a:srgbClr val="47AF1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 The tutors will be around to help!</a:t>
            </a:r>
            <a:endParaRPr sz="3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956a7a628_0_0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Extension: Meme Generator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4956a7a628_0_4"/>
          <p:cNvSpPr txBox="1"/>
          <p:nvPr>
            <p:ph type="title"/>
          </p:nvPr>
        </p:nvSpPr>
        <p:spPr>
          <a:xfrm>
            <a:off x="457200" y="491533"/>
            <a:ext cx="822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Show me the memes!</a:t>
            </a:r>
            <a:endParaRPr/>
          </a:p>
        </p:txBody>
      </p:sp>
      <p:sp>
        <p:nvSpPr>
          <p:cNvPr id="825" name="Google Shape;825;g14956a7a628_0_4"/>
          <p:cNvSpPr txBox="1"/>
          <p:nvPr>
            <p:ph idx="1" type="body"/>
          </p:nvPr>
        </p:nvSpPr>
        <p:spPr>
          <a:xfrm>
            <a:off x="457200" y="1563025"/>
            <a:ext cx="8229600" cy="4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We have some accounts for you to try and crack into! They are some accounts for our secret website, the GPN Meme Exchange!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Once you’ve cracked the passwords, head over there and try them out!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u="sng">
                <a:solidFill>
                  <a:schemeClr val="hlink"/>
                </a:solidFill>
                <a:hlinkClick r:id="rId3"/>
              </a:rPr>
              <a:t>https://girls-programming-network.github.io/meme-exchange/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The link is also on the website from the start of the day!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ctrTitle"/>
          </p:nvPr>
        </p:nvSpPr>
        <p:spPr>
          <a:xfrm>
            <a:off x="685800" y="206799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Intro to Programming</a:t>
            </a:r>
            <a:endParaRPr/>
          </a:p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689400" y="3657600"/>
            <a:ext cx="77724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Michelle</dc:creator>
</cp:coreProperties>
</file>