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0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3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4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5.xml" ContentType="application/vnd.openxmlformats-officedocument.presentationml.notesSlide+xml"/>
  <Override PartName="/ppt/tags/tag38.xml" ContentType="application/vnd.openxmlformats-officedocument.presentationml.tags+xml"/>
  <Override PartName="/ppt/notesSlides/notesSlide16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1069" r:id="rId2"/>
    <p:sldId id="1086" r:id="rId3"/>
    <p:sldId id="1074" r:id="rId4"/>
    <p:sldId id="1127" r:id="rId5"/>
    <p:sldId id="1155" r:id="rId6"/>
    <p:sldId id="1154" r:id="rId7"/>
    <p:sldId id="1138" r:id="rId8"/>
    <p:sldId id="1156" r:id="rId9"/>
    <p:sldId id="1146" r:id="rId10"/>
    <p:sldId id="1157" r:id="rId11"/>
    <p:sldId id="1158" r:id="rId12"/>
    <p:sldId id="1161" r:id="rId13"/>
    <p:sldId id="1162" r:id="rId14"/>
    <p:sldId id="1163" r:id="rId15"/>
    <p:sldId id="1164" r:id="rId16"/>
    <p:sldId id="934" r:id="rId17"/>
    <p:sldId id="1090" r:id="rId18"/>
    <p:sldId id="1159" r:id="rId19"/>
    <p:sldId id="1160" r:id="rId20"/>
    <p:sldId id="1085" r:id="rId21"/>
  </p:sldIdLst>
  <p:sldSz cx="12192000" cy="6858000"/>
  <p:notesSz cx="6858000" cy="9144000"/>
  <p:embeddedFontLst>
    <p:embeddedFont>
      <p:font typeface="Cambria Math" panose="02040503050406030204" pitchFamily="18" charset="0"/>
      <p:regular r:id="rId23"/>
    </p:embeddedFont>
    <p:embeddedFont>
      <p:font typeface="Impact" panose="020B0806030902050204" pitchFamily="34" charset="0"/>
      <p:regular r:id="rId24"/>
    </p:embeddedFont>
    <p:embeddedFont>
      <p:font typeface="黑体" panose="02010609060101010101" pitchFamily="49" charset="-122"/>
      <p:regular r:id="rId25"/>
    </p:embeddedFont>
    <p:embeddedFont>
      <p:font typeface="楷体" panose="02010609060101010101" pitchFamily="49" charset="-122"/>
      <p:regular r:id="rId26"/>
    </p:embeddedFont>
    <p:embeddedFont>
      <p:font typeface="微软雅黑" panose="020B0503020204020204" pitchFamily="34" charset="-122"/>
      <p:regular r:id="rId27"/>
      <p:bold r:id="rId28"/>
    </p:embeddedFont>
  </p:embeddedFontLst>
  <p:custDataLst>
    <p:tags r:id="rId29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9" userDrawn="1">
          <p15:clr>
            <a:srgbClr val="A4A3A4"/>
          </p15:clr>
        </p15:guide>
        <p15:guide id="2" pos="28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FFFF"/>
    <a:srgbClr val="004F8A"/>
    <a:srgbClr val="0070C0"/>
    <a:srgbClr val="55854D"/>
    <a:srgbClr val="D6DCE5"/>
    <a:srgbClr val="DEEBF7"/>
    <a:srgbClr val="E2F0D9"/>
    <a:srgbClr val="BDD7EE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56"/>
    <p:restoredTop sz="85929" autoAdjust="0"/>
  </p:normalViewPr>
  <p:slideViewPr>
    <p:cSldViewPr snapToGrid="0" showGuides="1">
      <p:cViewPr varScale="1">
        <p:scale>
          <a:sx n="94" d="100"/>
          <a:sy n="94" d="100"/>
        </p:scale>
        <p:origin x="396" y="72"/>
      </p:cViewPr>
      <p:guideLst>
        <p:guide orient="horz" pos="2209"/>
        <p:guide pos="2877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CCBE8EA-59C2-484C-BAFE-1336E8AEA6DC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2025/9/15</a:t>
            </a:fld>
            <a:endParaRPr lang="zh-CN" altLang="en-US" strike="noStrike" noProof="1"/>
          </a:p>
        </p:txBody>
      </p:sp>
      <p:sp>
        <p:nvSpPr>
          <p:cNvPr id="410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4B2F5750-D1BB-487B-94FA-EAAA1421A8EE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B66B6-CF7A-3C5C-2AAB-F8D86B136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>
            <a:extLst>
              <a:ext uri="{FF2B5EF4-FFF2-40B4-BE49-F238E27FC236}">
                <a16:creationId xmlns:a16="http://schemas.microsoft.com/office/drawing/2014/main" id="{5D5E9555-FB5A-75C2-CCEF-43C8166AF5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3314" name="备注占位符 2">
            <a:extLst>
              <a:ext uri="{FF2B5EF4-FFF2-40B4-BE49-F238E27FC236}">
                <a16:creationId xmlns:a16="http://schemas.microsoft.com/office/drawing/2014/main" id="{253BCBB8-DE78-C441-EAC4-D817CF9B3C47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315" name="灯片编号占位符 3">
            <a:extLst>
              <a:ext uri="{FF2B5EF4-FFF2-40B4-BE49-F238E27FC236}">
                <a16:creationId xmlns:a16="http://schemas.microsoft.com/office/drawing/2014/main" id="{8E8769D9-547C-206B-A665-2E40D063035C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10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996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CF794-E323-789B-3DC4-87452B1A3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>
            <a:extLst>
              <a:ext uri="{FF2B5EF4-FFF2-40B4-BE49-F238E27FC236}">
                <a16:creationId xmlns:a16="http://schemas.microsoft.com/office/drawing/2014/main" id="{A37800BD-BEA8-DA19-EB9A-A91DCB8B4B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3314" name="备注占位符 2">
            <a:extLst>
              <a:ext uri="{FF2B5EF4-FFF2-40B4-BE49-F238E27FC236}">
                <a16:creationId xmlns:a16="http://schemas.microsoft.com/office/drawing/2014/main" id="{28C165D9-A04B-3ABC-CC8F-201138197B4B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315" name="灯片编号占位符 3">
            <a:extLst>
              <a:ext uri="{FF2B5EF4-FFF2-40B4-BE49-F238E27FC236}">
                <a16:creationId xmlns:a16="http://schemas.microsoft.com/office/drawing/2014/main" id="{99633900-F3B6-3409-7B73-DD5703D4E8A3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11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7851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CAFB7-7B70-0B08-07FD-B4C1A4116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>
            <a:extLst>
              <a:ext uri="{FF2B5EF4-FFF2-40B4-BE49-F238E27FC236}">
                <a16:creationId xmlns:a16="http://schemas.microsoft.com/office/drawing/2014/main" id="{7A277894-2AC1-552B-3B5F-0F16A91C49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3314" name="备注占位符 2">
            <a:extLst>
              <a:ext uri="{FF2B5EF4-FFF2-40B4-BE49-F238E27FC236}">
                <a16:creationId xmlns:a16="http://schemas.microsoft.com/office/drawing/2014/main" id="{23829CD6-88B5-92C6-6AE6-FD8B24364159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315" name="灯片编号占位符 3">
            <a:extLst>
              <a:ext uri="{FF2B5EF4-FFF2-40B4-BE49-F238E27FC236}">
                <a16:creationId xmlns:a16="http://schemas.microsoft.com/office/drawing/2014/main" id="{D791B687-0882-FBCF-EE88-2BB2B1E0FDAF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12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0777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3EBFF-1898-DB9D-238D-E59AB12F0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>
            <a:extLst>
              <a:ext uri="{FF2B5EF4-FFF2-40B4-BE49-F238E27FC236}">
                <a16:creationId xmlns:a16="http://schemas.microsoft.com/office/drawing/2014/main" id="{3F41ABA1-2077-D366-41F3-88211FA83A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3314" name="备注占位符 2">
            <a:extLst>
              <a:ext uri="{FF2B5EF4-FFF2-40B4-BE49-F238E27FC236}">
                <a16:creationId xmlns:a16="http://schemas.microsoft.com/office/drawing/2014/main" id="{5B7C3608-6737-2654-3F2E-3BB8BC77E794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315" name="灯片编号占位符 3">
            <a:extLst>
              <a:ext uri="{FF2B5EF4-FFF2-40B4-BE49-F238E27FC236}">
                <a16:creationId xmlns:a16="http://schemas.microsoft.com/office/drawing/2014/main" id="{3828B2B5-9F6C-7B40-3D10-0D3B9D791800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13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4070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5EC41-8578-D3C4-B102-5283BCFD0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>
            <a:extLst>
              <a:ext uri="{FF2B5EF4-FFF2-40B4-BE49-F238E27FC236}">
                <a16:creationId xmlns:a16="http://schemas.microsoft.com/office/drawing/2014/main" id="{C658F475-CA37-6428-C078-290077E504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3314" name="备注占位符 2">
            <a:extLst>
              <a:ext uri="{FF2B5EF4-FFF2-40B4-BE49-F238E27FC236}">
                <a16:creationId xmlns:a16="http://schemas.microsoft.com/office/drawing/2014/main" id="{8F021E10-0757-4087-325E-9024AF0544C1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315" name="灯片编号占位符 3">
            <a:extLst>
              <a:ext uri="{FF2B5EF4-FFF2-40B4-BE49-F238E27FC236}">
                <a16:creationId xmlns:a16="http://schemas.microsoft.com/office/drawing/2014/main" id="{2AEB98C0-CCC9-B7C9-0C3C-896BCF5A0CE9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14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5341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684BD-C433-1B3D-2221-BB119D75E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>
            <a:extLst>
              <a:ext uri="{FF2B5EF4-FFF2-40B4-BE49-F238E27FC236}">
                <a16:creationId xmlns:a16="http://schemas.microsoft.com/office/drawing/2014/main" id="{A0CF3EB4-DDD1-B37F-6D00-08E415D761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3314" name="备注占位符 2">
            <a:extLst>
              <a:ext uri="{FF2B5EF4-FFF2-40B4-BE49-F238E27FC236}">
                <a16:creationId xmlns:a16="http://schemas.microsoft.com/office/drawing/2014/main" id="{117FBD72-671C-4358-AF0F-E83217D86DAA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315" name="灯片编号占位符 3">
            <a:extLst>
              <a:ext uri="{FF2B5EF4-FFF2-40B4-BE49-F238E27FC236}">
                <a16:creationId xmlns:a16="http://schemas.microsoft.com/office/drawing/2014/main" id="{428C97B4-A52F-B77C-C546-0551230B732E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15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72937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17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A9B5D-782F-B091-9368-66643C284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>
            <a:extLst>
              <a:ext uri="{FF2B5EF4-FFF2-40B4-BE49-F238E27FC236}">
                <a16:creationId xmlns:a16="http://schemas.microsoft.com/office/drawing/2014/main" id="{F752A2E2-1BBD-D478-3BBF-4E8999F124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7410" name="备注占位符 2">
            <a:extLst>
              <a:ext uri="{FF2B5EF4-FFF2-40B4-BE49-F238E27FC236}">
                <a16:creationId xmlns:a16="http://schemas.microsoft.com/office/drawing/2014/main" id="{230911E6-08CE-DF3C-7C82-D3AE3485AA79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1" name="灯片编号占位符 3">
            <a:extLst>
              <a:ext uri="{FF2B5EF4-FFF2-40B4-BE49-F238E27FC236}">
                <a16:creationId xmlns:a16="http://schemas.microsoft.com/office/drawing/2014/main" id="{8FCD5298-3957-8933-ABA1-DBC3526C923B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19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98287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270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7270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20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r>
              <a:rPr lang="zh-CN" altLang="en-US" dirty="0"/>
              <a:t>这次汇报从五个方面展开</a:t>
            </a: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9458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331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3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42A9F-9F8B-A286-7104-F930DDBF2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>
            <a:extLst>
              <a:ext uri="{FF2B5EF4-FFF2-40B4-BE49-F238E27FC236}">
                <a16:creationId xmlns:a16="http://schemas.microsoft.com/office/drawing/2014/main" id="{58EC4117-D975-8B1B-BB63-E38F9AE0D3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3314" name="备注占位符 2">
            <a:extLst>
              <a:ext uri="{FF2B5EF4-FFF2-40B4-BE49-F238E27FC236}">
                <a16:creationId xmlns:a16="http://schemas.microsoft.com/office/drawing/2014/main" id="{86ABBA9E-E38F-7AAF-21B5-660C6E72CFB0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315" name="灯片编号占位符 3">
            <a:extLst>
              <a:ext uri="{FF2B5EF4-FFF2-40B4-BE49-F238E27FC236}">
                <a16:creationId xmlns:a16="http://schemas.microsoft.com/office/drawing/2014/main" id="{0E7408F6-5CD4-EB1E-C91B-C4C3B4E5F5F5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493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331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3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331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3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3B903-4346-33F7-7B69-9038C71D5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>
            <a:extLst>
              <a:ext uri="{FF2B5EF4-FFF2-40B4-BE49-F238E27FC236}">
                <a16:creationId xmlns:a16="http://schemas.microsoft.com/office/drawing/2014/main" id="{E74315DB-DCCB-D1BE-D4F0-379D67A119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3314" name="备注占位符 2">
            <a:extLst>
              <a:ext uri="{FF2B5EF4-FFF2-40B4-BE49-F238E27FC236}">
                <a16:creationId xmlns:a16="http://schemas.microsoft.com/office/drawing/2014/main" id="{F3C49873-F06A-222A-E0F0-0348671546AF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315" name="灯片编号占位符 3">
            <a:extLst>
              <a:ext uri="{FF2B5EF4-FFF2-40B4-BE49-F238E27FC236}">
                <a16:creationId xmlns:a16="http://schemas.microsoft.com/office/drawing/2014/main" id="{B2239116-1574-7877-694D-A075DC4DB9EE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2698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331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3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30947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7996F28C-6EAF-4EAF-9D75-5A3494FFCEE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2025/9/15</a:t>
            </a:fld>
            <a:endParaRPr lang="zh-CN" altLang="en-US" strike="noStrike" noProof="1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13FF2483-FC78-4540-8F5D-FF944A83C008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 spd="med" advTm="1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996F28C-6EAF-4EAF-9D75-5A3494FFCEE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2025/9/15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13FF2483-FC78-4540-8F5D-FF944A83C008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 spd="med" advTm="1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996F28C-6EAF-4EAF-9D75-5A3494FFCEE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2025/9/15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13FF2483-FC78-4540-8F5D-FF944A83C008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 spd="med" advTm="1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30947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 userDrawn="1"/>
        </p:nvSpPr>
        <p:spPr>
          <a:xfrm>
            <a:off x="0" y="1055688"/>
            <a:ext cx="1776413" cy="5802313"/>
          </a:xfrm>
          <a:prstGeom prst="rect">
            <a:avLst/>
          </a:prstGeom>
          <a:solidFill>
            <a:srgbClr val="4B5C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800" strike="noStrike" noProof="1"/>
          </a:p>
        </p:txBody>
      </p:sp>
      <p:sp>
        <p:nvSpPr>
          <p:cNvPr id="8" name="矩形 7"/>
          <p:cNvSpPr/>
          <p:nvPr userDrawn="1"/>
        </p:nvSpPr>
        <p:spPr>
          <a:xfrm>
            <a:off x="5" y="-1"/>
            <a:ext cx="1775791" cy="1055077"/>
          </a:xfrm>
          <a:prstGeom prst="rect">
            <a:avLst/>
          </a:prstGeom>
          <a:solidFill>
            <a:srgbClr val="394659"/>
          </a:solidFill>
          <a:ln>
            <a:noFill/>
          </a:ln>
          <a:effectLst>
            <a:reflection stA="80000" endPos="59000" dist="381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800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7996F28C-6EAF-4EAF-9D75-5A3494FFCEE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2025/9/15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13FF2483-FC78-4540-8F5D-FF944A83C008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 spd="med" advTm="1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996F28C-6EAF-4EAF-9D75-5A3494FFCEE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2025/9/15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13FF2483-FC78-4540-8F5D-FF944A83C008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 spd="med" advTm="1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996F28C-6EAF-4EAF-9D75-5A3494FFCEE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2025/9/15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13FF2483-FC78-4540-8F5D-FF944A83C008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 spd="med" advTm="1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996F28C-6EAF-4EAF-9D75-5A3494FFCEE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2025/9/15</a:t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13FF2483-FC78-4540-8F5D-FF944A83C008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 spd="med" advTm="1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996F28C-6EAF-4EAF-9D75-5A3494FFCEE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2025/9/15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13FF2483-FC78-4540-8F5D-FF944A83C008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 spd="med" advTm="1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996F28C-6EAF-4EAF-9D75-5A3494FFCEE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2025/9/15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13FF2483-FC78-4540-8F5D-FF944A83C008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 spd="med" advTm="1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996F28C-6EAF-4EAF-9D75-5A3494FFCEE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2025/9/15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13FF2483-FC78-4540-8F5D-FF944A83C008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 spd="med" advTm="1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996F28C-6EAF-4EAF-9D75-5A3494FFCEE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2025/9/15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13FF2483-FC78-4540-8F5D-FF944A83C008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 spd="med" advTm="1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-22860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996F28C-6EAF-4EAF-9D75-5A3494FFCEE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2025/9/15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13FF2483-FC78-4540-8F5D-FF944A83C008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 advTm="1000">
    <p:fad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22.xml"/><Relationship Id="rId7" Type="http://schemas.openxmlformats.org/officeDocument/2006/relationships/image" Target="../media/image24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23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image" Target="../media/image27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26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tags" Target="../tags/tag28.xml"/><Relationship Id="rId7" Type="http://schemas.openxmlformats.org/officeDocument/2006/relationships/image" Target="../media/image29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28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32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31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tags" Target="../tags/tag34.xml"/><Relationship Id="rId7" Type="http://schemas.openxmlformats.org/officeDocument/2006/relationships/image" Target="../media/image290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280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image" Target="../media/image33.jp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310.pn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hyperlink" Target="https://github.com/cancanword-newnew/daily_learning_notes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7.xml"/><Relationship Id="rId7" Type="http://schemas.openxmlformats.org/officeDocument/2006/relationships/image" Target="../media/image8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3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6.xml"/><Relationship Id="rId7" Type="http://schemas.openxmlformats.org/officeDocument/2006/relationships/image" Target="../media/image15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9.xml"/><Relationship Id="rId7" Type="http://schemas.openxmlformats.org/officeDocument/2006/relationships/image" Target="../media/image18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notesSlide" Target="../notesSlides/notesSlide9.xml"/><Relationship Id="rId10" Type="http://schemas.openxmlformats.org/officeDocument/2006/relationships/image" Target="../media/image21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460500" y="4959350"/>
            <a:ext cx="9971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23" name="组合 24"/>
          <p:cNvGrpSpPr/>
          <p:nvPr/>
        </p:nvGrpSpPr>
        <p:grpSpPr>
          <a:xfrm>
            <a:off x="0" y="1776408"/>
            <a:ext cx="12192000" cy="1903410"/>
            <a:chOff x="-6451" y="3080893"/>
            <a:chExt cx="5991142" cy="945042"/>
          </a:xfrm>
        </p:grpSpPr>
        <p:sp>
          <p:nvSpPr>
            <p:cNvPr id="27" name="矩形 26"/>
            <p:cNvSpPr/>
            <p:nvPr/>
          </p:nvSpPr>
          <p:spPr>
            <a:xfrm>
              <a:off x="-6451" y="3080893"/>
              <a:ext cx="5991142" cy="945042"/>
            </a:xfrm>
            <a:prstGeom prst="rect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5125" name="文本框 27"/>
            <p:cNvSpPr txBox="1"/>
            <p:nvPr/>
          </p:nvSpPr>
          <p:spPr>
            <a:xfrm>
              <a:off x="-6451" y="3192131"/>
              <a:ext cx="5990518" cy="384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3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运筹优化学习汇报</a:t>
              </a:r>
              <a:endParaRPr lang="en-US" altLang="zh-CN" sz="3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126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1188" y="0"/>
            <a:ext cx="2690812" cy="552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7" name="文本框 33"/>
          <p:cNvSpPr txBox="1"/>
          <p:nvPr/>
        </p:nvSpPr>
        <p:spPr>
          <a:xfrm>
            <a:off x="1460500" y="4543425"/>
            <a:ext cx="2031325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汇报学生：武明亮</a:t>
            </a:r>
          </a:p>
        </p:txBody>
      </p:sp>
      <p:sp>
        <p:nvSpPr>
          <p:cNvPr id="5128" name="文本框 34"/>
          <p:cNvSpPr txBox="1"/>
          <p:nvPr/>
        </p:nvSpPr>
        <p:spPr>
          <a:xfrm>
            <a:off x="6620645" y="4543425"/>
            <a:ext cx="17843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指导老师：丁川</a:t>
            </a:r>
          </a:p>
        </p:txBody>
      </p:sp>
      <p:sp>
        <p:nvSpPr>
          <p:cNvPr id="5129" name="文本框 35"/>
          <p:cNvSpPr txBox="1"/>
          <p:nvPr/>
        </p:nvSpPr>
        <p:spPr>
          <a:xfrm>
            <a:off x="8902700" y="4549775"/>
            <a:ext cx="2393604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2025.9.16</a:t>
            </a:r>
          </a:p>
        </p:txBody>
      </p:sp>
      <p:sp>
        <p:nvSpPr>
          <p:cNvPr id="5130" name="文本框 6"/>
          <p:cNvSpPr txBox="1"/>
          <p:nvPr/>
        </p:nvSpPr>
        <p:spPr>
          <a:xfrm>
            <a:off x="4830763" y="6080125"/>
            <a:ext cx="26971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北航交通科学与工程学院</a:t>
            </a:r>
          </a:p>
        </p:txBody>
      </p:sp>
      <p:sp>
        <p:nvSpPr>
          <p:cNvPr id="5131" name="文本框 10"/>
          <p:cNvSpPr txBox="1"/>
          <p:nvPr/>
        </p:nvSpPr>
        <p:spPr>
          <a:xfrm>
            <a:off x="4193461" y="4549775"/>
            <a:ext cx="1800493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专业：交通运输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74B97-FFE4-4049-599B-D5A44970B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2A146BCB-07E9-07A2-7FC3-367BEB80798D}"/>
              </a:ext>
            </a:extLst>
          </p:cNvPr>
          <p:cNvSpPr/>
          <p:nvPr/>
        </p:nvSpPr>
        <p:spPr>
          <a:xfrm>
            <a:off x="0" y="0"/>
            <a:ext cx="1812925" cy="6858000"/>
          </a:xfrm>
          <a:prstGeom prst="rect">
            <a:avLst/>
          </a:prstGeom>
          <a:solidFill>
            <a:srgbClr val="004F8A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trike="noStrike" noProof="1"/>
          </a:p>
        </p:txBody>
      </p:sp>
      <p:sp>
        <p:nvSpPr>
          <p:cNvPr id="12294" name="文本框 6">
            <a:extLst>
              <a:ext uri="{FF2B5EF4-FFF2-40B4-BE49-F238E27FC236}">
                <a16:creationId xmlns:a16="http://schemas.microsoft.com/office/drawing/2014/main" id="{8A2F0D57-60F8-E22D-40B5-D8E465D396F3}"/>
              </a:ext>
            </a:extLst>
          </p:cNvPr>
          <p:cNvSpPr txBox="1"/>
          <p:nvPr/>
        </p:nvSpPr>
        <p:spPr>
          <a:xfrm>
            <a:off x="358775" y="855663"/>
            <a:ext cx="1108075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12295" name="组合 4">
            <a:extLst>
              <a:ext uri="{FF2B5EF4-FFF2-40B4-BE49-F238E27FC236}">
                <a16:creationId xmlns:a16="http://schemas.microsoft.com/office/drawing/2014/main" id="{101B8099-9FC4-51FB-C8DE-715A66DBE04D}"/>
              </a:ext>
            </a:extLst>
          </p:cNvPr>
          <p:cNvGrpSpPr/>
          <p:nvPr/>
        </p:nvGrpSpPr>
        <p:grpSpPr>
          <a:xfrm>
            <a:off x="0" y="835025"/>
            <a:ext cx="1814513" cy="779463"/>
            <a:chOff x="0" y="835437"/>
            <a:chExt cx="1814855" cy="779276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F535C238-2447-7C64-755C-B138FE467370}"/>
                </a:ext>
              </a:extLst>
            </p:cNvPr>
            <p:cNvCxnSpPr/>
            <p:nvPr/>
          </p:nvCxnSpPr>
          <p:spPr>
            <a:xfrm>
              <a:off x="1540" y="835437"/>
              <a:ext cx="1813315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355B63D-68C3-1F21-CAC3-E243E2944F00}"/>
                </a:ext>
              </a:extLst>
            </p:cNvPr>
            <p:cNvCxnSpPr/>
            <p:nvPr/>
          </p:nvCxnSpPr>
          <p:spPr>
            <a:xfrm>
              <a:off x="0" y="1614713"/>
              <a:ext cx="1813315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85" name="文本框 32">
            <a:extLst>
              <a:ext uri="{FF2B5EF4-FFF2-40B4-BE49-F238E27FC236}">
                <a16:creationId xmlns:a16="http://schemas.microsoft.com/office/drawing/2014/main" id="{E8612411-9AE4-5510-D9EF-AED063EF2A3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063750" y="93663"/>
            <a:ext cx="2372765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线优化方法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1CCA614-1949-BEFA-2B87-CE3717A1462A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2063750" y="584200"/>
            <a:ext cx="2372765" cy="0"/>
          </a:xfrm>
          <a:prstGeom prst="line">
            <a:avLst/>
          </a:prstGeom>
          <a:ln w="57150">
            <a:solidFill>
              <a:srgbClr val="39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E92401B6-AB7C-DE13-2D44-83F8B6ED9E1D}"/>
              </a:ext>
            </a:extLst>
          </p:cNvPr>
          <p:cNvSpPr txBox="1"/>
          <p:nvPr/>
        </p:nvSpPr>
        <p:spPr>
          <a:xfrm>
            <a:off x="2171699" y="786690"/>
            <a:ext cx="489058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绝对值线优化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005BDFD-FC65-A1A6-1F42-FA0C41CE9336}"/>
              </a:ext>
            </a:extLst>
          </p:cNvPr>
          <p:cNvGrpSpPr/>
          <p:nvPr/>
        </p:nvGrpSpPr>
        <p:grpSpPr>
          <a:xfrm>
            <a:off x="2019110" y="1501775"/>
            <a:ext cx="4778431" cy="4297745"/>
            <a:chOff x="2595136" y="1418162"/>
            <a:chExt cx="4778431" cy="42977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E2593A82-4711-0386-3307-3B74527817DB}"/>
                    </a:ext>
                  </a:extLst>
                </p:cNvPr>
                <p:cNvSpPr txBox="1"/>
                <p:nvPr/>
              </p:nvSpPr>
              <p:spPr>
                <a:xfrm>
                  <a:off x="2595136" y="1418162"/>
                  <a:ext cx="4778431" cy="236564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1200"/>
                    </a:spcBef>
                    <a:spcAft>
                      <a:spcPts val="0"/>
                    </a:spcAft>
                  </a:pPr>
                  <a:r>
                    <a:rPr lang="zh-CN" altLang="en-US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将含绝对值的非线性运算 </a:t>
                  </a:r>
                  <a14:m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=∣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∣</m:t>
                      </m:r>
                    </m:oMath>
                  </a14:m>
                  <a:r>
                    <a:rPr lang="zh-CN" altLang="en-US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 等价线性化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:</a:t>
                  </a:r>
                  <a:endParaRPr lang="en-US" altLang="zh-CN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  <a:p>
                  <a:pPr>
                    <a:spcBef>
                      <a:spcPts val="1200"/>
                    </a:spcBef>
                    <a:spcAft>
                      <a:spcPts val="0"/>
                    </a:spcAft>
                    <a:buNone/>
                  </a:pPr>
                  <a:r>
                    <a:rPr lang="zh-CN" altLang="en-US" dirty="0"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引入辅助变量：</a:t>
                  </a:r>
                </a:p>
                <a:p>
                  <a:pPr>
                    <a:spcBef>
                      <a:spcPts val="1200"/>
                    </a:spcBef>
                    <a:spcAft>
                      <a:spcPts val="0"/>
                    </a:spcAft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ar-AE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ar-AE" altLang="zh-CN" i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ar-AE" altLang="zh-CN" i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ar-AE" altLang="zh-CN" dirty="0"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 </a:t>
                  </a:r>
                  <a:r>
                    <a:rPr lang="zh-CN" altLang="ar-AE" dirty="0"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（</a:t>
                  </a:r>
                  <a:r>
                    <a:rPr lang="zh-CN" altLang="en-US" dirty="0"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表示 </a:t>
                  </a:r>
                  <a14:m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zh-CN" altLang="en-US" dirty="0"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 的正部）</a:t>
                  </a:r>
                </a:p>
                <a:p>
                  <a:pPr>
                    <a:spcBef>
                      <a:spcPts val="450"/>
                    </a:spcBef>
                    <a:spcAft>
                      <a:spcPts val="0"/>
                    </a:spcAft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ar-AE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ar-AE" altLang="zh-CN" i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ar-AE" altLang="zh-CN" i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ar-AE" altLang="zh-CN" dirty="0"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 </a:t>
                  </a:r>
                  <a:r>
                    <a:rPr lang="zh-CN" altLang="ar-AE" dirty="0"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（</a:t>
                  </a:r>
                  <a:r>
                    <a:rPr lang="zh-CN" altLang="en-US" dirty="0"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表示 </a:t>
                  </a:r>
                  <a14:m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zh-CN" altLang="en-US" dirty="0"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 的负部）</a:t>
                  </a:r>
                </a:p>
                <a:p>
                  <a:pPr>
                    <a:spcBef>
                      <a:spcPts val="450"/>
                    </a:spcBef>
                    <a:spcAft>
                      <a:spcPts val="0"/>
                    </a:spcAft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sepChr m:val=","/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altLang="zh-CN" i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ar-AE" altLang="zh-CN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lang="ar-AE" altLang="zh-CN" dirty="0"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 </a:t>
                  </a:r>
                  <a:r>
                    <a:rPr lang="zh-CN" altLang="ar-AE" dirty="0"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（</a:t>
                  </a:r>
                  <a:r>
                    <a:rPr lang="zh-CN" altLang="en-US" dirty="0"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指示变量，表示 </a:t>
                  </a:r>
                  <a14:m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zh-CN" altLang="en-US" dirty="0"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 的正负性）</a:t>
                  </a:r>
                </a:p>
                <a:p>
                  <a:pPr>
                    <a:spcBef>
                      <a:spcPts val="1200"/>
                    </a:spcBef>
                    <a:spcAft>
                      <a:spcPts val="0"/>
                    </a:spcAft>
                    <a:buNone/>
                  </a:pPr>
                  <a:r>
                    <a:rPr lang="zh-CN" altLang="en-US" dirty="0"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添加以下线性约束：</a:t>
                  </a:r>
                  <a:endPara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E2593A82-4711-0386-3307-3B74527817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5136" y="1418162"/>
                  <a:ext cx="4778431" cy="2365648"/>
                </a:xfrm>
                <a:prstGeom prst="rect">
                  <a:avLst/>
                </a:prstGeom>
                <a:blipFill>
                  <a:blip r:embed="rId6"/>
                  <a:stretch>
                    <a:fillRect l="-1020" t="-1289" r="-893" b="-30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E03E569F-F698-065F-A7E4-AB1A992BA075}"/>
                    </a:ext>
                  </a:extLst>
                </p:cNvPr>
                <p:cNvSpPr txBox="1"/>
                <p:nvPr/>
              </p:nvSpPr>
              <p:spPr>
                <a:xfrm>
                  <a:off x="2919637" y="3448555"/>
                  <a:ext cx="3163111" cy="226735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  <m:e>
                              <m:r>
                                <a:rPr lang="zh-CN" altLang="ar-AE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ar-AE" altLang="zh-CN" b="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ar-AE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ar-AE" b="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ar-AE" altLang="zh-CN" b="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ar-AE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ar-AE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ar-AE" altLang="zh-CN" b="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zh-CN" altLang="ar-AE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ar-AE" altLang="zh-CN" b="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ar-AE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ar-AE" b="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ar-AE" altLang="zh-CN" b="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ar-AE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ar-AE" altLang="zh-CN" b="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ar-AE" b="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ar-AE" altLang="zh-CN" b="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ar-AE" b="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ar-AE" altLang="zh-CN" b="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zh-CN" altLang="ar-AE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/>
                            <m:e>
                              <m:sSub>
                                <m:sSubPr>
                                  <m:ctrlPr>
                                    <a:rPr lang="ar-AE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ar-AE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ar-AE" altLang="zh-CN" b="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ar-AE" b="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ar-AE" altLang="zh-CN" b="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ar-AE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altLang="zh-CN" b="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ar-AE" altLang="zh-CN" b="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ar-AE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mr>
                          <m:mr>
                            <m:e/>
                            <m:e>
                              <m:r>
                                <a:rPr lang="zh-CN" altLang="ar-AE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ar-AE" altLang="zh-CN" b="0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sepChr m:val=","/>
                                  <m:ctrlPr>
                                    <a:rPr lang="ar-AE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altLang="zh-CN" b="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ar-AE" altLang="zh-CN" b="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ar-AE" altLang="zh-CN" b="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zh-CN" altLang="ar-AE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ar-AE" altLang="zh-CN" b="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ar-AE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ar-AE" b="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ar-AE" altLang="zh-CN" b="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ar-AE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ar-AE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ar-AE" altLang="zh-CN" b="0" i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ar-AE" altLang="zh-CN" b="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E03E569F-F698-065F-A7E4-AB1A992BA0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9637" y="3448555"/>
                  <a:ext cx="3163111" cy="226735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5C5B6E5-A9C6-9621-515E-03E7CAC669A1}"/>
                  </a:ext>
                </a:extLst>
              </p:cNvPr>
              <p:cNvSpPr txBox="1"/>
              <p:nvPr/>
            </p:nvSpPr>
            <p:spPr>
              <a:xfrm>
                <a:off x="7003678" y="594345"/>
                <a:ext cx="5382146" cy="56693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 i="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等价性说明</a:t>
                </a:r>
                <a:r>
                  <a:rPr lang="en-US" altLang="zh-CN" b="1" i="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当 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 时，强制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ar-AE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altLang="zh-CN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zh-CN" altLang="en-US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当 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 时，强制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ar-AE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altLang="zh-CN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确保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ar-AE" altLang="zh-CN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 </a:t>
                </a:r>
                <a:r>
                  <a:rPr lang="zh-CN" altLang="en-US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ar-AE" altLang="zh-CN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 </a:t>
                </a:r>
                <a:r>
                  <a:rPr lang="zh-CN" altLang="en-US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不能同时为正</a:t>
                </a:r>
                <a:endParaRPr lang="en-US" altLang="zh-CN" dirty="0">
                  <a:solidFill>
                    <a:srgbClr val="0F1115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将 </a:t>
                </a:r>
                <a14:m>
                  <m:oMath xmlns:m="http://schemas.openxmlformats.org/officeDocument/2006/math">
                    <m:r>
                      <a:rPr lang="zh-CN" altLang="en-US">
                        <a:solidFill>
                          <a:srgbClr val="0F111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 分解为正值部分和负值部分：</a:t>
                </a:r>
                <a14:m>
                  <m:oMath xmlns:m="http://schemas.openxmlformats.org/officeDocument/2006/math">
                    <m:r>
                      <a:rPr lang="zh-CN" altLang="en-US">
                        <a:solidFill>
                          <a:srgbClr val="0F111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>
                        <a:solidFill>
                          <a:srgbClr val="0F111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ar-AE" altLang="zh-CN" i="1">
                            <a:solidFill>
                              <a:srgbClr val="0F111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ar-AE">
                            <a:solidFill>
                              <a:srgbClr val="0F111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zh-CN" altLang="ar-AE">
                            <a:solidFill>
                              <a:srgbClr val="0F111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sub>
                    </m:sSub>
                    <m:r>
                      <a:rPr lang="ar-AE" altLang="zh-CN">
                        <a:solidFill>
                          <a:srgbClr val="0F111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ar-AE" altLang="zh-CN" i="1">
                            <a:solidFill>
                              <a:srgbClr val="0F111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ar-AE">
                            <a:solidFill>
                              <a:srgbClr val="0F111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zh-CN" altLang="ar-AE">
                            <a:solidFill>
                              <a:srgbClr val="0F111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b>
                    </m:sSub>
                  </m:oMath>
                </a14:m>
                <a:endParaRPr lang="ar-AE" altLang="zh-CN" dirty="0">
                  <a:solidFill>
                    <a:srgbClr val="0F1115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约束 定义绝对值：</a:t>
                </a:r>
                <a14:m>
                  <m:oMath xmlns:m="http://schemas.openxmlformats.org/officeDocument/2006/math">
                    <m:r>
                      <a:rPr lang="zh-CN" altLang="en-US">
                        <a:solidFill>
                          <a:srgbClr val="0F111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</m:t>
                    </m:r>
                    <m:r>
                      <a:rPr lang="en-US" altLang="zh-CN">
                        <a:solidFill>
                          <a:srgbClr val="0F111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ar-AE" altLang="zh-CN" i="1">
                            <a:solidFill>
                              <a:srgbClr val="0F111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ar-AE">
                            <a:solidFill>
                              <a:srgbClr val="0F111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zh-CN" altLang="ar-AE">
                            <a:solidFill>
                              <a:srgbClr val="0F111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sub>
                    </m:sSub>
                    <m:r>
                      <a:rPr lang="ar-AE" altLang="zh-CN">
                        <a:solidFill>
                          <a:srgbClr val="0F111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ar-AE" altLang="zh-CN" i="1">
                            <a:solidFill>
                              <a:srgbClr val="0F111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ar-AE">
                            <a:solidFill>
                              <a:srgbClr val="0F111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zh-CN" altLang="ar-AE">
                            <a:solidFill>
                              <a:srgbClr val="0F111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b>
                    </m:sSub>
                    <m:r>
                      <a:rPr lang="ar-AE" altLang="zh-CN">
                        <a:solidFill>
                          <a:srgbClr val="0F111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=∣</m:t>
                    </m:r>
                    <m:r>
                      <a:rPr lang="zh-CN" altLang="ar-AE">
                        <a:solidFill>
                          <a:srgbClr val="0F111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ar-AE" altLang="zh-CN">
                        <a:solidFill>
                          <a:srgbClr val="0F111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∣</m:t>
                    </m:r>
                  </m:oMath>
                </a14:m>
                <a:endParaRPr lang="ar-AE" altLang="zh-CN" dirty="0">
                  <a:solidFill>
                    <a:srgbClr val="0F1115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当 </a:t>
                </a:r>
                <a14:m>
                  <m:oMath xmlns:m="http://schemas.openxmlformats.org/officeDocument/2006/math">
                    <m:r>
                      <a:rPr lang="zh-CN" altLang="en-US">
                        <a:solidFill>
                          <a:srgbClr val="0F111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zh-CN" altLang="en-US">
                        <a:solidFill>
                          <a:srgbClr val="0F111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≥</m:t>
                    </m:r>
                    <m:r>
                      <a:rPr lang="en-US" altLang="zh-CN">
                        <a:solidFill>
                          <a:srgbClr val="0F111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</m:oMath>
                </a14:m>
                <a:r>
                  <a:rPr lang="zh-CN" altLang="en-US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 时，应有 </a:t>
                </a:r>
                <a14:m>
                  <m:oMath xmlns:m="http://schemas.openxmlformats.org/officeDocument/2006/math">
                    <m:r>
                      <a:rPr lang="zh-CN" altLang="en-US">
                        <a:solidFill>
                          <a:srgbClr val="0F111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  <m:r>
                      <a:rPr lang="en-US" altLang="zh-CN">
                        <a:solidFill>
                          <a:srgbClr val="0F111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>
                        <a:solidFill>
                          <a:srgbClr val="0F111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</m:oMath>
                </a14:m>
                <a:r>
                  <a:rPr lang="zh-CN" altLang="en-US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，此时：</a:t>
                </a:r>
              </a:p>
              <a:p>
                <a:pPr marL="0" lvl="2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约束 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>
                            <a:solidFill>
                              <a:srgbClr val="0F111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ar-AE">
                            <a:solidFill>
                              <a:srgbClr val="0F111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zh-CN" altLang="ar-AE">
                            <a:solidFill>
                              <a:srgbClr val="0F111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sub>
                    </m:sSub>
                    <m:r>
                      <a:rPr lang="ar-AE" altLang="zh-CN">
                        <a:solidFill>
                          <a:srgbClr val="0F111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≤</m:t>
                    </m:r>
                    <m:r>
                      <a:rPr lang="zh-CN" altLang="ar-AE">
                        <a:solidFill>
                          <a:srgbClr val="0F111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𝑀</m:t>
                    </m:r>
                  </m:oMath>
                </a14:m>
                <a:r>
                  <a:rPr lang="ar-AE" altLang="zh-CN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 </a:t>
                </a:r>
                <a:r>
                  <a:rPr lang="zh-CN" altLang="ar-AE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zh-CN" altLang="en-US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有效约束）</a:t>
                </a:r>
              </a:p>
              <a:p>
                <a:pPr marL="0" lvl="2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约束 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>
                            <a:solidFill>
                              <a:srgbClr val="0F111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ar-AE">
                            <a:solidFill>
                              <a:srgbClr val="0F111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zh-CN" altLang="ar-AE">
                            <a:solidFill>
                              <a:srgbClr val="0F111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b>
                    </m:sSub>
                    <m:r>
                      <a:rPr lang="ar-AE" altLang="zh-CN">
                        <a:solidFill>
                          <a:srgbClr val="0F111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≤</m:t>
                    </m:r>
                    <m:r>
                      <a:rPr lang="ar-AE" altLang="zh-CN">
                        <a:solidFill>
                          <a:srgbClr val="0F111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</m:oMath>
                </a14:m>
                <a:r>
                  <a:rPr lang="ar-AE" altLang="zh-CN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 ⇒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>
                            <a:solidFill>
                              <a:srgbClr val="0F111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ar-AE">
                            <a:solidFill>
                              <a:srgbClr val="0F111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zh-CN" altLang="ar-AE">
                            <a:solidFill>
                              <a:srgbClr val="0F111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b>
                    </m:sSub>
                    <m:r>
                      <a:rPr lang="ar-AE" altLang="zh-CN">
                        <a:solidFill>
                          <a:srgbClr val="0F111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ar-AE" altLang="zh-CN">
                        <a:solidFill>
                          <a:srgbClr val="0F111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</m:oMath>
                </a14:m>
                <a:endParaRPr lang="ar-AE" altLang="zh-CN" dirty="0">
                  <a:solidFill>
                    <a:srgbClr val="0F1115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因此 </a:t>
                </a:r>
                <a14:m>
                  <m:oMath xmlns:m="http://schemas.openxmlformats.org/officeDocument/2006/math">
                    <m:r>
                      <a:rPr lang="zh-CN" altLang="en-US">
                        <a:solidFill>
                          <a:srgbClr val="0F111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>
                        <a:solidFill>
                          <a:srgbClr val="0F111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ar-AE" altLang="zh-CN" i="1">
                            <a:solidFill>
                              <a:srgbClr val="0F111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ar-AE">
                            <a:solidFill>
                              <a:srgbClr val="0F111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zh-CN" altLang="ar-AE">
                            <a:solidFill>
                              <a:srgbClr val="0F111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ar-AE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ar-AE">
                        <a:solidFill>
                          <a:srgbClr val="0F111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</m:t>
                    </m:r>
                    <m:r>
                      <a:rPr lang="ar-AE" altLang="zh-CN">
                        <a:solidFill>
                          <a:srgbClr val="0F111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ar-AE" altLang="zh-CN" i="1">
                            <a:solidFill>
                              <a:srgbClr val="0F111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ar-AE">
                            <a:solidFill>
                              <a:srgbClr val="0F111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zh-CN" altLang="ar-AE">
                            <a:solidFill>
                              <a:srgbClr val="0F111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sub>
                    </m:sSub>
                    <m:r>
                      <a:rPr lang="ar-AE" altLang="zh-CN">
                        <a:solidFill>
                          <a:srgbClr val="0F111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=∣</m:t>
                    </m:r>
                    <m:r>
                      <a:rPr lang="zh-CN" altLang="ar-AE">
                        <a:solidFill>
                          <a:srgbClr val="0F111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ar-AE" altLang="zh-CN">
                        <a:solidFill>
                          <a:srgbClr val="0F111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∣</m:t>
                    </m:r>
                  </m:oMath>
                </a14:m>
                <a:endParaRPr lang="ar-AE" altLang="zh-CN" dirty="0">
                  <a:solidFill>
                    <a:srgbClr val="0F1115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当 </a:t>
                </a:r>
                <a14:m>
                  <m:oMath xmlns:m="http://schemas.openxmlformats.org/officeDocument/2006/math">
                    <m:r>
                      <a:rPr lang="zh-CN" altLang="en-US">
                        <a:solidFill>
                          <a:srgbClr val="0F111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>
                        <a:solidFill>
                          <a:srgbClr val="0F111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&lt;</m:t>
                    </m:r>
                    <m:r>
                      <a:rPr lang="en-US" altLang="zh-CN">
                        <a:solidFill>
                          <a:srgbClr val="0F111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</m:oMath>
                </a14:m>
                <a:r>
                  <a:rPr lang="zh-CN" altLang="en-US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 时，应有 </a:t>
                </a:r>
                <a14:m>
                  <m:oMath xmlns:m="http://schemas.openxmlformats.org/officeDocument/2006/math">
                    <m:r>
                      <a:rPr lang="zh-CN" altLang="en-US">
                        <a:solidFill>
                          <a:srgbClr val="0F111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  <m:r>
                      <a:rPr lang="en-US" altLang="zh-CN">
                        <a:solidFill>
                          <a:srgbClr val="0F111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>
                        <a:solidFill>
                          <a:srgbClr val="0F111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</m:oMath>
                </a14:m>
                <a:r>
                  <a:rPr lang="zh-CN" altLang="en-US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，此时：</a:t>
                </a:r>
              </a:p>
              <a:p>
                <a:pPr marL="0" lvl="2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约束 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>
                            <a:solidFill>
                              <a:srgbClr val="0F111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ar-AE">
                            <a:solidFill>
                              <a:srgbClr val="0F111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zh-CN" altLang="ar-AE">
                            <a:solidFill>
                              <a:srgbClr val="0F111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sub>
                    </m:sSub>
                    <m:r>
                      <a:rPr lang="ar-AE" altLang="zh-CN">
                        <a:solidFill>
                          <a:srgbClr val="0F111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≤</m:t>
                    </m:r>
                    <m:r>
                      <a:rPr lang="ar-AE" altLang="zh-CN">
                        <a:solidFill>
                          <a:srgbClr val="0F111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</m:oMath>
                </a14:m>
                <a:r>
                  <a:rPr lang="ar-AE" altLang="zh-CN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 ⇒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>
                            <a:solidFill>
                              <a:srgbClr val="0F111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ar-AE">
                            <a:solidFill>
                              <a:srgbClr val="0F111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zh-CN" altLang="ar-AE">
                            <a:solidFill>
                              <a:srgbClr val="0F111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sub>
                    </m:sSub>
                    <m:r>
                      <a:rPr lang="ar-AE" altLang="zh-CN">
                        <a:solidFill>
                          <a:srgbClr val="0F111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ar-AE" altLang="zh-CN">
                        <a:solidFill>
                          <a:srgbClr val="0F111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0</m:t>
                    </m:r>
                  </m:oMath>
                </a14:m>
                <a:endParaRPr lang="ar-AE" altLang="zh-CN" dirty="0">
                  <a:solidFill>
                    <a:srgbClr val="0F1115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约束 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>
                            <a:solidFill>
                              <a:srgbClr val="0F111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ar-AE">
                            <a:solidFill>
                              <a:srgbClr val="0F111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zh-CN" altLang="ar-AE">
                            <a:solidFill>
                              <a:srgbClr val="0F111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b>
                    </m:sSub>
                    <m:r>
                      <a:rPr lang="ar-AE" altLang="zh-CN">
                        <a:solidFill>
                          <a:srgbClr val="0F111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≤</m:t>
                    </m:r>
                    <m:r>
                      <a:rPr lang="zh-CN" altLang="ar-AE">
                        <a:solidFill>
                          <a:srgbClr val="0F111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𝑀</m:t>
                    </m:r>
                  </m:oMath>
                </a14:m>
                <a:r>
                  <a:rPr lang="ar-AE" altLang="zh-CN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 </a:t>
                </a:r>
                <a:r>
                  <a:rPr lang="zh-CN" altLang="ar-AE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zh-CN" altLang="en-US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有效约束）</a:t>
                </a:r>
              </a:p>
              <a:p>
                <a:pPr marL="0" lvl="2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因此 </a:t>
                </a:r>
                <a14:m>
                  <m:oMath xmlns:m="http://schemas.openxmlformats.org/officeDocument/2006/math">
                    <m:r>
                      <a:rPr lang="zh-CN" altLang="en-US">
                        <a:solidFill>
                          <a:srgbClr val="0F111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>
                        <a:solidFill>
                          <a:srgbClr val="0F111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=−</m:t>
                    </m:r>
                    <m:sSub>
                      <m:sSubPr>
                        <m:ctrlPr>
                          <a:rPr lang="ar-AE" altLang="zh-CN" i="1">
                            <a:solidFill>
                              <a:srgbClr val="0F111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ar-AE">
                            <a:solidFill>
                              <a:srgbClr val="0F111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zh-CN" altLang="ar-AE">
                            <a:solidFill>
                              <a:srgbClr val="0F111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ar-AE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ar-AE">
                        <a:solidFill>
                          <a:srgbClr val="0F111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𝑧</m:t>
                    </m:r>
                    <m:r>
                      <a:rPr lang="ar-AE" altLang="zh-CN">
                        <a:solidFill>
                          <a:srgbClr val="0F111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ar-AE" altLang="zh-CN" i="1">
                            <a:solidFill>
                              <a:srgbClr val="0F111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ar-AE">
                            <a:solidFill>
                              <a:srgbClr val="0F111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zh-CN" altLang="ar-AE">
                            <a:solidFill>
                              <a:srgbClr val="0F1115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𝑛</m:t>
                        </m:r>
                      </m:sub>
                    </m:sSub>
                    <m:r>
                      <a:rPr lang="ar-AE" altLang="zh-CN">
                        <a:solidFill>
                          <a:srgbClr val="0F111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=∣</m:t>
                    </m:r>
                    <m:r>
                      <a:rPr lang="zh-CN" altLang="ar-AE">
                        <a:solidFill>
                          <a:srgbClr val="0F111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ar-AE" altLang="zh-CN">
                        <a:solidFill>
                          <a:srgbClr val="0F1115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∣</m:t>
                    </m:r>
                  </m:oMath>
                </a14:m>
                <a:endParaRPr lang="ar-AE" altLang="zh-CN" dirty="0">
                  <a:solidFill>
                    <a:srgbClr val="0F1115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5C5B6E5-A9C6-9621-515E-03E7CAC66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678" y="594345"/>
                <a:ext cx="5382146" cy="5669309"/>
              </a:xfrm>
              <a:prstGeom prst="rect">
                <a:avLst/>
              </a:prstGeom>
              <a:blipFill>
                <a:blip r:embed="rId8"/>
                <a:stretch>
                  <a:fillRect l="-1019" b="-6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2177E78-97EF-2DC3-E72F-9F8DEBC7EACE}"/>
              </a:ext>
            </a:extLst>
          </p:cNvPr>
          <p:cNvCxnSpPr/>
          <p:nvPr/>
        </p:nvCxnSpPr>
        <p:spPr>
          <a:xfrm>
            <a:off x="6864627" y="0"/>
            <a:ext cx="0" cy="6858000"/>
          </a:xfrm>
          <a:prstGeom prst="line">
            <a:avLst/>
          </a:prstGeom>
          <a:ln w="28575"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A71CE5B9-B5AE-8E81-FB0C-C1D8CAAAFF0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9688" y="1843088"/>
            <a:ext cx="1773237" cy="232185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250000"/>
              </a:lnSpc>
              <a:buClrTx/>
              <a:buSzTx/>
              <a:buFontTx/>
              <a:buAutoNum type="arabicPeriod"/>
            </a:pPr>
            <a:r>
              <a:rPr lang="zh-CN" altLang="en-US" sz="2400" b="1" i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基础理论</a:t>
            </a:r>
          </a:p>
          <a:p>
            <a:pPr marL="342900" indent="-342900">
              <a:lnSpc>
                <a:spcPct val="250000"/>
              </a:lnSpc>
              <a:buFontTx/>
              <a:buAutoNum type="arabicPeriod"/>
            </a:pPr>
            <a:r>
              <a:rPr lang="zh-CN" altLang="en-US" sz="12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编程实践</a:t>
            </a:r>
            <a:endParaRPr lang="en-US" altLang="zh-CN" sz="12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FontTx/>
              <a:buAutoNum type="arabicPeriod"/>
            </a:pPr>
            <a:r>
              <a:rPr lang="zh-CN" altLang="en-US" sz="12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学期安排</a:t>
            </a:r>
          </a:p>
          <a:p>
            <a:pPr>
              <a:lnSpc>
                <a:spcPct val="250000"/>
              </a:lnSpc>
            </a:pPr>
            <a:endParaRPr lang="zh-CN" altLang="en-US" sz="12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634710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C85B4-3CAA-05D1-023C-CB4D4807D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293B90AF-5798-05FF-B8F7-0A96DAEA444A}"/>
              </a:ext>
            </a:extLst>
          </p:cNvPr>
          <p:cNvSpPr/>
          <p:nvPr/>
        </p:nvSpPr>
        <p:spPr>
          <a:xfrm>
            <a:off x="0" y="0"/>
            <a:ext cx="1812925" cy="6858000"/>
          </a:xfrm>
          <a:prstGeom prst="rect">
            <a:avLst/>
          </a:prstGeom>
          <a:solidFill>
            <a:srgbClr val="004F8A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trike="noStrike" noProof="1"/>
          </a:p>
        </p:txBody>
      </p:sp>
      <p:sp>
        <p:nvSpPr>
          <p:cNvPr id="12294" name="文本框 6">
            <a:extLst>
              <a:ext uri="{FF2B5EF4-FFF2-40B4-BE49-F238E27FC236}">
                <a16:creationId xmlns:a16="http://schemas.microsoft.com/office/drawing/2014/main" id="{FDC579C0-E5D6-7EA1-8240-E72FD0005490}"/>
              </a:ext>
            </a:extLst>
          </p:cNvPr>
          <p:cNvSpPr txBox="1"/>
          <p:nvPr/>
        </p:nvSpPr>
        <p:spPr>
          <a:xfrm>
            <a:off x="358775" y="855663"/>
            <a:ext cx="1108075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12295" name="组合 4">
            <a:extLst>
              <a:ext uri="{FF2B5EF4-FFF2-40B4-BE49-F238E27FC236}">
                <a16:creationId xmlns:a16="http://schemas.microsoft.com/office/drawing/2014/main" id="{4C3AFFF4-91EA-0D45-A5C4-F14B0031F68B}"/>
              </a:ext>
            </a:extLst>
          </p:cNvPr>
          <p:cNvGrpSpPr/>
          <p:nvPr/>
        </p:nvGrpSpPr>
        <p:grpSpPr>
          <a:xfrm>
            <a:off x="0" y="835025"/>
            <a:ext cx="1814513" cy="779463"/>
            <a:chOff x="0" y="835437"/>
            <a:chExt cx="1814855" cy="779276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FECFF3A2-9049-E157-20A8-B9F1FA2973F3}"/>
                </a:ext>
              </a:extLst>
            </p:cNvPr>
            <p:cNvCxnSpPr/>
            <p:nvPr/>
          </p:nvCxnSpPr>
          <p:spPr>
            <a:xfrm>
              <a:off x="1540" y="835437"/>
              <a:ext cx="1813315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F210C43-288D-E4B6-E520-CE5E5E7A0548}"/>
                </a:ext>
              </a:extLst>
            </p:cNvPr>
            <p:cNvCxnSpPr/>
            <p:nvPr/>
          </p:nvCxnSpPr>
          <p:spPr>
            <a:xfrm>
              <a:off x="0" y="1614713"/>
              <a:ext cx="1813315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85" name="文本框 32">
            <a:extLst>
              <a:ext uri="{FF2B5EF4-FFF2-40B4-BE49-F238E27FC236}">
                <a16:creationId xmlns:a16="http://schemas.microsoft.com/office/drawing/2014/main" id="{05D029EE-ED40-7E62-8195-E870739FC66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063750" y="93663"/>
            <a:ext cx="2372765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线优化方法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1F16C54-6649-C906-BF07-AA5D708245BF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2063750" y="584200"/>
            <a:ext cx="2372765" cy="0"/>
          </a:xfrm>
          <a:prstGeom prst="line">
            <a:avLst/>
          </a:prstGeom>
          <a:ln w="57150">
            <a:solidFill>
              <a:srgbClr val="39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4E0FB54C-2351-377F-2F46-E61AFDA7237C}"/>
              </a:ext>
            </a:extLst>
          </p:cNvPr>
          <p:cNvSpPr txBox="1"/>
          <p:nvPr/>
        </p:nvSpPr>
        <p:spPr>
          <a:xfrm>
            <a:off x="2171699" y="786690"/>
            <a:ext cx="489058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取整函数线优化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E7F1AC-F653-61AE-5D2D-93B81118C9A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9688" y="1843088"/>
            <a:ext cx="1773237" cy="232185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250000"/>
              </a:lnSpc>
              <a:buClrTx/>
              <a:buSzTx/>
              <a:buFontTx/>
              <a:buAutoNum type="arabicPeriod"/>
            </a:pPr>
            <a:r>
              <a:rPr lang="zh-CN" altLang="en-US" sz="2400" b="1" i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基础理论</a:t>
            </a:r>
          </a:p>
          <a:p>
            <a:pPr marL="342900" indent="-342900">
              <a:lnSpc>
                <a:spcPct val="250000"/>
              </a:lnSpc>
              <a:buFontTx/>
              <a:buAutoNum type="arabicPeriod"/>
            </a:pPr>
            <a:r>
              <a:rPr lang="zh-CN" altLang="en-US" sz="12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编程实践</a:t>
            </a:r>
            <a:endParaRPr lang="en-US" altLang="zh-CN" sz="12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FontTx/>
              <a:buAutoNum type="arabicPeriod"/>
            </a:pPr>
            <a:r>
              <a:rPr lang="zh-CN" altLang="en-US" sz="12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学期安排</a:t>
            </a:r>
          </a:p>
          <a:p>
            <a:pPr>
              <a:lnSpc>
                <a:spcPct val="250000"/>
              </a:lnSpc>
            </a:pPr>
            <a:endParaRPr lang="zh-CN" altLang="en-US" sz="12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675C968-6A45-CA75-9026-D3D710902C3B}"/>
                  </a:ext>
                </a:extLst>
              </p:cNvPr>
              <p:cNvSpPr txBox="1"/>
              <p:nvPr/>
            </p:nvSpPr>
            <p:spPr>
              <a:xfrm>
                <a:off x="2282614" y="1533737"/>
                <a:ext cx="4958080" cy="30782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zh-CN" altLang="en-US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 原始向上取整等式：</a:t>
                </a:r>
                <a:endParaRPr lang="zh-CN" altLang="en-US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ar-AE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ar-A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zh-CN" altLang="ar-AE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ar-AE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zh-CN" altLang="en-US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等价线性化模型：</a:t>
                </a:r>
                <a:endParaRPr lang="zh-CN" altLang="en-US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altLang="zh-CN" b="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 lang="en-US" altLang="zh-CN" b="0">
                                <a:latin typeface="Times New Roman" panose="020206030504050203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min</m:t>
                            </m:r>
                            <m:r>
                              <a:rPr lang="en-US" altLang="zh-CN" b="0" i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zh-CN" altLang="ar-AE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US" altLang="zh-CN" b="0" i="1">
                                <a:latin typeface="Times New Roman" panose="020206030504050203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altLang="zh-CN" b="0" i="1">
                                <a:latin typeface="Times New Roman" panose="020206030504050203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en-US" altLang="zh-CN" b="0" i="1">
                                <a:latin typeface="Times New Roman" panose="020206030504050203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altLang="zh-CN" b="0" i="1">
                                <a:latin typeface="Times New Roman" panose="020206030504050203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altLang="zh-CN" b="0" i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zh-CN" altLang="ar-AE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f>
                              <m:fPr>
                                <m:ctrlPr>
                                  <a:rPr lang="ar-AE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ar-AE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zh-CN" altLang="ar-AE" b="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den>
                            </m:f>
                          </m:e>
                        </m:mr>
                        <m:mr>
                          <m:e/>
                          <m:e>
                            <m:r>
                              <a:rPr lang="zh-CN" altLang="ar-AE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ar-AE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ar-AE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zh-CN" altLang="ar-AE" b="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ar-AE" altLang="zh-CN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675C968-6A45-CA75-9026-D3D710902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14" y="1533737"/>
                <a:ext cx="4958080" cy="3078279"/>
              </a:xfrm>
              <a:prstGeom prst="rect">
                <a:avLst/>
              </a:prstGeom>
              <a:blipFill>
                <a:blip r:embed="rId6"/>
                <a:stretch>
                  <a:fillRect l="-983" t="-11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963621D-5765-B93F-65EE-BCB5E40BBF69}"/>
                  </a:ext>
                </a:extLst>
              </p:cNvPr>
              <p:cNvSpPr txBox="1"/>
              <p:nvPr/>
            </p:nvSpPr>
            <p:spPr>
              <a:xfrm>
                <a:off x="7502546" y="1464875"/>
                <a:ext cx="4958080" cy="30782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zh-CN" altLang="en-US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 原始向下取整等式：</a:t>
                </a:r>
                <a:endParaRPr lang="zh-CN" altLang="en-US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⌈"/>
                          <m:endChr m:val="⌉"/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ar-AE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ar-AE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zh-CN" altLang="ar-AE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ar-AE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zh-CN" altLang="en-US" b="1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等价线性化模型：</a:t>
                </a:r>
                <a:endParaRPr lang="zh-CN" altLang="en-US" dirty="0"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altLang="zh-CN" b="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</m:rPr>
                              <a:rPr lang="en-US" altLang="zh-CN" b="0">
                                <a:latin typeface="Times New Roman" panose="020206030504050203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m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ax</m:t>
                            </m:r>
                            <m:r>
                              <a:rPr lang="en-US" altLang="zh-CN" b="0" i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zh-CN" altLang="ar-AE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US" altLang="zh-CN" b="0" i="1">
                                <a:latin typeface="Times New Roman" panose="020206030504050203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altLang="zh-CN" b="0" i="1">
                                <a:latin typeface="Times New Roman" panose="020206030504050203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m:rPr>
                                <m:nor/>
                              </m:rPr>
                              <a:rPr lang="en-US" altLang="zh-CN" b="0" i="1">
                                <a:latin typeface="Times New Roman" panose="020206030504050203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altLang="zh-CN" b="0" i="1">
                                <a:latin typeface="Times New Roman" panose="020206030504050203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altLang="zh-CN" b="0" i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zh-CN" altLang="ar-AE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ar-AE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ar-AE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ar-AE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zh-CN" altLang="ar-AE" b="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den>
                            </m:f>
                          </m:e>
                        </m:mr>
                        <m:mr>
                          <m:e/>
                          <m:e>
                            <m:r>
                              <a:rPr lang="zh-CN" altLang="ar-AE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ar-AE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</m:t>
                            </m:r>
                            <m:f>
                              <m:fPr>
                                <m:ctrlPr>
                                  <a:rPr lang="ar-AE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ar-AE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zh-CN" altLang="ar-AE" b="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ar-AE" altLang="zh-CN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963621D-5765-B93F-65EE-BCB5E40BB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2546" y="1464875"/>
                <a:ext cx="4958080" cy="3078279"/>
              </a:xfrm>
              <a:prstGeom prst="rect">
                <a:avLst/>
              </a:prstGeom>
              <a:blipFill>
                <a:blip r:embed="rId7"/>
                <a:stretch>
                  <a:fillRect l="-1107" t="-9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625A7547-DEAF-38E0-13E6-0E4A07966FFB}"/>
              </a:ext>
            </a:extLst>
          </p:cNvPr>
          <p:cNvCxnSpPr/>
          <p:nvPr/>
        </p:nvCxnSpPr>
        <p:spPr>
          <a:xfrm>
            <a:off x="6864627" y="0"/>
            <a:ext cx="0" cy="6858000"/>
          </a:xfrm>
          <a:prstGeom prst="line">
            <a:avLst/>
          </a:prstGeom>
          <a:ln w="28575"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05384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3DC42-88C9-E0A1-6856-17399B1F1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D21B9FCA-E187-87A1-FBF4-5F79D098B46E}"/>
              </a:ext>
            </a:extLst>
          </p:cNvPr>
          <p:cNvSpPr/>
          <p:nvPr/>
        </p:nvSpPr>
        <p:spPr>
          <a:xfrm>
            <a:off x="0" y="0"/>
            <a:ext cx="1812925" cy="6858000"/>
          </a:xfrm>
          <a:prstGeom prst="rect">
            <a:avLst/>
          </a:prstGeom>
          <a:solidFill>
            <a:srgbClr val="004F8A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trike="noStrike" noProof="1"/>
          </a:p>
        </p:txBody>
      </p:sp>
      <p:sp>
        <p:nvSpPr>
          <p:cNvPr id="12294" name="文本框 6">
            <a:extLst>
              <a:ext uri="{FF2B5EF4-FFF2-40B4-BE49-F238E27FC236}">
                <a16:creationId xmlns:a16="http://schemas.microsoft.com/office/drawing/2014/main" id="{985A8A05-E21C-621C-02B8-A831EA0B69D6}"/>
              </a:ext>
            </a:extLst>
          </p:cNvPr>
          <p:cNvSpPr txBox="1"/>
          <p:nvPr/>
        </p:nvSpPr>
        <p:spPr>
          <a:xfrm>
            <a:off x="358775" y="855663"/>
            <a:ext cx="1108075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12295" name="组合 4">
            <a:extLst>
              <a:ext uri="{FF2B5EF4-FFF2-40B4-BE49-F238E27FC236}">
                <a16:creationId xmlns:a16="http://schemas.microsoft.com/office/drawing/2014/main" id="{EF17BD9F-301C-F43C-3C33-73C2E4908703}"/>
              </a:ext>
            </a:extLst>
          </p:cNvPr>
          <p:cNvGrpSpPr/>
          <p:nvPr/>
        </p:nvGrpSpPr>
        <p:grpSpPr>
          <a:xfrm>
            <a:off x="0" y="835025"/>
            <a:ext cx="1814513" cy="779463"/>
            <a:chOff x="0" y="835437"/>
            <a:chExt cx="1814855" cy="779276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57349B3F-0688-BA31-A29D-B93EBC197218}"/>
                </a:ext>
              </a:extLst>
            </p:cNvPr>
            <p:cNvCxnSpPr/>
            <p:nvPr/>
          </p:nvCxnSpPr>
          <p:spPr>
            <a:xfrm>
              <a:off x="1540" y="835437"/>
              <a:ext cx="1813315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0F9DF3DF-4359-B750-94A2-E82D5769AC40}"/>
                </a:ext>
              </a:extLst>
            </p:cNvPr>
            <p:cNvCxnSpPr/>
            <p:nvPr/>
          </p:nvCxnSpPr>
          <p:spPr>
            <a:xfrm>
              <a:off x="0" y="1614713"/>
              <a:ext cx="1813315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85" name="文本框 32">
            <a:extLst>
              <a:ext uri="{FF2B5EF4-FFF2-40B4-BE49-F238E27FC236}">
                <a16:creationId xmlns:a16="http://schemas.microsoft.com/office/drawing/2014/main" id="{D95B7611-3961-8C8C-EB51-756CE860B85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063750" y="93663"/>
            <a:ext cx="2372765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线优化方法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AD446B52-0B44-FB24-6418-8C7A9170E4A2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2063750" y="584200"/>
            <a:ext cx="2372765" cy="0"/>
          </a:xfrm>
          <a:prstGeom prst="line">
            <a:avLst/>
          </a:prstGeom>
          <a:ln w="57150">
            <a:solidFill>
              <a:srgbClr val="39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757F005-C634-6FB6-696D-CC07AB4DB74B}"/>
              </a:ext>
            </a:extLst>
          </p:cNvPr>
          <p:cNvSpPr txBox="1"/>
          <p:nvPr/>
        </p:nvSpPr>
        <p:spPr>
          <a:xfrm>
            <a:off x="2171699" y="786690"/>
            <a:ext cx="489058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min/max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函数线优化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4759EEC-4945-2E7A-7774-A4EF098E37A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9688" y="1843088"/>
            <a:ext cx="1773237" cy="232185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250000"/>
              </a:lnSpc>
              <a:buClrTx/>
              <a:buSzTx/>
              <a:buFontTx/>
              <a:buAutoNum type="arabicPeriod"/>
            </a:pPr>
            <a:r>
              <a:rPr lang="zh-CN" altLang="en-US" sz="2400" b="1" i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基础理论</a:t>
            </a:r>
          </a:p>
          <a:p>
            <a:pPr marL="342900" indent="-342900">
              <a:lnSpc>
                <a:spcPct val="250000"/>
              </a:lnSpc>
              <a:buFontTx/>
              <a:buAutoNum type="arabicPeriod"/>
            </a:pPr>
            <a:r>
              <a:rPr lang="zh-CN" altLang="en-US" sz="12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编程实践</a:t>
            </a:r>
            <a:endParaRPr lang="en-US" altLang="zh-CN" sz="12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FontTx/>
              <a:buAutoNum type="arabicPeriod"/>
            </a:pPr>
            <a:r>
              <a:rPr lang="zh-CN" altLang="en-US" sz="12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学期安排</a:t>
            </a:r>
          </a:p>
          <a:p>
            <a:pPr>
              <a:lnSpc>
                <a:spcPct val="250000"/>
              </a:lnSpc>
            </a:pPr>
            <a:endParaRPr lang="zh-CN" altLang="en-US" sz="12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AE77B8F-8292-74B7-8BEC-B144DC371656}"/>
              </a:ext>
            </a:extLst>
          </p:cNvPr>
          <p:cNvGrpSpPr/>
          <p:nvPr/>
        </p:nvGrpSpPr>
        <p:grpSpPr>
          <a:xfrm>
            <a:off x="2343574" y="1463506"/>
            <a:ext cx="6190826" cy="3668093"/>
            <a:chOff x="2343574" y="1463506"/>
            <a:chExt cx="6190826" cy="366809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E2DB1CA5-0207-9430-83D0-CF88F4BFF09E}"/>
                    </a:ext>
                  </a:extLst>
                </p:cNvPr>
                <p:cNvSpPr txBox="1"/>
                <p:nvPr/>
              </p:nvSpPr>
              <p:spPr>
                <a:xfrm>
                  <a:off x="2343574" y="2669963"/>
                  <a:ext cx="6190826" cy="246163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1200"/>
                    </a:spcBef>
                    <a:spcAft>
                      <a:spcPts val="1200"/>
                    </a:spcAft>
                  </a:pPr>
                  <a:r>
                    <a:rPr lang="zh-CN" altLang="en-US" sz="2000" b="1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等价线性化模型</a:t>
                  </a:r>
                  <a:r>
                    <a:rPr lang="zh-CN" altLang="en-US" sz="2000" b="1" dirty="0"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：</a:t>
                  </a:r>
                  <a:br>
                    <a:rPr lang="zh-CN" altLang="en-US" dirty="0">
                      <a:effectLst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  <m:e>
                                    <m:eqArr>
                                      <m:eqArrPr>
                                        <m:ctrlPr>
                                          <a:rPr lang="zh-CN" altLang="ar-AE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zh-CN" altLang="ar-AE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ar-AE" altLang="zh-CN" i="0"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sSub>
                                          <m:sSubPr>
                                            <m:ctrlPr>
                                              <a:rPr lang="ar-AE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ar-AE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ar-AE" altLang="zh-CN" i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  <m:e>
                                        <m:r>
                                          <a:rPr lang="zh-CN" altLang="ar-AE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ar-AE" altLang="zh-CN">
                                            <a:latin typeface="Cambria Math" panose="02040503050406030204" pitchFamily="18" charset="0"/>
                                          </a:rPr>
                                          <m:t>≥</m:t>
                                        </m:r>
                                        <m:sSub>
                                          <m:sSubPr>
                                            <m:ctrlPr>
                                              <a:rPr lang="ar-AE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ar-AE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eqArr>
                                  </m:e>
                                </m:mr>
                                <m:mr>
                                  <m:e/>
                                  <m:e>
                                    <m:r>
                                      <a:rPr lang="zh-CN" altLang="ar-AE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ar-AE" altLang="zh-CN" i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sSub>
                                      <m:sSubPr>
                                        <m:ctrlPr>
                                          <a:rPr lang="ar-AE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ar-AE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ar-AE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ar-AE" altLang="zh-CN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ar-AE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ar-AE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ar-AE" i="1">
                                                <a:latin typeface="Cambria Math" panose="02040503050406030204" pitchFamily="18" charset="0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i="0">
                                                <a:latin typeface="Cambria Math" panose="02040503050406030204" pitchFamily="18" charset="0"/>
                                              </a:rPr>
                                              <m:t>max</m:t>
                                            </m:r>
                                          </m:sub>
                                        </m:sSub>
                                        <m:r>
                                          <a:rPr lang="ar-AE" altLang="zh-CN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ar-AE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ar-AE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ar-AE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ar-AE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ar-AE" altLang="zh-CN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ar-AE" altLang="zh-CN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ar-AE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ar-AE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ar-AE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ar-AE" altLang="zh-CN" i="0">
                                        <a:latin typeface="Cambria Math" panose="02040503050406030204" pitchFamily="18" charset="0"/>
                                      </a:rPr>
                                      <m:t>, ∀</m:t>
                                    </m:r>
                                    <m:r>
                                      <a:rPr lang="zh-CN" altLang="ar-A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ar-AE" altLang="zh-CN" i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ar-AE" altLang="zh-CN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ar-AE" altLang="zh-CN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 altLang="zh-CN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/>
                                  <m:e>
                                    <m:nary>
                                      <m:naryPr>
                                        <m:chr m:val="∑"/>
                                        <m:grow m:val="on"/>
                                        <m:ctrlPr>
                                          <a:rPr lang="ar-AE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zh-CN" altLang="ar-AE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ar-AE" altLang="zh-CN" i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ar-AE" altLang="zh-CN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ar-AE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ar-AE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ar-AE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  <m:r>
                                      <a:rPr lang="ar-AE" altLang="zh-CN" i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ar-AE" altLang="zh-CN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/>
                                  <m:e>
                                    <m:sSub>
                                      <m:sSubPr>
                                        <m:ctrlPr>
                                          <a:rPr lang="ar-AE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ar-AE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zh-CN" altLang="ar-AE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ar-AE" altLang="zh-CN" i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d>
                                      <m:dPr>
                                        <m:begChr m:val="{"/>
                                        <m:endChr m:val="}"/>
                                        <m:sepChr m:val=","/>
                                        <m:ctrlPr>
                                          <a:rPr lang="ar-AE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ar-AE" altLang="zh-CN" i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ar-AE" altLang="zh-CN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ar-AE" altLang="zh-CN" i="0">
                                        <a:latin typeface="Cambria Math" panose="02040503050406030204" pitchFamily="18" charset="0"/>
                                      </a:rPr>
                                      <m:t>, ∀</m:t>
                                    </m:r>
                                    <m:r>
                                      <a:rPr lang="zh-CN" altLang="ar-AE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ar-AE" altLang="zh-CN" i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ar-AE" altLang="zh-CN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ar-AE" altLang="zh-CN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ar-AE" altLang="zh-CN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  <m:e/>
                            <m:e/>
                          </m:mr>
                        </m:m>
                      </m:oMath>
                    </m:oMathPara>
                  </a14:m>
                  <a:endParaRPr lang="ar-AE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" name="文本框 5">
                  <a:extLst>
                    <a:ext uri="{FF2B5EF4-FFF2-40B4-BE49-F238E27FC236}">
                      <a16:creationId xmlns:a16="http://schemas.microsoft.com/office/drawing/2014/main" id="{E2DB1CA5-0207-9430-83D0-CF88F4BFF0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3574" y="2669963"/>
                  <a:ext cx="6190826" cy="2461636"/>
                </a:xfrm>
                <a:prstGeom prst="rect">
                  <a:avLst/>
                </a:prstGeom>
                <a:blipFill>
                  <a:blip r:embed="rId6"/>
                  <a:stretch>
                    <a:fillRect l="-984" t="-198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CB4BFC30-F298-CAFA-3E31-6E2F8FDBF164}"/>
                    </a:ext>
                  </a:extLst>
                </p:cNvPr>
                <p:cNvSpPr txBox="1"/>
                <p:nvPr/>
              </p:nvSpPr>
              <p:spPr>
                <a:xfrm>
                  <a:off x="2343574" y="1463506"/>
                  <a:ext cx="3413759" cy="9848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>
                    <a:spcBef>
                      <a:spcPts val="1200"/>
                    </a:spcBef>
                    <a:spcAft>
                      <a:spcPts val="1200"/>
                    </a:spcAft>
                    <a:buNone/>
                  </a:pPr>
                  <a:r>
                    <a:rPr lang="zh-CN" altLang="en-US" sz="2000" b="1" i="0" dirty="0">
                      <a:solidFill>
                        <a:srgbClr val="0F1115"/>
                      </a:solidFill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原始问题：</a:t>
                  </a:r>
                  <a:r>
                    <a:rPr lang="en-US" altLang="zh-CN" sz="2000" b="1" i="0" dirty="0">
                      <a:solidFill>
                        <a:srgbClr val="0F1115"/>
                      </a:solidFill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y=max{x</a:t>
                  </a:r>
                  <a:r>
                    <a:rPr lang="en-US" altLang="zh-CN" sz="2000" b="1" i="0" baseline="-25000" dirty="0">
                      <a:solidFill>
                        <a:srgbClr val="0F1115"/>
                      </a:solidFill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1</a:t>
                  </a:r>
                  <a:r>
                    <a:rPr lang="en-US" altLang="zh-CN" sz="2000" b="1" i="0" dirty="0">
                      <a:solidFill>
                        <a:srgbClr val="0F1115"/>
                      </a:solidFill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,x</a:t>
                  </a:r>
                  <a:r>
                    <a:rPr lang="en-US" altLang="zh-CN" sz="2000" b="1" i="0" baseline="-25000" dirty="0">
                      <a:solidFill>
                        <a:srgbClr val="0F1115"/>
                      </a:solidFill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2</a:t>
                  </a:r>
                  <a:r>
                    <a:rPr lang="en-US" altLang="zh-CN" sz="2000" b="1" i="0" dirty="0">
                      <a:solidFill>
                        <a:srgbClr val="0F1115"/>
                      </a:solidFill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}</a:t>
                  </a:r>
                  <a:endParaRPr lang="zh-CN" altLang="en-US" sz="2000" b="0" i="0" dirty="0">
                    <a:solidFill>
                      <a:srgbClr val="0F1115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  <a:p>
                  <a:pPr algn="l">
                    <a:spcBef>
                      <a:spcPts val="1200"/>
                    </a:spcBef>
                    <a:spcAft>
                      <a:spcPts val="1200"/>
                    </a:spcAft>
                    <a:buNone/>
                  </a:pPr>
                  <a:r>
                    <a:rPr lang="zh-CN" altLang="en-US" b="0" i="0" dirty="0">
                      <a:solidFill>
                        <a:srgbClr val="0F1115"/>
                      </a:solidFill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其中 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zh-CN" altLang="ar-A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altLang="zh-CN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ar-A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altLang="zh-CN" i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zh-CN" altLang="ar-A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zh-CN" altLang="ar-AE" b="0" i="0" dirty="0">
                      <a:solidFill>
                        <a:srgbClr val="0F1115"/>
                      </a:solidFill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（</a:t>
                  </a:r>
                  <a14:m>
                    <m:oMath xmlns:m="http://schemas.openxmlformats.org/officeDocument/2006/math">
                      <m:r>
                        <a:rPr lang="zh-CN" altLang="ar-AE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ar-AE" altLang="zh-CN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altLang="zh-CN" i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 altLang="zh-CN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ar-AE" altLang="zh-CN" i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zh-CN" altLang="ar-AE" b="0" i="0" dirty="0">
                      <a:solidFill>
                        <a:srgbClr val="0F1115"/>
                      </a:solidFill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）</a:t>
                  </a:r>
                </a:p>
              </p:txBody>
            </p:sp>
          </mc:Choice>
          <mc:Fallback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CB4BFC30-F298-CAFA-3E31-6E2F8FDBF1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3574" y="1463506"/>
                  <a:ext cx="3413759" cy="984885"/>
                </a:xfrm>
                <a:prstGeom prst="rect">
                  <a:avLst/>
                </a:prstGeom>
                <a:blipFill>
                  <a:blip r:embed="rId7"/>
                  <a:stretch>
                    <a:fillRect l="-1786" t="-3086" b="-86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819907F-C596-D7F5-0373-B9F224010EC8}"/>
              </a:ext>
            </a:extLst>
          </p:cNvPr>
          <p:cNvCxnSpPr/>
          <p:nvPr/>
        </p:nvCxnSpPr>
        <p:spPr>
          <a:xfrm>
            <a:off x="7481000" y="0"/>
            <a:ext cx="0" cy="6858000"/>
          </a:xfrm>
          <a:prstGeom prst="line">
            <a:avLst/>
          </a:prstGeom>
          <a:ln w="28575"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1B33E96-3981-7DD9-E2BD-6C91BF73FDC6}"/>
                  </a:ext>
                </a:extLst>
              </p:cNvPr>
              <p:cNvSpPr txBox="1"/>
              <p:nvPr/>
            </p:nvSpPr>
            <p:spPr>
              <a:xfrm>
                <a:off x="7606454" y="1879389"/>
                <a:ext cx="4382345" cy="2120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xi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不为最大值，则式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endParaRPr lang="en-US" altLang="zh-CN" i="1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ar-AE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ar-AE" altLang="zh-CN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ar-A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altLang="zh-CN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  <m:r>
                            <a:rPr lang="ar-AE" altLang="zh-CN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zh-CN" altLang="ar-A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altLang="zh-CN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ar-AE" altLang="zh-CN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ar-AE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zh-CN" altLang="ar-AE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 altLang="zh-CN">
                          <a:latin typeface="Cambria Math" panose="02040503050406030204" pitchFamily="18" charset="0"/>
                        </a:rPr>
                        <m:t>, ∀</m:t>
                      </m:r>
                      <m:r>
                        <a:rPr lang="zh-CN" altLang="ar-AE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ar-AE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altLang="zh-CN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 altLang="zh-CN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ar-AE" altLang="zh-CN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中，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vi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必须等于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才能使等式成立，当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vi=1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xi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即为最大值，结合其它约束即可完成对</a:t>
                </a: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y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的赋值</a:t>
                </a: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1B33E96-3981-7DD9-E2BD-6C91BF73F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54" y="1879389"/>
                <a:ext cx="4382345" cy="2120902"/>
              </a:xfrm>
              <a:prstGeom prst="rect">
                <a:avLst/>
              </a:prstGeom>
              <a:blipFill>
                <a:blip r:embed="rId8"/>
                <a:stretch>
                  <a:fillRect l="-1252" b="-3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D52226AD-909E-B5F6-FDF5-9585B3392426}"/>
              </a:ext>
            </a:extLst>
          </p:cNvPr>
          <p:cNvSpPr txBox="1"/>
          <p:nvPr/>
        </p:nvSpPr>
        <p:spPr>
          <a:xfrm>
            <a:off x="7520401" y="1377250"/>
            <a:ext cx="2277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等价性分析</a:t>
            </a:r>
            <a:r>
              <a:rPr lang="zh-CN" altLang="en-US" sz="1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b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623051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9CC93-49F1-4314-C587-24F8BE377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29C2F0EE-0A38-3CA8-8526-0073E4EC44D2}"/>
              </a:ext>
            </a:extLst>
          </p:cNvPr>
          <p:cNvSpPr/>
          <p:nvPr/>
        </p:nvSpPr>
        <p:spPr>
          <a:xfrm>
            <a:off x="0" y="0"/>
            <a:ext cx="1812925" cy="6858000"/>
          </a:xfrm>
          <a:prstGeom prst="rect">
            <a:avLst/>
          </a:prstGeom>
          <a:solidFill>
            <a:srgbClr val="004F8A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trike="noStrike" noProof="1"/>
          </a:p>
        </p:txBody>
      </p:sp>
      <p:sp>
        <p:nvSpPr>
          <p:cNvPr id="12294" name="文本框 6">
            <a:extLst>
              <a:ext uri="{FF2B5EF4-FFF2-40B4-BE49-F238E27FC236}">
                <a16:creationId xmlns:a16="http://schemas.microsoft.com/office/drawing/2014/main" id="{321C357B-5F18-DB67-A775-2D79D11A1753}"/>
              </a:ext>
            </a:extLst>
          </p:cNvPr>
          <p:cNvSpPr txBox="1"/>
          <p:nvPr/>
        </p:nvSpPr>
        <p:spPr>
          <a:xfrm>
            <a:off x="358775" y="855663"/>
            <a:ext cx="1108075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12295" name="组合 4">
            <a:extLst>
              <a:ext uri="{FF2B5EF4-FFF2-40B4-BE49-F238E27FC236}">
                <a16:creationId xmlns:a16="http://schemas.microsoft.com/office/drawing/2014/main" id="{C42F231F-200A-3E26-954B-3A76DDC6AA7C}"/>
              </a:ext>
            </a:extLst>
          </p:cNvPr>
          <p:cNvGrpSpPr/>
          <p:nvPr/>
        </p:nvGrpSpPr>
        <p:grpSpPr>
          <a:xfrm>
            <a:off x="0" y="835025"/>
            <a:ext cx="1814513" cy="779463"/>
            <a:chOff x="0" y="835437"/>
            <a:chExt cx="1814855" cy="779276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B5E7F603-67ED-1D8B-E17A-233641456D7A}"/>
                </a:ext>
              </a:extLst>
            </p:cNvPr>
            <p:cNvCxnSpPr/>
            <p:nvPr/>
          </p:nvCxnSpPr>
          <p:spPr>
            <a:xfrm>
              <a:off x="1540" y="835437"/>
              <a:ext cx="1813315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93EDCF18-460A-2482-7D4D-360DAFD8253D}"/>
                </a:ext>
              </a:extLst>
            </p:cNvPr>
            <p:cNvCxnSpPr/>
            <p:nvPr/>
          </p:nvCxnSpPr>
          <p:spPr>
            <a:xfrm>
              <a:off x="0" y="1614713"/>
              <a:ext cx="1813315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85" name="文本框 32">
            <a:extLst>
              <a:ext uri="{FF2B5EF4-FFF2-40B4-BE49-F238E27FC236}">
                <a16:creationId xmlns:a16="http://schemas.microsoft.com/office/drawing/2014/main" id="{D24F3D4D-1053-A675-7EF6-EBFD07B9994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063750" y="93663"/>
            <a:ext cx="2372765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线优化方法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7BDD699-E3EF-BAC0-4C0D-F5962F7C29B8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2063750" y="584200"/>
            <a:ext cx="2372765" cy="0"/>
          </a:xfrm>
          <a:prstGeom prst="line">
            <a:avLst/>
          </a:prstGeom>
          <a:ln w="57150">
            <a:solidFill>
              <a:srgbClr val="39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C883A98C-3778-56E6-B6DB-6E86925040F7}"/>
              </a:ext>
            </a:extLst>
          </p:cNvPr>
          <p:cNvSpPr txBox="1"/>
          <p:nvPr/>
        </p:nvSpPr>
        <p:spPr>
          <a:xfrm>
            <a:off x="2171699" y="786690"/>
            <a:ext cx="489058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分布函数线优化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1FF24FE-A6C7-1A61-BFFB-74AE16FFAB9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9384"/>
          <a:stretch>
            <a:fillRect/>
          </a:stretch>
        </p:blipFill>
        <p:spPr>
          <a:xfrm>
            <a:off x="2012236" y="1697352"/>
            <a:ext cx="4986068" cy="2867873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1062ADC9-9705-68C0-22A6-536A455418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304" y="1259144"/>
            <a:ext cx="5068836" cy="3744287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51A73D67-6627-91C7-C360-1C7BEED6BDD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9688" y="1843088"/>
            <a:ext cx="1773237" cy="232185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250000"/>
              </a:lnSpc>
              <a:buClrTx/>
              <a:buSzTx/>
              <a:buFontTx/>
              <a:buAutoNum type="arabicPeriod"/>
            </a:pPr>
            <a:r>
              <a:rPr lang="zh-CN" altLang="en-US" sz="2400" b="1" i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基础理论</a:t>
            </a:r>
          </a:p>
          <a:p>
            <a:pPr marL="342900" indent="-342900">
              <a:lnSpc>
                <a:spcPct val="250000"/>
              </a:lnSpc>
              <a:buFontTx/>
              <a:buAutoNum type="arabicPeriod"/>
            </a:pPr>
            <a:r>
              <a:rPr lang="zh-CN" altLang="en-US" sz="12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编程实践</a:t>
            </a:r>
            <a:endParaRPr lang="en-US" altLang="zh-CN" sz="12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FontTx/>
              <a:buAutoNum type="arabicPeriod"/>
            </a:pPr>
            <a:r>
              <a:rPr lang="zh-CN" altLang="en-US" sz="12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学期安排</a:t>
            </a:r>
          </a:p>
          <a:p>
            <a:pPr>
              <a:lnSpc>
                <a:spcPct val="250000"/>
              </a:lnSpc>
            </a:pPr>
            <a:endParaRPr lang="zh-CN" altLang="en-US" sz="12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B52E91D-E5EB-6E74-ED18-FC9179742632}"/>
              </a:ext>
            </a:extLst>
          </p:cNvPr>
          <p:cNvCxnSpPr/>
          <p:nvPr/>
        </p:nvCxnSpPr>
        <p:spPr>
          <a:xfrm>
            <a:off x="8615680" y="1903307"/>
            <a:ext cx="331893" cy="22616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2DA9DC7-9064-F0EC-CEE8-16F174F7E439}"/>
              </a:ext>
            </a:extLst>
          </p:cNvPr>
          <p:cNvCxnSpPr>
            <a:cxnSpLocks/>
          </p:cNvCxnSpPr>
          <p:nvPr/>
        </p:nvCxnSpPr>
        <p:spPr>
          <a:xfrm>
            <a:off x="4073721" y="3099427"/>
            <a:ext cx="4541959" cy="49721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D1BF2CE-584D-F4C6-4E8A-236DA76B18EE}"/>
              </a:ext>
            </a:extLst>
          </p:cNvPr>
          <p:cNvCxnSpPr>
            <a:cxnSpLocks/>
          </p:cNvCxnSpPr>
          <p:nvPr/>
        </p:nvCxnSpPr>
        <p:spPr>
          <a:xfrm>
            <a:off x="5193697" y="3694151"/>
            <a:ext cx="3753876" cy="8710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78269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9BE03-3462-5E27-BFA0-5F57D6289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B66AB881-03A9-CA8F-E51B-43E4D83A1429}"/>
              </a:ext>
            </a:extLst>
          </p:cNvPr>
          <p:cNvSpPr/>
          <p:nvPr/>
        </p:nvSpPr>
        <p:spPr>
          <a:xfrm>
            <a:off x="0" y="0"/>
            <a:ext cx="1812925" cy="6858000"/>
          </a:xfrm>
          <a:prstGeom prst="rect">
            <a:avLst/>
          </a:prstGeom>
          <a:solidFill>
            <a:srgbClr val="004F8A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trike="noStrike" noProof="1"/>
          </a:p>
        </p:txBody>
      </p:sp>
      <p:sp>
        <p:nvSpPr>
          <p:cNvPr id="12294" name="文本框 6">
            <a:extLst>
              <a:ext uri="{FF2B5EF4-FFF2-40B4-BE49-F238E27FC236}">
                <a16:creationId xmlns:a16="http://schemas.microsoft.com/office/drawing/2014/main" id="{BBA09E80-9DCD-0D6B-7C6F-5354CBE7D1AD}"/>
              </a:ext>
            </a:extLst>
          </p:cNvPr>
          <p:cNvSpPr txBox="1"/>
          <p:nvPr/>
        </p:nvSpPr>
        <p:spPr>
          <a:xfrm>
            <a:off x="358775" y="855663"/>
            <a:ext cx="1108075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12295" name="组合 4">
            <a:extLst>
              <a:ext uri="{FF2B5EF4-FFF2-40B4-BE49-F238E27FC236}">
                <a16:creationId xmlns:a16="http://schemas.microsoft.com/office/drawing/2014/main" id="{E1982A99-C6D5-965F-9439-0586583608D6}"/>
              </a:ext>
            </a:extLst>
          </p:cNvPr>
          <p:cNvGrpSpPr/>
          <p:nvPr/>
        </p:nvGrpSpPr>
        <p:grpSpPr>
          <a:xfrm>
            <a:off x="0" y="835025"/>
            <a:ext cx="1814513" cy="779463"/>
            <a:chOff x="0" y="835437"/>
            <a:chExt cx="1814855" cy="779276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2DEC18A6-5BCC-646B-59BE-F6547D4E7A18}"/>
                </a:ext>
              </a:extLst>
            </p:cNvPr>
            <p:cNvCxnSpPr/>
            <p:nvPr/>
          </p:nvCxnSpPr>
          <p:spPr>
            <a:xfrm>
              <a:off x="1540" y="835437"/>
              <a:ext cx="1813315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972B880-ECAD-8B38-8E42-6C58B2729F19}"/>
                </a:ext>
              </a:extLst>
            </p:cNvPr>
            <p:cNvCxnSpPr/>
            <p:nvPr/>
          </p:nvCxnSpPr>
          <p:spPr>
            <a:xfrm>
              <a:off x="0" y="1614713"/>
              <a:ext cx="1813315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85" name="文本框 32">
            <a:extLst>
              <a:ext uri="{FF2B5EF4-FFF2-40B4-BE49-F238E27FC236}">
                <a16:creationId xmlns:a16="http://schemas.microsoft.com/office/drawing/2014/main" id="{DF1E971A-3820-27FE-915D-7477826E185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063750" y="93663"/>
            <a:ext cx="2372765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线优化方法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60FB998-9885-E6FB-6974-8504E0A3DD07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2063750" y="584200"/>
            <a:ext cx="2372765" cy="0"/>
          </a:xfrm>
          <a:prstGeom prst="line">
            <a:avLst/>
          </a:prstGeom>
          <a:ln w="57150">
            <a:solidFill>
              <a:srgbClr val="39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1BFED226-6076-F5E8-597A-A3155685B31D}"/>
              </a:ext>
            </a:extLst>
          </p:cNvPr>
          <p:cNvSpPr txBox="1"/>
          <p:nvPr/>
        </p:nvSpPr>
        <p:spPr>
          <a:xfrm>
            <a:off x="2171699" y="786690"/>
            <a:ext cx="489058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分段线性函数线优化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7F872D-61E1-D273-E1CA-CCF8D8D9C35A}"/>
                  </a:ext>
                </a:extLst>
              </p:cNvPr>
              <p:cNvSpPr txBox="1"/>
              <p:nvPr/>
            </p:nvSpPr>
            <p:spPr>
              <a:xfrm>
                <a:off x="2171699" y="1283184"/>
                <a:ext cx="5333192" cy="37369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50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zh-CN" altLang="en-US" b="0" i="0" dirty="0">
                    <a:solidFill>
                      <a:srgbClr val="0F1115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设分段线性函数 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ar-AE" altLang="zh-CN" b="0" i="0" dirty="0">
                    <a:solidFill>
                      <a:srgbClr val="0F1115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 </a:t>
                </a:r>
                <a:r>
                  <a:rPr lang="zh-CN" altLang="en-US" b="0" i="0" dirty="0">
                    <a:solidFill>
                      <a:srgbClr val="0F1115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 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b="0" i="0" dirty="0">
                    <a:solidFill>
                      <a:srgbClr val="0F1115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 个分段点，坐标为 </a:t>
                </a:r>
                <a14:m>
                  <m:oMath xmlns:m="http://schemas.openxmlformats.org/officeDocument/2006/math">
                    <m:d>
                      <m:dPr>
                        <m:sepChr m:val=","/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ar-AE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ar-AE" b="0" i="0" dirty="0">
                    <a:solidFill>
                      <a:srgbClr val="0F1115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ar-AE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ar-AE" altLang="zh-CN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altLang="zh-CN" i="0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 altLang="zh-CN" i="0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 altLang="zh-CN" i="0">
                        <a:latin typeface="Cambria Math" panose="02040503050406030204" pitchFamily="18" charset="0"/>
                      </a:rPr>
                      <m:t>1</m:t>
                    </m:r>
                    <m:r>
                      <a:rPr lang="ar-AE" altLang="zh-CN" i="0">
                        <a:latin typeface="Cambria Math" panose="02040503050406030204" pitchFamily="18" charset="0"/>
                      </a:rPr>
                      <m:t>,⋯</m:t>
                    </m:r>
                    <m:r>
                      <m:rPr>
                        <m:nor/>
                      </m:rPr>
                      <a:rPr lang="ar-AE" altLang="zh-CN" b="0" i="1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 </m:t>
                    </m:r>
                    <m:r>
                      <a:rPr lang="ar-AE" altLang="zh-CN" b="0" i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ar-AE" b="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ar-AE" b="0" i="0" dirty="0">
                    <a:solidFill>
                      <a:srgbClr val="0F1115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r>
                  <a:rPr lang="zh-CN" altLang="en-US" b="0" i="0" dirty="0">
                    <a:solidFill>
                      <a:srgbClr val="0F1115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引入辅助变量：</a:t>
                </a:r>
              </a:p>
              <a:p>
                <a:pPr algn="l">
                  <a:lnSpc>
                    <a:spcPct val="150000"/>
                  </a:lnSpc>
                  <a:spcBef>
                    <a:spcPts val="12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ar-AE" altLang="zh-CN" i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sepChr m:val=","/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i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ar-AE" altLang="zh-CN" i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ar-AE" b="0" i="0" dirty="0">
                    <a:solidFill>
                      <a:srgbClr val="0F1115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14:m>
                  <m:oMath xmlns:m="http://schemas.openxmlformats.org/officeDocument/2006/math">
                    <m:r>
                      <a:rPr lang="zh-CN" altLang="ar-AE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ar-AE" altLang="zh-CN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altLang="zh-CN" i="0">
                        <a:latin typeface="Cambria Math" panose="02040503050406030204" pitchFamily="18" charset="0"/>
                      </a:rPr>
                      <m:t>1</m:t>
                    </m:r>
                    <m:r>
                      <a:rPr lang="ar-AE" altLang="zh-CN" i="0">
                        <a:latin typeface="Cambria Math" panose="02040503050406030204" pitchFamily="18" charset="0"/>
                      </a:rPr>
                      <m:t>,⋯</m:t>
                    </m:r>
                    <m:r>
                      <m:rPr>
                        <m:nor/>
                      </m:rPr>
                      <a:rPr lang="ar-AE" altLang="zh-CN" b="0" i="1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 </m:t>
                    </m:r>
                    <m:r>
                      <a:rPr lang="ar-AE" altLang="zh-CN" b="0" i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ar-AE" b="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ar-AE" b="0" i="0" dirty="0">
                    <a:solidFill>
                      <a:srgbClr val="0F1115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），</a:t>
                </a:r>
                <a:r>
                  <a:rPr lang="zh-CN" altLang="en-US" b="0" i="0" dirty="0">
                    <a:solidFill>
                      <a:srgbClr val="0F1115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用于标识 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b="0" i="0" dirty="0">
                    <a:solidFill>
                      <a:srgbClr val="0F1115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 所在的分段区间</a:t>
                </a:r>
              </a:p>
              <a:p>
                <a:pPr algn="l">
                  <a:lnSpc>
                    <a:spcPct val="150000"/>
                  </a:lnSpc>
                  <a:spcBef>
                    <a:spcPts val="45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ar-AE" altLang="zh-CN" i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ar-AE" altLang="zh-CN" i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ar-AE" b="0" i="0" dirty="0">
                    <a:solidFill>
                      <a:srgbClr val="0F1115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14:m>
                  <m:oMath xmlns:m="http://schemas.openxmlformats.org/officeDocument/2006/math">
                    <m:r>
                      <a:rPr lang="zh-CN" altLang="ar-AE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ar-AE" altLang="zh-CN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altLang="zh-CN" i="0">
                        <a:latin typeface="Cambria Math" panose="02040503050406030204" pitchFamily="18" charset="0"/>
                      </a:rPr>
                      <m:t>0</m:t>
                    </m:r>
                    <m:r>
                      <a:rPr lang="ar-AE" altLang="zh-CN" i="0">
                        <a:latin typeface="Cambria Math" panose="02040503050406030204" pitchFamily="18" charset="0"/>
                      </a:rPr>
                      <m:t>,</m:t>
                    </m:r>
                    <m:r>
                      <a:rPr lang="ar-AE" altLang="zh-CN" i="0">
                        <a:latin typeface="Cambria Math" panose="02040503050406030204" pitchFamily="18" charset="0"/>
                      </a:rPr>
                      <m:t>1</m:t>
                    </m:r>
                    <m:r>
                      <a:rPr lang="ar-AE" altLang="zh-CN" i="0">
                        <a:latin typeface="Cambria Math" panose="02040503050406030204" pitchFamily="18" charset="0"/>
                      </a:rPr>
                      <m:t>,⋯</m:t>
                    </m:r>
                    <m:r>
                      <m:rPr>
                        <m:nor/>
                      </m:rPr>
                      <a:rPr lang="ar-AE" altLang="zh-CN" b="0" i="1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 </m:t>
                    </m:r>
                    <m:r>
                      <a:rPr lang="ar-AE" altLang="zh-CN" b="0" i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ar-AE" b="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ar-AE" b="0" i="0" dirty="0">
                    <a:solidFill>
                      <a:srgbClr val="0F1115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），</a:t>
                </a:r>
                <a:r>
                  <a:rPr lang="zh-CN" altLang="en-US" b="0" i="0" dirty="0">
                    <a:solidFill>
                      <a:srgbClr val="0F1115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用于表示 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b="0" i="0" dirty="0">
                    <a:solidFill>
                      <a:srgbClr val="0F1115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 在分段点间的线性组合权重</a:t>
                </a:r>
              </a:p>
              <a:p>
                <a:pPr algn="l">
                  <a:lnSpc>
                    <a:spcPct val="150000"/>
                  </a:lnSpc>
                  <a:spcBef>
                    <a:spcPts val="1200"/>
                  </a:spcBef>
                  <a:spcAft>
                    <a:spcPts val="0"/>
                  </a:spcAft>
                  <a:buNone/>
                </a:pPr>
                <a:r>
                  <a:rPr lang="zh-CN" altLang="en-US" b="0" i="0" dirty="0">
                    <a:solidFill>
                      <a:srgbClr val="0F1115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则原分段线性函数可等价表示为以下线性形式：</a:t>
                </a:r>
              </a:p>
              <a:p>
                <a:pPr>
                  <a:lnSpc>
                    <a:spcPct val="150000"/>
                  </a:lnSpc>
                  <a:spcAft>
                    <a:spcPts val="0"/>
                  </a:spcAft>
                  <a:buNone/>
                </a:pPr>
                <a:endParaRPr lang="ar-AE" altLang="zh-CN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D7F872D-61E1-D273-E1CA-CCF8D8D9C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699" y="1283184"/>
                <a:ext cx="5333192" cy="3736920"/>
              </a:xfrm>
              <a:prstGeom prst="rect">
                <a:avLst/>
              </a:prstGeom>
              <a:blipFill>
                <a:blip r:embed="rId6"/>
                <a:stretch>
                  <a:fillRect l="-914" r="-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B186B8E-5AFB-624D-8FCF-9A4A524E0A3A}"/>
                  </a:ext>
                </a:extLst>
              </p:cNvPr>
              <p:cNvSpPr txBox="1"/>
              <p:nvPr/>
            </p:nvSpPr>
            <p:spPr>
              <a:xfrm>
                <a:off x="7957015" y="93663"/>
                <a:ext cx="4126572" cy="45935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ar-AE" altLang="zh-CN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grow m:val="on"/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ar-AE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zh-CN" altLang="ar-AE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/>
                          <m:e/>
                        </m:mr>
                      </m:m>
                    </m:oMath>
                  </m:oMathPara>
                </a14:m>
                <a:endParaRPr lang="ar-AE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grow m:val="on"/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ar-AE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zh-CN" altLang="ar-AE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/>
                          <m:e/>
                        </m:mr>
                      </m:m>
                    </m:oMath>
                  </m:oMathPara>
                </a14:m>
                <a:endParaRPr lang="ar-AE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nary>
                              <m:naryPr>
                                <m:chr m:val="∑"/>
                                <m:grow m:val="on"/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ar-AE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zh-CN" altLang="ar-AE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/>
                          <m:e/>
                        </m:mr>
                      </m:m>
                    </m:oMath>
                  </m:oMathPara>
                </a14:m>
                <a:endParaRPr lang="ar-AE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nary>
                              <m:naryPr>
                                <m:chr m:val="∑"/>
                                <m:grow m:val="on"/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ar-AE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zh-CN" altLang="ar-AE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/>
                          <m:e/>
                        </m:mr>
                      </m:m>
                    </m:oMath>
                  </m:oMathPara>
                </a14:m>
                <a:endParaRPr lang="ar-AE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mr>
                      </m:m>
                    </m:oMath>
                  </m:oMathPara>
                </a14:m>
                <a:endParaRPr lang="ar-AE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, ∀</m:t>
                            </m:r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,⋯</m:t>
                            </m:r>
                            <m:r>
                              <m:rPr>
                                <m:nor/>
                              </m:rPr>
                              <a:rPr lang="ar-AE" altLang="zh-CN" b="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 </m:t>
                            </m:r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ar-AE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/>
                          <m:e/>
                        </m:mr>
                      </m:m>
                    </m:oMath>
                  </m:oMathPara>
                </a14:m>
                <a:endParaRPr lang="ar-AE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  <m:e/>
                          <m:e/>
                        </m:mr>
                      </m:m>
                    </m:oMath>
                  </m:oMathPara>
                </a14:m>
                <a:endParaRPr lang="ar-AE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ar-AE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, ∀</m:t>
                            </m:r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,⋯</m:t>
                            </m:r>
                            <m:r>
                              <m:rPr>
                                <m:nor/>
                              </m:rPr>
                              <a:rPr lang="ar-AE" altLang="zh-CN" b="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 </m:t>
                            </m:r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ar-AE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e/>
                          <m:e/>
                        </m:mr>
                      </m:m>
                    </m:oMath>
                  </m:oMathPara>
                </a14:m>
                <a:endParaRPr lang="ar-AE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sepChr m:val=","/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, ∀</m:t>
                            </m:r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,⋯</m:t>
                            </m:r>
                            <m:r>
                              <m:rPr>
                                <m:nor/>
                              </m:rPr>
                              <a:rPr lang="ar-AE" altLang="zh-CN" b="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 </m:t>
                            </m:r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ar-AE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e/>
                          <m:e/>
                        </m:mr>
                      </m:m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B186B8E-5AFB-624D-8FCF-9A4A524E0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015" y="93663"/>
                <a:ext cx="4126572" cy="4593565"/>
              </a:xfrm>
              <a:prstGeom prst="rect">
                <a:avLst/>
              </a:prstGeom>
              <a:blipFill>
                <a:blip r:embed="rId7"/>
                <a:stretch>
                  <a:fillRect r="-3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795A84F-71C1-952B-38CC-769F7F0A11A2}"/>
              </a:ext>
            </a:extLst>
          </p:cNvPr>
          <p:cNvCxnSpPr>
            <a:cxnSpLocks/>
          </p:cNvCxnSpPr>
          <p:nvPr/>
        </p:nvCxnSpPr>
        <p:spPr>
          <a:xfrm>
            <a:off x="1812925" y="4876800"/>
            <a:ext cx="10471840" cy="0"/>
          </a:xfrm>
          <a:prstGeom prst="line">
            <a:avLst/>
          </a:prstGeom>
          <a:ln w="28575"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FDD097E-5070-F441-CE01-07C2724B9648}"/>
                  </a:ext>
                </a:extLst>
              </p:cNvPr>
              <p:cNvSpPr txBox="1"/>
              <p:nvPr/>
            </p:nvSpPr>
            <p:spPr>
              <a:xfrm>
                <a:off x="2555204" y="5456705"/>
                <a:ext cx="98993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>
                    <a:solidFill>
                      <a:srgbClr val="4472C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b="1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b="1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zh-CN" altLang="ar-AE" b="1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rgbClr val="4472C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=1</a:t>
                </a:r>
                <a:r>
                  <a:rPr lang="zh-CN" altLang="en-US" b="1" dirty="0">
                    <a:solidFill>
                      <a:srgbClr val="4472C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时，目标点位于第</a:t>
                </a:r>
                <a:r>
                  <a:rPr lang="en-US" altLang="zh-CN" b="1" dirty="0">
                    <a:solidFill>
                      <a:srgbClr val="4472C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</a:t>
                </a:r>
                <a:r>
                  <a:rPr lang="zh-CN" altLang="en-US" b="1" dirty="0">
                    <a:solidFill>
                      <a:srgbClr val="4472C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段分段函数内，</a:t>
                </a:r>
                <a:r>
                  <a:rPr lang="ar-AE" altLang="zh-CN" b="1" dirty="0">
                    <a:solidFill>
                      <a:srgbClr val="4472C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b="1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b="1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  <m:sub>
                        <m:r>
                          <a:rPr lang="zh-CN" altLang="ar-AE" b="1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4472C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表示目标点在该段分段函数百分比占比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FDD097E-5070-F441-CE01-07C2724B96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204" y="5456705"/>
                <a:ext cx="9899374" cy="369332"/>
              </a:xfrm>
              <a:prstGeom prst="rect">
                <a:avLst/>
              </a:prstGeom>
              <a:blipFill>
                <a:blip r:embed="rId8"/>
                <a:stretch>
                  <a:fillRect l="-493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4CB96616-2C21-CB26-AB25-5430D238BD2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9688" y="1843088"/>
            <a:ext cx="1773237" cy="232185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250000"/>
              </a:lnSpc>
              <a:buClrTx/>
              <a:buSzTx/>
              <a:buFontTx/>
              <a:buAutoNum type="arabicPeriod"/>
            </a:pPr>
            <a:r>
              <a:rPr lang="zh-CN" altLang="en-US" sz="2400" b="1" i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基础理论</a:t>
            </a:r>
          </a:p>
          <a:p>
            <a:pPr marL="342900" indent="-342900">
              <a:lnSpc>
                <a:spcPct val="250000"/>
              </a:lnSpc>
              <a:buFontTx/>
              <a:buAutoNum type="arabicPeriod"/>
            </a:pPr>
            <a:r>
              <a:rPr lang="zh-CN" altLang="en-US" sz="12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编程实践</a:t>
            </a:r>
            <a:endParaRPr lang="en-US" altLang="zh-CN" sz="12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FontTx/>
              <a:buAutoNum type="arabicPeriod"/>
            </a:pPr>
            <a:r>
              <a:rPr lang="zh-CN" altLang="en-US" sz="12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学期安排</a:t>
            </a:r>
          </a:p>
          <a:p>
            <a:pPr>
              <a:lnSpc>
                <a:spcPct val="250000"/>
              </a:lnSpc>
            </a:pPr>
            <a:endParaRPr lang="zh-CN" altLang="en-US" sz="12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666495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B391E-54D8-B449-4D68-9D5AE3C36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07DC4F56-FCDB-8699-4110-BCF7ED4F53DB}"/>
              </a:ext>
            </a:extLst>
          </p:cNvPr>
          <p:cNvSpPr/>
          <p:nvPr/>
        </p:nvSpPr>
        <p:spPr>
          <a:xfrm>
            <a:off x="0" y="0"/>
            <a:ext cx="1812925" cy="6858000"/>
          </a:xfrm>
          <a:prstGeom prst="rect">
            <a:avLst/>
          </a:prstGeom>
          <a:solidFill>
            <a:srgbClr val="004F8A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trike="noStrike" noProof="1"/>
          </a:p>
        </p:txBody>
      </p:sp>
      <p:sp>
        <p:nvSpPr>
          <p:cNvPr id="12294" name="文本框 6">
            <a:extLst>
              <a:ext uri="{FF2B5EF4-FFF2-40B4-BE49-F238E27FC236}">
                <a16:creationId xmlns:a16="http://schemas.microsoft.com/office/drawing/2014/main" id="{DB4E4B73-2031-2443-FCC8-BF22D6D9EF12}"/>
              </a:ext>
            </a:extLst>
          </p:cNvPr>
          <p:cNvSpPr txBox="1"/>
          <p:nvPr/>
        </p:nvSpPr>
        <p:spPr>
          <a:xfrm>
            <a:off x="358775" y="855663"/>
            <a:ext cx="1108075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12295" name="组合 4">
            <a:extLst>
              <a:ext uri="{FF2B5EF4-FFF2-40B4-BE49-F238E27FC236}">
                <a16:creationId xmlns:a16="http://schemas.microsoft.com/office/drawing/2014/main" id="{06834BF0-B5DE-3AF1-1B4A-362819B15A00}"/>
              </a:ext>
            </a:extLst>
          </p:cNvPr>
          <p:cNvGrpSpPr/>
          <p:nvPr/>
        </p:nvGrpSpPr>
        <p:grpSpPr>
          <a:xfrm>
            <a:off x="0" y="835025"/>
            <a:ext cx="1814513" cy="779463"/>
            <a:chOff x="0" y="835437"/>
            <a:chExt cx="1814855" cy="779276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1D2D58B5-7A6F-111C-6680-A27984A55819}"/>
                </a:ext>
              </a:extLst>
            </p:cNvPr>
            <p:cNvCxnSpPr/>
            <p:nvPr/>
          </p:nvCxnSpPr>
          <p:spPr>
            <a:xfrm>
              <a:off x="1540" y="835437"/>
              <a:ext cx="1813315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151F874C-A187-0FE5-B80B-13FEBC2072D2}"/>
                </a:ext>
              </a:extLst>
            </p:cNvPr>
            <p:cNvCxnSpPr/>
            <p:nvPr/>
          </p:nvCxnSpPr>
          <p:spPr>
            <a:xfrm>
              <a:off x="0" y="1614713"/>
              <a:ext cx="1813315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85" name="文本框 32">
            <a:extLst>
              <a:ext uri="{FF2B5EF4-FFF2-40B4-BE49-F238E27FC236}">
                <a16:creationId xmlns:a16="http://schemas.microsoft.com/office/drawing/2014/main" id="{02713484-8EC1-DCDC-7BBF-BCDB88463F9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063750" y="93663"/>
            <a:ext cx="2372765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线优化方法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6A41E56-1A5A-091E-09DD-AF67ED29298E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2063750" y="584200"/>
            <a:ext cx="2372765" cy="0"/>
          </a:xfrm>
          <a:prstGeom prst="line">
            <a:avLst/>
          </a:prstGeom>
          <a:ln w="57150">
            <a:solidFill>
              <a:srgbClr val="39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0A6BD2F7-EC74-20B0-A248-2A5580228D08}"/>
              </a:ext>
            </a:extLst>
          </p:cNvPr>
          <p:cNvSpPr txBox="1"/>
          <p:nvPr/>
        </p:nvSpPr>
        <p:spPr>
          <a:xfrm>
            <a:off x="2171699" y="786690"/>
            <a:ext cx="489058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分段线性函数线优化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EE8651-70CE-2A9C-748A-B322B6B1D5E2}"/>
                  </a:ext>
                </a:extLst>
              </p:cNvPr>
              <p:cNvSpPr txBox="1"/>
              <p:nvPr/>
            </p:nvSpPr>
            <p:spPr>
              <a:xfrm>
                <a:off x="1969428" y="1501775"/>
                <a:ext cx="4126572" cy="45935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ar-AE" altLang="zh-CN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grow m:val="on"/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ar-AE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zh-CN" altLang="ar-AE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/>
                          <m:e/>
                        </m:mr>
                      </m:m>
                    </m:oMath>
                  </m:oMathPara>
                </a14:m>
                <a:endParaRPr lang="ar-AE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grow m:val="on"/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ar-AE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zh-CN" altLang="ar-AE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/>
                          <m:e/>
                        </m:mr>
                      </m:m>
                    </m:oMath>
                  </m:oMathPara>
                </a14:m>
                <a:endParaRPr lang="ar-AE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nary>
                              <m:naryPr>
                                <m:chr m:val="∑"/>
                                <m:grow m:val="on"/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ar-AE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zh-CN" altLang="ar-AE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/>
                          <m:e/>
                        </m:mr>
                      </m:m>
                    </m:oMath>
                  </m:oMathPara>
                </a14:m>
                <a:endParaRPr lang="ar-AE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nary>
                              <m:naryPr>
                                <m:chr m:val="∑"/>
                                <m:grow m:val="on"/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ar-AE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zh-CN" altLang="ar-AE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/>
                          <m:e/>
                        </m:mr>
                      </m:m>
                    </m:oMath>
                  </m:oMathPara>
                </a14:m>
                <a:endParaRPr lang="ar-AE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</m:mr>
                      </m:m>
                    </m:oMath>
                  </m:oMathPara>
                </a14:m>
                <a:endParaRPr lang="ar-AE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, ∀</m:t>
                            </m:r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,⋯</m:t>
                            </m:r>
                            <m:r>
                              <m:rPr>
                                <m:nor/>
                              </m:rPr>
                              <a:rPr lang="ar-AE" altLang="zh-CN" b="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 </m:t>
                            </m:r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ar-AE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/>
                          <m:e/>
                        </m:mr>
                      </m:m>
                    </m:oMath>
                  </m:oMathPara>
                </a14:m>
                <a:endParaRPr lang="ar-AE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  <m:e/>
                          <m:e/>
                        </m:mr>
                      </m:m>
                    </m:oMath>
                  </m:oMathPara>
                </a14:m>
                <a:endParaRPr lang="ar-AE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ar-AE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, ∀</m:t>
                            </m:r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,⋯</m:t>
                            </m:r>
                            <m:r>
                              <m:rPr>
                                <m:nor/>
                              </m:rPr>
                              <a:rPr lang="ar-AE" altLang="zh-CN" b="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 </m:t>
                            </m:r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ar-AE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e/>
                          <m:e/>
                        </m:mr>
                      </m:m>
                    </m:oMath>
                  </m:oMathPara>
                </a14:m>
                <a:endParaRPr lang="ar-AE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sepChr m:val=","/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, ∀</m:t>
                            </m:r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,⋯</m:t>
                            </m:r>
                            <m:r>
                              <m:rPr>
                                <m:nor/>
                              </m:rPr>
                              <a:rPr lang="ar-AE" altLang="zh-CN" b="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 </m:t>
                            </m:r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ar-AE" b="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e/>
                          <m:e/>
                        </m:mr>
                      </m:m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BEE8651-70CE-2A9C-748A-B322B6B1D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9428" y="1501775"/>
                <a:ext cx="4126572" cy="4593565"/>
              </a:xfrm>
              <a:prstGeom prst="rect">
                <a:avLst/>
              </a:prstGeom>
              <a:blipFill>
                <a:blip r:embed="rId6"/>
                <a:stretch>
                  <a:fillRect r="-3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0D1B156-248D-5CB4-39F7-D62B7A6756A7}"/>
              </a:ext>
            </a:extLst>
          </p:cNvPr>
          <p:cNvCxnSpPr/>
          <p:nvPr/>
        </p:nvCxnSpPr>
        <p:spPr>
          <a:xfrm>
            <a:off x="5719865" y="3515509"/>
            <a:ext cx="22114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BD35AD7-00B4-053F-9D61-F4AF7648CAF5}"/>
              </a:ext>
            </a:extLst>
          </p:cNvPr>
          <p:cNvSpPr txBox="1"/>
          <p:nvPr/>
        </p:nvSpPr>
        <p:spPr>
          <a:xfrm>
            <a:off x="6096000" y="3028888"/>
            <a:ext cx="1721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等价性分析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A49AC86-1D05-BEAD-C316-67ACFD46DEB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062"/>
          <a:stretch>
            <a:fillRect/>
          </a:stretch>
        </p:blipFill>
        <p:spPr>
          <a:xfrm rot="16200000">
            <a:off x="7062418" y="1831837"/>
            <a:ext cx="5776664" cy="3461944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DEAEE35-07E0-E774-A830-E9B3C10EC64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9688" y="1843088"/>
            <a:ext cx="1773237" cy="232185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250000"/>
              </a:lnSpc>
              <a:buClrTx/>
              <a:buSzTx/>
              <a:buFontTx/>
              <a:buAutoNum type="arabicPeriod"/>
            </a:pPr>
            <a:r>
              <a:rPr lang="zh-CN" altLang="en-US" sz="2400" b="1" i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基础理论</a:t>
            </a:r>
          </a:p>
          <a:p>
            <a:pPr marL="342900" indent="-342900">
              <a:lnSpc>
                <a:spcPct val="250000"/>
              </a:lnSpc>
              <a:buFontTx/>
              <a:buAutoNum type="arabicPeriod"/>
            </a:pPr>
            <a:r>
              <a:rPr lang="zh-CN" altLang="en-US" sz="12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编程实践</a:t>
            </a:r>
            <a:endParaRPr lang="en-US" altLang="zh-CN" sz="12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FontTx/>
              <a:buAutoNum type="arabicPeriod"/>
            </a:pPr>
            <a:r>
              <a:rPr lang="zh-CN" altLang="en-US" sz="12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学期安排</a:t>
            </a:r>
          </a:p>
          <a:p>
            <a:pPr>
              <a:lnSpc>
                <a:spcPct val="250000"/>
              </a:lnSpc>
            </a:pPr>
            <a:endParaRPr lang="zh-CN" altLang="en-US" sz="12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26144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矩形 100"/>
          <p:cNvSpPr/>
          <p:nvPr/>
        </p:nvSpPr>
        <p:spPr>
          <a:xfrm>
            <a:off x="0" y="2014538"/>
            <a:ext cx="12192000" cy="2849563"/>
          </a:xfrm>
          <a:prstGeom prst="rect">
            <a:avLst/>
          </a:prstGeom>
          <a:solidFill>
            <a:srgbClr val="004F8A"/>
          </a:solidFill>
          <a:ln>
            <a:solidFill>
              <a:srgbClr val="004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trike="noStrike" noProof="1"/>
          </a:p>
        </p:txBody>
      </p:sp>
      <p:sp>
        <p:nvSpPr>
          <p:cNvPr id="102" name="矩形 101"/>
          <p:cNvSpPr/>
          <p:nvPr/>
        </p:nvSpPr>
        <p:spPr>
          <a:xfrm>
            <a:off x="0" y="2663825"/>
            <a:ext cx="52355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trike="noStrike" noProof="1"/>
          </a:p>
        </p:txBody>
      </p:sp>
      <p:sp>
        <p:nvSpPr>
          <p:cNvPr id="28675" name="文本框 102"/>
          <p:cNvSpPr txBox="1"/>
          <p:nvPr/>
        </p:nvSpPr>
        <p:spPr>
          <a:xfrm>
            <a:off x="5176838" y="1925638"/>
            <a:ext cx="1539875" cy="1861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8676" name="文本框 103"/>
          <p:cNvSpPr txBox="1"/>
          <p:nvPr/>
        </p:nvSpPr>
        <p:spPr>
          <a:xfrm>
            <a:off x="4605338" y="2660650"/>
            <a:ext cx="571500" cy="5826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200" b="1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</a:p>
        </p:txBody>
      </p:sp>
      <p:sp>
        <p:nvSpPr>
          <p:cNvPr id="105" name="矩形 104"/>
          <p:cNvSpPr/>
          <p:nvPr/>
        </p:nvSpPr>
        <p:spPr>
          <a:xfrm>
            <a:off x="6597650" y="2663825"/>
            <a:ext cx="5594350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trike="noStrike" noProof="1"/>
          </a:p>
        </p:txBody>
      </p:sp>
      <p:sp>
        <p:nvSpPr>
          <p:cNvPr id="28678" name="文本框 105"/>
          <p:cNvSpPr txBox="1"/>
          <p:nvPr/>
        </p:nvSpPr>
        <p:spPr>
          <a:xfrm>
            <a:off x="6597650" y="2660650"/>
            <a:ext cx="2454275" cy="5826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</a:p>
        </p:txBody>
      </p:sp>
      <p:sp>
        <p:nvSpPr>
          <p:cNvPr id="28679" name="文本框 106"/>
          <p:cNvSpPr txBox="1"/>
          <p:nvPr/>
        </p:nvSpPr>
        <p:spPr>
          <a:xfrm>
            <a:off x="0" y="3590925"/>
            <a:ext cx="1219200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代码实践</a:t>
            </a:r>
          </a:p>
        </p:txBody>
      </p:sp>
    </p:spTree>
  </p:cSld>
  <p:clrMapOvr>
    <a:masterClrMapping/>
  </p:clrMapOvr>
  <p:transition spd="med" advTm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0"/>
            <a:ext cx="1812925" cy="6858000"/>
          </a:xfrm>
          <a:prstGeom prst="rect">
            <a:avLst/>
          </a:prstGeom>
          <a:solidFill>
            <a:srgbClr val="004F8A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trike="noStrike" noProof="1"/>
          </a:p>
        </p:txBody>
      </p:sp>
      <p:sp>
        <p:nvSpPr>
          <p:cNvPr id="16395" name="文本框 6"/>
          <p:cNvSpPr txBox="1"/>
          <p:nvPr/>
        </p:nvSpPr>
        <p:spPr>
          <a:xfrm>
            <a:off x="358775" y="855663"/>
            <a:ext cx="1108075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16396" name="组合 5"/>
          <p:cNvGrpSpPr/>
          <p:nvPr/>
        </p:nvGrpSpPr>
        <p:grpSpPr>
          <a:xfrm>
            <a:off x="0" y="835025"/>
            <a:ext cx="1814513" cy="779463"/>
            <a:chOff x="0" y="835437"/>
            <a:chExt cx="1814855" cy="779276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1540" y="835437"/>
              <a:ext cx="1813315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0" y="1614713"/>
              <a:ext cx="1813315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51"/>
          <p:cNvSpPr txBox="1"/>
          <p:nvPr/>
        </p:nvSpPr>
        <p:spPr>
          <a:xfrm>
            <a:off x="2063750" y="93663"/>
            <a:ext cx="2156360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代码实践</a:t>
            </a:r>
          </a:p>
        </p:txBody>
      </p:sp>
      <p:cxnSp>
        <p:nvCxnSpPr>
          <p:cNvPr id="5" name="直接连接符 52"/>
          <p:cNvCxnSpPr/>
          <p:nvPr/>
        </p:nvCxnSpPr>
        <p:spPr>
          <a:xfrm flipV="1">
            <a:off x="2063750" y="570865"/>
            <a:ext cx="3879215" cy="13335"/>
          </a:xfrm>
          <a:prstGeom prst="line">
            <a:avLst/>
          </a:prstGeom>
          <a:ln w="57150">
            <a:solidFill>
              <a:srgbClr val="39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9688" y="1843088"/>
            <a:ext cx="1773237" cy="232185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 algn="l">
              <a:lnSpc>
                <a:spcPct val="250000"/>
              </a:lnSpc>
              <a:buClrTx/>
              <a:buSzTx/>
              <a:buFontTx/>
              <a:buAutoNum type="arabicPeriod"/>
            </a:pPr>
            <a:r>
              <a:rPr lang="zh-CN" altLang="en-US" sz="12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基础理论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sz="2400" b="1" i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编程实践</a:t>
            </a:r>
            <a:endParaRPr lang="en-US" altLang="zh-CN" sz="2400" b="1" i="1" u="sng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FontTx/>
              <a:buAutoNum type="arabicPeriod"/>
            </a:pPr>
            <a:r>
              <a:rPr lang="zh-CN" altLang="en-US" sz="12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学期安排</a:t>
            </a:r>
          </a:p>
          <a:p>
            <a:pPr>
              <a:lnSpc>
                <a:spcPct val="250000"/>
              </a:lnSpc>
            </a:pPr>
            <a:endParaRPr lang="zh-CN" altLang="en-US" sz="12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3406667-88DC-5442-8B1C-5B271212A21E}"/>
              </a:ext>
            </a:extLst>
          </p:cNvPr>
          <p:cNvSpPr txBox="1"/>
          <p:nvPr/>
        </p:nvSpPr>
        <p:spPr>
          <a:xfrm>
            <a:off x="2846858" y="4354160"/>
            <a:ext cx="8463167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针对书中的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15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18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章讲的关于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COPT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求解器的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库的用法进行实践，过程笔记以及代码同步至云仓库中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https://github.com/cancanword-newnew/daily_learning_notes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EC0A159-66CC-CC99-0C06-9BC688EB8E5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188" y="784061"/>
            <a:ext cx="4983511" cy="299711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93275170-0417-BB2A-D264-05884EABFD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2595" y="784061"/>
            <a:ext cx="4983511" cy="299711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2EFA2-9110-66BD-C774-02BE6C660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矩形 100">
            <a:extLst>
              <a:ext uri="{FF2B5EF4-FFF2-40B4-BE49-F238E27FC236}">
                <a16:creationId xmlns:a16="http://schemas.microsoft.com/office/drawing/2014/main" id="{12973981-E905-6B38-D870-F8F2ABF7B674}"/>
              </a:ext>
            </a:extLst>
          </p:cNvPr>
          <p:cNvSpPr/>
          <p:nvPr/>
        </p:nvSpPr>
        <p:spPr>
          <a:xfrm>
            <a:off x="0" y="2014538"/>
            <a:ext cx="12192000" cy="2849563"/>
          </a:xfrm>
          <a:prstGeom prst="rect">
            <a:avLst/>
          </a:prstGeom>
          <a:solidFill>
            <a:srgbClr val="004F8A"/>
          </a:solidFill>
          <a:ln>
            <a:solidFill>
              <a:srgbClr val="004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trike="noStrike" noProof="1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1F99F4DD-5950-08C5-A8E8-BF0D9C65E9E2}"/>
              </a:ext>
            </a:extLst>
          </p:cNvPr>
          <p:cNvSpPr/>
          <p:nvPr/>
        </p:nvSpPr>
        <p:spPr>
          <a:xfrm>
            <a:off x="0" y="2663825"/>
            <a:ext cx="52355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trike="noStrike" noProof="1"/>
          </a:p>
        </p:txBody>
      </p:sp>
      <p:sp>
        <p:nvSpPr>
          <p:cNvPr id="28675" name="文本框 102">
            <a:extLst>
              <a:ext uri="{FF2B5EF4-FFF2-40B4-BE49-F238E27FC236}">
                <a16:creationId xmlns:a16="http://schemas.microsoft.com/office/drawing/2014/main" id="{E6A1D346-D9BE-1FBA-D94A-6E7CE2C73441}"/>
              </a:ext>
            </a:extLst>
          </p:cNvPr>
          <p:cNvSpPr txBox="1"/>
          <p:nvPr/>
        </p:nvSpPr>
        <p:spPr>
          <a:xfrm>
            <a:off x="5176838" y="1925638"/>
            <a:ext cx="1539875" cy="186204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8676" name="文本框 103">
            <a:extLst>
              <a:ext uri="{FF2B5EF4-FFF2-40B4-BE49-F238E27FC236}">
                <a16:creationId xmlns:a16="http://schemas.microsoft.com/office/drawing/2014/main" id="{48D1C7EC-39CD-DD1C-4E3C-BB54864A23A8}"/>
              </a:ext>
            </a:extLst>
          </p:cNvPr>
          <p:cNvSpPr txBox="1"/>
          <p:nvPr/>
        </p:nvSpPr>
        <p:spPr>
          <a:xfrm>
            <a:off x="4605338" y="2660650"/>
            <a:ext cx="571500" cy="5826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200" b="1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C970A720-5D9B-5FB5-3CC5-194FC43F70CF}"/>
              </a:ext>
            </a:extLst>
          </p:cNvPr>
          <p:cNvSpPr/>
          <p:nvPr/>
        </p:nvSpPr>
        <p:spPr>
          <a:xfrm>
            <a:off x="6597650" y="2663825"/>
            <a:ext cx="5594350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trike="noStrike" noProof="1"/>
          </a:p>
        </p:txBody>
      </p:sp>
      <p:sp>
        <p:nvSpPr>
          <p:cNvPr id="28678" name="文本框 105">
            <a:extLst>
              <a:ext uri="{FF2B5EF4-FFF2-40B4-BE49-F238E27FC236}">
                <a16:creationId xmlns:a16="http://schemas.microsoft.com/office/drawing/2014/main" id="{1A271117-46B1-0DFE-718E-5E7634D0565A}"/>
              </a:ext>
            </a:extLst>
          </p:cNvPr>
          <p:cNvSpPr txBox="1"/>
          <p:nvPr/>
        </p:nvSpPr>
        <p:spPr>
          <a:xfrm>
            <a:off x="6597650" y="2660650"/>
            <a:ext cx="2454275" cy="5826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</a:p>
        </p:txBody>
      </p:sp>
      <p:sp>
        <p:nvSpPr>
          <p:cNvPr id="28679" name="文本框 106">
            <a:extLst>
              <a:ext uri="{FF2B5EF4-FFF2-40B4-BE49-F238E27FC236}">
                <a16:creationId xmlns:a16="http://schemas.microsoft.com/office/drawing/2014/main" id="{F1E9D8DC-81D6-D8EB-734A-D8CB6AB90BE5}"/>
              </a:ext>
            </a:extLst>
          </p:cNvPr>
          <p:cNvSpPr txBox="1"/>
          <p:nvPr/>
        </p:nvSpPr>
        <p:spPr>
          <a:xfrm>
            <a:off x="0" y="3590925"/>
            <a:ext cx="1219200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学期安排</a:t>
            </a:r>
          </a:p>
        </p:txBody>
      </p:sp>
    </p:spTree>
    <p:extLst>
      <p:ext uri="{BB962C8B-B14F-4D97-AF65-F5344CB8AC3E}">
        <p14:creationId xmlns:p14="http://schemas.microsoft.com/office/powerpoint/2010/main" val="513517152"/>
      </p:ext>
    </p:extLst>
  </p:cSld>
  <p:clrMapOvr>
    <a:masterClrMapping/>
  </p:clrMapOvr>
  <p:transition spd="med" advTm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C8759-F008-8F09-B788-880F1CB96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0FA216A-4C93-9883-4ACF-32C09563909C}"/>
              </a:ext>
            </a:extLst>
          </p:cNvPr>
          <p:cNvSpPr/>
          <p:nvPr/>
        </p:nvSpPr>
        <p:spPr>
          <a:xfrm>
            <a:off x="0" y="0"/>
            <a:ext cx="1812925" cy="6858000"/>
          </a:xfrm>
          <a:prstGeom prst="rect">
            <a:avLst/>
          </a:prstGeom>
          <a:solidFill>
            <a:srgbClr val="004F8A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trike="noStrike" noProof="1"/>
          </a:p>
        </p:txBody>
      </p:sp>
      <p:sp>
        <p:nvSpPr>
          <p:cNvPr id="16395" name="文本框 6">
            <a:extLst>
              <a:ext uri="{FF2B5EF4-FFF2-40B4-BE49-F238E27FC236}">
                <a16:creationId xmlns:a16="http://schemas.microsoft.com/office/drawing/2014/main" id="{158558D8-E559-415A-281D-99B8A2CFE063}"/>
              </a:ext>
            </a:extLst>
          </p:cNvPr>
          <p:cNvSpPr txBox="1"/>
          <p:nvPr/>
        </p:nvSpPr>
        <p:spPr>
          <a:xfrm>
            <a:off x="358775" y="855663"/>
            <a:ext cx="1108075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16396" name="组合 5">
            <a:extLst>
              <a:ext uri="{FF2B5EF4-FFF2-40B4-BE49-F238E27FC236}">
                <a16:creationId xmlns:a16="http://schemas.microsoft.com/office/drawing/2014/main" id="{C005DF3E-5512-64EE-C19E-D73A73562E0E}"/>
              </a:ext>
            </a:extLst>
          </p:cNvPr>
          <p:cNvGrpSpPr/>
          <p:nvPr/>
        </p:nvGrpSpPr>
        <p:grpSpPr>
          <a:xfrm>
            <a:off x="0" y="835025"/>
            <a:ext cx="1814513" cy="779463"/>
            <a:chOff x="0" y="835437"/>
            <a:chExt cx="1814855" cy="779276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C87D43E-A389-2DAC-F7B6-3628D62AEA1D}"/>
                </a:ext>
              </a:extLst>
            </p:cNvPr>
            <p:cNvCxnSpPr/>
            <p:nvPr/>
          </p:nvCxnSpPr>
          <p:spPr>
            <a:xfrm>
              <a:off x="1540" y="835437"/>
              <a:ext cx="1813315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C247476-54CC-6B32-3492-2645700B5A38}"/>
                </a:ext>
              </a:extLst>
            </p:cNvPr>
            <p:cNvCxnSpPr/>
            <p:nvPr/>
          </p:nvCxnSpPr>
          <p:spPr>
            <a:xfrm>
              <a:off x="0" y="1614713"/>
              <a:ext cx="1813315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接连接符 52">
            <a:extLst>
              <a:ext uri="{FF2B5EF4-FFF2-40B4-BE49-F238E27FC236}">
                <a16:creationId xmlns:a16="http://schemas.microsoft.com/office/drawing/2014/main" id="{A476AD52-F5B6-5EB5-8B4F-5EDB1AC787B0}"/>
              </a:ext>
            </a:extLst>
          </p:cNvPr>
          <p:cNvCxnSpPr/>
          <p:nvPr/>
        </p:nvCxnSpPr>
        <p:spPr>
          <a:xfrm flipV="1">
            <a:off x="2063750" y="570865"/>
            <a:ext cx="3879215" cy="13335"/>
          </a:xfrm>
          <a:prstGeom prst="line">
            <a:avLst/>
          </a:prstGeom>
          <a:ln w="57150">
            <a:solidFill>
              <a:srgbClr val="39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1A9452B2-3C1F-C496-E02B-85A93BB7D14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9688" y="1843088"/>
            <a:ext cx="1773237" cy="232185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 algn="l">
              <a:lnSpc>
                <a:spcPct val="250000"/>
              </a:lnSpc>
              <a:buClrTx/>
              <a:buSzTx/>
              <a:buFontTx/>
              <a:buAutoNum type="arabicPeriod"/>
            </a:pPr>
            <a:r>
              <a:rPr lang="zh-CN" altLang="en-US" sz="12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基本理论</a:t>
            </a:r>
          </a:p>
          <a:p>
            <a:pPr marL="342900" indent="-342900">
              <a:lnSpc>
                <a:spcPct val="250000"/>
              </a:lnSpc>
              <a:buFontTx/>
              <a:buAutoNum type="arabicPeriod"/>
            </a:pPr>
            <a:r>
              <a:rPr lang="zh-CN" altLang="en-US" sz="12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编程实践</a:t>
            </a:r>
            <a:endParaRPr lang="en-US" altLang="zh-CN" sz="12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sz="2400" b="1" i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学期安排</a:t>
            </a:r>
          </a:p>
          <a:p>
            <a:pPr>
              <a:lnSpc>
                <a:spcPct val="250000"/>
              </a:lnSpc>
            </a:pPr>
            <a:endParaRPr lang="zh-CN" altLang="en-US" sz="12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564DAA5-8EDF-748A-37D2-63AD22C7088F}"/>
              </a:ext>
            </a:extLst>
          </p:cNvPr>
          <p:cNvSpPr/>
          <p:nvPr/>
        </p:nvSpPr>
        <p:spPr>
          <a:xfrm>
            <a:off x="2076450" y="1107440"/>
            <a:ext cx="3866515" cy="3149600"/>
          </a:xfrm>
          <a:prstGeom prst="rect">
            <a:avLst/>
          </a:prstGeom>
          <a:noFill/>
          <a:ln w="38100">
            <a:solidFill>
              <a:srgbClr val="4472C4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F3956D-EB31-94A3-1A85-F12F03C6F062}"/>
              </a:ext>
            </a:extLst>
          </p:cNvPr>
          <p:cNvSpPr txBox="1"/>
          <p:nvPr/>
        </p:nvSpPr>
        <p:spPr>
          <a:xfrm>
            <a:off x="3181350" y="1246505"/>
            <a:ext cx="15443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8ACCA7-F584-51AF-658E-332B05E5BABC}"/>
              </a:ext>
            </a:extLst>
          </p:cNvPr>
          <p:cNvSpPr txBox="1"/>
          <p:nvPr/>
        </p:nvSpPr>
        <p:spPr>
          <a:xfrm>
            <a:off x="2192655" y="1901825"/>
            <a:ext cx="3627120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、从线性回归开始重新学习并实践经典机器学习方法。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、深入强化学习领域学习。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90F9013-A7E9-23E7-3BCD-F4CA4EBE160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145655" y="1107440"/>
            <a:ext cx="3866515" cy="3149600"/>
          </a:xfrm>
          <a:prstGeom prst="rect">
            <a:avLst/>
          </a:prstGeom>
          <a:noFill/>
          <a:ln w="38100">
            <a:solidFill>
              <a:srgbClr val="4472C4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48A70A6-0DC3-3A8B-7851-2DEC85D6B7B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306435" y="1246505"/>
            <a:ext cx="15443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5CCB4BD-E547-54E2-36B0-55B221873F9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7265035" y="1901825"/>
            <a:ext cx="3627120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、深入学习数理统计课程，加强对假设检验、相关性分析、数据建模等方面的学习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、学习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语言。</a:t>
            </a:r>
          </a:p>
        </p:txBody>
      </p:sp>
    </p:spTree>
    <p:extLst>
      <p:ext uri="{BB962C8B-B14F-4D97-AF65-F5344CB8AC3E}">
        <p14:creationId xmlns:p14="http://schemas.microsoft.com/office/powerpoint/2010/main" val="229401440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椭圆 27"/>
          <p:cNvSpPr/>
          <p:nvPr/>
        </p:nvSpPr>
        <p:spPr>
          <a:xfrm>
            <a:off x="-63500" y="741363"/>
            <a:ext cx="5373688" cy="5375275"/>
          </a:xfrm>
          <a:prstGeom prst="ellipse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grpSp>
        <p:nvGrpSpPr>
          <p:cNvPr id="10" name="组合 9"/>
          <p:cNvGrpSpPr/>
          <p:nvPr/>
        </p:nvGrpSpPr>
        <p:grpSpPr>
          <a:xfrm>
            <a:off x="806450" y="1655444"/>
            <a:ext cx="3633470" cy="3633470"/>
            <a:chOff x="1270" y="3363"/>
            <a:chExt cx="5722" cy="5722"/>
          </a:xfrm>
          <a:solidFill>
            <a:srgbClr val="004F8A"/>
          </a:solidFill>
        </p:grpSpPr>
        <p:sp>
          <p:nvSpPr>
            <p:cNvPr id="9" name="椭圆 8"/>
            <p:cNvSpPr/>
            <p:nvPr/>
          </p:nvSpPr>
          <p:spPr>
            <a:xfrm>
              <a:off x="1270" y="3363"/>
              <a:ext cx="5722" cy="57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547" y="6388"/>
              <a:ext cx="3168" cy="101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auto"/>
              <a:r>
                <a:rPr lang="zh-CN" altLang="en-US" sz="3600" b="1" strike="noStrike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主要内容</a:t>
              </a:r>
              <a:endParaRPr lang="zh-CN" altLang="en-US" sz="3600" b="1" strike="noStrike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137150" y="1822072"/>
            <a:ext cx="5742940" cy="925830"/>
            <a:chOff x="8867" y="1761"/>
            <a:chExt cx="9044" cy="1458"/>
          </a:xfrm>
          <a:solidFill>
            <a:srgbClr val="004F8A"/>
          </a:solidFill>
        </p:grpSpPr>
        <p:sp>
          <p:nvSpPr>
            <p:cNvPr id="20" name="泪滴形 19"/>
            <p:cNvSpPr/>
            <p:nvPr/>
          </p:nvSpPr>
          <p:spPr>
            <a:xfrm>
              <a:off x="8867" y="1761"/>
              <a:ext cx="1500" cy="1457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r>
                <a:rPr lang="en-US" altLang="zh-CN" sz="2800" b="1" strike="noStrike" noProof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10989" y="1761"/>
              <a:ext cx="6922" cy="145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r>
                <a:rPr lang="zh-CN" altLang="en-US" sz="2800" b="1" noProof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基本理论</a:t>
              </a:r>
              <a:endParaRPr lang="zh-CN" altLang="en-US" sz="2800" b="1" strike="noStrike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137150" y="2978407"/>
            <a:ext cx="5742940" cy="925830"/>
            <a:chOff x="8867" y="1761"/>
            <a:chExt cx="9044" cy="1458"/>
          </a:xfrm>
          <a:solidFill>
            <a:srgbClr val="004F8A"/>
          </a:solidFill>
        </p:grpSpPr>
        <p:sp>
          <p:nvSpPr>
            <p:cNvPr id="23" name="泪滴形 22"/>
            <p:cNvSpPr/>
            <p:nvPr/>
          </p:nvSpPr>
          <p:spPr>
            <a:xfrm>
              <a:off x="8867" y="1761"/>
              <a:ext cx="1500" cy="1457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r>
                <a:rPr lang="en-US" altLang="zh-CN" sz="2800" b="1" strike="noStrike" noProof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0989" y="1761"/>
              <a:ext cx="6922" cy="145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r>
                <a:rPr lang="zh-CN" altLang="en-US" sz="2800" b="1" strike="noStrike" noProof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编程实践</a:t>
              </a:r>
            </a:p>
          </p:txBody>
        </p:sp>
      </p:grpSp>
      <p:sp>
        <p:nvSpPr>
          <p:cNvPr id="7176" name="Freeform 30"/>
          <p:cNvSpPr>
            <a:spLocks noEditPoints="1"/>
          </p:cNvSpPr>
          <p:nvPr/>
        </p:nvSpPr>
        <p:spPr>
          <a:xfrm>
            <a:off x="2247900" y="2590800"/>
            <a:ext cx="750888" cy="904875"/>
          </a:xfrm>
          <a:custGeom>
            <a:avLst/>
            <a:gdLst/>
            <a:ahLst/>
            <a:cxnLst>
              <a:cxn ang="0">
                <a:pos x="609600" y="0"/>
              </a:cxn>
              <a:cxn ang="0">
                <a:pos x="731520" y="102470"/>
              </a:cxn>
              <a:cxn ang="0">
                <a:pos x="711200" y="484406"/>
              </a:cxn>
              <a:cxn ang="0">
                <a:pos x="640080" y="102470"/>
              </a:cxn>
              <a:cxn ang="0">
                <a:pos x="609600" y="74524"/>
              </a:cxn>
              <a:cxn ang="0">
                <a:pos x="264160" y="102470"/>
              </a:cxn>
              <a:cxn ang="0">
                <a:pos x="264160" y="167679"/>
              </a:cxn>
              <a:cxn ang="0">
                <a:pos x="193040" y="223572"/>
              </a:cxn>
              <a:cxn ang="0">
                <a:pos x="121920" y="223572"/>
              </a:cxn>
              <a:cxn ang="0">
                <a:pos x="81280" y="735925"/>
              </a:cxn>
              <a:cxn ang="0">
                <a:pos x="91440" y="754556"/>
              </a:cxn>
              <a:cxn ang="0">
                <a:pos x="284480" y="763872"/>
              </a:cxn>
              <a:cxn ang="0">
                <a:pos x="375920" y="838396"/>
              </a:cxn>
              <a:cxn ang="0">
                <a:pos x="30480" y="810449"/>
              </a:cxn>
              <a:cxn ang="0">
                <a:pos x="30480" y="810449"/>
              </a:cxn>
              <a:cxn ang="0">
                <a:pos x="0" y="186310"/>
              </a:cxn>
              <a:cxn ang="0">
                <a:pos x="10160" y="158363"/>
              </a:cxn>
              <a:cxn ang="0">
                <a:pos x="193040" y="0"/>
              </a:cxn>
              <a:cxn ang="0">
                <a:pos x="172720" y="484406"/>
              </a:cxn>
              <a:cxn ang="0">
                <a:pos x="274320" y="521668"/>
              </a:cxn>
              <a:cxn ang="0">
                <a:pos x="172720" y="484406"/>
              </a:cxn>
              <a:cxn ang="0">
                <a:pos x="172720" y="409882"/>
              </a:cxn>
              <a:cxn ang="0">
                <a:pos x="568960" y="372620"/>
              </a:cxn>
              <a:cxn ang="0">
                <a:pos x="172720" y="260834"/>
              </a:cxn>
              <a:cxn ang="0">
                <a:pos x="568960" y="307412"/>
              </a:cxn>
              <a:cxn ang="0">
                <a:pos x="172720" y="260834"/>
              </a:cxn>
              <a:cxn ang="0">
                <a:pos x="345440" y="204941"/>
              </a:cxn>
              <a:cxn ang="0">
                <a:pos x="568960" y="158363"/>
              </a:cxn>
              <a:cxn ang="0">
                <a:pos x="416560" y="642770"/>
              </a:cxn>
              <a:cxn ang="0">
                <a:pos x="416560" y="642770"/>
              </a:cxn>
              <a:cxn ang="0">
                <a:pos x="314960" y="614824"/>
              </a:cxn>
              <a:cxn ang="0">
                <a:pos x="477520" y="801134"/>
              </a:cxn>
              <a:cxn ang="0">
                <a:pos x="599440" y="810449"/>
              </a:cxn>
              <a:cxn ang="0">
                <a:pos x="721360" y="894289"/>
              </a:cxn>
              <a:cxn ang="0">
                <a:pos x="731520" y="838396"/>
              </a:cxn>
              <a:cxn ang="0">
                <a:pos x="640080" y="745241"/>
              </a:cxn>
              <a:cxn ang="0">
                <a:pos x="650240" y="530984"/>
              </a:cxn>
              <a:cxn ang="0">
                <a:pos x="386080" y="503037"/>
              </a:cxn>
              <a:cxn ang="0">
                <a:pos x="426720" y="540299"/>
              </a:cxn>
              <a:cxn ang="0">
                <a:pos x="406400" y="707979"/>
              </a:cxn>
              <a:cxn ang="0">
                <a:pos x="579120" y="726610"/>
              </a:cxn>
              <a:cxn ang="0">
                <a:pos x="599440" y="568246"/>
              </a:cxn>
              <a:cxn ang="0">
                <a:pos x="213360" y="83839"/>
              </a:cxn>
              <a:cxn ang="0">
                <a:pos x="132080" y="176994"/>
              </a:cxn>
              <a:cxn ang="0">
                <a:pos x="172720" y="186310"/>
              </a:cxn>
              <a:cxn ang="0">
                <a:pos x="182880" y="186310"/>
              </a:cxn>
              <a:cxn ang="0">
                <a:pos x="223520" y="158363"/>
              </a:cxn>
              <a:cxn ang="0">
                <a:pos x="223520" y="139732"/>
              </a:cxn>
              <a:cxn ang="0">
                <a:pos x="213360" y="102470"/>
              </a:cxn>
            </a:cxnLst>
            <a:rect l="0" t="0" r="0" b="0"/>
            <a:pathLst>
              <a:path w="74" h="97">
                <a:moveTo>
                  <a:pt x="21" y="0"/>
                </a:move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6" y="1"/>
                  <a:pt x="68" y="3"/>
                </a:cubicBezTo>
                <a:cubicBezTo>
                  <a:pt x="70" y="5"/>
                  <a:pt x="72" y="8"/>
                  <a:pt x="72" y="11"/>
                </a:cubicBezTo>
                <a:cubicBezTo>
                  <a:pt x="72" y="56"/>
                  <a:pt x="72" y="56"/>
                  <a:pt x="72" y="56"/>
                </a:cubicBezTo>
                <a:cubicBezTo>
                  <a:pt x="71" y="55"/>
                  <a:pt x="70" y="53"/>
                  <a:pt x="70" y="52"/>
                </a:cubicBezTo>
                <a:cubicBezTo>
                  <a:pt x="68" y="50"/>
                  <a:pt x="66" y="48"/>
                  <a:pt x="63" y="47"/>
                </a:cubicBezTo>
                <a:cubicBezTo>
                  <a:pt x="63" y="11"/>
                  <a:pt x="63" y="11"/>
                  <a:pt x="63" y="11"/>
                </a:cubicBezTo>
                <a:cubicBezTo>
                  <a:pt x="63" y="10"/>
                  <a:pt x="63" y="9"/>
                  <a:pt x="62" y="9"/>
                </a:cubicBezTo>
                <a:cubicBezTo>
                  <a:pt x="62" y="8"/>
                  <a:pt x="61" y="8"/>
                  <a:pt x="60" y="8"/>
                </a:cubicBezTo>
                <a:cubicBezTo>
                  <a:pt x="25" y="8"/>
                  <a:pt x="25" y="8"/>
                  <a:pt x="25" y="8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6"/>
                  <a:pt x="26" y="17"/>
                  <a:pt x="26" y="18"/>
                </a:cubicBezTo>
                <a:cubicBezTo>
                  <a:pt x="26" y="19"/>
                  <a:pt x="25" y="21"/>
                  <a:pt x="23" y="22"/>
                </a:cubicBezTo>
                <a:cubicBezTo>
                  <a:pt x="22" y="23"/>
                  <a:pt x="21" y="24"/>
                  <a:pt x="19" y="24"/>
                </a:cubicBezTo>
                <a:cubicBezTo>
                  <a:pt x="18" y="24"/>
                  <a:pt x="17" y="24"/>
                  <a:pt x="16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79"/>
                  <a:pt x="8" y="79"/>
                  <a:pt x="8" y="79"/>
                </a:cubicBezTo>
                <a:cubicBezTo>
                  <a:pt x="8" y="80"/>
                  <a:pt x="9" y="80"/>
                  <a:pt x="9" y="81"/>
                </a:cubicBezTo>
                <a:cubicBezTo>
                  <a:pt x="9" y="81"/>
                  <a:pt x="9" y="81"/>
                  <a:pt x="9" y="81"/>
                </a:cubicBezTo>
                <a:cubicBezTo>
                  <a:pt x="10" y="81"/>
                  <a:pt x="10" y="82"/>
                  <a:pt x="11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9" y="83"/>
                  <a:pt x="29" y="84"/>
                </a:cubicBezTo>
                <a:cubicBezTo>
                  <a:pt x="31" y="86"/>
                  <a:pt x="34" y="88"/>
                  <a:pt x="37" y="90"/>
                </a:cubicBezTo>
                <a:cubicBezTo>
                  <a:pt x="11" y="90"/>
                  <a:pt x="11" y="90"/>
                  <a:pt x="11" y="90"/>
                </a:cubicBezTo>
                <a:cubicBezTo>
                  <a:pt x="8" y="90"/>
                  <a:pt x="5" y="89"/>
                  <a:pt x="3" y="87"/>
                </a:cubicBezTo>
                <a:cubicBezTo>
                  <a:pt x="3" y="87"/>
                  <a:pt x="3" y="87"/>
                  <a:pt x="3" y="87"/>
                </a:cubicBezTo>
                <a:cubicBezTo>
                  <a:pt x="3" y="87"/>
                  <a:pt x="3" y="87"/>
                  <a:pt x="3" y="87"/>
                </a:cubicBezTo>
                <a:cubicBezTo>
                  <a:pt x="1" y="85"/>
                  <a:pt x="0" y="82"/>
                  <a:pt x="0" y="7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7"/>
                  <a:pt x="1" y="17"/>
                  <a:pt x="1" y="17"/>
                </a:cubicBezTo>
                <a:cubicBezTo>
                  <a:pt x="18" y="1"/>
                  <a:pt x="18" y="1"/>
                  <a:pt x="18" y="1"/>
                </a:cubicBez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1" y="0"/>
                  <a:pt x="21" y="0"/>
                </a:cubicBezTo>
                <a:close/>
                <a:moveTo>
                  <a:pt x="17" y="52"/>
                </a:moveTo>
                <a:cubicBezTo>
                  <a:pt x="17" y="56"/>
                  <a:pt x="17" y="56"/>
                  <a:pt x="17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27" y="52"/>
                  <a:pt x="27" y="52"/>
                  <a:pt x="27" y="52"/>
                </a:cubicBezTo>
                <a:cubicBezTo>
                  <a:pt x="17" y="52"/>
                  <a:pt x="17" y="52"/>
                  <a:pt x="17" y="52"/>
                </a:cubicBezTo>
                <a:close/>
                <a:moveTo>
                  <a:pt x="17" y="40"/>
                </a:moveTo>
                <a:cubicBezTo>
                  <a:pt x="17" y="44"/>
                  <a:pt x="17" y="44"/>
                  <a:pt x="17" y="44"/>
                </a:cubicBezTo>
                <a:cubicBezTo>
                  <a:pt x="56" y="44"/>
                  <a:pt x="56" y="44"/>
                  <a:pt x="56" y="44"/>
                </a:cubicBezTo>
                <a:cubicBezTo>
                  <a:pt x="56" y="40"/>
                  <a:pt x="56" y="40"/>
                  <a:pt x="56" y="40"/>
                </a:cubicBezTo>
                <a:cubicBezTo>
                  <a:pt x="17" y="40"/>
                  <a:pt x="17" y="40"/>
                  <a:pt x="17" y="40"/>
                </a:cubicBezTo>
                <a:close/>
                <a:moveTo>
                  <a:pt x="17" y="28"/>
                </a:moveTo>
                <a:cubicBezTo>
                  <a:pt x="17" y="33"/>
                  <a:pt x="17" y="33"/>
                  <a:pt x="17" y="33"/>
                </a:cubicBezTo>
                <a:cubicBezTo>
                  <a:pt x="56" y="33"/>
                  <a:pt x="56" y="33"/>
                  <a:pt x="56" y="33"/>
                </a:cubicBezTo>
                <a:cubicBezTo>
                  <a:pt x="56" y="28"/>
                  <a:pt x="56" y="28"/>
                  <a:pt x="56" y="28"/>
                </a:cubicBezTo>
                <a:cubicBezTo>
                  <a:pt x="17" y="28"/>
                  <a:pt x="17" y="28"/>
                  <a:pt x="17" y="28"/>
                </a:cubicBezTo>
                <a:close/>
                <a:moveTo>
                  <a:pt x="34" y="17"/>
                </a:moveTo>
                <a:cubicBezTo>
                  <a:pt x="34" y="22"/>
                  <a:pt x="34" y="22"/>
                  <a:pt x="34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17"/>
                  <a:pt x="56" y="17"/>
                  <a:pt x="56" y="17"/>
                </a:cubicBezTo>
                <a:cubicBezTo>
                  <a:pt x="34" y="17"/>
                  <a:pt x="34" y="17"/>
                  <a:pt x="34" y="17"/>
                </a:cubicBezTo>
                <a:close/>
                <a:moveTo>
                  <a:pt x="41" y="69"/>
                </a:moveTo>
                <a:cubicBezTo>
                  <a:pt x="43" y="64"/>
                  <a:pt x="48" y="61"/>
                  <a:pt x="55" y="60"/>
                </a:cubicBezTo>
                <a:cubicBezTo>
                  <a:pt x="48" y="56"/>
                  <a:pt x="39" y="62"/>
                  <a:pt x="41" y="69"/>
                </a:cubicBezTo>
                <a:close/>
                <a:moveTo>
                  <a:pt x="38" y="54"/>
                </a:moveTo>
                <a:cubicBezTo>
                  <a:pt x="34" y="57"/>
                  <a:pt x="32" y="61"/>
                  <a:pt x="31" y="66"/>
                </a:cubicBezTo>
                <a:cubicBezTo>
                  <a:pt x="31" y="70"/>
                  <a:pt x="32" y="75"/>
                  <a:pt x="35" y="79"/>
                </a:cubicBezTo>
                <a:cubicBezTo>
                  <a:pt x="38" y="83"/>
                  <a:pt x="43" y="86"/>
                  <a:pt x="47" y="86"/>
                </a:cubicBezTo>
                <a:cubicBezTo>
                  <a:pt x="51" y="87"/>
                  <a:pt x="55" y="86"/>
                  <a:pt x="58" y="84"/>
                </a:cubicBezTo>
                <a:cubicBezTo>
                  <a:pt x="58" y="85"/>
                  <a:pt x="58" y="86"/>
                  <a:pt x="59" y="87"/>
                </a:cubicBezTo>
                <a:cubicBezTo>
                  <a:pt x="65" y="95"/>
                  <a:pt x="65" y="95"/>
                  <a:pt x="65" y="95"/>
                </a:cubicBezTo>
                <a:cubicBezTo>
                  <a:pt x="67" y="97"/>
                  <a:pt x="69" y="97"/>
                  <a:pt x="71" y="96"/>
                </a:cubicBezTo>
                <a:cubicBezTo>
                  <a:pt x="71" y="96"/>
                  <a:pt x="71" y="96"/>
                  <a:pt x="71" y="96"/>
                </a:cubicBezTo>
                <a:cubicBezTo>
                  <a:pt x="73" y="94"/>
                  <a:pt x="74" y="91"/>
                  <a:pt x="72" y="90"/>
                </a:cubicBezTo>
                <a:cubicBezTo>
                  <a:pt x="66" y="82"/>
                  <a:pt x="66" y="82"/>
                  <a:pt x="66" y="82"/>
                </a:cubicBezTo>
                <a:cubicBezTo>
                  <a:pt x="65" y="81"/>
                  <a:pt x="64" y="80"/>
                  <a:pt x="63" y="80"/>
                </a:cubicBezTo>
                <a:cubicBezTo>
                  <a:pt x="66" y="77"/>
                  <a:pt x="67" y="74"/>
                  <a:pt x="68" y="70"/>
                </a:cubicBezTo>
                <a:cubicBezTo>
                  <a:pt x="68" y="66"/>
                  <a:pt x="67" y="61"/>
                  <a:pt x="64" y="57"/>
                </a:cubicBezTo>
                <a:cubicBezTo>
                  <a:pt x="61" y="53"/>
                  <a:pt x="56" y="50"/>
                  <a:pt x="52" y="50"/>
                </a:cubicBezTo>
                <a:cubicBezTo>
                  <a:pt x="47" y="49"/>
                  <a:pt x="42" y="50"/>
                  <a:pt x="38" y="54"/>
                </a:cubicBezTo>
                <a:close/>
                <a:moveTo>
                  <a:pt x="51" y="56"/>
                </a:moveTo>
                <a:cubicBezTo>
                  <a:pt x="48" y="56"/>
                  <a:pt x="45" y="56"/>
                  <a:pt x="42" y="58"/>
                </a:cubicBezTo>
                <a:cubicBezTo>
                  <a:pt x="39" y="61"/>
                  <a:pt x="38" y="63"/>
                  <a:pt x="37" y="67"/>
                </a:cubicBezTo>
                <a:cubicBezTo>
                  <a:pt x="37" y="70"/>
                  <a:pt x="38" y="73"/>
                  <a:pt x="40" y="76"/>
                </a:cubicBezTo>
                <a:cubicBezTo>
                  <a:pt x="42" y="78"/>
                  <a:pt x="45" y="80"/>
                  <a:pt x="48" y="80"/>
                </a:cubicBezTo>
                <a:cubicBezTo>
                  <a:pt x="51" y="80"/>
                  <a:pt x="54" y="80"/>
                  <a:pt x="57" y="78"/>
                </a:cubicBezTo>
                <a:cubicBezTo>
                  <a:pt x="60" y="76"/>
                  <a:pt x="61" y="73"/>
                  <a:pt x="61" y="69"/>
                </a:cubicBezTo>
                <a:cubicBezTo>
                  <a:pt x="62" y="66"/>
                  <a:pt x="61" y="63"/>
                  <a:pt x="59" y="61"/>
                </a:cubicBezTo>
                <a:cubicBezTo>
                  <a:pt x="57" y="58"/>
                  <a:pt x="54" y="56"/>
                  <a:pt x="51" y="56"/>
                </a:cubicBezTo>
                <a:close/>
                <a:moveTo>
                  <a:pt x="21" y="9"/>
                </a:moveTo>
                <a:cubicBezTo>
                  <a:pt x="11" y="19"/>
                  <a:pt x="11" y="19"/>
                  <a:pt x="11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8" y="20"/>
                  <a:pt x="18" y="20"/>
                </a:cubicBezTo>
                <a:cubicBezTo>
                  <a:pt x="19" y="20"/>
                  <a:pt x="20" y="19"/>
                  <a:pt x="21" y="19"/>
                </a:cubicBezTo>
                <a:cubicBezTo>
                  <a:pt x="21" y="18"/>
                  <a:pt x="22" y="17"/>
                  <a:pt x="22" y="17"/>
                </a:cubicBezTo>
                <a:cubicBezTo>
                  <a:pt x="22" y="16"/>
                  <a:pt x="22" y="16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1" y="11"/>
                  <a:pt x="21" y="11"/>
                  <a:pt x="21" y="11"/>
                </a:cubicBezTo>
                <a:lnTo>
                  <a:pt x="21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60C1C8C-992E-F099-FA04-9484801DDA67}"/>
              </a:ext>
            </a:extLst>
          </p:cNvPr>
          <p:cNvGrpSpPr/>
          <p:nvPr/>
        </p:nvGrpSpPr>
        <p:grpSpPr>
          <a:xfrm>
            <a:off x="5137150" y="4110099"/>
            <a:ext cx="5742940" cy="925830"/>
            <a:chOff x="8867" y="1761"/>
            <a:chExt cx="9044" cy="1458"/>
          </a:xfrm>
          <a:solidFill>
            <a:srgbClr val="004F8A"/>
          </a:solidFill>
        </p:grpSpPr>
        <p:sp>
          <p:nvSpPr>
            <p:cNvPr id="4" name="泪滴形 3">
              <a:extLst>
                <a:ext uri="{FF2B5EF4-FFF2-40B4-BE49-F238E27FC236}">
                  <a16:creationId xmlns:a16="http://schemas.microsoft.com/office/drawing/2014/main" id="{43BA4EF0-0EAD-F0BB-1DB8-E12D10FF63E9}"/>
                </a:ext>
              </a:extLst>
            </p:cNvPr>
            <p:cNvSpPr/>
            <p:nvPr/>
          </p:nvSpPr>
          <p:spPr>
            <a:xfrm>
              <a:off x="8867" y="1761"/>
              <a:ext cx="1500" cy="1457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r>
                <a:rPr lang="en-US" altLang="zh-CN" sz="2800" b="1" strike="noStrike" noProof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  <p:sp>
          <p:nvSpPr>
            <p:cNvPr id="5" name="圆角矩形 23">
              <a:extLst>
                <a:ext uri="{FF2B5EF4-FFF2-40B4-BE49-F238E27FC236}">
                  <a16:creationId xmlns:a16="http://schemas.microsoft.com/office/drawing/2014/main" id="{693E34C8-EBF8-E072-7705-DD419BB79696}"/>
                </a:ext>
              </a:extLst>
            </p:cNvPr>
            <p:cNvSpPr/>
            <p:nvPr/>
          </p:nvSpPr>
          <p:spPr>
            <a:xfrm>
              <a:off x="10989" y="1761"/>
              <a:ext cx="6922" cy="145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r>
                <a:rPr lang="zh-CN" altLang="en-US" sz="2800" b="1" noProof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学期安排</a:t>
              </a:r>
              <a:endParaRPr lang="zh-CN" altLang="en-US" sz="2800" b="1" strike="noStrike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81" name="组合 24"/>
          <p:cNvGrpSpPr/>
          <p:nvPr/>
        </p:nvGrpSpPr>
        <p:grpSpPr>
          <a:xfrm>
            <a:off x="0" y="1108075"/>
            <a:ext cx="12192000" cy="2505075"/>
            <a:chOff x="-6763" y="2701062"/>
            <a:chExt cx="5991142" cy="1324873"/>
          </a:xfrm>
        </p:grpSpPr>
        <p:sp>
          <p:nvSpPr>
            <p:cNvPr id="27" name="矩形 26"/>
            <p:cNvSpPr/>
            <p:nvPr/>
          </p:nvSpPr>
          <p:spPr>
            <a:xfrm>
              <a:off x="-6763" y="2701062"/>
              <a:ext cx="5991142" cy="1324873"/>
            </a:xfrm>
            <a:prstGeom prst="rect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71683" name="文本框 27"/>
            <p:cNvSpPr txBox="1"/>
            <p:nvPr/>
          </p:nvSpPr>
          <p:spPr>
            <a:xfrm>
              <a:off x="1174286" y="2995372"/>
              <a:ext cx="3629042" cy="8620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谢谢观看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5000"/>
                </a:lnSpc>
              </a:pPr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请各位老师提出批评与建议</a:t>
              </a:r>
            </a:p>
          </p:txBody>
        </p:sp>
      </p:grpSp>
      <p:pic>
        <p:nvPicPr>
          <p:cNvPr id="71684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5150" y="11113"/>
            <a:ext cx="2689225" cy="552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685" name="文本框 6"/>
          <p:cNvSpPr txBox="1"/>
          <p:nvPr/>
        </p:nvSpPr>
        <p:spPr>
          <a:xfrm>
            <a:off x="4830763" y="6080125"/>
            <a:ext cx="26971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北航交通科学与工程学院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1460500" y="4959350"/>
            <a:ext cx="9971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687" name="文本框 15"/>
          <p:cNvSpPr txBox="1"/>
          <p:nvPr/>
        </p:nvSpPr>
        <p:spPr>
          <a:xfrm>
            <a:off x="1460500" y="4543425"/>
            <a:ext cx="2031325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答辩学生：武明亮</a:t>
            </a:r>
          </a:p>
        </p:txBody>
      </p:sp>
      <p:sp>
        <p:nvSpPr>
          <p:cNvPr id="71688" name="文本框 16"/>
          <p:cNvSpPr txBox="1"/>
          <p:nvPr/>
        </p:nvSpPr>
        <p:spPr>
          <a:xfrm>
            <a:off x="6473499" y="4543425"/>
            <a:ext cx="17843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指导老师：丁川</a:t>
            </a:r>
          </a:p>
        </p:txBody>
      </p:sp>
      <p:sp>
        <p:nvSpPr>
          <p:cNvPr id="71689" name="文本框 17"/>
          <p:cNvSpPr txBox="1"/>
          <p:nvPr/>
        </p:nvSpPr>
        <p:spPr>
          <a:xfrm>
            <a:off x="8902700" y="4549775"/>
            <a:ext cx="2462534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2025. 9.16</a:t>
            </a:r>
          </a:p>
        </p:txBody>
      </p:sp>
      <p:sp>
        <p:nvSpPr>
          <p:cNvPr id="71690" name="文本框 18"/>
          <p:cNvSpPr txBox="1"/>
          <p:nvPr/>
        </p:nvSpPr>
        <p:spPr>
          <a:xfrm>
            <a:off x="4067337" y="4549775"/>
            <a:ext cx="1800493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专业：交通运输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矩形 100"/>
          <p:cNvSpPr/>
          <p:nvPr/>
        </p:nvSpPr>
        <p:spPr>
          <a:xfrm>
            <a:off x="0" y="2014538"/>
            <a:ext cx="12192000" cy="2849563"/>
          </a:xfrm>
          <a:prstGeom prst="rect">
            <a:avLst/>
          </a:prstGeom>
          <a:solidFill>
            <a:srgbClr val="004F8A"/>
          </a:solidFill>
          <a:ln>
            <a:solidFill>
              <a:srgbClr val="004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trike="noStrike" noProof="1"/>
          </a:p>
        </p:txBody>
      </p:sp>
      <p:sp>
        <p:nvSpPr>
          <p:cNvPr id="102" name="矩形 101"/>
          <p:cNvSpPr/>
          <p:nvPr/>
        </p:nvSpPr>
        <p:spPr>
          <a:xfrm>
            <a:off x="0" y="2663825"/>
            <a:ext cx="52355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trike="noStrike" noProof="1"/>
          </a:p>
        </p:txBody>
      </p:sp>
      <p:sp>
        <p:nvSpPr>
          <p:cNvPr id="18435" name="文本框 102"/>
          <p:cNvSpPr txBox="1"/>
          <p:nvPr/>
        </p:nvSpPr>
        <p:spPr>
          <a:xfrm>
            <a:off x="5176838" y="2025650"/>
            <a:ext cx="1539875" cy="1861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8436" name="文本框 103"/>
          <p:cNvSpPr txBox="1"/>
          <p:nvPr/>
        </p:nvSpPr>
        <p:spPr>
          <a:xfrm>
            <a:off x="4605338" y="2660650"/>
            <a:ext cx="571500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200" b="1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</a:p>
        </p:txBody>
      </p:sp>
      <p:sp>
        <p:nvSpPr>
          <p:cNvPr id="105" name="矩形 104"/>
          <p:cNvSpPr/>
          <p:nvPr/>
        </p:nvSpPr>
        <p:spPr>
          <a:xfrm>
            <a:off x="6597650" y="2663825"/>
            <a:ext cx="5594350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trike="noStrike" noProof="1"/>
          </a:p>
        </p:txBody>
      </p:sp>
      <p:sp>
        <p:nvSpPr>
          <p:cNvPr id="18438" name="文本框 105"/>
          <p:cNvSpPr txBox="1"/>
          <p:nvPr/>
        </p:nvSpPr>
        <p:spPr>
          <a:xfrm>
            <a:off x="6597650" y="2660650"/>
            <a:ext cx="2454275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</a:p>
        </p:txBody>
      </p:sp>
      <p:sp>
        <p:nvSpPr>
          <p:cNvPr id="18439" name="文本框 106"/>
          <p:cNvSpPr txBox="1"/>
          <p:nvPr/>
        </p:nvSpPr>
        <p:spPr>
          <a:xfrm>
            <a:off x="1039813" y="3640138"/>
            <a:ext cx="1011237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基本理论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0"/>
            <a:ext cx="1812925" cy="6858000"/>
          </a:xfrm>
          <a:prstGeom prst="rect">
            <a:avLst/>
          </a:prstGeom>
          <a:solidFill>
            <a:srgbClr val="004F8A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trike="noStrike" noProof="1"/>
          </a:p>
        </p:txBody>
      </p:sp>
      <p:sp>
        <p:nvSpPr>
          <p:cNvPr id="12294" name="文本框 6"/>
          <p:cNvSpPr txBox="1"/>
          <p:nvPr/>
        </p:nvSpPr>
        <p:spPr>
          <a:xfrm>
            <a:off x="358775" y="855663"/>
            <a:ext cx="1108075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12295" name="组合 4"/>
          <p:cNvGrpSpPr/>
          <p:nvPr/>
        </p:nvGrpSpPr>
        <p:grpSpPr>
          <a:xfrm>
            <a:off x="0" y="835025"/>
            <a:ext cx="1814513" cy="779463"/>
            <a:chOff x="0" y="835437"/>
            <a:chExt cx="1814855" cy="779276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540" y="835437"/>
              <a:ext cx="1813315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614713"/>
              <a:ext cx="1813315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85" name="文本框 32"/>
          <p:cNvSpPr txBox="1"/>
          <p:nvPr>
            <p:custDataLst>
              <p:tags r:id="rId1"/>
            </p:custDataLst>
          </p:nvPr>
        </p:nvSpPr>
        <p:spPr>
          <a:xfrm>
            <a:off x="2063750" y="93663"/>
            <a:ext cx="7037504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逻辑约束表达（约束均省略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是零一变量）</a:t>
            </a:r>
          </a:p>
        </p:txBody>
      </p:sp>
      <p:cxnSp>
        <p:nvCxnSpPr>
          <p:cNvPr id="34" name="直接连接符 33"/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2063750" y="584200"/>
            <a:ext cx="6658718" cy="0"/>
          </a:xfrm>
          <a:prstGeom prst="line">
            <a:avLst/>
          </a:prstGeom>
          <a:ln w="57150">
            <a:solidFill>
              <a:srgbClr val="39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F30D0A85-4C48-E74B-CC82-96ECAFCF13DF}"/>
              </a:ext>
            </a:extLst>
          </p:cNvPr>
          <p:cNvSpPr txBox="1"/>
          <p:nvPr/>
        </p:nvSpPr>
        <p:spPr>
          <a:xfrm>
            <a:off x="2171694" y="96901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逻辑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：非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CE21695-6BA7-01DD-E4A1-E662234848E6}"/>
              </a:ext>
            </a:extLst>
          </p:cNvPr>
          <p:cNvGrpSpPr/>
          <p:nvPr/>
        </p:nvGrpSpPr>
        <p:grpSpPr>
          <a:xfrm>
            <a:off x="2171694" y="1484629"/>
            <a:ext cx="4329953" cy="478812"/>
            <a:chOff x="2259106" y="1484629"/>
            <a:chExt cx="4329953" cy="478812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855AFF3-A929-DE0B-C435-5F24B39F77F0}"/>
                </a:ext>
              </a:extLst>
            </p:cNvPr>
            <p:cNvSpPr txBox="1"/>
            <p:nvPr/>
          </p:nvSpPr>
          <p:spPr>
            <a:xfrm>
              <a:off x="2259106" y="1501776"/>
              <a:ext cx="4329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x,y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分别表示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与       的真值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27ED725-B401-9304-624B-1EA92814C3D3}"/>
                    </a:ext>
                  </a:extLst>
                </p:cNvPr>
                <p:cNvSpPr txBox="1"/>
                <p:nvPr/>
              </p:nvSpPr>
              <p:spPr>
                <a:xfrm>
                  <a:off x="4809571" y="1484629"/>
                  <a:ext cx="497541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27ED725-B401-9304-624B-1EA92814C3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571" y="1484629"/>
                  <a:ext cx="497541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69F97E60-0F62-2B5B-1D5A-7B05F4DCB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557170"/>
              </p:ext>
            </p:extLst>
          </p:nvPr>
        </p:nvGraphicFramePr>
        <p:xfrm>
          <a:off x="7770165" y="1294448"/>
          <a:ext cx="3742764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1382">
                  <a:extLst>
                    <a:ext uri="{9D8B030D-6E8A-4147-A177-3AD203B41FA5}">
                      <a16:colId xmlns:a16="http://schemas.microsoft.com/office/drawing/2014/main" val="4016920123"/>
                    </a:ext>
                  </a:extLst>
                </a:gridCol>
                <a:gridCol w="1871382">
                  <a:extLst>
                    <a:ext uri="{9D8B030D-6E8A-4147-A177-3AD203B41FA5}">
                      <a16:colId xmlns:a16="http://schemas.microsoft.com/office/drawing/2014/main" val="774006264"/>
                    </a:ext>
                  </a:extLst>
                </a:gridCol>
              </a:tblGrid>
              <a:tr h="3652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407204"/>
                  </a:ext>
                </a:extLst>
              </a:tr>
              <a:tr h="3652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067643"/>
                  </a:ext>
                </a:extLst>
              </a:tr>
              <a:tr h="3652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5613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1E615DD-A86D-8536-1029-60AAC369CEBE}"/>
                  </a:ext>
                </a:extLst>
              </p:cNvPr>
              <p:cNvSpPr txBox="1"/>
              <p:nvPr/>
            </p:nvSpPr>
            <p:spPr>
              <a:xfrm>
                <a:off x="2171694" y="2151380"/>
                <a:ext cx="40206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约束表达：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</m:oMath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1E615DD-A86D-8536-1029-60AAC369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694" y="2151380"/>
                <a:ext cx="4020670" cy="461665"/>
              </a:xfrm>
              <a:prstGeom prst="rect">
                <a:avLst/>
              </a:prstGeom>
              <a:blipFill>
                <a:blip r:embed="rId7"/>
                <a:stretch>
                  <a:fillRect l="-227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8C052935-10FA-F4FD-2003-84A689575434}"/>
              </a:ext>
            </a:extLst>
          </p:cNvPr>
          <p:cNvSpPr txBox="1"/>
          <p:nvPr/>
        </p:nvSpPr>
        <p:spPr>
          <a:xfrm>
            <a:off x="2171694" y="2909869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逻辑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：异或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EE9A588-1B99-23FC-D2A4-4CD76C9E9996}"/>
                  </a:ext>
                </a:extLst>
              </p:cNvPr>
              <p:cNvSpPr txBox="1"/>
              <p:nvPr/>
            </p:nvSpPr>
            <p:spPr>
              <a:xfrm>
                <a:off x="2171694" y="3442635"/>
                <a:ext cx="5042653" cy="1135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sz="1600" b="1" dirty="0">
                    <a:solidFill>
                      <a:schemeClr val="tx1"/>
                    </a:solidFill>
                    <a:latin typeface="+mn-lt"/>
                    <a:ea typeface="+mn-ea"/>
                  </a:rPr>
                  <a:t>1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,x</a:t>
                </a:r>
                <a:r>
                  <a:rPr lang="en-US" altLang="zh-CN" sz="1600" b="1" dirty="0">
                    <a:solidFill>
                      <a:schemeClr val="tx1"/>
                    </a:solidFill>
                    <a:latin typeface="+mn-lt"/>
                    <a:ea typeface="+mn-ea"/>
                  </a:rPr>
                  <a:t>2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,y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分别表示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的真值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EE9A588-1B99-23FC-D2A4-4CD76C9E9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694" y="3442635"/>
                <a:ext cx="5042653" cy="1135054"/>
              </a:xfrm>
              <a:prstGeom prst="rect">
                <a:avLst/>
              </a:prstGeom>
              <a:blipFill>
                <a:blip r:embed="rId8"/>
                <a:stretch>
                  <a:fillRect l="-1814" r="-1814" b="-11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FFFC4FA0-4FDE-1CB8-81EE-CD585B980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08871"/>
              </p:ext>
            </p:extLst>
          </p:nvPr>
        </p:nvGraphicFramePr>
        <p:xfrm>
          <a:off x="7341720" y="3781108"/>
          <a:ext cx="4444626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1542">
                  <a:extLst>
                    <a:ext uri="{9D8B030D-6E8A-4147-A177-3AD203B41FA5}">
                      <a16:colId xmlns:a16="http://schemas.microsoft.com/office/drawing/2014/main" val="3697301951"/>
                    </a:ext>
                  </a:extLst>
                </a:gridCol>
                <a:gridCol w="1481542">
                  <a:extLst>
                    <a:ext uri="{9D8B030D-6E8A-4147-A177-3AD203B41FA5}">
                      <a16:colId xmlns:a16="http://schemas.microsoft.com/office/drawing/2014/main" val="4016920123"/>
                    </a:ext>
                  </a:extLst>
                </a:gridCol>
                <a:gridCol w="1481542">
                  <a:extLst>
                    <a:ext uri="{9D8B030D-6E8A-4147-A177-3AD203B41FA5}">
                      <a16:colId xmlns:a16="http://schemas.microsoft.com/office/drawing/2014/main" val="774006264"/>
                    </a:ext>
                  </a:extLst>
                </a:gridCol>
              </a:tblGrid>
              <a:tr h="3652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r>
                        <a:rPr lang="en-US" altLang="zh-CN" sz="1600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407204"/>
                  </a:ext>
                </a:extLst>
              </a:tr>
              <a:tr h="3652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067643"/>
                  </a:ext>
                </a:extLst>
              </a:tr>
              <a:tr h="3652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561311"/>
                  </a:ext>
                </a:extLst>
              </a:tr>
              <a:tr h="3652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554527"/>
                  </a:ext>
                </a:extLst>
              </a:tr>
              <a:tr h="3652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14136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12123300-43DE-92AC-330A-667032F748C8}"/>
              </a:ext>
            </a:extLst>
          </p:cNvPr>
          <p:cNvSpPr txBox="1"/>
          <p:nvPr/>
        </p:nvSpPr>
        <p:spPr>
          <a:xfrm>
            <a:off x="2171694" y="4663727"/>
            <a:ext cx="1532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约束表达：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A8EC3B5-CFA5-5910-E599-13E40E123915}"/>
                  </a:ext>
                </a:extLst>
              </p:cNvPr>
              <p:cNvSpPr txBox="1"/>
              <p:nvPr/>
            </p:nvSpPr>
            <p:spPr>
              <a:xfrm>
                <a:off x="3358216" y="4535194"/>
                <a:ext cx="279698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A8EC3B5-CFA5-5910-E599-13E40E123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216" y="4535194"/>
                <a:ext cx="2796982" cy="23083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>
            <a:extLst>
              <a:ext uri="{FF2B5EF4-FFF2-40B4-BE49-F238E27FC236}">
                <a16:creationId xmlns:a16="http://schemas.microsoft.com/office/drawing/2014/main" id="{851371A9-93B9-BFCF-5CBA-AEEF1EEBD9EF}"/>
              </a:ext>
            </a:extLst>
          </p:cNvPr>
          <p:cNvSpPr/>
          <p:nvPr/>
        </p:nvSpPr>
        <p:spPr>
          <a:xfrm>
            <a:off x="2063750" y="835025"/>
            <a:ext cx="9944474" cy="1887981"/>
          </a:xfrm>
          <a:prstGeom prst="rect">
            <a:avLst/>
          </a:prstGeom>
          <a:noFill/>
          <a:ln w="28575">
            <a:solidFill>
              <a:srgbClr val="4472C4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7901988-B684-B3AF-2B40-CDAA095DC160}"/>
              </a:ext>
            </a:extLst>
          </p:cNvPr>
          <p:cNvSpPr/>
          <p:nvPr/>
        </p:nvSpPr>
        <p:spPr>
          <a:xfrm>
            <a:off x="2063750" y="2869019"/>
            <a:ext cx="9944474" cy="3895318"/>
          </a:xfrm>
          <a:prstGeom prst="rect">
            <a:avLst/>
          </a:prstGeom>
          <a:noFill/>
          <a:ln w="28575">
            <a:solidFill>
              <a:srgbClr val="4472C4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076E48-D952-421C-3DF8-46847212DB1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9688" y="1843088"/>
            <a:ext cx="1773237" cy="232185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250000"/>
              </a:lnSpc>
              <a:buClrTx/>
              <a:buSzTx/>
              <a:buFontTx/>
              <a:buAutoNum type="arabicPeriod"/>
            </a:pPr>
            <a:r>
              <a:rPr lang="zh-CN" altLang="en-US" sz="2400" b="1" i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基础理论</a:t>
            </a:r>
          </a:p>
          <a:p>
            <a:pPr marL="342900" indent="-342900">
              <a:lnSpc>
                <a:spcPct val="250000"/>
              </a:lnSpc>
              <a:buFontTx/>
              <a:buAutoNum type="arabicPeriod"/>
            </a:pPr>
            <a:r>
              <a:rPr lang="zh-CN" altLang="en-US" sz="12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编程实践</a:t>
            </a:r>
            <a:endParaRPr lang="en-US" altLang="zh-CN" sz="12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FontTx/>
              <a:buAutoNum type="arabicPeriod"/>
            </a:pPr>
            <a:r>
              <a:rPr lang="zh-CN" altLang="en-US" sz="12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学期安排</a:t>
            </a:r>
          </a:p>
          <a:p>
            <a:pPr>
              <a:lnSpc>
                <a:spcPct val="250000"/>
              </a:lnSpc>
            </a:pPr>
            <a:endParaRPr lang="zh-CN" altLang="en-US" sz="12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DE223-50C6-5BFC-9F45-BE00C96DD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E9EC0BC1-2211-0DCC-DF45-5EBC229CBC7E}"/>
              </a:ext>
            </a:extLst>
          </p:cNvPr>
          <p:cNvSpPr/>
          <p:nvPr/>
        </p:nvSpPr>
        <p:spPr>
          <a:xfrm>
            <a:off x="0" y="0"/>
            <a:ext cx="1812925" cy="6858000"/>
          </a:xfrm>
          <a:prstGeom prst="rect">
            <a:avLst/>
          </a:prstGeom>
          <a:solidFill>
            <a:srgbClr val="004F8A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trike="noStrike" noProof="1"/>
          </a:p>
        </p:txBody>
      </p:sp>
      <p:sp>
        <p:nvSpPr>
          <p:cNvPr id="12294" name="文本框 6">
            <a:extLst>
              <a:ext uri="{FF2B5EF4-FFF2-40B4-BE49-F238E27FC236}">
                <a16:creationId xmlns:a16="http://schemas.microsoft.com/office/drawing/2014/main" id="{909EB530-7732-FBE4-C549-AA05682439EF}"/>
              </a:ext>
            </a:extLst>
          </p:cNvPr>
          <p:cNvSpPr txBox="1"/>
          <p:nvPr/>
        </p:nvSpPr>
        <p:spPr>
          <a:xfrm>
            <a:off x="358775" y="855663"/>
            <a:ext cx="1108075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12295" name="组合 4">
            <a:extLst>
              <a:ext uri="{FF2B5EF4-FFF2-40B4-BE49-F238E27FC236}">
                <a16:creationId xmlns:a16="http://schemas.microsoft.com/office/drawing/2014/main" id="{C2DF1FB7-2381-5F18-E66E-FCA330F96143}"/>
              </a:ext>
            </a:extLst>
          </p:cNvPr>
          <p:cNvGrpSpPr/>
          <p:nvPr/>
        </p:nvGrpSpPr>
        <p:grpSpPr>
          <a:xfrm>
            <a:off x="0" y="835025"/>
            <a:ext cx="1814513" cy="779463"/>
            <a:chOff x="0" y="835437"/>
            <a:chExt cx="1814855" cy="779276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53A9FD3E-657E-EA94-6ED3-4F6D967AE165}"/>
                </a:ext>
              </a:extLst>
            </p:cNvPr>
            <p:cNvCxnSpPr/>
            <p:nvPr/>
          </p:nvCxnSpPr>
          <p:spPr>
            <a:xfrm>
              <a:off x="1540" y="835437"/>
              <a:ext cx="1813315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DA853086-0B0E-1DC3-CB9C-3C5DCAEF9B61}"/>
                </a:ext>
              </a:extLst>
            </p:cNvPr>
            <p:cNvCxnSpPr/>
            <p:nvPr/>
          </p:nvCxnSpPr>
          <p:spPr>
            <a:xfrm>
              <a:off x="0" y="1614713"/>
              <a:ext cx="1813315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85" name="文本框 32">
            <a:extLst>
              <a:ext uri="{FF2B5EF4-FFF2-40B4-BE49-F238E27FC236}">
                <a16:creationId xmlns:a16="http://schemas.microsoft.com/office/drawing/2014/main" id="{FD40FD02-74A5-36C1-F376-0C4863B4A83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063750" y="93663"/>
            <a:ext cx="2680542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逻辑约束表达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C0FBA12-EAD0-D036-A71F-94860A879CFF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2063750" y="584200"/>
            <a:ext cx="2588932" cy="0"/>
          </a:xfrm>
          <a:prstGeom prst="line">
            <a:avLst/>
          </a:prstGeom>
          <a:ln w="57150">
            <a:solidFill>
              <a:srgbClr val="39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0A622CD-D7A1-8F36-E7F5-682DCEF02344}"/>
              </a:ext>
            </a:extLst>
          </p:cNvPr>
          <p:cNvSpPr txBox="1"/>
          <p:nvPr/>
        </p:nvSpPr>
        <p:spPr>
          <a:xfrm>
            <a:off x="2171694" y="3817779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逻辑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E736B53-F4C9-A9BC-A155-A26DA429AC46}"/>
                  </a:ext>
                </a:extLst>
              </p:cNvPr>
              <p:cNvSpPr txBox="1"/>
              <p:nvPr/>
            </p:nvSpPr>
            <p:spPr>
              <a:xfrm>
                <a:off x="2222265" y="4184508"/>
                <a:ext cx="5361734" cy="581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sz="1600" b="1" dirty="0">
                    <a:solidFill>
                      <a:schemeClr val="tx1"/>
                    </a:solidFill>
                    <a:latin typeface="+mn-lt"/>
                    <a:ea typeface="+mn-ea"/>
                  </a:rPr>
                  <a:t>1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,x</a:t>
                </a:r>
                <a:r>
                  <a:rPr lang="en-US" altLang="zh-CN" sz="1600" b="1" dirty="0">
                    <a:solidFill>
                      <a:schemeClr val="tx1"/>
                    </a:solidFill>
                    <a:latin typeface="+mn-lt"/>
                    <a:ea typeface="+mn-ea"/>
                  </a:rPr>
                  <a:t>2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,y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分别表示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的真值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E736B53-F4C9-A9BC-A155-A26DA429A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265" y="4184508"/>
                <a:ext cx="5361734" cy="581057"/>
              </a:xfrm>
              <a:prstGeom prst="rect">
                <a:avLst/>
              </a:prstGeom>
              <a:blipFill>
                <a:blip r:embed="rId6"/>
                <a:stretch>
                  <a:fillRect l="-1820" b="-22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8C126BAC-A24A-CD55-5607-922C2C960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931731"/>
              </p:ext>
            </p:extLst>
          </p:nvPr>
        </p:nvGraphicFramePr>
        <p:xfrm>
          <a:off x="7583999" y="4216559"/>
          <a:ext cx="4202346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0782">
                  <a:extLst>
                    <a:ext uri="{9D8B030D-6E8A-4147-A177-3AD203B41FA5}">
                      <a16:colId xmlns:a16="http://schemas.microsoft.com/office/drawing/2014/main" val="3697301951"/>
                    </a:ext>
                  </a:extLst>
                </a:gridCol>
                <a:gridCol w="1400782">
                  <a:extLst>
                    <a:ext uri="{9D8B030D-6E8A-4147-A177-3AD203B41FA5}">
                      <a16:colId xmlns:a16="http://schemas.microsoft.com/office/drawing/2014/main" val="4016920123"/>
                    </a:ext>
                  </a:extLst>
                </a:gridCol>
                <a:gridCol w="1400782">
                  <a:extLst>
                    <a:ext uri="{9D8B030D-6E8A-4147-A177-3AD203B41FA5}">
                      <a16:colId xmlns:a16="http://schemas.microsoft.com/office/drawing/2014/main" val="774006264"/>
                    </a:ext>
                  </a:extLst>
                </a:gridCol>
              </a:tblGrid>
              <a:tr h="3652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r>
                        <a:rPr lang="en-US" altLang="zh-CN" sz="1600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407204"/>
                  </a:ext>
                </a:extLst>
              </a:tr>
              <a:tr h="3652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067643"/>
                  </a:ext>
                </a:extLst>
              </a:tr>
              <a:tr h="3652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561311"/>
                  </a:ext>
                </a:extLst>
              </a:tr>
              <a:tr h="3652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554527"/>
                  </a:ext>
                </a:extLst>
              </a:tr>
              <a:tr h="3652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14136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E2404C6E-CB43-F9B6-2064-62ABC289A634}"/>
              </a:ext>
            </a:extLst>
          </p:cNvPr>
          <p:cNvSpPr txBox="1"/>
          <p:nvPr/>
        </p:nvSpPr>
        <p:spPr>
          <a:xfrm>
            <a:off x="2222265" y="4816964"/>
            <a:ext cx="1532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约束表达：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ACDB459-FC60-BE28-7344-FE67FEFAE4A4}"/>
                  </a:ext>
                </a:extLst>
              </p:cNvPr>
              <p:cNvSpPr txBox="1"/>
              <p:nvPr/>
            </p:nvSpPr>
            <p:spPr>
              <a:xfrm>
                <a:off x="3345801" y="4689018"/>
                <a:ext cx="279698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ACDB459-FC60-BE28-7344-FE67FEFAE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801" y="4689018"/>
                <a:ext cx="2796982" cy="17543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>
            <a:extLst>
              <a:ext uri="{FF2B5EF4-FFF2-40B4-BE49-F238E27FC236}">
                <a16:creationId xmlns:a16="http://schemas.microsoft.com/office/drawing/2014/main" id="{F8EB4329-245F-D7E0-E025-32774C188A70}"/>
              </a:ext>
            </a:extLst>
          </p:cNvPr>
          <p:cNvSpPr/>
          <p:nvPr/>
        </p:nvSpPr>
        <p:spPr>
          <a:xfrm>
            <a:off x="2063750" y="3776929"/>
            <a:ext cx="9944474" cy="2714658"/>
          </a:xfrm>
          <a:prstGeom prst="rect">
            <a:avLst/>
          </a:prstGeom>
          <a:noFill/>
          <a:ln w="28575">
            <a:solidFill>
              <a:srgbClr val="4472C4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8D4FF3-1386-8DFF-0CAC-9CC75F5F4457}"/>
              </a:ext>
            </a:extLst>
          </p:cNvPr>
          <p:cNvSpPr txBox="1"/>
          <p:nvPr/>
        </p:nvSpPr>
        <p:spPr>
          <a:xfrm>
            <a:off x="2171694" y="777882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逻辑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D93271D-2542-09BE-B9E0-DBF5AA3480C7}"/>
                  </a:ext>
                </a:extLst>
              </p:cNvPr>
              <p:cNvSpPr txBox="1"/>
              <p:nvPr/>
            </p:nvSpPr>
            <p:spPr>
              <a:xfrm>
                <a:off x="2222265" y="1144611"/>
                <a:ext cx="5361734" cy="581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sz="1600" b="1" dirty="0">
                    <a:solidFill>
                      <a:schemeClr val="tx1"/>
                    </a:solidFill>
                    <a:latin typeface="+mn-lt"/>
                    <a:ea typeface="+mn-ea"/>
                  </a:rPr>
                  <a:t>1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,x</a:t>
                </a:r>
                <a:r>
                  <a:rPr lang="en-US" altLang="zh-CN" sz="1600" b="1" dirty="0">
                    <a:solidFill>
                      <a:schemeClr val="tx1"/>
                    </a:solidFill>
                    <a:latin typeface="+mn-lt"/>
                    <a:ea typeface="+mn-ea"/>
                  </a:rPr>
                  <a:t>2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,y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分别表示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的真值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D93271D-2542-09BE-B9E0-DBF5AA348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265" y="1144611"/>
                <a:ext cx="5361734" cy="581057"/>
              </a:xfrm>
              <a:prstGeom prst="rect">
                <a:avLst/>
              </a:prstGeom>
              <a:blipFill>
                <a:blip r:embed="rId8"/>
                <a:stretch>
                  <a:fillRect l="-1820" b="-2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CFC6446-5359-3EE5-A12A-F4748D090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373334"/>
              </p:ext>
            </p:extLst>
          </p:nvPr>
        </p:nvGraphicFramePr>
        <p:xfrm>
          <a:off x="7583999" y="1176662"/>
          <a:ext cx="4202346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0782">
                  <a:extLst>
                    <a:ext uri="{9D8B030D-6E8A-4147-A177-3AD203B41FA5}">
                      <a16:colId xmlns:a16="http://schemas.microsoft.com/office/drawing/2014/main" val="3697301951"/>
                    </a:ext>
                  </a:extLst>
                </a:gridCol>
                <a:gridCol w="1400782">
                  <a:extLst>
                    <a:ext uri="{9D8B030D-6E8A-4147-A177-3AD203B41FA5}">
                      <a16:colId xmlns:a16="http://schemas.microsoft.com/office/drawing/2014/main" val="4016920123"/>
                    </a:ext>
                  </a:extLst>
                </a:gridCol>
                <a:gridCol w="1400782">
                  <a:extLst>
                    <a:ext uri="{9D8B030D-6E8A-4147-A177-3AD203B41FA5}">
                      <a16:colId xmlns:a16="http://schemas.microsoft.com/office/drawing/2014/main" val="774006264"/>
                    </a:ext>
                  </a:extLst>
                </a:gridCol>
              </a:tblGrid>
              <a:tr h="3652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r>
                        <a:rPr lang="en-US" altLang="zh-CN" sz="1600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407204"/>
                  </a:ext>
                </a:extLst>
              </a:tr>
              <a:tr h="3652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067643"/>
                  </a:ext>
                </a:extLst>
              </a:tr>
              <a:tr h="3652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561311"/>
                  </a:ext>
                </a:extLst>
              </a:tr>
              <a:tr h="3652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554527"/>
                  </a:ext>
                </a:extLst>
              </a:tr>
              <a:tr h="3652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14136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581C4477-449E-979A-456B-F7E6BE92399B}"/>
              </a:ext>
            </a:extLst>
          </p:cNvPr>
          <p:cNvSpPr txBox="1"/>
          <p:nvPr/>
        </p:nvSpPr>
        <p:spPr>
          <a:xfrm>
            <a:off x="2222265" y="1777067"/>
            <a:ext cx="1532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约束表达：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FE0455B-15D5-4BD3-E3EA-4BF92A7EA7A5}"/>
                  </a:ext>
                </a:extLst>
              </p:cNvPr>
              <p:cNvSpPr txBox="1"/>
              <p:nvPr/>
            </p:nvSpPr>
            <p:spPr>
              <a:xfrm>
                <a:off x="3345801" y="1649121"/>
                <a:ext cx="279698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FE0455B-15D5-4BD3-E3EA-4BF92A7EA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801" y="1649121"/>
                <a:ext cx="2796982" cy="17543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865A8259-D5EC-C709-D184-B020CBA0C01C}"/>
              </a:ext>
            </a:extLst>
          </p:cNvPr>
          <p:cNvSpPr/>
          <p:nvPr/>
        </p:nvSpPr>
        <p:spPr>
          <a:xfrm>
            <a:off x="2063750" y="737032"/>
            <a:ext cx="9944474" cy="2714658"/>
          </a:xfrm>
          <a:prstGeom prst="rect">
            <a:avLst/>
          </a:prstGeom>
          <a:noFill/>
          <a:ln w="28575">
            <a:solidFill>
              <a:srgbClr val="4472C4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A69078-F568-C4BE-68D8-07AE079484E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9688" y="1843088"/>
            <a:ext cx="1773237" cy="232185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250000"/>
              </a:lnSpc>
              <a:buClrTx/>
              <a:buSzTx/>
              <a:buFontTx/>
              <a:buAutoNum type="arabicPeriod"/>
            </a:pPr>
            <a:r>
              <a:rPr lang="zh-CN" altLang="en-US" sz="2400" b="1" i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基础理论</a:t>
            </a:r>
          </a:p>
          <a:p>
            <a:pPr marL="342900" indent="-342900">
              <a:lnSpc>
                <a:spcPct val="250000"/>
              </a:lnSpc>
              <a:buFontTx/>
              <a:buAutoNum type="arabicPeriod"/>
            </a:pPr>
            <a:r>
              <a:rPr lang="zh-CN" altLang="en-US" sz="12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编程实践</a:t>
            </a:r>
            <a:endParaRPr lang="en-US" altLang="zh-CN" sz="12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FontTx/>
              <a:buAutoNum type="arabicPeriod"/>
            </a:pPr>
            <a:r>
              <a:rPr lang="zh-CN" altLang="en-US" sz="12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学期安排</a:t>
            </a:r>
          </a:p>
          <a:p>
            <a:pPr>
              <a:lnSpc>
                <a:spcPct val="250000"/>
              </a:lnSpc>
            </a:pPr>
            <a:endParaRPr lang="zh-CN" altLang="en-US" sz="12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460137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0"/>
            <a:ext cx="1812925" cy="6858000"/>
          </a:xfrm>
          <a:prstGeom prst="rect">
            <a:avLst/>
          </a:prstGeom>
          <a:solidFill>
            <a:srgbClr val="004F8A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trike="noStrike" noProof="1"/>
          </a:p>
        </p:txBody>
      </p:sp>
      <p:sp>
        <p:nvSpPr>
          <p:cNvPr id="12294" name="文本框 6"/>
          <p:cNvSpPr txBox="1"/>
          <p:nvPr/>
        </p:nvSpPr>
        <p:spPr>
          <a:xfrm>
            <a:off x="358775" y="855663"/>
            <a:ext cx="1108075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12295" name="组合 4"/>
          <p:cNvGrpSpPr/>
          <p:nvPr/>
        </p:nvGrpSpPr>
        <p:grpSpPr>
          <a:xfrm>
            <a:off x="0" y="835025"/>
            <a:ext cx="1814513" cy="779463"/>
            <a:chOff x="0" y="835437"/>
            <a:chExt cx="1814855" cy="779276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540" y="835437"/>
              <a:ext cx="1813315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614713"/>
              <a:ext cx="1813315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85" name="文本框 32"/>
          <p:cNvSpPr txBox="1"/>
          <p:nvPr>
            <p:custDataLst>
              <p:tags r:id="rId1"/>
            </p:custDataLst>
          </p:nvPr>
        </p:nvSpPr>
        <p:spPr>
          <a:xfrm>
            <a:off x="2063750" y="93663"/>
            <a:ext cx="2680542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常见逻辑表达</a:t>
            </a:r>
          </a:p>
        </p:txBody>
      </p:sp>
      <p:cxnSp>
        <p:nvCxnSpPr>
          <p:cNvPr id="34" name="直接连接符 33"/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2063750" y="584200"/>
            <a:ext cx="2616623" cy="0"/>
          </a:xfrm>
          <a:prstGeom prst="line">
            <a:avLst/>
          </a:prstGeom>
          <a:ln w="57150">
            <a:solidFill>
              <a:srgbClr val="39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D25EA33C-F5C5-FEAA-14C6-51A628E782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363021"/>
                  </p:ext>
                </p:extLst>
              </p:nvPr>
            </p:nvGraphicFramePr>
            <p:xfrm>
              <a:off x="2988365" y="1322828"/>
              <a:ext cx="7772400" cy="5062180"/>
            </p:xfrm>
            <a:graphic>
              <a:graphicData uri="http://schemas.openxmlformats.org/drawingml/2006/table">
                <a:tbl>
                  <a:tblPr/>
                  <a:tblGrid>
                    <a:gridCol w="3886200">
                      <a:extLst>
                        <a:ext uri="{9D8B030D-6E8A-4147-A177-3AD203B41FA5}">
                          <a16:colId xmlns:a16="http://schemas.microsoft.com/office/drawing/2014/main" val="3010009380"/>
                        </a:ext>
                      </a:extLst>
                    </a:gridCol>
                    <a:gridCol w="3886200">
                      <a:extLst>
                        <a:ext uri="{9D8B030D-6E8A-4147-A177-3AD203B41FA5}">
                          <a16:colId xmlns:a16="http://schemas.microsoft.com/office/drawing/2014/main" val="2120208285"/>
                        </a:ext>
                      </a:extLst>
                    </a:gridCol>
                  </a:tblGrid>
                  <a:tr h="310961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逻辑条件</a:t>
                          </a:r>
                        </a:p>
                      </a:txBody>
                      <a:tcPr marL="57313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1100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数学约束表达式</a:t>
                          </a:r>
                        </a:p>
                      </a:txBody>
                      <a:tcPr marL="63681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8289223"/>
                      </a:ext>
                    </a:extLst>
                  </a:tr>
                  <a:tr h="310961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1100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最多投资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r>
                            <a:rPr lang="zh-CN" altLang="en-US" sz="1100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 个项目</a:t>
                          </a:r>
                        </a:p>
                      </a:txBody>
                      <a:tcPr marL="57313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sz="11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 altLang="zh-CN" sz="11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sz="11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 altLang="zh-CN" sz="1100" i="0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ar-AE" altLang="zh-CN" sz="1100" i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zh-CN" altLang="ar-AE" sz="11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ar-AE" sz="1100" dirty="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681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9089890"/>
                      </a:ext>
                    </a:extLst>
                  </a:tr>
                  <a:tr h="310961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最少投资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 个项目</a:t>
                          </a:r>
                        </a:p>
                      </a:txBody>
                      <a:tcPr marL="57313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sz="11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 altLang="zh-CN" sz="11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sz="11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 altLang="zh-CN" sz="1100" i="0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ar-AE" altLang="zh-CN" sz="1100" i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zh-CN" altLang="ar-AE" sz="11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ar-AE" sz="110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681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0777809"/>
                      </a:ext>
                    </a:extLst>
                  </a:tr>
                  <a:tr h="310961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恰好投资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 个项目</a:t>
                          </a:r>
                        </a:p>
                      </a:txBody>
                      <a:tcPr marL="57313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sz="11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 altLang="zh-CN" sz="11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sz="11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 altLang="zh-CN" sz="1100" i="0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ar-AE" altLang="zh-CN" sz="11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ar-AE" sz="11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ar-AE" sz="110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681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5622098"/>
                      </a:ext>
                    </a:extLst>
                  </a:tr>
                  <a:tr h="327892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1100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若投资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zh-CN" altLang="en-US" sz="1100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，则必须投资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zh-CN" altLang="en-US" sz="1100" dirty="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313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ar-AE" altLang="zh-CN" sz="1100" i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110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681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8674683"/>
                      </a:ext>
                    </a:extLst>
                  </a:tr>
                  <a:tr h="327892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若投资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，则不能投资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zh-CN" altLang="en-US" sz="110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313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ar-AE" altLang="zh-CN" sz="11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ar-AE" altLang="zh-CN" sz="1100" i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ar-AE" altLang="zh-CN" sz="11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ar-AE" sz="110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681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4091022"/>
                      </a:ext>
                    </a:extLst>
                  </a:tr>
                  <a:tr h="327892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1100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若不投资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zh-CN" altLang="en-US" sz="1100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，则必须投资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zh-CN" altLang="en-US" sz="1100" dirty="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313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ar-AE" altLang="zh-CN" sz="11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ar-AE" altLang="zh-CN" sz="1100" i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ar-AE" altLang="zh-CN" sz="11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ar-AE" sz="110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681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036553"/>
                      </a:ext>
                    </a:extLst>
                  </a:tr>
                  <a:tr h="327892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若投资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 或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，则另一个也必须投资</a:t>
                          </a:r>
                        </a:p>
                      </a:txBody>
                      <a:tcPr marL="57313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ar-AE" altLang="zh-CN" sz="11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110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681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921461"/>
                      </a:ext>
                    </a:extLst>
                  </a:tr>
                  <a:tr h="405762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若投资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，则必须投资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 和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zh-CN" altLang="en-US" sz="110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313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ar-AE" sz="11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ar-AE" altLang="zh-CN" sz="1100" i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ar-AE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ar-AE" altLang="zh-CN" sz="11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ar-AE" altLang="zh-CN" sz="1100" b="0" i="1">
                                  <a:latin typeface="Times New Roman" panose="020206030504050203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ar-AE" altLang="zh-CN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ar-AE" sz="11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ar-AE" altLang="zh-CN" sz="1100" b="0" i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ar-AE" altLang="zh-CN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ar-AE" sz="11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ar-AE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或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ar-AE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ar-AE" altLang="zh-CN" sz="11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ar-AE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1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ar-AE" sz="11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ar-AE" altLang="zh-CN" sz="11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ar-AE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1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ar-AE" sz="11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ar-AE" altLang="zh-CN" sz="11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endParaRPr lang="ar-AE" sz="110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681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5231964"/>
                      </a:ext>
                    </a:extLst>
                  </a:tr>
                  <a:tr h="327892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若投资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，则至少投资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 或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 中的一个</a:t>
                          </a:r>
                        </a:p>
                      </a:txBody>
                      <a:tcPr marL="57313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ar-AE" altLang="zh-CN" sz="11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ar-AE" altLang="zh-CN" sz="1100" i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1100" dirty="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681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3474773"/>
                      </a:ext>
                    </a:extLst>
                  </a:tr>
                  <a:tr h="405762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若投资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 或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，则必须投资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zh-CN" altLang="en-US" sz="110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313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ar-AE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ar-AE" altLang="zh-CN" sz="1100" i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ar-AE" sz="11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ar-AE" altLang="zh-CN" sz="11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ar-AE" altLang="zh-CN" sz="1100" b="0" i="1">
                                  <a:latin typeface="Times New Roman" panose="020206030504050203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ar-AE" altLang="zh-CN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ar-AE" sz="11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ar-AE" altLang="zh-CN" sz="1100" b="0" i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ar-AE" altLang="zh-CN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ar-AE" sz="11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ar-AE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或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ar-AE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ar-AE" altLang="zh-CN" sz="1100" i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ar-AE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1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ar-AE" sz="11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ar-AE" altLang="zh-CN" sz="11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ar-AE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1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ar-AE" sz="11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ar-AE" altLang="zh-CN" sz="11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endParaRPr lang="ar-AE" sz="110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681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8673285"/>
                      </a:ext>
                    </a:extLst>
                  </a:tr>
                  <a:tr h="327892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若同时投资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 和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，则必须投资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zh-CN" altLang="en-US" sz="110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313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ar-AE" altLang="zh-CN" sz="1100" i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ar-AE" altLang="zh-CN" sz="11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ar-AE" altLang="zh-CN" sz="11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 altLang="zh-CN" sz="11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ar-AE" sz="110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681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452393"/>
                      </a:ext>
                    </a:extLst>
                  </a:tr>
                  <a:tr h="49481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若在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1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1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 中投资两个及以上，则必须投资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zh-CN" altLang="en-US" sz="110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313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ar-AE" altLang="zh-CN" sz="1100" i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f>
                                  <m:f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 altLang="zh-CN" sz="11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ar-AE" altLang="zh-CN" sz="11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ar-AE" altLang="zh-CN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ar-AE" sz="11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ar-AE" sz="11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ar-AE" altLang="zh-CN" sz="11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ar-AE" altLang="zh-CN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ar-AE" sz="11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ar-AE" sz="11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ar-AE" altLang="zh-CN" sz="11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ar-AE" altLang="zh-CN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ar-AE" sz="11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ar-AE" sz="11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ar-AE" altLang="zh-CN" sz="11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 altLang="zh-CN" sz="11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ar-AE" sz="110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681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4181402"/>
                      </a:ext>
                    </a:extLst>
                  </a:tr>
                  <a:tr h="54465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若从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 个项目（编号 </a:t>
                          </a:r>
                          <a:r>
                            <a:rPr lang="en-US" altLang="zh-CN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 </a:t>
                          </a:r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至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CN" sz="11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1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）中投资至少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 个，则必须投资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zh-CN" altLang="en-US" sz="110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313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sz="11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 altLang="zh-CN" sz="1100" i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f>
                                  <m:f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ar-AE" altLang="zh-CN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ar-AE" sz="11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ar-AE" altLang="zh-CN" sz="11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ar-AE" altLang="zh-CN" sz="11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ar-AE" altLang="zh-CN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ar-AE" sz="11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ar-AE" altLang="zh-CN" sz="1100" i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ar-AE" altLang="zh-CN" sz="1100" i="0">
                                        <a:latin typeface="Cambria Math" panose="02040503050406030204" pitchFamily="18" charset="0"/>
                                      </a:rPr>
                                      <m:t>+⋯+</m:t>
                                    </m:r>
                                    <m:sSub>
                                      <m:sSubPr>
                                        <m:ctrlPr>
                                          <a:rPr lang="ar-AE" altLang="zh-CN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ar-AE" sz="11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ar-AE" sz="1100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  <m:r>
                                          <a:rPr lang="ar-AE" altLang="zh-CN" sz="1100" i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ar-AE" altLang="zh-CN" sz="11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ar-AE" altLang="zh-CN" sz="11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ar-AE" altLang="zh-CN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ar-AE" sz="1100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  <m:r>
                                          <a:rPr lang="ar-AE" altLang="zh-CN" sz="1100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ar-AE" altLang="zh-CN" sz="11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ar-AE" altLang="zh-CN" sz="11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ar-AE" altLang="zh-CN" sz="11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ar-AE" altLang="zh-CN" sz="11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ar-AE" sz="1100" dirty="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681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55767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D25EA33C-F5C5-FEAA-14C6-51A628E782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363021"/>
                  </p:ext>
                </p:extLst>
              </p:nvPr>
            </p:nvGraphicFramePr>
            <p:xfrm>
              <a:off x="2988365" y="1322828"/>
              <a:ext cx="7772400" cy="5062180"/>
            </p:xfrm>
            <a:graphic>
              <a:graphicData uri="http://schemas.openxmlformats.org/drawingml/2006/table">
                <a:tbl>
                  <a:tblPr/>
                  <a:tblGrid>
                    <a:gridCol w="3886200">
                      <a:extLst>
                        <a:ext uri="{9D8B030D-6E8A-4147-A177-3AD203B41FA5}">
                          <a16:colId xmlns:a16="http://schemas.microsoft.com/office/drawing/2014/main" val="3010009380"/>
                        </a:ext>
                      </a:extLst>
                    </a:gridCol>
                    <a:gridCol w="3886200">
                      <a:extLst>
                        <a:ext uri="{9D8B030D-6E8A-4147-A177-3AD203B41FA5}">
                          <a16:colId xmlns:a16="http://schemas.microsoft.com/office/drawing/2014/main" val="2120208285"/>
                        </a:ext>
                      </a:extLst>
                    </a:gridCol>
                  </a:tblGrid>
                  <a:tr h="310961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逻辑条件</a:t>
                          </a:r>
                        </a:p>
                      </a:txBody>
                      <a:tcPr marL="57313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1100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数学约束表达式</a:t>
                          </a:r>
                        </a:p>
                      </a:txBody>
                      <a:tcPr marL="63681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8289223"/>
                      </a:ext>
                    </a:extLst>
                  </a:tr>
                  <a:tr h="31096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7313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7" t="-101961" r="-100313" b="-143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681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157" t="-101961" r="-313" b="-1435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9089890"/>
                      </a:ext>
                    </a:extLst>
                  </a:tr>
                  <a:tr h="31096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7313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7" t="-201961" r="-100313" b="-133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681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157" t="-201961" r="-313" b="-1335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0777809"/>
                      </a:ext>
                    </a:extLst>
                  </a:tr>
                  <a:tr h="31096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7313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7" t="-301961" r="-100313" b="-123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681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157" t="-301961" r="-313" b="-1235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5622098"/>
                      </a:ext>
                    </a:extLst>
                  </a:tr>
                  <a:tr h="3278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7313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7" t="-379630" r="-100313" b="-10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681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157" t="-379630" r="-313" b="-10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8674683"/>
                      </a:ext>
                    </a:extLst>
                  </a:tr>
                  <a:tr h="3278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7313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7" t="-479630" r="-100313" b="-9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681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157" t="-479630" r="-313" b="-9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4091022"/>
                      </a:ext>
                    </a:extLst>
                  </a:tr>
                  <a:tr h="3278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7313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7" t="-579630" r="-100313" b="-8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681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157" t="-579630" r="-313" b="-8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036553"/>
                      </a:ext>
                    </a:extLst>
                  </a:tr>
                  <a:tr h="3278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7313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7" t="-679630" r="-100313" b="-7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681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157" t="-679630" r="-313" b="-7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921461"/>
                      </a:ext>
                    </a:extLst>
                  </a:tr>
                  <a:tr h="40576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7313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7" t="-628358" r="-100313" b="-5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681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157" t="-628358" r="-313" b="-5179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5231964"/>
                      </a:ext>
                    </a:extLst>
                  </a:tr>
                  <a:tr h="3278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7313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7" t="-903704" r="-100313" b="-5425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681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157" t="-903704" r="-313" b="-5425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3474773"/>
                      </a:ext>
                    </a:extLst>
                  </a:tr>
                  <a:tr h="40576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7313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7" t="-821212" r="-100313" b="-343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681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157" t="-821212" r="-313" b="-3439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8673285"/>
                      </a:ext>
                    </a:extLst>
                  </a:tr>
                  <a:tr h="3278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7313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7" t="-1125926" r="-100313" b="-320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681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157" t="-1125926" r="-313" b="-320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452393"/>
                      </a:ext>
                    </a:extLst>
                  </a:tr>
                  <a:tr h="49481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7313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7" t="-817284" r="-100313" b="-1135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681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157" t="-817284" r="-313" b="-1135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4181402"/>
                      </a:ext>
                    </a:extLst>
                  </a:tr>
                  <a:tr h="54465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7313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7" t="-825556" r="-100313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681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157" t="-825556" r="-313" b="-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55767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1">
            <a:extLst>
              <a:ext uri="{FF2B5EF4-FFF2-40B4-BE49-F238E27FC236}">
                <a16:creationId xmlns:a16="http://schemas.microsoft.com/office/drawing/2014/main" id="{1BB52D79-E11E-2B80-5AD8-4167EF7194E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800350" y="1525318"/>
            <a:ext cx="1045949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7B0CC0-D891-2728-3EBC-4B0644CD5FF9}"/>
              </a:ext>
            </a:extLst>
          </p:cNvPr>
          <p:cNvSpPr txBox="1"/>
          <p:nvPr/>
        </p:nvSpPr>
        <p:spPr>
          <a:xfrm>
            <a:off x="2171700" y="786690"/>
            <a:ext cx="42291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常见逻辑条件已经对应约束表达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364C682-0E0E-1FEB-34C7-2C1634444D96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9688" y="1843088"/>
            <a:ext cx="1773237" cy="232185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250000"/>
              </a:lnSpc>
              <a:buClrTx/>
              <a:buSzTx/>
              <a:buFontTx/>
              <a:buAutoNum type="arabicPeriod"/>
            </a:pPr>
            <a:r>
              <a:rPr lang="zh-CN" altLang="en-US" sz="2400" b="1" i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基础理论</a:t>
            </a:r>
          </a:p>
          <a:p>
            <a:pPr marL="342900" indent="-342900">
              <a:lnSpc>
                <a:spcPct val="250000"/>
              </a:lnSpc>
              <a:buFontTx/>
              <a:buAutoNum type="arabicPeriod"/>
            </a:pPr>
            <a:r>
              <a:rPr lang="zh-CN" altLang="en-US" sz="12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编程实践</a:t>
            </a:r>
            <a:endParaRPr lang="en-US" altLang="zh-CN" sz="12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FontTx/>
              <a:buAutoNum type="arabicPeriod"/>
            </a:pPr>
            <a:r>
              <a:rPr lang="zh-CN" altLang="en-US" sz="12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学期安排</a:t>
            </a:r>
          </a:p>
          <a:p>
            <a:pPr>
              <a:lnSpc>
                <a:spcPct val="250000"/>
              </a:lnSpc>
            </a:pPr>
            <a:endParaRPr lang="zh-CN" altLang="en-US" sz="12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0"/>
            <a:ext cx="1812925" cy="6858000"/>
          </a:xfrm>
          <a:prstGeom prst="rect">
            <a:avLst/>
          </a:prstGeom>
          <a:solidFill>
            <a:srgbClr val="004F8A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trike="noStrike" noProof="1"/>
          </a:p>
        </p:txBody>
      </p:sp>
      <p:sp>
        <p:nvSpPr>
          <p:cNvPr id="12294" name="文本框 6"/>
          <p:cNvSpPr txBox="1"/>
          <p:nvPr/>
        </p:nvSpPr>
        <p:spPr>
          <a:xfrm>
            <a:off x="358775" y="855663"/>
            <a:ext cx="1108075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12295" name="组合 4"/>
          <p:cNvGrpSpPr/>
          <p:nvPr/>
        </p:nvGrpSpPr>
        <p:grpSpPr>
          <a:xfrm>
            <a:off x="0" y="835025"/>
            <a:ext cx="1814513" cy="779463"/>
            <a:chOff x="0" y="835437"/>
            <a:chExt cx="1814855" cy="779276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540" y="835437"/>
              <a:ext cx="1813315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614713"/>
              <a:ext cx="1813315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85" name="文本框 32"/>
          <p:cNvSpPr txBox="1"/>
          <p:nvPr>
            <p:custDataLst>
              <p:tags r:id="rId1"/>
            </p:custDataLst>
          </p:nvPr>
        </p:nvSpPr>
        <p:spPr>
          <a:xfrm>
            <a:off x="2063750" y="93663"/>
            <a:ext cx="2375971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2063750" y="584200"/>
            <a:ext cx="2375971" cy="0"/>
          </a:xfrm>
          <a:prstGeom prst="line">
            <a:avLst/>
          </a:prstGeom>
          <a:ln w="57150">
            <a:solidFill>
              <a:srgbClr val="39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0F99488C-A0A3-DDC9-CBEE-E1209F745E57}"/>
              </a:ext>
            </a:extLst>
          </p:cNvPr>
          <p:cNvSpPr txBox="1"/>
          <p:nvPr/>
        </p:nvSpPr>
        <p:spPr>
          <a:xfrm>
            <a:off x="2062162" y="923614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定理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：蕴含决策的单个约束处理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4E88327-6CA7-E46C-710B-EF650C881B84}"/>
              </a:ext>
            </a:extLst>
          </p:cNvPr>
          <p:cNvSpPr/>
          <p:nvPr/>
        </p:nvSpPr>
        <p:spPr>
          <a:xfrm>
            <a:off x="1906622" y="835026"/>
            <a:ext cx="5037544" cy="4294694"/>
          </a:xfrm>
          <a:prstGeom prst="rect">
            <a:avLst/>
          </a:prstGeom>
          <a:noFill/>
          <a:ln w="28575">
            <a:solidFill>
              <a:srgbClr val="4472C4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1CE55F6-2B1A-36F0-35F2-3844B1ADBDB1}"/>
                  </a:ext>
                </a:extLst>
              </p:cNvPr>
              <p:cNvSpPr txBox="1"/>
              <p:nvPr/>
            </p:nvSpPr>
            <p:spPr>
              <a:xfrm>
                <a:off x="1956146" y="1410983"/>
                <a:ext cx="5194672" cy="36394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zh-CN" altLang="en-US" b="0" i="0" dirty="0">
                    <a:solidFill>
                      <a:srgbClr val="0F1115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对于任意一个由决策变量构成的线性约束条件：</a:t>
                </a:r>
                <a:br>
                  <a:rPr lang="zh-CN" altLang="en-US" b="0" i="0" dirty="0">
                    <a:solidFill>
                      <a:srgbClr val="0F1115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br>
                  <a:rPr lang="zh-CN" altLang="en-US" b="0" i="0" dirty="0">
                    <a:solidFill>
                      <a:srgbClr val="0F1115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r>
                  <a:rPr lang="zh-CN" altLang="en-US" b="0" i="0" dirty="0">
                    <a:solidFill>
                      <a:srgbClr val="0F1115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 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b="0" i="0" dirty="0">
                    <a:solidFill>
                      <a:srgbClr val="0F1115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 是决策变量向量。</a:t>
                </a:r>
              </a:p>
              <a:p>
                <a:pPr algn="l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zh-CN" altLang="en-US" b="0" i="0" dirty="0">
                    <a:solidFill>
                      <a:srgbClr val="0F1115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为了判断该条件是否生效，引入二进制变量 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b="0" i="0" dirty="0">
                    <a:solidFill>
                      <a:srgbClr val="0F1115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 ：</a:t>
                </a:r>
              </a:p>
              <a:p>
                <a:pPr algn="l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0" i="0" dirty="0">
                    <a:solidFill>
                      <a:srgbClr val="0F1115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 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b="0" i="0" dirty="0">
                    <a:solidFill>
                      <a:srgbClr val="0F1115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 时，约束 </a:t>
                </a:r>
                <a:r>
                  <a:rPr lang="zh-CN" altLang="en-US" b="1" i="0" dirty="0">
                    <a:solidFill>
                      <a:srgbClr val="0F1115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必须被满足</a:t>
                </a:r>
                <a:r>
                  <a:rPr lang="zh-CN" altLang="en-US" b="0" i="0" dirty="0">
                    <a:solidFill>
                      <a:srgbClr val="0F1115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</a:p>
              <a:p>
                <a:pPr algn="l">
                  <a:spcBef>
                    <a:spcPts val="45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0" i="0" dirty="0">
                    <a:solidFill>
                      <a:srgbClr val="0F1115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 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b="0" i="0" dirty="0">
                    <a:solidFill>
                      <a:srgbClr val="0F1115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 时，约束 </a:t>
                </a:r>
                <a:r>
                  <a:rPr lang="zh-CN" altLang="en-US" b="1" i="0" dirty="0">
                    <a:solidFill>
                      <a:srgbClr val="0F1115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可以被放松</a:t>
                </a:r>
                <a:endParaRPr lang="en-US" altLang="zh-CN" b="0" i="0" dirty="0">
                  <a:solidFill>
                    <a:srgbClr val="0F1115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spcBef>
                    <a:spcPts val="450"/>
                  </a:spcBef>
                  <a:spcAft>
                    <a:spcPts val="1200"/>
                  </a:spcAft>
                </a:pPr>
                <a:r>
                  <a:rPr lang="zh-CN" altLang="en-US" sz="20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约束表达：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𝑨𝒙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≤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𝒃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𝑴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𝒚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spcBef>
                    <a:spcPts val="450"/>
                  </a:spcBef>
                  <a:spcAft>
                    <a:spcPts val="1200"/>
                  </a:spcAft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为足够大的正实数</a:t>
                </a: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1CE55F6-2B1A-36F0-35F2-3844B1ADB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146" y="1410983"/>
                <a:ext cx="5194672" cy="3639458"/>
              </a:xfrm>
              <a:prstGeom prst="rect">
                <a:avLst/>
              </a:prstGeom>
              <a:blipFill>
                <a:blip r:embed="rId6"/>
                <a:stretch>
                  <a:fillRect l="-1291" t="-838" b="-2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组合 35">
            <a:extLst>
              <a:ext uri="{FF2B5EF4-FFF2-40B4-BE49-F238E27FC236}">
                <a16:creationId xmlns:a16="http://schemas.microsoft.com/office/drawing/2014/main" id="{91A876DA-ED00-679B-D1D9-4074B85F85B3}"/>
              </a:ext>
            </a:extLst>
          </p:cNvPr>
          <p:cNvGrpSpPr/>
          <p:nvPr/>
        </p:nvGrpSpPr>
        <p:grpSpPr>
          <a:xfrm>
            <a:off x="7041005" y="828399"/>
            <a:ext cx="6251540" cy="4294694"/>
            <a:chOff x="7160963" y="828402"/>
            <a:chExt cx="6251540" cy="4294694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EC44E2C-01BB-BEB2-7B40-8ED008954FDC}"/>
                </a:ext>
              </a:extLst>
            </p:cNvPr>
            <p:cNvSpPr txBox="1"/>
            <p:nvPr/>
          </p:nvSpPr>
          <p:spPr>
            <a:xfrm>
              <a:off x="7316503" y="916990"/>
              <a:ext cx="6096000" cy="3987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定理</a:t>
              </a: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：多个互斥决策的不等式约束处理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FB1BDD7-9EF6-658C-C2D4-A6F81327276B}"/>
                </a:ext>
              </a:extLst>
            </p:cNvPr>
            <p:cNvSpPr/>
            <p:nvPr/>
          </p:nvSpPr>
          <p:spPr>
            <a:xfrm>
              <a:off x="7160963" y="828402"/>
              <a:ext cx="5111308" cy="4294694"/>
            </a:xfrm>
            <a:prstGeom prst="rect">
              <a:avLst/>
            </a:prstGeom>
            <a:noFill/>
            <a:ln w="28575">
              <a:solidFill>
                <a:srgbClr val="4472C4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CDE10A84-FF6F-1A37-E2A9-D73AFF9C4DB1}"/>
                    </a:ext>
                  </a:extLst>
                </p:cNvPr>
                <p:cNvSpPr txBox="1"/>
                <p:nvPr/>
              </p:nvSpPr>
              <p:spPr>
                <a:xfrm>
                  <a:off x="7316503" y="1404359"/>
                  <a:ext cx="5194672" cy="35839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>
                    <a:spcBef>
                      <a:spcPts val="1200"/>
                    </a:spcBef>
                    <a:spcAft>
                      <a:spcPts val="1200"/>
                    </a:spcAft>
                    <a:buNone/>
                  </a:pPr>
                  <a:r>
                    <a:rPr lang="zh-CN" altLang="en-US" b="0" i="0" dirty="0">
                      <a:solidFill>
                        <a:srgbClr val="0F1115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对于</a:t>
                  </a:r>
                  <a:r>
                    <a:rPr lang="zh-CN" altLang="en-US" dirty="0">
                      <a:solidFill>
                        <a:srgbClr val="0F1115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至少成立</a:t>
                  </a:r>
                  <a:r>
                    <a:rPr lang="en-US" altLang="zh-CN" dirty="0">
                      <a:solidFill>
                        <a:srgbClr val="0F1115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</a:t>
                  </a:r>
                  <a:r>
                    <a:rPr lang="zh-CN" altLang="en-US" dirty="0">
                      <a:solidFill>
                        <a:srgbClr val="0F1115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个</a:t>
                  </a:r>
                  <a:r>
                    <a:rPr lang="zh-CN" altLang="en-US" b="0" i="0" dirty="0">
                      <a:solidFill>
                        <a:srgbClr val="0F1115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的线性约束条件：</a:t>
                  </a:r>
                  <a:br>
                    <a:rPr lang="zh-CN" altLang="en-US" b="0" i="0" dirty="0">
                      <a:solidFill>
                        <a:srgbClr val="0F1115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br>
                    <a:rPr lang="zh-CN" altLang="en-US" b="0" i="0" dirty="0">
                      <a:solidFill>
                        <a:srgbClr val="0F1115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</a:br>
                  <a:r>
                    <a:rPr lang="zh-CN" altLang="en-US" b="0" i="0" dirty="0">
                      <a:solidFill>
                        <a:srgbClr val="0F1115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为了判断多少条件生效，引入二进制变量 </a:t>
                  </a:r>
                  <a14:m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altLang="zh-CN" b="0" i="0" baseline="-25000" dirty="0">
                      <a:solidFill>
                        <a:srgbClr val="0F1115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i</a:t>
                  </a:r>
                  <a:r>
                    <a:rPr lang="zh-CN" altLang="en-US" b="0" i="0" dirty="0">
                      <a:solidFill>
                        <a:srgbClr val="0F1115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 ：</a:t>
                  </a:r>
                </a:p>
                <a:p>
                  <a:pPr>
                    <a:spcBef>
                      <a:spcPts val="1200"/>
                    </a:spcBef>
                    <a:spcAft>
                      <a:spcPts val="12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b="0" i="0" dirty="0">
                      <a:solidFill>
                        <a:srgbClr val="0F1115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当 </a:t>
                  </a:r>
                  <a14:m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n-US" altLang="zh-CN" baseline="-25000" dirty="0">
                          <a:solidFill>
                            <a:srgbClr val="0F111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i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F111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zh-CN" altLang="en-US" b="0" i="0" dirty="0">
                      <a:solidFill>
                        <a:srgbClr val="0F1115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 时，约束 </a:t>
                  </a:r>
                  <a:r>
                    <a:rPr lang="en-US" altLang="zh-CN" b="0" i="0" dirty="0" err="1">
                      <a:solidFill>
                        <a:srgbClr val="0F1115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i</a:t>
                  </a:r>
                  <a:r>
                    <a:rPr lang="zh-CN" altLang="en-US" b="1" i="0" dirty="0">
                      <a:solidFill>
                        <a:srgbClr val="0F1115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必须被满足</a:t>
                  </a:r>
                  <a:r>
                    <a:rPr lang="zh-CN" altLang="en-US" b="0" i="0" dirty="0">
                      <a:solidFill>
                        <a:srgbClr val="0F1115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。</a:t>
                  </a:r>
                </a:p>
                <a:p>
                  <a:pPr>
                    <a:spcBef>
                      <a:spcPts val="450"/>
                    </a:spcBef>
                    <a:spcAft>
                      <a:spcPts val="12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b="0" i="0" dirty="0">
                      <a:solidFill>
                        <a:srgbClr val="0F1115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当</a:t>
                  </a:r>
                  <a14:m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n-US" altLang="zh-CN" baseline="-25000" dirty="0">
                          <a:solidFill>
                            <a:srgbClr val="0F111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i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F111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zh-CN" altLang="en-US" b="0" i="0" dirty="0">
                      <a:solidFill>
                        <a:srgbClr val="0F1115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 时，约束 </a:t>
                  </a:r>
                  <a:r>
                    <a:rPr lang="en-US" altLang="zh-CN" b="0" i="0" dirty="0" err="1">
                      <a:solidFill>
                        <a:srgbClr val="0F1115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i</a:t>
                  </a:r>
                  <a:r>
                    <a:rPr lang="zh-CN" altLang="en-US" b="1" i="0" dirty="0">
                      <a:solidFill>
                        <a:srgbClr val="0F1115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可以被放松</a:t>
                  </a:r>
                  <a:endParaRPr lang="en-US" altLang="zh-CN" b="1" i="0" dirty="0">
                    <a:solidFill>
                      <a:srgbClr val="0F1115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spcBef>
                      <a:spcPts val="450"/>
                    </a:spcBef>
                    <a:spcAft>
                      <a:spcPts val="1200"/>
                    </a:spcAft>
                  </a:pPr>
                  <a:r>
                    <a:rPr lang="zh-CN" altLang="en-US" sz="2000" b="1" dirty="0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约束表达：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𝑨</m:t>
                      </m:r>
                      <m:r>
                        <a:rPr lang="en-US" altLang="zh-CN" sz="2000" b="1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𝒙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≤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𝒃𝒊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𝑴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𝒚𝒊</m:t>
                          </m:r>
                        </m:e>
                      </m:d>
                    </m:oMath>
                  </a14:m>
                  <a:endParaRPr lang="en-US" altLang="zh-CN" sz="2000" b="1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endParaRPr>
                </a:p>
                <a:p>
                  <a:pPr>
                    <a:spcBef>
                      <a:spcPts val="450"/>
                    </a:spcBef>
                    <a:spcAft>
                      <a:spcPts val="12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n-NO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∑ </m:t>
                        </m:r>
                        <m:r>
                          <a:rPr lang="nn-NO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𝒚</m:t>
                        </m:r>
                        <m:r>
                          <a:rPr lang="nn-NO" altLang="zh-CN" sz="2000" b="1" i="1" baseline="-25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nn-NO" altLang="zh-CN" sz="2000" b="1" i="1" baseline="-25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  <m:r>
                          <a:rPr lang="nn-NO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≥</m:t>
                        </m:r>
                        <m:r>
                          <m:rPr>
                            <m:sty m:val="p"/>
                          </m:rP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n</m:t>
                        </m:r>
                      </m:oMath>
                    </m:oMathPara>
                  </a14:m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>
                    <a:spcBef>
                      <a:spcPts val="450"/>
                    </a:spcBef>
                    <a:spcAft>
                      <a:spcPts val="1200"/>
                    </a:spcAft>
                  </a:pPr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</a:t>
                  </a:r>
                  <a:r>
                    <a:rPr lang="zh-CN" altLang="en-US" sz="2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为足够大的正实数</a:t>
                  </a:r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CDE10A84-FF6F-1A37-E2A9-D73AFF9C4D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6503" y="1404359"/>
                  <a:ext cx="5194672" cy="3583930"/>
                </a:xfrm>
                <a:prstGeom prst="rect">
                  <a:avLst/>
                </a:prstGeom>
                <a:blipFill>
                  <a:blip r:embed="rId7"/>
                  <a:stretch>
                    <a:fillRect l="-1291" t="-850" b="-1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CAEF3DE-40F4-7BA7-02D1-82D00E76A73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9688" y="1843088"/>
            <a:ext cx="1773237" cy="232185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250000"/>
              </a:lnSpc>
              <a:buClrTx/>
              <a:buSzTx/>
              <a:buFontTx/>
              <a:buAutoNum type="arabicPeriod"/>
            </a:pPr>
            <a:r>
              <a:rPr lang="zh-CN" altLang="en-US" sz="2400" b="1" i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基础理论</a:t>
            </a:r>
          </a:p>
          <a:p>
            <a:pPr marL="342900" indent="-342900">
              <a:lnSpc>
                <a:spcPct val="250000"/>
              </a:lnSpc>
              <a:buFontTx/>
              <a:buAutoNum type="arabicPeriod"/>
            </a:pPr>
            <a:r>
              <a:rPr lang="zh-CN" altLang="en-US" sz="12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编程实践</a:t>
            </a:r>
            <a:endParaRPr lang="en-US" altLang="zh-CN" sz="12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FontTx/>
              <a:buAutoNum type="arabicPeriod"/>
            </a:pPr>
            <a:r>
              <a:rPr lang="zh-CN" altLang="en-US" sz="12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学期安排</a:t>
            </a:r>
          </a:p>
          <a:p>
            <a:pPr>
              <a:lnSpc>
                <a:spcPct val="250000"/>
              </a:lnSpc>
            </a:pPr>
            <a:endParaRPr lang="zh-CN" altLang="en-US" sz="12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529D11-F87E-52E6-1A71-97883EA20167}"/>
              </a:ext>
            </a:extLst>
          </p:cNvPr>
          <p:cNvSpPr txBox="1"/>
          <p:nvPr/>
        </p:nvSpPr>
        <p:spPr>
          <a:xfrm>
            <a:off x="3454400" y="5626398"/>
            <a:ext cx="8371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4472C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在实际问题中经常需要判断部分条件是否满足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2065D-1C2D-1C34-B8BC-0F688D438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FD4F0C20-09B0-20A5-C948-2B1DBAD82EA0}"/>
              </a:ext>
            </a:extLst>
          </p:cNvPr>
          <p:cNvSpPr/>
          <p:nvPr/>
        </p:nvSpPr>
        <p:spPr>
          <a:xfrm>
            <a:off x="0" y="0"/>
            <a:ext cx="1812925" cy="6858000"/>
          </a:xfrm>
          <a:prstGeom prst="rect">
            <a:avLst/>
          </a:prstGeom>
          <a:solidFill>
            <a:srgbClr val="004F8A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trike="noStrike" noProof="1"/>
          </a:p>
        </p:txBody>
      </p:sp>
      <p:sp>
        <p:nvSpPr>
          <p:cNvPr id="12294" name="文本框 6">
            <a:extLst>
              <a:ext uri="{FF2B5EF4-FFF2-40B4-BE49-F238E27FC236}">
                <a16:creationId xmlns:a16="http://schemas.microsoft.com/office/drawing/2014/main" id="{EC77BA62-0A69-CBE2-1034-843A8CB94371}"/>
              </a:ext>
            </a:extLst>
          </p:cNvPr>
          <p:cNvSpPr txBox="1"/>
          <p:nvPr/>
        </p:nvSpPr>
        <p:spPr>
          <a:xfrm>
            <a:off x="358775" y="855663"/>
            <a:ext cx="1108075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12295" name="组合 4">
            <a:extLst>
              <a:ext uri="{FF2B5EF4-FFF2-40B4-BE49-F238E27FC236}">
                <a16:creationId xmlns:a16="http://schemas.microsoft.com/office/drawing/2014/main" id="{90379B3C-E725-DDF7-8CDA-2DFE99D134A1}"/>
              </a:ext>
            </a:extLst>
          </p:cNvPr>
          <p:cNvGrpSpPr/>
          <p:nvPr/>
        </p:nvGrpSpPr>
        <p:grpSpPr>
          <a:xfrm>
            <a:off x="0" y="835025"/>
            <a:ext cx="1814513" cy="779463"/>
            <a:chOff x="0" y="835437"/>
            <a:chExt cx="1814855" cy="779276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61A73324-B06B-1C75-23F7-E5AAC2C2A095}"/>
                </a:ext>
              </a:extLst>
            </p:cNvPr>
            <p:cNvCxnSpPr/>
            <p:nvPr/>
          </p:nvCxnSpPr>
          <p:spPr>
            <a:xfrm>
              <a:off x="1540" y="835437"/>
              <a:ext cx="1813315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03EA85D9-00DC-DF22-97FB-DDD9E641DF42}"/>
                </a:ext>
              </a:extLst>
            </p:cNvPr>
            <p:cNvCxnSpPr/>
            <p:nvPr/>
          </p:nvCxnSpPr>
          <p:spPr>
            <a:xfrm>
              <a:off x="0" y="1614713"/>
              <a:ext cx="1813315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85" name="文本框 32">
            <a:extLst>
              <a:ext uri="{FF2B5EF4-FFF2-40B4-BE49-F238E27FC236}">
                <a16:creationId xmlns:a16="http://schemas.microsoft.com/office/drawing/2014/main" id="{53EACD63-3DA6-2DF6-90E4-0028A76EEA6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063750" y="93663"/>
            <a:ext cx="2375971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32D9682-C6E3-2C61-DE1B-FE2952203EC4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2063750" y="584200"/>
            <a:ext cx="2375971" cy="0"/>
          </a:xfrm>
          <a:prstGeom prst="line">
            <a:avLst/>
          </a:prstGeom>
          <a:ln w="57150">
            <a:solidFill>
              <a:srgbClr val="39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B50F4AC-A82D-8780-FBBA-EF2A0AA4C3B6}"/>
              </a:ext>
            </a:extLst>
          </p:cNvPr>
          <p:cNvGrpSpPr/>
          <p:nvPr/>
        </p:nvGrpSpPr>
        <p:grpSpPr>
          <a:xfrm>
            <a:off x="1991924" y="828399"/>
            <a:ext cx="5135208" cy="3860334"/>
            <a:chOff x="7160963" y="828402"/>
            <a:chExt cx="5350212" cy="4294694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5CDABD7-204A-0575-D57A-9DEF82F5BEAA}"/>
                </a:ext>
              </a:extLst>
            </p:cNvPr>
            <p:cNvSpPr txBox="1"/>
            <p:nvPr/>
          </p:nvSpPr>
          <p:spPr>
            <a:xfrm>
              <a:off x="7232789" y="916990"/>
              <a:ext cx="4985561" cy="3987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定理</a:t>
              </a: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：条件决策的约束处理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33C8EBE-D8F5-5156-313D-A841BECA9BCB}"/>
                </a:ext>
              </a:extLst>
            </p:cNvPr>
            <p:cNvSpPr/>
            <p:nvPr/>
          </p:nvSpPr>
          <p:spPr>
            <a:xfrm>
              <a:off x="7160963" y="828402"/>
              <a:ext cx="5111308" cy="4294694"/>
            </a:xfrm>
            <a:prstGeom prst="rect">
              <a:avLst/>
            </a:prstGeom>
            <a:noFill/>
            <a:ln w="28575">
              <a:solidFill>
                <a:srgbClr val="4472C4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9DAA3E3-8DD0-A043-74E4-70A0D941FEE0}"/>
                </a:ext>
              </a:extLst>
            </p:cNvPr>
            <p:cNvSpPr txBox="1"/>
            <p:nvPr/>
          </p:nvSpPr>
          <p:spPr>
            <a:xfrm>
              <a:off x="7316503" y="2889449"/>
              <a:ext cx="519467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Bef>
                  <a:spcPts val="1200"/>
                </a:spcBef>
                <a:spcAft>
                  <a:spcPts val="1200"/>
                </a:spcAft>
                <a:buNone/>
              </a:pP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FD54B41-2E11-CF9D-E158-07E5E957D795}"/>
                  </a:ext>
                </a:extLst>
              </p:cNvPr>
              <p:cNvSpPr txBox="1"/>
              <p:nvPr/>
            </p:nvSpPr>
            <p:spPr>
              <a:xfrm>
                <a:off x="2147464" y="1404355"/>
                <a:ext cx="4901847" cy="35037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 为 </a:t>
                </a:r>
                <a:r>
                  <a:rPr lang="en-US" altLang="zh-CN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0-1 </a:t>
                </a:r>
                <a:r>
                  <a:rPr lang="zh-CN" altLang="en-US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决策变量，</a:t>
                </a:r>
              </a:p>
              <a:p>
                <a:pPr>
                  <a:spcBef>
                    <a:spcPts val="45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altLang="zh-CN" i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为任意类型的决策变量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满足以下关系：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ar-AE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ar-AE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zh-CN" altLang="en-US" dirty="0">
                    <a:solidFill>
                      <a:srgbClr val="0F111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r>
                  <a:rPr lang="zh-CN" altLang="en-US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约束表达：</a:t>
                </a:r>
                <a:endPara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ar-AE" altLang="zh-CN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ar-AE" altLang="zh-CN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ar-AE" altLang="zh-CN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ar-AE" altLang="zh-CN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ar-AE" altLang="zh-CN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ar-AE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ar-AE" altLang="zh-CN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ar-AE" altLang="zh-CN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ar-AE" altLang="zh-CN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ar-AE" altLang="zh-CN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altLang="zh-C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 altLang="zh-CN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ar-AE" altLang="zh-CN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ar-AE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ar-AE" altLang="zh-CN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ar-AE" altLang="zh-CN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sepChr m:val=","/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altLang="zh-CN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zh-C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ar-AE" altLang="zh-CN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spcBef>
                    <a:spcPts val="450"/>
                  </a:spcBef>
                  <a:spcAft>
                    <a:spcPts val="120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为足够大的正实数，</a:t>
                </a:r>
                <a14:m>
                  <m:oMath xmlns:m="http://schemas.openxmlformats.org/officeDocument/2006/math">
                    <m:r>
                      <a:rPr lang="zh-CN" altLang="ar-AE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足够小的正实数</a:t>
                </a:r>
                <a:br>
                  <a:rPr lang="ar-AE" altLang="zh-CN" b="0" i="0" dirty="0">
                    <a:solidFill>
                      <a:srgbClr val="0F1115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</a:br>
                <a:endPara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FD54B41-2E11-CF9D-E158-07E5E957D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64" y="1404355"/>
                <a:ext cx="4901847" cy="3503780"/>
              </a:xfrm>
              <a:prstGeom prst="rect">
                <a:avLst/>
              </a:prstGeom>
              <a:blipFill>
                <a:blip r:embed="rId6"/>
                <a:stretch>
                  <a:fillRect l="-995" t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BEFFBECA-D653-EA8C-F6C2-650586073B7A}"/>
              </a:ext>
            </a:extLst>
          </p:cNvPr>
          <p:cNvGrpSpPr/>
          <p:nvPr/>
        </p:nvGrpSpPr>
        <p:grpSpPr>
          <a:xfrm>
            <a:off x="7047118" y="828399"/>
            <a:ext cx="5135208" cy="5403788"/>
            <a:chOff x="7160963" y="828402"/>
            <a:chExt cx="5350212" cy="4294694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03C4430-D228-40DF-49FC-0BD496D9B90B}"/>
                </a:ext>
              </a:extLst>
            </p:cNvPr>
            <p:cNvSpPr txBox="1"/>
            <p:nvPr/>
          </p:nvSpPr>
          <p:spPr>
            <a:xfrm>
              <a:off x="7232789" y="916990"/>
              <a:ext cx="4985561" cy="3987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定理</a:t>
              </a: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：多个互斥决策的等式约束处理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CBCB68E-0907-4287-0B12-86595C356075}"/>
                </a:ext>
              </a:extLst>
            </p:cNvPr>
            <p:cNvSpPr/>
            <p:nvPr/>
          </p:nvSpPr>
          <p:spPr>
            <a:xfrm>
              <a:off x="7160963" y="828402"/>
              <a:ext cx="5111308" cy="4294694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735CD91-21E4-F770-D78E-6C428B667F3A}"/>
                </a:ext>
              </a:extLst>
            </p:cNvPr>
            <p:cNvSpPr txBox="1"/>
            <p:nvPr/>
          </p:nvSpPr>
          <p:spPr>
            <a:xfrm>
              <a:off x="7316503" y="2889449"/>
              <a:ext cx="519467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Bef>
                  <a:spcPts val="1200"/>
                </a:spcBef>
                <a:spcAft>
                  <a:spcPts val="1200"/>
                </a:spcAft>
                <a:buNone/>
              </a:pP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C1F2A2B-F993-F857-F854-13BDE32B0EC8}"/>
                  </a:ext>
                </a:extLst>
              </p:cNvPr>
              <p:cNvSpPr txBox="1"/>
              <p:nvPr/>
            </p:nvSpPr>
            <p:spPr>
              <a:xfrm>
                <a:off x="7276421" y="1469046"/>
                <a:ext cx="4161817" cy="4942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有一组等式约束，至少有</a:t>
                </a:r>
                <a:r>
                  <a:rPr lang="en-US" altLang="zh-CN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en-US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个约束成立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grow m:val="on"/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ar-A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altLang="zh-CN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ar-AE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ar-AE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ar-AE" i="1"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ar-A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altLang="zh-C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ar-AE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ar-AE" altLang="zh-CN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CN" altLang="ar-AE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ar-AE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altLang="zh-CN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 altLang="zh-CN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zh-CN" altLang="ar-AE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ar-AE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zh-CN" altLang="en-US" b="1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等价线性约束为：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nary>
                              <m:naryPr>
                                <m:chr m:val="∑"/>
                                <m:grow m:val="on"/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ar-AE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ar-AE" i="1">
                                        <a:latin typeface="Cambria Math" panose="02040503050406030204" pitchFamily="18" charset="0"/>
                                      </a:rPr>
                                      <m:t>𝑘𝑖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, ∀</m:t>
                            </m:r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ar-A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, ∀</m:t>
                            </m:r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≥−</m:t>
                            </m:r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ar-A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, ∀</m:t>
                            </m:r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mr>
                        <m:mr>
                          <m:e/>
                          <m:e>
                            <m:nary>
                              <m:naryPr>
                                <m:chr m:val="∑"/>
                                <m:grow m:val="on"/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ar-AE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ar-A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sepChr m:val=","/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ar-AE" altLang="zh-CN" b="0" i="1">
                                <a:latin typeface="Times New Roman" panose="020206030504050203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zh-CN" altLang="en-US" b="0" i="1">
                                <a:latin typeface="Times New Roman" panose="020206030504050203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无约束</m:t>
                            </m:r>
                            <m:r>
                              <a:rPr lang="en-US" altLang="zh-CN" b="0" i="0">
                                <a:latin typeface="Cambria Math" panose="02040503050406030204" pitchFamily="18" charset="0"/>
                              </a:rPr>
                              <m:t>, ∀</m:t>
                            </m:r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mr>
                      </m:m>
                    </m:oMath>
                  </m:oMathPara>
                </a14:m>
                <a:endParaRPr lang="ar-AE" altLang="zh-CN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br>
                  <a:rPr lang="ar-AE" altLang="zh-CN" b="0" i="0" dirty="0">
                    <a:solidFill>
                      <a:srgbClr val="0F1115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</a:br>
                <a:endPara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C1F2A2B-F993-F857-F854-13BDE32B0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421" y="1469046"/>
                <a:ext cx="4161817" cy="4942571"/>
              </a:xfrm>
              <a:prstGeom prst="rect">
                <a:avLst/>
              </a:prstGeom>
              <a:blipFill>
                <a:blip r:embed="rId7"/>
                <a:stretch>
                  <a:fillRect l="-1320" t="-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D4CD5655-AC33-0D5E-86E8-AB91F11DC894}"/>
              </a:ext>
            </a:extLst>
          </p:cNvPr>
          <p:cNvGrpSpPr/>
          <p:nvPr/>
        </p:nvGrpSpPr>
        <p:grpSpPr>
          <a:xfrm>
            <a:off x="2012753" y="4789243"/>
            <a:ext cx="5103305" cy="1433469"/>
            <a:chOff x="1991924" y="4940985"/>
            <a:chExt cx="5103305" cy="14334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8DB62B77-E220-DAA8-38D3-AE833883E1E3}"/>
                    </a:ext>
                  </a:extLst>
                </p:cNvPr>
                <p:cNvSpPr txBox="1"/>
                <p:nvPr/>
              </p:nvSpPr>
              <p:spPr>
                <a:xfrm>
                  <a:off x="2040035" y="5004926"/>
                  <a:ext cx="5055194" cy="127958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>
                    <a:spcBef>
                      <a:spcPts val="600"/>
                    </a:spcBef>
                    <a:spcAft>
                      <a:spcPts val="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b="0" i="0" dirty="0">
                      <a:solidFill>
                        <a:srgbClr val="0F1115"/>
                      </a:solidFill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若 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ar-AE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ar-AE" altLang="zh-CN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altLang="zh-CN" i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zh-CN" altLang="ar-AE" b="0" i="0" dirty="0">
                      <a:solidFill>
                        <a:srgbClr val="0F1115"/>
                      </a:solidFill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，</a:t>
                  </a:r>
                  <a:r>
                    <a:rPr lang="zh-CN" altLang="en-US" b="0" i="0" dirty="0">
                      <a:solidFill>
                        <a:srgbClr val="0F1115"/>
                      </a:solidFill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则 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ar-AE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ar-AE" altLang="zh-CN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altLang="zh-CN" i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zh-CN" altLang="ar-AE" b="0" i="0" dirty="0">
                      <a:solidFill>
                        <a:srgbClr val="0F1115"/>
                      </a:solidFill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，</a:t>
                  </a:r>
                  <a:r>
                    <a:rPr lang="zh-CN" altLang="en-US" b="0" i="0" dirty="0">
                      <a:solidFill>
                        <a:srgbClr val="0F1115"/>
                      </a:solidFill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原约束 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ar-A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altLang="zh-CN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altLang="zh-CN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ar-AE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ar-AE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ar-AE" i="1"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ar-A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altLang="zh-CN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ar-AE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ar-AE" altLang="zh-CN" b="0" i="0" dirty="0">
                      <a:solidFill>
                        <a:srgbClr val="0F1115"/>
                      </a:solidFill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 </a:t>
                  </a:r>
                  <a:r>
                    <a:rPr lang="zh-CN" altLang="en-US" b="0" i="0" dirty="0">
                      <a:solidFill>
                        <a:srgbClr val="0F1115"/>
                      </a:solidFill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成立。</a:t>
                  </a:r>
                </a:p>
                <a:p>
                  <a:pPr algn="l">
                    <a:spcBef>
                      <a:spcPts val="450"/>
                    </a:spcBef>
                    <a:spcAft>
                      <a:spcPts val="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b="0" i="0" dirty="0">
                      <a:solidFill>
                        <a:srgbClr val="0F1115"/>
                      </a:solidFill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若 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ar-AE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ar-AE" altLang="zh-CN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altLang="zh-CN" i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zh-CN" altLang="ar-AE" b="0" i="0" dirty="0">
                      <a:solidFill>
                        <a:srgbClr val="0F1115"/>
                      </a:solidFill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，</a:t>
                  </a:r>
                  <a:r>
                    <a:rPr lang="zh-CN" altLang="en-US" b="0" i="0" dirty="0">
                      <a:solidFill>
                        <a:srgbClr val="0F1115"/>
                      </a:solidFill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则 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ar-AE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ar-AE" altLang="zh-CN" b="0" i="0" dirty="0">
                      <a:solidFill>
                        <a:srgbClr val="0F1115"/>
                      </a:solidFill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 </a:t>
                  </a:r>
                  <a:r>
                    <a:rPr lang="zh-CN" altLang="en-US" b="0" i="0" dirty="0">
                      <a:solidFill>
                        <a:srgbClr val="0F1115"/>
                      </a:solidFill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可任意取值（但受 </a:t>
                  </a:r>
                  <a14:m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a14:m>
                  <a:r>
                    <a:rPr lang="zh-CN" altLang="en-US" b="0" i="0" dirty="0">
                      <a:solidFill>
                        <a:srgbClr val="0F1115"/>
                      </a:solidFill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 限制），原约束不一定成立。</a:t>
                  </a: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8DB62B77-E220-DAA8-38D3-AE833883E1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0035" y="5004926"/>
                  <a:ext cx="5055194" cy="1279581"/>
                </a:xfrm>
                <a:prstGeom prst="rect">
                  <a:avLst/>
                </a:prstGeom>
                <a:blipFill>
                  <a:blip r:embed="rId8"/>
                  <a:stretch>
                    <a:fillRect l="-965" t="-33333" r="-5549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7EADA2A-1E77-378A-6397-0A987147A0F4}"/>
                </a:ext>
              </a:extLst>
            </p:cNvPr>
            <p:cNvSpPr/>
            <p:nvPr/>
          </p:nvSpPr>
          <p:spPr>
            <a:xfrm>
              <a:off x="1991924" y="4940985"/>
              <a:ext cx="4905905" cy="1433469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6323EF6-DAE7-0AE3-E9E2-B9E264AE8F6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9688" y="1843088"/>
            <a:ext cx="1773237" cy="232185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250000"/>
              </a:lnSpc>
              <a:buClrTx/>
              <a:buSzTx/>
              <a:buFontTx/>
              <a:buAutoNum type="arabicPeriod"/>
            </a:pPr>
            <a:r>
              <a:rPr lang="zh-CN" altLang="en-US" sz="2400" b="1" i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基础理论</a:t>
            </a:r>
          </a:p>
          <a:p>
            <a:pPr marL="342900" indent="-342900">
              <a:lnSpc>
                <a:spcPct val="250000"/>
              </a:lnSpc>
              <a:buFontTx/>
              <a:buAutoNum type="arabicPeriod"/>
            </a:pPr>
            <a:r>
              <a:rPr lang="zh-CN" altLang="en-US" sz="12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编程实践</a:t>
            </a:r>
            <a:endParaRPr lang="en-US" altLang="zh-CN" sz="12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FontTx/>
              <a:buAutoNum type="arabicPeriod"/>
            </a:pPr>
            <a:r>
              <a:rPr lang="zh-CN" altLang="en-US" sz="12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学期安排</a:t>
            </a:r>
          </a:p>
          <a:p>
            <a:pPr>
              <a:lnSpc>
                <a:spcPct val="250000"/>
              </a:lnSpc>
            </a:pPr>
            <a:endParaRPr lang="zh-CN" altLang="en-US" sz="12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540010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0"/>
            <a:ext cx="1812925" cy="6858000"/>
          </a:xfrm>
          <a:prstGeom prst="rect">
            <a:avLst/>
          </a:prstGeom>
          <a:solidFill>
            <a:srgbClr val="004F8A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trike="noStrike" noProof="1"/>
          </a:p>
        </p:txBody>
      </p:sp>
      <p:sp>
        <p:nvSpPr>
          <p:cNvPr id="12294" name="文本框 6"/>
          <p:cNvSpPr txBox="1"/>
          <p:nvPr/>
        </p:nvSpPr>
        <p:spPr>
          <a:xfrm>
            <a:off x="358775" y="855663"/>
            <a:ext cx="1108075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12295" name="组合 4"/>
          <p:cNvGrpSpPr/>
          <p:nvPr/>
        </p:nvGrpSpPr>
        <p:grpSpPr>
          <a:xfrm>
            <a:off x="0" y="835025"/>
            <a:ext cx="1814513" cy="779463"/>
            <a:chOff x="0" y="835437"/>
            <a:chExt cx="1814855" cy="779276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540" y="835437"/>
              <a:ext cx="1813315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614713"/>
              <a:ext cx="1813315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85" name="文本框 32"/>
          <p:cNvSpPr txBox="1"/>
          <p:nvPr>
            <p:custDataLst>
              <p:tags r:id="rId1"/>
            </p:custDataLst>
          </p:nvPr>
        </p:nvSpPr>
        <p:spPr>
          <a:xfrm>
            <a:off x="2063750" y="93663"/>
            <a:ext cx="2372765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线优化方法</a:t>
            </a:r>
          </a:p>
        </p:txBody>
      </p:sp>
      <p:cxnSp>
        <p:nvCxnSpPr>
          <p:cNvPr id="34" name="直接连接符 33"/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2063750" y="584200"/>
            <a:ext cx="2372765" cy="0"/>
          </a:xfrm>
          <a:prstGeom prst="line">
            <a:avLst/>
          </a:prstGeom>
          <a:ln w="57150">
            <a:solidFill>
              <a:srgbClr val="39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2748C76-71C9-07BB-8E15-E08973FD815F}"/>
              </a:ext>
            </a:extLst>
          </p:cNvPr>
          <p:cNvSpPr txBox="1"/>
          <p:nvPr/>
        </p:nvSpPr>
        <p:spPr>
          <a:xfrm>
            <a:off x="2171699" y="786690"/>
            <a:ext cx="489058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乘积式优化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——0-1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变量与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E39D432-986A-7FF5-2FAA-1958AA752BC1}"/>
                  </a:ext>
                </a:extLst>
              </p:cNvPr>
              <p:cNvSpPr txBox="1"/>
              <p:nvPr/>
            </p:nvSpPr>
            <p:spPr>
              <a:xfrm>
                <a:off x="2063748" y="1219951"/>
                <a:ext cx="4551059" cy="1289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72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0" i="0" dirty="0">
                    <a:solidFill>
                      <a:srgbClr val="0F1115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对于</a:t>
                </a:r>
                <a:r>
                  <a:rPr lang="zh-CN" altLang="en-US" b="1" i="0" dirty="0">
                    <a:solidFill>
                      <a:srgbClr val="4472C4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两个 </a:t>
                </a:r>
                <a:r>
                  <a:rPr lang="en-US" altLang="zh-CN" b="1" i="0" dirty="0">
                    <a:solidFill>
                      <a:srgbClr val="4472C4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0-1 </a:t>
                </a:r>
                <a:r>
                  <a:rPr lang="zh-CN" altLang="en-US" b="1" i="0" dirty="0">
                    <a:solidFill>
                      <a:srgbClr val="4472C4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变量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altLang="zh-CN" i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altLang="zh-CN" i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sepChr m:val=","/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i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ar-AE" altLang="zh-CN" i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ar-AE" altLang="zh-CN" b="0" i="0" dirty="0">
                    <a:solidFill>
                      <a:srgbClr val="0F1115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 </a:t>
                </a:r>
                <a:r>
                  <a:rPr lang="zh-CN" altLang="en-US" b="0" i="0" dirty="0">
                    <a:solidFill>
                      <a:srgbClr val="0F1115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的乘积 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ar-AE" b="0" i="0" dirty="0">
                    <a:solidFill>
                      <a:srgbClr val="0F1115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b="0" i="0" dirty="0">
                    <a:solidFill>
                      <a:srgbClr val="0F1115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可引入辅助 </a:t>
                </a:r>
                <a:r>
                  <a:rPr lang="en-US" altLang="zh-CN" b="0" i="0" dirty="0">
                    <a:solidFill>
                      <a:srgbClr val="0F1115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0-1 </a:t>
                </a:r>
                <a:r>
                  <a:rPr lang="zh-CN" altLang="en-US" b="0" i="0" dirty="0">
                    <a:solidFill>
                      <a:srgbClr val="0F1115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变量 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sepChr m:val=","/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i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ar-AE" altLang="zh-CN" i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ar-AE" b="0" i="0" dirty="0">
                    <a:solidFill>
                      <a:srgbClr val="0F1115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b="0" i="0" dirty="0">
                    <a:solidFill>
                      <a:srgbClr val="0F1115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并施加以下线性约束</a:t>
                </a:r>
                <a:r>
                  <a:rPr lang="zh-CN" altLang="en-US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endParaRPr lang="ar-AE" altLang="zh-CN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E39D432-986A-7FF5-2FAA-1958AA752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748" y="1219951"/>
                <a:ext cx="4551059" cy="1289712"/>
              </a:xfrm>
              <a:prstGeom prst="rect">
                <a:avLst/>
              </a:prstGeom>
              <a:blipFill>
                <a:blip r:embed="rId6"/>
                <a:stretch>
                  <a:fillRect l="-1206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726590E-A9ED-32BA-B96B-211F053BDECB}"/>
                  </a:ext>
                </a:extLst>
              </p:cNvPr>
              <p:cNvSpPr txBox="1"/>
              <p:nvPr/>
            </p:nvSpPr>
            <p:spPr>
              <a:xfrm>
                <a:off x="2910225" y="2542814"/>
                <a:ext cx="2128703" cy="1164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altLang="zh-CN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zh-CN" altLang="ar-AE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ar-AE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 b="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r>
                              <a:rPr lang="zh-CN" altLang="ar-AE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ar-AE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 b="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r>
                              <a:rPr lang="zh-CN" altLang="ar-AE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ar-AE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 b="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ar-AE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 b="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ar-AE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 b="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ar-AE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 b="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ar-AE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sepChr m:val=","/>
                                <m:ctrlPr>
                                  <a:rPr lang="ar-AE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altLang="zh-CN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zh-CN" b="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726590E-A9ED-32BA-B96B-211F053BD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225" y="2542814"/>
                <a:ext cx="2128703" cy="11646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49659BD-612A-C4DE-B6E8-93576A3B82F1}"/>
                  </a:ext>
                </a:extLst>
              </p:cNvPr>
              <p:cNvSpPr txBox="1"/>
              <p:nvPr/>
            </p:nvSpPr>
            <p:spPr>
              <a:xfrm>
                <a:off x="2063749" y="3899209"/>
                <a:ext cx="4551059" cy="1322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720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zh-CN" altLang="en-US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 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b="1" dirty="0">
                    <a:solidFill>
                      <a:srgbClr val="4472C4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 个 </a:t>
                </a:r>
                <a:r>
                  <a:rPr lang="en-US" altLang="zh-CN" b="1" dirty="0">
                    <a:solidFill>
                      <a:srgbClr val="4472C4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0-1 </a:t>
                </a:r>
                <a:r>
                  <a:rPr lang="zh-CN" altLang="en-US" b="1" dirty="0">
                    <a:solidFill>
                      <a:srgbClr val="4472C4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变量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altLang="zh-CN" i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altLang="zh-CN" i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ar-AE" altLang="zh-CN" i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sepChr m:val=","/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i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ar-AE" altLang="zh-CN" i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ar-AE" altLang="zh-CN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 </a:t>
                </a:r>
                <a:r>
                  <a:rPr lang="zh-CN" altLang="en-US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的乘积 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grow m:val="on"/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AE" altLang="zh-CN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 altLang="zh-CN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ar-AE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ar-AE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zh-CN" altLang="en-US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等价于逻辑与运算），其线性化方案为：</a:t>
                </a:r>
                <a:endParaRPr lang="ar-AE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49659BD-612A-C4DE-B6E8-93576A3B8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749" y="3899209"/>
                <a:ext cx="4551059" cy="1322863"/>
              </a:xfrm>
              <a:prstGeom prst="rect">
                <a:avLst/>
              </a:prstGeom>
              <a:blipFill>
                <a:blip r:embed="rId8"/>
                <a:stretch>
                  <a:fillRect l="-1206" b="-198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FA43A2A-794C-C3CA-ED77-790D8DBB1854}"/>
                  </a:ext>
                </a:extLst>
              </p:cNvPr>
              <p:cNvSpPr txBox="1"/>
              <p:nvPr/>
            </p:nvSpPr>
            <p:spPr>
              <a:xfrm>
                <a:off x="2290864" y="5222072"/>
                <a:ext cx="3571672" cy="14575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altLang="zh-CN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b="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for</m:t>
                            </m:r>
                            <m:r>
                              <m:rPr>
                                <m:nor/>
                              </m:rPr>
                              <a:rPr lang="en-US" altLang="zh-CN" b="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b="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all</m:t>
                            </m:r>
                            <m:r>
                              <m:rPr>
                                <m:nor/>
                              </m:rPr>
                              <a:rPr lang="en-US" altLang="zh-CN" b="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zh-CN" altLang="ar-AE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nary>
                              <m:naryPr>
                                <m:chr m:val="∑"/>
                                <m:grow m:val="on"/>
                                <m:ctrlPr>
                                  <a:rPr lang="ar-AE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ar-AE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ar-AE" altLang="zh-CN" b="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ar-AE" altLang="zh-CN" b="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zh-CN" altLang="ar-AE" b="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ar-AE" altLang="zh-C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ar-AE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ar-AE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ar-AE" b="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ar-AE" altLang="zh-CN" b="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 altLang="zh-CN" b="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zh-CN" altLang="ar-AE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sepChr m:val=","/>
                                <m:ctrlPr>
                                  <a:rPr lang="ar-AE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altLang="zh-CN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zh-CN" b="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FA43A2A-794C-C3CA-ED77-790D8DBB1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864" y="5222072"/>
                <a:ext cx="3571672" cy="14575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054B9D61-1D18-C1BE-2D77-3395D0EFF2ED}"/>
              </a:ext>
            </a:extLst>
          </p:cNvPr>
          <p:cNvGrpSpPr/>
          <p:nvPr/>
        </p:nvGrpSpPr>
        <p:grpSpPr>
          <a:xfrm>
            <a:off x="2063748" y="1219952"/>
            <a:ext cx="4707191" cy="2561156"/>
            <a:chOff x="7160963" y="828402"/>
            <a:chExt cx="5350212" cy="429469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55B27EA-0754-D880-C501-690F9CFF038D}"/>
                </a:ext>
              </a:extLst>
            </p:cNvPr>
            <p:cNvSpPr/>
            <p:nvPr/>
          </p:nvSpPr>
          <p:spPr>
            <a:xfrm>
              <a:off x="7160963" y="828402"/>
              <a:ext cx="5111308" cy="4294694"/>
            </a:xfrm>
            <a:prstGeom prst="rect">
              <a:avLst/>
            </a:prstGeom>
            <a:noFill/>
            <a:ln w="28575">
              <a:solidFill>
                <a:srgbClr val="4472C4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119C621-9C3C-FC64-BC99-3FEEE2B4A3E2}"/>
                </a:ext>
              </a:extLst>
            </p:cNvPr>
            <p:cNvSpPr txBox="1"/>
            <p:nvPr/>
          </p:nvSpPr>
          <p:spPr>
            <a:xfrm>
              <a:off x="7316503" y="2889449"/>
              <a:ext cx="519467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Bef>
                  <a:spcPts val="1200"/>
                </a:spcBef>
                <a:spcAft>
                  <a:spcPts val="1200"/>
                </a:spcAft>
                <a:buNone/>
              </a:pP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BC32BDD-AADE-99E4-5373-7E47B68701F5}"/>
              </a:ext>
            </a:extLst>
          </p:cNvPr>
          <p:cNvGrpSpPr/>
          <p:nvPr/>
        </p:nvGrpSpPr>
        <p:grpSpPr>
          <a:xfrm>
            <a:off x="2063748" y="3949937"/>
            <a:ext cx="4707191" cy="2729714"/>
            <a:chOff x="7160963" y="828402"/>
            <a:chExt cx="5350212" cy="429469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CFF251F-E67C-5D9F-C3C5-8BDA293DB63E}"/>
                </a:ext>
              </a:extLst>
            </p:cNvPr>
            <p:cNvSpPr/>
            <p:nvPr/>
          </p:nvSpPr>
          <p:spPr>
            <a:xfrm>
              <a:off x="7160963" y="828402"/>
              <a:ext cx="5111308" cy="4294694"/>
            </a:xfrm>
            <a:prstGeom prst="rect">
              <a:avLst/>
            </a:prstGeom>
            <a:noFill/>
            <a:ln w="28575">
              <a:solidFill>
                <a:srgbClr val="4472C4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8692C05-78E1-A32D-016C-CF13EE3983D7}"/>
                </a:ext>
              </a:extLst>
            </p:cNvPr>
            <p:cNvSpPr txBox="1"/>
            <p:nvPr/>
          </p:nvSpPr>
          <p:spPr>
            <a:xfrm>
              <a:off x="7316503" y="2889449"/>
              <a:ext cx="519467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Bef>
                  <a:spcPts val="1200"/>
                </a:spcBef>
                <a:spcAft>
                  <a:spcPts val="1200"/>
                </a:spcAft>
                <a:buNone/>
              </a:pP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7720A48-D8FD-3AFC-8E84-55787500D476}"/>
                  </a:ext>
                </a:extLst>
              </p:cNvPr>
              <p:cNvSpPr txBox="1"/>
              <p:nvPr/>
            </p:nvSpPr>
            <p:spPr>
              <a:xfrm>
                <a:off x="6981130" y="1218005"/>
                <a:ext cx="5045218" cy="295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zh-CN" altLang="en-US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将</a:t>
                </a:r>
                <a:r>
                  <a:rPr lang="zh-CN" altLang="en-US" b="1" dirty="0">
                    <a:solidFill>
                      <a:srgbClr val="4472C4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非线性项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b="1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b="1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altLang="zh-CN" b="1" i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ar-AE" altLang="zh-CN" b="1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b="1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altLang="zh-CN" b="1" i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ar-AE" altLang="zh-CN" b="1" dirty="0">
                    <a:solidFill>
                      <a:srgbClr val="4472C4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 </a:t>
                </a:r>
                <a:r>
                  <a:rPr lang="zh-CN" altLang="en-US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等价线性化，其中：</a:t>
                </a:r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altLang="zh-CN" i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sepChr m:val=","/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i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ar-AE" altLang="zh-CN" i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ar-AE" altLang="zh-CN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 </a:t>
                </a:r>
                <a:r>
                  <a:rPr lang="zh-CN" altLang="ar-AE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ar-AE" altLang="zh-CN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0-1</a:t>
                </a:r>
                <a:r>
                  <a:rPr lang="zh-CN" altLang="en-US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变量）</a:t>
                </a:r>
              </a:p>
              <a:p>
                <a:pPr>
                  <a:lnSpc>
                    <a:spcPct val="150000"/>
                  </a:lnSpc>
                  <a:spcBef>
                    <a:spcPts val="45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altLang="zh-CN" i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sepChr m:val=","/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i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ar-AE" altLang="zh-CN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 </a:t>
                </a:r>
                <a:r>
                  <a:rPr lang="zh-CN" altLang="ar-AE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zh-CN" altLang="en-US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连续变量，上界为 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zh-CN" altLang="en-US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引入辅助连续变量 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（表示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altLang="zh-CN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 </a:t>
                </a:r>
                <a:r>
                  <a:rPr lang="zh-CN" altLang="en-US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的取值），并添加以下线性约束：</a:t>
                </a:r>
                <a:endPara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7720A48-D8FD-3AFC-8E84-55787500D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130" y="1218005"/>
                <a:ext cx="5045218" cy="2954270"/>
              </a:xfrm>
              <a:prstGeom prst="rect">
                <a:avLst/>
              </a:prstGeom>
              <a:blipFill>
                <a:blip r:embed="rId10"/>
                <a:stretch>
                  <a:fillRect l="-966" b="-2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ABB30CB-07D8-544B-14C9-48C91AAC6ED1}"/>
                  </a:ext>
                </a:extLst>
              </p:cNvPr>
              <p:cNvSpPr txBox="1"/>
              <p:nvPr/>
            </p:nvSpPr>
            <p:spPr>
              <a:xfrm>
                <a:off x="5952806" y="4332455"/>
                <a:ext cx="6533322" cy="11817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altLang="zh-CN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zh-CN" altLang="ar-AE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zh-CN" altLang="ar-AE" b="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ar-AE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 b="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r>
                              <a:rPr lang="zh-CN" altLang="ar-AE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ar-AE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 b="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r>
                              <a:rPr lang="zh-CN" altLang="ar-AE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ar-AE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 b="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ar-AE" b="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ar-AE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altLang="zh-CN" b="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 altLang="zh-CN" b="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altLang="zh-C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ar-AE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 b="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sepChr m:val=","/>
                                <m:ctrlPr>
                                  <a:rPr lang="ar-AE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altLang="zh-CN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zh-CN" b="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ar-AE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 b="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sepChr m:val=","/>
                                <m:ctrlPr>
                                  <a:rPr lang="ar-AE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altLang="zh-CN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ar-AE" b="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zh-CN" altLang="ar-AE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sepChr m:val=","/>
                                <m:ctrlPr>
                                  <a:rPr lang="ar-AE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altLang="zh-CN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ar-AE" b="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ABB30CB-07D8-544B-14C9-48C91AAC6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806" y="4332455"/>
                <a:ext cx="6533322" cy="11817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6B7A1594-676F-99AF-043F-5A2DAAA839DB}"/>
              </a:ext>
            </a:extLst>
          </p:cNvPr>
          <p:cNvGrpSpPr/>
          <p:nvPr/>
        </p:nvGrpSpPr>
        <p:grpSpPr>
          <a:xfrm>
            <a:off x="6770939" y="1219951"/>
            <a:ext cx="5606591" cy="5459699"/>
            <a:chOff x="7160963" y="828402"/>
            <a:chExt cx="5350212" cy="4294694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6B14B5D-EC15-E0F8-4EFD-4D2A6F22C7DB}"/>
                </a:ext>
              </a:extLst>
            </p:cNvPr>
            <p:cNvSpPr/>
            <p:nvPr/>
          </p:nvSpPr>
          <p:spPr>
            <a:xfrm>
              <a:off x="7160963" y="828402"/>
              <a:ext cx="5111308" cy="4294694"/>
            </a:xfrm>
            <a:prstGeom prst="rect">
              <a:avLst/>
            </a:prstGeom>
            <a:noFill/>
            <a:ln w="28575">
              <a:solidFill>
                <a:srgbClr val="4472C4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2433414-E57D-09F9-1CFE-61234DA76F33}"/>
                </a:ext>
              </a:extLst>
            </p:cNvPr>
            <p:cNvSpPr txBox="1"/>
            <p:nvPr/>
          </p:nvSpPr>
          <p:spPr>
            <a:xfrm>
              <a:off x="7316503" y="2889449"/>
              <a:ext cx="519467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Bef>
                  <a:spcPts val="1200"/>
                </a:spcBef>
                <a:spcAft>
                  <a:spcPts val="1200"/>
                </a:spcAft>
                <a:buNone/>
              </a:pP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F716BD6-0943-693C-BB27-A766DF2E693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9688" y="1843088"/>
            <a:ext cx="1773237" cy="232185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250000"/>
              </a:lnSpc>
              <a:buClrTx/>
              <a:buSzTx/>
              <a:buFontTx/>
              <a:buAutoNum type="arabicPeriod"/>
            </a:pPr>
            <a:r>
              <a:rPr lang="zh-CN" altLang="en-US" sz="2400" b="1" i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基础理论</a:t>
            </a:r>
          </a:p>
          <a:p>
            <a:pPr marL="342900" indent="-342900">
              <a:lnSpc>
                <a:spcPct val="250000"/>
              </a:lnSpc>
              <a:buFontTx/>
              <a:buAutoNum type="arabicPeriod"/>
            </a:pPr>
            <a:r>
              <a:rPr lang="zh-CN" altLang="en-US" sz="12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编程实践</a:t>
            </a:r>
            <a:endParaRPr lang="en-US" altLang="zh-CN" sz="12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FontTx/>
              <a:buAutoNum type="arabicPeriod"/>
            </a:pPr>
            <a:r>
              <a:rPr lang="zh-CN" altLang="en-US" sz="12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学期安排</a:t>
            </a:r>
          </a:p>
          <a:p>
            <a:pPr>
              <a:lnSpc>
                <a:spcPct val="250000"/>
              </a:lnSpc>
            </a:pPr>
            <a:endParaRPr lang="zh-CN" altLang="en-US" sz="12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767df27a3144345ba339c82152959ad3dd7d5b"/>
  <p:tag name="COMMONDATA" val="eyJoZGlkIjoiZGE4YjVkYTA0N2RiZmZiOTcwZTE4NTEwNmU1NzY0Yz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479</TotalTime>
  <Words>1716</Words>
  <Application>Microsoft Office PowerPoint</Application>
  <PresentationFormat>宽屏</PresentationFormat>
  <Paragraphs>335</Paragraphs>
  <Slides>20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Arial</vt:lpstr>
      <vt:lpstr>Cambria Math</vt:lpstr>
      <vt:lpstr>微软雅黑</vt:lpstr>
      <vt:lpstr>Calibri Light</vt:lpstr>
      <vt:lpstr>Impact</vt:lpstr>
      <vt:lpstr>楷体</vt:lpstr>
      <vt:lpstr>黑体</vt:lpstr>
      <vt:lpstr>Times New Roman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Mingliang Wu</cp:lastModifiedBy>
  <cp:revision>1249</cp:revision>
  <dcterms:created xsi:type="dcterms:W3CDTF">2015-03-25T15:45:00Z</dcterms:created>
  <dcterms:modified xsi:type="dcterms:W3CDTF">2025-09-15T09:11:54Z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C04BEA409ACF40758842E3E43B632C13_13</vt:lpwstr>
  </property>
</Properties>
</file>