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86286" autoAdjust="0"/>
  </p:normalViewPr>
  <p:slideViewPr>
    <p:cSldViewPr snapToGrid="0">
      <p:cViewPr varScale="1">
        <p:scale>
          <a:sx n="76" d="100"/>
          <a:sy n="76"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A0D3A-3502-47EF-AB1C-24C8D7556A16}"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C4289D-AD41-476E-B169-9F9BD7229132}">
      <dgm:prSet/>
      <dgm:spPr/>
      <dgm:t>
        <a:bodyPr/>
        <a:lstStyle/>
        <a:p>
          <a:pPr>
            <a:defRPr cap="all"/>
          </a:pPr>
          <a:r>
            <a:rPr lang="en-IN" b="0" i="0" dirty="0"/>
            <a:t>Hardware: Modern multi-core processor, sufficient RAM and storage.</a:t>
          </a:r>
          <a:endParaRPr lang="en-US" dirty="0"/>
        </a:p>
      </dgm:t>
    </dgm:pt>
    <dgm:pt modelId="{5A8DF63F-8C44-4F95-965B-BF6167ED9518}" type="parTrans" cxnId="{48CA58DD-31C1-4E74-B204-4FFA9B2E4284}">
      <dgm:prSet/>
      <dgm:spPr/>
      <dgm:t>
        <a:bodyPr/>
        <a:lstStyle/>
        <a:p>
          <a:endParaRPr lang="en-US"/>
        </a:p>
      </dgm:t>
    </dgm:pt>
    <dgm:pt modelId="{050C21C0-223D-41D9-8DD2-B78C5EC2F87E}" type="sibTrans" cxnId="{48CA58DD-31C1-4E74-B204-4FFA9B2E4284}">
      <dgm:prSet/>
      <dgm:spPr/>
      <dgm:t>
        <a:bodyPr/>
        <a:lstStyle/>
        <a:p>
          <a:endParaRPr lang="en-US"/>
        </a:p>
      </dgm:t>
    </dgm:pt>
    <dgm:pt modelId="{F3BF14BB-5918-4459-8FB2-B4D66A0552D8}">
      <dgm:prSet/>
      <dgm:spPr/>
      <dgm:t>
        <a:bodyPr/>
        <a:lstStyle/>
        <a:p>
          <a:pPr>
            <a:defRPr cap="all"/>
          </a:pPr>
          <a:r>
            <a:rPr lang="en-IN" b="0" i="0" dirty="0"/>
            <a:t>Software: Python (version 3.6 or later), </a:t>
          </a:r>
          <a:r>
            <a:rPr lang="en-IN" b="0" i="0" dirty="0" err="1"/>
            <a:t>TextBlob</a:t>
          </a:r>
          <a:r>
            <a:rPr lang="en-IN" b="0" i="0" dirty="0"/>
            <a:t> for NLP tasks, Newspaper for article extraction (optional libraries: NLTK, visualization libraries).</a:t>
          </a:r>
          <a:endParaRPr lang="en-US" dirty="0"/>
        </a:p>
      </dgm:t>
    </dgm:pt>
    <dgm:pt modelId="{58F16917-77E2-496E-BD51-02F696165019}" type="parTrans" cxnId="{68206B02-0729-4BAE-9082-A9D08202E7DB}">
      <dgm:prSet/>
      <dgm:spPr/>
      <dgm:t>
        <a:bodyPr/>
        <a:lstStyle/>
        <a:p>
          <a:endParaRPr lang="en-US"/>
        </a:p>
      </dgm:t>
    </dgm:pt>
    <dgm:pt modelId="{31214570-3ECC-4960-8522-31C4759383EE}" type="sibTrans" cxnId="{68206B02-0729-4BAE-9082-A9D08202E7DB}">
      <dgm:prSet/>
      <dgm:spPr/>
      <dgm:t>
        <a:bodyPr/>
        <a:lstStyle/>
        <a:p>
          <a:endParaRPr lang="en-US"/>
        </a:p>
      </dgm:t>
    </dgm:pt>
    <dgm:pt modelId="{059DC0E4-8904-43F6-B67A-E548FB1E7ED4}" type="pres">
      <dgm:prSet presAssocID="{4CEA0D3A-3502-47EF-AB1C-24C8D7556A16}" presName="root" presStyleCnt="0">
        <dgm:presLayoutVars>
          <dgm:dir/>
          <dgm:resizeHandles val="exact"/>
        </dgm:presLayoutVars>
      </dgm:prSet>
      <dgm:spPr/>
    </dgm:pt>
    <dgm:pt modelId="{67C2D34C-7476-4618-9C41-956561F869D4}" type="pres">
      <dgm:prSet presAssocID="{72C4289D-AD41-476E-B169-9F9BD7229132}" presName="compNode" presStyleCnt="0"/>
      <dgm:spPr/>
    </dgm:pt>
    <dgm:pt modelId="{8F9A0EE8-A72C-472D-8D74-5DC498EA303D}" type="pres">
      <dgm:prSet presAssocID="{72C4289D-AD41-476E-B169-9F9BD7229132}" presName="iconBgRect" presStyleLbl="bgShp" presStyleIdx="0" presStyleCnt="2"/>
      <dgm:spPr/>
    </dgm:pt>
    <dgm:pt modelId="{DB1DC669-A752-47CC-8E14-3B4F1CA935BA}" type="pres">
      <dgm:prSet presAssocID="{72C4289D-AD41-476E-B169-9F9BD72291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0DE6117-CDBD-4A9B-83D3-634F1C30CCC6}" type="pres">
      <dgm:prSet presAssocID="{72C4289D-AD41-476E-B169-9F9BD7229132}" presName="spaceRect" presStyleCnt="0"/>
      <dgm:spPr/>
    </dgm:pt>
    <dgm:pt modelId="{F1A4D772-2A8A-4660-BD1B-F842B5619AED}" type="pres">
      <dgm:prSet presAssocID="{72C4289D-AD41-476E-B169-9F9BD7229132}" presName="textRect" presStyleLbl="revTx" presStyleIdx="0" presStyleCnt="2">
        <dgm:presLayoutVars>
          <dgm:chMax val="1"/>
          <dgm:chPref val="1"/>
        </dgm:presLayoutVars>
      </dgm:prSet>
      <dgm:spPr/>
    </dgm:pt>
    <dgm:pt modelId="{7960E50F-E72F-432F-88DE-7C6DC9FA797F}" type="pres">
      <dgm:prSet presAssocID="{050C21C0-223D-41D9-8DD2-B78C5EC2F87E}" presName="sibTrans" presStyleCnt="0"/>
      <dgm:spPr/>
    </dgm:pt>
    <dgm:pt modelId="{52C7B2FC-43AB-4DF0-A3E4-2E63A1260609}" type="pres">
      <dgm:prSet presAssocID="{F3BF14BB-5918-4459-8FB2-B4D66A0552D8}" presName="compNode" presStyleCnt="0"/>
      <dgm:spPr/>
    </dgm:pt>
    <dgm:pt modelId="{77957E0E-29BA-4937-B9D1-F6A2417818C0}" type="pres">
      <dgm:prSet presAssocID="{F3BF14BB-5918-4459-8FB2-B4D66A0552D8}" presName="iconBgRect" presStyleLbl="bgShp" presStyleIdx="1" presStyleCnt="2"/>
      <dgm:spPr/>
    </dgm:pt>
    <dgm:pt modelId="{A76E24A4-0F78-46D0-9C45-CBAFD3B8956E}" type="pres">
      <dgm:prSet presAssocID="{F3BF14BB-5918-4459-8FB2-B4D66A0552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C61822C-B31B-4A00-B1D3-B79AFB34E2B4}" type="pres">
      <dgm:prSet presAssocID="{F3BF14BB-5918-4459-8FB2-B4D66A0552D8}" presName="spaceRect" presStyleCnt="0"/>
      <dgm:spPr/>
    </dgm:pt>
    <dgm:pt modelId="{26025831-DC25-46AF-8B64-0FB8729BD22C}" type="pres">
      <dgm:prSet presAssocID="{F3BF14BB-5918-4459-8FB2-B4D66A0552D8}" presName="textRect" presStyleLbl="revTx" presStyleIdx="1" presStyleCnt="2">
        <dgm:presLayoutVars>
          <dgm:chMax val="1"/>
          <dgm:chPref val="1"/>
        </dgm:presLayoutVars>
      </dgm:prSet>
      <dgm:spPr/>
    </dgm:pt>
  </dgm:ptLst>
  <dgm:cxnLst>
    <dgm:cxn modelId="{68206B02-0729-4BAE-9082-A9D08202E7DB}" srcId="{4CEA0D3A-3502-47EF-AB1C-24C8D7556A16}" destId="{F3BF14BB-5918-4459-8FB2-B4D66A0552D8}" srcOrd="1" destOrd="0" parTransId="{58F16917-77E2-496E-BD51-02F696165019}" sibTransId="{31214570-3ECC-4960-8522-31C4759383EE}"/>
    <dgm:cxn modelId="{388AC826-BFD5-4115-A07C-8190A18DB4CD}" type="presOf" srcId="{F3BF14BB-5918-4459-8FB2-B4D66A0552D8}" destId="{26025831-DC25-46AF-8B64-0FB8729BD22C}" srcOrd="0" destOrd="0" presId="urn:microsoft.com/office/officeart/2018/5/layout/IconCircleLabelList"/>
    <dgm:cxn modelId="{C9E3E42D-2124-431F-AC3D-0E555DA98EDB}" type="presOf" srcId="{4CEA0D3A-3502-47EF-AB1C-24C8D7556A16}" destId="{059DC0E4-8904-43F6-B67A-E548FB1E7ED4}" srcOrd="0" destOrd="0" presId="urn:microsoft.com/office/officeart/2018/5/layout/IconCircleLabelList"/>
    <dgm:cxn modelId="{48CA58DD-31C1-4E74-B204-4FFA9B2E4284}" srcId="{4CEA0D3A-3502-47EF-AB1C-24C8D7556A16}" destId="{72C4289D-AD41-476E-B169-9F9BD7229132}" srcOrd="0" destOrd="0" parTransId="{5A8DF63F-8C44-4F95-965B-BF6167ED9518}" sibTransId="{050C21C0-223D-41D9-8DD2-B78C5EC2F87E}"/>
    <dgm:cxn modelId="{3C6FFEFE-5F19-4FD9-9CA7-92EB23B006B1}" type="presOf" srcId="{72C4289D-AD41-476E-B169-9F9BD7229132}" destId="{F1A4D772-2A8A-4660-BD1B-F842B5619AED}" srcOrd="0" destOrd="0" presId="urn:microsoft.com/office/officeart/2018/5/layout/IconCircleLabelList"/>
    <dgm:cxn modelId="{A0A80C3F-4815-4360-B4DC-7AAACEEC8796}" type="presParOf" srcId="{059DC0E4-8904-43F6-B67A-E548FB1E7ED4}" destId="{67C2D34C-7476-4618-9C41-956561F869D4}" srcOrd="0" destOrd="0" presId="urn:microsoft.com/office/officeart/2018/5/layout/IconCircleLabelList"/>
    <dgm:cxn modelId="{BB14EB60-740A-42F6-B300-46A484FF260F}" type="presParOf" srcId="{67C2D34C-7476-4618-9C41-956561F869D4}" destId="{8F9A0EE8-A72C-472D-8D74-5DC498EA303D}" srcOrd="0" destOrd="0" presId="urn:microsoft.com/office/officeart/2018/5/layout/IconCircleLabelList"/>
    <dgm:cxn modelId="{201DB21F-0B78-4B13-B69E-6040C0FC245F}" type="presParOf" srcId="{67C2D34C-7476-4618-9C41-956561F869D4}" destId="{DB1DC669-A752-47CC-8E14-3B4F1CA935BA}" srcOrd="1" destOrd="0" presId="urn:microsoft.com/office/officeart/2018/5/layout/IconCircleLabelList"/>
    <dgm:cxn modelId="{4B1BCC16-3FB8-4076-A3A6-2DE1D0FCE2D0}" type="presParOf" srcId="{67C2D34C-7476-4618-9C41-956561F869D4}" destId="{60DE6117-CDBD-4A9B-83D3-634F1C30CCC6}" srcOrd="2" destOrd="0" presId="urn:microsoft.com/office/officeart/2018/5/layout/IconCircleLabelList"/>
    <dgm:cxn modelId="{BB5B8CA0-3D61-4C5F-B4A3-E02FACDF424F}" type="presParOf" srcId="{67C2D34C-7476-4618-9C41-956561F869D4}" destId="{F1A4D772-2A8A-4660-BD1B-F842B5619AED}" srcOrd="3" destOrd="0" presId="urn:microsoft.com/office/officeart/2018/5/layout/IconCircleLabelList"/>
    <dgm:cxn modelId="{EEC90CAB-C75F-4772-9FF2-FAD18E41BA98}" type="presParOf" srcId="{059DC0E4-8904-43F6-B67A-E548FB1E7ED4}" destId="{7960E50F-E72F-432F-88DE-7C6DC9FA797F}" srcOrd="1" destOrd="0" presId="urn:microsoft.com/office/officeart/2018/5/layout/IconCircleLabelList"/>
    <dgm:cxn modelId="{4959872E-CB8D-4C75-9E3F-FB3AB72DA684}" type="presParOf" srcId="{059DC0E4-8904-43F6-B67A-E548FB1E7ED4}" destId="{52C7B2FC-43AB-4DF0-A3E4-2E63A1260609}" srcOrd="2" destOrd="0" presId="urn:microsoft.com/office/officeart/2018/5/layout/IconCircleLabelList"/>
    <dgm:cxn modelId="{034ACB12-63E9-4AA9-843F-5D5991C36CCD}" type="presParOf" srcId="{52C7B2FC-43AB-4DF0-A3E4-2E63A1260609}" destId="{77957E0E-29BA-4937-B9D1-F6A2417818C0}" srcOrd="0" destOrd="0" presId="urn:microsoft.com/office/officeart/2018/5/layout/IconCircleLabelList"/>
    <dgm:cxn modelId="{C8FAFD39-8F36-46C4-B17C-ED15A50DF974}" type="presParOf" srcId="{52C7B2FC-43AB-4DF0-A3E4-2E63A1260609}" destId="{A76E24A4-0F78-46D0-9C45-CBAFD3B8956E}" srcOrd="1" destOrd="0" presId="urn:microsoft.com/office/officeart/2018/5/layout/IconCircleLabelList"/>
    <dgm:cxn modelId="{0D15F233-D346-4DB5-B4C1-6200A7F6CBB4}" type="presParOf" srcId="{52C7B2FC-43AB-4DF0-A3E4-2E63A1260609}" destId="{2C61822C-B31B-4A00-B1D3-B79AFB34E2B4}" srcOrd="2" destOrd="0" presId="urn:microsoft.com/office/officeart/2018/5/layout/IconCircleLabelList"/>
    <dgm:cxn modelId="{D6C73839-2CF9-49CE-BDB1-5C6EE2A86444}" type="presParOf" srcId="{52C7B2FC-43AB-4DF0-A3E4-2E63A1260609}" destId="{26025831-DC25-46AF-8B64-0FB8729BD22C}"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E9B51-BB35-4EB7-836B-73143B8C8C5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88E7E5-6A93-4166-B837-D2B8EDD092D0}">
      <dgm:prSet custT="1"/>
      <dgm:spPr/>
      <dgm:t>
        <a:bodyPr/>
        <a:lstStyle/>
        <a:p>
          <a:pPr>
            <a:defRPr cap="all"/>
          </a:pPr>
          <a:r>
            <a:rPr lang="en-IN" sz="1400" b="1" i="0" kern="1200" dirty="0">
              <a:solidFill>
                <a:schemeClr val="accent5"/>
              </a:solidFill>
              <a:latin typeface="+mn-lt"/>
            </a:rPr>
            <a:t>Deeper Summaries</a:t>
          </a:r>
          <a:r>
            <a:rPr lang="en-IN" sz="1400" b="1" i="0" kern="1200" cap="all" dirty="0">
              <a:solidFill>
                <a:srgbClr val="9B6BF2"/>
              </a:solidFill>
              <a:latin typeface="Century Gothic" panose="020B0502020202020204"/>
              <a:ea typeface="+mn-ea"/>
              <a:cs typeface="+mn-cs"/>
            </a:rPr>
            <a:t>:</a:t>
          </a:r>
        </a:p>
        <a:p>
          <a:pPr>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Deep learning and attention mechanisms can create summaries that capture the essence and sentiment of the article even better.</a:t>
          </a:r>
          <a:endParaRPr lang="en-US" sz="1200" kern="1200" dirty="0">
            <a:latin typeface="+mn-lt"/>
          </a:endParaRPr>
        </a:p>
      </dgm:t>
    </dgm:pt>
    <dgm:pt modelId="{BBBA0271-D399-4A77-A700-CB8423C274A0}" type="parTrans" cxnId="{A94C2DED-00E5-4D7D-B480-02A19E8ED850}">
      <dgm:prSet/>
      <dgm:spPr/>
      <dgm:t>
        <a:bodyPr/>
        <a:lstStyle/>
        <a:p>
          <a:endParaRPr lang="en-US" sz="1200">
            <a:latin typeface="+mn-lt"/>
          </a:endParaRPr>
        </a:p>
      </dgm:t>
    </dgm:pt>
    <dgm:pt modelId="{A387B38D-7E4B-42BC-A57E-C74FA7B40DD4}" type="sibTrans" cxnId="{A94C2DED-00E5-4D7D-B480-02A19E8ED850}">
      <dgm:prSet/>
      <dgm:spPr/>
      <dgm:t>
        <a:bodyPr/>
        <a:lstStyle/>
        <a:p>
          <a:endParaRPr lang="en-US" sz="1200">
            <a:latin typeface="+mn-lt"/>
          </a:endParaRPr>
        </a:p>
      </dgm:t>
    </dgm:pt>
    <dgm:pt modelId="{EE56BAFE-E86A-4303-9577-9CB8FC0E0E94}">
      <dgm:prSet custT="1"/>
      <dgm:spPr/>
      <dgm:t>
        <a:bodyPr/>
        <a:lstStyle/>
        <a:p>
          <a:pPr>
            <a:defRPr cap="all"/>
          </a:pPr>
          <a:r>
            <a:rPr lang="en-IN" sz="1400" b="1" i="0" kern="1200" cap="all" dirty="0">
              <a:solidFill>
                <a:srgbClr val="9B6BF2"/>
              </a:solidFill>
              <a:latin typeface="Century Gothic" panose="020B0502020202020204"/>
              <a:ea typeface="+mn-ea"/>
              <a:cs typeface="+mn-cs"/>
            </a:rPr>
            <a:t>Global Access:</a:t>
          </a:r>
        </a:p>
        <a:p>
          <a:pPr>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Multilingual support will allow users to summarize and </a:t>
          </a:r>
          <a:r>
            <a:rPr lang="en-IN" sz="1200" b="0" i="0" kern="1200" dirty="0" err="1">
              <a:latin typeface="+mn-lt"/>
            </a:rPr>
            <a:t>analyze</a:t>
          </a:r>
          <a:r>
            <a:rPr lang="en-IN" sz="1200" b="0" i="0" kern="1200" dirty="0">
              <a:latin typeface="+mn-lt"/>
            </a:rPr>
            <a:t> news in their native languages.</a:t>
          </a:r>
          <a:endParaRPr lang="en-US" sz="1200" kern="1200" dirty="0">
            <a:latin typeface="+mn-lt"/>
          </a:endParaRPr>
        </a:p>
      </dgm:t>
    </dgm:pt>
    <dgm:pt modelId="{D4CEF11F-7B98-4F98-8990-C5B74695F06B}" type="parTrans" cxnId="{2E70D98F-4B73-4E5E-A2F1-8C67CF707CFC}">
      <dgm:prSet/>
      <dgm:spPr/>
      <dgm:t>
        <a:bodyPr/>
        <a:lstStyle/>
        <a:p>
          <a:endParaRPr lang="en-US" sz="1200">
            <a:latin typeface="+mn-lt"/>
          </a:endParaRPr>
        </a:p>
      </dgm:t>
    </dgm:pt>
    <dgm:pt modelId="{56FADB70-1C34-44E6-A6AA-83295753DBB2}" type="sibTrans" cxnId="{2E70D98F-4B73-4E5E-A2F1-8C67CF707CFC}">
      <dgm:prSet/>
      <dgm:spPr/>
      <dgm:t>
        <a:bodyPr/>
        <a:lstStyle/>
        <a:p>
          <a:endParaRPr lang="en-US" sz="1200">
            <a:latin typeface="+mn-lt"/>
          </a:endParaRPr>
        </a:p>
      </dgm:t>
    </dgm:pt>
    <dgm:pt modelId="{9F017218-4081-42EE-87CC-164329E3656F}">
      <dgm:prSet custT="1"/>
      <dgm:spPr/>
      <dgm:t>
        <a:bodyPr/>
        <a:lstStyle/>
        <a:p>
          <a:pPr>
            <a:defRPr cap="all"/>
          </a:pPr>
          <a:r>
            <a:rPr lang="en-IN" sz="1400" b="1" i="0" kern="1200" cap="all" dirty="0">
              <a:solidFill>
                <a:srgbClr val="9B6BF2"/>
              </a:solidFill>
              <a:latin typeface="Century Gothic" panose="020B0502020202020204"/>
              <a:ea typeface="+mn-ea"/>
              <a:cs typeface="+mn-cs"/>
            </a:rPr>
            <a:t>Personalized Feeds: </a:t>
          </a:r>
        </a:p>
        <a:p>
          <a:pPr>
            <a:defRPr cap="all"/>
          </a:pPr>
          <a:r>
            <a:rPr lang="en-IN" sz="1200" b="0" i="0" kern="1200" dirty="0">
              <a:latin typeface="+mn-lt"/>
            </a:rPr>
            <a:t>Tailored summaries based on user interests can create a more engaging experience.</a:t>
          </a:r>
          <a:endParaRPr lang="en-US" sz="1200" kern="1200" dirty="0">
            <a:latin typeface="+mn-lt"/>
          </a:endParaRPr>
        </a:p>
      </dgm:t>
    </dgm:pt>
    <dgm:pt modelId="{C896B5BA-AA52-458B-99AC-5A23FC3EF3F7}" type="parTrans" cxnId="{69EE32DD-727E-44AA-813A-D3832F6AD9A8}">
      <dgm:prSet/>
      <dgm:spPr/>
      <dgm:t>
        <a:bodyPr/>
        <a:lstStyle/>
        <a:p>
          <a:endParaRPr lang="en-US" sz="1200">
            <a:latin typeface="+mn-lt"/>
          </a:endParaRPr>
        </a:p>
      </dgm:t>
    </dgm:pt>
    <dgm:pt modelId="{843247E9-49E1-4E8E-9D50-855B338751F4}" type="sibTrans" cxnId="{69EE32DD-727E-44AA-813A-D3832F6AD9A8}">
      <dgm:prSet/>
      <dgm:spPr/>
      <dgm:t>
        <a:bodyPr/>
        <a:lstStyle/>
        <a:p>
          <a:endParaRPr lang="en-US" sz="1200">
            <a:latin typeface="+mn-lt"/>
          </a:endParaRPr>
        </a:p>
      </dgm:t>
    </dgm:pt>
    <dgm:pt modelId="{C29CED60-0FF8-4D96-A7AF-BAE0858742C4}">
      <dgm:prSet custT="1"/>
      <dgm:spPr/>
      <dgm:t>
        <a:bodyPr/>
        <a:lstStyle/>
        <a:p>
          <a:pPr>
            <a:defRPr cap="all"/>
          </a:pPr>
          <a:r>
            <a:rPr lang="en-IN" sz="1400" b="1" i="0" kern="1200" cap="all" dirty="0">
              <a:solidFill>
                <a:srgbClr val="9B6BF2"/>
              </a:solidFill>
              <a:latin typeface="Century Gothic" panose="020B0502020202020204"/>
              <a:ea typeface="+mn-ea"/>
              <a:cs typeface="+mn-cs"/>
            </a:rPr>
            <a:t>Real-Time Updates:</a:t>
          </a:r>
        </a:p>
        <a:p>
          <a:pPr>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Summarization of live news feeds or social media streams keeps users informed without overload.</a:t>
          </a:r>
          <a:endParaRPr lang="en-US" sz="1200" kern="1200" dirty="0">
            <a:latin typeface="+mn-lt"/>
          </a:endParaRPr>
        </a:p>
      </dgm:t>
    </dgm:pt>
    <dgm:pt modelId="{A2AB71EC-BE74-467C-B672-EBB200805AFE}" type="parTrans" cxnId="{89554A25-74D2-442D-BC01-307FDF70C75F}">
      <dgm:prSet/>
      <dgm:spPr/>
      <dgm:t>
        <a:bodyPr/>
        <a:lstStyle/>
        <a:p>
          <a:endParaRPr lang="en-US" sz="1200">
            <a:latin typeface="+mn-lt"/>
          </a:endParaRPr>
        </a:p>
      </dgm:t>
    </dgm:pt>
    <dgm:pt modelId="{48B08A47-C1CB-4898-BD12-311720203003}" type="sibTrans" cxnId="{89554A25-74D2-442D-BC01-307FDF70C75F}">
      <dgm:prSet/>
      <dgm:spPr/>
      <dgm:t>
        <a:bodyPr/>
        <a:lstStyle/>
        <a:p>
          <a:endParaRPr lang="en-US" sz="1200">
            <a:latin typeface="+mn-lt"/>
          </a:endParaRPr>
        </a:p>
      </dgm:t>
    </dgm:pt>
    <dgm:pt modelId="{846621B6-190E-4ECF-B035-7F7371B4B0D1}">
      <dgm:prSet custT="1"/>
      <dgm:spPr/>
      <dgm:t>
        <a:bodyPr/>
        <a:lstStyle/>
        <a:p>
          <a:pPr>
            <a:defRPr cap="all"/>
          </a:pPr>
          <a:r>
            <a:rPr lang="en-IN" sz="1400" b="1" i="0" kern="1200" cap="all" dirty="0">
              <a:solidFill>
                <a:srgbClr val="9B6BF2"/>
              </a:solidFill>
              <a:latin typeface="Century Gothic" panose="020B0502020202020204"/>
              <a:ea typeface="+mn-ea"/>
              <a:cs typeface="+mn-cs"/>
            </a:rPr>
            <a:t>Fact-Checking Integration:</a:t>
          </a:r>
        </a:p>
        <a:p>
          <a:pPr>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Combining summarization with fact-checking helps identify reliable sources and verify information.</a:t>
          </a:r>
          <a:endParaRPr lang="en-US" sz="1200" kern="1200" dirty="0">
            <a:latin typeface="+mn-lt"/>
          </a:endParaRPr>
        </a:p>
      </dgm:t>
    </dgm:pt>
    <dgm:pt modelId="{A63C337C-6D0C-4584-9904-DCDF0BB6FCF6}" type="parTrans" cxnId="{34068396-40E5-457A-8516-3ADEC23C0765}">
      <dgm:prSet/>
      <dgm:spPr/>
      <dgm:t>
        <a:bodyPr/>
        <a:lstStyle/>
        <a:p>
          <a:endParaRPr lang="en-US" sz="1200">
            <a:latin typeface="+mn-lt"/>
          </a:endParaRPr>
        </a:p>
      </dgm:t>
    </dgm:pt>
    <dgm:pt modelId="{F0CC70C0-B0CD-4DD9-8E65-3B9C008B571D}" type="sibTrans" cxnId="{34068396-40E5-457A-8516-3ADEC23C0765}">
      <dgm:prSet/>
      <dgm:spPr/>
      <dgm:t>
        <a:bodyPr/>
        <a:lstStyle/>
        <a:p>
          <a:endParaRPr lang="en-US" sz="1200">
            <a:latin typeface="+mn-lt"/>
          </a:endParaRPr>
        </a:p>
      </dgm:t>
    </dgm:pt>
    <dgm:pt modelId="{B09E64E8-324F-430B-9929-DF36A40C8554}" type="pres">
      <dgm:prSet presAssocID="{2D7E9B51-BB35-4EB7-836B-73143B8C8C51}" presName="root" presStyleCnt="0">
        <dgm:presLayoutVars>
          <dgm:dir/>
          <dgm:resizeHandles val="exact"/>
        </dgm:presLayoutVars>
      </dgm:prSet>
      <dgm:spPr/>
    </dgm:pt>
    <dgm:pt modelId="{D6014C0E-A807-4208-8027-B94D3DD46B1A}" type="pres">
      <dgm:prSet presAssocID="{5A88E7E5-6A93-4166-B837-D2B8EDD092D0}" presName="compNode" presStyleCnt="0"/>
      <dgm:spPr/>
    </dgm:pt>
    <dgm:pt modelId="{C9FD1B68-409E-40FA-8B1B-3E4A787DBDF3}" type="pres">
      <dgm:prSet presAssocID="{5A88E7E5-6A93-4166-B837-D2B8EDD092D0}" presName="iconBgRect" presStyleLbl="bgShp" presStyleIdx="0" presStyleCnt="5"/>
      <dgm:spPr/>
    </dgm:pt>
    <dgm:pt modelId="{D20E9B52-F1F9-436E-9D2F-98D191A03A53}" type="pres">
      <dgm:prSet presAssocID="{5A88E7E5-6A93-4166-B837-D2B8EDD092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130348F-CA07-4A09-B9EB-B3AC8C0EAD8E}" type="pres">
      <dgm:prSet presAssocID="{5A88E7E5-6A93-4166-B837-D2B8EDD092D0}" presName="spaceRect" presStyleCnt="0"/>
      <dgm:spPr/>
    </dgm:pt>
    <dgm:pt modelId="{81A42DE6-C716-4B09-A5F1-4CECB93DC022}" type="pres">
      <dgm:prSet presAssocID="{5A88E7E5-6A93-4166-B837-D2B8EDD092D0}" presName="textRect" presStyleLbl="revTx" presStyleIdx="0" presStyleCnt="5">
        <dgm:presLayoutVars>
          <dgm:chMax val="1"/>
          <dgm:chPref val="1"/>
        </dgm:presLayoutVars>
      </dgm:prSet>
      <dgm:spPr/>
    </dgm:pt>
    <dgm:pt modelId="{DD322993-F81A-4991-8FE1-8ADD14D4BC26}" type="pres">
      <dgm:prSet presAssocID="{A387B38D-7E4B-42BC-A57E-C74FA7B40DD4}" presName="sibTrans" presStyleCnt="0"/>
      <dgm:spPr/>
    </dgm:pt>
    <dgm:pt modelId="{1958869B-0357-4F24-BCF4-05749E743951}" type="pres">
      <dgm:prSet presAssocID="{EE56BAFE-E86A-4303-9577-9CB8FC0E0E94}" presName="compNode" presStyleCnt="0"/>
      <dgm:spPr/>
    </dgm:pt>
    <dgm:pt modelId="{B263B44E-FF95-4F14-A96F-E0C56FE9DD28}" type="pres">
      <dgm:prSet presAssocID="{EE56BAFE-E86A-4303-9577-9CB8FC0E0E94}" presName="iconBgRect" presStyleLbl="bgShp" presStyleIdx="1" presStyleCnt="5"/>
      <dgm:spPr/>
    </dgm:pt>
    <dgm:pt modelId="{B33786A6-1418-4E03-86DC-42A9771E3933}" type="pres">
      <dgm:prSet presAssocID="{EE56BAFE-E86A-4303-9577-9CB8FC0E0E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80C3BD8-7C4D-4A88-B551-79B45366EA37}" type="pres">
      <dgm:prSet presAssocID="{EE56BAFE-E86A-4303-9577-9CB8FC0E0E94}" presName="spaceRect" presStyleCnt="0"/>
      <dgm:spPr/>
    </dgm:pt>
    <dgm:pt modelId="{0DABBB23-6739-421C-A1BE-B15443A7989A}" type="pres">
      <dgm:prSet presAssocID="{EE56BAFE-E86A-4303-9577-9CB8FC0E0E94}" presName="textRect" presStyleLbl="revTx" presStyleIdx="1" presStyleCnt="5">
        <dgm:presLayoutVars>
          <dgm:chMax val="1"/>
          <dgm:chPref val="1"/>
        </dgm:presLayoutVars>
      </dgm:prSet>
      <dgm:spPr/>
    </dgm:pt>
    <dgm:pt modelId="{F54D01D2-8485-467C-A7BB-01FB1703DF9A}" type="pres">
      <dgm:prSet presAssocID="{56FADB70-1C34-44E6-A6AA-83295753DBB2}" presName="sibTrans" presStyleCnt="0"/>
      <dgm:spPr/>
    </dgm:pt>
    <dgm:pt modelId="{C225374B-BEB7-4B5E-83B6-F40FCEDC4AE0}" type="pres">
      <dgm:prSet presAssocID="{9F017218-4081-42EE-87CC-164329E3656F}" presName="compNode" presStyleCnt="0"/>
      <dgm:spPr/>
    </dgm:pt>
    <dgm:pt modelId="{10E8D18F-5CA8-4AC6-B975-C88BB0862767}" type="pres">
      <dgm:prSet presAssocID="{9F017218-4081-42EE-87CC-164329E3656F}" presName="iconBgRect" presStyleLbl="bgShp" presStyleIdx="2" presStyleCnt="5"/>
      <dgm:spPr/>
    </dgm:pt>
    <dgm:pt modelId="{B0D3276F-97E4-48E8-9AFC-66E14B34A23A}" type="pres">
      <dgm:prSet presAssocID="{9F017218-4081-42EE-87CC-164329E365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70C18010-40FB-4B2B-A92D-AA70A8EE8FB1}" type="pres">
      <dgm:prSet presAssocID="{9F017218-4081-42EE-87CC-164329E3656F}" presName="spaceRect" presStyleCnt="0"/>
      <dgm:spPr/>
    </dgm:pt>
    <dgm:pt modelId="{B4AB77A9-8EAB-47FB-BB87-BEED39ADA448}" type="pres">
      <dgm:prSet presAssocID="{9F017218-4081-42EE-87CC-164329E3656F}" presName="textRect" presStyleLbl="revTx" presStyleIdx="2" presStyleCnt="5">
        <dgm:presLayoutVars>
          <dgm:chMax val="1"/>
          <dgm:chPref val="1"/>
        </dgm:presLayoutVars>
      </dgm:prSet>
      <dgm:spPr/>
    </dgm:pt>
    <dgm:pt modelId="{31A7C711-D586-4D53-8F62-5A335B5882A6}" type="pres">
      <dgm:prSet presAssocID="{843247E9-49E1-4E8E-9D50-855B338751F4}" presName="sibTrans" presStyleCnt="0"/>
      <dgm:spPr/>
    </dgm:pt>
    <dgm:pt modelId="{1EC769E6-2591-473D-9444-A227FECA3317}" type="pres">
      <dgm:prSet presAssocID="{C29CED60-0FF8-4D96-A7AF-BAE0858742C4}" presName="compNode" presStyleCnt="0"/>
      <dgm:spPr/>
    </dgm:pt>
    <dgm:pt modelId="{AACB1D78-87BA-49FA-BA2F-A5A0601C1918}" type="pres">
      <dgm:prSet presAssocID="{C29CED60-0FF8-4D96-A7AF-BAE0858742C4}" presName="iconBgRect" presStyleLbl="bgShp" presStyleIdx="3" presStyleCnt="5"/>
      <dgm:spPr/>
    </dgm:pt>
    <dgm:pt modelId="{C744D449-2378-4EFD-AAEF-B35F9715C4F9}" type="pres">
      <dgm:prSet presAssocID="{C29CED60-0FF8-4D96-A7AF-BAE0858742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5DC1682D-92AB-4F5C-B6F2-A5917BFAAE9D}" type="pres">
      <dgm:prSet presAssocID="{C29CED60-0FF8-4D96-A7AF-BAE0858742C4}" presName="spaceRect" presStyleCnt="0"/>
      <dgm:spPr/>
    </dgm:pt>
    <dgm:pt modelId="{1BB12615-EE2F-4DAC-817D-974F8825EB5B}" type="pres">
      <dgm:prSet presAssocID="{C29CED60-0FF8-4D96-A7AF-BAE0858742C4}" presName="textRect" presStyleLbl="revTx" presStyleIdx="3" presStyleCnt="5">
        <dgm:presLayoutVars>
          <dgm:chMax val="1"/>
          <dgm:chPref val="1"/>
        </dgm:presLayoutVars>
      </dgm:prSet>
      <dgm:spPr/>
    </dgm:pt>
    <dgm:pt modelId="{582E5816-8467-49AB-908A-EF914891B058}" type="pres">
      <dgm:prSet presAssocID="{48B08A47-C1CB-4898-BD12-311720203003}" presName="sibTrans" presStyleCnt="0"/>
      <dgm:spPr/>
    </dgm:pt>
    <dgm:pt modelId="{39D3A722-52C3-4E9A-BA8B-FFED2F91F81C}" type="pres">
      <dgm:prSet presAssocID="{846621B6-190E-4ECF-B035-7F7371B4B0D1}" presName="compNode" presStyleCnt="0"/>
      <dgm:spPr/>
    </dgm:pt>
    <dgm:pt modelId="{38142944-06E6-48C7-86C0-458BBCF1EA11}" type="pres">
      <dgm:prSet presAssocID="{846621B6-190E-4ECF-B035-7F7371B4B0D1}" presName="iconBgRect" presStyleLbl="bgShp" presStyleIdx="4" presStyleCnt="5"/>
      <dgm:spPr/>
    </dgm:pt>
    <dgm:pt modelId="{53F7775F-5917-4505-A21A-4D33CF548C1E}" type="pres">
      <dgm:prSet presAssocID="{846621B6-190E-4ECF-B035-7F7371B4B0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5827017-4C2A-4C96-A3EA-17B966AF44E8}" type="pres">
      <dgm:prSet presAssocID="{846621B6-190E-4ECF-B035-7F7371B4B0D1}" presName="spaceRect" presStyleCnt="0"/>
      <dgm:spPr/>
    </dgm:pt>
    <dgm:pt modelId="{AA1FA93D-792D-4FA9-A040-E5BDCE399EED}" type="pres">
      <dgm:prSet presAssocID="{846621B6-190E-4ECF-B035-7F7371B4B0D1}" presName="textRect" presStyleLbl="revTx" presStyleIdx="4" presStyleCnt="5">
        <dgm:presLayoutVars>
          <dgm:chMax val="1"/>
          <dgm:chPref val="1"/>
        </dgm:presLayoutVars>
      </dgm:prSet>
      <dgm:spPr/>
    </dgm:pt>
  </dgm:ptLst>
  <dgm:cxnLst>
    <dgm:cxn modelId="{804EDF03-EECD-4152-80F0-744FC57CC5E7}" type="presOf" srcId="{846621B6-190E-4ECF-B035-7F7371B4B0D1}" destId="{AA1FA93D-792D-4FA9-A040-E5BDCE399EED}" srcOrd="0" destOrd="0" presId="urn:microsoft.com/office/officeart/2018/5/layout/IconCircleLabelList"/>
    <dgm:cxn modelId="{84E6AD06-A946-44D1-8401-D3C4EAB28FDD}" type="presOf" srcId="{EE56BAFE-E86A-4303-9577-9CB8FC0E0E94}" destId="{0DABBB23-6739-421C-A1BE-B15443A7989A}" srcOrd="0" destOrd="0" presId="urn:microsoft.com/office/officeart/2018/5/layout/IconCircleLabelList"/>
    <dgm:cxn modelId="{89554A25-74D2-442D-BC01-307FDF70C75F}" srcId="{2D7E9B51-BB35-4EB7-836B-73143B8C8C51}" destId="{C29CED60-0FF8-4D96-A7AF-BAE0858742C4}" srcOrd="3" destOrd="0" parTransId="{A2AB71EC-BE74-467C-B672-EBB200805AFE}" sibTransId="{48B08A47-C1CB-4898-BD12-311720203003}"/>
    <dgm:cxn modelId="{F8B8392D-7AF8-47EB-A409-B14E638DED2C}" type="presOf" srcId="{9F017218-4081-42EE-87CC-164329E3656F}" destId="{B4AB77A9-8EAB-47FB-BB87-BEED39ADA448}" srcOrd="0" destOrd="0" presId="urn:microsoft.com/office/officeart/2018/5/layout/IconCircleLabelList"/>
    <dgm:cxn modelId="{0AD2EB2D-11A7-46ED-A875-1E72AF4443DF}" type="presOf" srcId="{2D7E9B51-BB35-4EB7-836B-73143B8C8C51}" destId="{B09E64E8-324F-430B-9929-DF36A40C8554}" srcOrd="0" destOrd="0" presId="urn:microsoft.com/office/officeart/2018/5/layout/IconCircleLabelList"/>
    <dgm:cxn modelId="{ADFC283C-7678-483D-9442-6301C354E7B9}" type="presOf" srcId="{5A88E7E5-6A93-4166-B837-D2B8EDD092D0}" destId="{81A42DE6-C716-4B09-A5F1-4CECB93DC022}" srcOrd="0" destOrd="0" presId="urn:microsoft.com/office/officeart/2018/5/layout/IconCircleLabelList"/>
    <dgm:cxn modelId="{A3BE377E-B347-420F-A9B4-6719007173D8}" type="presOf" srcId="{C29CED60-0FF8-4D96-A7AF-BAE0858742C4}" destId="{1BB12615-EE2F-4DAC-817D-974F8825EB5B}" srcOrd="0" destOrd="0" presId="urn:microsoft.com/office/officeart/2018/5/layout/IconCircleLabelList"/>
    <dgm:cxn modelId="{2E70D98F-4B73-4E5E-A2F1-8C67CF707CFC}" srcId="{2D7E9B51-BB35-4EB7-836B-73143B8C8C51}" destId="{EE56BAFE-E86A-4303-9577-9CB8FC0E0E94}" srcOrd="1" destOrd="0" parTransId="{D4CEF11F-7B98-4F98-8990-C5B74695F06B}" sibTransId="{56FADB70-1C34-44E6-A6AA-83295753DBB2}"/>
    <dgm:cxn modelId="{34068396-40E5-457A-8516-3ADEC23C0765}" srcId="{2D7E9B51-BB35-4EB7-836B-73143B8C8C51}" destId="{846621B6-190E-4ECF-B035-7F7371B4B0D1}" srcOrd="4" destOrd="0" parTransId="{A63C337C-6D0C-4584-9904-DCDF0BB6FCF6}" sibTransId="{F0CC70C0-B0CD-4DD9-8E65-3B9C008B571D}"/>
    <dgm:cxn modelId="{69EE32DD-727E-44AA-813A-D3832F6AD9A8}" srcId="{2D7E9B51-BB35-4EB7-836B-73143B8C8C51}" destId="{9F017218-4081-42EE-87CC-164329E3656F}" srcOrd="2" destOrd="0" parTransId="{C896B5BA-AA52-458B-99AC-5A23FC3EF3F7}" sibTransId="{843247E9-49E1-4E8E-9D50-855B338751F4}"/>
    <dgm:cxn modelId="{A94C2DED-00E5-4D7D-B480-02A19E8ED850}" srcId="{2D7E9B51-BB35-4EB7-836B-73143B8C8C51}" destId="{5A88E7E5-6A93-4166-B837-D2B8EDD092D0}" srcOrd="0" destOrd="0" parTransId="{BBBA0271-D399-4A77-A700-CB8423C274A0}" sibTransId="{A387B38D-7E4B-42BC-A57E-C74FA7B40DD4}"/>
    <dgm:cxn modelId="{6C6272CC-322B-49C0-B373-CE62A6243BA1}" type="presParOf" srcId="{B09E64E8-324F-430B-9929-DF36A40C8554}" destId="{D6014C0E-A807-4208-8027-B94D3DD46B1A}" srcOrd="0" destOrd="0" presId="urn:microsoft.com/office/officeart/2018/5/layout/IconCircleLabelList"/>
    <dgm:cxn modelId="{EFBD36B3-FC54-4BD8-B88E-68B770630DDB}" type="presParOf" srcId="{D6014C0E-A807-4208-8027-B94D3DD46B1A}" destId="{C9FD1B68-409E-40FA-8B1B-3E4A787DBDF3}" srcOrd="0" destOrd="0" presId="urn:microsoft.com/office/officeart/2018/5/layout/IconCircleLabelList"/>
    <dgm:cxn modelId="{1001818D-2FBE-4D82-83F9-E5536D2327B8}" type="presParOf" srcId="{D6014C0E-A807-4208-8027-B94D3DD46B1A}" destId="{D20E9B52-F1F9-436E-9D2F-98D191A03A53}" srcOrd="1" destOrd="0" presId="urn:microsoft.com/office/officeart/2018/5/layout/IconCircleLabelList"/>
    <dgm:cxn modelId="{3F737908-D175-4BA7-AECB-48780A9D3CCE}" type="presParOf" srcId="{D6014C0E-A807-4208-8027-B94D3DD46B1A}" destId="{E130348F-CA07-4A09-B9EB-B3AC8C0EAD8E}" srcOrd="2" destOrd="0" presId="urn:microsoft.com/office/officeart/2018/5/layout/IconCircleLabelList"/>
    <dgm:cxn modelId="{B3564DE0-0606-427F-8854-82CB7FA581E9}" type="presParOf" srcId="{D6014C0E-A807-4208-8027-B94D3DD46B1A}" destId="{81A42DE6-C716-4B09-A5F1-4CECB93DC022}" srcOrd="3" destOrd="0" presId="urn:microsoft.com/office/officeart/2018/5/layout/IconCircleLabelList"/>
    <dgm:cxn modelId="{6008DE99-A32B-4568-B8F8-D96AE3290664}" type="presParOf" srcId="{B09E64E8-324F-430B-9929-DF36A40C8554}" destId="{DD322993-F81A-4991-8FE1-8ADD14D4BC26}" srcOrd="1" destOrd="0" presId="urn:microsoft.com/office/officeart/2018/5/layout/IconCircleLabelList"/>
    <dgm:cxn modelId="{1867A90C-62D3-4BDA-8F72-152C3F9FFD0F}" type="presParOf" srcId="{B09E64E8-324F-430B-9929-DF36A40C8554}" destId="{1958869B-0357-4F24-BCF4-05749E743951}" srcOrd="2" destOrd="0" presId="urn:microsoft.com/office/officeart/2018/5/layout/IconCircleLabelList"/>
    <dgm:cxn modelId="{93EE6AED-C09A-4E3E-A46E-DDB2A9F11AB4}" type="presParOf" srcId="{1958869B-0357-4F24-BCF4-05749E743951}" destId="{B263B44E-FF95-4F14-A96F-E0C56FE9DD28}" srcOrd="0" destOrd="0" presId="urn:microsoft.com/office/officeart/2018/5/layout/IconCircleLabelList"/>
    <dgm:cxn modelId="{3C0CE401-3314-491E-A095-83272A8DBF95}" type="presParOf" srcId="{1958869B-0357-4F24-BCF4-05749E743951}" destId="{B33786A6-1418-4E03-86DC-42A9771E3933}" srcOrd="1" destOrd="0" presId="urn:microsoft.com/office/officeart/2018/5/layout/IconCircleLabelList"/>
    <dgm:cxn modelId="{98D34ECA-B7E7-486E-A633-F29AD27FF041}" type="presParOf" srcId="{1958869B-0357-4F24-BCF4-05749E743951}" destId="{080C3BD8-7C4D-4A88-B551-79B45366EA37}" srcOrd="2" destOrd="0" presId="urn:microsoft.com/office/officeart/2018/5/layout/IconCircleLabelList"/>
    <dgm:cxn modelId="{70E75F66-9C98-438D-AEA7-79A3F041C4B9}" type="presParOf" srcId="{1958869B-0357-4F24-BCF4-05749E743951}" destId="{0DABBB23-6739-421C-A1BE-B15443A7989A}" srcOrd="3" destOrd="0" presId="urn:microsoft.com/office/officeart/2018/5/layout/IconCircleLabelList"/>
    <dgm:cxn modelId="{7A9D23B3-B99A-4DF8-8989-62027E9DD449}" type="presParOf" srcId="{B09E64E8-324F-430B-9929-DF36A40C8554}" destId="{F54D01D2-8485-467C-A7BB-01FB1703DF9A}" srcOrd="3" destOrd="0" presId="urn:microsoft.com/office/officeart/2018/5/layout/IconCircleLabelList"/>
    <dgm:cxn modelId="{1E1A9BF0-CEC9-4832-8071-E429E3034092}" type="presParOf" srcId="{B09E64E8-324F-430B-9929-DF36A40C8554}" destId="{C225374B-BEB7-4B5E-83B6-F40FCEDC4AE0}" srcOrd="4" destOrd="0" presId="urn:microsoft.com/office/officeart/2018/5/layout/IconCircleLabelList"/>
    <dgm:cxn modelId="{1082BDB9-F329-41B2-AAA1-68ADE316D955}" type="presParOf" srcId="{C225374B-BEB7-4B5E-83B6-F40FCEDC4AE0}" destId="{10E8D18F-5CA8-4AC6-B975-C88BB0862767}" srcOrd="0" destOrd="0" presId="urn:microsoft.com/office/officeart/2018/5/layout/IconCircleLabelList"/>
    <dgm:cxn modelId="{1D47B0E1-7B8E-4723-8564-BFF053656BF5}" type="presParOf" srcId="{C225374B-BEB7-4B5E-83B6-F40FCEDC4AE0}" destId="{B0D3276F-97E4-48E8-9AFC-66E14B34A23A}" srcOrd="1" destOrd="0" presId="urn:microsoft.com/office/officeart/2018/5/layout/IconCircleLabelList"/>
    <dgm:cxn modelId="{740271DF-6270-43C2-AC7C-B9735C3F3DFA}" type="presParOf" srcId="{C225374B-BEB7-4B5E-83B6-F40FCEDC4AE0}" destId="{70C18010-40FB-4B2B-A92D-AA70A8EE8FB1}" srcOrd="2" destOrd="0" presId="urn:microsoft.com/office/officeart/2018/5/layout/IconCircleLabelList"/>
    <dgm:cxn modelId="{F6433308-6056-4A01-A371-B8233B6D7469}" type="presParOf" srcId="{C225374B-BEB7-4B5E-83B6-F40FCEDC4AE0}" destId="{B4AB77A9-8EAB-47FB-BB87-BEED39ADA448}" srcOrd="3" destOrd="0" presId="urn:microsoft.com/office/officeart/2018/5/layout/IconCircleLabelList"/>
    <dgm:cxn modelId="{292A461E-BBDE-423B-AC05-7AB605F1AF2A}" type="presParOf" srcId="{B09E64E8-324F-430B-9929-DF36A40C8554}" destId="{31A7C711-D586-4D53-8F62-5A335B5882A6}" srcOrd="5" destOrd="0" presId="urn:microsoft.com/office/officeart/2018/5/layout/IconCircleLabelList"/>
    <dgm:cxn modelId="{A9D5C655-434E-4B84-8D1D-B5E572DE9DBC}" type="presParOf" srcId="{B09E64E8-324F-430B-9929-DF36A40C8554}" destId="{1EC769E6-2591-473D-9444-A227FECA3317}" srcOrd="6" destOrd="0" presId="urn:microsoft.com/office/officeart/2018/5/layout/IconCircleLabelList"/>
    <dgm:cxn modelId="{1396CEB1-EED0-4F56-AB67-1CCCFB2A7B5B}" type="presParOf" srcId="{1EC769E6-2591-473D-9444-A227FECA3317}" destId="{AACB1D78-87BA-49FA-BA2F-A5A0601C1918}" srcOrd="0" destOrd="0" presId="urn:microsoft.com/office/officeart/2018/5/layout/IconCircleLabelList"/>
    <dgm:cxn modelId="{B0DD0B1A-3F40-4D58-B22B-2E645D1EE48E}" type="presParOf" srcId="{1EC769E6-2591-473D-9444-A227FECA3317}" destId="{C744D449-2378-4EFD-AAEF-B35F9715C4F9}" srcOrd="1" destOrd="0" presId="urn:microsoft.com/office/officeart/2018/5/layout/IconCircleLabelList"/>
    <dgm:cxn modelId="{33DBF708-85C7-4456-A5B5-FE0B820AF7E4}" type="presParOf" srcId="{1EC769E6-2591-473D-9444-A227FECA3317}" destId="{5DC1682D-92AB-4F5C-B6F2-A5917BFAAE9D}" srcOrd="2" destOrd="0" presId="urn:microsoft.com/office/officeart/2018/5/layout/IconCircleLabelList"/>
    <dgm:cxn modelId="{37E21540-6ED2-4A95-A137-9E27A9800B34}" type="presParOf" srcId="{1EC769E6-2591-473D-9444-A227FECA3317}" destId="{1BB12615-EE2F-4DAC-817D-974F8825EB5B}" srcOrd="3" destOrd="0" presId="urn:microsoft.com/office/officeart/2018/5/layout/IconCircleLabelList"/>
    <dgm:cxn modelId="{AAB718B7-7F23-43D6-96F4-F13EEAA27D6F}" type="presParOf" srcId="{B09E64E8-324F-430B-9929-DF36A40C8554}" destId="{582E5816-8467-49AB-908A-EF914891B058}" srcOrd="7" destOrd="0" presId="urn:microsoft.com/office/officeart/2018/5/layout/IconCircleLabelList"/>
    <dgm:cxn modelId="{F784AAAB-CC7F-4FF3-8B1A-617CF63E8FDF}" type="presParOf" srcId="{B09E64E8-324F-430B-9929-DF36A40C8554}" destId="{39D3A722-52C3-4E9A-BA8B-FFED2F91F81C}" srcOrd="8" destOrd="0" presId="urn:microsoft.com/office/officeart/2018/5/layout/IconCircleLabelList"/>
    <dgm:cxn modelId="{12D4CEB3-205F-4D81-8972-08CC94708D2B}" type="presParOf" srcId="{39D3A722-52C3-4E9A-BA8B-FFED2F91F81C}" destId="{38142944-06E6-48C7-86C0-458BBCF1EA11}" srcOrd="0" destOrd="0" presId="urn:microsoft.com/office/officeart/2018/5/layout/IconCircleLabelList"/>
    <dgm:cxn modelId="{50B84459-7AEF-43D6-BCAA-EC1AB4E39C47}" type="presParOf" srcId="{39D3A722-52C3-4E9A-BA8B-FFED2F91F81C}" destId="{53F7775F-5917-4505-A21A-4D33CF548C1E}" srcOrd="1" destOrd="0" presId="urn:microsoft.com/office/officeart/2018/5/layout/IconCircleLabelList"/>
    <dgm:cxn modelId="{8A9D5CDF-33E6-4106-9CB6-B4201542620F}" type="presParOf" srcId="{39D3A722-52C3-4E9A-BA8B-FFED2F91F81C}" destId="{F5827017-4C2A-4C96-A3EA-17B966AF44E8}" srcOrd="2" destOrd="0" presId="urn:microsoft.com/office/officeart/2018/5/layout/IconCircleLabelList"/>
    <dgm:cxn modelId="{DEF20B68-89DD-4E2B-B288-E53272B91CE9}" type="presParOf" srcId="{39D3A722-52C3-4E9A-BA8B-FFED2F91F81C}" destId="{AA1FA93D-792D-4FA9-A040-E5BDCE399EE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A0EE8-A72C-472D-8D74-5DC498EA303D}">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DC669-A752-47CC-8E14-3B4F1CA935BA}">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A4D772-2A8A-4660-BD1B-F842B5619AED}">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0" i="0" kern="1200" dirty="0"/>
            <a:t>Hardware: Modern multi-core processor, sufficient RAM and storage.</a:t>
          </a:r>
          <a:endParaRPr lang="en-US" sz="1200" kern="1200" dirty="0"/>
        </a:p>
      </dsp:txBody>
      <dsp:txXfrm>
        <a:off x="1142379" y="2701341"/>
        <a:ext cx="3375000" cy="720000"/>
      </dsp:txXfrm>
    </dsp:sp>
    <dsp:sp modelId="{77957E0E-29BA-4937-B9D1-F6A2417818C0}">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E24A4-0F78-46D0-9C45-CBAFD3B8956E}">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025831-DC25-46AF-8B64-0FB8729BD22C}">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0" i="0" kern="1200" dirty="0"/>
            <a:t>Software: Python (version 3.6 or later), </a:t>
          </a:r>
          <a:r>
            <a:rPr lang="en-IN" sz="1200" b="0" i="0" kern="1200" dirty="0" err="1"/>
            <a:t>TextBlob</a:t>
          </a:r>
          <a:r>
            <a:rPr lang="en-IN" sz="1200" b="0" i="0" kern="1200" dirty="0"/>
            <a:t> for NLP tasks, Newspaper for article extraction (optional libraries: NLTK, visualization libraries).</a:t>
          </a:r>
          <a:endParaRPr lang="en-US" sz="1200" kern="1200" dirty="0"/>
        </a:p>
      </dsp:txBody>
      <dsp:txXfrm>
        <a:off x="5108004" y="2701341"/>
        <a:ext cx="337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D1B68-409E-40FA-8B1B-3E4A787DBDF3}">
      <dsp:nvSpPr>
        <dsp:cNvPr id="0" name=""/>
        <dsp:cNvSpPr/>
      </dsp:nvSpPr>
      <dsp:spPr>
        <a:xfrm>
          <a:off x="752617" y="619237"/>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E9B52-F1F9-436E-9D2F-98D191A03A53}">
      <dsp:nvSpPr>
        <dsp:cNvPr id="0" name=""/>
        <dsp:cNvSpPr/>
      </dsp:nvSpPr>
      <dsp:spPr>
        <a:xfrm>
          <a:off x="986617" y="85323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A42DE6-C716-4B09-A5F1-4CECB93DC022}">
      <dsp:nvSpPr>
        <dsp:cNvPr id="0" name=""/>
        <dsp:cNvSpPr/>
      </dsp:nvSpPr>
      <dsp:spPr>
        <a:xfrm>
          <a:off x="401617" y="2059237"/>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b="1" i="0" kern="1200" dirty="0">
              <a:solidFill>
                <a:schemeClr val="accent5"/>
              </a:solidFill>
              <a:latin typeface="+mn-lt"/>
            </a:rPr>
            <a:t>Deeper Summaries</a:t>
          </a:r>
          <a:r>
            <a:rPr lang="en-IN" sz="1400" b="1" i="0" kern="1200" cap="all" dirty="0">
              <a:solidFill>
                <a:srgbClr val="9B6BF2"/>
              </a:solidFill>
              <a:latin typeface="Century Gothic" panose="020B0502020202020204"/>
              <a:ea typeface="+mn-ea"/>
              <a:cs typeface="+mn-cs"/>
            </a:rPr>
            <a:t>:</a:t>
          </a:r>
        </a:p>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Deep learning and attention mechanisms can create summaries that capture the essence and sentiment of the article even better.</a:t>
          </a:r>
          <a:endParaRPr lang="en-US" sz="1200" kern="1200" dirty="0">
            <a:latin typeface="+mn-lt"/>
          </a:endParaRPr>
        </a:p>
      </dsp:txBody>
      <dsp:txXfrm>
        <a:off x="401617" y="2059237"/>
        <a:ext cx="1800000" cy="1665000"/>
      </dsp:txXfrm>
    </dsp:sp>
    <dsp:sp modelId="{B263B44E-FF95-4F14-A96F-E0C56FE9DD28}">
      <dsp:nvSpPr>
        <dsp:cNvPr id="0" name=""/>
        <dsp:cNvSpPr/>
      </dsp:nvSpPr>
      <dsp:spPr>
        <a:xfrm>
          <a:off x="2867617" y="619237"/>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786A6-1418-4E03-86DC-42A9771E3933}">
      <dsp:nvSpPr>
        <dsp:cNvPr id="0" name=""/>
        <dsp:cNvSpPr/>
      </dsp:nvSpPr>
      <dsp:spPr>
        <a:xfrm>
          <a:off x="3101617" y="85323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ABBB23-6739-421C-A1BE-B15443A7989A}">
      <dsp:nvSpPr>
        <dsp:cNvPr id="0" name=""/>
        <dsp:cNvSpPr/>
      </dsp:nvSpPr>
      <dsp:spPr>
        <a:xfrm>
          <a:off x="2516617" y="2059237"/>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Global Access:</a:t>
          </a:r>
        </a:p>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Multilingual support will allow users to summarize and </a:t>
          </a:r>
          <a:r>
            <a:rPr lang="en-IN" sz="1200" b="0" i="0" kern="1200" dirty="0" err="1">
              <a:latin typeface="+mn-lt"/>
            </a:rPr>
            <a:t>analyze</a:t>
          </a:r>
          <a:r>
            <a:rPr lang="en-IN" sz="1200" b="0" i="0" kern="1200" dirty="0">
              <a:latin typeface="+mn-lt"/>
            </a:rPr>
            <a:t> news in their native languages.</a:t>
          </a:r>
          <a:endParaRPr lang="en-US" sz="1200" kern="1200" dirty="0">
            <a:latin typeface="+mn-lt"/>
          </a:endParaRPr>
        </a:p>
      </dsp:txBody>
      <dsp:txXfrm>
        <a:off x="2516617" y="2059237"/>
        <a:ext cx="1800000" cy="1665000"/>
      </dsp:txXfrm>
    </dsp:sp>
    <dsp:sp modelId="{10E8D18F-5CA8-4AC6-B975-C88BB0862767}">
      <dsp:nvSpPr>
        <dsp:cNvPr id="0" name=""/>
        <dsp:cNvSpPr/>
      </dsp:nvSpPr>
      <dsp:spPr>
        <a:xfrm>
          <a:off x="4982617" y="619237"/>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3276F-97E4-48E8-9AFC-66E14B34A23A}">
      <dsp:nvSpPr>
        <dsp:cNvPr id="0" name=""/>
        <dsp:cNvSpPr/>
      </dsp:nvSpPr>
      <dsp:spPr>
        <a:xfrm>
          <a:off x="5216617" y="85323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AB77A9-8EAB-47FB-BB87-BEED39ADA448}">
      <dsp:nvSpPr>
        <dsp:cNvPr id="0" name=""/>
        <dsp:cNvSpPr/>
      </dsp:nvSpPr>
      <dsp:spPr>
        <a:xfrm>
          <a:off x="4631617" y="2059237"/>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Personalized Feeds: </a:t>
          </a:r>
        </a:p>
        <a:p>
          <a:pPr marL="0" lvl="0" indent="0" algn="ctr" defTabSz="622300">
            <a:lnSpc>
              <a:spcPct val="90000"/>
            </a:lnSpc>
            <a:spcBef>
              <a:spcPct val="0"/>
            </a:spcBef>
            <a:spcAft>
              <a:spcPct val="35000"/>
            </a:spcAft>
            <a:buNone/>
            <a:defRPr cap="all"/>
          </a:pPr>
          <a:r>
            <a:rPr lang="en-IN" sz="1200" b="0" i="0" kern="1200" dirty="0">
              <a:latin typeface="+mn-lt"/>
            </a:rPr>
            <a:t>Tailored summaries based on user interests can create a more engaging experience.</a:t>
          </a:r>
          <a:endParaRPr lang="en-US" sz="1200" kern="1200" dirty="0">
            <a:latin typeface="+mn-lt"/>
          </a:endParaRPr>
        </a:p>
      </dsp:txBody>
      <dsp:txXfrm>
        <a:off x="4631617" y="2059237"/>
        <a:ext cx="1800000" cy="1665000"/>
      </dsp:txXfrm>
    </dsp:sp>
    <dsp:sp modelId="{AACB1D78-87BA-49FA-BA2F-A5A0601C1918}">
      <dsp:nvSpPr>
        <dsp:cNvPr id="0" name=""/>
        <dsp:cNvSpPr/>
      </dsp:nvSpPr>
      <dsp:spPr>
        <a:xfrm>
          <a:off x="7097617" y="619237"/>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4D449-2378-4EFD-AAEF-B35F9715C4F9}">
      <dsp:nvSpPr>
        <dsp:cNvPr id="0" name=""/>
        <dsp:cNvSpPr/>
      </dsp:nvSpPr>
      <dsp:spPr>
        <a:xfrm>
          <a:off x="7331617" y="85323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B12615-EE2F-4DAC-817D-974F8825EB5B}">
      <dsp:nvSpPr>
        <dsp:cNvPr id="0" name=""/>
        <dsp:cNvSpPr/>
      </dsp:nvSpPr>
      <dsp:spPr>
        <a:xfrm>
          <a:off x="6746617" y="2059237"/>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Real-Time Updates:</a:t>
          </a:r>
        </a:p>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Summarization of live news feeds or social media streams keeps users informed without overload.</a:t>
          </a:r>
          <a:endParaRPr lang="en-US" sz="1200" kern="1200" dirty="0">
            <a:latin typeface="+mn-lt"/>
          </a:endParaRPr>
        </a:p>
      </dsp:txBody>
      <dsp:txXfrm>
        <a:off x="6746617" y="2059237"/>
        <a:ext cx="1800000" cy="1665000"/>
      </dsp:txXfrm>
    </dsp:sp>
    <dsp:sp modelId="{38142944-06E6-48C7-86C0-458BBCF1EA11}">
      <dsp:nvSpPr>
        <dsp:cNvPr id="0" name=""/>
        <dsp:cNvSpPr/>
      </dsp:nvSpPr>
      <dsp:spPr>
        <a:xfrm>
          <a:off x="9212617" y="619237"/>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7775F-5917-4505-A21A-4D33CF548C1E}">
      <dsp:nvSpPr>
        <dsp:cNvPr id="0" name=""/>
        <dsp:cNvSpPr/>
      </dsp:nvSpPr>
      <dsp:spPr>
        <a:xfrm>
          <a:off x="9446617" y="85323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1FA93D-792D-4FA9-A040-E5BDCE399EED}">
      <dsp:nvSpPr>
        <dsp:cNvPr id="0" name=""/>
        <dsp:cNvSpPr/>
      </dsp:nvSpPr>
      <dsp:spPr>
        <a:xfrm>
          <a:off x="8861617" y="2059237"/>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Fact-Checking Integration:</a:t>
          </a:r>
        </a:p>
        <a:p>
          <a:pPr marL="0" lvl="0" indent="0" algn="ctr" defTabSz="622300">
            <a:lnSpc>
              <a:spcPct val="90000"/>
            </a:lnSpc>
            <a:spcBef>
              <a:spcPct val="0"/>
            </a:spcBef>
            <a:spcAft>
              <a:spcPct val="35000"/>
            </a:spcAft>
            <a:buNone/>
            <a:defRPr cap="all"/>
          </a:pPr>
          <a:r>
            <a:rPr lang="en-IN" sz="1400" b="1" i="0" kern="1200" cap="all" dirty="0">
              <a:solidFill>
                <a:srgbClr val="9B6BF2"/>
              </a:solidFill>
              <a:latin typeface="Century Gothic" panose="020B0502020202020204"/>
              <a:ea typeface="+mn-ea"/>
              <a:cs typeface="+mn-cs"/>
            </a:rPr>
            <a:t> </a:t>
          </a:r>
          <a:r>
            <a:rPr lang="en-IN" sz="1200" b="0" i="0" kern="1200" dirty="0">
              <a:latin typeface="+mn-lt"/>
            </a:rPr>
            <a:t>Combining summarization with fact-checking helps identify reliable sources and verify information.</a:t>
          </a:r>
          <a:endParaRPr lang="en-US" sz="1200" kern="1200" dirty="0">
            <a:latin typeface="+mn-lt"/>
          </a:endParaRPr>
        </a:p>
      </dsp:txBody>
      <dsp:txXfrm>
        <a:off x="8861617" y="2059237"/>
        <a:ext cx="1800000" cy="16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6F452-26EE-43D8-BA79-DC6AA049C0FE}"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D53D8-5881-461D-BD48-77DABF87EE01}" type="slidenum">
              <a:rPr lang="en-IN" smtClean="0"/>
              <a:t>‹#›</a:t>
            </a:fld>
            <a:endParaRPr lang="en-IN"/>
          </a:p>
        </p:txBody>
      </p:sp>
    </p:spTree>
    <p:extLst>
      <p:ext uri="{BB962C8B-B14F-4D97-AF65-F5344CB8AC3E}">
        <p14:creationId xmlns:p14="http://schemas.microsoft.com/office/powerpoint/2010/main" val="419754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today's information age, staying informed can be a challenge due to the overwhelming amount of online news content. This presentation explores an automatic news article summarization system with sentiment analysis to address this challenge.</a:t>
            </a:r>
          </a:p>
        </p:txBody>
      </p:sp>
      <p:sp>
        <p:nvSpPr>
          <p:cNvPr id="4" name="Slide Number Placeholder 3"/>
          <p:cNvSpPr>
            <a:spLocks noGrp="1"/>
          </p:cNvSpPr>
          <p:nvPr>
            <p:ph type="sldNum" sz="quarter" idx="5"/>
          </p:nvPr>
        </p:nvSpPr>
        <p:spPr/>
        <p:txBody>
          <a:bodyPr/>
          <a:lstStyle/>
          <a:p>
            <a:fld id="{E25D53D8-5881-461D-BD48-77DABF87EE01}" type="slidenum">
              <a:rPr lang="en-IN" smtClean="0"/>
              <a:t>1</a:t>
            </a:fld>
            <a:endParaRPr lang="en-IN"/>
          </a:p>
        </p:txBody>
      </p:sp>
    </p:spTree>
    <p:extLst>
      <p:ext uri="{BB962C8B-B14F-4D97-AF65-F5344CB8AC3E}">
        <p14:creationId xmlns:p14="http://schemas.microsoft.com/office/powerpoint/2010/main" val="376235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vast amount of information available online, particularly news articles, can be overwhelming. Users struggle to keep up with the constant flow of news, leading to frustration and disengagement. This system aims to help users stay informed by summarizing news articles and identifying their sentiment.</a:t>
            </a:r>
          </a:p>
        </p:txBody>
      </p:sp>
      <p:sp>
        <p:nvSpPr>
          <p:cNvPr id="4" name="Slide Number Placeholder 3"/>
          <p:cNvSpPr>
            <a:spLocks noGrp="1"/>
          </p:cNvSpPr>
          <p:nvPr>
            <p:ph type="sldNum" sz="quarter" idx="5"/>
          </p:nvPr>
        </p:nvSpPr>
        <p:spPr/>
        <p:txBody>
          <a:bodyPr/>
          <a:lstStyle/>
          <a:p>
            <a:fld id="{E25D53D8-5881-461D-BD48-77DABF87EE01}" type="slidenum">
              <a:rPr lang="en-IN" smtClean="0"/>
              <a:t>2</a:t>
            </a:fld>
            <a:endParaRPr lang="en-IN"/>
          </a:p>
        </p:txBody>
      </p:sp>
    </p:spTree>
    <p:extLst>
      <p:ext uri="{BB962C8B-B14F-4D97-AF65-F5344CB8AC3E}">
        <p14:creationId xmlns:p14="http://schemas.microsoft.com/office/powerpoint/2010/main" val="277150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project has several key objectives. It aims to develop a system that can accurately summarize news articles by identifying key points using Natural Language Processing (NLP) techniques. The system will also generate concise summaries that capture the essence of the article while remaining informative. Sentiment analysis will be integrated to understand the emotional tone of the news article, allowing users to develop a more nuanced understanding of the content. Machine learning will be leveraged to optimize the summarization process and ensure high-quality summaries. Finally, the system will be user-friendly and integrate seamlessly with existing news platforms</a:t>
            </a:r>
          </a:p>
        </p:txBody>
      </p:sp>
      <p:sp>
        <p:nvSpPr>
          <p:cNvPr id="4" name="Slide Number Placeholder 3"/>
          <p:cNvSpPr>
            <a:spLocks noGrp="1"/>
          </p:cNvSpPr>
          <p:nvPr>
            <p:ph type="sldNum" sz="quarter" idx="5"/>
          </p:nvPr>
        </p:nvSpPr>
        <p:spPr/>
        <p:txBody>
          <a:bodyPr/>
          <a:lstStyle/>
          <a:p>
            <a:fld id="{E25D53D8-5881-461D-BD48-77DABF87EE01}" type="slidenum">
              <a:rPr lang="en-IN" smtClean="0"/>
              <a:t>3</a:t>
            </a:fld>
            <a:endParaRPr lang="en-IN"/>
          </a:p>
        </p:txBody>
      </p:sp>
    </p:spTree>
    <p:extLst>
      <p:ext uri="{BB962C8B-B14F-4D97-AF65-F5344CB8AC3E}">
        <p14:creationId xmlns:p14="http://schemas.microsoft.com/office/powerpoint/2010/main" val="280039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system utilizes a two-fold approach: summarization and sentiment analysis. Summarization techniques can be extractive, condensing the original text, or abstractive, paraphrasing key information. Sentiment analysis </a:t>
            </a:r>
            <a:r>
              <a:rPr lang="en-IN" dirty="0" err="1"/>
              <a:t>analyzes</a:t>
            </a:r>
            <a:r>
              <a:rPr lang="en-IN" dirty="0"/>
              <a:t> the emotional tone of the news article text, classifying it as positive, negative, or neutral. This can reveal potential biases or perspectives within the news article, allowing users to develop a more comprehensive understanding of the content.</a:t>
            </a:r>
          </a:p>
        </p:txBody>
      </p:sp>
      <p:sp>
        <p:nvSpPr>
          <p:cNvPr id="4" name="Slide Number Placeholder 3"/>
          <p:cNvSpPr>
            <a:spLocks noGrp="1"/>
          </p:cNvSpPr>
          <p:nvPr>
            <p:ph type="sldNum" sz="quarter" idx="5"/>
          </p:nvPr>
        </p:nvSpPr>
        <p:spPr/>
        <p:txBody>
          <a:bodyPr/>
          <a:lstStyle/>
          <a:p>
            <a:fld id="{E25D53D8-5881-461D-BD48-77DABF87EE01}" type="slidenum">
              <a:rPr lang="en-IN" smtClean="0"/>
              <a:t>4</a:t>
            </a:fld>
            <a:endParaRPr lang="en-IN"/>
          </a:p>
        </p:txBody>
      </p:sp>
    </p:spTree>
    <p:extLst>
      <p:ext uri="{BB962C8B-B14F-4D97-AF65-F5344CB8AC3E}">
        <p14:creationId xmlns:p14="http://schemas.microsoft.com/office/powerpoint/2010/main" val="255464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Developing this news article summarization system requires specific hardware and software components. The hardware includes a modern multi-core processor, sufficient RAM for program execution, and storage space for system software and potentially large datasets. The software primarily relies on Python as the development language. </a:t>
            </a:r>
            <a:r>
              <a:rPr lang="en-IN" dirty="0" err="1"/>
              <a:t>TextBlob</a:t>
            </a:r>
            <a:r>
              <a:rPr lang="en-IN" dirty="0"/>
              <a:t> offers pre-trained NLP models for text processing, sentiment analysis, and summarization. Newspaper is a specialized library for efficiently extracting news articles from websites. Optional libraries like NLTK and visualization libraries can be used for further customization or data analysis.</a:t>
            </a:r>
          </a:p>
        </p:txBody>
      </p:sp>
      <p:sp>
        <p:nvSpPr>
          <p:cNvPr id="4" name="Slide Number Placeholder 3"/>
          <p:cNvSpPr>
            <a:spLocks noGrp="1"/>
          </p:cNvSpPr>
          <p:nvPr>
            <p:ph type="sldNum" sz="quarter" idx="5"/>
          </p:nvPr>
        </p:nvSpPr>
        <p:spPr/>
        <p:txBody>
          <a:bodyPr/>
          <a:lstStyle/>
          <a:p>
            <a:fld id="{E25D53D8-5881-461D-BD48-77DABF87EE01}" type="slidenum">
              <a:rPr lang="en-IN" smtClean="0"/>
              <a:t>5</a:t>
            </a:fld>
            <a:endParaRPr lang="en-IN"/>
          </a:p>
        </p:txBody>
      </p:sp>
    </p:spTree>
    <p:extLst>
      <p:ext uri="{BB962C8B-B14F-4D97-AF65-F5344CB8AC3E}">
        <p14:creationId xmlns:p14="http://schemas.microsoft.com/office/powerpoint/2010/main" val="322168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User provides news article URL.</a:t>
            </a:r>
          </a:p>
          <a:p>
            <a:r>
              <a:rPr lang="en-IN" dirty="0"/>
              <a:t>System downloads article content.</a:t>
            </a:r>
          </a:p>
          <a:p>
            <a:r>
              <a:rPr lang="en-IN" dirty="0"/>
              <a:t>System extracts text from downloaded article.</a:t>
            </a:r>
          </a:p>
          <a:p>
            <a:r>
              <a:rPr lang="en-IN" dirty="0"/>
              <a:t>(Optional) Perform additional NLP tasks (NLTK).</a:t>
            </a:r>
          </a:p>
          <a:p>
            <a:r>
              <a:rPr lang="en-IN" dirty="0"/>
              <a:t>Extract key information from article text.</a:t>
            </a:r>
          </a:p>
          <a:p>
            <a:r>
              <a:rPr lang="en-IN" dirty="0"/>
              <a:t>Generate concise and informative summary.</a:t>
            </a:r>
          </a:p>
          <a:p>
            <a:r>
              <a:rPr lang="en-IN" dirty="0" err="1"/>
              <a:t>Analyze</a:t>
            </a:r>
            <a:r>
              <a:rPr lang="en-IN" dirty="0"/>
              <a:t> sentiment of article text (positive, negative, neutral).</a:t>
            </a:r>
          </a:p>
          <a:p>
            <a:r>
              <a:rPr lang="en-IN" dirty="0"/>
              <a:t>Display summary and sentiment analysis to user.</a:t>
            </a:r>
          </a:p>
        </p:txBody>
      </p:sp>
      <p:sp>
        <p:nvSpPr>
          <p:cNvPr id="4" name="Slide Number Placeholder 3"/>
          <p:cNvSpPr>
            <a:spLocks noGrp="1"/>
          </p:cNvSpPr>
          <p:nvPr>
            <p:ph type="sldNum" sz="quarter" idx="5"/>
          </p:nvPr>
        </p:nvSpPr>
        <p:spPr/>
        <p:txBody>
          <a:bodyPr/>
          <a:lstStyle/>
          <a:p>
            <a:fld id="{E25D53D8-5881-461D-BD48-77DABF87EE01}" type="slidenum">
              <a:rPr lang="en-IN" smtClean="0"/>
              <a:t>6</a:t>
            </a:fld>
            <a:endParaRPr lang="en-IN"/>
          </a:p>
        </p:txBody>
      </p:sp>
    </p:spTree>
    <p:extLst>
      <p:ext uri="{BB962C8B-B14F-4D97-AF65-F5344CB8AC3E}">
        <p14:creationId xmlns:p14="http://schemas.microsoft.com/office/powerpoint/2010/main" val="57723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Key GUI Elements:</a:t>
            </a:r>
          </a:p>
          <a:p>
            <a:endParaRPr lang="en-IN" dirty="0"/>
          </a:p>
          <a:p>
            <a:r>
              <a:rPr lang="en-IN" dirty="0"/>
              <a:t>Input: A designated URL field allows users to easily paste or type the news article URL.</a:t>
            </a:r>
          </a:p>
          <a:p>
            <a:r>
              <a:rPr lang="en-IN" dirty="0"/>
              <a:t>Clear Output:</a:t>
            </a:r>
          </a:p>
          <a:p>
            <a:endParaRPr lang="en-IN" dirty="0"/>
          </a:p>
          <a:p>
            <a:r>
              <a:rPr lang="en-IN" dirty="0"/>
              <a:t>Summary: A multi-line text box displays the automatically generated summary.</a:t>
            </a:r>
          </a:p>
          <a:p>
            <a:r>
              <a:rPr lang="en-IN" dirty="0"/>
              <a:t>Sentiment Analysis: This section presents the emotional tone of the article (positive, negative, or neutral).</a:t>
            </a:r>
          </a:p>
          <a:p>
            <a:r>
              <a:rPr lang="en-IN" dirty="0"/>
              <a:t>Optional Elements: The GUI might include additional fields to display the extracted title, author (if available), and publishing date (if available).</a:t>
            </a:r>
          </a:p>
        </p:txBody>
      </p:sp>
      <p:sp>
        <p:nvSpPr>
          <p:cNvPr id="4" name="Slide Number Placeholder 3"/>
          <p:cNvSpPr>
            <a:spLocks noGrp="1"/>
          </p:cNvSpPr>
          <p:nvPr>
            <p:ph type="sldNum" sz="quarter" idx="5"/>
          </p:nvPr>
        </p:nvSpPr>
        <p:spPr/>
        <p:txBody>
          <a:bodyPr/>
          <a:lstStyle/>
          <a:p>
            <a:fld id="{E25D53D8-5881-461D-BD48-77DABF87EE01}" type="slidenum">
              <a:rPr lang="en-IN" smtClean="0"/>
              <a:t>7</a:t>
            </a:fld>
            <a:endParaRPr lang="en-IN"/>
          </a:p>
        </p:txBody>
      </p:sp>
    </p:spTree>
    <p:extLst>
      <p:ext uri="{BB962C8B-B14F-4D97-AF65-F5344CB8AC3E}">
        <p14:creationId xmlns:p14="http://schemas.microsoft.com/office/powerpoint/2010/main" val="36544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968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18724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71861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6509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1927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6483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9160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763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740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938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569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421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891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324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589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082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54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3/29/2024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682001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8026-9FFD-43F7-1CE8-4F2306A96FDA}"/>
              </a:ext>
            </a:extLst>
          </p:cNvPr>
          <p:cNvSpPr>
            <a:spLocks noGrp="1"/>
          </p:cNvSpPr>
          <p:nvPr>
            <p:ph type="ctrTitle"/>
          </p:nvPr>
        </p:nvSpPr>
        <p:spPr>
          <a:xfrm>
            <a:off x="565090" y="695158"/>
            <a:ext cx="10961163" cy="3690112"/>
          </a:xfrm>
        </p:spPr>
        <p:txBody>
          <a:bodyPr>
            <a:normAutofit/>
          </a:bodyPr>
          <a:lstStyle/>
          <a:p>
            <a:br>
              <a:rPr lang="en-IN" b="0" i="0" dirty="0">
                <a:solidFill>
                  <a:srgbClr val="E3E3E3"/>
                </a:solidFill>
                <a:effectLst/>
                <a:latin typeface="Google Sans"/>
              </a:rPr>
            </a:br>
            <a:r>
              <a:rPr lang="en-IN" sz="4900" b="0" i="0" dirty="0">
                <a:solidFill>
                  <a:srgbClr val="E3E3E3"/>
                </a:solidFill>
                <a:effectLst/>
                <a:latin typeface="Times New Roman" panose="02020603050405020304" pitchFamily="18" charset="0"/>
                <a:cs typeface="Times New Roman" panose="02020603050405020304" pitchFamily="18" charset="0"/>
              </a:rPr>
              <a:t>Automatic News Article Summarization System with Sentiment Analysis</a:t>
            </a:r>
            <a:endParaRPr lang="en-IN" sz="49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2A92C5-ECC5-CA09-21F2-079838ECEEE1}"/>
              </a:ext>
            </a:extLst>
          </p:cNvPr>
          <p:cNvSpPr>
            <a:spLocks noGrp="1"/>
          </p:cNvSpPr>
          <p:nvPr>
            <p:ph type="subTitle" idx="1"/>
          </p:nvPr>
        </p:nvSpPr>
        <p:spPr>
          <a:xfrm>
            <a:off x="565090" y="4963542"/>
            <a:ext cx="3724277" cy="1324154"/>
          </a:xfrm>
        </p:spPr>
        <p:txBody>
          <a:bodyPr>
            <a:normAutofit/>
          </a:bodyPr>
          <a:lstStyle/>
          <a:p>
            <a:r>
              <a:rPr lang="en-IN" dirty="0">
                <a:solidFill>
                  <a:schemeClr val="bg1">
                    <a:lumMod val="95000"/>
                  </a:schemeClr>
                </a:solidFill>
                <a:latin typeface="Arial" panose="020B0604020202020204" pitchFamily="34" charset="0"/>
                <a:cs typeface="Arial" panose="020B0604020202020204" pitchFamily="34" charset="0"/>
              </a:rPr>
              <a:t>Presented by:</a:t>
            </a:r>
            <a:br>
              <a:rPr lang="en-IN" dirty="0">
                <a:solidFill>
                  <a:schemeClr val="bg1">
                    <a:lumMod val="95000"/>
                  </a:schemeClr>
                </a:solidFill>
                <a:latin typeface="Arial" panose="020B0604020202020204" pitchFamily="34" charset="0"/>
                <a:cs typeface="Arial" panose="020B0604020202020204" pitchFamily="34" charset="0"/>
              </a:rPr>
            </a:br>
            <a:r>
              <a:rPr lang="en-IN" dirty="0">
                <a:solidFill>
                  <a:schemeClr val="bg1">
                    <a:lumMod val="95000"/>
                  </a:schemeClr>
                </a:solidFill>
                <a:latin typeface="Arial" panose="020B0604020202020204" pitchFamily="34" charset="0"/>
                <a:cs typeface="Arial" panose="020B0604020202020204" pitchFamily="34" charset="0"/>
              </a:rPr>
              <a:t>Ayush Shah – 219301533</a:t>
            </a:r>
            <a:br>
              <a:rPr lang="en-IN" dirty="0">
                <a:solidFill>
                  <a:schemeClr val="bg1">
                    <a:lumMod val="95000"/>
                  </a:schemeClr>
                </a:solidFill>
                <a:latin typeface="Arial" panose="020B0604020202020204" pitchFamily="34" charset="0"/>
                <a:cs typeface="Arial" panose="020B0604020202020204" pitchFamily="34" charset="0"/>
              </a:rPr>
            </a:br>
            <a:r>
              <a:rPr lang="en-IN" dirty="0">
                <a:solidFill>
                  <a:schemeClr val="bg1">
                    <a:lumMod val="95000"/>
                  </a:schemeClr>
                </a:solidFill>
                <a:latin typeface="Arial" panose="020B0604020202020204" pitchFamily="34" charset="0"/>
                <a:cs typeface="Arial" panose="020B0604020202020204" pitchFamily="34" charset="0"/>
              </a:rPr>
              <a:t>Sarthak Pannu - 219301314</a:t>
            </a:r>
          </a:p>
        </p:txBody>
      </p:sp>
      <p:sp>
        <p:nvSpPr>
          <p:cNvPr id="6" name="Rectangle 5">
            <a:extLst>
              <a:ext uri="{FF2B5EF4-FFF2-40B4-BE49-F238E27FC236}">
                <a16:creationId xmlns:a16="http://schemas.microsoft.com/office/drawing/2014/main" id="{876C50FF-9E70-57DC-73B2-3EDC85F46C98}"/>
              </a:ext>
            </a:extLst>
          </p:cNvPr>
          <p:cNvSpPr/>
          <p:nvPr/>
        </p:nvSpPr>
        <p:spPr>
          <a:xfrm>
            <a:off x="1577660" y="981242"/>
            <a:ext cx="8601055" cy="923330"/>
          </a:xfrm>
          <a:prstGeom prst="rect">
            <a:avLst/>
          </a:prstGeom>
          <a:noFill/>
        </p:spPr>
        <p:txBody>
          <a:bodyPr wrap="square" lIns="91440" tIns="45720" rIns="91440" bIns="45720">
            <a:spAutoFit/>
          </a:bodyPr>
          <a:lstStyle/>
          <a:p>
            <a:pPr algn="ctr"/>
            <a:r>
              <a:rPr lang="en-IN" sz="5400" b="0" i="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Minor Project Presentation</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C4590227-3A43-DF6E-A1E3-6F7B03D7E1E0}"/>
              </a:ext>
            </a:extLst>
          </p:cNvPr>
          <p:cNvSpPr txBox="1"/>
          <p:nvPr/>
        </p:nvSpPr>
        <p:spPr>
          <a:xfrm>
            <a:off x="7902635" y="5102398"/>
            <a:ext cx="3724277" cy="584775"/>
          </a:xfrm>
          <a:prstGeom prst="rect">
            <a:avLst/>
          </a:prstGeom>
          <a:noFill/>
        </p:spPr>
        <p:txBody>
          <a:bodyPr wrap="square" rtlCol="0">
            <a:spAutoFit/>
          </a:bodyPr>
          <a:lstStyle/>
          <a:p>
            <a:pPr algn="r"/>
            <a:r>
              <a:rPr lang="en-IN" sz="1600" dirty="0">
                <a:solidFill>
                  <a:schemeClr val="bg1"/>
                </a:solidFill>
                <a:latin typeface="Arial" panose="020B0604020202020204" pitchFamily="34" charset="0"/>
                <a:cs typeface="Arial" panose="020B0604020202020204" pitchFamily="34" charset="0"/>
              </a:rPr>
              <a:t>Under the guidance of:</a:t>
            </a:r>
            <a:br>
              <a:rPr lang="en-IN" sz="1600" dirty="0">
                <a:solidFill>
                  <a:schemeClr val="bg1"/>
                </a:solidFill>
                <a:latin typeface="Arial" panose="020B0604020202020204" pitchFamily="34" charset="0"/>
                <a:cs typeface="Arial" panose="020B0604020202020204" pitchFamily="34" charset="0"/>
              </a:rPr>
            </a:br>
            <a:r>
              <a:rPr lang="en-IN" sz="1600" dirty="0" err="1">
                <a:solidFill>
                  <a:schemeClr val="bg1"/>
                </a:solidFill>
                <a:latin typeface="Arial" panose="020B0604020202020204" pitchFamily="34" charset="0"/>
                <a:cs typeface="Arial" panose="020B0604020202020204" pitchFamily="34" charset="0"/>
              </a:rPr>
              <a:t>Dr.</a:t>
            </a:r>
            <a:r>
              <a:rPr lang="en-IN" sz="1600" dirty="0">
                <a:solidFill>
                  <a:schemeClr val="bg1"/>
                </a:solidFill>
                <a:latin typeface="Arial" panose="020B0604020202020204" pitchFamily="34" charset="0"/>
                <a:cs typeface="Arial" panose="020B0604020202020204" pitchFamily="34" charset="0"/>
              </a:rPr>
              <a:t> Sakshi </a:t>
            </a:r>
            <a:r>
              <a:rPr lang="en-IN" sz="1600" dirty="0" err="1">
                <a:solidFill>
                  <a:schemeClr val="bg1"/>
                </a:solidFill>
                <a:latin typeface="Arial" panose="020B0604020202020204" pitchFamily="34" charset="0"/>
                <a:cs typeface="Arial" panose="020B0604020202020204" pitchFamily="34" charset="0"/>
              </a:rPr>
              <a:t>Shringi</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06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0" name="Rectangle 1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2" name="Group 2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3A245A0C-28C1-53CB-4C66-BAF89DD7DE1C}"/>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rgbClr val="FFFFFF"/>
                </a:solidFill>
              </a:rPr>
              <a:t>FUTURE ADVANCEMENTS</a:t>
            </a:r>
          </a:p>
        </p:txBody>
      </p:sp>
      <p:sp>
        <p:nvSpPr>
          <p:cNvPr id="26" name="Rectangle 2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276704CD-0589-354C-AE9A-3D1D6C1A19BB}"/>
              </a:ext>
            </a:extLst>
          </p:cNvPr>
          <p:cNvGraphicFramePr>
            <a:graphicFrameLocks noGrp="1"/>
          </p:cNvGraphicFramePr>
          <p:nvPr>
            <p:ph sz="half" idx="1"/>
            <p:extLst>
              <p:ext uri="{D42A27DB-BD31-4B8C-83A1-F6EECF244321}">
                <p14:modId xmlns:p14="http://schemas.microsoft.com/office/powerpoint/2010/main" val="3709049266"/>
              </p:ext>
            </p:extLst>
          </p:nvPr>
        </p:nvGraphicFramePr>
        <p:xfrm>
          <a:off x="532564" y="1866405"/>
          <a:ext cx="11063234" cy="43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93235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02D8-A8FE-DC87-28CB-56E84508D34E}"/>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4DC7B73-49EA-3ECE-79CE-8DE965D731FA}"/>
              </a:ext>
            </a:extLst>
          </p:cNvPr>
          <p:cNvSpPr>
            <a:spLocks noGrp="1"/>
          </p:cNvSpPr>
          <p:nvPr>
            <p:ph sz="half" idx="1"/>
          </p:nvPr>
        </p:nvSpPr>
        <p:spPr/>
        <p:txBody>
          <a:bodyPr>
            <a:normAutofit/>
          </a:bodyPr>
          <a:lstStyle/>
          <a:p>
            <a:r>
              <a:rPr lang="en-IN" dirty="0">
                <a:latin typeface="Arial" panose="020B0604020202020204" pitchFamily="34" charset="0"/>
                <a:cs typeface="Arial" panose="020B0604020202020204" pitchFamily="34" charset="0"/>
              </a:rPr>
              <a:t>Problem: Information Overload: The vast amount of online news content creates a challenge for users to stay informed, leading to frustration and disengagement.</a:t>
            </a:r>
          </a:p>
          <a:p>
            <a:r>
              <a:rPr lang="en-IN" dirty="0">
                <a:latin typeface="Arial" panose="020B0604020202020204" pitchFamily="34" charset="0"/>
                <a:cs typeface="Arial" panose="020B0604020202020204" pitchFamily="34" charset="0"/>
              </a:rPr>
              <a:t>Solution: Automatic Summarization with Sentiment Analysis : News summarization systems with sentiment analysis address this problem by generating concise summaries and identifying the emotional tone of articles.</a:t>
            </a:r>
          </a:p>
        </p:txBody>
      </p:sp>
      <p:sp>
        <p:nvSpPr>
          <p:cNvPr id="4" name="Content Placeholder 3">
            <a:extLst>
              <a:ext uri="{FF2B5EF4-FFF2-40B4-BE49-F238E27FC236}">
                <a16:creationId xmlns:a16="http://schemas.microsoft.com/office/drawing/2014/main" id="{565F8304-D61E-B727-8E30-71A25BDE82BF}"/>
              </a:ext>
            </a:extLst>
          </p:cNvPr>
          <p:cNvSpPr>
            <a:spLocks noGrp="1"/>
          </p:cNvSpPr>
          <p:nvPr>
            <p:ph sz="half" idx="2"/>
          </p:nvPr>
        </p:nvSpPr>
        <p:spPr/>
        <p:txBody>
          <a:bodyPr>
            <a:normAutofit/>
          </a:bodyPr>
          <a:lstStyle/>
          <a:p>
            <a:r>
              <a:rPr lang="en-IN" dirty="0">
                <a:latin typeface="Arial" panose="020B0604020202020204" pitchFamily="34" charset="0"/>
                <a:cs typeface="Arial" panose="020B0604020202020204" pitchFamily="34" charset="0"/>
              </a:rPr>
              <a:t>Project Foundation This project provides a solid starting point for building such a system by utilizing libraries like </a:t>
            </a:r>
            <a:r>
              <a:rPr lang="en-IN" dirty="0" err="1">
                <a:latin typeface="Arial" panose="020B0604020202020204" pitchFamily="34" charset="0"/>
                <a:cs typeface="Arial" panose="020B0604020202020204" pitchFamily="34" charset="0"/>
              </a:rPr>
              <a:t>TextBlob</a:t>
            </a:r>
            <a:r>
              <a:rPr lang="en-IN" dirty="0">
                <a:latin typeface="Arial" panose="020B0604020202020204" pitchFamily="34" charset="0"/>
                <a:cs typeface="Arial" panose="020B0604020202020204" pitchFamily="34" charset="0"/>
              </a:rPr>
              <a:t> and Newspaper for text processing, sentiment analysis, and basic summarization.</a:t>
            </a:r>
          </a:p>
          <a:p>
            <a:r>
              <a:rPr lang="en-IN" dirty="0">
                <a:latin typeface="Arial" panose="020B0604020202020204" pitchFamily="34" charset="0"/>
                <a:cs typeface="Arial" panose="020B0604020202020204" pitchFamily="34" charset="0"/>
              </a:rPr>
              <a:t>Future Advancements : The project opens doors for further development.</a:t>
            </a:r>
          </a:p>
        </p:txBody>
      </p:sp>
    </p:spTree>
    <p:extLst>
      <p:ext uri="{BB962C8B-B14F-4D97-AF65-F5344CB8AC3E}">
        <p14:creationId xmlns:p14="http://schemas.microsoft.com/office/powerpoint/2010/main" val="44481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1D829F84-CAD0-922C-5CE8-1604F3826726}"/>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Thanking You</a:t>
            </a:r>
          </a:p>
        </p:txBody>
      </p:sp>
      <p:cxnSp>
        <p:nvCxnSpPr>
          <p:cNvPr id="17"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601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Oval 40">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Oval 41">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Oval 42">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6"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47"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8" name="Rectangle 47">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0" name="Freeform: Shape 49">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5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5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289F79EC-3FF5-C5C3-EF81-C468BC251105}"/>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chemeClr val="tx1"/>
                </a:solidFill>
              </a:rPr>
              <a:t>INTRODUCTION</a:t>
            </a:r>
          </a:p>
        </p:txBody>
      </p:sp>
      <p:pic>
        <p:nvPicPr>
          <p:cNvPr id="6" name="Content Placeholder 5" descr="A computer on a desk&#10;&#10;Description automatically generated">
            <a:extLst>
              <a:ext uri="{FF2B5EF4-FFF2-40B4-BE49-F238E27FC236}">
                <a16:creationId xmlns:a16="http://schemas.microsoft.com/office/drawing/2014/main" id="{30518734-D11E-E2FF-CDA1-54B062B0002C}"/>
              </a:ext>
            </a:extLst>
          </p:cNvPr>
          <p:cNvPicPr>
            <a:picLocks noGrp="1" noChangeAspect="1"/>
          </p:cNvPicPr>
          <p:nvPr>
            <p:ph sz="half" idx="2"/>
          </p:nvPr>
        </p:nvPicPr>
        <p:blipFill rotWithShape="1">
          <a:blip r:embed="rId4"/>
          <a:srcRect l="9637" r="16502" b="-3"/>
          <a:stretch/>
        </p:blipFill>
        <p:spPr>
          <a:xfrm>
            <a:off x="7418226" y="645106"/>
            <a:ext cx="4125317" cy="5585369"/>
          </a:xfrm>
          <a:prstGeom prst="rect">
            <a:avLst/>
          </a:prstGeom>
        </p:spPr>
      </p:pic>
      <p:sp>
        <p:nvSpPr>
          <p:cNvPr id="53" name="Rectangle 5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Oval 53">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Oval 54">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67D108A-1A76-7292-300D-BDDD2492583D}"/>
              </a:ext>
            </a:extLst>
          </p:cNvPr>
          <p:cNvSpPr>
            <a:spLocks noGrp="1"/>
          </p:cNvSpPr>
          <p:nvPr>
            <p:ph sz="half" idx="1"/>
          </p:nvPr>
        </p:nvSpPr>
        <p:spPr>
          <a:xfrm>
            <a:off x="639098" y="2418735"/>
            <a:ext cx="6072776" cy="3811740"/>
          </a:xfrm>
        </p:spPr>
        <p:txBody>
          <a:bodyPr vert="horz" lIns="91440" tIns="45720" rIns="91440" bIns="45720" rtlCol="0" anchor="ctr">
            <a:normAutofit/>
          </a:bodyPr>
          <a:lstStyle/>
          <a:p>
            <a:r>
              <a:rPr lang="en-IN" sz="2400" dirty="0">
                <a:solidFill>
                  <a:schemeClr val="tx1"/>
                </a:solidFill>
                <a:latin typeface="Arial" panose="020B0604020202020204" pitchFamily="34" charset="0"/>
                <a:cs typeface="Arial" panose="020B0604020202020204" pitchFamily="34" charset="0"/>
              </a:rPr>
              <a:t>Information overload is a growing problem in the digital age.</a:t>
            </a:r>
          </a:p>
          <a:p>
            <a:r>
              <a:rPr lang="en-IN" sz="2400" dirty="0">
                <a:solidFill>
                  <a:schemeClr val="tx1"/>
                </a:solidFill>
                <a:latin typeface="Arial" panose="020B0604020202020204" pitchFamily="34" charset="0"/>
                <a:cs typeface="Arial" panose="020B0604020202020204" pitchFamily="34" charset="0"/>
              </a:rPr>
              <a:t>Users struggle to keep pace with the constant influx of news articles.</a:t>
            </a:r>
          </a:p>
          <a:p>
            <a:r>
              <a:rPr lang="en-IN" sz="2400" dirty="0">
                <a:solidFill>
                  <a:schemeClr val="tx1"/>
                </a:solidFill>
                <a:latin typeface="Arial" panose="020B0604020202020204" pitchFamily="34" charset="0"/>
                <a:cs typeface="Arial" panose="020B0604020202020204" pitchFamily="34" charset="0"/>
              </a:rPr>
              <a:t>This can lead to user fatigue and decreased engagement with news platforms.</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68129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D31017C3-C88A-207C-CD18-D835B8FAE732}"/>
              </a:ext>
            </a:extLst>
          </p:cNvPr>
          <p:cNvSpPr>
            <a:spLocks noGrp="1"/>
          </p:cNvSpPr>
          <p:nvPr>
            <p:ph type="title"/>
          </p:nvPr>
        </p:nvSpPr>
        <p:spPr>
          <a:xfrm>
            <a:off x="908924" y="907968"/>
            <a:ext cx="7647172" cy="1001970"/>
          </a:xfrm>
        </p:spPr>
        <p:txBody>
          <a:bodyPr vert="horz" lIns="91440" tIns="45720" rIns="91440" bIns="45720" rtlCol="0" anchor="t">
            <a:normAutofit/>
          </a:bodyPr>
          <a:lstStyle/>
          <a:p>
            <a:r>
              <a:rPr lang="en-US" sz="4400" dirty="0">
                <a:solidFill>
                  <a:schemeClr val="tx1"/>
                </a:solidFill>
                <a:latin typeface="Times New Roman" panose="02020603050405020304" pitchFamily="18" charset="0"/>
                <a:cs typeface="Times New Roman" panose="02020603050405020304" pitchFamily="18" charset="0"/>
              </a:rPr>
              <a:t>OBJECTIVES</a:t>
            </a:r>
          </a:p>
        </p:txBody>
      </p:sp>
      <p:sp>
        <p:nvSpPr>
          <p:cNvPr id="25" name="Rectangle 24">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59ECBAF-75AF-737F-09BC-15316CF94059}"/>
              </a:ext>
            </a:extLst>
          </p:cNvPr>
          <p:cNvSpPr>
            <a:spLocks noGrp="1"/>
          </p:cNvSpPr>
          <p:nvPr>
            <p:ph sz="half" idx="1"/>
          </p:nvPr>
        </p:nvSpPr>
        <p:spPr>
          <a:xfrm>
            <a:off x="1179870" y="1864818"/>
            <a:ext cx="9943741" cy="3976146"/>
          </a:xfrm>
        </p:spPr>
        <p:txBody>
          <a:bodyPr vert="horz" lIns="91440" tIns="45720" rIns="91440" bIns="45720" rtlCol="0">
            <a:normAutofit/>
          </a:bodyPr>
          <a:lstStyle/>
          <a:p>
            <a:r>
              <a:rPr lang="en-US" sz="2400" dirty="0">
                <a:solidFill>
                  <a:schemeClr val="tx1"/>
                </a:solidFill>
                <a:latin typeface="Arial" panose="020B0604020202020204" pitchFamily="34" charset="0"/>
                <a:cs typeface="Arial" panose="020B0604020202020204" pitchFamily="34" charset="0"/>
              </a:rPr>
              <a:t>Develop a system to identify key points in news articles using NLP techniques.</a:t>
            </a:r>
          </a:p>
          <a:p>
            <a:r>
              <a:rPr lang="en-US" sz="2400" dirty="0">
                <a:solidFill>
                  <a:schemeClr val="tx1"/>
                </a:solidFill>
                <a:latin typeface="Arial" panose="020B0604020202020204" pitchFamily="34" charset="0"/>
                <a:cs typeface="Arial" panose="020B0604020202020204" pitchFamily="34" charset="0"/>
              </a:rPr>
              <a:t>Generate concise and informative summaries capturing the essence of the article.</a:t>
            </a:r>
          </a:p>
          <a:p>
            <a:r>
              <a:rPr lang="en-US" sz="2400" dirty="0">
                <a:solidFill>
                  <a:schemeClr val="tx1"/>
                </a:solidFill>
                <a:latin typeface="Arial" panose="020B0604020202020204" pitchFamily="34" charset="0"/>
                <a:cs typeface="Arial" panose="020B0604020202020204" pitchFamily="34" charset="0"/>
              </a:rPr>
              <a:t>Integrate sentiment analysis to understand the emotional tone of the news (positive, negative, or neutral).</a:t>
            </a:r>
          </a:p>
          <a:p>
            <a:r>
              <a:rPr lang="en-US" sz="2400" dirty="0">
                <a:solidFill>
                  <a:schemeClr val="tx1"/>
                </a:solidFill>
                <a:latin typeface="Arial" panose="020B0604020202020204" pitchFamily="34" charset="0"/>
                <a:cs typeface="Arial" panose="020B0604020202020204" pitchFamily="34" charset="0"/>
              </a:rPr>
              <a:t>Leverage machine learning to optimize the summarization process.</a:t>
            </a:r>
          </a:p>
          <a:p>
            <a:r>
              <a:rPr lang="en-US" sz="2400" dirty="0">
                <a:solidFill>
                  <a:schemeClr val="tx1"/>
                </a:solidFill>
                <a:latin typeface="Arial" panose="020B0604020202020204" pitchFamily="34" charset="0"/>
                <a:cs typeface="Arial" panose="020B0604020202020204" pitchFamily="34" charset="0"/>
              </a:rPr>
              <a:t>Create a user-friendly system for seamless integration with news platforms.</a:t>
            </a:r>
          </a:p>
        </p:txBody>
      </p:sp>
    </p:spTree>
    <p:extLst>
      <p:ext uri="{BB962C8B-B14F-4D97-AF65-F5344CB8AC3E}">
        <p14:creationId xmlns:p14="http://schemas.microsoft.com/office/powerpoint/2010/main" val="37399817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8" name="Freeform: Shape 2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3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A98552B7-1C5C-821E-29F0-9FEA68A64C08}"/>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TWO FOLD APPROACH</a:t>
            </a:r>
          </a:p>
        </p:txBody>
      </p:sp>
      <p:pic>
        <p:nvPicPr>
          <p:cNvPr id="6" name="Content Placeholder 5" descr="A diagram of different emotions&#10;&#10;Description automatically generated">
            <a:extLst>
              <a:ext uri="{FF2B5EF4-FFF2-40B4-BE49-F238E27FC236}">
                <a16:creationId xmlns:a16="http://schemas.microsoft.com/office/drawing/2014/main" id="{E652F333-A1CE-E02E-B687-B69F66661932}"/>
              </a:ext>
            </a:extLst>
          </p:cNvPr>
          <p:cNvPicPr>
            <a:picLocks noGrp="1" noChangeAspect="1"/>
          </p:cNvPicPr>
          <p:nvPr>
            <p:ph sz="half" idx="2"/>
          </p:nvPr>
        </p:nvPicPr>
        <p:blipFill>
          <a:blip r:embed="rId4"/>
          <a:stretch>
            <a:fillRect/>
          </a:stretch>
        </p:blipFill>
        <p:spPr>
          <a:xfrm>
            <a:off x="6714836" y="1629356"/>
            <a:ext cx="4828707" cy="3616869"/>
          </a:xfrm>
          <a:prstGeom prst="rect">
            <a:avLst/>
          </a:prstGeom>
        </p:spPr>
      </p:pic>
      <p:sp>
        <p:nvSpPr>
          <p:cNvPr id="32" name="Rectangle 3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1E1A479-2322-6DF8-6CAA-28DD5FB0AFEE}"/>
              </a:ext>
            </a:extLst>
          </p:cNvPr>
          <p:cNvSpPr>
            <a:spLocks noGrp="1"/>
          </p:cNvSpPr>
          <p:nvPr>
            <p:ph sz="half" idx="1"/>
          </p:nvPr>
        </p:nvSpPr>
        <p:spPr>
          <a:xfrm>
            <a:off x="639098" y="2418735"/>
            <a:ext cx="5132439" cy="3811742"/>
          </a:xfrm>
        </p:spPr>
        <p:txBody>
          <a:bodyPr vert="horz" lIns="91440" tIns="45720" rIns="91440" bIns="45720" rtlCol="0" anchor="ctr">
            <a:noAutofit/>
          </a:bodyPr>
          <a:lstStyle/>
          <a:p>
            <a:pPr>
              <a:lnSpc>
                <a:spcPct val="90000"/>
              </a:lnSpc>
            </a:pPr>
            <a:r>
              <a:rPr lang="en-US" sz="2000" dirty="0">
                <a:solidFill>
                  <a:srgbClr val="FFFFFF"/>
                </a:solidFill>
                <a:latin typeface="Arial" panose="020B0604020202020204" pitchFamily="34" charset="0"/>
                <a:cs typeface="Arial" panose="020B0604020202020204" pitchFamily="34" charset="0"/>
              </a:rPr>
              <a:t>Summarization: Identifies and extracts key information from the news article.</a:t>
            </a:r>
          </a:p>
          <a:p>
            <a:pPr>
              <a:lnSpc>
                <a:spcPct val="90000"/>
              </a:lnSpc>
            </a:pPr>
            <a:r>
              <a:rPr lang="en-US" sz="2000" dirty="0">
                <a:solidFill>
                  <a:srgbClr val="FFFFFF"/>
                </a:solidFill>
                <a:latin typeface="Arial" panose="020B0604020202020204" pitchFamily="34" charset="0"/>
                <a:cs typeface="Arial" panose="020B0604020202020204" pitchFamily="34" charset="0"/>
              </a:rPr>
              <a:t>Extractive summarization: condenses the original text.</a:t>
            </a:r>
          </a:p>
          <a:p>
            <a:pPr>
              <a:lnSpc>
                <a:spcPct val="90000"/>
              </a:lnSpc>
            </a:pPr>
            <a:r>
              <a:rPr lang="en-US" sz="2000" dirty="0">
                <a:solidFill>
                  <a:srgbClr val="FFFFFF"/>
                </a:solidFill>
                <a:latin typeface="Arial" panose="020B0604020202020204" pitchFamily="34" charset="0"/>
                <a:cs typeface="Arial" panose="020B0604020202020204" pitchFamily="34" charset="0"/>
              </a:rPr>
              <a:t>Abstractive summarization: paraphrases key information.</a:t>
            </a:r>
          </a:p>
          <a:p>
            <a:pPr>
              <a:lnSpc>
                <a:spcPct val="90000"/>
              </a:lnSpc>
            </a:pPr>
            <a:r>
              <a:rPr lang="en-US" sz="2000" dirty="0">
                <a:solidFill>
                  <a:srgbClr val="FFFFFF"/>
                </a:solidFill>
                <a:latin typeface="Arial" panose="020B0604020202020204" pitchFamily="34" charset="0"/>
                <a:cs typeface="Arial" panose="020B0604020202020204" pitchFamily="34" charset="0"/>
              </a:rPr>
              <a:t>Sentiment Analysis: Analyzes the emotional tone of the article text (positive, negative, or neutral).</a:t>
            </a:r>
          </a:p>
          <a:p>
            <a:pPr>
              <a:lnSpc>
                <a:spcPct val="90000"/>
              </a:lnSpc>
            </a:pPr>
            <a:r>
              <a:rPr lang="en-US" sz="2000" dirty="0">
                <a:solidFill>
                  <a:srgbClr val="FFFFFF"/>
                </a:solidFill>
                <a:latin typeface="Arial" panose="020B0604020202020204" pitchFamily="34" charset="0"/>
                <a:cs typeface="Arial" panose="020B0604020202020204" pitchFamily="34" charset="0"/>
              </a:rPr>
              <a:t>Provides insights into potential perspectives or biases within the news article.</a:t>
            </a:r>
          </a:p>
        </p:txBody>
      </p:sp>
    </p:spTree>
    <p:extLst>
      <p:ext uri="{BB962C8B-B14F-4D97-AF65-F5344CB8AC3E}">
        <p14:creationId xmlns:p14="http://schemas.microsoft.com/office/powerpoint/2010/main" val="42655806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0" name="Rectangle 1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2" name="Group 2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CB4AAE5A-F122-09D8-6C15-E77AB9292FAD}"/>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rgbClr val="FFFFFF"/>
                </a:solidFill>
              </a:rPr>
              <a:t>TECHNOLOGY USED</a:t>
            </a:r>
          </a:p>
        </p:txBody>
      </p:sp>
      <p:sp>
        <p:nvSpPr>
          <p:cNvPr id="26" name="Rectangle 2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9B79C3EC-9C17-4FCF-1138-03B25A9A70A5}"/>
              </a:ext>
            </a:extLst>
          </p:cNvPr>
          <p:cNvGraphicFramePr>
            <a:graphicFrameLocks noGrp="1"/>
          </p:cNvGraphicFramePr>
          <p:nvPr>
            <p:ph sz="half" idx="1"/>
            <p:extLst>
              <p:ext uri="{D42A27DB-BD31-4B8C-83A1-F6EECF244321}">
                <p14:modId xmlns:p14="http://schemas.microsoft.com/office/powerpoint/2010/main" val="136696842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77538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5473-54F0-AF70-5790-0C25F5284B4E}"/>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FLOWCHART</a:t>
            </a:r>
          </a:p>
        </p:txBody>
      </p:sp>
      <p:pic>
        <p:nvPicPr>
          <p:cNvPr id="6" name="Content Placeholder 5" descr="A diagram of a website&#10;&#10;Description automatically generated with medium confidence">
            <a:extLst>
              <a:ext uri="{FF2B5EF4-FFF2-40B4-BE49-F238E27FC236}">
                <a16:creationId xmlns:a16="http://schemas.microsoft.com/office/drawing/2014/main" id="{96C9663C-ECD5-6939-9B7F-70B1202B7F2A}"/>
              </a:ext>
            </a:extLst>
          </p:cNvPr>
          <p:cNvPicPr>
            <a:picLocks noGrp="1" noChangeAspect="1"/>
          </p:cNvPicPr>
          <p:nvPr>
            <p:ph sz="half" idx="1"/>
          </p:nvPr>
        </p:nvPicPr>
        <p:blipFill>
          <a:blip r:embed="rId3"/>
          <a:stretch>
            <a:fillRect/>
          </a:stretch>
        </p:blipFill>
        <p:spPr>
          <a:xfrm>
            <a:off x="120316" y="2044854"/>
            <a:ext cx="11996808" cy="4532927"/>
          </a:xfrm>
        </p:spPr>
      </p:pic>
    </p:spTree>
    <p:extLst>
      <p:ext uri="{BB962C8B-B14F-4D97-AF65-F5344CB8AC3E}">
        <p14:creationId xmlns:p14="http://schemas.microsoft.com/office/powerpoint/2010/main" val="104420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3" name="Oval 4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Oval 4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5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2" name="Rectangle 5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Rectangle 5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56" name="Freeform: Shape 5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5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794CFC68-49A6-BF9C-35C4-F7B04410F4C1}"/>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100" b="0" i="0" kern="1200">
                <a:solidFill>
                  <a:srgbClr val="EBEBEB"/>
                </a:solidFill>
                <a:latin typeface="+mj-lt"/>
                <a:ea typeface="+mj-ea"/>
                <a:cs typeface="+mj-cs"/>
              </a:rPr>
              <a:t>USER FRIENDLY INTERFACE</a:t>
            </a:r>
          </a:p>
        </p:txBody>
      </p:sp>
      <p:pic>
        <p:nvPicPr>
          <p:cNvPr id="6" name="Content Placeholder 5" descr="A screenshot of a computer&#10;&#10;Description automatically generated">
            <a:extLst>
              <a:ext uri="{FF2B5EF4-FFF2-40B4-BE49-F238E27FC236}">
                <a16:creationId xmlns:a16="http://schemas.microsoft.com/office/drawing/2014/main" id="{153CB40C-6390-0DC3-DC43-615C2276B37A}"/>
              </a:ext>
            </a:extLst>
          </p:cNvPr>
          <p:cNvPicPr>
            <a:picLocks noGrp="1" noChangeAspect="1"/>
          </p:cNvPicPr>
          <p:nvPr>
            <p:ph sz="half" idx="2"/>
          </p:nvPr>
        </p:nvPicPr>
        <p:blipFill>
          <a:blip r:embed="rId4"/>
          <a:stretch>
            <a:fillRect/>
          </a:stretch>
        </p:blipFill>
        <p:spPr>
          <a:xfrm>
            <a:off x="5003336" y="1400741"/>
            <a:ext cx="7099982" cy="4533901"/>
          </a:xfrm>
          <a:prstGeom prst="rect">
            <a:avLst/>
          </a:prstGeom>
        </p:spPr>
      </p:pic>
      <p:sp>
        <p:nvSpPr>
          <p:cNvPr id="60" name="Rectangle 5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Oval 6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Oval 6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64DF65D-0FFB-B90F-9F71-F9D7F339F290}"/>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dirty="0" err="1">
                <a:solidFill>
                  <a:srgbClr val="FFFFFF"/>
                </a:solidFill>
                <a:latin typeface="Arial" panose="020B0604020202020204" pitchFamily="34" charset="0"/>
                <a:cs typeface="Arial" panose="020B0604020202020204" pitchFamily="34" charset="0"/>
              </a:rPr>
              <a:t>Tkinter</a:t>
            </a:r>
            <a:r>
              <a:rPr lang="en-US" dirty="0">
                <a:solidFill>
                  <a:srgbClr val="FFFFFF"/>
                </a:solidFill>
                <a:latin typeface="Arial" panose="020B0604020202020204" pitchFamily="34" charset="0"/>
                <a:cs typeface="Arial" panose="020B0604020202020204" pitchFamily="34" charset="0"/>
              </a:rPr>
              <a:t> for Easy Interaction: This project utilizes </a:t>
            </a:r>
            <a:r>
              <a:rPr lang="en-US" dirty="0" err="1">
                <a:solidFill>
                  <a:srgbClr val="FFFFFF"/>
                </a:solidFill>
                <a:latin typeface="Arial" panose="020B0604020202020204" pitchFamily="34" charset="0"/>
                <a:cs typeface="Arial" panose="020B0604020202020204" pitchFamily="34" charset="0"/>
              </a:rPr>
              <a:t>Tkinter</a:t>
            </a:r>
            <a:r>
              <a:rPr lang="en-US" dirty="0">
                <a:solidFill>
                  <a:srgbClr val="FFFFFF"/>
                </a:solidFill>
                <a:latin typeface="Arial" panose="020B0604020202020204" pitchFamily="34" charset="0"/>
                <a:cs typeface="Arial" panose="020B0604020202020204" pitchFamily="34" charset="0"/>
              </a:rPr>
              <a:t> to create a user-friendly Graphical User Interface (GUI).</a:t>
            </a:r>
          </a:p>
          <a:p>
            <a:r>
              <a:rPr lang="en-US" dirty="0">
                <a:solidFill>
                  <a:srgbClr val="FFFFFF"/>
                </a:solidFill>
                <a:latin typeface="Arial" panose="020B0604020202020204" pitchFamily="34" charset="0"/>
                <a:cs typeface="Arial" panose="020B0604020202020204" pitchFamily="34" charset="0"/>
              </a:rPr>
              <a:t>Seamless User Experience: The GUI provides a clear and intuitive way to interact with the system.</a:t>
            </a:r>
          </a:p>
        </p:txBody>
      </p:sp>
      <p:sp>
        <p:nvSpPr>
          <p:cNvPr id="6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extLst>
      <p:ext uri="{BB962C8B-B14F-4D97-AF65-F5344CB8AC3E}">
        <p14:creationId xmlns:p14="http://schemas.microsoft.com/office/powerpoint/2010/main" val="293199189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F52BA1B1-101D-F8B1-0BC6-D16BF97674FE}"/>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CHALLENGES</a:t>
            </a:r>
          </a:p>
        </p:txBody>
      </p:sp>
      <p:sp>
        <p:nvSpPr>
          <p:cNvPr id="3" name="Content Placeholder 2">
            <a:extLst>
              <a:ext uri="{FF2B5EF4-FFF2-40B4-BE49-F238E27FC236}">
                <a16:creationId xmlns:a16="http://schemas.microsoft.com/office/drawing/2014/main" id="{9AC33516-FE1B-FA98-99B2-DD5C51D193E7}"/>
              </a:ext>
            </a:extLst>
          </p:cNvPr>
          <p:cNvSpPr>
            <a:spLocks noGrp="1"/>
          </p:cNvSpPr>
          <p:nvPr>
            <p:ph sz="half" idx="1"/>
          </p:nvPr>
        </p:nvSpPr>
        <p:spPr>
          <a:xfrm>
            <a:off x="5290077" y="437513"/>
            <a:ext cx="5502614" cy="5954325"/>
          </a:xfrm>
        </p:spPr>
        <p:txBody>
          <a:bodyPr vert="horz" lIns="91440" tIns="45720" rIns="91440" bIns="45720" rtlCol="0" anchor="ctr">
            <a:normAutofit/>
          </a:bodyPr>
          <a:lstStyle/>
          <a:p>
            <a:pPr>
              <a:lnSpc>
                <a:spcPct val="90000"/>
              </a:lnSpc>
            </a:pPr>
            <a:r>
              <a:rPr lang="en-US" sz="1600"/>
              <a:t>Limited Summarization Techniques: The project currently relies on basic summarization approaches offered by TextBlob. While functional, these may not capture the full nuance of complex articles.</a:t>
            </a:r>
          </a:p>
          <a:p>
            <a:pPr>
              <a:lnSpc>
                <a:spcPct val="90000"/>
              </a:lnSpc>
            </a:pPr>
            <a:r>
              <a:rPr lang="en-US" sz="1600"/>
              <a:t>Accuracy and Readability: Balancing the conciseness of summaries with the need to retain key information can be difficult. Additionally, ensuring summaries are grammatically sound and easy to read requires further refinement.</a:t>
            </a:r>
          </a:p>
          <a:p>
            <a:pPr>
              <a:lnSpc>
                <a:spcPct val="90000"/>
              </a:lnSpc>
            </a:pPr>
            <a:r>
              <a:rPr lang="en-US" sz="1600"/>
              <a:t>Multilingual Support: Currently, the system likely focuses on English language news articles. Expanding to other languages would require additional libraries or frameworks and potential adjustments to the summarization process.</a:t>
            </a:r>
          </a:p>
          <a:p>
            <a:pPr>
              <a:lnSpc>
                <a:spcPct val="90000"/>
              </a:lnSpc>
            </a:pPr>
            <a:r>
              <a:rPr lang="en-US" sz="1600"/>
              <a:t>Limited Personalization: The system doesn't currently consider user preferences. Tailoring summaries based on user interests or information needs could enhance the user experience.</a:t>
            </a:r>
          </a:p>
          <a:p>
            <a:pPr>
              <a:lnSpc>
                <a:spcPct val="90000"/>
              </a:lnSpc>
            </a:pPr>
            <a:r>
              <a:rPr lang="en-US" sz="1600"/>
              <a:t>Real-Time Processing: Integrating the system with live news feeds or social media streams for real-time summarization presents technical challenges.</a:t>
            </a:r>
          </a:p>
        </p:txBody>
      </p:sp>
    </p:spTree>
    <p:extLst>
      <p:ext uri="{BB962C8B-B14F-4D97-AF65-F5344CB8AC3E}">
        <p14:creationId xmlns:p14="http://schemas.microsoft.com/office/powerpoint/2010/main" val="309569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36664BD1-06EC-FBB3-2BE0-2483D6B80187}"/>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IMPROVEMENTS</a:t>
            </a:r>
          </a:p>
        </p:txBody>
      </p:sp>
      <p:sp>
        <p:nvSpPr>
          <p:cNvPr id="3" name="Content Placeholder 2">
            <a:extLst>
              <a:ext uri="{FF2B5EF4-FFF2-40B4-BE49-F238E27FC236}">
                <a16:creationId xmlns:a16="http://schemas.microsoft.com/office/drawing/2014/main" id="{37E361C4-3056-29A3-4709-EE450B23F497}"/>
              </a:ext>
            </a:extLst>
          </p:cNvPr>
          <p:cNvSpPr>
            <a:spLocks noGrp="1"/>
          </p:cNvSpPr>
          <p:nvPr>
            <p:ph sz="half" idx="1"/>
          </p:nvPr>
        </p:nvSpPr>
        <p:spPr>
          <a:xfrm>
            <a:off x="5290077" y="437513"/>
            <a:ext cx="5502614" cy="5954325"/>
          </a:xfrm>
        </p:spPr>
        <p:txBody>
          <a:bodyPr vert="horz" lIns="91440" tIns="45720" rIns="91440" bIns="45720" rtlCol="0" anchor="ctr">
            <a:normAutofit/>
          </a:bodyPr>
          <a:lstStyle/>
          <a:p>
            <a:pPr>
              <a:lnSpc>
                <a:spcPct val="90000"/>
              </a:lnSpc>
            </a:pPr>
            <a:r>
              <a:rPr lang="en-US" sz="1900"/>
              <a:t>Advanced Summarization Techniques: Exploring abstractive summarization techniques could go beyond just condensing the text and involve paraphrasing key information for a more natural and informative summary.</a:t>
            </a:r>
          </a:p>
          <a:p>
            <a:pPr>
              <a:lnSpc>
                <a:spcPct val="90000"/>
              </a:lnSpc>
            </a:pPr>
            <a:r>
              <a:rPr lang="en-US" sz="1900"/>
              <a:t>Multilingual Capabilities: Incorporating libraries designed for multilingual NLP tasks would allow users to summarize and analyze articles in their native languages.</a:t>
            </a:r>
          </a:p>
          <a:p>
            <a:pPr>
              <a:lnSpc>
                <a:spcPct val="90000"/>
              </a:lnSpc>
            </a:pPr>
            <a:r>
              <a:rPr lang="en-US" sz="1900"/>
              <a:t>User Modeling and Personalization: Researching user modeling techniques can personalize summaries based on user interests and information needs, creating a more engaging experience.</a:t>
            </a:r>
          </a:p>
          <a:p>
            <a:pPr>
              <a:lnSpc>
                <a:spcPct val="90000"/>
              </a:lnSpc>
            </a:pPr>
            <a:r>
              <a:rPr lang="en-US" sz="1900"/>
              <a:t>Evaluation and Refinement: Developing metrics to evaluate the effectiveness of summarization and sentiment analysis can guide further improvements and optimization of the system.</a:t>
            </a:r>
          </a:p>
        </p:txBody>
      </p:sp>
    </p:spTree>
    <p:extLst>
      <p:ext uri="{BB962C8B-B14F-4D97-AF65-F5344CB8AC3E}">
        <p14:creationId xmlns:p14="http://schemas.microsoft.com/office/powerpoint/2010/main" val="3554787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92</TotalTime>
  <Words>1245</Words>
  <Application>Microsoft Office PowerPoint</Application>
  <PresentationFormat>Widescreen</PresentationFormat>
  <Paragraphs>83</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Century Gothic</vt:lpstr>
      <vt:lpstr>Google Sans</vt:lpstr>
      <vt:lpstr>Times New Roman</vt:lpstr>
      <vt:lpstr>Wingdings 3</vt:lpstr>
      <vt:lpstr>Ion Boardroom</vt:lpstr>
      <vt:lpstr> Automatic News Article Summarization System with Sentiment Analysis</vt:lpstr>
      <vt:lpstr>INTRODUCTION</vt:lpstr>
      <vt:lpstr>OBJECTIVES</vt:lpstr>
      <vt:lpstr>TWO FOLD APPROACH</vt:lpstr>
      <vt:lpstr>TECHNOLOGY USED</vt:lpstr>
      <vt:lpstr>FLOWCHART</vt:lpstr>
      <vt:lpstr>USER FRIENDLY INTERFACE</vt:lpstr>
      <vt:lpstr>CHALLENGES</vt:lpstr>
      <vt:lpstr>IMPROVEMENTS</vt:lpstr>
      <vt:lpstr>FUTURE ADVANCEMENTS</vt:lpstr>
      <vt:lpstr>CONCLUSION</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Automatic News Article Summarization System with Sentiment Analysis</dc:title>
  <dc:creator>Ayush Parag Shah [CSE - 2021]</dc:creator>
  <cp:lastModifiedBy>Ayush Parag Shah [CSE - 2021]</cp:lastModifiedBy>
  <cp:revision>16</cp:revision>
  <dcterms:created xsi:type="dcterms:W3CDTF">2024-03-28T17:11:52Z</dcterms:created>
  <dcterms:modified xsi:type="dcterms:W3CDTF">2024-03-29T03:43:49Z</dcterms:modified>
</cp:coreProperties>
</file>